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306" r:id="rId7"/>
    <p:sldId id="305" r:id="rId8"/>
    <p:sldId id="264" r:id="rId9"/>
    <p:sldId id="265" r:id="rId10"/>
    <p:sldId id="308" r:id="rId11"/>
    <p:sldId id="266" r:id="rId12"/>
    <p:sldId id="268" r:id="rId13"/>
    <p:sldId id="270" r:id="rId14"/>
    <p:sldId id="307" r:id="rId15"/>
    <p:sldId id="310" r:id="rId16"/>
    <p:sldId id="30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2" r:id="rId27"/>
    <p:sldId id="284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11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  <p:sldId id="363" r:id="rId93"/>
    <p:sldId id="364" r:id="rId94"/>
    <p:sldId id="316" r:id="rId9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6.wmf"/><Relationship Id="rId1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66.wmf"/><Relationship Id="rId1" Type="http://schemas.openxmlformats.org/officeDocument/2006/relationships/image" Target="../media/image7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15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30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15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43FD74-637C-4835-BF02-AB04C637C7D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4770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9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39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6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55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79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99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8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53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075E9-D1A4-4200-849F-06BCF376DF75}" type="datetimeFigureOut">
              <a:rPr lang="tr-TR" smtClean="0"/>
              <a:t>21.10.2013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09D3-25B5-463F-BEE6-0E09ABA669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6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7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0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w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1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3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4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8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1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5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7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98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99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00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01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02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03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04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05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06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 SAĞLIĞI VE GÜVENLİĞİ</a:t>
            </a:r>
            <a:b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 notları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Doç. Dr. </a:t>
            </a:r>
            <a:r>
              <a:rPr lang="tr-TR" dirty="0" err="1" smtClean="0"/>
              <a:t>M.Azmi</a:t>
            </a:r>
            <a:r>
              <a:rPr lang="tr-TR" dirty="0" smtClean="0"/>
              <a:t> AKTACİR</a:t>
            </a:r>
            <a:endParaRPr lang="tr-TR" dirty="0"/>
          </a:p>
        </p:txBody>
      </p:sp>
      <p:pic>
        <p:nvPicPr>
          <p:cNvPr id="1026" name="Picture 2" descr="http://upload.wikimedia.org/wikipedia/commons/b/b2/Tehlike_uyar%C4%B1_i%C5%9Faret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222957" cy="19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c/cb/Zorunlu_hareket_levhalar%C4%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52545"/>
            <a:ext cx="3168352" cy="18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oto.com.tr/images/IS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019380" cy="18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ENwoxNtLA7NRfTNemEMCzaeJYu5TNdRR2uH217a3PrJOdv2k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944216" cy="17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GOVT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1660525"/>
            <a:ext cx="3717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37013" y="1660525"/>
            <a:ext cx="1103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000" b="1">
                <a:latin typeface="Times New Roman" pitchFamily="18" charset="0"/>
                <a:cs typeface="Arial" pitchFamily="34" charset="0"/>
              </a:rPr>
              <a:t>Devlet</a:t>
            </a:r>
          </a:p>
        </p:txBody>
      </p:sp>
      <p:pic>
        <p:nvPicPr>
          <p:cNvPr id="6" name="Picture 6" descr="PE0183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200275"/>
            <a:ext cx="7159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93913" y="3100388"/>
            <a:ext cx="5762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1800" b="1">
                <a:latin typeface="Times New Roman" pitchFamily="18" charset="0"/>
                <a:cs typeface="Arial" pitchFamily="34" charset="0"/>
              </a:rPr>
              <a:t>İşçi</a:t>
            </a:r>
          </a:p>
        </p:txBody>
      </p:sp>
      <p:pic>
        <p:nvPicPr>
          <p:cNvPr id="8" name="Picture 8" descr="BD0715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2306638"/>
            <a:ext cx="7604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13500" y="3100388"/>
            <a:ext cx="94456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1800" b="1">
                <a:latin typeface="Times New Roman" pitchFamily="18" charset="0"/>
                <a:cs typeface="Arial" pitchFamily="34" charset="0"/>
              </a:rPr>
              <a:t>İşveren</a:t>
            </a:r>
          </a:p>
        </p:txBody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110038"/>
            <a:ext cx="70643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81250" y="5260975"/>
            <a:ext cx="16319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1800" b="1">
                <a:latin typeface="Times New Roman" pitchFamily="18" charset="0"/>
                <a:cs typeface="Arial" pitchFamily="34" charset="0"/>
              </a:rPr>
              <a:t>Üniversiteler</a:t>
            </a:r>
          </a:p>
        </p:txBody>
      </p:sp>
      <p:pic>
        <p:nvPicPr>
          <p:cNvPr id="12" name="Picture 12" descr="j02054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560888"/>
            <a:ext cx="6794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549900" y="5116513"/>
            <a:ext cx="817563" cy="31115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1800" b="1">
                <a:latin typeface="Times New Roman" pitchFamily="18" charset="0"/>
                <a:cs typeface="Arial" pitchFamily="34" charset="0"/>
              </a:rPr>
              <a:t>Diğer</a:t>
            </a:r>
          </a:p>
        </p:txBody>
      </p:sp>
      <p:pic>
        <p:nvPicPr>
          <p:cNvPr id="14" name="Picture 14" descr="bayrak0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012825"/>
            <a:ext cx="9128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377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0"/>
          <a:stretch/>
        </p:blipFill>
        <p:spPr bwMode="auto">
          <a:xfrm>
            <a:off x="566177" y="4005064"/>
            <a:ext cx="7958151" cy="173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4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489"/>
            <a:ext cx="7272808" cy="317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7" y="3274474"/>
            <a:ext cx="7393149" cy="316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09591" cy="384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http://isghocasi.com/wp-content/uploads/2013/05/internet_icin_tum_afisler_page_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1901"/>
            <a:ext cx="42211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orososgb.com/Upload/Afisler/Buyuk/internet_icin_tum_afisler-page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94" y="161900"/>
            <a:ext cx="42247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4" name="21 Grup"/>
          <p:cNvGrpSpPr>
            <a:grpSpLocks/>
          </p:cNvGrpSpPr>
          <p:nvPr/>
        </p:nvGrpSpPr>
        <p:grpSpPr bwMode="auto">
          <a:xfrm>
            <a:off x="428625" y="2286000"/>
            <a:ext cx="8286750" cy="2143125"/>
            <a:chOff x="571472" y="2643182"/>
            <a:chExt cx="8286808" cy="2143140"/>
          </a:xfrm>
        </p:grpSpPr>
        <p:cxnSp>
          <p:nvCxnSpPr>
            <p:cNvPr id="5" name="20 Düz Bağlayıcı"/>
            <p:cNvCxnSpPr/>
            <p:nvPr/>
          </p:nvCxnSpPr>
          <p:spPr>
            <a:xfrm rot="10800000" flipV="1">
              <a:off x="3071803" y="3714753"/>
              <a:ext cx="85725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16 Düz Bağlayıcı"/>
            <p:cNvCxnSpPr/>
            <p:nvPr/>
          </p:nvCxnSpPr>
          <p:spPr>
            <a:xfrm rot="10800000" flipV="1">
              <a:off x="3929059" y="4357694"/>
              <a:ext cx="85725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19 Düz Bağlayıcı"/>
            <p:cNvCxnSpPr/>
            <p:nvPr/>
          </p:nvCxnSpPr>
          <p:spPr>
            <a:xfrm rot="10800000" flipV="1">
              <a:off x="3929059" y="3071810"/>
              <a:ext cx="85725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8 Yuvarlatılmış Dikdörtgen"/>
            <p:cNvSpPr/>
            <p:nvPr/>
          </p:nvSpPr>
          <p:spPr>
            <a:xfrm>
              <a:off x="571472" y="3286125"/>
              <a:ext cx="2786083" cy="85725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400" b="1" dirty="0" err="1">
                  <a:solidFill>
                    <a:srgbClr val="002060"/>
                  </a:solidFill>
                  <a:latin typeface="Verdana" pitchFamily="34" charset="0"/>
                </a:rPr>
                <a:t>İSG’nde</a:t>
              </a:r>
              <a:r>
                <a:rPr lang="tr-TR" sz="2400" b="1" dirty="0">
                  <a:solidFill>
                    <a:srgbClr val="002060"/>
                  </a:solidFill>
                  <a:latin typeface="Verdana" pitchFamily="34" charset="0"/>
                </a:rPr>
                <a:t> amaç</a:t>
              </a:r>
            </a:p>
          </p:txBody>
        </p:sp>
        <p:sp>
          <p:nvSpPr>
            <p:cNvPr id="9" name="9 Yuvarlatılmış Dikdörtgen"/>
            <p:cNvSpPr/>
            <p:nvPr/>
          </p:nvSpPr>
          <p:spPr>
            <a:xfrm>
              <a:off x="4714876" y="2643182"/>
              <a:ext cx="4143404" cy="857256"/>
            </a:xfrm>
            <a:prstGeom prst="roundRect">
              <a:avLst/>
            </a:prstGeom>
            <a:solidFill>
              <a:srgbClr val="00CC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400" b="1">
                  <a:solidFill>
                    <a:srgbClr val="002060"/>
                  </a:solidFill>
                  <a:latin typeface="Verdana" pitchFamily="34" charset="0"/>
                </a:rPr>
                <a:t>Sağlık koşullarını iyileştirmek</a:t>
              </a:r>
            </a:p>
          </p:txBody>
        </p:sp>
        <p:sp>
          <p:nvSpPr>
            <p:cNvPr id="10" name="10 Yuvarlatılmış Dikdörtgen"/>
            <p:cNvSpPr/>
            <p:nvPr/>
          </p:nvSpPr>
          <p:spPr>
            <a:xfrm>
              <a:off x="4714876" y="3929066"/>
              <a:ext cx="4143404" cy="85725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2400" b="1">
                  <a:solidFill>
                    <a:schemeClr val="tx1"/>
                  </a:solidFill>
                  <a:latin typeface="Verdana" pitchFamily="34" charset="0"/>
                </a:rPr>
                <a:t>Güvenlik koşullarını iyileştirmek</a:t>
              </a:r>
            </a:p>
          </p:txBody>
        </p:sp>
        <p:cxnSp>
          <p:nvCxnSpPr>
            <p:cNvPr id="11" name="15 Düz Bağlayıcı"/>
            <p:cNvCxnSpPr/>
            <p:nvPr/>
          </p:nvCxnSpPr>
          <p:spPr>
            <a:xfrm rot="5400000">
              <a:off x="3286116" y="3713164"/>
              <a:ext cx="1285884" cy="31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43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latin typeface="Arial" pitchFamily="34" charset="0"/>
                <a:cs typeface="Arial" pitchFamily="34" charset="0"/>
              </a:rPr>
              <a:t>İş sağlığı ve güvenliği alanında önleme ve korumanın önemi</a:t>
            </a:r>
            <a:endParaRPr lang="tr-T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Çalışma hayatımızda karşılaştığımız;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 2" pitchFamily="18" charset="2"/>
              <a:buChar char="E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Fiziksel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 2" pitchFamily="18" charset="2"/>
              <a:buChar char="E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Kimyasal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 2" pitchFamily="18" charset="2"/>
              <a:buChar char="E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Biyolojik</a:t>
            </a:r>
          </a:p>
          <a:p>
            <a:pPr>
              <a:spcBef>
                <a:spcPct val="50000"/>
              </a:spcBef>
              <a:buClr>
                <a:srgbClr val="006600"/>
              </a:buClr>
              <a:buFont typeface="Wingdings 2" pitchFamily="18" charset="2"/>
              <a:buChar char="E"/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Psikososyal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Faktörler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çalışma sağlığımızı tehdit edebilmektedir.</a:t>
            </a:r>
          </a:p>
          <a:p>
            <a:pPr>
              <a:spcBef>
                <a:spcPct val="50000"/>
              </a:spcBef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İSG;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çalışma ortamını ve çalışanı korumayı hedeflemektedir.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Meydana gelebilecek iş kazaları ve meslek hastalıkların  %98’i  önlenebilir durumlardır. Çalışma ortamından kaynaklanan zararlı etkenlere karşı çalışanların ve çevrenin korunması büyük önem taşımaktadır.  </a:t>
            </a:r>
          </a:p>
        </p:txBody>
      </p:sp>
    </p:spTree>
    <p:extLst>
      <p:ext uri="{BB962C8B-B14F-4D97-AF65-F5344CB8AC3E}">
        <p14:creationId xmlns:p14="http://schemas.microsoft.com/office/powerpoint/2010/main" val="408332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0539"/>
            <a:ext cx="8183855" cy="29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5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40517" cy="43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4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7293"/>
            <a:ext cx="8206121" cy="31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956376" cy="40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6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00392" cy="40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5" y="980727"/>
            <a:ext cx="833626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5" y="832023"/>
            <a:ext cx="8330143" cy="249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6" y="2852936"/>
            <a:ext cx="8229600" cy="366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2581"/>
            <a:ext cx="8093779" cy="273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7876"/>
            <a:ext cx="8302121" cy="42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302"/>
            <a:ext cx="8297610" cy="34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3" y="3140968"/>
            <a:ext cx="8229600" cy="327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0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4" y="188640"/>
            <a:ext cx="7891142" cy="40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" b="20219"/>
          <a:stretch/>
        </p:blipFill>
        <p:spPr bwMode="auto">
          <a:xfrm>
            <a:off x="539552" y="3994951"/>
            <a:ext cx="7920880" cy="229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5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39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14424"/>
          <a:stretch/>
        </p:blipFill>
        <p:spPr bwMode="auto">
          <a:xfrm>
            <a:off x="539552" y="4005064"/>
            <a:ext cx="7659487" cy="236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29195"/>
            <a:ext cx="82463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1" y="804863"/>
            <a:ext cx="8317338" cy="42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2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3" y="1000170"/>
            <a:ext cx="8165533" cy="407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b="10275"/>
          <a:stretch/>
        </p:blipFill>
        <p:spPr bwMode="auto">
          <a:xfrm>
            <a:off x="467544" y="318854"/>
            <a:ext cx="8037272" cy="22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13381"/>
          <a:stretch/>
        </p:blipFill>
        <p:spPr bwMode="auto">
          <a:xfrm>
            <a:off x="474436" y="2636912"/>
            <a:ext cx="8496944" cy="153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9906"/>
          <a:stretch/>
        </p:blipFill>
        <p:spPr bwMode="auto">
          <a:xfrm>
            <a:off x="423160" y="4246740"/>
            <a:ext cx="8229600" cy="22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2414"/>
            <a:ext cx="8342329" cy="41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7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6349"/>
            <a:ext cx="8208912" cy="30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7241"/>
            <a:ext cx="8064896" cy="31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75031"/>
            <a:ext cx="8136904" cy="357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5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3891"/>
            <a:ext cx="8280920" cy="32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992888" cy="445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8597"/>
            <a:ext cx="8280920" cy="32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SAĞLIĞI VE GÜVENLİĞİ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822407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3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916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9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1" y="1151732"/>
            <a:ext cx="8103135" cy="407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1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8280920" cy="43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6904" cy="423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6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5466" cy="411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isghocasi.com/wp-content/uploads/2013/05/internet_icin_tum_afisler_pag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22118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sghocasi.com/wp-content/uploads/2013/05/internet_icin_tum_afisler_page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2118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http://isghocasi.com/wp-content/uploads/2013/05/internet_icin_tum_afisler_page_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2720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sghocasi.com/wp-content/uploads/2013/05/internet_icin_tum_afisler_page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256546" cy="60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3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http://isghocasi.com/wp-content/uploads/2013/05/internet_icin_tum_afisler_page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2720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sghocasi.com/wp-content/uploads/2013/05/internet_icin_tum_afisler_page_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720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8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927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908720"/>
            <a:ext cx="8610600" cy="1524000"/>
          </a:xfrm>
          <a:ln/>
        </p:spPr>
        <p:txBody>
          <a:bodyPr/>
          <a:lstStyle/>
          <a:p>
            <a:pPr algn="ctr">
              <a:buFontTx/>
              <a:buNone/>
            </a:pP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İŞ SAĞLIĞI VE GÜVENLİĞİNİN GENEL PRENSİPLERİ</a:t>
            </a:r>
            <a:r>
              <a:rPr 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</a:t>
            </a:r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16863"/>
              </p:ext>
            </p:extLst>
          </p:nvPr>
        </p:nvGraphicFramePr>
        <p:xfrm>
          <a:off x="3275856" y="2852936"/>
          <a:ext cx="2528887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Küçük Resim Galerisi" r:id="rId3" imgW="3464280" imgH="3468960" progId="MS_ClipArt_Gallery.5">
                  <p:embed/>
                </p:oleObj>
              </mc:Choice>
              <mc:Fallback>
                <p:oleObj name="Küçük Resim Galerisi" r:id="rId3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852936"/>
                        <a:ext cx="2528887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1835150" y="5876925"/>
            <a:ext cx="50403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tr-TR" sz="2800">
              <a:latin typeface="Arial Black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tr-TR" sz="2800" b="1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tr-TR" sz="3200"/>
          </a:p>
          <a:p>
            <a:pPr marL="342900" indent="-342900" algn="ctr">
              <a:spcBef>
                <a:spcPct val="20000"/>
              </a:spcBef>
            </a:pPr>
            <a:endParaRPr lang="tr-TR" sz="32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013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84582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tr-TR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İNSANLARIN EN TEMEL HAKKI NEDİR </a:t>
            </a:r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?</a:t>
            </a:r>
            <a:endParaRPr lang="tr-TR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228600" y="1828800"/>
          <a:ext cx="3124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Küçük Resim Galerisi" r:id="rId3" imgW="1899000" imgH="1539720" progId="MS_ClipArt_Gallery.5">
                  <p:embed/>
                </p:oleObj>
              </mc:Choice>
              <mc:Fallback>
                <p:oleObj name="Küçük Resim Galerisi" r:id="rId3" imgW="1899000" imgH="15397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31242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514600" y="2743200"/>
            <a:ext cx="64008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tr-TR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YAŞAMA HAKKI</a:t>
            </a:r>
            <a:endParaRPr lang="tr-TR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838200" y="5105400"/>
            <a:ext cx="7315200" cy="990600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tr-TR" sz="1200">
              <a:solidFill>
                <a:srgbClr val="0000CC"/>
              </a:solidFill>
              <a:latin typeface="Impact" pitchFamily="34" charset="0"/>
            </a:endParaRPr>
          </a:p>
          <a:p>
            <a:pPr algn="ctr"/>
            <a:r>
              <a:rPr lang="tr-TR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NASIL BİR YAŞAMA HAKKI ?</a:t>
            </a:r>
            <a:endParaRPr lang="tr-TR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608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utoUpdateAnimBg="0"/>
      <p:bldP spid="49171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050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6858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tr-TR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SAĞLIKLI, FİZİKSEL VE SOSYAL YÖNDEN TAM BİR İYİLİK HALİ İÇİNDE</a:t>
            </a:r>
            <a:endParaRPr lang="tr-T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1324" name="Text Box 2060"/>
          <p:cNvSpPr txBox="1">
            <a:spLocks noChangeArrowheads="1"/>
          </p:cNvSpPr>
          <p:nvPr/>
        </p:nvSpPr>
        <p:spPr bwMode="auto">
          <a:xfrm>
            <a:off x="2057400" y="2971800"/>
            <a:ext cx="685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latin typeface="Bookman Old Style" pitchFamily="18" charset="0"/>
              </a:rPr>
              <a:t>İŞÇİ SAĞLIĞI VE İŞ GÜVENLİĞİ; SANAYİİ YÖNLENDİRECEK İNSAN SAĞLIĞININ KORUNMASINI SAĞLAYACAK TEDBİRLER İLE ÇALIŞMALARIN TAMAMINI KAPSAR</a:t>
            </a:r>
            <a:endParaRPr lang="tr-TR">
              <a:latin typeface="Impact" pitchFamily="34" charset="0"/>
            </a:endParaRPr>
          </a:p>
        </p:txBody>
      </p:sp>
      <p:pic>
        <p:nvPicPr>
          <p:cNvPr id="141326" name="Picture 2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4241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623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" y="620688"/>
            <a:ext cx="8079090" cy="266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1"/>
            <a:ext cx="8136904" cy="380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1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533400" y="3886200"/>
          <a:ext cx="3124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Küçük Resim Galerisi" r:id="rId3" imgW="1899000" imgH="1539720" progId="MS_ClipArt_Gallery.5">
                  <p:embed/>
                </p:oleObj>
              </mc:Choice>
              <mc:Fallback>
                <p:oleObj name="Küçük Resim Galerisi" r:id="rId3" imgW="1899000" imgH="15397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3124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28800" y="228600"/>
            <a:ext cx="5257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tr-TR" sz="3600">
                <a:solidFill>
                  <a:srgbClr val="FF0000"/>
                </a:solidFill>
                <a:latin typeface="Impact" pitchFamily="34" charset="0"/>
              </a:rPr>
              <a:t>SAĞLIK ?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830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YALNIZ HASTALIK VE SAKATLIĞIN OLMAMASI DEĞİL, FİZİKSEL VE RUHSAL YÖNDEN TAM BİR İYİLİK HALİDİR.</a:t>
            </a:r>
            <a:r>
              <a:rPr lang="tr-TR">
                <a:latin typeface="Impact" pitchFamily="34" charset="0"/>
              </a:rPr>
              <a:t>  </a:t>
            </a:r>
            <a:r>
              <a:rPr lang="tr-TR"/>
              <a:t>(</a:t>
            </a:r>
            <a:r>
              <a:rPr lang="tr-TR">
                <a:latin typeface="Impact" pitchFamily="34" charset="0"/>
              </a:rPr>
              <a:t> WHO</a:t>
            </a:r>
            <a:r>
              <a:rPr lang="tr-TR"/>
              <a:t>)</a:t>
            </a:r>
            <a:endParaRPr lang="tr-TR">
              <a:latin typeface="Impact" pitchFamily="34" charset="0"/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2209800" y="35052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rgbClr val="FF0000"/>
                </a:solidFill>
                <a:latin typeface="Impact" pitchFamily="34" charset="0"/>
              </a:rPr>
              <a:t>SAĞLIK</a:t>
            </a:r>
            <a:endParaRPr lang="tr-TR" dirty="0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638800" y="35052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latin typeface="Impact" pitchFamily="34" charset="0"/>
              </a:rPr>
              <a:t>SOSYAL İYİLİK</a:t>
            </a:r>
            <a:endParaRPr lang="tr-TR" dirty="0"/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3886200" y="35052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chemeClr val="tx2"/>
                </a:solidFill>
                <a:latin typeface="Impact" pitchFamily="34" charset="0"/>
              </a:rPr>
              <a:t>FİZİKSEL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5257800" y="3505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latin typeface="Impact" pitchFamily="34" charset="0"/>
              </a:rPr>
              <a:t>+</a:t>
            </a:r>
            <a:endParaRPr lang="tr-TR" dirty="0"/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3429000" y="3505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latin typeface="Impact" pitchFamily="34" charset="0"/>
              </a:rPr>
              <a:t>=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189380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838200"/>
          </a:xfrm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>
                <a:solidFill>
                  <a:srgbClr val="FF6600"/>
                </a:solidFill>
                <a:latin typeface="Impact" pitchFamily="34" charset="0"/>
              </a:rPr>
              <a:t>İŞÇİ SAĞLIĞI VE İŞ GÜVENLİĞİ ?</a:t>
            </a:r>
            <a:endParaRPr lang="tr-TR"/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4419600"/>
          <a:ext cx="2286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Klip" r:id="rId3" imgW="4539600" imgH="3497040" progId="MS_ClipArt_Gallery.2">
                  <p:embed/>
                </p:oleObj>
              </mc:Choice>
              <mc:Fallback>
                <p:oleObj name="Klip" r:id="rId3" imgW="4539600" imgH="349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2286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381000" y="1295400"/>
            <a:ext cx="830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İŞYERLERİNDE İŞİN YÜRÜTÜMÜ SIRASINDA, ÇEŞİTLİ SEBEPLERDEN KAYNAKLANAN SAĞLIĞA ZARAR VEREBİLECEK ŞARTLARDAN KORUNMAK AMACIYLA YAPILAN </a:t>
            </a:r>
            <a:r>
              <a:rPr lang="tr-TR" sz="3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SİSTEMLİ</a:t>
            </a:r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  </a:t>
            </a:r>
            <a:r>
              <a:rPr lang="tr-TR" sz="3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VE</a:t>
            </a:r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 </a:t>
            </a:r>
            <a:r>
              <a:rPr lang="tr-TR" sz="3600" i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BİLİMSEL</a:t>
            </a:r>
            <a:r>
              <a:rPr lang="tr-TR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 </a:t>
            </a:r>
            <a:r>
              <a:rPr lang="tr-T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rPr>
              <a:t>ÇALIŞMALAR.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667000" y="4495800"/>
            <a:ext cx="6248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rgbClr val="FF0000"/>
                </a:solidFill>
                <a:latin typeface="Impact" pitchFamily="34" charset="0"/>
              </a:rPr>
              <a:t>İŞYERLERİNDE ÇALIŞANLARIN SAĞLIKLI VE GÜVENLİ ÇALIŞMALARINI SAĞLAMAK ÜZERE ALINMASI GEREKEN </a:t>
            </a:r>
            <a:r>
              <a:rPr lang="tr-TR" sz="2800" i="1" u="sng" dirty="0">
                <a:solidFill>
                  <a:srgbClr val="FF0000"/>
                </a:solidFill>
                <a:latin typeface="Impact" pitchFamily="34" charset="0"/>
              </a:rPr>
              <a:t>TEDBİRLER DİZİSİDİR</a:t>
            </a:r>
            <a:r>
              <a:rPr lang="tr-TR" sz="2800" dirty="0">
                <a:solidFill>
                  <a:srgbClr val="FF0000"/>
                </a:solidFill>
                <a:latin typeface="Impact" pitchFamily="34" charset="0"/>
              </a:rPr>
              <a:t>.</a:t>
            </a:r>
            <a:endParaRPr lang="tr-TR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677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utoUpdateAnimBg="0"/>
      <p:bldP spid="9421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58200" cy="838200"/>
          </a:xfrm>
          <a:ln/>
          <a:extLst>
            <a:ext uri="{91240B29-F687-4F45-9708-019B960494DF}">
              <a14:hiddenLine xmlns:a14="http://schemas.microsoft.com/office/drawing/2010/main" w="76200" cmpd="tri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>
                <a:solidFill>
                  <a:srgbClr val="FF6600"/>
                </a:solidFill>
                <a:latin typeface="Impact" pitchFamily="34" charset="0"/>
              </a:rPr>
              <a:t>ÜRETİMİN GERÇEKLEŞEBİLMESİ İÇİN;</a:t>
            </a:r>
            <a:endParaRPr lang="tr-TR"/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381000" y="2286000"/>
          <a:ext cx="1447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Küçük Resim Galerisi" r:id="rId3" imgW="1630080" imgH="2121120" progId="MS_ClipArt_Gallery.5">
                  <p:embed/>
                </p:oleObj>
              </mc:Choice>
              <mc:Fallback>
                <p:oleObj name="Küçük Resim Galerisi" r:id="rId3" imgW="1630080" imgH="21211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1447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4343400" y="2286000"/>
          <a:ext cx="142557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Küçük Resim Galerisi" r:id="rId5" imgW="3464280" imgH="3468960" progId="MS_ClipArt_Gallery.5">
                  <p:embed/>
                </p:oleObj>
              </mc:Choice>
              <mc:Fallback>
                <p:oleObj name="Küçük Resim Galerisi" r:id="rId5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6000"/>
                        <a:ext cx="1425575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6207"/>
              </p:ext>
            </p:extLst>
          </p:nvPr>
        </p:nvGraphicFramePr>
        <p:xfrm>
          <a:off x="2590800" y="2209800"/>
          <a:ext cx="135731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Küçük Resim Galerisi" r:id="rId7" imgW="1646640" imgH="1733400" progId="MS_ClipArt_Gallery.5">
                  <p:embed/>
                </p:oleObj>
              </mc:Choice>
              <mc:Fallback>
                <p:oleObj name="Küçük Resim Galerisi" r:id="rId7" imgW="1646640" imgH="1733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1357313" cy="19621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905000" y="3124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9900"/>
                </a:solidFill>
                <a:latin typeface="Impact" pitchFamily="34" charset="0"/>
              </a:rPr>
              <a:t>+</a:t>
            </a:r>
            <a:endParaRPr lang="tr-TR"/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4038600" y="3200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9900"/>
                </a:solidFill>
                <a:latin typeface="Impact" pitchFamily="34" charset="0"/>
              </a:rPr>
              <a:t>+</a:t>
            </a:r>
            <a:endParaRPr lang="tr-TR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5791200" y="3200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9900"/>
                </a:solidFill>
                <a:latin typeface="Impact" pitchFamily="34" charset="0"/>
              </a:rPr>
              <a:t>=</a:t>
            </a:r>
            <a:endParaRPr lang="tr-TR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6248400" y="3200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 dirty="0">
                <a:latin typeface="Impact" pitchFamily="34" charset="0"/>
              </a:rPr>
              <a:t>TEHLİKE VE RİSK</a:t>
            </a:r>
            <a:endParaRPr lang="tr-TR" dirty="0"/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85800" y="5486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ÖNEMLİ OLAN ÜÇ UNSURUN UYUM İÇERİSİNDE BULUNMASIDIR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33400" y="44958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solidFill>
                  <a:srgbClr val="FFFF00"/>
                </a:solidFill>
                <a:latin typeface="Impact" pitchFamily="34" charset="0"/>
              </a:rPr>
              <a:t>ENERJİ</a:t>
            </a:r>
            <a:endParaRPr lang="tr-TR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2590800" y="4495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u="sng">
                <a:solidFill>
                  <a:srgbClr val="FFFF00"/>
                </a:solidFill>
                <a:latin typeface="Impact" pitchFamily="34" charset="0"/>
              </a:rPr>
              <a:t>TEZGAH</a:t>
            </a:r>
            <a:endParaRPr lang="tr-TR"/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4495800" y="4419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u="sng">
                <a:solidFill>
                  <a:srgbClr val="FFFF00"/>
                </a:solidFill>
                <a:latin typeface="Impact" pitchFamily="34" charset="0"/>
              </a:rPr>
              <a:t>İŞÇİ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43535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6" grpId="0" autoUpdateAnimBg="0"/>
      <p:bldP spid="9524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9" name="Object 1027"/>
          <p:cNvGraphicFramePr>
            <a:graphicFrameLocks noChangeAspect="1"/>
          </p:cNvGraphicFramePr>
          <p:nvPr/>
        </p:nvGraphicFramePr>
        <p:xfrm>
          <a:off x="533400" y="457200"/>
          <a:ext cx="1447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Küçük Resim Galerisi" r:id="rId3" imgW="1630080" imgH="2121120" progId="MS_ClipArt_Gallery.5">
                  <p:embed/>
                </p:oleObj>
              </mc:Choice>
              <mc:Fallback>
                <p:oleObj name="Küçük Resim Galerisi" r:id="rId3" imgW="1630080" imgH="212112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14478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0" name="Object 1028"/>
          <p:cNvGraphicFramePr>
            <a:graphicFrameLocks noChangeAspect="1"/>
          </p:cNvGraphicFramePr>
          <p:nvPr/>
        </p:nvGraphicFramePr>
        <p:xfrm>
          <a:off x="4419600" y="381000"/>
          <a:ext cx="142557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Küçük Resim Galerisi" r:id="rId5" imgW="3464280" imgH="3468960" progId="MS_ClipArt_Gallery.5">
                  <p:embed/>
                </p:oleObj>
              </mc:Choice>
              <mc:Fallback>
                <p:oleObj name="Küçük Resim Galerisi" r:id="rId5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"/>
                        <a:ext cx="1425575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1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88298"/>
              </p:ext>
            </p:extLst>
          </p:nvPr>
        </p:nvGraphicFramePr>
        <p:xfrm>
          <a:off x="2590800" y="381000"/>
          <a:ext cx="1357313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Küçük Resim Galerisi" r:id="rId7" imgW="1646640" imgH="1733400" progId="MS_ClipArt_Gallery.5">
                  <p:embed/>
                </p:oleObj>
              </mc:Choice>
              <mc:Fallback>
                <p:oleObj name="Küçük Resim Galerisi" r:id="rId7" imgW="1646640" imgH="1733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1000"/>
                        <a:ext cx="1357313" cy="19621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2" name="Text Box 1030"/>
          <p:cNvSpPr txBox="1">
            <a:spLocks noChangeArrowheads="1"/>
          </p:cNvSpPr>
          <p:nvPr/>
        </p:nvSpPr>
        <p:spPr bwMode="auto">
          <a:xfrm>
            <a:off x="2133600" y="1143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9900"/>
                </a:solidFill>
                <a:latin typeface="Impact" pitchFamily="34" charset="0"/>
              </a:rPr>
              <a:t>+</a:t>
            </a:r>
            <a:endParaRPr lang="tr-TR"/>
          </a:p>
        </p:txBody>
      </p:sp>
      <p:sp>
        <p:nvSpPr>
          <p:cNvPr id="152583" name="Text Box 1031"/>
          <p:cNvSpPr txBox="1">
            <a:spLocks noChangeArrowheads="1"/>
          </p:cNvSpPr>
          <p:nvPr/>
        </p:nvSpPr>
        <p:spPr bwMode="auto">
          <a:xfrm>
            <a:off x="3962400" y="1219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9900"/>
                </a:solidFill>
                <a:latin typeface="Impact" pitchFamily="34" charset="0"/>
              </a:rPr>
              <a:t>+</a:t>
            </a:r>
            <a:endParaRPr lang="tr-TR"/>
          </a:p>
        </p:txBody>
      </p:sp>
      <p:sp>
        <p:nvSpPr>
          <p:cNvPr id="152584" name="Text Box 1032"/>
          <p:cNvSpPr txBox="1">
            <a:spLocks noChangeArrowheads="1"/>
          </p:cNvSpPr>
          <p:nvPr/>
        </p:nvSpPr>
        <p:spPr bwMode="auto">
          <a:xfrm>
            <a:off x="6019800" y="1295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rgbClr val="FF9900"/>
                </a:solidFill>
                <a:latin typeface="Impact" pitchFamily="34" charset="0"/>
              </a:rPr>
              <a:t>=</a:t>
            </a:r>
            <a:endParaRPr lang="tr-TR"/>
          </a:p>
        </p:txBody>
      </p:sp>
      <p:sp>
        <p:nvSpPr>
          <p:cNvPr id="152589" name="Text Box 1037"/>
          <p:cNvSpPr txBox="1">
            <a:spLocks noChangeArrowheads="1"/>
          </p:cNvSpPr>
          <p:nvPr/>
        </p:nvSpPr>
        <p:spPr bwMode="auto">
          <a:xfrm>
            <a:off x="609600" y="25908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solidFill>
                  <a:srgbClr val="FFFF00"/>
                </a:solidFill>
                <a:latin typeface="Impact" pitchFamily="34" charset="0"/>
              </a:rPr>
              <a:t>ENERJİ</a:t>
            </a:r>
            <a:endParaRPr lang="tr-TR"/>
          </a:p>
        </p:txBody>
      </p:sp>
      <p:sp>
        <p:nvSpPr>
          <p:cNvPr id="152590" name="Text Box 1038"/>
          <p:cNvSpPr txBox="1">
            <a:spLocks noChangeArrowheads="1"/>
          </p:cNvSpPr>
          <p:nvPr/>
        </p:nvSpPr>
        <p:spPr bwMode="auto">
          <a:xfrm>
            <a:off x="2438400" y="2514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u="sng">
                <a:solidFill>
                  <a:srgbClr val="FFFF00"/>
                </a:solidFill>
                <a:latin typeface="Impact" pitchFamily="34" charset="0"/>
              </a:rPr>
              <a:t>TEZGAH</a:t>
            </a:r>
            <a:endParaRPr lang="tr-TR"/>
          </a:p>
        </p:txBody>
      </p:sp>
      <p:sp>
        <p:nvSpPr>
          <p:cNvPr id="152591" name="Text Box 1039"/>
          <p:cNvSpPr txBox="1">
            <a:spLocks noChangeArrowheads="1"/>
          </p:cNvSpPr>
          <p:nvPr/>
        </p:nvSpPr>
        <p:spPr bwMode="auto">
          <a:xfrm>
            <a:off x="4495800" y="2514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u="sng">
                <a:solidFill>
                  <a:srgbClr val="FFFF00"/>
                </a:solidFill>
                <a:latin typeface="Impact" pitchFamily="34" charset="0"/>
              </a:rPr>
              <a:t>İŞÇİ</a:t>
            </a:r>
            <a:endParaRPr lang="tr-TR"/>
          </a:p>
        </p:txBody>
      </p:sp>
      <p:sp>
        <p:nvSpPr>
          <p:cNvPr id="152593" name="Text Box 1041"/>
          <p:cNvSpPr txBox="1">
            <a:spLocks noChangeArrowheads="1"/>
          </p:cNvSpPr>
          <p:nvPr/>
        </p:nvSpPr>
        <p:spPr bwMode="auto">
          <a:xfrm>
            <a:off x="304800" y="3505200"/>
            <a:ext cx="8534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İŞÇİ SAĞLIĞI VE İŞ GÜVENLİĞİNİN TEMEL AMACI BU UYUMUN EN UYGUN BİÇİMDE OLMASINI SAĞLAMAK VE BU KONUDA ÇALIŞMALAR YAPMAKTIR.</a:t>
            </a:r>
            <a:endParaRPr lang="tr-TR">
              <a:latin typeface="Impact" pitchFamily="34" charset="0"/>
            </a:endParaRPr>
          </a:p>
        </p:txBody>
      </p:sp>
      <p:sp>
        <p:nvSpPr>
          <p:cNvPr id="152594" name="Text Box 1042"/>
          <p:cNvSpPr txBox="1">
            <a:spLocks noChangeArrowheads="1"/>
          </p:cNvSpPr>
          <p:nvPr/>
        </p:nvSpPr>
        <p:spPr bwMode="auto">
          <a:xfrm>
            <a:off x="6400800" y="12954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Impact" pitchFamily="34" charset="0"/>
              </a:rPr>
              <a:t>TEHLİKE VE RİSK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82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3058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tr-TR" sz="2800" dirty="0">
                <a:latin typeface="Impact" pitchFamily="34" charset="0"/>
              </a:rPr>
              <a:t>	İNSANIN EN TEMEL HAKKI OLAN YAŞAMA HAKKINI TEHDİT EDEN VE ÇOĞU KEZ KARŞIMIZA KAZALAR VE MESLEK HASTALIKLARI OLARAK ÇIKAN TEHLİKELERDEN </a:t>
            </a:r>
          </a:p>
          <a:p>
            <a:pPr>
              <a:buFontTx/>
              <a:buNone/>
            </a:pPr>
            <a:r>
              <a:rPr lang="tr-TR" sz="2800" dirty="0">
                <a:latin typeface="Impact" pitchFamily="34" charset="0"/>
              </a:rPr>
              <a:t>	-</a:t>
            </a:r>
            <a:r>
              <a:rPr lang="tr-TR" sz="2800" dirty="0">
                <a:solidFill>
                  <a:srgbClr val="009900"/>
                </a:solidFill>
                <a:latin typeface="Impact" pitchFamily="34" charset="0"/>
              </a:rPr>
              <a:t>İNSANLARI KORUMAK, </a:t>
            </a:r>
          </a:p>
          <a:p>
            <a:pPr>
              <a:buFontTx/>
              <a:buNone/>
            </a:pPr>
            <a:r>
              <a:rPr lang="tr-TR" sz="2800" dirty="0">
                <a:latin typeface="Impact" pitchFamily="34" charset="0"/>
              </a:rPr>
              <a:t>	-ZARARLI UNSURLARI </a:t>
            </a:r>
            <a:r>
              <a:rPr lang="tr-TR" sz="2800" dirty="0">
                <a:solidFill>
                  <a:srgbClr val="009900"/>
                </a:solidFill>
                <a:latin typeface="Impact" pitchFamily="34" charset="0"/>
              </a:rPr>
              <a:t>ORTADAN KALDIRMAK</a:t>
            </a:r>
            <a:r>
              <a:rPr lang="tr-TR" sz="2800" dirty="0">
                <a:latin typeface="Impact" pitchFamily="34" charset="0"/>
              </a:rPr>
              <a:t> VEYA </a:t>
            </a:r>
            <a:r>
              <a:rPr lang="tr-TR" sz="2800" dirty="0">
                <a:solidFill>
                  <a:srgbClr val="009900"/>
                </a:solidFill>
                <a:latin typeface="Impact" pitchFamily="34" charset="0"/>
              </a:rPr>
              <a:t>EN ALT DÜZEYE İNDİRMEK,</a:t>
            </a:r>
          </a:p>
          <a:p>
            <a:pPr>
              <a:buFontTx/>
              <a:buNone/>
            </a:pPr>
            <a:r>
              <a:rPr lang="tr-TR" sz="2800" dirty="0">
                <a:latin typeface="Impact" pitchFamily="34" charset="0"/>
              </a:rPr>
              <a:t>	- KISACASI </a:t>
            </a:r>
            <a:r>
              <a:rPr lang="tr-TR" sz="2800" dirty="0">
                <a:solidFill>
                  <a:srgbClr val="0070C0"/>
                </a:solidFill>
                <a:latin typeface="Impact" pitchFamily="34" charset="0"/>
              </a:rPr>
              <a:t>DAHA GÜVENLİ BİR ÇALIŞMA ORTAMI SAĞLAMAKTIR</a:t>
            </a:r>
            <a:r>
              <a:rPr lang="tr-TR" sz="2800" dirty="0">
                <a:solidFill>
                  <a:srgbClr val="FFFF00"/>
                </a:solidFill>
                <a:latin typeface="Impact" pitchFamily="34" charset="0"/>
              </a:rPr>
              <a:t>.</a:t>
            </a:r>
            <a:endParaRPr lang="tr-TR" sz="2800" dirty="0">
              <a:solidFill>
                <a:srgbClr val="800080"/>
              </a:solidFill>
              <a:latin typeface="Impact" pitchFamily="34" charset="0"/>
            </a:endParaRPr>
          </a:p>
        </p:txBody>
      </p:sp>
      <p:sp>
        <p:nvSpPr>
          <p:cNvPr id="14848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1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>
                <a:solidFill>
                  <a:srgbClr val="FF6600"/>
                </a:solidFill>
                <a:latin typeface="Impact" pitchFamily="34" charset="0"/>
              </a:rPr>
              <a:t>BİR BAŞKA İFADE İLE;</a:t>
            </a:r>
            <a:endParaRPr lang="tr-TR">
              <a:solidFill>
                <a:srgbClr val="FF6600"/>
              </a:solidFill>
            </a:endParaRPr>
          </a:p>
        </p:txBody>
      </p:sp>
      <p:graphicFrame>
        <p:nvGraphicFramePr>
          <p:cNvPr id="148486" name="Object 1030"/>
          <p:cNvGraphicFramePr>
            <a:graphicFrameLocks noChangeAspect="1"/>
          </p:cNvGraphicFramePr>
          <p:nvPr/>
        </p:nvGraphicFramePr>
        <p:xfrm>
          <a:off x="3886200" y="4648200"/>
          <a:ext cx="21336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Küçük Resim Galerisi" r:id="rId3" imgW="3464280" imgH="3468960" progId="MS_ClipArt_Gallery.5">
                  <p:embed/>
                </p:oleObj>
              </mc:Choice>
              <mc:Fallback>
                <p:oleObj name="Küçük Resim Galerisi" r:id="rId3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48200"/>
                        <a:ext cx="21336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9797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057400"/>
            <a:ext cx="8077200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tr-TR" sz="4000" dirty="0">
                <a:solidFill>
                  <a:srgbClr val="0070C0"/>
                </a:solidFill>
                <a:latin typeface="Impact" pitchFamily="34" charset="0"/>
              </a:rPr>
              <a:t>1- ÇALIŞANI KORUMAK</a:t>
            </a:r>
          </a:p>
          <a:p>
            <a:pPr>
              <a:buFontTx/>
              <a:buNone/>
            </a:pPr>
            <a:r>
              <a:rPr lang="tr-TR" sz="4000" dirty="0">
                <a:solidFill>
                  <a:srgbClr val="0070C0"/>
                </a:solidFill>
                <a:latin typeface="Impact" pitchFamily="34" charset="0"/>
              </a:rPr>
              <a:t>2- ÜRETİM GÜVENLİĞİ SAĞLAMAK</a:t>
            </a:r>
          </a:p>
          <a:p>
            <a:pPr>
              <a:buFontTx/>
              <a:buNone/>
            </a:pPr>
            <a:r>
              <a:rPr lang="tr-TR" sz="4000" dirty="0">
                <a:solidFill>
                  <a:srgbClr val="0070C0"/>
                </a:solidFill>
                <a:latin typeface="Impact" pitchFamily="34" charset="0"/>
              </a:rPr>
              <a:t>3-İŞLETME GÜVENLİĞİ SAĞLAMAK.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524000"/>
          </a:xfr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</a:extLst>
        </p:spPr>
        <p:txBody>
          <a:bodyPr/>
          <a:lstStyle/>
          <a:p>
            <a:r>
              <a:rPr lang="tr-TR">
                <a:solidFill>
                  <a:srgbClr val="FF6600"/>
                </a:solidFill>
                <a:latin typeface="Impact" pitchFamily="34" charset="0"/>
              </a:rPr>
              <a:t>İŞÇİ SAĞLIĞI VE İŞ GÜVENLİĞİNİN AMAÇLARI</a:t>
            </a:r>
            <a:endParaRPr lang="tr-TR">
              <a:solidFill>
                <a:srgbClr val="FF6600"/>
              </a:solidFill>
            </a:endParaRPr>
          </a:p>
        </p:txBody>
      </p:sp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838200" y="4572000"/>
          <a:ext cx="21336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Küçük Resim Galerisi" r:id="rId3" imgW="3464280" imgH="3468960" progId="MS_ClipArt_Gallery.5">
                  <p:embed/>
                </p:oleObj>
              </mc:Choice>
              <mc:Fallback>
                <p:oleObj name="Küçük Resim Galerisi" r:id="rId3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21336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301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657600" y="19812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Impact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Impact" pitchFamily="34" charset="0"/>
              </a:rPr>
              <a:t>	</a:t>
            </a:r>
          </a:p>
        </p:txBody>
      </p:sp>
      <p:pic>
        <p:nvPicPr>
          <p:cNvPr id="128004" name="Picture 4"/>
          <p:cNvPicPr>
            <a:picLocks noChangeArrowheads="1"/>
          </p:cNvPicPr>
          <p:nvPr/>
        </p:nvPicPr>
        <p:blipFill>
          <a:blip r:embed="rId3" cstate="print">
            <a:lum bright="-1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5833" flipV="1">
            <a:off x="6732588" y="4541838"/>
            <a:ext cx="19431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5" name="Picture 5"/>
          <p:cNvPicPr>
            <a:picLocks noChangeArrowheads="1"/>
          </p:cNvPicPr>
          <p:nvPr/>
        </p:nvPicPr>
        <p:blipFill>
          <a:blip r:embed="rId4" cstate="print">
            <a:lum bright="-16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6613" flipV="1">
            <a:off x="1258888" y="404813"/>
            <a:ext cx="53721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6" name="Oval 6"/>
          <p:cNvSpPr>
            <a:spLocks noChangeArrowheads="1"/>
          </p:cNvSpPr>
          <p:nvPr/>
        </p:nvSpPr>
        <p:spPr bwMode="auto">
          <a:xfrm>
            <a:off x="2743200" y="1676400"/>
            <a:ext cx="228600" cy="457200"/>
          </a:xfrm>
          <a:prstGeom prst="ellipse">
            <a:avLst/>
          </a:prstGeom>
          <a:solidFill>
            <a:srgbClr val="CC66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6705600" y="3124200"/>
            <a:ext cx="2209800" cy="1981200"/>
          </a:xfrm>
          <a:prstGeom prst="irregularSeal1">
            <a:avLst/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7467600" y="3581400"/>
            <a:ext cx="68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6600" b="1">
                <a:solidFill>
                  <a:srgbClr val="FFFFFF"/>
                </a:solidFill>
                <a:latin typeface="Arial Black" pitchFamily="34" charset="0"/>
              </a:rPr>
              <a:t>?</a:t>
            </a:r>
            <a:endParaRPr lang="tr-TR"/>
          </a:p>
        </p:txBody>
      </p:sp>
      <p:sp>
        <p:nvSpPr>
          <p:cNvPr id="128009" name="Oval 9"/>
          <p:cNvSpPr>
            <a:spLocks noChangeArrowheads="1"/>
          </p:cNvSpPr>
          <p:nvPr/>
        </p:nvSpPr>
        <p:spPr bwMode="auto">
          <a:xfrm>
            <a:off x="3124200" y="1219200"/>
            <a:ext cx="228600" cy="457200"/>
          </a:xfrm>
          <a:prstGeom prst="ellipse">
            <a:avLst/>
          </a:prstGeom>
          <a:solidFill>
            <a:srgbClr val="CC66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7086600" y="1143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Impact" pitchFamily="34" charset="0"/>
              </a:rPr>
              <a:t>TEHLİKE</a:t>
            </a:r>
            <a:endParaRPr lang="tr-TR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7315200" y="18288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Impact" pitchFamily="34" charset="0"/>
              </a:rPr>
              <a:t>RİSK</a:t>
            </a:r>
            <a:endParaRPr lang="tr-TR">
              <a:solidFill>
                <a:srgbClr val="FF0000"/>
              </a:solidFill>
              <a:latin typeface="Impact" pitchFamily="34" charset="0"/>
            </a:endParaRPr>
          </a:p>
        </p:txBody>
      </p:sp>
      <p:graphicFrame>
        <p:nvGraphicFramePr>
          <p:cNvPr id="128016" name="Object 16"/>
          <p:cNvGraphicFramePr>
            <a:graphicFrameLocks noChangeAspect="1"/>
          </p:cNvGraphicFramePr>
          <p:nvPr/>
        </p:nvGraphicFramePr>
        <p:xfrm>
          <a:off x="152400" y="1524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Küçük Resim Galerisi" r:id="rId5" imgW="1832400" imgH="1832400" progId="MS_ClipArt_Gallery.5">
                  <p:embed/>
                </p:oleObj>
              </mc:Choice>
              <mc:Fallback>
                <p:oleObj name="Küçük Resim Galerisi" r:id="rId5" imgW="1832400" imgH="1832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6477000" y="3810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28022" name="Object 22"/>
          <p:cNvGraphicFramePr>
            <a:graphicFrameLocks noChangeAspect="1"/>
          </p:cNvGraphicFramePr>
          <p:nvPr/>
        </p:nvGraphicFramePr>
        <p:xfrm>
          <a:off x="6011863" y="0"/>
          <a:ext cx="10096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Küçük Resim Galerisi" r:id="rId7" imgW="3154320" imgH="4708440" progId="MS_ClipArt_Gallery.5">
                  <p:embed/>
                </p:oleObj>
              </mc:Choice>
              <mc:Fallback>
                <p:oleObj name="Küçük Resim Galerisi" r:id="rId7" imgW="3154320" imgH="47084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100965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93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2743200" y="2286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Impact" pitchFamily="34" charset="0"/>
              </a:rPr>
              <a:t>TEHLİKE</a:t>
            </a:r>
            <a:endParaRPr 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7162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latin typeface="Impact" pitchFamily="34" charset="0"/>
              </a:rPr>
              <a:t>BİR KİŞİYE, MADDEYE,  CİHAZA,  İŞE VEYA İŞ      YÜRÜTÜMÜNE</a:t>
            </a:r>
            <a:r>
              <a:rPr lang="en-US" sz="3200" dirty="0">
                <a:solidFill>
                  <a:srgbClr val="000000"/>
                </a:solidFill>
                <a:latin typeface="Impact" pitchFamily="34" charset="0"/>
              </a:rPr>
              <a:t> </a:t>
            </a:r>
            <a:r>
              <a:rPr lang="en-US" sz="3200" dirty="0">
                <a:latin typeface="Impact" pitchFamily="34" charset="0"/>
              </a:rPr>
              <a:t>;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  <a:p>
            <a:r>
              <a:rPr lang="en-US" sz="3200" dirty="0">
                <a:solidFill>
                  <a:srgbClr val="FF33CC"/>
                </a:solidFill>
                <a:latin typeface="Impact" pitchFamily="34" charset="0"/>
              </a:rPr>
              <a:t>	</a:t>
            </a:r>
            <a:r>
              <a:rPr lang="en-US" sz="4000" u="sng" dirty="0">
                <a:solidFill>
                  <a:srgbClr val="FF33CC"/>
                </a:solidFill>
                <a:latin typeface="Impact" pitchFamily="34" charset="0"/>
              </a:rPr>
              <a:t>SAKATLIK</a:t>
            </a:r>
            <a:r>
              <a:rPr lang="en-US" sz="3200" dirty="0">
                <a:solidFill>
                  <a:srgbClr val="FF66CC"/>
                </a:solidFill>
                <a:latin typeface="Impact" pitchFamily="34" charset="0"/>
              </a:rPr>
              <a:t>, </a:t>
            </a:r>
            <a:endParaRPr lang="en-US" sz="3200" dirty="0">
              <a:latin typeface="Impact" pitchFamily="34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Impact" pitchFamily="34" charset="0"/>
              </a:rPr>
              <a:t>	</a:t>
            </a:r>
            <a:r>
              <a:rPr lang="en-US" sz="4000" u="sng" dirty="0">
                <a:solidFill>
                  <a:srgbClr val="FF0000"/>
                </a:solidFill>
                <a:latin typeface="Impact" pitchFamily="34" charset="0"/>
              </a:rPr>
              <a:t>HASAR</a:t>
            </a:r>
            <a:r>
              <a:rPr lang="en-US" sz="3200" dirty="0">
                <a:solidFill>
                  <a:srgbClr val="FF0000"/>
                </a:solidFill>
                <a:latin typeface="Impact" pitchFamily="34" charset="0"/>
              </a:rPr>
              <a:t>, </a:t>
            </a:r>
          </a:p>
          <a:p>
            <a:r>
              <a:rPr lang="en-US" sz="3200" dirty="0">
                <a:solidFill>
                  <a:srgbClr val="FF6600"/>
                </a:solidFill>
                <a:latin typeface="Impact" pitchFamily="34" charset="0"/>
              </a:rPr>
              <a:t>	</a:t>
            </a:r>
            <a:r>
              <a:rPr lang="en-US" sz="4000" u="sng" dirty="0">
                <a:solidFill>
                  <a:srgbClr val="FF6600"/>
                </a:solidFill>
                <a:latin typeface="Impact" pitchFamily="34" charset="0"/>
              </a:rPr>
              <a:t>KAYIP</a:t>
            </a:r>
            <a:r>
              <a:rPr lang="en-US" sz="3200" dirty="0">
                <a:solidFill>
                  <a:srgbClr val="000000"/>
                </a:solidFill>
                <a:latin typeface="Impact" pitchFamily="34" charset="0"/>
              </a:rPr>
              <a:t> </a:t>
            </a:r>
            <a:r>
              <a:rPr lang="en-US" sz="3200" dirty="0">
                <a:latin typeface="Impact" pitchFamily="34" charset="0"/>
              </a:rPr>
              <a:t>VEYA </a:t>
            </a:r>
          </a:p>
          <a:p>
            <a:r>
              <a:rPr lang="en-US" sz="3200" dirty="0">
                <a:latin typeface="Impact" pitchFamily="34" charset="0"/>
              </a:rPr>
              <a:t>	</a:t>
            </a:r>
            <a:r>
              <a:rPr lang="en-US" sz="4000" u="sng" dirty="0">
                <a:solidFill>
                  <a:srgbClr val="009900"/>
                </a:solidFill>
                <a:latin typeface="Impact" pitchFamily="34" charset="0"/>
              </a:rPr>
              <a:t>ZARAR</a:t>
            </a:r>
            <a:r>
              <a:rPr lang="en-US" sz="3200" dirty="0">
                <a:solidFill>
                  <a:srgbClr val="000000"/>
                </a:solidFill>
                <a:latin typeface="Impact" pitchFamily="34" charset="0"/>
              </a:rPr>
              <a:t> </a:t>
            </a:r>
          </a:p>
          <a:p>
            <a:r>
              <a:rPr lang="en-US" sz="3200" dirty="0">
                <a:latin typeface="Impact" pitchFamily="34" charset="0"/>
              </a:rPr>
              <a:t>	VERME İHTİMALİ OLAN HER ŞEY.....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6400800" y="2057400"/>
          <a:ext cx="27432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Küçük Resim Galerisi" r:id="rId3" imgW="4016880" imgH="3945240" progId="MS_ClipArt_Gallery.5">
                  <p:embed/>
                </p:oleObj>
              </mc:Choice>
              <mc:Fallback>
                <p:oleObj name="Küçük Resim Galerisi" r:id="rId3" imgW="4016880" imgH="3945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057400"/>
                        <a:ext cx="27432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37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581400" y="533400"/>
            <a:ext cx="198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Impact" pitchFamily="34" charset="0"/>
              </a:rPr>
              <a:t>RİSK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Impact" pitchFamily="34" charset="0"/>
              </a:rPr>
              <a:t>TEHLİKE DURUMUNDAKİ ZARARIN GERÇEKLEŞMESİ, MEYDANA GELMESİDİR.</a:t>
            </a: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4267200" y="2743200"/>
          <a:ext cx="3733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Küçük Resim Galerisi" r:id="rId3" imgW="5154120" imgH="3928680" progId="MS_ClipArt_Gallery.5">
                  <p:embed/>
                </p:oleObj>
              </mc:Choice>
              <mc:Fallback>
                <p:oleObj name="Küçük Resim Galerisi" r:id="rId3" imgW="5154120" imgH="39286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3733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9CA5E8"/>
                                </a:gs>
                                <a:gs pos="100000">
                                  <a:srgbClr val="9CA5E8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39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2819400" y="609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Impact" pitchFamily="34" charset="0"/>
              </a:rPr>
              <a:t>Suya girerseniz köpek balığı bir risktir.</a:t>
            </a:r>
            <a:endParaRPr lang="en-US">
              <a:solidFill>
                <a:srgbClr val="000099"/>
              </a:solidFill>
            </a:endParaRPr>
          </a:p>
        </p:txBody>
      </p:sp>
      <p:pic>
        <p:nvPicPr>
          <p:cNvPr id="131076" name="Picture 4"/>
          <p:cNvPicPr>
            <a:picLocks noChangeArrowheads="1"/>
          </p:cNvPicPr>
          <p:nvPr/>
        </p:nvPicPr>
        <p:blipFill>
          <a:blip r:embed="rId3" cstate="print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51725" y="4437063"/>
            <a:ext cx="12192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7" name="Picture 5"/>
          <p:cNvPicPr>
            <a:picLocks noChangeArrowheads="1"/>
          </p:cNvPicPr>
          <p:nvPr/>
        </p:nvPicPr>
        <p:blipFill>
          <a:blip r:embed="rId4" cstate="print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87450" y="1557338"/>
            <a:ext cx="33718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Impact" pitchFamily="34" charset="0"/>
              </a:rPr>
              <a:t>Diğer tehlikeler nelerdir?</a:t>
            </a:r>
            <a:endParaRPr lang="en-US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715000" y="2438400"/>
            <a:ext cx="2895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Impact" pitchFamily="34" charset="0"/>
              </a:rPr>
              <a:t>-Hindistan cevizi</a:t>
            </a:r>
          </a:p>
          <a:p>
            <a:r>
              <a:rPr lang="en-US">
                <a:latin typeface="Impact" pitchFamily="34" charset="0"/>
              </a:rPr>
              <a:t>-Hava	   </a:t>
            </a:r>
          </a:p>
          <a:p>
            <a:r>
              <a:rPr lang="en-US">
                <a:latin typeface="Impact" pitchFamily="34" charset="0"/>
              </a:rPr>
              <a:t>-Güneş</a:t>
            </a:r>
          </a:p>
          <a:p>
            <a:r>
              <a:rPr lang="en-US">
                <a:latin typeface="Impact" pitchFamily="34" charset="0"/>
              </a:rPr>
              <a:t>-Yağmur</a:t>
            </a:r>
          </a:p>
          <a:p>
            <a:r>
              <a:rPr lang="en-US">
                <a:latin typeface="Impact" pitchFamily="34" charset="0"/>
              </a:rPr>
              <a:t>-Rüzgar</a:t>
            </a:r>
          </a:p>
          <a:p>
            <a:r>
              <a:rPr lang="en-US">
                <a:latin typeface="Impact" pitchFamily="34" charset="0"/>
              </a:rPr>
              <a:t>-Deniz</a:t>
            </a:r>
          </a:p>
          <a:p>
            <a:r>
              <a:rPr lang="en-US">
                <a:latin typeface="Impact" pitchFamily="34" charset="0"/>
              </a:rPr>
              <a:t>-Ağaç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990600" y="5486400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Impact" pitchFamily="34" charset="0"/>
              </a:rPr>
              <a:t>Söz konusu riskleri değerlendirirken, konuyu tehlikenin çeşitleri ve büyüklüğü nispetinde ele almalıyız</a:t>
            </a:r>
            <a:r>
              <a:rPr lang="en-US">
                <a:solidFill>
                  <a:srgbClr val="000000"/>
                </a:solidFill>
                <a:latin typeface="Impact" pitchFamily="34" charset="0"/>
              </a:rPr>
              <a:t>.</a:t>
            </a:r>
            <a:endParaRPr lang="tr-TR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31081" name="Oval 9"/>
          <p:cNvSpPr>
            <a:spLocks noChangeArrowheads="1"/>
          </p:cNvSpPr>
          <p:nvPr/>
        </p:nvSpPr>
        <p:spPr bwMode="auto">
          <a:xfrm>
            <a:off x="1981200" y="2057400"/>
            <a:ext cx="228600" cy="457200"/>
          </a:xfrm>
          <a:prstGeom prst="ellipse">
            <a:avLst/>
          </a:prstGeom>
          <a:solidFill>
            <a:srgbClr val="FF66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82" name="AutoShape 10"/>
          <p:cNvSpPr>
            <a:spLocks noChangeArrowheads="1"/>
          </p:cNvSpPr>
          <p:nvPr/>
        </p:nvSpPr>
        <p:spPr bwMode="auto">
          <a:xfrm>
            <a:off x="4643438" y="2349500"/>
            <a:ext cx="228600" cy="2286000"/>
          </a:xfrm>
          <a:prstGeom prst="upArrow">
            <a:avLst>
              <a:gd name="adj1" fmla="val 50000"/>
              <a:gd name="adj2" fmla="val 250000"/>
            </a:avLst>
          </a:prstGeom>
          <a:solidFill>
            <a:srgbClr val="0000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2743200" y="2133600"/>
            <a:ext cx="228600" cy="457200"/>
          </a:xfrm>
          <a:prstGeom prst="ellipse">
            <a:avLst/>
          </a:prstGeom>
          <a:solidFill>
            <a:srgbClr val="FF66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31086" name="Object 14"/>
          <p:cNvGraphicFramePr>
            <a:graphicFrameLocks noChangeAspect="1"/>
          </p:cNvGraphicFramePr>
          <p:nvPr/>
        </p:nvGraphicFramePr>
        <p:xfrm>
          <a:off x="381000" y="612775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Küçük Resim Galerisi" r:id="rId5" imgW="1832400" imgH="1832400" progId="MS_ClipArt_Gallery.5">
                  <p:embed/>
                </p:oleObj>
              </mc:Choice>
              <mc:Fallback>
                <p:oleObj name="Küçük Resim Galerisi" r:id="rId5" imgW="1832400" imgH="18324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12775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30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8" grpId="0" autoUpdateAnimBg="0"/>
      <p:bldP spid="131079" grpId="0" autoUpdateAnimBg="0"/>
      <p:bldP spid="131080" grpId="0" autoUpdateAnimBg="0"/>
      <p:bldP spid="1310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http://isghocasi.com/wp-content/uploads/2013/05/internet_icin_tum_afisler_page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22447" cy="61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orososgb.com/Upload/Afisler/Buyuk/internet_icin_tum_afisler-page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67" y="332656"/>
            <a:ext cx="4216387" cy="59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772400" cy="406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1800">
                <a:latin typeface="Impact" pitchFamily="34" charset="0"/>
              </a:rPr>
              <a:t>İŞÇİ HERHANGİ BİR ENERJİ KAYNAĞI YA DA TEHLİKELİ MATERYAL İLE</a:t>
            </a:r>
            <a:r>
              <a:rPr lang="tr-TR" sz="1600">
                <a:latin typeface="Impact" pitchFamily="34" charset="0"/>
              </a:rPr>
              <a:t> </a:t>
            </a:r>
            <a:r>
              <a:rPr lang="tr-TR" sz="2000">
                <a:solidFill>
                  <a:srgbClr val="0000CC"/>
                </a:solidFill>
                <a:latin typeface="Impact" pitchFamily="34" charset="0"/>
              </a:rPr>
              <a:t>TEMAS</a:t>
            </a:r>
            <a:r>
              <a:rPr lang="tr-TR" sz="160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tr-TR" sz="1800">
                <a:latin typeface="Impact" pitchFamily="34" charset="0"/>
              </a:rPr>
              <a:t>EDER Mİ?</a:t>
            </a:r>
            <a:endParaRPr lang="en-US" sz="1800">
              <a:latin typeface="Impact" pitchFamily="34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447800" y="3048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>
                <a:solidFill>
                  <a:srgbClr val="FF0000"/>
                </a:solidFill>
                <a:latin typeface="Impact" pitchFamily="34" charset="0"/>
              </a:rPr>
              <a:t>TEHLİKENİN TANIMLANMASI</a:t>
            </a: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533400" y="2590800"/>
          <a:ext cx="24384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Küçük Resim Galerisi" r:id="rId3" imgW="4016880" imgH="3945240" progId="MS_ClipArt_Gallery.5">
                  <p:embed/>
                </p:oleObj>
              </mc:Choice>
              <mc:Fallback>
                <p:oleObj name="Küçük Resim Galerisi" r:id="rId3" imgW="4016880" imgH="3945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24384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304800" y="12954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733800" y="2209800"/>
            <a:ext cx="3657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 ELEKTRİK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-SICAK-SOĞUK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-KİMYASAL MADDELER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-RADYASYON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-GAZLAR YA DA DUMANLAR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-SU YA DA BUHAR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-YETERSİZ HAVA</a:t>
            </a:r>
          </a:p>
        </p:txBody>
      </p:sp>
    </p:spTree>
    <p:extLst>
      <p:ext uri="{BB962C8B-B14F-4D97-AF65-F5344CB8AC3E}">
        <p14:creationId xmlns:p14="http://schemas.microsoft.com/office/powerpoint/2010/main" val="41547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57150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000">
                <a:latin typeface="Impact" pitchFamily="34" charset="0"/>
              </a:rPr>
              <a:t>İŞÇİYE HERHANGİ BİR ŞEY</a:t>
            </a:r>
            <a:r>
              <a:rPr lang="tr-TR" sz="1600">
                <a:latin typeface="Impact" pitchFamily="34" charset="0"/>
              </a:rPr>
              <a:t>      </a:t>
            </a:r>
            <a:r>
              <a:rPr lang="tr-TR" sz="3200">
                <a:solidFill>
                  <a:srgbClr val="0000CC"/>
                </a:solidFill>
                <a:latin typeface="Impact" pitchFamily="34" charset="0"/>
              </a:rPr>
              <a:t>ÇARPABİLİR Mİ?</a:t>
            </a:r>
            <a:endParaRPr lang="en-US">
              <a:latin typeface="Impact" pitchFamily="34" charset="0"/>
            </a:endParaRPr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>
            <a:off x="304800" y="1447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429000" y="2438400"/>
            <a:ext cx="464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-- HAREKETLİ YA DA UÇAN NESNELER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-- DÜŞEN MATERYAL </a:t>
            </a:r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609600" y="2667000"/>
          <a:ext cx="254158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Küçük Resim Galerisi" r:id="rId3" imgW="2542320" imgH="3468960" progId="MS_ClipArt_Gallery.5">
                  <p:embed/>
                </p:oleObj>
              </mc:Choice>
              <mc:Fallback>
                <p:oleObj name="Küçük Resim Galerisi" r:id="rId3" imgW="254232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0"/>
                        <a:ext cx="254158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7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304800" y="1219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304800" y="3810000"/>
          <a:ext cx="3429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Küçük Resim Galerisi" r:id="rId3" imgW="1849680" imgH="1221480" progId="MS_ClipArt_Gallery.5">
                  <p:embed/>
                </p:oleObj>
              </mc:Choice>
              <mc:Fallback>
                <p:oleObj name="Küçük Resim Galerisi" r:id="rId3" imgW="1849680" imgH="12214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3429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143000" y="1066800"/>
            <a:ext cx="5943600" cy="5889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000">
                <a:latin typeface="Impact" pitchFamily="34" charset="0"/>
              </a:rPr>
              <a:t>İŞÇİ  HERHANGİ BİR ŞEY</a:t>
            </a:r>
            <a:r>
              <a:rPr lang="tr-TR" sz="1600">
                <a:latin typeface="Impact" pitchFamily="34" charset="0"/>
              </a:rPr>
              <a:t>      </a:t>
            </a:r>
            <a:r>
              <a:rPr lang="tr-TR" sz="3200">
                <a:solidFill>
                  <a:srgbClr val="0000CC"/>
                </a:solidFill>
                <a:latin typeface="Impact" pitchFamily="34" charset="0"/>
              </a:rPr>
              <a:t>ÇARPABİLİR Mİ?</a:t>
            </a:r>
            <a:endParaRPr lang="en-US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429000" y="2438400"/>
            <a:ext cx="464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-- DURAN YA DA HAREKETLİ NESNELER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-- KESKİN KÖŞELER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-- ANİDEN DIŞARI ÇIKAN NESNELER </a:t>
            </a:r>
          </a:p>
        </p:txBody>
      </p:sp>
    </p:spTree>
    <p:extLst>
      <p:ext uri="{BB962C8B-B14F-4D97-AF65-F5344CB8AC3E}">
        <p14:creationId xmlns:p14="http://schemas.microsoft.com/office/powerpoint/2010/main" val="282070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8001000" cy="5286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1800">
                <a:latin typeface="Impact" pitchFamily="34" charset="0"/>
              </a:rPr>
              <a:t>İŞÇİ HERHANGİ BİR ŞEYİN İÇİNDE -ÜZERİNDE-YA DA ARASINDA</a:t>
            </a:r>
            <a:r>
              <a:rPr lang="tr-TR" sz="1600">
                <a:latin typeface="Impact" pitchFamily="34" charset="0"/>
              </a:rPr>
              <a:t>  </a:t>
            </a:r>
            <a:r>
              <a:rPr lang="tr-TR" sz="2800">
                <a:solidFill>
                  <a:srgbClr val="0000CC"/>
                </a:solidFill>
                <a:latin typeface="Impact" pitchFamily="34" charset="0"/>
              </a:rPr>
              <a:t>SIKIŞABİLİR Mİ?</a:t>
            </a:r>
            <a:endParaRPr lang="en-US" sz="2800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>
            <a:off x="304800" y="129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276600" y="2362200"/>
            <a:ext cx="5257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latin typeface="Impact" pitchFamily="34" charset="0"/>
              </a:rPr>
              <a:t>- AÇILIP KAPANAN NESNELER</a:t>
            </a:r>
          </a:p>
          <a:p>
            <a:pPr>
              <a:spcBef>
                <a:spcPct val="50000"/>
              </a:spcBef>
            </a:pPr>
            <a:r>
              <a:rPr lang="tr-TR" sz="2800">
                <a:latin typeface="Impact" pitchFamily="34" charset="0"/>
              </a:rPr>
              <a:t>-HAREKETLİ VEYA DURAN NESNELER</a:t>
            </a:r>
            <a:endParaRPr lang="tr-TR">
              <a:latin typeface="Impact" pitchFamily="34" charset="0"/>
            </a:endParaRPr>
          </a:p>
        </p:txBody>
      </p:sp>
      <p:graphicFrame>
        <p:nvGraphicFramePr>
          <p:cNvPr id="135178" name="Object 10"/>
          <p:cNvGraphicFramePr>
            <a:graphicFrameLocks noChangeAspect="1"/>
          </p:cNvGraphicFramePr>
          <p:nvPr/>
        </p:nvGraphicFramePr>
        <p:xfrm>
          <a:off x="609600" y="2743200"/>
          <a:ext cx="2438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Küçük Resim Galerisi" r:id="rId3" imgW="1757160" imgH="1626480" progId="MS_ClipArt_Gallery.5">
                  <p:embed/>
                </p:oleObj>
              </mc:Choice>
              <mc:Fallback>
                <p:oleObj name="Küçük Resim Galerisi" r:id="rId3" imgW="1757160" imgH="16264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2438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02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5105400" cy="466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1800">
                <a:latin typeface="Impact" pitchFamily="34" charset="0"/>
              </a:rPr>
              <a:t>İŞÇİ KAYARAK VEYA BİR YERE TAKILARAK</a:t>
            </a:r>
            <a:r>
              <a:rPr lang="tr-TR" sz="1600">
                <a:latin typeface="Impact" pitchFamily="34" charset="0"/>
              </a:rPr>
              <a:t> </a:t>
            </a:r>
            <a:r>
              <a:rPr lang="tr-TR">
                <a:solidFill>
                  <a:srgbClr val="0000CC"/>
                </a:solidFill>
                <a:latin typeface="Impact" pitchFamily="34" charset="0"/>
              </a:rPr>
              <a:t>DÜŞER Mİ?</a:t>
            </a:r>
            <a:endParaRPr lang="en-US">
              <a:latin typeface="Impact" pitchFamily="34" charset="0"/>
            </a:endParaRPr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304800" y="1295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3962400" y="2209800"/>
            <a:ext cx="4572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- AYNI SEVİYEDE</a:t>
            </a:r>
          </a:p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-DAHA AŞAĞI SEVİYEDE</a:t>
            </a:r>
            <a:endParaRPr lang="tr-TR">
              <a:latin typeface="Impact" pitchFamily="34" charset="0"/>
            </a:endParaRPr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533400" y="2362200"/>
          <a:ext cx="34623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Küçük Resim Galerisi" r:id="rId3" imgW="3464280" imgH="3468960" progId="MS_ClipArt_Gallery.5">
                  <p:embed/>
                </p:oleObj>
              </mc:Choice>
              <mc:Fallback>
                <p:oleObj name="Küçük Resim Galerisi" r:id="rId3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34623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58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6096000" cy="6413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>
                <a:solidFill>
                  <a:srgbClr val="0000CC"/>
                </a:solidFill>
                <a:latin typeface="Impact" pitchFamily="34" charset="0"/>
              </a:rPr>
              <a:t>AŞIRI ZORLAMA </a:t>
            </a:r>
            <a:r>
              <a:rPr lang="tr-TR" sz="1600">
                <a:latin typeface="Impact" pitchFamily="34" charset="0"/>
              </a:rPr>
              <a:t> </a:t>
            </a:r>
            <a:r>
              <a:rPr lang="tr-TR" sz="2000">
                <a:latin typeface="Impact" pitchFamily="34" charset="0"/>
              </a:rPr>
              <a:t>İHTİMALİ </a:t>
            </a:r>
            <a:r>
              <a:rPr lang="tr-TR" sz="1600">
                <a:latin typeface="Impact" pitchFamily="34" charset="0"/>
              </a:rPr>
              <a:t> </a:t>
            </a:r>
            <a:r>
              <a:rPr lang="tr-TR" sz="3600">
                <a:solidFill>
                  <a:srgbClr val="0000CC"/>
                </a:solidFill>
                <a:latin typeface="Impact" pitchFamily="34" charset="0"/>
              </a:rPr>
              <a:t>VAR MI?</a:t>
            </a:r>
            <a:endParaRPr lang="en-US">
              <a:solidFill>
                <a:srgbClr val="0000CC"/>
              </a:solidFill>
              <a:latin typeface="Impact" pitchFamily="34" charset="0"/>
            </a:endParaRPr>
          </a:p>
        </p:txBody>
      </p:sp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457200" y="609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4343400" y="1371600"/>
            <a:ext cx="3657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- KALDIRIRKEN,</a:t>
            </a:r>
          </a:p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-ÇEKERKEN</a:t>
            </a:r>
          </a:p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-İTERKEN</a:t>
            </a:r>
          </a:p>
        </p:txBody>
      </p:sp>
      <p:graphicFrame>
        <p:nvGraphicFramePr>
          <p:cNvPr id="137225" name="Object 9"/>
          <p:cNvGraphicFramePr>
            <a:graphicFrameLocks noChangeAspect="1"/>
          </p:cNvGraphicFramePr>
          <p:nvPr/>
        </p:nvGraphicFramePr>
        <p:xfrm>
          <a:off x="228600" y="1295400"/>
          <a:ext cx="369728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Küçük Resim Galerisi" r:id="rId3" imgW="3696480" imgH="3468960" progId="MS_ClipArt_Gallery.5">
                  <p:embed/>
                </p:oleObj>
              </mc:Choice>
              <mc:Fallback>
                <p:oleObj name="Küçük Resim Galerisi" r:id="rId3" imgW="36964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369728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381000" y="5029200"/>
            <a:ext cx="807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000">
                <a:latin typeface="Impact" pitchFamily="34" charset="0"/>
              </a:rPr>
              <a:t>SORULARIN HER BİRİ CEVAPLANARAK POTANSİYEL KAZALARIN VE TEHLİKELERİN SEBEPLERİ TANIMLANABİLİR. BU TANIMLAMALARLA İŞYERİ DAHA GÜVENLİ VE ETKİN HALE GETİRELEBİLİR.</a:t>
            </a:r>
            <a:endParaRPr lang="en-US" sz="200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0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050"/>
          <p:cNvSpPr txBox="1">
            <a:spLocks noChangeArrowheads="1"/>
          </p:cNvSpPr>
          <p:nvPr/>
        </p:nvSpPr>
        <p:spPr bwMode="auto">
          <a:xfrm>
            <a:off x="538163" y="1125538"/>
            <a:ext cx="8148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 b="1" dirty="0"/>
              <a:t>İnsanlar bir şeyi neden yaparlar?</a:t>
            </a:r>
            <a:endParaRPr lang="en-US" sz="2800" b="1" dirty="0"/>
          </a:p>
        </p:txBody>
      </p:sp>
      <p:sp>
        <p:nvSpPr>
          <p:cNvPr id="161795" name="Text Box 2051"/>
          <p:cNvSpPr txBox="1">
            <a:spLocks noChangeArrowheads="1"/>
          </p:cNvSpPr>
          <p:nvPr/>
        </p:nvSpPr>
        <p:spPr bwMode="auto">
          <a:xfrm>
            <a:off x="1331640" y="2576744"/>
            <a:ext cx="1728192" cy="27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Impact" pitchFamily="34" charset="0"/>
              </a:rPr>
              <a:t>KAZAYLA</a:t>
            </a:r>
            <a:endParaRPr lang="en-US" dirty="0">
              <a:latin typeface="Impact" pitchFamily="34" charset="0"/>
            </a:endParaRPr>
          </a:p>
          <a:p>
            <a:pPr algn="ctr"/>
            <a:endParaRPr lang="tr-TR" dirty="0" smtClean="0">
              <a:solidFill>
                <a:srgbClr val="FF0000"/>
              </a:solidFill>
              <a:latin typeface="Impact" pitchFamily="34" charset="0"/>
              <a:sym typeface="Symbol" pitchFamily="18" charset="2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Impact" pitchFamily="34" charset="0"/>
                <a:sym typeface="Symbol" pitchFamily="18" charset="2"/>
              </a:rPr>
              <a:t></a:t>
            </a:r>
            <a:endParaRPr lang="en-US" dirty="0">
              <a:latin typeface="Impact" pitchFamily="34" charset="0"/>
            </a:endParaRPr>
          </a:p>
          <a:p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-Eğitimsizlik</a:t>
            </a:r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-Bilgisizlik</a:t>
            </a:r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-Dalgınlık</a:t>
            </a:r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-Rahatlık</a:t>
            </a:r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-Düşüncesizlik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61796" name="Text Box 2052"/>
          <p:cNvSpPr txBox="1">
            <a:spLocks noChangeArrowheads="1"/>
          </p:cNvSpPr>
          <p:nvPr/>
        </p:nvSpPr>
        <p:spPr bwMode="auto">
          <a:xfrm>
            <a:off x="4953000" y="2590800"/>
            <a:ext cx="2211288" cy="21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dirty="0">
                <a:latin typeface="Impact" pitchFamily="34" charset="0"/>
              </a:rPr>
              <a:t>KASITLI</a:t>
            </a:r>
            <a:endParaRPr lang="en-US" dirty="0">
              <a:latin typeface="Impact" pitchFamily="34" charset="0"/>
            </a:endParaRPr>
          </a:p>
          <a:p>
            <a:endParaRPr lang="en-US" dirty="0">
              <a:latin typeface="Impact" pitchFamily="34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Impact" pitchFamily="34" charset="0"/>
                <a:sym typeface="Symbol" pitchFamily="18" charset="2"/>
              </a:rPr>
              <a:t></a:t>
            </a:r>
            <a:endParaRPr lang="tr-TR" dirty="0" smtClean="0">
              <a:solidFill>
                <a:srgbClr val="FF0000"/>
              </a:solidFill>
              <a:latin typeface="Impact" pitchFamily="34" charset="0"/>
              <a:sym typeface="Symbol" pitchFamily="18" charset="2"/>
            </a:endParaRPr>
          </a:p>
          <a:p>
            <a:pPr algn="ctr"/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 smtClean="0">
                <a:latin typeface="Impact" pitchFamily="34" charset="0"/>
              </a:rPr>
              <a:t>-</a:t>
            </a:r>
            <a:r>
              <a:rPr lang="tr-TR" dirty="0">
                <a:latin typeface="Impact" pitchFamily="34" charset="0"/>
              </a:rPr>
              <a:t>Dikkat etmeme</a:t>
            </a:r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-Yapmaya zorlanma</a:t>
            </a:r>
            <a:endParaRPr lang="en-US" dirty="0">
              <a:latin typeface="Impact" pitchFamily="34" charset="0"/>
            </a:endParaRPr>
          </a:p>
          <a:p>
            <a:pPr>
              <a:lnSpc>
                <a:spcPct val="115000"/>
              </a:lnSpc>
            </a:pPr>
            <a:r>
              <a:rPr lang="tr-TR" dirty="0">
                <a:latin typeface="Impact" pitchFamily="34" charset="0"/>
              </a:rPr>
              <a:t>-İsteyerek yapma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161797" name="Rectangle 2053"/>
          <p:cNvSpPr>
            <a:spLocks noChangeArrowheads="1"/>
          </p:cNvSpPr>
          <p:nvPr/>
        </p:nvSpPr>
        <p:spPr bwMode="auto">
          <a:xfrm>
            <a:off x="457200" y="76200"/>
            <a:ext cx="82296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tr-TR" sz="4000" dirty="0">
                <a:solidFill>
                  <a:srgbClr val="FF0000"/>
                </a:solidFill>
                <a:latin typeface="Impact" pitchFamily="34" charset="0"/>
              </a:rPr>
              <a:t>RİSK YÖNETİMİ-İNSAN HATASINI ANLAMA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838200"/>
          </a:xfrm>
          <a:ln w="76200" cmpd="tri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360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İŞÇİ SAĞLIĞI VE İŞ GÜVENLİĞİ</a:t>
            </a:r>
            <a:endParaRPr lang="tr-T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286" name="Text Box 1030"/>
          <p:cNvSpPr txBox="1">
            <a:spLocks noChangeArrowheads="1"/>
          </p:cNvSpPr>
          <p:nvPr/>
        </p:nvSpPr>
        <p:spPr bwMode="auto">
          <a:xfrm>
            <a:off x="457200" y="1447800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GELİŞİGÜZEL VE HERHANGİ BİR ARAŞTIRMAYA GEREK DUYULMADAN ALINAN TEDBİRLER  FAYDA SAĞLAMAZ.</a:t>
            </a:r>
          </a:p>
        </p:txBody>
      </p:sp>
      <p:sp>
        <p:nvSpPr>
          <p:cNvPr id="97287" name="Text Box 1031"/>
          <p:cNvSpPr txBox="1">
            <a:spLocks noChangeArrowheads="1"/>
          </p:cNvSpPr>
          <p:nvPr/>
        </p:nvSpPr>
        <p:spPr bwMode="auto">
          <a:xfrm>
            <a:off x="457200" y="4343400"/>
            <a:ext cx="838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>
                <a:latin typeface="Impact" pitchFamily="34" charset="0"/>
              </a:rPr>
              <a:t>ARAŞTIRMADA EN ÖNEMLİ HUSUS; </a:t>
            </a:r>
          </a:p>
          <a:p>
            <a:pPr>
              <a:spcBef>
                <a:spcPct val="50000"/>
              </a:spcBef>
            </a:pPr>
            <a:r>
              <a:rPr lang="tr-TR" dirty="0">
                <a:latin typeface="Impact" pitchFamily="34" charset="0"/>
              </a:rPr>
              <a:t>İŞ GÜVENLİĞİ TEDBİRLERİNİN HANGİ NOKTAYA KADAR </a:t>
            </a:r>
            <a:r>
              <a:rPr lang="tr-TR" u="sng" dirty="0">
                <a:solidFill>
                  <a:srgbClr val="FF0000"/>
                </a:solidFill>
                <a:latin typeface="Impact" pitchFamily="34" charset="0"/>
              </a:rPr>
              <a:t>ÜRETİM AKIŞINA</a:t>
            </a:r>
            <a:r>
              <a:rPr lang="tr-TR" dirty="0">
                <a:solidFill>
                  <a:srgbClr val="FF0000"/>
                </a:solidFill>
                <a:latin typeface="Impact" pitchFamily="34" charset="0"/>
              </a:rPr>
              <a:t> VE </a:t>
            </a:r>
            <a:r>
              <a:rPr lang="tr-TR" u="sng" dirty="0">
                <a:solidFill>
                  <a:srgbClr val="FF0000"/>
                </a:solidFill>
                <a:latin typeface="Impact" pitchFamily="34" charset="0"/>
              </a:rPr>
              <a:t>MALİYETLERİN DÜŞMESİNE</a:t>
            </a:r>
            <a:r>
              <a:rPr lang="tr-TR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tr-TR" dirty="0">
                <a:latin typeface="Impact" pitchFamily="34" charset="0"/>
              </a:rPr>
              <a:t>ETKİ EDECEĞİ,</a:t>
            </a:r>
          </a:p>
          <a:p>
            <a:pPr>
              <a:spcBef>
                <a:spcPct val="50000"/>
              </a:spcBef>
            </a:pPr>
            <a:r>
              <a:rPr lang="tr-TR" dirty="0">
                <a:latin typeface="Impact" pitchFamily="34" charset="0"/>
              </a:rPr>
              <a:t>HANGİ NOKTADAN SONRA </a:t>
            </a:r>
            <a:r>
              <a:rPr lang="tr-TR" u="sng" dirty="0">
                <a:solidFill>
                  <a:srgbClr val="FF0000"/>
                </a:solidFill>
                <a:latin typeface="Impact" pitchFamily="34" charset="0"/>
              </a:rPr>
              <a:t>GEREKSİZ</a:t>
            </a:r>
            <a:r>
              <a:rPr lang="tr-TR" dirty="0">
                <a:solidFill>
                  <a:srgbClr val="FF0000"/>
                </a:solidFill>
                <a:latin typeface="Impact" pitchFamily="34" charset="0"/>
              </a:rPr>
              <a:t> VE </a:t>
            </a:r>
            <a:r>
              <a:rPr lang="tr-TR" u="sng" dirty="0">
                <a:solidFill>
                  <a:srgbClr val="FF0000"/>
                </a:solidFill>
                <a:latin typeface="Impact" pitchFamily="34" charset="0"/>
              </a:rPr>
              <a:t>MASRAFLI HALE</a:t>
            </a:r>
            <a:r>
              <a:rPr lang="tr-TR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tr-TR" dirty="0">
                <a:latin typeface="Impact" pitchFamily="34" charset="0"/>
              </a:rPr>
              <a:t>GELECEĞİNİN TESPİT EDİLMESİDİR.</a:t>
            </a:r>
          </a:p>
        </p:txBody>
      </p:sp>
      <p:graphicFrame>
        <p:nvGraphicFramePr>
          <p:cNvPr id="97288" name="Object 1032"/>
          <p:cNvGraphicFramePr>
            <a:graphicFrameLocks noChangeAspect="1"/>
          </p:cNvGraphicFramePr>
          <p:nvPr/>
        </p:nvGraphicFramePr>
        <p:xfrm>
          <a:off x="5257800" y="2438400"/>
          <a:ext cx="20843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Küçük Resim Galerisi" r:id="rId3" imgW="2791440" imgH="3468960" progId="MS_ClipArt_Gallery.5">
                  <p:embed/>
                </p:oleObj>
              </mc:Choice>
              <mc:Fallback>
                <p:oleObj name="Küçük Resim Galerisi" r:id="rId3" imgW="279144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20843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235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dirty="0">
                <a:latin typeface="Impact" pitchFamily="34" charset="0"/>
              </a:rPr>
              <a:t>İŞ KAZALARININ SEBEPLERİ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2514600" cy="4699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DİĞER UNSURLAR: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667000" y="1752600"/>
            <a:ext cx="6096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</a:t>
            </a:r>
            <a:r>
              <a:rPr lang="tr-TR">
                <a:latin typeface="Impact" pitchFamily="34" charset="0"/>
              </a:rPr>
              <a:t>KİMYASAL ETKENLER</a:t>
            </a:r>
            <a:r>
              <a:rPr lang="tr-TR">
                <a:solidFill>
                  <a:srgbClr val="FF6600"/>
                </a:solidFill>
                <a:latin typeface="Impact" pitchFamily="34" charset="0"/>
              </a:rPr>
              <a:t>( KATI,SIVI,GAZ,TOZ,BUHAR)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-FİZİKSEL ETKENLER </a:t>
            </a:r>
            <a:r>
              <a:rPr lang="tr-TR">
                <a:solidFill>
                  <a:srgbClr val="FF6600"/>
                </a:solidFill>
                <a:latin typeface="Impact" pitchFamily="34" charset="0"/>
              </a:rPr>
              <a:t>(GÜRÜLTÜ, TİTREŞİM, ISI, IŞIK, NEM VE BASINÇ)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-ERGONOMİK ETKENLER 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-BİYOLOJİK ETMENLER </a:t>
            </a:r>
            <a:r>
              <a:rPr lang="tr-TR">
                <a:solidFill>
                  <a:srgbClr val="FF6600"/>
                </a:solidFill>
                <a:latin typeface="Impact" pitchFamily="34" charset="0"/>
              </a:rPr>
              <a:t>(BAKTERİ, VİRÜS, MANTAR)</a:t>
            </a:r>
            <a:endParaRPr lang="tr-TR">
              <a:latin typeface="Impact" pitchFamily="34" charset="0"/>
            </a:endParaRP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-PSİKOLOJİK ETKİLER </a:t>
            </a:r>
            <a:r>
              <a:rPr lang="tr-TR">
                <a:solidFill>
                  <a:srgbClr val="FF6600"/>
                </a:solidFill>
                <a:latin typeface="Impact" pitchFamily="34" charset="0"/>
              </a:rPr>
              <a:t>(MONOTON İŞ YÜKÜ, AŞIRI ÇALIŞMA TEMPOSU)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-PSİKO-SOSYAL ETMENLER </a:t>
            </a:r>
            <a:r>
              <a:rPr lang="tr-TR">
                <a:solidFill>
                  <a:srgbClr val="FF6600"/>
                </a:solidFill>
                <a:latin typeface="Impact" pitchFamily="34" charset="0"/>
              </a:rPr>
              <a:t>(İNSANIN ÇEVRE İLE OLUŞAN İLİŞKİSİ)</a:t>
            </a:r>
          </a:p>
          <a:p>
            <a:pPr>
              <a:spcBef>
                <a:spcPct val="50000"/>
              </a:spcBef>
            </a:pPr>
            <a:endParaRPr lang="tr-TR">
              <a:latin typeface="Impact" pitchFamily="34" charset="0"/>
            </a:endParaRP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457200" y="2743200"/>
          <a:ext cx="207168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Küçük Resim Galerisi" r:id="rId3" imgW="3025440" imgH="3252600" progId="MS_ClipArt_Gallery.5">
                  <p:embed/>
                </p:oleObj>
              </mc:Choice>
              <mc:Fallback>
                <p:oleObj name="Küçük Resim Galerisi" r:id="rId3" imgW="3025440" imgH="32526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3200"/>
                        <a:ext cx="207168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96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026"/>
          <p:cNvSpPr txBox="1">
            <a:spLocks noChangeArrowheads="1"/>
          </p:cNvSpPr>
          <p:nvPr/>
        </p:nvSpPr>
        <p:spPr bwMode="auto">
          <a:xfrm>
            <a:off x="1752600" y="228600"/>
            <a:ext cx="6172200" cy="654050"/>
          </a:xfrm>
          <a:prstGeom prst="rect">
            <a:avLst/>
          </a:prstGeom>
          <a:solidFill>
            <a:srgbClr val="0000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İŞ KAZALARININ SEBEPLERİ</a:t>
            </a:r>
            <a:endParaRPr lang="tr-TR">
              <a:solidFill>
                <a:srgbClr val="FF6600"/>
              </a:solidFill>
              <a:latin typeface="Impact" pitchFamily="34" charset="0"/>
            </a:endParaRPr>
          </a:p>
        </p:txBody>
      </p:sp>
      <p:sp>
        <p:nvSpPr>
          <p:cNvPr id="153603" name="Text Box 1027"/>
          <p:cNvSpPr txBox="1">
            <a:spLocks noChangeArrowheads="1"/>
          </p:cNvSpPr>
          <p:nvPr/>
        </p:nvSpPr>
        <p:spPr bwMode="auto">
          <a:xfrm>
            <a:off x="4800600" y="2286000"/>
            <a:ext cx="3733800" cy="714375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>
                <a:latin typeface="Impact" pitchFamily="34" charset="0"/>
              </a:rPr>
              <a:t>TEKNİK SEBEPLER</a:t>
            </a:r>
          </a:p>
        </p:txBody>
      </p:sp>
      <p:sp>
        <p:nvSpPr>
          <p:cNvPr id="153605" name="Text Box 1029"/>
          <p:cNvSpPr txBox="1">
            <a:spLocks noChangeArrowheads="1"/>
          </p:cNvSpPr>
          <p:nvPr/>
        </p:nvSpPr>
        <p:spPr bwMode="auto">
          <a:xfrm>
            <a:off x="304800" y="2133600"/>
            <a:ext cx="3733800" cy="714375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>
                <a:latin typeface="Impact" pitchFamily="34" charset="0"/>
              </a:rPr>
              <a:t>İNSANİ SEBEPLER</a:t>
            </a:r>
            <a:endParaRPr lang="tr-TR">
              <a:latin typeface="Impact" pitchFamily="34" charset="0"/>
            </a:endParaRPr>
          </a:p>
        </p:txBody>
      </p:sp>
      <p:sp>
        <p:nvSpPr>
          <p:cNvPr id="153608" name="Text Box 1032"/>
          <p:cNvSpPr txBox="1">
            <a:spLocks noChangeArrowheads="1"/>
          </p:cNvSpPr>
          <p:nvPr/>
        </p:nvSpPr>
        <p:spPr bwMode="auto">
          <a:xfrm>
            <a:off x="2743200" y="5410200"/>
            <a:ext cx="3505200" cy="714375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>
                <a:latin typeface="Impact" pitchFamily="34" charset="0"/>
              </a:rPr>
              <a:t>DİĞER SEBEPLER</a:t>
            </a:r>
          </a:p>
        </p:txBody>
      </p:sp>
      <p:sp>
        <p:nvSpPr>
          <p:cNvPr id="153609" name="Line 1033"/>
          <p:cNvSpPr>
            <a:spLocks noChangeShapeType="1"/>
          </p:cNvSpPr>
          <p:nvPr/>
        </p:nvSpPr>
        <p:spPr bwMode="auto">
          <a:xfrm flipH="1">
            <a:off x="2514600" y="1143000"/>
            <a:ext cx="1524000" cy="7620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12" name="Line 1036"/>
          <p:cNvSpPr>
            <a:spLocks noChangeShapeType="1"/>
          </p:cNvSpPr>
          <p:nvPr/>
        </p:nvSpPr>
        <p:spPr bwMode="auto">
          <a:xfrm rot="14424429" flipH="1">
            <a:off x="4876800" y="1143000"/>
            <a:ext cx="1524000" cy="7620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13" name="Line 1037"/>
          <p:cNvSpPr>
            <a:spLocks noChangeShapeType="1"/>
          </p:cNvSpPr>
          <p:nvPr/>
        </p:nvSpPr>
        <p:spPr bwMode="auto">
          <a:xfrm>
            <a:off x="4419600" y="1143000"/>
            <a:ext cx="0" cy="411480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53614" name="Object 1038"/>
          <p:cNvGraphicFramePr>
            <a:graphicFrameLocks noChangeAspect="1"/>
          </p:cNvGraphicFramePr>
          <p:nvPr/>
        </p:nvGraphicFramePr>
        <p:xfrm>
          <a:off x="838200" y="3124200"/>
          <a:ext cx="1789113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Küçük Resim Galerisi" r:id="rId3" imgW="3464280" imgH="3468960" progId="MS_ClipArt_Gallery.5">
                  <p:embed/>
                </p:oleObj>
              </mc:Choice>
              <mc:Fallback>
                <p:oleObj name="Küçük Resim Galerisi" r:id="rId3" imgW="346428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1789113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5" name="Object 1039"/>
          <p:cNvGraphicFramePr>
            <a:graphicFrameLocks noChangeAspect="1"/>
          </p:cNvGraphicFramePr>
          <p:nvPr/>
        </p:nvGraphicFramePr>
        <p:xfrm>
          <a:off x="5867400" y="3200400"/>
          <a:ext cx="2286000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Belge" r:id="rId5" imgW="1934280" imgH="1791360" progId="Word.Document.8">
                  <p:embed/>
                </p:oleObj>
              </mc:Choice>
              <mc:Fallback>
                <p:oleObj name="Belge" r:id="rId5" imgW="1934280" imgH="1791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00400"/>
                        <a:ext cx="2286000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64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://www.akcansagriraporu.com/2011/images/stories/altin-kurallarim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0"/>
            <a:ext cx="7831052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4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dirty="0">
                <a:latin typeface="Impact" pitchFamily="34" charset="0"/>
              </a:rPr>
              <a:t>İŞ KAZALARININ SEBEPLERİ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4800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-BİLGİSİZLİK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-İŞE UYUMSUZLUK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-TEHLİKEYİ ÖNEMSEMEME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-İHMAL 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-TEDBİRSİZLİK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-BAKIM YETERSİZLİĞİ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-YORGUNLUK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-DİSİPLİNSİZLİK, İŞİ CİDDİYE ALMAMA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-MORAL BOZUKLUĞU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457200" y="2133600"/>
          <a:ext cx="26670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Küçük Resim Galerisi" r:id="rId3" imgW="1773000" imgH="1847880" progId="MS_ClipArt_Gallery.5">
                  <p:embed/>
                </p:oleObj>
              </mc:Choice>
              <mc:Fallback>
                <p:oleObj name="Küçük Resim Galerisi" r:id="rId3" imgW="1773000" imgH="1847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26670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2438400" cy="4699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İNSANİ SEBEPLER:</a:t>
            </a:r>
          </a:p>
        </p:txBody>
      </p:sp>
    </p:spTree>
    <p:extLst>
      <p:ext uri="{BB962C8B-B14F-4D97-AF65-F5344CB8AC3E}">
        <p14:creationId xmlns:p14="http://schemas.microsoft.com/office/powerpoint/2010/main" val="8997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1026"/>
          <p:cNvSpPr txBox="1">
            <a:spLocks noChangeArrowheads="1"/>
          </p:cNvSpPr>
          <p:nvPr/>
        </p:nvSpPr>
        <p:spPr bwMode="auto">
          <a:xfrm>
            <a:off x="1752600" y="2286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latin typeface="Impact" pitchFamily="34" charset="0"/>
              </a:rPr>
              <a:t>İŞ KAZALARININ SEBEPLERİ</a:t>
            </a:r>
          </a:p>
        </p:txBody>
      </p:sp>
      <p:graphicFrame>
        <p:nvGraphicFramePr>
          <p:cNvPr id="139267" name="Object 1027"/>
          <p:cNvGraphicFramePr>
            <a:graphicFrameLocks noChangeAspect="1"/>
          </p:cNvGraphicFramePr>
          <p:nvPr/>
        </p:nvGraphicFramePr>
        <p:xfrm>
          <a:off x="304800" y="2895600"/>
          <a:ext cx="2438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Küçük Resim Galerisi" r:id="rId3" imgW="1773000" imgH="1847880" progId="MS_ClipArt_Gallery.5">
                  <p:embed/>
                </p:oleObj>
              </mc:Choice>
              <mc:Fallback>
                <p:oleObj name="Küçük Resim Galerisi" r:id="rId3" imgW="1773000" imgH="1847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95600"/>
                        <a:ext cx="2438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Text Box 1028"/>
          <p:cNvSpPr txBox="1">
            <a:spLocks noChangeArrowheads="1"/>
          </p:cNvSpPr>
          <p:nvPr/>
        </p:nvSpPr>
        <p:spPr bwMode="auto">
          <a:xfrm>
            <a:off x="304800" y="1143000"/>
            <a:ext cx="2438400" cy="4699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İNSANİ SEBEPLER:</a:t>
            </a:r>
          </a:p>
        </p:txBody>
      </p:sp>
      <p:sp>
        <p:nvSpPr>
          <p:cNvPr id="139269" name="Text Box 1029"/>
          <p:cNvSpPr txBox="1">
            <a:spLocks noChangeArrowheads="1"/>
          </p:cNvSpPr>
          <p:nvPr/>
        </p:nvSpPr>
        <p:spPr bwMode="auto">
          <a:xfrm>
            <a:off x="2971800" y="1752600"/>
            <a:ext cx="58674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</a:t>
            </a:r>
            <a:r>
              <a:rPr lang="tr-TR">
                <a:latin typeface="Impact" pitchFamily="34" charset="0"/>
              </a:rPr>
              <a:t>FİZİKİ RAHATSIZLIKLAR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-GEREKLİ EĞİTİMLERİN VERİLMEMESİ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-YETERLİ TEKNİK ELEMAN BULUNMAMASI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-İŞ BÖLÜMÜNÜN OLMAMASI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 YETKİ VE SORUMLULUKLARIN BELLİ OLMAMASI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-GÜVENLİK İLE İLGİLİ YÖNETİM HATALARI</a:t>
            </a:r>
          </a:p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-ÜÇÜNCÜ ŞAHISLARIN ETKİSİ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72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026"/>
          <p:cNvSpPr txBox="1">
            <a:spLocks noChangeArrowheads="1"/>
          </p:cNvSpPr>
          <p:nvPr/>
        </p:nvSpPr>
        <p:spPr bwMode="auto">
          <a:xfrm>
            <a:off x="1752600" y="2286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600" dirty="0">
                <a:latin typeface="Impact" pitchFamily="34" charset="0"/>
              </a:rPr>
              <a:t>İŞ KAZALARININ SEBEPLERİ</a:t>
            </a:r>
          </a:p>
        </p:txBody>
      </p:sp>
      <p:sp>
        <p:nvSpPr>
          <p:cNvPr id="142340" name="Text Box 1028"/>
          <p:cNvSpPr txBox="1">
            <a:spLocks noChangeArrowheads="1"/>
          </p:cNvSpPr>
          <p:nvPr/>
        </p:nvSpPr>
        <p:spPr bwMode="auto">
          <a:xfrm>
            <a:off x="381000" y="1371600"/>
            <a:ext cx="2438400" cy="4699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>
                <a:latin typeface="Impact" pitchFamily="34" charset="0"/>
              </a:rPr>
              <a:t>TEKNİK SEBEPLER:</a:t>
            </a:r>
          </a:p>
        </p:txBody>
      </p:sp>
      <p:sp>
        <p:nvSpPr>
          <p:cNvPr id="142341" name="Text Box 1029"/>
          <p:cNvSpPr txBox="1">
            <a:spLocks noChangeArrowheads="1"/>
          </p:cNvSpPr>
          <p:nvPr/>
        </p:nvSpPr>
        <p:spPr bwMode="auto">
          <a:xfrm>
            <a:off x="2819400" y="1905000"/>
            <a:ext cx="5943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 İŞYERİNİN MAKİNE VE TEZGAHLARININ YANLIŞ PLANLANMASI, UYUMSUZLUĞU,</a:t>
            </a:r>
          </a:p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-YETERSİZ AYDINLATMA,</a:t>
            </a:r>
          </a:p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 YETERSİZ ISITMA,</a:t>
            </a:r>
          </a:p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 KORUYUCUSUZ MAKİNE,</a:t>
            </a:r>
          </a:p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-KİŞİSEL KORUYUCULARIN EKSİK VE UYGUN OLMAMASI,</a:t>
            </a:r>
          </a:p>
          <a:p>
            <a:pPr>
              <a:spcBef>
                <a:spcPct val="50000"/>
              </a:spcBef>
            </a:pPr>
            <a:r>
              <a:rPr lang="tr-TR" sz="2000">
                <a:latin typeface="Impact" pitchFamily="34" charset="0"/>
              </a:rPr>
              <a:t>-KAYGAN VE/VEYA PÜRÜZLÜ ZEMİN</a:t>
            </a:r>
            <a:endParaRPr lang="tr-TR"/>
          </a:p>
        </p:txBody>
      </p:sp>
      <p:graphicFrame>
        <p:nvGraphicFramePr>
          <p:cNvPr id="142343" name="Object 1031"/>
          <p:cNvGraphicFramePr>
            <a:graphicFrameLocks noChangeAspect="1"/>
          </p:cNvGraphicFramePr>
          <p:nvPr/>
        </p:nvGraphicFramePr>
        <p:xfrm>
          <a:off x="381000" y="2514600"/>
          <a:ext cx="2389188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Küçük Resim Galerisi" r:id="rId3" imgW="2791440" imgH="3468960" progId="MS_ClipArt_Gallery.5">
                  <p:embed/>
                </p:oleObj>
              </mc:Choice>
              <mc:Fallback>
                <p:oleObj name="Küçük Resim Galerisi" r:id="rId3" imgW="2791440" imgH="34689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14600"/>
                        <a:ext cx="2389188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52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752600"/>
          </a:xfrm>
        </p:spPr>
        <p:txBody>
          <a:bodyPr/>
          <a:lstStyle/>
          <a:p>
            <a:r>
              <a:rPr lang="tr-TR" dirty="0">
                <a:latin typeface="Impact" pitchFamily="34" charset="0"/>
              </a:rPr>
              <a:t>İŞYERİ GÜVENLİĞİNİN TEMEL FELSEFESİ</a:t>
            </a:r>
            <a:endParaRPr lang="tr-TR" u="sng" dirty="0">
              <a:latin typeface="Arial" charset="0"/>
            </a:endParaRPr>
          </a:p>
        </p:txBody>
      </p:sp>
      <p:sp>
        <p:nvSpPr>
          <p:cNvPr id="15462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2209800"/>
            <a:ext cx="6477000" cy="23622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>
                <a:latin typeface="Impact" pitchFamily="34" charset="0"/>
              </a:rPr>
              <a:t>1</a:t>
            </a:r>
            <a:r>
              <a:rPr lang="tr-TR" sz="2800" b="1"/>
              <a:t>-</a:t>
            </a:r>
            <a:r>
              <a:rPr lang="tr-TR" sz="2800" b="1">
                <a:latin typeface="Impact" pitchFamily="34" charset="0"/>
              </a:rPr>
              <a:t>SAĞ DUYU </a:t>
            </a:r>
            <a:r>
              <a:rPr lang="tr-TR" sz="2800" b="1"/>
              <a:t>(</a:t>
            </a:r>
            <a:r>
              <a:rPr lang="tr-TR" sz="2800" b="1">
                <a:latin typeface="Impact" pitchFamily="34" charset="0"/>
              </a:rPr>
              <a:t>AKLI SELİM</a:t>
            </a:r>
            <a:r>
              <a:rPr lang="tr-TR" sz="2800" b="1"/>
              <a:t>)</a:t>
            </a:r>
            <a:r>
              <a:rPr lang="tr-TR" sz="2800" b="1">
                <a:latin typeface="Impact" pitchFamily="34" charset="0"/>
              </a:rPr>
              <a:t> İLE HAREKET ETMEK</a:t>
            </a:r>
          </a:p>
          <a:p>
            <a:pPr>
              <a:buFontTx/>
              <a:buNone/>
            </a:pPr>
            <a:r>
              <a:rPr lang="tr-TR" sz="2800" b="1">
                <a:latin typeface="Impact" pitchFamily="34" charset="0"/>
              </a:rPr>
              <a:t>2- SORUMLULUK HİSSİ TAŞIMAK</a:t>
            </a:r>
          </a:p>
          <a:p>
            <a:pPr>
              <a:buFontTx/>
              <a:buNone/>
            </a:pPr>
            <a:r>
              <a:rPr lang="tr-TR" sz="2800" b="1">
                <a:latin typeface="Impact" pitchFamily="34" charset="0"/>
              </a:rPr>
              <a:t>3- DİKKATİ YALNIZ O İŞE YÖNELTMEK</a:t>
            </a:r>
          </a:p>
          <a:p>
            <a:pPr>
              <a:buFontTx/>
              <a:buNone/>
            </a:pPr>
            <a:r>
              <a:rPr lang="tr-TR" sz="2800" b="1">
                <a:latin typeface="Impact" pitchFamily="34" charset="0"/>
              </a:rPr>
              <a:t>4- GÜVENLİĞİ SAĞLAYICI KURALLARA UYMAK</a:t>
            </a:r>
            <a:endParaRPr lang="tr-TR" sz="2800">
              <a:solidFill>
                <a:srgbClr val="FFFF00"/>
              </a:solidFill>
              <a:latin typeface="Impact" pitchFamily="34" charset="0"/>
            </a:endParaRPr>
          </a:p>
        </p:txBody>
      </p:sp>
      <p:graphicFrame>
        <p:nvGraphicFramePr>
          <p:cNvPr id="154633" name="Object 1033"/>
          <p:cNvGraphicFramePr>
            <a:graphicFrameLocks noChangeAspect="1"/>
          </p:cNvGraphicFramePr>
          <p:nvPr/>
        </p:nvGraphicFramePr>
        <p:xfrm>
          <a:off x="128588" y="1905000"/>
          <a:ext cx="225742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Küçük Resim Galerisi" r:id="rId3" imgW="4582440" imgH="2958840" progId="MS_ClipArt_Gallery.5">
                  <p:embed/>
                </p:oleObj>
              </mc:Choice>
              <mc:Fallback>
                <p:oleObj name="Küçük Resim Galerisi" r:id="rId3" imgW="4582440" imgH="29588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905000"/>
                        <a:ext cx="225742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344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4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4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00600" cy="838200"/>
          </a:xfrm>
        </p:spPr>
        <p:txBody>
          <a:bodyPr/>
          <a:lstStyle/>
          <a:p>
            <a:r>
              <a:rPr lang="tr-TR" u="sng" dirty="0">
                <a:latin typeface="Impact" pitchFamily="34" charset="0"/>
              </a:rPr>
              <a:t>GENEL PRENSİPLER</a:t>
            </a:r>
            <a:endParaRPr lang="tr-TR" u="sng" dirty="0">
              <a:latin typeface="Arial" charset="0"/>
            </a:endParaRP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1143000"/>
          <a:ext cx="2382838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Klip" r:id="rId3" imgW="3717360" imgH="3352320" progId="MS_ClipArt_Gallery.2">
                  <p:embed/>
                </p:oleObj>
              </mc:Choice>
              <mc:Fallback>
                <p:oleObj name="Klip" r:id="rId3" imgW="371736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2382838" cy="255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038600"/>
            <a:ext cx="8610600" cy="23622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İŞKAZALARI VE MESLEK HASTALIKLARININ ÖNLENEBİLECEĞİNİ BİLMEK VE BUNA İNANMAK,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-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Impact" pitchFamily="34" charset="0"/>
              </a:rPr>
              <a:t>ÖNLEMENİN, ÖDEMEKTEN DAHA İNSANİ BİR DAVRANIŞ OLDUĞUNU VE DAHA AZ MADDİ KAYIPLARA NEDEN OLDUĞUNU BİLMEK,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276600" y="1447800"/>
            <a:ext cx="4953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tr-TR" u="sng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tr-TR" u="sng" dirty="0">
                <a:solidFill>
                  <a:srgbClr val="FF0000"/>
                </a:solidFill>
                <a:latin typeface="Arial" charset="0"/>
              </a:rPr>
            </a:br>
            <a:r>
              <a:rPr lang="tr-TR" sz="3600" dirty="0">
                <a:solidFill>
                  <a:srgbClr val="FF0000"/>
                </a:solidFill>
                <a:latin typeface="Impact" pitchFamily="34" charset="0"/>
              </a:rPr>
              <a:t>Eğitim ?</a:t>
            </a:r>
            <a:br>
              <a:rPr lang="tr-TR" sz="3600" dirty="0">
                <a:solidFill>
                  <a:srgbClr val="FF0000"/>
                </a:solidFill>
                <a:latin typeface="Impact" pitchFamily="34" charset="0"/>
              </a:rPr>
            </a:br>
            <a:r>
              <a:rPr lang="tr-TR" sz="3600" dirty="0">
                <a:solidFill>
                  <a:srgbClr val="FF0000"/>
                </a:solidFill>
                <a:latin typeface="Impact" pitchFamily="34" charset="0"/>
              </a:rPr>
              <a:t>Bilmek?</a:t>
            </a:r>
            <a:br>
              <a:rPr lang="tr-TR" sz="3600" dirty="0">
                <a:solidFill>
                  <a:srgbClr val="FF0000"/>
                </a:solidFill>
                <a:latin typeface="Impact" pitchFamily="34" charset="0"/>
              </a:rPr>
            </a:br>
            <a:r>
              <a:rPr lang="tr-TR" sz="3600" dirty="0">
                <a:solidFill>
                  <a:srgbClr val="FF0000"/>
                </a:solidFill>
                <a:latin typeface="Impact" pitchFamily="34" charset="0"/>
              </a:rPr>
              <a:t>         Uygulamak?</a:t>
            </a:r>
            <a:endParaRPr lang="tr-TR" sz="3600" u="sng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590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050"/>
          <p:cNvSpPr txBox="1">
            <a:spLocks noChangeArrowheads="1"/>
          </p:cNvSpPr>
          <p:nvPr/>
        </p:nvSpPr>
        <p:spPr bwMode="auto">
          <a:xfrm>
            <a:off x="228600" y="2057400"/>
            <a:ext cx="6172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latin typeface="Impact" pitchFamily="34" charset="0"/>
              </a:rPr>
              <a:t>“  </a:t>
            </a:r>
            <a:r>
              <a:rPr lang="tr-TR" sz="4400" b="1">
                <a:latin typeface="Impact" pitchFamily="34" charset="0"/>
              </a:rPr>
              <a:t>BANA HAYATTA KALDIĞIM İÇİN ŞANSLI OLDUĞUMU SÖYLEME  </a:t>
            </a:r>
            <a:r>
              <a:rPr lang="en-US" sz="4400" b="1">
                <a:latin typeface="Impact" pitchFamily="34" charset="0"/>
              </a:rPr>
              <a:t>”</a:t>
            </a:r>
          </a:p>
        </p:txBody>
      </p:sp>
      <p:sp>
        <p:nvSpPr>
          <p:cNvPr id="158723" name="Text Box 2051"/>
          <p:cNvSpPr txBox="1">
            <a:spLocks noChangeArrowheads="1"/>
          </p:cNvSpPr>
          <p:nvPr/>
        </p:nvSpPr>
        <p:spPr bwMode="auto">
          <a:xfrm>
            <a:off x="304800" y="9906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3200" b="1">
                <a:solidFill>
                  <a:srgbClr val="FF6600"/>
                </a:solidFill>
                <a:latin typeface="Impact" pitchFamily="34" charset="0"/>
              </a:rPr>
              <a:t>Bir</a:t>
            </a:r>
            <a:r>
              <a:rPr lang="en-US" sz="3200" b="1">
                <a:solidFill>
                  <a:srgbClr val="FF6600"/>
                </a:solidFill>
                <a:latin typeface="Impact" pitchFamily="34" charset="0"/>
              </a:rPr>
              <a:t> </a:t>
            </a:r>
            <a:r>
              <a:rPr lang="tr-TR" sz="3200" b="1">
                <a:solidFill>
                  <a:srgbClr val="FF6600"/>
                </a:solidFill>
                <a:latin typeface="Impact" pitchFamily="34" charset="0"/>
              </a:rPr>
              <a:t>kaza kurbanının işverenine söylediği;</a:t>
            </a:r>
            <a:endParaRPr lang="en-US">
              <a:solidFill>
                <a:srgbClr val="FF6600"/>
              </a:solidFill>
              <a:latin typeface="Impact" pitchFamily="34" charset="0"/>
            </a:endParaRPr>
          </a:p>
        </p:txBody>
      </p:sp>
      <p:graphicFrame>
        <p:nvGraphicFramePr>
          <p:cNvPr id="158724" name="Object 2052"/>
          <p:cNvGraphicFramePr>
            <a:graphicFrameLocks noChangeAspect="1"/>
          </p:cNvGraphicFramePr>
          <p:nvPr/>
        </p:nvGraphicFramePr>
        <p:xfrm>
          <a:off x="6400800" y="1752600"/>
          <a:ext cx="2362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Küçük Resim Galerisi" r:id="rId3" imgW="3886200" imgH="3944880" progId="MS_ClipArt_Gallery.5">
                  <p:embed/>
                </p:oleObj>
              </mc:Choice>
              <mc:Fallback>
                <p:oleObj name="Küçük Resim Galerisi" r:id="rId3" imgW="3886200" imgH="39448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52600"/>
                        <a:ext cx="23622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30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57200" y="2590800"/>
          <a:ext cx="220186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Küçük Resim Galerisi" r:id="rId3" imgW="3025440" imgH="3252600" progId="MS_ClipArt_Gallery.5">
                  <p:embed/>
                </p:oleObj>
              </mc:Choice>
              <mc:Fallback>
                <p:oleObj name="Küçük Resim Galerisi" r:id="rId3" imgW="3025440" imgH="32526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2201863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2514600"/>
            <a:ext cx="6172200" cy="32004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 dirty="0">
                <a:solidFill>
                  <a:srgbClr val="FF0000"/>
                </a:solidFill>
              </a:rPr>
              <a:t>- </a:t>
            </a:r>
            <a:r>
              <a:rPr lang="tr-TR" sz="2800" dirty="0">
                <a:solidFill>
                  <a:srgbClr val="FF0000"/>
                </a:solidFill>
                <a:latin typeface="Impact" pitchFamily="34" charset="0"/>
              </a:rPr>
              <a:t>TEKNOLOJİK GELİŞMELERİ TAKİP EDEREK, DAHA AZ RİSKLİ VE DAHA KALİTELİ ÜRETİM METOTLARI KULLANMAK,</a:t>
            </a:r>
          </a:p>
          <a:p>
            <a:pPr lvl="2" algn="ctr">
              <a:lnSpc>
                <a:spcPct val="30000"/>
              </a:lnSpc>
              <a:buFontTx/>
              <a:buNone/>
            </a:pPr>
            <a:endParaRPr lang="tr-TR" sz="2800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tr-TR" sz="2800" b="1" dirty="0">
                <a:solidFill>
                  <a:srgbClr val="FF0000"/>
                </a:solidFill>
                <a:latin typeface="Impact" pitchFamily="34" charset="0"/>
              </a:rPr>
              <a:t>- </a:t>
            </a:r>
            <a:r>
              <a:rPr lang="tr-TR" sz="2800" dirty="0">
                <a:solidFill>
                  <a:srgbClr val="FF0000"/>
                </a:solidFill>
                <a:latin typeface="Impact" pitchFamily="34" charset="0"/>
              </a:rPr>
              <a:t>KULLANILAN MALZEMELERDEN TEHLİKELİ VE ZARARLI OLANLARI, DAHA UYGUNLARI İLE DEĞİŞTİRMEK,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334000" cy="12954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tr-TR" u="sng" dirty="0">
                <a:latin typeface="Arial" charset="0"/>
              </a:rPr>
              <a:t/>
            </a:r>
            <a:br>
              <a:rPr lang="tr-TR" u="sng" dirty="0">
                <a:latin typeface="Arial" charset="0"/>
              </a:rPr>
            </a:br>
            <a:r>
              <a:rPr lang="tr-TR" u="sng" dirty="0">
                <a:latin typeface="Impact" pitchFamily="34" charset="0"/>
              </a:rPr>
              <a:t>GENEL PRENSİPLER</a:t>
            </a:r>
            <a:endParaRPr lang="tr-TR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7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3"/>
          <p:cNvGraphicFramePr>
            <a:graphicFrameLocks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163092700"/>
              </p:ext>
            </p:extLst>
          </p:nvPr>
        </p:nvGraphicFramePr>
        <p:xfrm>
          <a:off x="381000" y="1981200"/>
          <a:ext cx="24669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Küçük Resim Galerisi" r:id="rId3" imgW="2033280" imgH="3390840" progId="MS_ClipArt_Gallery.5">
                  <p:embed/>
                </p:oleObj>
              </mc:Choice>
              <mc:Fallback>
                <p:oleObj name="Küçük Resim Galerisi" r:id="rId3" imgW="2033280" imgH="33908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246697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524000"/>
            <a:ext cx="5791200" cy="4114800"/>
          </a:xfrm>
        </p:spPr>
        <p:txBody>
          <a:bodyPr/>
          <a:lstStyle/>
          <a:p>
            <a:pPr>
              <a:buFontTx/>
              <a:buNone/>
            </a:pPr>
            <a:endParaRPr lang="tr-TR" sz="2800">
              <a:latin typeface="Impact" pitchFamily="34" charset="0"/>
            </a:endParaRPr>
          </a:p>
          <a:p>
            <a:pPr>
              <a:buFontTx/>
              <a:buNone/>
            </a:pPr>
            <a:r>
              <a:rPr lang="tr-TR" sz="2800">
                <a:latin typeface="Impact" pitchFamily="34" charset="0"/>
              </a:rPr>
              <a:t>* MAKİNE VE TEZGAHLARIN OPERASYON NOKTALARI VE DİĞER TEHLİKELİ KISIMLARINI KORUYUCU İÇİNE ALMAK,</a:t>
            </a:r>
          </a:p>
          <a:p>
            <a:pPr>
              <a:buFontTx/>
              <a:buNone/>
            </a:pPr>
            <a:endParaRPr lang="tr-TR" sz="2800">
              <a:latin typeface="Impact" pitchFamily="34" charset="0"/>
            </a:endParaRPr>
          </a:p>
          <a:p>
            <a:pPr>
              <a:buFontTx/>
              <a:buNone/>
            </a:pPr>
            <a:r>
              <a:rPr lang="tr-TR" sz="2800">
                <a:latin typeface="Impact" pitchFamily="34" charset="0"/>
              </a:rPr>
              <a:t>* GEREKLİ OLAN, TÜM MAKİNE TEZGAH VE TESİSLER İLE ELEKTRİK TESİSATININ PERİYODİK KONTROLLARINI YAPMAK,</a:t>
            </a:r>
          </a:p>
          <a:p>
            <a:endParaRPr lang="tr-TR" sz="280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953000" cy="13716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/>
              <a:t/>
            </a:r>
            <a:br>
              <a:rPr lang="tr-TR"/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Impact" pitchFamily="34" charset="0"/>
              </a:rPr>
              <a:t>GENEL PRENSİPLER</a:t>
            </a:r>
            <a:endParaRPr lang="tr-TR" u="sn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21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524000"/>
            <a:ext cx="5105400" cy="32766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>
                <a:latin typeface="Impact" pitchFamily="34" charset="0"/>
              </a:rPr>
              <a:t>* İŞE UYGUN PERSONEL İSTİHDAM ETMEK VE ÇALIŞANLARI EĞİTMEK,</a:t>
            </a:r>
          </a:p>
          <a:p>
            <a:endParaRPr lang="tr-TR" sz="2800">
              <a:latin typeface="Impact" pitchFamily="34" charset="0"/>
            </a:endParaRPr>
          </a:p>
          <a:p>
            <a:pPr>
              <a:buFontTx/>
              <a:buNone/>
            </a:pPr>
            <a:r>
              <a:rPr lang="tr-TR" sz="2800">
                <a:latin typeface="Impact" pitchFamily="34" charset="0"/>
              </a:rPr>
              <a:t>* İŞÇİ SAĞLIĞI VE İŞ GÜVENLİĞİ KURULUNU GEREKTİĞİ GİBİ ÇALIŞTIRMAK.</a:t>
            </a:r>
            <a:r>
              <a:rPr lang="tr-TR" sz="2800" b="1"/>
              <a:t> </a:t>
            </a:r>
          </a:p>
          <a:p>
            <a:endParaRPr lang="tr-TR" sz="2800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889622091"/>
              </p:ext>
            </p:extLst>
          </p:nvPr>
        </p:nvGraphicFramePr>
        <p:xfrm>
          <a:off x="152400" y="3505200"/>
          <a:ext cx="3429000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Klip" r:id="rId3" imgW="4539600" imgH="3497040" progId="MS_ClipArt_Gallery.2">
                  <p:embed/>
                </p:oleObj>
              </mc:Choice>
              <mc:Fallback>
                <p:oleObj name="Klip" r:id="rId3" imgW="4539600" imgH="349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3429000" cy="269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800600" cy="11430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/>
              <a:t/>
            </a:r>
            <a:br>
              <a:rPr lang="tr-TR"/>
            </a:br>
            <a:r>
              <a:rPr lang="tr-TR" u="sng">
                <a:latin typeface="Arial" charset="0"/>
              </a:rPr>
              <a:t/>
            </a:r>
            <a:br>
              <a:rPr lang="tr-TR" u="sng">
                <a:latin typeface="Arial" charset="0"/>
              </a:rPr>
            </a:br>
            <a:r>
              <a:rPr lang="tr-TR" u="sng">
                <a:latin typeface="Impact" pitchFamily="34" charset="0"/>
              </a:rPr>
              <a:t>GENEL PRENSİPLER</a:t>
            </a:r>
            <a:endParaRPr lang="tr-TR" u="sn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784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1026"/>
          <p:cNvSpPr txBox="1">
            <a:spLocks noChangeArrowheads="1"/>
          </p:cNvSpPr>
          <p:nvPr/>
        </p:nvSpPr>
        <p:spPr bwMode="auto">
          <a:xfrm>
            <a:off x="1295400" y="830263"/>
            <a:ext cx="678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7699" name="Text Box 1027"/>
          <p:cNvSpPr txBox="1">
            <a:spLocks noChangeArrowheads="1"/>
          </p:cNvSpPr>
          <p:nvPr/>
        </p:nvSpPr>
        <p:spPr bwMode="auto">
          <a:xfrm>
            <a:off x="762000" y="17526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600">
                <a:latin typeface="Impact" pitchFamily="34" charset="0"/>
              </a:rPr>
              <a:t>EN ZAYIF HALKA KADARDIR</a:t>
            </a:r>
            <a:endParaRPr lang="tr-TR" sz="2800">
              <a:latin typeface="Impact" pitchFamily="34" charset="0"/>
            </a:endParaRPr>
          </a:p>
        </p:txBody>
      </p:sp>
      <p:sp>
        <p:nvSpPr>
          <p:cNvPr id="157700" name="Text Box 1028"/>
          <p:cNvSpPr txBox="1">
            <a:spLocks noChangeArrowheads="1"/>
          </p:cNvSpPr>
          <p:nvPr/>
        </p:nvSpPr>
        <p:spPr bwMode="auto">
          <a:xfrm>
            <a:off x="685800" y="6858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>
                <a:latin typeface="Impact" pitchFamily="34" charset="0"/>
              </a:rPr>
              <a:t>BİR ZİNCİRİN SAĞLAMLIĞI NE KADARDIR </a:t>
            </a:r>
            <a:r>
              <a:rPr lang="tr-TR" sz="3600" b="1"/>
              <a:t>?</a:t>
            </a:r>
            <a:endParaRPr lang="tr-TR" sz="3200">
              <a:latin typeface="Impact" pitchFamily="34" charset="0"/>
            </a:endParaRPr>
          </a:p>
        </p:txBody>
      </p:sp>
      <p:graphicFrame>
        <p:nvGraphicFramePr>
          <p:cNvPr id="157703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30024"/>
              </p:ext>
            </p:extLst>
          </p:nvPr>
        </p:nvGraphicFramePr>
        <p:xfrm>
          <a:off x="1828800" y="2514600"/>
          <a:ext cx="5562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Küçük Resim Galerisi" r:id="rId3" imgW="1792800" imgH="1587240" progId="MS_ClipArt_Gallery.5">
                  <p:embed/>
                </p:oleObj>
              </mc:Choice>
              <mc:Fallback>
                <p:oleObj name="Küçük Resim Galerisi" r:id="rId3" imgW="1792800" imgH="15872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5562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97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28384" cy="499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2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026"/>
          <p:cNvSpPr txBox="1">
            <a:spLocks noChangeArrowheads="1"/>
          </p:cNvSpPr>
          <p:nvPr/>
        </p:nvSpPr>
        <p:spPr bwMode="auto">
          <a:xfrm>
            <a:off x="1295400" y="830263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6675" name="Text Box 1027"/>
          <p:cNvSpPr txBox="1">
            <a:spLocks noChangeArrowheads="1"/>
          </p:cNvSpPr>
          <p:nvPr/>
        </p:nvSpPr>
        <p:spPr bwMode="auto">
          <a:xfrm>
            <a:off x="228600" y="1295400"/>
            <a:ext cx="85344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>
                <a:latin typeface="Impact" pitchFamily="34" charset="0"/>
              </a:rPr>
              <a:t>İŞ GÜVENLİĞİ BİLİMİ   KAZALARIN  ÖNLENMESİ  YÖNÜNDE YAPILAN ÇALIŞMALARDA, KAZA ZİNCİRİ’NİN HALKALARINDAN  OLAN</a:t>
            </a:r>
            <a:r>
              <a:rPr lang="tr-TR" sz="3200">
                <a:solidFill>
                  <a:srgbClr val="000080"/>
                </a:solidFill>
                <a:latin typeface="Impact" pitchFamily="34" charset="0"/>
              </a:rPr>
              <a:t>    </a:t>
            </a:r>
          </a:p>
          <a:p>
            <a:endParaRPr lang="tr-TR" sz="3200">
              <a:solidFill>
                <a:srgbClr val="000080"/>
              </a:solidFill>
              <a:latin typeface="Impact" pitchFamily="34" charset="0"/>
            </a:endParaRPr>
          </a:p>
          <a:p>
            <a:r>
              <a:rPr lang="tr-TR" sz="3200">
                <a:solidFill>
                  <a:srgbClr val="000080"/>
                </a:solidFill>
                <a:latin typeface="Impact" pitchFamily="34" charset="0"/>
              </a:rPr>
              <a:t> </a:t>
            </a:r>
            <a:r>
              <a:rPr lang="tr-TR" sz="3200">
                <a:latin typeface="Impact" pitchFamily="34" charset="0"/>
              </a:rPr>
              <a:t>“ </a:t>
            </a:r>
            <a:r>
              <a:rPr lang="tr-TR" sz="3200">
                <a:solidFill>
                  <a:srgbClr val="FF0000"/>
                </a:solidFill>
                <a:latin typeface="Impact" pitchFamily="34" charset="0"/>
              </a:rPr>
              <a:t>TEHLİKELİ DURUM </a:t>
            </a:r>
            <a:r>
              <a:rPr lang="tr-TR" sz="3200">
                <a:latin typeface="Impact" pitchFamily="34" charset="0"/>
              </a:rPr>
              <a:t>”  </a:t>
            </a:r>
            <a:r>
              <a:rPr lang="tr-TR" sz="3200">
                <a:solidFill>
                  <a:srgbClr val="000080"/>
                </a:solidFill>
                <a:latin typeface="Impact" pitchFamily="34" charset="0"/>
              </a:rPr>
              <a:t>   </a:t>
            </a:r>
            <a:r>
              <a:rPr lang="tr-TR" sz="3200">
                <a:latin typeface="Impact" pitchFamily="34" charset="0"/>
              </a:rPr>
              <a:t>VE </a:t>
            </a:r>
            <a:r>
              <a:rPr lang="tr-TR" sz="3200">
                <a:solidFill>
                  <a:srgbClr val="000080"/>
                </a:solidFill>
                <a:latin typeface="Impact" pitchFamily="34" charset="0"/>
              </a:rPr>
              <a:t> </a:t>
            </a:r>
          </a:p>
          <a:p>
            <a:r>
              <a:rPr lang="tr-TR" sz="3200">
                <a:solidFill>
                  <a:srgbClr val="000080"/>
                </a:solidFill>
                <a:latin typeface="Impact" pitchFamily="34" charset="0"/>
              </a:rPr>
              <a:t> </a:t>
            </a:r>
            <a:r>
              <a:rPr lang="tr-TR" sz="3200">
                <a:latin typeface="Impact" pitchFamily="34" charset="0"/>
              </a:rPr>
              <a:t>“ </a:t>
            </a:r>
            <a:r>
              <a:rPr lang="tr-TR" sz="3200">
                <a:solidFill>
                  <a:srgbClr val="FF0000"/>
                </a:solidFill>
                <a:latin typeface="Impact" pitchFamily="34" charset="0"/>
              </a:rPr>
              <a:t>TEHLİKELİ     HAREKET </a:t>
            </a:r>
            <a:r>
              <a:rPr lang="tr-TR" sz="3200">
                <a:latin typeface="Impact" pitchFamily="34" charset="0"/>
              </a:rPr>
              <a:t>” E</a:t>
            </a:r>
          </a:p>
          <a:p>
            <a:endParaRPr lang="tr-TR" sz="3200">
              <a:latin typeface="Impact" pitchFamily="34" charset="0"/>
            </a:endParaRPr>
          </a:p>
          <a:p>
            <a:r>
              <a:rPr lang="tr-TR" sz="3200">
                <a:latin typeface="Impact" pitchFamily="34" charset="0"/>
              </a:rPr>
              <a:t>MÜDAHALEYİ TEMEL FAALİYET ALANI OLARAK KABUL EDER.</a:t>
            </a:r>
            <a:endParaRPr lang="tr-TR" sz="2800">
              <a:latin typeface="Impact" pitchFamily="34" charset="0"/>
            </a:endParaRPr>
          </a:p>
        </p:txBody>
      </p:sp>
      <p:sp>
        <p:nvSpPr>
          <p:cNvPr id="156676" name="Text Box 1028"/>
          <p:cNvSpPr txBox="1">
            <a:spLocks noChangeArrowheads="1"/>
          </p:cNvSpPr>
          <p:nvPr/>
        </p:nvSpPr>
        <p:spPr bwMode="auto">
          <a:xfrm>
            <a:off x="990600" y="3048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dirty="0">
                <a:solidFill>
                  <a:srgbClr val="FF0000"/>
                </a:solidFill>
                <a:latin typeface="Impact" pitchFamily="34" charset="0"/>
              </a:rPr>
              <a:t>İŞ GÜVENLİĞİ</a:t>
            </a:r>
          </a:p>
        </p:txBody>
      </p:sp>
    </p:spTree>
    <p:extLst>
      <p:ext uri="{BB962C8B-B14F-4D97-AF65-F5344CB8AC3E}">
        <p14:creationId xmlns:p14="http://schemas.microsoft.com/office/powerpoint/2010/main" val="27981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04800" y="2805113"/>
          <a:ext cx="2590800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Klip" r:id="rId3" imgW="4046400" imgH="3352320" progId="MS_ClipArt_Gallery.2">
                  <p:embed/>
                </p:oleObj>
              </mc:Choice>
              <mc:Fallback>
                <p:oleObj name="Klip" r:id="rId3" imgW="4046400" imgH="3352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05113"/>
                        <a:ext cx="2590800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2362200"/>
            <a:ext cx="6477000" cy="4191000"/>
          </a:xfrm>
        </p:spPr>
        <p:txBody>
          <a:bodyPr/>
          <a:lstStyle/>
          <a:p>
            <a:pPr>
              <a:lnSpc>
                <a:spcPct val="0"/>
              </a:lnSpc>
              <a:buFontTx/>
              <a:buChar char="-"/>
            </a:pPr>
            <a:endParaRPr lang="tr-TR" b="1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tr-TR">
                <a:latin typeface="Impact" pitchFamily="34" charset="0"/>
              </a:rPr>
              <a:t>Güvensiz ve hatalı çalışma,</a:t>
            </a:r>
          </a:p>
          <a:p>
            <a:pPr>
              <a:lnSpc>
                <a:spcPct val="0"/>
              </a:lnSpc>
              <a:buFontTx/>
              <a:buChar char="-"/>
            </a:pPr>
            <a:endParaRPr lang="tr-TR">
              <a:latin typeface="Impact" pitchFamily="34" charset="0"/>
            </a:endParaRPr>
          </a:p>
          <a:p>
            <a:pPr>
              <a:buFontTx/>
              <a:buChar char="-"/>
            </a:pPr>
            <a:r>
              <a:rPr lang="tr-TR">
                <a:latin typeface="Impact" pitchFamily="34" charset="0"/>
              </a:rPr>
              <a:t>Koruyucu tertibatı kullanmama,</a:t>
            </a:r>
          </a:p>
          <a:p>
            <a:pPr>
              <a:lnSpc>
                <a:spcPct val="0"/>
              </a:lnSpc>
              <a:buFontTx/>
              <a:buChar char="-"/>
            </a:pPr>
            <a:endParaRPr lang="tr-TR">
              <a:latin typeface="Impact" pitchFamily="34" charset="0"/>
            </a:endParaRPr>
          </a:p>
          <a:p>
            <a:pPr>
              <a:buFontTx/>
              <a:buChar char="-"/>
            </a:pPr>
            <a:r>
              <a:rPr lang="tr-TR">
                <a:latin typeface="Impact" pitchFamily="34" charset="0"/>
              </a:rPr>
              <a:t>Alet ve makineleri tehlikeli şekilde kullanma,</a:t>
            </a:r>
          </a:p>
          <a:p>
            <a:pPr>
              <a:lnSpc>
                <a:spcPct val="0"/>
              </a:lnSpc>
              <a:buFontTx/>
              <a:buChar char="-"/>
            </a:pPr>
            <a:endParaRPr lang="tr-TR">
              <a:latin typeface="Impact" pitchFamily="34" charset="0"/>
            </a:endParaRPr>
          </a:p>
          <a:p>
            <a:pPr>
              <a:buFontTx/>
              <a:buChar char="-"/>
            </a:pPr>
            <a:r>
              <a:rPr lang="tr-TR">
                <a:latin typeface="Impact" pitchFamily="34" charset="0"/>
              </a:rPr>
              <a:t>Yersiz şakalaşma, işyeri disiplinine uymama, vb.</a:t>
            </a:r>
            <a:endParaRPr lang="tr-TR" sz="2800">
              <a:latin typeface="Impact" pitchFamily="34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800" u="sng">
                <a:solidFill>
                  <a:srgbClr val="FF6600"/>
                </a:solidFill>
                <a:latin typeface="Impact" pitchFamily="34" charset="0"/>
              </a:rPr>
              <a:t>Tehlikeli Hareketlere (Kişisel Nedenler) Örnekler</a:t>
            </a:r>
            <a:r>
              <a:rPr lang="tr-TR" sz="2800">
                <a:solidFill>
                  <a:srgbClr val="FF6600"/>
                </a:solidFill>
                <a:latin typeface="Impact" pitchFamily="34" charset="0"/>
              </a:rPr>
              <a:t>;</a:t>
            </a:r>
            <a:r>
              <a:rPr lang="tr-TR" sz="2800" b="1">
                <a:solidFill>
                  <a:srgbClr val="FF6600"/>
                </a:solidFill>
              </a:rPr>
              <a:t> </a:t>
            </a:r>
            <a:endParaRPr lang="tr-TR">
              <a:solidFill>
                <a:srgbClr val="FF6600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133600" y="2286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>
                <a:solidFill>
                  <a:srgbClr val="FF0000"/>
                </a:solidFill>
                <a:latin typeface="Impact" pitchFamily="34" charset="0"/>
              </a:rPr>
              <a:t>İŞ GÜVENLİĞİ ÇALIŞMALARI</a:t>
            </a:r>
          </a:p>
        </p:txBody>
      </p:sp>
    </p:spTree>
    <p:extLst>
      <p:ext uri="{BB962C8B-B14F-4D97-AF65-F5344CB8AC3E}">
        <p14:creationId xmlns:p14="http://schemas.microsoft.com/office/powerpoint/2010/main" val="3321924041"/>
      </p:ext>
    </p:extLst>
  </p:cSld>
  <p:clrMapOvr>
    <a:masterClrMapping/>
  </p:clrMapOvr>
  <p:transition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505200" y="4267200"/>
          <a:ext cx="28194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Klip" r:id="rId3" imgW="4808520" imgH="2787840" progId="MS_ClipArt_Gallery.2">
                  <p:embed/>
                </p:oleObj>
              </mc:Choice>
              <mc:Fallback>
                <p:oleObj name="Klip" r:id="rId3" imgW="4808520" imgH="2787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7200"/>
                        <a:ext cx="2819400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828800"/>
            <a:ext cx="8458200" cy="3505200"/>
          </a:xfrm>
        </p:spPr>
        <p:txBody>
          <a:bodyPr/>
          <a:lstStyle/>
          <a:p>
            <a:pPr>
              <a:buFontTx/>
              <a:buChar char="-"/>
            </a:pPr>
            <a:r>
              <a:rPr lang="tr-TR">
                <a:latin typeface="Impact" pitchFamily="34" charset="0"/>
              </a:rPr>
              <a:t>Makine ve tezgahların hatalı yerleşimi,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tr-TR">
                <a:latin typeface="Impact" pitchFamily="34" charset="0"/>
              </a:rPr>
              <a:t>Koruyucu tertibatın bulunmaması ya da uygun olmaması,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tr-TR">
                <a:latin typeface="Impact" pitchFamily="34" charset="0"/>
              </a:rPr>
              <a:t>Hatalı çalışma yöntemi,</a:t>
            </a:r>
          </a:p>
          <a:p>
            <a:pPr>
              <a:lnSpc>
                <a:spcPct val="70000"/>
              </a:lnSpc>
              <a:buFontTx/>
              <a:buChar char="-"/>
            </a:pPr>
            <a:r>
              <a:rPr lang="tr-TR">
                <a:latin typeface="Impact" pitchFamily="34" charset="0"/>
              </a:rPr>
              <a:t>Uygun olmayan termal konfor şartları, vb.</a:t>
            </a:r>
            <a:endParaRPr lang="tr-TR" sz="280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7772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800" u="sng">
                <a:latin typeface="Impact" pitchFamily="34" charset="0"/>
              </a:rPr>
              <a:t> </a:t>
            </a:r>
            <a:r>
              <a:rPr lang="tr-TR" sz="2800" u="sng">
                <a:solidFill>
                  <a:srgbClr val="FF6600"/>
                </a:solidFill>
                <a:latin typeface="Impact" pitchFamily="34" charset="0"/>
              </a:rPr>
              <a:t>Tehlikeli Durumlara (Fiziksel Nedenler) Örnekler</a:t>
            </a:r>
            <a:r>
              <a:rPr lang="tr-TR" sz="2800">
                <a:solidFill>
                  <a:srgbClr val="FF66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tr-TR" sz="2800">
              <a:solidFill>
                <a:srgbClr val="000000"/>
              </a:solidFill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3600" y="2286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>
                <a:solidFill>
                  <a:srgbClr val="FF0000"/>
                </a:solidFill>
                <a:latin typeface="Impact" pitchFamily="34" charset="0"/>
              </a:rPr>
              <a:t>İŞ GÜVENLİĞİ ÇALIŞMALARI</a:t>
            </a:r>
          </a:p>
        </p:txBody>
      </p:sp>
    </p:spTree>
    <p:extLst>
      <p:ext uri="{BB962C8B-B14F-4D97-AF65-F5344CB8AC3E}">
        <p14:creationId xmlns:p14="http://schemas.microsoft.com/office/powerpoint/2010/main" val="3339050499"/>
      </p:ext>
    </p:extLst>
  </p:cSld>
  <p:clrMapOvr>
    <a:masterClrMapping/>
  </p:clrMapOvr>
  <p:transition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5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4648200"/>
          <a:ext cx="3429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Klip" r:id="rId3" imgW="4739760" imgH="2225520" progId="MS_ClipArt_Gallery.2">
                  <p:embed/>
                </p:oleObj>
              </mc:Choice>
              <mc:Fallback>
                <p:oleObj name="Klip" r:id="rId3" imgW="4739760" imgH="2225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34290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057400" y="4572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dirty="0">
                <a:solidFill>
                  <a:srgbClr val="FF0000"/>
                </a:solidFill>
                <a:latin typeface="Impact" pitchFamily="34" charset="0"/>
              </a:rPr>
              <a:t>İŞ GÜVENLİĞİ ÇALIŞMALARI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09600" y="1828800"/>
            <a:ext cx="754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latin typeface="Impact" pitchFamily="34" charset="0"/>
              </a:rPr>
              <a:t>İŞ KAZALARININ BÜYÜK BİR KISMI, TEHLİKELİ HAREKETLERDEN KAYNAKLANMAKTADIR.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057400" y="3276600"/>
            <a:ext cx="6858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latin typeface="Impact" pitchFamily="34" charset="0"/>
              </a:rPr>
              <a:t>KAZA SONUCU MEYDANA GELEBİLECEK ZARARIN BÜYÜKLÜĞÜ ÖNCEDEN KESTİRİLEMEZ,                                              BU TAMAMEN TESADÜFLERE BAĞLIDIR</a:t>
            </a:r>
            <a:r>
              <a:rPr lang="tr-TR">
                <a:latin typeface="Impac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903223"/>
      </p:ext>
    </p:extLst>
  </p:cSld>
  <p:clrMapOvr>
    <a:masterClrMapping/>
  </p:clrMapOvr>
  <p:transition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1534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800" dirty="0">
                <a:latin typeface="Impact" pitchFamily="34" charset="0"/>
              </a:rPr>
              <a:t>* Ağır yaralanma, ya da ölümle sonuçlanan her bir</a:t>
            </a:r>
          </a:p>
          <a:p>
            <a:r>
              <a:rPr lang="tr-TR" sz="2800" dirty="0">
                <a:latin typeface="Impact" pitchFamily="34" charset="0"/>
              </a:rPr>
              <a:t>kazanın temelinde, 300 adet </a:t>
            </a:r>
            <a:r>
              <a:rPr lang="tr-TR" sz="2800" dirty="0" err="1">
                <a:latin typeface="Impact" pitchFamily="34" charset="0"/>
              </a:rPr>
              <a:t>yaralanmasız</a:t>
            </a:r>
            <a:r>
              <a:rPr lang="tr-TR" sz="2800" dirty="0">
                <a:latin typeface="Impact" pitchFamily="34" charset="0"/>
              </a:rPr>
              <a:t> ve 29  adet hafif yaralanma ile sonuçlanan benzer kaza olayı vardır</a:t>
            </a:r>
            <a:r>
              <a:rPr lang="tr-TR" sz="2800" dirty="0">
                <a:solidFill>
                  <a:srgbClr val="000080"/>
                </a:solidFill>
              </a:rPr>
              <a:t>.</a:t>
            </a:r>
          </a:p>
          <a:p>
            <a:endParaRPr lang="tr-TR" sz="2800" dirty="0">
              <a:solidFill>
                <a:srgbClr val="00008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Ağır yaralanma - ölüm ..............................  1</a:t>
            </a:r>
          </a:p>
          <a:p>
            <a:pPr algn="just"/>
            <a:r>
              <a:rPr lang="tr-TR" sz="2800" b="1" dirty="0">
                <a:solidFill>
                  <a:srgbClr val="FF00FF"/>
                </a:solidFill>
              </a:rPr>
              <a:t>Hafif yaralanma            ............................. 29</a:t>
            </a:r>
          </a:p>
          <a:p>
            <a:pPr algn="just"/>
            <a:r>
              <a:rPr lang="tr-TR" sz="2800" b="1" dirty="0" err="1">
                <a:solidFill>
                  <a:schemeClr val="tx2"/>
                </a:solidFill>
              </a:rPr>
              <a:t>Yaralanmasız</a:t>
            </a:r>
            <a:r>
              <a:rPr lang="tr-TR" sz="2800" b="1" dirty="0">
                <a:solidFill>
                  <a:schemeClr val="tx2"/>
                </a:solidFill>
              </a:rPr>
              <a:t>                 ........................... 300</a:t>
            </a:r>
          </a:p>
          <a:p>
            <a:pPr algn="just"/>
            <a:endParaRPr lang="tr-TR" sz="2800" b="1" dirty="0">
              <a:solidFill>
                <a:srgbClr val="008080"/>
              </a:solidFill>
            </a:endParaRPr>
          </a:p>
          <a:p>
            <a:pPr>
              <a:spcBef>
                <a:spcPct val="50000"/>
              </a:spcBef>
            </a:pPr>
            <a:endParaRPr lang="tr-TR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29200" y="3962400"/>
            <a:ext cx="281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r-TR" b="1">
              <a:latin typeface="Arial" charset="0"/>
            </a:endParaRPr>
          </a:p>
          <a:p>
            <a:endParaRPr lang="tr-TR" b="1">
              <a:latin typeface="Arial" charset="0"/>
            </a:endParaRPr>
          </a:p>
          <a:p>
            <a:endParaRPr lang="tr-TR" b="1">
              <a:latin typeface="Arial" charset="0"/>
            </a:endParaRPr>
          </a:p>
          <a:p>
            <a:endParaRPr lang="tr-TR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05400" y="4038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0" y="754063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76400" y="304800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 dirty="0">
                <a:solidFill>
                  <a:srgbClr val="FF0000"/>
                </a:solidFill>
                <a:latin typeface="Impact" pitchFamily="34" charset="0"/>
              </a:rPr>
              <a:t>İŞ GÜVENLİĞİ ÇALIŞMALARI</a:t>
            </a:r>
          </a:p>
        </p:txBody>
      </p:sp>
    </p:spTree>
    <p:extLst>
      <p:ext uri="{BB962C8B-B14F-4D97-AF65-F5344CB8AC3E}">
        <p14:creationId xmlns:p14="http://schemas.microsoft.com/office/powerpoint/2010/main" val="253334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057400"/>
            <a:ext cx="8077200" cy="4267200"/>
          </a:xfrm>
        </p:spPr>
        <p:txBody>
          <a:bodyPr/>
          <a:lstStyle/>
          <a:p>
            <a:pPr lvl="2">
              <a:buFontTx/>
              <a:buNone/>
            </a:pPr>
            <a:r>
              <a:rPr lang="tr-T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a) Mühendislik çalışmaları,</a:t>
            </a:r>
          </a:p>
          <a:p>
            <a:pPr lvl="1">
              <a:buFontTx/>
              <a:buNone/>
            </a:pPr>
            <a:r>
              <a:rPr lang="tr-TR" sz="3200" dirty="0">
                <a:latin typeface="Impact" pitchFamily="34" charset="0"/>
              </a:rPr>
              <a:t>*</a:t>
            </a:r>
            <a:r>
              <a:rPr lang="tr-TR" sz="2000" dirty="0">
                <a:latin typeface="Impact" pitchFamily="34" charset="0"/>
              </a:rPr>
              <a:t> </a:t>
            </a:r>
            <a:r>
              <a:rPr lang="tr-TR" sz="3200" dirty="0">
                <a:latin typeface="Impact" pitchFamily="34" charset="0"/>
              </a:rPr>
              <a:t>Tehlike tespiti,</a:t>
            </a:r>
          </a:p>
          <a:p>
            <a:pPr lvl="1">
              <a:buFontTx/>
              <a:buNone/>
            </a:pPr>
            <a:r>
              <a:rPr lang="tr-TR" sz="3200" dirty="0">
                <a:latin typeface="Impact" pitchFamily="34" charset="0"/>
              </a:rPr>
              <a:t>*</a:t>
            </a:r>
            <a:r>
              <a:rPr lang="tr-TR" sz="2000" dirty="0">
                <a:latin typeface="Impact" pitchFamily="34" charset="0"/>
              </a:rPr>
              <a:t> </a:t>
            </a:r>
            <a:r>
              <a:rPr lang="tr-TR" sz="3200" dirty="0">
                <a:latin typeface="Impact" pitchFamily="34" charset="0"/>
              </a:rPr>
              <a:t>Tehlikenin analizi,</a:t>
            </a:r>
          </a:p>
          <a:p>
            <a:pPr lvl="1">
              <a:buFontTx/>
              <a:buNone/>
            </a:pPr>
            <a:r>
              <a:rPr lang="tr-TR" sz="3200" dirty="0">
                <a:latin typeface="Impact" pitchFamily="34" charset="0"/>
              </a:rPr>
              <a:t>* Tehlikeyi önleme yollarının belirlenmesi,</a:t>
            </a:r>
          </a:p>
          <a:p>
            <a:pPr lvl="1">
              <a:buFontTx/>
              <a:buNone/>
            </a:pPr>
            <a:r>
              <a:rPr lang="tr-TR" sz="3200" dirty="0">
                <a:latin typeface="Impact" pitchFamily="34" charset="0"/>
              </a:rPr>
              <a:t>* Belirlenen tedbirlerin uygulanması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0" y="1066800"/>
          <a:ext cx="20304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Küçük Resim Galerisi" r:id="rId3" imgW="2309760" imgH="3176280" progId="MS_ClipArt_Gallery.5">
                  <p:embed/>
                </p:oleObj>
              </mc:Choice>
              <mc:Fallback>
                <p:oleObj name="Küçük Resim Galerisi" r:id="rId3" imgW="2309760" imgH="31762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66800"/>
                        <a:ext cx="2030413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09600" y="1066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800" u="sng">
                <a:latin typeface="Impact" pitchFamily="34" charset="0"/>
              </a:rPr>
              <a:t>KAZALARDAN KORUNMA YÖNTEMİ                </a:t>
            </a:r>
            <a:r>
              <a:rPr lang="tr-TR" sz="2800">
                <a:latin typeface="Impact" pitchFamily="34" charset="0"/>
              </a:rPr>
              <a:t>:</a:t>
            </a:r>
            <a:endParaRPr lang="tr-TR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133600" y="228600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000">
                <a:solidFill>
                  <a:srgbClr val="FF6600"/>
                </a:solidFill>
                <a:latin typeface="Impact" pitchFamily="34" charset="0"/>
              </a:rPr>
              <a:t>İŞ GÜVENLİĞİ ÇALIŞMALARI</a:t>
            </a:r>
          </a:p>
        </p:txBody>
      </p:sp>
    </p:spTree>
    <p:extLst>
      <p:ext uri="{BB962C8B-B14F-4D97-AF65-F5344CB8AC3E}">
        <p14:creationId xmlns:p14="http://schemas.microsoft.com/office/powerpoint/2010/main" val="1729018983"/>
      </p:ext>
    </p:extLst>
  </p:cSld>
  <p:clrMapOvr>
    <a:masterClrMapping/>
  </p:clrMapOvr>
  <p:transition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933056"/>
            <a:ext cx="8227640" cy="2162944"/>
          </a:xfrm>
        </p:spPr>
        <p:txBody>
          <a:bodyPr>
            <a:normAutofit fontScale="92500" lnSpcReduction="10000"/>
          </a:bodyPr>
          <a:lstStyle/>
          <a:p>
            <a:pPr lvl="1">
              <a:buFontTx/>
              <a:buNone/>
            </a:pPr>
            <a:r>
              <a:rPr lang="tr-TR" sz="4400">
                <a:latin typeface="Impact" pitchFamily="34" charset="0"/>
              </a:rPr>
              <a:t>-Eğitim, öğretim,</a:t>
            </a:r>
            <a:endParaRPr lang="tr-TR" sz="4000">
              <a:latin typeface="Impact" pitchFamily="34" charset="0"/>
            </a:endParaRPr>
          </a:p>
          <a:p>
            <a:pPr>
              <a:buFontTx/>
              <a:buNone/>
            </a:pPr>
            <a:r>
              <a:rPr lang="tr-TR" sz="4400">
                <a:latin typeface="Impact" pitchFamily="34" charset="0"/>
              </a:rPr>
              <a:t>     -Propaganda, uyarı levhaları,afişler,</a:t>
            </a:r>
          </a:p>
          <a:p>
            <a:pPr>
              <a:buFontTx/>
              <a:buNone/>
            </a:pPr>
            <a:r>
              <a:rPr lang="tr-TR" sz="4400">
                <a:latin typeface="Impact" pitchFamily="34" charset="0"/>
              </a:rPr>
              <a:t>     -Yarışmalar ve ödüllendirme,</a:t>
            </a:r>
            <a:endParaRPr lang="tr-TR" sz="4400">
              <a:solidFill>
                <a:srgbClr val="FF00FF"/>
              </a:solidFill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52400" y="2307926"/>
            <a:ext cx="7731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tr-T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b) İkna ve teşvik uygulamaları,</a:t>
            </a:r>
            <a:endParaRPr lang="tr-T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547664" y="301196"/>
            <a:ext cx="4486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>
                <a:solidFill>
                  <a:srgbClr val="FF6600"/>
                </a:solidFill>
                <a:latin typeface="Impact" pitchFamily="34" charset="0"/>
              </a:rPr>
              <a:t>İŞ GÜVENLİĞİ ÇALIŞMALARI</a:t>
            </a:r>
          </a:p>
        </p:txBody>
      </p:sp>
      <p:graphicFrame>
        <p:nvGraphicFramePr>
          <p:cNvPr id="61452" name="Object 12"/>
          <p:cNvGraphicFramePr>
            <a:graphicFrameLocks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274966777"/>
              </p:ext>
            </p:extLst>
          </p:nvPr>
        </p:nvGraphicFramePr>
        <p:xfrm>
          <a:off x="6019800" y="385774"/>
          <a:ext cx="2908045" cy="211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Klip" r:id="rId3" imgW="4663440" imgH="3390840" progId="MS_ClipArt_Gallery.2">
                  <p:embed/>
                </p:oleObj>
              </mc:Choice>
              <mc:Fallback>
                <p:oleObj name="Klip" r:id="rId3" imgW="4663440" imgH="3390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5774"/>
                        <a:ext cx="2908045" cy="2114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770762"/>
      </p:ext>
    </p:extLst>
  </p:cSld>
  <p:clrMapOvr>
    <a:masterClrMapping/>
  </p:clrMapOvr>
  <p:transition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7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1447800" y="3429000"/>
          <a:ext cx="1981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Klip" r:id="rId3" imgW="1728720" imgH="3252600" progId="MS_ClipArt_Gallery.2">
                  <p:embed/>
                </p:oleObj>
              </mc:Choice>
              <mc:Fallback>
                <p:oleObj name="Klip" r:id="rId3" imgW="1728720" imgH="32526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19812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143000"/>
            <a:ext cx="7848600" cy="2362200"/>
          </a:xfrm>
        </p:spPr>
        <p:txBody>
          <a:bodyPr/>
          <a:lstStyle/>
          <a:p>
            <a:pPr>
              <a:buFontTx/>
              <a:buNone/>
            </a:pPr>
            <a:r>
              <a:rPr lang="tr-TR" sz="3600">
                <a:latin typeface="Impact" pitchFamily="34" charset="0"/>
              </a:rPr>
              <a:t>c) Ergonomi kurallarından faydalanma,</a:t>
            </a:r>
          </a:p>
          <a:p>
            <a:pPr>
              <a:buFontTx/>
              <a:buNone/>
            </a:pPr>
            <a:endParaRPr lang="tr-TR" sz="3600">
              <a:latin typeface="Impact" pitchFamily="34" charset="0"/>
            </a:endParaRPr>
          </a:p>
          <a:p>
            <a:pPr>
              <a:buFontTx/>
              <a:buNone/>
            </a:pPr>
            <a:r>
              <a:rPr lang="tr-TR" sz="3600">
                <a:latin typeface="Impact" pitchFamily="34" charset="0"/>
              </a:rPr>
              <a:t> d) Disiplin tedbirlerini uygulama.</a:t>
            </a:r>
            <a:endParaRPr lang="tr-TR" sz="4000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133600" y="2286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rgbClr val="FF6600"/>
                </a:solidFill>
                <a:latin typeface="Impact" pitchFamily="34" charset="0"/>
              </a:rPr>
              <a:t>İŞ GÜVENLİĞİ ÇALIŞMALARI</a:t>
            </a:r>
          </a:p>
        </p:txBody>
      </p:sp>
    </p:spTree>
    <p:extLst>
      <p:ext uri="{BB962C8B-B14F-4D97-AF65-F5344CB8AC3E}">
        <p14:creationId xmlns:p14="http://schemas.microsoft.com/office/powerpoint/2010/main" val="4159621313"/>
      </p:ext>
    </p:extLst>
  </p:cSld>
  <p:clrMapOvr>
    <a:masterClrMapping/>
  </p:clrMapOvr>
  <p:transition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315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800" b="1" dirty="0">
                <a:latin typeface="Impact" pitchFamily="34" charset="0"/>
              </a:rPr>
              <a:t>Suçlamayalım.</a:t>
            </a:r>
            <a:endParaRPr lang="en-US" sz="2800" b="1" dirty="0">
              <a:latin typeface="Impact" pitchFamily="34" charset="0"/>
            </a:endParaRPr>
          </a:p>
          <a:p>
            <a:endParaRPr lang="tr-TR" sz="2800" b="1" dirty="0">
              <a:latin typeface="Impact" pitchFamily="34" charset="0"/>
            </a:endParaRPr>
          </a:p>
          <a:p>
            <a:r>
              <a:rPr lang="tr-TR" sz="2800" b="1" dirty="0">
                <a:latin typeface="Impact" pitchFamily="34" charset="0"/>
              </a:rPr>
              <a:t>Sorumluluk alalım.</a:t>
            </a:r>
            <a:endParaRPr lang="en-US" sz="2800" b="1" dirty="0">
              <a:latin typeface="Impact" pitchFamily="34" charset="0"/>
            </a:endParaRPr>
          </a:p>
          <a:p>
            <a:endParaRPr lang="en-US" sz="2800" b="1" dirty="0">
              <a:latin typeface="Impact" pitchFamily="34" charset="0"/>
            </a:endParaRPr>
          </a:p>
          <a:p>
            <a:r>
              <a:rPr lang="tr-TR" sz="2800" b="1" dirty="0">
                <a:latin typeface="Impact" pitchFamily="34" charset="0"/>
              </a:rPr>
              <a:t>Sadece kendimiz için değil,</a:t>
            </a:r>
            <a:endParaRPr lang="en-US" sz="2800" b="1" dirty="0">
              <a:latin typeface="Impact" pitchFamily="34" charset="0"/>
            </a:endParaRPr>
          </a:p>
          <a:p>
            <a:endParaRPr lang="tr-TR" sz="2800" b="1" dirty="0">
              <a:latin typeface="Impact" pitchFamily="34" charset="0"/>
            </a:endParaRPr>
          </a:p>
          <a:p>
            <a:r>
              <a:rPr lang="tr-TR" sz="2800" b="1" dirty="0">
                <a:latin typeface="Impact" pitchFamily="34" charset="0"/>
              </a:rPr>
              <a:t>Başkaları için de yapalım</a:t>
            </a:r>
            <a:endParaRPr lang="en-US" sz="2800" b="1" dirty="0">
              <a:latin typeface="Impact" pitchFamily="34" charset="0"/>
            </a:endParaRPr>
          </a:p>
          <a:p>
            <a:endParaRPr lang="tr-TR" sz="2800" b="1" dirty="0">
              <a:latin typeface="Impact" pitchFamily="34" charset="0"/>
            </a:endParaRPr>
          </a:p>
          <a:p>
            <a:endParaRPr lang="en-US" sz="2800" b="1" dirty="0">
              <a:latin typeface="Impact" pitchFamily="34" charset="0"/>
            </a:endParaRPr>
          </a:p>
          <a:p>
            <a:r>
              <a:rPr lang="tr-TR" sz="2800" b="1" dirty="0" err="1">
                <a:latin typeface="Impact" pitchFamily="34" charset="0"/>
              </a:rPr>
              <a:t>Amerikayı</a:t>
            </a:r>
            <a:r>
              <a:rPr lang="tr-TR" sz="2800" b="1" dirty="0">
                <a:latin typeface="Impact" pitchFamily="34" charset="0"/>
              </a:rPr>
              <a:t> yaşanacak  güvenli bir yer yapalım.</a:t>
            </a:r>
            <a:endParaRPr lang="en-US" sz="2800" b="1" dirty="0">
              <a:latin typeface="Impact" pitchFamily="34" charset="0"/>
            </a:endParaRPr>
          </a:p>
          <a:p>
            <a:endParaRPr lang="en-US" sz="2800" b="1" dirty="0">
              <a:latin typeface="Impact" pitchFamily="34" charset="0"/>
            </a:endParaRPr>
          </a:p>
          <a:p>
            <a:pPr algn="r"/>
            <a:r>
              <a:rPr lang="tr-TR" sz="2800" i="1" dirty="0">
                <a:latin typeface="Impact" pitchFamily="34" charset="0"/>
              </a:rPr>
              <a:t>Martin Luther </a:t>
            </a:r>
            <a:r>
              <a:rPr lang="tr-TR" sz="2800" i="1" dirty="0" err="1">
                <a:latin typeface="Impact" pitchFamily="34" charset="0"/>
              </a:rPr>
              <a:t>King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10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7315200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800">
                <a:latin typeface="Impact" pitchFamily="34" charset="0"/>
              </a:rPr>
              <a:t>Ortamı güvensiz olarak suçlamayalım.</a:t>
            </a:r>
            <a:endParaRPr lang="en-US" sz="2800">
              <a:latin typeface="Impact" pitchFamily="34" charset="0"/>
            </a:endParaRPr>
          </a:p>
          <a:p>
            <a:endParaRPr lang="tr-TR" sz="2800">
              <a:latin typeface="Impact" pitchFamily="34" charset="0"/>
            </a:endParaRPr>
          </a:p>
          <a:p>
            <a:r>
              <a:rPr lang="tr-TR" sz="2800">
                <a:latin typeface="Impact" pitchFamily="34" charset="0"/>
              </a:rPr>
              <a:t>Güvenlik için sorumluluk alalım.</a:t>
            </a:r>
            <a:endParaRPr lang="en-US" sz="2800">
              <a:latin typeface="Impact" pitchFamily="34" charset="0"/>
            </a:endParaRPr>
          </a:p>
          <a:p>
            <a:endParaRPr lang="en-US" sz="2800">
              <a:latin typeface="Impact" pitchFamily="34" charset="0"/>
            </a:endParaRPr>
          </a:p>
          <a:p>
            <a:r>
              <a:rPr lang="tr-TR" sz="2800">
                <a:latin typeface="Impact" pitchFamily="34" charset="0"/>
              </a:rPr>
              <a:t>Sadece kendimiz için değil,</a:t>
            </a:r>
            <a:endParaRPr lang="en-US" sz="2800">
              <a:latin typeface="Impact" pitchFamily="34" charset="0"/>
            </a:endParaRPr>
          </a:p>
          <a:p>
            <a:endParaRPr lang="tr-TR" sz="2800">
              <a:latin typeface="Impact" pitchFamily="34" charset="0"/>
            </a:endParaRPr>
          </a:p>
          <a:p>
            <a:r>
              <a:rPr lang="tr-TR" sz="2800">
                <a:latin typeface="Impact" pitchFamily="34" charset="0"/>
              </a:rPr>
              <a:t>Başkaları için de yapalım</a:t>
            </a:r>
          </a:p>
          <a:p>
            <a:endParaRPr lang="en-US" sz="2800">
              <a:latin typeface="Impact" pitchFamily="34" charset="0"/>
            </a:endParaRPr>
          </a:p>
          <a:p>
            <a:r>
              <a:rPr lang="tr-TR" sz="2800">
                <a:latin typeface="Impact" pitchFamily="34" charset="0"/>
              </a:rPr>
              <a:t>İş Güvenliğini üstlenelim</a:t>
            </a:r>
          </a:p>
          <a:p>
            <a:endParaRPr lang="en-US" sz="2800">
              <a:latin typeface="Impact" pitchFamily="34" charset="0"/>
            </a:endParaRPr>
          </a:p>
          <a:p>
            <a:r>
              <a:rPr lang="tr-TR" sz="2800">
                <a:latin typeface="Impact" pitchFamily="34" charset="0"/>
              </a:rPr>
              <a:t>İşyerimizi çalışacak  güvenli bir yer yapalım.</a:t>
            </a:r>
            <a:endParaRPr lang="en-US" sz="2800">
              <a:latin typeface="Impact" pitchFamily="34" charset="0"/>
            </a:endParaRPr>
          </a:p>
          <a:p>
            <a:endParaRPr lang="en-US">
              <a:latin typeface="Impact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8229600" y="6248400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373464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4235"/>
            <a:ext cx="8280920" cy="324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590800"/>
          <a:ext cx="3048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Klip" r:id="rId3" imgW="4519440" imgH="3466800" progId="MS_ClipArt_Gallery.2">
                  <p:embed/>
                </p:oleObj>
              </mc:Choice>
              <mc:Fallback>
                <p:oleObj name="Klip" r:id="rId3" imgW="4519440" imgH="3466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30480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5943600" cy="4572000"/>
          </a:xfrm>
        </p:spPr>
        <p:txBody>
          <a:bodyPr/>
          <a:lstStyle/>
          <a:p>
            <a:pPr>
              <a:buFontTx/>
              <a:buNone/>
            </a:pPr>
            <a:r>
              <a:rPr lang="tr-TR" sz="4000">
                <a:latin typeface="Impact" pitchFamily="34" charset="0"/>
              </a:rPr>
              <a:t>İş güvenliği ile ilgili çalışmalara, uygulanacak kurallara ve alınacak tedbirlere, üst düzey yöneticiler de katılmalı ve sorumluluğa ortak olmalıdır.</a:t>
            </a:r>
          </a:p>
        </p:txBody>
      </p:sp>
      <p:sp>
        <p:nvSpPr>
          <p:cNvPr id="112644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65722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İŞ GÜVENLİĞİ ÇALIŞMALARI:</a:t>
            </a:r>
          </a:p>
        </p:txBody>
      </p:sp>
    </p:spTree>
    <p:extLst>
      <p:ext uri="{BB962C8B-B14F-4D97-AF65-F5344CB8AC3E}">
        <p14:creationId xmlns:p14="http://schemas.microsoft.com/office/powerpoint/2010/main" val="95663201"/>
      </p:ext>
    </p:extLst>
  </p:cSld>
  <p:clrMapOvr>
    <a:masterClrMapping/>
  </p:clrMapOvr>
  <p:transition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09600" y="1905000"/>
          <a:ext cx="253365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Klip" r:id="rId3" imgW="3466800" imgH="5631840" progId="MS_ClipArt_Gallery.2">
                  <p:embed/>
                </p:oleObj>
              </mc:Choice>
              <mc:Fallback>
                <p:oleObj name="Klip" r:id="rId3" imgW="3466800" imgH="5631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253365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1219200"/>
            <a:ext cx="5562600" cy="5410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tr-TR" sz="4400"/>
              <a:t>Formen ustabaşı ve ilk kademe yöneticileri, kazalardan korunma çalışmalarında en önemli personeldir. Bu nedenle bu personele özel önem verilmelidir.</a:t>
            </a:r>
          </a:p>
          <a:p>
            <a:endParaRPr lang="tr-TR" sz="2800"/>
          </a:p>
        </p:txBody>
      </p:sp>
      <p:sp>
        <p:nvSpPr>
          <p:cNvPr id="113668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65722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İŞ GÜVENLİĞİ ÇALIŞMALARI:</a:t>
            </a:r>
          </a:p>
        </p:txBody>
      </p:sp>
    </p:spTree>
    <p:extLst>
      <p:ext uri="{BB962C8B-B14F-4D97-AF65-F5344CB8AC3E}">
        <p14:creationId xmlns:p14="http://schemas.microsoft.com/office/powerpoint/2010/main" val="3798276249"/>
      </p:ext>
    </p:extLst>
  </p:cSld>
  <p:clrMapOvr>
    <a:masterClrMapping/>
  </p:clrMapOvr>
  <p:transition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04800" y="1905000"/>
          <a:ext cx="22590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Klip" r:id="rId3" imgW="3003120" imgH="5470200" progId="MS_ClipArt_Gallery.2">
                  <p:embed/>
                </p:oleObj>
              </mc:Choice>
              <mc:Fallback>
                <p:oleObj name="Klip" r:id="rId3" imgW="3003120" imgH="54702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22590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143000"/>
            <a:ext cx="6324600" cy="5486400"/>
          </a:xfrm>
        </p:spPr>
        <p:txBody>
          <a:bodyPr/>
          <a:lstStyle/>
          <a:p>
            <a:pPr algn="ctr">
              <a:lnSpc>
                <a:spcPct val="60000"/>
              </a:lnSpc>
              <a:buFontTx/>
              <a:buNone/>
            </a:pPr>
            <a:endParaRPr lang="tr-TR" sz="4400">
              <a:solidFill>
                <a:srgbClr val="808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tr-TR" sz="4000" b="1"/>
              <a:t>Öncelikle, çalışanların sağlığının korunması ve iş güvenliğinin sağlanması amacı ile yapılan tüm bu çalışmaların, aynı zamanda üretimi artırıp, maliyeti düşüreceği de unutulmamalıdır</a:t>
            </a:r>
            <a:endParaRPr lang="tr-TR" sz="4400">
              <a:solidFill>
                <a:srgbClr val="808080"/>
              </a:solidFill>
            </a:endParaRPr>
          </a:p>
        </p:txBody>
      </p:sp>
      <p:sp>
        <p:nvSpPr>
          <p:cNvPr id="114692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65722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İŞ GÜVENLİĞİ ÇALIŞMALARI:</a:t>
            </a:r>
          </a:p>
        </p:txBody>
      </p:sp>
    </p:spTree>
    <p:extLst>
      <p:ext uri="{BB962C8B-B14F-4D97-AF65-F5344CB8AC3E}">
        <p14:creationId xmlns:p14="http://schemas.microsoft.com/office/powerpoint/2010/main" val="2423817150"/>
      </p:ext>
    </p:extLst>
  </p:cSld>
  <p:clrMapOvr>
    <a:masterClrMapping/>
  </p:clrMapOvr>
  <p:transition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2209800"/>
          <a:ext cx="3124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Küçük Resim Galerisi" r:id="rId3" imgW="4762440" imgH="3504600" progId="MS_ClipArt_Gallery.5">
                  <p:embed/>
                </p:oleObj>
              </mc:Choice>
              <mc:Fallback>
                <p:oleObj name="Küçük Resim Galerisi" r:id="rId3" imgW="4762440" imgH="350460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312420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447800"/>
            <a:ext cx="5334000" cy="47244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tr-TR" sz="4400"/>
              <a:t>Kazalardan korunma yöntemleri ile üretim, maliyet ve kalite kontrolü yöntemleri, benzerlik ve paralellik göstermelidir</a:t>
            </a:r>
            <a:r>
              <a:rPr lang="tr-TR" sz="4400" b="1">
                <a:solidFill>
                  <a:srgbClr val="008080"/>
                </a:solidFill>
              </a:rPr>
              <a:t>.</a:t>
            </a:r>
          </a:p>
          <a:p>
            <a:pPr algn="ctr"/>
            <a:endParaRPr lang="tr-TR" sz="2800"/>
          </a:p>
        </p:txBody>
      </p:sp>
      <p:sp>
        <p:nvSpPr>
          <p:cNvPr id="162820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657225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2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/>
              </a:rPr>
              <a:t>İŞ GÜVENLİĞİ ÇALIŞMALARI:</a:t>
            </a:r>
          </a:p>
        </p:txBody>
      </p:sp>
    </p:spTree>
    <p:extLst>
      <p:ext uri="{BB962C8B-B14F-4D97-AF65-F5344CB8AC3E}">
        <p14:creationId xmlns:p14="http://schemas.microsoft.com/office/powerpoint/2010/main" val="2254244199"/>
      </p:ext>
    </p:extLst>
  </p:cSld>
  <p:clrMapOvr>
    <a:masterClrMapping/>
  </p:clrMapOvr>
  <p:transition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894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1307</Words>
  <Application>Microsoft Office PowerPoint</Application>
  <PresentationFormat>Ekran Gösterisi (4:3)</PresentationFormat>
  <Paragraphs>289</Paragraphs>
  <Slides>94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94</vt:i4>
      </vt:variant>
    </vt:vector>
  </HeadingPairs>
  <TitlesOfParts>
    <vt:vector size="97" baseType="lpstr">
      <vt:lpstr>Ofis Teması</vt:lpstr>
      <vt:lpstr>Microsoft Clip Gallery</vt:lpstr>
      <vt:lpstr>Microsoft Word Belgesi</vt:lpstr>
      <vt:lpstr>İŞ SAĞLIĞI VE GÜVENLİĞİ ders notları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 sağlığı ve güvenliği alanında önleme ve korumanın önemi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 SAĞLIĞI VE GÜVENLİĞİ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İŞÇİ SAĞLIĞI VE İŞ GÜVENLİĞİ ?</vt:lpstr>
      <vt:lpstr>ÜRETİMİN GERÇEKLEŞEBİLMESİ İÇİN;</vt:lpstr>
      <vt:lpstr>PowerPoint Sunusu</vt:lpstr>
      <vt:lpstr>BİR BAŞKA İFADE İLE;</vt:lpstr>
      <vt:lpstr>İŞÇİ SAĞLIĞI VE İŞ GÜVENLİĞİNİN AMAÇLARI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İŞÇİ SAĞLIĞI VE İŞ GÜVENLİĞİ</vt:lpstr>
      <vt:lpstr>PowerPoint Sunusu</vt:lpstr>
      <vt:lpstr>PowerPoint Sunusu</vt:lpstr>
      <vt:lpstr>PowerPoint Sunusu</vt:lpstr>
      <vt:lpstr>PowerPoint Sunusu</vt:lpstr>
      <vt:lpstr>PowerPoint Sunusu</vt:lpstr>
      <vt:lpstr>İŞYERİ GÜVENLİĞİNİN TEMEL FELSEFESİ</vt:lpstr>
      <vt:lpstr>GENEL PRENSİPLER</vt:lpstr>
      <vt:lpstr>PowerPoint Sunusu</vt:lpstr>
      <vt:lpstr> GENEL PRENSİPLER</vt:lpstr>
      <vt:lpstr>       GENEL PRENSİPLER</vt:lpstr>
      <vt:lpstr>       GENEL PRENSİPLER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maaktacir</dc:creator>
  <cp:lastModifiedBy>maaktacir</cp:lastModifiedBy>
  <cp:revision>20</cp:revision>
  <dcterms:created xsi:type="dcterms:W3CDTF">2013-10-07T06:33:40Z</dcterms:created>
  <dcterms:modified xsi:type="dcterms:W3CDTF">2013-10-21T08:45:32Z</dcterms:modified>
</cp:coreProperties>
</file>