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2" r:id="rId2"/>
    <p:sldId id="256" r:id="rId3"/>
    <p:sldId id="257" r:id="rId4"/>
    <p:sldId id="284" r:id="rId5"/>
    <p:sldId id="258" r:id="rId6"/>
    <p:sldId id="259" r:id="rId7"/>
    <p:sldId id="260" r:id="rId8"/>
    <p:sldId id="261" r:id="rId9"/>
    <p:sldId id="263" r:id="rId10"/>
    <p:sldId id="264" r:id="rId11"/>
    <p:sldId id="262" r:id="rId12"/>
    <p:sldId id="265" r:id="rId13"/>
    <p:sldId id="291" r:id="rId14"/>
    <p:sldId id="266" r:id="rId15"/>
    <p:sldId id="274" r:id="rId16"/>
    <p:sldId id="267" r:id="rId17"/>
    <p:sldId id="269" r:id="rId18"/>
    <p:sldId id="268" r:id="rId19"/>
    <p:sldId id="271" r:id="rId20"/>
    <p:sldId id="273" r:id="rId21"/>
    <p:sldId id="295" r:id="rId22"/>
    <p:sldId id="304" r:id="rId23"/>
    <p:sldId id="305" r:id="rId24"/>
    <p:sldId id="276" r:id="rId25"/>
    <p:sldId id="277" r:id="rId26"/>
    <p:sldId id="302" r:id="rId27"/>
    <p:sldId id="303" r:id="rId28"/>
    <p:sldId id="278" r:id="rId29"/>
    <p:sldId id="307" r:id="rId30"/>
    <p:sldId id="275" r:id="rId31"/>
    <p:sldId id="308" r:id="rId32"/>
    <p:sldId id="306" r:id="rId33"/>
    <p:sldId id="270" r:id="rId34"/>
    <p:sldId id="310" r:id="rId35"/>
    <p:sldId id="299" r:id="rId36"/>
    <p:sldId id="280" r:id="rId37"/>
    <p:sldId id="300" r:id="rId38"/>
    <p:sldId id="309" r:id="rId39"/>
    <p:sldId id="311" r:id="rId40"/>
    <p:sldId id="313" r:id="rId41"/>
    <p:sldId id="298" r:id="rId42"/>
    <p:sldId id="314" r:id="rId43"/>
    <p:sldId id="290" r:id="rId44"/>
    <p:sldId id="315" r:id="rId45"/>
    <p:sldId id="316" r:id="rId46"/>
    <p:sldId id="292" r:id="rId47"/>
    <p:sldId id="317" r:id="rId48"/>
    <p:sldId id="282" r:id="rId49"/>
    <p:sldId id="287" r:id="rId50"/>
    <p:sldId id="288" r:id="rId51"/>
    <p:sldId id="289" r:id="rId52"/>
    <p:sldId id="293" r:id="rId53"/>
    <p:sldId id="294" r:id="rId54"/>
    <p:sldId id="318" r:id="rId55"/>
    <p:sldId id="283" r:id="rId56"/>
    <p:sldId id="281" r:id="rId57"/>
    <p:sldId id="296"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8" autoAdjust="0"/>
  </p:normalViewPr>
  <p:slideViewPr>
    <p:cSldViewPr>
      <p:cViewPr varScale="1">
        <p:scale>
          <a:sx n="107" d="100"/>
          <a:sy n="107"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776BA-A94D-4232-AE07-E9A00FE9F18C}" type="datetimeFigureOut">
              <a:rPr lang="tr-TR" smtClean="0"/>
              <a:t>11.11.2013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4E860-E7DE-4C60-B49B-424AEF9952CA}" type="slidenum">
              <a:rPr lang="tr-TR" smtClean="0"/>
              <a:t>‹#›</a:t>
            </a:fld>
            <a:endParaRPr lang="tr-TR"/>
          </a:p>
        </p:txBody>
      </p:sp>
    </p:spTree>
    <p:extLst>
      <p:ext uri="{BB962C8B-B14F-4D97-AF65-F5344CB8AC3E}">
        <p14:creationId xmlns:p14="http://schemas.microsoft.com/office/powerpoint/2010/main" val="79878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
        <p:nvSpPr>
          <p:cNvPr id="7" name="6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r>
              <a:rPr lang="tr-TR" smtClean="0"/>
              <a:t>ÖLÇME YÖNTEMLERİ</a:t>
            </a:r>
            <a:endParaRPr lang="tr-TR"/>
          </a:p>
        </p:txBody>
      </p:sp>
      <p:sp>
        <p:nvSpPr>
          <p:cNvPr id="8" name="7 Altbilgi Yer Tutucusu"/>
          <p:cNvSpPr>
            <a:spLocks noGrp="1"/>
          </p:cNvSpPr>
          <p:nvPr>
            <p:ph type="ftr" sz="quarter" idx="11"/>
          </p:nvPr>
        </p:nvSpPr>
        <p:spPr/>
        <p:txBody>
          <a:bodyPr/>
          <a:lstStyle/>
          <a:p>
            <a:r>
              <a:rPr lang="tr-TR" smtClean="0"/>
              <a:t>DOÇ.DR. M.AZMİ AKTACİR</a:t>
            </a:r>
            <a:endParaRPr lang="tr-TR"/>
          </a:p>
        </p:txBody>
      </p:sp>
      <p:sp>
        <p:nvSpPr>
          <p:cNvPr id="9" name="8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Altbilgi Yer Tutucusu"/>
          <p:cNvSpPr>
            <a:spLocks noGrp="1"/>
          </p:cNvSpPr>
          <p:nvPr>
            <p:ph type="ftr" sz="quarter" idx="11"/>
          </p:nvPr>
        </p:nvSpPr>
        <p:spPr/>
        <p:txBody>
          <a:bodyPr/>
          <a:lstStyle/>
          <a:p>
            <a:r>
              <a:rPr lang="tr-TR" smtClean="0"/>
              <a:t>DOÇ.DR. M.AZMİ AKTACİR</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ÖLÇME YÖNTEMLERİ</a:t>
            </a:r>
            <a:endParaRPr lang="tr-TR"/>
          </a:p>
        </p:txBody>
      </p:sp>
      <p:sp>
        <p:nvSpPr>
          <p:cNvPr id="3" name="2 Altbilgi Yer Tutucusu"/>
          <p:cNvSpPr>
            <a:spLocks noGrp="1"/>
          </p:cNvSpPr>
          <p:nvPr>
            <p:ph type="ftr" sz="quarter" idx="11"/>
          </p:nvPr>
        </p:nvSpPr>
        <p:spPr/>
        <p:txBody>
          <a:bodyPr/>
          <a:lstStyle/>
          <a:p>
            <a:r>
              <a:rPr lang="tr-TR" smtClean="0"/>
              <a:t>DOÇ.DR. M.AZMİ AKTACİR</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
        <p:nvSpPr>
          <p:cNvPr id="7" name="6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
        <p:nvSpPr>
          <p:cNvPr id="7" name="6 Slayt Numarası Yer Tutucusu"/>
          <p:cNvSpPr>
            <a:spLocks noGrp="1"/>
          </p:cNvSpPr>
          <p:nvPr>
            <p:ph type="sldNum" sz="quarter" idx="12"/>
          </p:nvPr>
        </p:nvSpPr>
        <p:spPr/>
        <p:txBody>
          <a:bodyPr/>
          <a:lstStyle/>
          <a:p>
            <a:fld id="{08A4FF0E-0E3B-4802-A7FB-14709DDF29B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ÖLÇME YÖNTEMLERİ</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DOÇ.DR. M.AZMİ AKTACİR</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4FF0E-0E3B-4802-A7FB-14709DDF29B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gif"/><Relationship Id="rId5" Type="http://schemas.openxmlformats.org/officeDocument/2006/relationships/image" Target="../media/image25.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hyperlink" Target="http://www.yenibilgiler.com/zaman-nedir/" TargetMode="External"/><Relationship Id="rId3" Type="http://schemas.openxmlformats.org/officeDocument/2006/relationships/hyperlink" Target="http://www.diyadinnet.com/YararliBilgiler-1378&amp;Bilgi=ve" TargetMode="External"/><Relationship Id="rId7" Type="http://schemas.openxmlformats.org/officeDocument/2006/relationships/hyperlink" Target="http://www.yenibilgiler.com/cevre-nedir/" TargetMode="External"/><Relationship Id="rId2" Type="http://schemas.openxmlformats.org/officeDocument/2006/relationships/hyperlink" Target="http://www.diyadinnet.com/YararliBilgiler-1260&amp;Bilgi=s%C4%B1v%C4%B1" TargetMode="External"/><Relationship Id="rId1" Type="http://schemas.openxmlformats.org/officeDocument/2006/relationships/slideLayout" Target="../slideLayouts/slideLayout1.xml"/><Relationship Id="rId6" Type="http://schemas.openxmlformats.org/officeDocument/2006/relationships/hyperlink" Target="http://www.yenibilgiler.com/atmosfer-nedir/" TargetMode="External"/><Relationship Id="rId5" Type="http://schemas.openxmlformats.org/officeDocument/2006/relationships/hyperlink" Target="http://www.diyadinnet.com/YararliBilgiler-1228&amp;Bilgi=bas%C4%B1n%C3%A7" TargetMode="External"/><Relationship Id="rId4" Type="http://schemas.openxmlformats.org/officeDocument/2006/relationships/hyperlink" Target="http://www.diyadinnet.com/YararliBilgiler-1226&amp;Bilgi=gaz"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File:WPPressGaugeMech.jpg" TargetMode="External"/><Relationship Id="rId13" Type="http://schemas.openxmlformats.org/officeDocument/2006/relationships/image" Target="../media/image53.jpeg"/><Relationship Id="rId3" Type="http://schemas.openxmlformats.org/officeDocument/2006/relationships/hyperlink" Target="http://en.wikipedia.org/wiki/File:Manometer_inside.jpg" TargetMode="External"/><Relationship Id="rId7" Type="http://schemas.openxmlformats.org/officeDocument/2006/relationships/image" Target="../media/image48.jpeg"/><Relationship Id="rId12" Type="http://schemas.openxmlformats.org/officeDocument/2006/relationships/image" Target="../media/image52.jpeg"/><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1.jpeg"/><Relationship Id="rId5" Type="http://schemas.openxmlformats.org/officeDocument/2006/relationships/hyperlink" Target="http://en.wikipedia.org/wiki/File:WPGaugeFace.jpg" TargetMode="External"/><Relationship Id="rId10" Type="http://schemas.openxmlformats.org/officeDocument/2006/relationships/image" Target="../media/image50.jpeg"/><Relationship Id="rId4" Type="http://schemas.openxmlformats.org/officeDocument/2006/relationships/image" Target="../media/image46.jpeg"/><Relationship Id="rId9"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www.mesteknik.com/uploaded/urun/4/big_keller_eco1_manometre_1.jpg" TargetMode="External"/><Relationship Id="rId1" Type="http://schemas.openxmlformats.org/officeDocument/2006/relationships/slideLayout" Target="../slideLayouts/slideLayout2.xml"/><Relationship Id="rId6" Type="http://schemas.openxmlformats.org/officeDocument/2006/relationships/hyperlink" Target="http://www.mesteknik.com/uploaded/urun/3/big_sika_dijital_manometre_typeE.jpg" TargetMode="External"/><Relationship Id="rId5" Type="http://schemas.openxmlformats.org/officeDocument/2006/relationships/image" Target="../media/image58.jpeg"/><Relationship Id="rId10" Type="http://schemas.openxmlformats.org/officeDocument/2006/relationships/image" Target="../media/image61.jpeg"/><Relationship Id="rId4" Type="http://schemas.openxmlformats.org/officeDocument/2006/relationships/hyperlink" Target="http://www.mesteknik.com/urun/detay.php?id=307&amp;urunad=Dijital_Manometre" TargetMode="External"/><Relationship Id="rId9" Type="http://schemas.openxmlformats.org/officeDocument/2006/relationships/image" Target="../media/image60.jpeg"/></Relationships>
</file>

<file path=ppt/slides/_rels/slide27.xml.rels><?xml version="1.0" encoding="UTF-8" standalone="yes"?>
<Relationships xmlns="http://schemas.openxmlformats.org/package/2006/relationships"><Relationship Id="rId8" Type="http://schemas.openxmlformats.org/officeDocument/2006/relationships/image" Target="../media/image65.gif"/><Relationship Id="rId3" Type="http://schemas.openxmlformats.org/officeDocument/2006/relationships/hyperlink" Target="http://www.mtmltd.com.tr/Kaps&#252;l%20Tip%20Fark%20Bas&#305;n&#231;%20&#214;l&#231;er.htm" TargetMode="External"/><Relationship Id="rId7" Type="http://schemas.openxmlformats.org/officeDocument/2006/relationships/hyperlink" Target="http://www.sinarinstruments.com/711.11.gif" TargetMode="Externa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www.mesteknik.com/uploaded/urun/5/big_extech_fark_basinc_manometre_2.jpg" TargetMode="External"/><Relationship Id="rId10" Type="http://schemas.openxmlformats.org/officeDocument/2006/relationships/image" Target="../media/image67.jpeg"/><Relationship Id="rId4" Type="http://schemas.openxmlformats.org/officeDocument/2006/relationships/image" Target="../media/image63.gif"/><Relationship Id="rId9"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6.gif"/><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hyperlink" Target="http://3.bp.blogspot.com/_SEJ_mMmfxvU/TKhqC2QPzuI/AAAAAAAAAH8/vvmwO_zCOq0/s1600/elastic+diaphragm+gauges.gif" TargetMode="External"/><Relationship Id="rId5" Type="http://schemas.openxmlformats.org/officeDocument/2006/relationships/image" Target="../media/image75.jpeg"/><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hyperlink" Target="http://en.wikipedia.org/wiki/File:SchemaPiezo.gif" TargetMode="Externa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5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116.gif"/><Relationship Id="rId5" Type="http://schemas.openxmlformats.org/officeDocument/2006/relationships/image" Target="../media/image115.jpeg"/><Relationship Id="rId4" Type="http://schemas.openxmlformats.org/officeDocument/2006/relationships/image" Target="../media/image114.jpeg"/><Relationship Id="rId9" Type="http://schemas.openxmlformats.org/officeDocument/2006/relationships/image" Target="../media/image1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578" y="548680"/>
            <a:ext cx="7334782" cy="1143000"/>
          </a:xfrm>
        </p:spPr>
        <p:txBody>
          <a:bodyPr/>
          <a:lstStyle/>
          <a:p>
            <a:r>
              <a:rPr lang="tr-TR" dirty="0" smtClean="0">
                <a:effectLst>
                  <a:outerShdw blurRad="38100" dist="38100" dir="2700000" algn="tl">
                    <a:srgbClr val="000000">
                      <a:alpha val="43137"/>
                    </a:srgbClr>
                  </a:outerShdw>
                </a:effectLst>
              </a:rPr>
              <a:t>BASINÇ</a:t>
            </a:r>
            <a:endParaRPr lang="tr-TR" dirty="0">
              <a:effectLst>
                <a:outerShdw blurRad="38100" dist="38100" dir="2700000" algn="tl">
                  <a:srgbClr val="000000">
                    <a:alpha val="43137"/>
                  </a:srgbClr>
                </a:outerShdw>
              </a:effectLst>
            </a:endParaRPr>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dirty="0" smtClean="0"/>
              <a:t>DOÇ.DR. M.AZMİ AKTACİR</a:t>
            </a:r>
            <a:endParaRPr lang="tr-TR" dirty="0"/>
          </a:p>
        </p:txBody>
      </p:sp>
      <p:sp>
        <p:nvSpPr>
          <p:cNvPr id="6" name="Slayt Numarası Yer Tutucusu 5"/>
          <p:cNvSpPr>
            <a:spLocks noGrp="1"/>
          </p:cNvSpPr>
          <p:nvPr>
            <p:ph type="sldNum" sz="quarter" idx="12"/>
          </p:nvPr>
        </p:nvSpPr>
        <p:spPr/>
        <p:txBody>
          <a:bodyPr/>
          <a:lstStyle/>
          <a:p>
            <a:fld id="{08A4FF0E-0E3B-4802-A7FB-14709DDF29B9}" type="slidenum">
              <a:rPr lang="tr-TR" smtClean="0"/>
              <a:pPr/>
              <a:t>1</a:t>
            </a:fld>
            <a:endParaRPr lang="tr-TR" dirty="0"/>
          </a:p>
        </p:txBody>
      </p:sp>
      <p:pic>
        <p:nvPicPr>
          <p:cNvPr id="7" name="Picture 20" descr="http://www.manometers.in/full-images/u-tube-manometer-739427.jpg"/>
          <p:cNvPicPr>
            <a:picLocks noChangeAspect="1" noChangeArrowheads="1"/>
          </p:cNvPicPr>
          <p:nvPr/>
        </p:nvPicPr>
        <p:blipFill>
          <a:blip r:embed="rId2" cstate="print"/>
          <a:srcRect/>
          <a:stretch>
            <a:fillRect/>
          </a:stretch>
        </p:blipFill>
        <p:spPr bwMode="auto">
          <a:xfrm>
            <a:off x="8181144" y="2982526"/>
            <a:ext cx="554466" cy="3326793"/>
          </a:xfrm>
          <a:prstGeom prst="rect">
            <a:avLst/>
          </a:prstGeom>
          <a:noFill/>
        </p:spPr>
      </p:pic>
      <p:pic>
        <p:nvPicPr>
          <p:cNvPr id="29698" name="Picture 2" descr="http://www.edison.com.tr/dinamik/haberler/d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84" y="786133"/>
            <a:ext cx="2327800" cy="201244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docs.engineeringtoolbox.com/documents/612/pitot_tu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022" y="980728"/>
            <a:ext cx="3205588" cy="1817853"/>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http://engitube.files.wordpress.com/2011/11/pm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834" y="2776141"/>
            <a:ext cx="3550310" cy="366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98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9552" y="620688"/>
            <a:ext cx="8229600" cy="1168400"/>
          </a:xfrm>
        </p:spPr>
        <p:txBody>
          <a:bodyPr/>
          <a:lstStyle/>
          <a:p>
            <a:pPr algn="ctr"/>
            <a:r>
              <a:rPr lang="tr-TR" dirty="0">
                <a:solidFill>
                  <a:srgbClr val="FF0000"/>
                </a:solidFill>
                <a:latin typeface="Times New Roman" pitchFamily="18" charset="0"/>
              </a:rPr>
              <a:t> </a:t>
            </a:r>
            <a:r>
              <a:rPr lang="tr-TR" dirty="0" err="1">
                <a:solidFill>
                  <a:srgbClr val="FF0000"/>
                </a:solidFill>
                <a:latin typeface="Times New Roman" pitchFamily="18" charset="0"/>
              </a:rPr>
              <a:t>Transducer</a:t>
            </a:r>
            <a:r>
              <a:rPr lang="tr-TR" dirty="0">
                <a:solidFill>
                  <a:srgbClr val="FF0000"/>
                </a:solidFill>
                <a:latin typeface="Times New Roman" pitchFamily="18" charset="0"/>
              </a:rPr>
              <a:t/>
            </a:r>
            <a:br>
              <a:rPr lang="tr-TR" dirty="0">
                <a:solidFill>
                  <a:srgbClr val="FF0000"/>
                </a:solidFill>
                <a:latin typeface="Times New Roman" pitchFamily="18" charset="0"/>
              </a:rPr>
            </a:br>
            <a:r>
              <a:rPr lang="tr-TR" sz="2400" dirty="0">
                <a:latin typeface="Times New Roman" pitchFamily="18" charset="0"/>
              </a:rPr>
              <a:t>Değişik fiziksel büyüklükler arasındaki dönüşümlerin yapılması</a:t>
            </a:r>
            <a:endParaRPr lang="en-US" dirty="0">
              <a:latin typeface="Times New Roman" pitchFamily="18" charset="0"/>
            </a:endParaRPr>
          </a:p>
        </p:txBody>
      </p:sp>
      <p:graphicFrame>
        <p:nvGraphicFramePr>
          <p:cNvPr id="3" name="Group 297"/>
          <p:cNvGraphicFramePr>
            <a:graphicFrameLocks noGrp="1"/>
          </p:cNvGraphicFramePr>
          <p:nvPr>
            <p:ph idx="1"/>
          </p:nvPr>
        </p:nvGraphicFramePr>
        <p:xfrm>
          <a:off x="1042988" y="2133600"/>
          <a:ext cx="6840537" cy="3674494"/>
        </p:xfrm>
        <a:graphic>
          <a:graphicData uri="http://schemas.openxmlformats.org/drawingml/2006/table">
            <a:tbl>
              <a:tblPr/>
              <a:tblGrid>
                <a:gridCol w="936625"/>
                <a:gridCol w="941387"/>
                <a:gridCol w="939800"/>
                <a:gridCol w="936625"/>
                <a:gridCol w="998538"/>
                <a:gridCol w="879475"/>
                <a:gridCol w="1208087"/>
              </a:tblGrid>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ÇIKIŞ</a:t>
                      </a:r>
                      <a:r>
                        <a:rPr kumimoji="0" lang="tr-TR" sz="1200" b="0"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cs typeface="Times New Roman" pitchFamily="18" charset="0"/>
                        </a:rPr>
                        <a:t>GİRİŞ</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cs typeface="Times New Roman" pitchFamily="18" charset="0"/>
                        </a:rPr>
                        <a:t>▼</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IŞIK</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MEKANİK</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TERMİK</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ELEKTRİK</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MAGNETİK</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KİMYASAL</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IŞIK</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FİLTRE</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FOTODİYOT</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accent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MEKANİK</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DİŞLİ KUTUSU</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PİEZO KRİSTAL</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TERMİK</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SICAKLIK DEĞİŞTİRİCİ</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ELEKTRİK</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LED</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PİEZO KRİSTAL</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TRANSİSTÖR</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BOBİN</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ELEKTROD -ELEKTROLİTİK</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MAGNETİK</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MAGNETİK DİRENÇ</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MAGNETİK DEVRE</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KİMYASAL</a:t>
                      </a: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accent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PH-METRE</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accent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accent2"/>
                      </a:solidFill>
                      <a:prstDash val="solid"/>
                      <a:round/>
                      <a:headEnd type="none" w="sm" len="sm"/>
                      <a:tailEnd type="none" w="sm" len="sm"/>
                    </a:lnB>
                    <a:lnTlToBr>
                      <a:noFill/>
                    </a:lnTlToBr>
                    <a:lnBlToTr>
                      <a:noFill/>
                    </a:lnBlToTr>
                    <a:noFill/>
                  </a:tcPr>
                </a:tc>
              </a:tr>
            </a:tbl>
          </a:graphicData>
        </a:graphic>
      </p:graphicFrame>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10</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1340768"/>
            <a:ext cx="8229600" cy="41148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Sıvı sütunlu</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manomet</a:t>
            </a: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reler</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Elasti</a:t>
            </a: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k</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tüpler</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di</a:t>
            </a:r>
            <a:r>
              <a:rPr kumimoji="0" lang="tr-TR"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yaframlar</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membran</a:t>
            </a:r>
            <a:r>
              <a:rPr kumimoji="0" lang="tr-TR"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lar</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r>
              <a:rPr kumimoji="0" lang="tr-TR"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Bunlar</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d</a:t>
            </a:r>
            <a:r>
              <a:rPr kumimoji="0" lang="tr-TR"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pla</a:t>
            </a:r>
            <a:r>
              <a:rPr kumimoji="0" lang="tr-TR" sz="24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sman</a:t>
            </a:r>
            <a:r>
              <a:rPr kumimoji="0" lang="tr-TR"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yada</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gerilme algılayıcı tipinde olabilir</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Yarı iletken elemanlar</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ön yüklemeli elemanlar</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Piezoele</a:t>
            </a: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k</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t</a:t>
            </a:r>
            <a:r>
              <a:rPr kumimoji="0" lang="tr-TR"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rik</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elemanlar</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r>
              <a:rPr kumimoji="0" lang="tr-TR"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kristal kafes şeklindeki gerilmeleri direk olarak voltaja çevirir</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p>
        </p:txBody>
      </p:sp>
      <p:sp>
        <p:nvSpPr>
          <p:cNvPr id="3" name="Rectangle 2"/>
          <p:cNvSpPr>
            <a:spLocks noGrp="1" noChangeArrowheads="1"/>
          </p:cNvSpPr>
          <p:nvPr>
            <p:ph type="title"/>
          </p:nvPr>
        </p:nvSpPr>
        <p:spPr>
          <a:xfrm>
            <a:off x="457200" y="549275"/>
            <a:ext cx="8002588" cy="1008063"/>
          </a:xfrm>
        </p:spPr>
        <p:txBody>
          <a:bodyPr>
            <a:normAutofit/>
          </a:bodyPr>
          <a:lstStyle/>
          <a:p>
            <a:pPr algn="ctr"/>
            <a:r>
              <a:rPr lang="tr-TR" sz="3600" dirty="0">
                <a:solidFill>
                  <a:srgbClr val="FF0000"/>
                </a:solidFill>
                <a:latin typeface="Times New Roman" pitchFamily="18" charset="0"/>
              </a:rPr>
              <a:t>Basınç </a:t>
            </a:r>
            <a:r>
              <a:rPr lang="tr-TR" sz="3600" dirty="0" err="1">
                <a:solidFill>
                  <a:srgbClr val="FF0000"/>
                </a:solidFill>
                <a:latin typeface="Times New Roman" pitchFamily="18" charset="0"/>
              </a:rPr>
              <a:t>Transduceri</a:t>
            </a:r>
            <a:r>
              <a:rPr lang="tr-TR" sz="3600" dirty="0">
                <a:solidFill>
                  <a:srgbClr val="FF0000"/>
                </a:solidFill>
                <a:latin typeface="Times New Roman" pitchFamily="18" charset="0"/>
              </a:rPr>
              <a:t> Tipleri</a:t>
            </a:r>
            <a:endParaRPr lang="en-US" sz="3600" dirty="0">
              <a:solidFill>
                <a:srgbClr val="FF0000"/>
              </a:solidFill>
              <a:latin typeface="Times New Roman" pitchFamily="18" charset="0"/>
            </a:endParaRP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11</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779912" y="4797152"/>
            <a:ext cx="4752528" cy="923330"/>
          </a:xfrm>
          <a:prstGeom prst="rect">
            <a:avLst/>
          </a:prstGeom>
          <a:solidFill>
            <a:srgbClr val="92D050"/>
          </a:solidFill>
        </p:spPr>
        <p:txBody>
          <a:bodyPr wrap="square" rtlCol="0">
            <a:spAutoFit/>
          </a:bodyPr>
          <a:lstStyle/>
          <a:p>
            <a:r>
              <a:rPr lang="tr-TR" b="1" dirty="0" smtClean="0">
                <a:solidFill>
                  <a:srgbClr val="FF0000"/>
                </a:solidFill>
              </a:rPr>
              <a:t>Manometre: </a:t>
            </a:r>
            <a:r>
              <a:rPr lang="tr-TR" b="1" dirty="0" smtClean="0"/>
              <a:t>Gaz veya sıvı akışkanların basıncını ölçmek için kullanılan alettir.</a:t>
            </a:r>
          </a:p>
          <a:p>
            <a:r>
              <a:rPr lang="tr-TR" b="1" dirty="0" smtClean="0">
                <a:solidFill>
                  <a:srgbClr val="FF0000"/>
                </a:solidFill>
              </a:rPr>
              <a:t>Barometre: </a:t>
            </a:r>
            <a:r>
              <a:rPr lang="tr-TR" b="1" dirty="0" smtClean="0"/>
              <a:t>Atmosfer basıncını ölçen alettir. </a:t>
            </a:r>
            <a:endParaRPr lang="tr-TR" dirty="0"/>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12</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
        <p:nvSpPr>
          <p:cNvPr id="7" name="7 Metin kutusu"/>
          <p:cNvSpPr txBox="1">
            <a:spLocks noChangeArrowheads="1"/>
          </p:cNvSpPr>
          <p:nvPr/>
        </p:nvSpPr>
        <p:spPr bwMode="auto">
          <a:xfrm>
            <a:off x="395536" y="1051427"/>
            <a:ext cx="378162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tr-TR" b="1" dirty="0" smtClean="0"/>
              <a:t>1-Sıvı </a:t>
            </a:r>
            <a:r>
              <a:rPr lang="tr-TR" b="1" dirty="0"/>
              <a:t>sütunlu basınç ölçerler</a:t>
            </a:r>
          </a:p>
          <a:p>
            <a:pPr>
              <a:buFontTx/>
              <a:buChar char="-"/>
            </a:pPr>
            <a:r>
              <a:rPr lang="tr-TR" dirty="0"/>
              <a:t>U Tipi manometre</a:t>
            </a:r>
          </a:p>
          <a:p>
            <a:pPr>
              <a:buFontTx/>
              <a:buChar char="-"/>
            </a:pPr>
            <a:r>
              <a:rPr lang="tr-TR" dirty="0"/>
              <a:t>Kuyu tipi manometre</a:t>
            </a:r>
          </a:p>
          <a:p>
            <a:pPr>
              <a:buFontTx/>
              <a:buChar char="-"/>
            </a:pPr>
            <a:r>
              <a:rPr lang="tr-TR" dirty="0"/>
              <a:t>Eğik manometre</a:t>
            </a:r>
          </a:p>
          <a:p>
            <a:pPr>
              <a:buFontTx/>
              <a:buChar char="-"/>
            </a:pPr>
            <a:r>
              <a:rPr lang="tr-TR" dirty="0" err="1"/>
              <a:t>Mikromanometre</a:t>
            </a:r>
            <a:endParaRPr lang="tr-TR" dirty="0"/>
          </a:p>
          <a:p>
            <a:pPr>
              <a:buFontTx/>
              <a:buChar char="-"/>
            </a:pPr>
            <a:r>
              <a:rPr lang="tr-TR" dirty="0"/>
              <a:t>Barometre</a:t>
            </a:r>
          </a:p>
          <a:p>
            <a:pPr>
              <a:buFontTx/>
              <a:buChar char="-"/>
            </a:pPr>
            <a:r>
              <a:rPr lang="tr-TR" dirty="0"/>
              <a:t>Çan tipi manometre</a:t>
            </a:r>
          </a:p>
          <a:p>
            <a:pPr>
              <a:buFontTx/>
              <a:buChar char="-"/>
            </a:pPr>
            <a:r>
              <a:rPr lang="tr-TR" dirty="0"/>
              <a:t>Dairesel dengeli manometre</a:t>
            </a:r>
          </a:p>
          <a:p>
            <a:r>
              <a:rPr lang="tr-TR" b="1" dirty="0" smtClean="0"/>
              <a:t>2-Elastik </a:t>
            </a:r>
            <a:r>
              <a:rPr lang="tr-TR" b="1" dirty="0"/>
              <a:t>eleman basınç ölçer</a:t>
            </a:r>
          </a:p>
          <a:p>
            <a:pPr>
              <a:buFontTx/>
              <a:buChar char="-"/>
            </a:pPr>
            <a:r>
              <a:rPr lang="tr-TR" dirty="0" err="1"/>
              <a:t>Bourdan</a:t>
            </a:r>
            <a:r>
              <a:rPr lang="tr-TR" dirty="0"/>
              <a:t> manometre</a:t>
            </a:r>
          </a:p>
          <a:p>
            <a:pPr>
              <a:buFontTx/>
              <a:buChar char="-"/>
            </a:pPr>
            <a:r>
              <a:rPr lang="tr-TR" dirty="0"/>
              <a:t>Diyaframlar</a:t>
            </a:r>
          </a:p>
          <a:p>
            <a:pPr>
              <a:buFontTx/>
              <a:buChar char="-"/>
            </a:pPr>
            <a:r>
              <a:rPr lang="tr-TR" dirty="0"/>
              <a:t>Kapsüller</a:t>
            </a:r>
          </a:p>
          <a:p>
            <a:pPr>
              <a:buFontTx/>
              <a:buChar char="-"/>
            </a:pPr>
            <a:r>
              <a:rPr lang="tr-TR" dirty="0"/>
              <a:t>Körükler</a:t>
            </a:r>
          </a:p>
          <a:p>
            <a:r>
              <a:rPr lang="tr-TR" b="1" dirty="0" smtClean="0"/>
              <a:t>3-Piezoelektrik </a:t>
            </a:r>
            <a:r>
              <a:rPr lang="tr-TR" b="1" dirty="0"/>
              <a:t>basınç ölçerler</a:t>
            </a:r>
          </a:p>
          <a:p>
            <a:r>
              <a:rPr lang="tr-TR" b="1" dirty="0" smtClean="0"/>
              <a:t>4-Bridgman </a:t>
            </a:r>
            <a:r>
              <a:rPr lang="tr-TR" b="1" dirty="0"/>
              <a:t>Basınç ölçer</a:t>
            </a:r>
          </a:p>
          <a:p>
            <a:r>
              <a:rPr lang="tr-TR" b="1" dirty="0" smtClean="0"/>
              <a:t>5-Düşük </a:t>
            </a:r>
            <a:r>
              <a:rPr lang="tr-TR" b="1" dirty="0"/>
              <a:t>basınç ölçerler</a:t>
            </a:r>
          </a:p>
          <a:p>
            <a:r>
              <a:rPr lang="tr-TR" dirty="0"/>
              <a:t>-</a:t>
            </a:r>
            <a:r>
              <a:rPr lang="tr-TR" dirty="0" err="1"/>
              <a:t>McLeod</a:t>
            </a:r>
            <a:r>
              <a:rPr lang="tr-TR" dirty="0"/>
              <a:t> Cihazı</a:t>
            </a:r>
          </a:p>
          <a:p>
            <a:r>
              <a:rPr lang="tr-TR" dirty="0"/>
              <a:t>-</a:t>
            </a:r>
            <a:r>
              <a:rPr lang="tr-TR" dirty="0" err="1"/>
              <a:t>Knudsen</a:t>
            </a:r>
            <a:r>
              <a:rPr lang="tr-TR" dirty="0"/>
              <a:t> </a:t>
            </a:r>
            <a:r>
              <a:rPr lang="tr-TR" dirty="0" smtClean="0"/>
              <a:t>cihazı, a-partikül üretici ile</a:t>
            </a:r>
            <a:endParaRPr lang="tr-TR" dirty="0"/>
          </a:p>
          <a:p>
            <a:r>
              <a:rPr lang="tr-TR" dirty="0"/>
              <a:t>-</a:t>
            </a:r>
            <a:r>
              <a:rPr lang="tr-TR" dirty="0" err="1"/>
              <a:t>İyonizasyon</a:t>
            </a:r>
            <a:r>
              <a:rPr lang="tr-TR" dirty="0"/>
              <a:t> </a:t>
            </a:r>
            <a:r>
              <a:rPr lang="tr-TR" dirty="0" smtClean="0"/>
              <a:t>cihazı, -</a:t>
            </a:r>
            <a:r>
              <a:rPr lang="tr-TR" dirty="0" err="1" smtClean="0"/>
              <a:t>Pirani</a:t>
            </a:r>
            <a:endParaRPr lang="tr-TR" dirty="0"/>
          </a:p>
          <a:p>
            <a:endParaRPr lang="tr-TR" dirty="0"/>
          </a:p>
        </p:txBody>
      </p:sp>
      <p:pic>
        <p:nvPicPr>
          <p:cNvPr id="8" name="Picture 3" descr="C:\Users\xxxxx\Desktop\basınç\araolı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77507"/>
            <a:ext cx="4740547" cy="304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2590585" y="402374"/>
            <a:ext cx="3565591" cy="646331"/>
          </a:xfrm>
          <a:prstGeom prst="rect">
            <a:avLst/>
          </a:prstGeom>
          <a:noFill/>
        </p:spPr>
        <p:txBody>
          <a:bodyPr wrap="none" rtlCol="0">
            <a:spAutoFit/>
          </a:bodyPr>
          <a:lstStyle/>
          <a:p>
            <a:r>
              <a:rPr lang="tr-TR" sz="3600" dirty="0" smtClean="0">
                <a:solidFill>
                  <a:srgbClr val="FF0000"/>
                </a:solidFill>
              </a:rPr>
              <a:t>BASINÇ ÖLÇERLER</a:t>
            </a:r>
            <a:endParaRPr lang="tr-TR" sz="3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3827202265"/>
              </p:ext>
            </p:extLst>
          </p:nvPr>
        </p:nvGraphicFramePr>
        <p:xfrm>
          <a:off x="827584" y="836712"/>
          <a:ext cx="7704856" cy="5469397"/>
        </p:xfrm>
        <a:graphic>
          <a:graphicData uri="http://schemas.openxmlformats.org/drawingml/2006/table">
            <a:tbl>
              <a:tblPr/>
              <a:tblGrid>
                <a:gridCol w="3852028"/>
                <a:gridCol w="3852828"/>
              </a:tblGrid>
              <a:tr h="728294">
                <a:tc>
                  <a:txBody>
                    <a:bodyPr/>
                    <a:lstStyle/>
                    <a:p>
                      <a:pPr algn="ctr"/>
                      <a:r>
                        <a:rPr lang="en-US" sz="1600" i="0" dirty="0">
                          <a:solidFill>
                            <a:schemeClr val="tx1"/>
                          </a:solidFill>
                          <a:latin typeface="Arial"/>
                        </a:rPr>
                        <a:t>Type of pressure to be </a:t>
                      </a:r>
                      <a:r>
                        <a:rPr lang="en-US" sz="1600" i="0" dirty="0" smtClean="0">
                          <a:solidFill>
                            <a:schemeClr val="tx1"/>
                          </a:solidFill>
                          <a:latin typeface="Arial"/>
                        </a:rPr>
                        <a:t>measured</a:t>
                      </a:r>
                      <a:endParaRPr lang="tr-TR" sz="1600" i="0" dirty="0" smtClean="0">
                        <a:solidFill>
                          <a:schemeClr val="tx1"/>
                        </a:solidFill>
                        <a:latin typeface="Arial"/>
                      </a:endParaRPr>
                    </a:p>
                    <a:p>
                      <a:pPr algn="ctr"/>
                      <a:r>
                        <a:rPr lang="tr-TR" sz="1600" i="0" dirty="0" smtClean="0">
                          <a:solidFill>
                            <a:srgbClr val="FF0000"/>
                          </a:solidFill>
                          <a:latin typeface="Arial"/>
                        </a:rPr>
                        <a:t>Basınç tipi</a:t>
                      </a:r>
                      <a:endParaRPr lang="en-US"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i="0" dirty="0">
                          <a:solidFill>
                            <a:schemeClr val="tx1"/>
                          </a:solidFill>
                          <a:latin typeface="Arial"/>
                        </a:rPr>
                        <a:t>Pressure Measuring instrument to be </a:t>
                      </a:r>
                      <a:r>
                        <a:rPr lang="en-US" sz="1600" i="0" dirty="0" smtClean="0">
                          <a:solidFill>
                            <a:schemeClr val="tx1"/>
                          </a:solidFill>
                          <a:latin typeface="Arial"/>
                        </a:rPr>
                        <a:t>used</a:t>
                      </a:r>
                      <a:endParaRPr lang="tr-TR" sz="1600" i="0" dirty="0" smtClean="0">
                        <a:solidFill>
                          <a:schemeClr val="tx1"/>
                        </a:solidFill>
                        <a:latin typeface="Arial"/>
                      </a:endParaRPr>
                    </a:p>
                    <a:p>
                      <a:pPr algn="ctr"/>
                      <a:r>
                        <a:rPr lang="tr-TR" sz="1600" i="0" dirty="0" smtClean="0">
                          <a:solidFill>
                            <a:srgbClr val="FF0000"/>
                          </a:solidFill>
                          <a:latin typeface="Arial"/>
                        </a:rPr>
                        <a:t>Kullanılan basınç ölçerler</a:t>
                      </a:r>
                      <a:endParaRPr lang="en-US" sz="1600" i="0" dirty="0">
                        <a:solidFill>
                          <a:srgbClr val="FF0000"/>
                        </a:solidFill>
                        <a:latin typeface="Arial"/>
                      </a:endParaRPr>
                    </a:p>
                  </a:txBody>
                  <a:tcPr marL="31795" marR="31795" marT="31795" marB="317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73">
                <a:tc>
                  <a:txBody>
                    <a:bodyPr/>
                    <a:lstStyle/>
                    <a:p>
                      <a:pPr algn="ctr"/>
                      <a:r>
                        <a:rPr lang="en-IN" sz="1600" i="0" dirty="0">
                          <a:solidFill>
                            <a:schemeClr val="tx1"/>
                          </a:solidFill>
                          <a:latin typeface="Arial"/>
                        </a:rPr>
                        <a:t>Low </a:t>
                      </a:r>
                      <a:r>
                        <a:rPr lang="en-IN" sz="1600" i="0" dirty="0" smtClean="0">
                          <a:solidFill>
                            <a:schemeClr val="tx1"/>
                          </a:solidFill>
                          <a:latin typeface="Arial"/>
                        </a:rPr>
                        <a:t>pressure</a:t>
                      </a:r>
                      <a:endParaRPr lang="tr-TR" sz="1600" i="0" dirty="0" smtClean="0">
                        <a:solidFill>
                          <a:schemeClr val="tx1"/>
                        </a:solidFill>
                        <a:latin typeface="Arial"/>
                      </a:endParaRPr>
                    </a:p>
                    <a:p>
                      <a:pPr algn="ctr"/>
                      <a:r>
                        <a:rPr lang="tr-TR" sz="1600" i="0" dirty="0" smtClean="0">
                          <a:solidFill>
                            <a:srgbClr val="FF0000"/>
                          </a:solidFill>
                          <a:latin typeface="Arial"/>
                        </a:rPr>
                        <a:t>Düşük Basınç</a:t>
                      </a:r>
                      <a:endParaRPr lang="en-IN"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600" i="0" dirty="0" smtClean="0">
                          <a:solidFill>
                            <a:schemeClr val="tx1"/>
                          </a:solidFill>
                          <a:latin typeface="Arial"/>
                        </a:rPr>
                        <a:t>Manometer</a:t>
                      </a:r>
                      <a:endParaRPr lang="tr-TR" sz="1600" i="0" dirty="0" smtClean="0">
                        <a:solidFill>
                          <a:schemeClr val="tx1"/>
                        </a:solidFill>
                        <a:latin typeface="Arial"/>
                      </a:endParaRPr>
                    </a:p>
                    <a:p>
                      <a:pPr algn="ctr"/>
                      <a:r>
                        <a:rPr lang="tr-TR" sz="1600" i="0" dirty="0" smtClean="0">
                          <a:solidFill>
                            <a:srgbClr val="FF0000"/>
                          </a:solidFill>
                          <a:latin typeface="Arial"/>
                        </a:rPr>
                        <a:t>Manometre</a:t>
                      </a:r>
                      <a:endParaRPr lang="en-IN"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74339">
                <a:tc>
                  <a:txBody>
                    <a:bodyPr/>
                    <a:lstStyle/>
                    <a:p>
                      <a:pPr algn="ctr"/>
                      <a:r>
                        <a:rPr lang="en-IN" sz="1600" i="0" dirty="0">
                          <a:solidFill>
                            <a:schemeClr val="tx1"/>
                          </a:solidFill>
                          <a:latin typeface="Arial"/>
                        </a:rPr>
                        <a:t>High and medium </a:t>
                      </a:r>
                      <a:r>
                        <a:rPr lang="en-IN" sz="1600" i="0" dirty="0" smtClean="0">
                          <a:solidFill>
                            <a:schemeClr val="tx1"/>
                          </a:solidFill>
                          <a:latin typeface="Arial"/>
                        </a:rPr>
                        <a:t>pressure</a:t>
                      </a:r>
                      <a:endParaRPr lang="tr-TR" sz="1600" i="0" dirty="0" smtClean="0">
                        <a:solidFill>
                          <a:schemeClr val="tx1"/>
                        </a:solidFill>
                        <a:latin typeface="Arial"/>
                      </a:endParaRPr>
                    </a:p>
                    <a:p>
                      <a:pPr algn="ctr"/>
                      <a:r>
                        <a:rPr lang="tr-TR" sz="1600" i="0" dirty="0" smtClean="0">
                          <a:solidFill>
                            <a:srgbClr val="FF0000"/>
                          </a:solidFill>
                          <a:latin typeface="Arial"/>
                        </a:rPr>
                        <a:t>Yüksek ve orta basınç</a:t>
                      </a:r>
                      <a:endParaRPr lang="en-IN"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600" i="0" dirty="0">
                          <a:solidFill>
                            <a:schemeClr val="tx1"/>
                          </a:solidFill>
                          <a:latin typeface="Arial"/>
                        </a:rPr>
                        <a:t>Bourdon tube pressure gauge.</a:t>
                      </a:r>
                    </a:p>
                    <a:p>
                      <a:pPr marL="0" marR="0" indent="0" algn="ctr" defTabSz="914400" rtl="0" eaLnBrk="1" fontAlgn="auto" latinLnBrk="0" hangingPunct="1">
                        <a:lnSpc>
                          <a:spcPct val="100000"/>
                        </a:lnSpc>
                        <a:spcBef>
                          <a:spcPts val="0"/>
                        </a:spcBef>
                        <a:spcAft>
                          <a:spcPts val="0"/>
                        </a:spcAft>
                        <a:buClrTx/>
                        <a:buSzTx/>
                        <a:buFontTx/>
                        <a:buNone/>
                        <a:tabLst/>
                        <a:defRPr/>
                      </a:pPr>
                      <a:r>
                        <a:rPr lang="en-IN" sz="1600" i="0" dirty="0" err="1" smtClean="0">
                          <a:solidFill>
                            <a:srgbClr val="FF0000"/>
                          </a:solidFill>
                          <a:latin typeface="Arial"/>
                        </a:rPr>
                        <a:t>Bourd</a:t>
                      </a:r>
                      <a:r>
                        <a:rPr lang="tr-TR" sz="1600" i="0" dirty="0" smtClean="0">
                          <a:solidFill>
                            <a:srgbClr val="FF0000"/>
                          </a:solidFill>
                          <a:latin typeface="Arial"/>
                        </a:rPr>
                        <a:t>an</a:t>
                      </a:r>
                      <a:r>
                        <a:rPr lang="en-IN" sz="1600" i="0" dirty="0" smtClean="0">
                          <a:solidFill>
                            <a:srgbClr val="FF0000"/>
                          </a:solidFill>
                          <a:latin typeface="Arial"/>
                        </a:rPr>
                        <a:t> </a:t>
                      </a:r>
                      <a:r>
                        <a:rPr lang="en-IN" sz="1600" i="0" dirty="0" err="1" smtClean="0">
                          <a:solidFill>
                            <a:srgbClr val="FF0000"/>
                          </a:solidFill>
                          <a:latin typeface="Arial"/>
                        </a:rPr>
                        <a:t>tu</a:t>
                      </a:r>
                      <a:r>
                        <a:rPr lang="tr-TR" sz="1600" i="0" dirty="0" smtClean="0">
                          <a:solidFill>
                            <a:srgbClr val="FF0000"/>
                          </a:solidFill>
                          <a:latin typeface="Arial"/>
                        </a:rPr>
                        <a:t>p</a:t>
                      </a:r>
                      <a:r>
                        <a:rPr lang="en-IN" sz="1600" i="0" dirty="0" smtClean="0">
                          <a:solidFill>
                            <a:srgbClr val="FF0000"/>
                          </a:solidFill>
                          <a:latin typeface="Arial"/>
                        </a:rPr>
                        <a:t> </a:t>
                      </a:r>
                      <a:r>
                        <a:rPr lang="tr-TR" sz="1600" i="0" dirty="0" smtClean="0">
                          <a:solidFill>
                            <a:srgbClr val="FF0000"/>
                          </a:solidFill>
                          <a:latin typeface="Arial"/>
                        </a:rPr>
                        <a:t>basınç ölçer</a:t>
                      </a:r>
                      <a:endParaRPr lang="en-IN" sz="1600" i="0" dirty="0" smtClean="0">
                        <a:solidFill>
                          <a:srgbClr val="FF0000"/>
                        </a:solidFill>
                        <a:latin typeface="Arial"/>
                      </a:endParaRPr>
                    </a:p>
                    <a:p>
                      <a:pPr algn="ctr"/>
                      <a:r>
                        <a:rPr lang="en-IN" sz="1600" i="0" dirty="0" smtClean="0">
                          <a:solidFill>
                            <a:schemeClr val="tx1"/>
                          </a:solidFill>
                          <a:latin typeface="Arial"/>
                        </a:rPr>
                        <a:t>Diaphragm gauge</a:t>
                      </a:r>
                      <a:r>
                        <a:rPr lang="tr-TR" sz="1600" i="0" dirty="0" smtClean="0">
                          <a:solidFill>
                            <a:schemeClr val="tx1"/>
                          </a:solidFill>
                          <a:latin typeface="Arial"/>
                        </a:rPr>
                        <a:t> </a:t>
                      </a:r>
                      <a:r>
                        <a:rPr lang="tr-TR" sz="1600" i="0" dirty="0" err="1" smtClean="0">
                          <a:solidFill>
                            <a:schemeClr val="tx1"/>
                          </a:solidFill>
                          <a:latin typeface="Arial"/>
                        </a:rPr>
                        <a:t>and</a:t>
                      </a:r>
                      <a:r>
                        <a:rPr lang="tr-TR" sz="1600" i="0" dirty="0" smtClean="0">
                          <a:solidFill>
                            <a:schemeClr val="tx1"/>
                          </a:solidFill>
                          <a:latin typeface="Arial"/>
                        </a:rPr>
                        <a:t> </a:t>
                      </a:r>
                      <a:r>
                        <a:rPr lang="en-IN" sz="1600" i="0" dirty="0" smtClean="0">
                          <a:solidFill>
                            <a:schemeClr val="tx1"/>
                          </a:solidFill>
                          <a:latin typeface="Arial"/>
                        </a:rPr>
                        <a:t>Bellows </a:t>
                      </a:r>
                      <a:r>
                        <a:rPr lang="en-IN" sz="1600" i="0" dirty="0">
                          <a:solidFill>
                            <a:schemeClr val="tx1"/>
                          </a:solidFill>
                          <a:latin typeface="Arial"/>
                        </a:rPr>
                        <a:t>Gauges</a:t>
                      </a:r>
                      <a:r>
                        <a:rPr lang="en-IN" sz="1600" i="0" dirty="0" smtClean="0">
                          <a:solidFill>
                            <a:schemeClr val="tx1"/>
                          </a:solidFill>
                          <a:latin typeface="Arial"/>
                        </a:rPr>
                        <a:t>.</a:t>
                      </a:r>
                      <a:endParaRPr lang="tr-TR" sz="1600" i="0" dirty="0" smtClean="0">
                        <a:solidFill>
                          <a:schemeClr val="tx1"/>
                        </a:solidFill>
                        <a:latin typeface="Arial"/>
                      </a:endParaRPr>
                    </a:p>
                    <a:p>
                      <a:pPr algn="ctr"/>
                      <a:r>
                        <a:rPr lang="en-IN" sz="1600" i="0" dirty="0" smtClean="0">
                          <a:solidFill>
                            <a:srgbClr val="FF0000"/>
                          </a:solidFill>
                          <a:latin typeface="Arial"/>
                        </a:rPr>
                        <a:t>Di</a:t>
                      </a:r>
                      <a:r>
                        <a:rPr lang="tr-TR" sz="1600" i="0" dirty="0" err="1" smtClean="0">
                          <a:solidFill>
                            <a:srgbClr val="FF0000"/>
                          </a:solidFill>
                          <a:latin typeface="Arial"/>
                        </a:rPr>
                        <a:t>yafram</a:t>
                      </a:r>
                      <a:r>
                        <a:rPr lang="tr-TR" sz="1600" i="0" dirty="0" smtClean="0">
                          <a:solidFill>
                            <a:srgbClr val="FF0000"/>
                          </a:solidFill>
                          <a:latin typeface="Arial"/>
                        </a:rPr>
                        <a:t> ve Kapsül tip basınç ölçer.</a:t>
                      </a:r>
                      <a:endParaRPr lang="en-IN" sz="1600" i="0" dirty="0" smtClean="0">
                        <a:solidFill>
                          <a:schemeClr val="tx1"/>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51317">
                <a:tc>
                  <a:txBody>
                    <a:bodyPr/>
                    <a:lstStyle/>
                    <a:p>
                      <a:pPr algn="ctr"/>
                      <a:r>
                        <a:rPr lang="en-US" sz="1600" i="0" dirty="0">
                          <a:solidFill>
                            <a:schemeClr val="tx1"/>
                          </a:solidFill>
                          <a:latin typeface="Arial"/>
                        </a:rPr>
                        <a:t>Low vacuum and ultra high </a:t>
                      </a:r>
                      <a:r>
                        <a:rPr lang="en-US" sz="1600" i="0" dirty="0" smtClean="0">
                          <a:solidFill>
                            <a:schemeClr val="tx1"/>
                          </a:solidFill>
                          <a:latin typeface="Arial"/>
                        </a:rPr>
                        <a:t>vacuum</a:t>
                      </a:r>
                      <a:endParaRPr lang="tr-TR" sz="1600" i="0" dirty="0" smtClean="0">
                        <a:solidFill>
                          <a:schemeClr val="tx1"/>
                        </a:solidFill>
                        <a:latin typeface="Arial"/>
                      </a:endParaRPr>
                    </a:p>
                    <a:p>
                      <a:pPr algn="ctr"/>
                      <a:r>
                        <a:rPr lang="tr-TR" sz="1600" i="0" dirty="0" smtClean="0">
                          <a:solidFill>
                            <a:srgbClr val="FF0000"/>
                          </a:solidFill>
                          <a:latin typeface="Arial"/>
                        </a:rPr>
                        <a:t>Düşük vakum ve ultra yüksek vakum</a:t>
                      </a:r>
                      <a:endParaRPr lang="en-US"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600" i="0">
                          <a:solidFill>
                            <a:schemeClr val="tx1"/>
                          </a:solidFill>
                          <a:latin typeface="Arial"/>
                        </a:rPr>
                        <a:t>Mcleod vacuum gauge</a:t>
                      </a:r>
                    </a:p>
                    <a:p>
                      <a:pPr algn="ctr"/>
                      <a:r>
                        <a:rPr lang="en-IN" sz="1600" i="0">
                          <a:solidFill>
                            <a:schemeClr val="tx1"/>
                          </a:solidFill>
                          <a:latin typeface="Arial"/>
                        </a:rPr>
                        <a:t>thermal conductivity gauges.</a:t>
                      </a:r>
                    </a:p>
                    <a:p>
                      <a:pPr algn="ctr"/>
                      <a:r>
                        <a:rPr lang="en-IN" sz="1600" i="0">
                          <a:solidFill>
                            <a:schemeClr val="tx1"/>
                          </a:solidFill>
                          <a:latin typeface="Arial"/>
                        </a:rPr>
                        <a:t>Ionisation gauges.</a:t>
                      </a: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97361">
                <a:tc>
                  <a:txBody>
                    <a:bodyPr/>
                    <a:lstStyle/>
                    <a:p>
                      <a:pPr algn="ctr"/>
                      <a:r>
                        <a:rPr lang="en-IN" sz="1600" i="0" dirty="0">
                          <a:solidFill>
                            <a:schemeClr val="tx1"/>
                          </a:solidFill>
                          <a:latin typeface="Arial"/>
                        </a:rPr>
                        <a:t>Very high </a:t>
                      </a:r>
                      <a:r>
                        <a:rPr lang="en-IN" sz="1600" i="0" dirty="0" err="1" smtClean="0">
                          <a:solidFill>
                            <a:schemeClr val="tx1"/>
                          </a:solidFill>
                          <a:latin typeface="Arial"/>
                        </a:rPr>
                        <a:t>presures</a:t>
                      </a:r>
                      <a:endParaRPr lang="tr-TR" sz="1600" i="0" dirty="0" smtClean="0">
                        <a:solidFill>
                          <a:schemeClr val="tx1"/>
                        </a:solidFill>
                        <a:latin typeface="Arial"/>
                      </a:endParaRPr>
                    </a:p>
                    <a:p>
                      <a:pPr algn="ctr"/>
                      <a:r>
                        <a:rPr lang="tr-TR" sz="1600" i="0" dirty="0" smtClean="0">
                          <a:solidFill>
                            <a:srgbClr val="FF0000"/>
                          </a:solidFill>
                          <a:latin typeface="Arial"/>
                        </a:rPr>
                        <a:t>Çok yüksek basınçlar</a:t>
                      </a:r>
                      <a:endParaRPr lang="en-IN"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600" i="0" dirty="0">
                          <a:solidFill>
                            <a:schemeClr val="tx1"/>
                          </a:solidFill>
                          <a:latin typeface="Arial"/>
                        </a:rPr>
                        <a:t>Bourdon tube pressure gauge</a:t>
                      </a:r>
                      <a:r>
                        <a:rPr lang="fr-FR" sz="1600" i="0" dirty="0" smtClean="0">
                          <a:solidFill>
                            <a:schemeClr val="tx1"/>
                          </a:solidFill>
                          <a:latin typeface="Arial"/>
                        </a:rPr>
                        <a:t>.</a:t>
                      </a:r>
                      <a:endParaRPr lang="tr-TR" sz="1600" i="0" dirty="0" smtClean="0">
                        <a:solidFill>
                          <a:schemeClr val="tx1"/>
                        </a:solidFill>
                        <a:latin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600" i="0" dirty="0" err="1" smtClean="0">
                          <a:solidFill>
                            <a:srgbClr val="FF0000"/>
                          </a:solidFill>
                          <a:latin typeface="Arial"/>
                        </a:rPr>
                        <a:t>Bourd</a:t>
                      </a:r>
                      <a:r>
                        <a:rPr lang="tr-TR" sz="1600" i="0" dirty="0" smtClean="0">
                          <a:solidFill>
                            <a:srgbClr val="FF0000"/>
                          </a:solidFill>
                          <a:latin typeface="Arial"/>
                        </a:rPr>
                        <a:t>an</a:t>
                      </a:r>
                      <a:r>
                        <a:rPr lang="en-IN" sz="1600" i="0" dirty="0" smtClean="0">
                          <a:solidFill>
                            <a:srgbClr val="FF0000"/>
                          </a:solidFill>
                          <a:latin typeface="Arial"/>
                        </a:rPr>
                        <a:t> </a:t>
                      </a:r>
                      <a:r>
                        <a:rPr lang="en-IN" sz="1600" i="0" dirty="0" err="1" smtClean="0">
                          <a:solidFill>
                            <a:srgbClr val="FF0000"/>
                          </a:solidFill>
                          <a:latin typeface="Arial"/>
                        </a:rPr>
                        <a:t>tu</a:t>
                      </a:r>
                      <a:r>
                        <a:rPr lang="tr-TR" sz="1600" i="0" dirty="0" smtClean="0">
                          <a:solidFill>
                            <a:srgbClr val="FF0000"/>
                          </a:solidFill>
                          <a:latin typeface="Arial"/>
                        </a:rPr>
                        <a:t>p</a:t>
                      </a:r>
                      <a:r>
                        <a:rPr lang="en-IN" sz="1600" i="0" dirty="0" smtClean="0">
                          <a:solidFill>
                            <a:srgbClr val="FF0000"/>
                          </a:solidFill>
                          <a:latin typeface="Arial"/>
                        </a:rPr>
                        <a:t> </a:t>
                      </a:r>
                      <a:r>
                        <a:rPr lang="tr-TR" sz="1600" i="0" dirty="0" smtClean="0">
                          <a:solidFill>
                            <a:srgbClr val="FF0000"/>
                          </a:solidFill>
                          <a:latin typeface="Arial"/>
                        </a:rPr>
                        <a:t>basınç ölçer</a:t>
                      </a:r>
                      <a:endParaRPr lang="en-IN" sz="1600" i="0" dirty="0" smtClean="0">
                        <a:solidFill>
                          <a:srgbClr val="FF0000"/>
                        </a:solidFill>
                        <a:latin typeface="Arial"/>
                      </a:endParaRPr>
                    </a:p>
                    <a:p>
                      <a:pPr algn="ctr"/>
                      <a:r>
                        <a:rPr lang="fr-FR" sz="1600" i="0" dirty="0" err="1" smtClean="0">
                          <a:solidFill>
                            <a:schemeClr val="tx1"/>
                          </a:solidFill>
                          <a:latin typeface="Arial"/>
                        </a:rPr>
                        <a:t>Diphragm</a:t>
                      </a:r>
                      <a:r>
                        <a:rPr lang="fr-FR" sz="1600" i="0" dirty="0" smtClean="0">
                          <a:solidFill>
                            <a:schemeClr val="tx1"/>
                          </a:solidFill>
                          <a:latin typeface="Arial"/>
                        </a:rPr>
                        <a:t> </a:t>
                      </a:r>
                      <a:r>
                        <a:rPr lang="fr-FR" sz="1600" i="0" dirty="0">
                          <a:solidFill>
                            <a:schemeClr val="tx1"/>
                          </a:solidFill>
                          <a:latin typeface="Arial"/>
                        </a:rPr>
                        <a:t>gauge</a:t>
                      </a:r>
                      <a:r>
                        <a:rPr lang="fr-FR" sz="1600" i="0" dirty="0" smtClean="0">
                          <a:solidFill>
                            <a:schemeClr val="tx1"/>
                          </a:solidFill>
                          <a:latin typeface="Arial"/>
                        </a:rPr>
                        <a:t>.</a:t>
                      </a:r>
                      <a:endParaRPr lang="tr-TR" sz="1600" i="0" dirty="0" smtClean="0">
                        <a:solidFill>
                          <a:schemeClr val="tx1"/>
                        </a:solidFill>
                        <a:latin typeface="Arial"/>
                      </a:endParaRPr>
                    </a:p>
                    <a:p>
                      <a:pPr algn="ctr"/>
                      <a:r>
                        <a:rPr lang="en-IN" sz="1600" i="0" dirty="0" smtClean="0">
                          <a:solidFill>
                            <a:srgbClr val="FF0000"/>
                          </a:solidFill>
                          <a:latin typeface="Arial"/>
                        </a:rPr>
                        <a:t>Di</a:t>
                      </a:r>
                      <a:r>
                        <a:rPr lang="tr-TR" sz="1600" i="0" dirty="0" err="1" smtClean="0">
                          <a:solidFill>
                            <a:srgbClr val="FF0000"/>
                          </a:solidFill>
                          <a:latin typeface="Arial"/>
                        </a:rPr>
                        <a:t>yafram</a:t>
                      </a:r>
                      <a:r>
                        <a:rPr lang="tr-TR" sz="1600" i="0" dirty="0" smtClean="0">
                          <a:solidFill>
                            <a:srgbClr val="FF0000"/>
                          </a:solidFill>
                          <a:latin typeface="Arial"/>
                        </a:rPr>
                        <a:t> tip basınç ölçer</a:t>
                      </a:r>
                      <a:endParaRPr lang="fr-FR" sz="1600" i="0" dirty="0">
                        <a:solidFill>
                          <a:schemeClr val="tx1"/>
                        </a:solidFill>
                        <a:latin typeface="Arial"/>
                      </a:endParaRPr>
                    </a:p>
                    <a:p>
                      <a:pPr algn="ctr"/>
                      <a:r>
                        <a:rPr lang="fr-FR" sz="1600" i="0" dirty="0" err="1">
                          <a:solidFill>
                            <a:schemeClr val="tx1"/>
                          </a:solidFill>
                          <a:latin typeface="Arial"/>
                        </a:rPr>
                        <a:t>Bulk</a:t>
                      </a:r>
                      <a:r>
                        <a:rPr lang="fr-FR" sz="1600" i="0" dirty="0">
                          <a:solidFill>
                            <a:schemeClr val="tx1"/>
                          </a:solidFill>
                          <a:latin typeface="Arial"/>
                        </a:rPr>
                        <a:t> </a:t>
                      </a:r>
                      <a:r>
                        <a:rPr lang="fr-FR" sz="1600" i="0" dirty="0" err="1">
                          <a:solidFill>
                            <a:schemeClr val="tx1"/>
                          </a:solidFill>
                          <a:latin typeface="Arial"/>
                        </a:rPr>
                        <a:t>modulus</a:t>
                      </a:r>
                      <a:r>
                        <a:rPr lang="fr-FR" sz="1600" i="0" dirty="0">
                          <a:solidFill>
                            <a:schemeClr val="tx1"/>
                          </a:solidFill>
                          <a:latin typeface="Arial"/>
                        </a:rPr>
                        <a:t> </a:t>
                      </a:r>
                      <a:r>
                        <a:rPr lang="fr-FR" sz="1600" i="0">
                          <a:solidFill>
                            <a:schemeClr val="tx1"/>
                          </a:solidFill>
                          <a:latin typeface="Arial"/>
                        </a:rPr>
                        <a:t>pressure </a:t>
                      </a:r>
                      <a:r>
                        <a:rPr lang="fr-FR" sz="1600" i="0" smtClean="0">
                          <a:solidFill>
                            <a:schemeClr val="tx1"/>
                          </a:solidFill>
                          <a:latin typeface="Arial"/>
                        </a:rPr>
                        <a:t>gauge</a:t>
                      </a:r>
                      <a:endParaRPr lang="tr-TR" sz="1600" i="0" dirty="0" smtClean="0">
                        <a:solidFill>
                          <a:schemeClr val="tx1"/>
                        </a:solidFill>
                        <a:latin typeface="Arial"/>
                      </a:endParaRPr>
                    </a:p>
                    <a:p>
                      <a:pPr algn="ctr"/>
                      <a:r>
                        <a:rPr lang="tr-TR" sz="1600" i="0" dirty="0" err="1" smtClean="0">
                          <a:solidFill>
                            <a:srgbClr val="FF0000"/>
                          </a:solidFill>
                          <a:latin typeface="Arial"/>
                        </a:rPr>
                        <a:t>Piezzo</a:t>
                      </a:r>
                      <a:r>
                        <a:rPr lang="tr-TR" sz="1600" i="0" dirty="0" smtClean="0">
                          <a:solidFill>
                            <a:srgbClr val="FF0000"/>
                          </a:solidFill>
                          <a:latin typeface="Arial"/>
                        </a:rPr>
                        <a:t> ve </a:t>
                      </a:r>
                      <a:r>
                        <a:rPr lang="tr-TR" sz="1600" i="0" dirty="0" err="1" smtClean="0">
                          <a:solidFill>
                            <a:srgbClr val="FF0000"/>
                          </a:solidFill>
                          <a:latin typeface="Arial"/>
                        </a:rPr>
                        <a:t>Brigman</a:t>
                      </a:r>
                      <a:r>
                        <a:rPr lang="tr-TR" sz="1600" i="0" dirty="0" smtClean="0">
                          <a:solidFill>
                            <a:srgbClr val="FF0000"/>
                          </a:solidFill>
                          <a:latin typeface="Arial"/>
                        </a:rPr>
                        <a:t> basınç ölçerler</a:t>
                      </a:r>
                      <a:endParaRPr lang="fr-FR" sz="1600" i="0" dirty="0">
                        <a:solidFill>
                          <a:srgbClr val="FF0000"/>
                        </a:solidFill>
                        <a:latin typeface="Arial"/>
                      </a:endParaRPr>
                    </a:p>
                  </a:txBody>
                  <a:tcPr marL="31795" marR="31795" marT="31795" marB="317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13</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92100"/>
            <a:ext cx="8229600" cy="1125538"/>
          </a:xfrm>
        </p:spPr>
        <p:txBody>
          <a:bodyPr/>
          <a:lstStyle/>
          <a:p>
            <a:pPr algn="l"/>
            <a:r>
              <a:rPr lang="tr-TR" sz="4000" dirty="0" smtClean="0">
                <a:solidFill>
                  <a:srgbClr val="FF0000"/>
                </a:solidFill>
                <a:latin typeface="Times New Roman" pitchFamily="18" charset="0"/>
              </a:rPr>
              <a:t>1-Sıvı</a:t>
            </a:r>
            <a:r>
              <a:rPr lang="en-US" sz="4000" dirty="0" smtClean="0">
                <a:solidFill>
                  <a:srgbClr val="FF0000"/>
                </a:solidFill>
                <a:latin typeface="Times New Roman" pitchFamily="18" charset="0"/>
              </a:rPr>
              <a:t> </a:t>
            </a:r>
            <a:r>
              <a:rPr lang="tr-TR" sz="4000" dirty="0">
                <a:solidFill>
                  <a:srgbClr val="FF0000"/>
                </a:solidFill>
                <a:latin typeface="Times New Roman" pitchFamily="18" charset="0"/>
              </a:rPr>
              <a:t>Sütunlu</a:t>
            </a:r>
            <a:r>
              <a:rPr lang="en-US" sz="4000" dirty="0">
                <a:solidFill>
                  <a:srgbClr val="FF0000"/>
                </a:solidFill>
                <a:latin typeface="Times New Roman" pitchFamily="18" charset="0"/>
              </a:rPr>
              <a:t> </a:t>
            </a:r>
            <a:r>
              <a:rPr lang="tr-TR" sz="4000" dirty="0">
                <a:solidFill>
                  <a:srgbClr val="FF0000"/>
                </a:solidFill>
                <a:latin typeface="Times New Roman" pitchFamily="18" charset="0"/>
              </a:rPr>
              <a:t>M</a:t>
            </a:r>
            <a:r>
              <a:rPr lang="en-US" sz="4000" dirty="0" err="1">
                <a:solidFill>
                  <a:srgbClr val="FF0000"/>
                </a:solidFill>
                <a:latin typeface="Times New Roman" pitchFamily="18" charset="0"/>
              </a:rPr>
              <a:t>anomet</a:t>
            </a:r>
            <a:r>
              <a:rPr lang="tr-TR" sz="4000" dirty="0">
                <a:solidFill>
                  <a:srgbClr val="FF0000"/>
                </a:solidFill>
                <a:latin typeface="Times New Roman" pitchFamily="18" charset="0"/>
              </a:rPr>
              <a:t>reler</a:t>
            </a:r>
            <a:endParaRPr lang="en-US" sz="4000" dirty="0">
              <a:solidFill>
                <a:srgbClr val="FF0000"/>
              </a:solidFill>
              <a:latin typeface="Times New Roman" pitchFamily="18" charset="0"/>
            </a:endParaRPr>
          </a:p>
        </p:txBody>
      </p:sp>
      <p:sp>
        <p:nvSpPr>
          <p:cNvPr id="11" name="10 Metin kutusu"/>
          <p:cNvSpPr txBox="1"/>
          <p:nvPr/>
        </p:nvSpPr>
        <p:spPr>
          <a:xfrm>
            <a:off x="755576" y="1412776"/>
            <a:ext cx="8064896" cy="3231654"/>
          </a:xfrm>
          <a:prstGeom prst="rect">
            <a:avLst/>
          </a:prstGeom>
          <a:noFill/>
        </p:spPr>
        <p:txBody>
          <a:bodyPr wrap="square" rtlCol="0">
            <a:spAutoFit/>
          </a:bodyPr>
          <a:lstStyle/>
          <a:p>
            <a:pPr algn="just"/>
            <a:r>
              <a:rPr lang="tr-TR" sz="2400" dirty="0" smtClean="0"/>
              <a:t>En basit tipten manometreler olup, özellikle laboratuarlarda sürekli rejimde akışkan basınçlarının ölçülmesi için yaygın olarak kullanılırlar. Bunlara örnek olarak U tipi, kuyu tipi ve eğik manometreler sayılabilir. İçlerine konulan uygun sıvıların yüksekliklerinin ölçülmesi ile doğrudan doğruya istenen basınç veya basınç farklılıkları bulunabilir.</a:t>
            </a:r>
          </a:p>
          <a:p>
            <a:pPr algn="just"/>
            <a:r>
              <a:rPr lang="tr-TR" sz="2400" dirty="0" smtClean="0"/>
              <a:t/>
            </a:r>
            <a:br>
              <a:rPr lang="tr-TR" sz="2400" dirty="0" smtClean="0"/>
            </a:br>
            <a:r>
              <a:rPr lang="tr-TR" dirty="0" smtClean="0"/>
              <a:t/>
            </a:r>
            <a:br>
              <a:rPr lang="tr-TR" dirty="0" smtClean="0"/>
            </a:br>
            <a:endParaRPr lang="tr-TR" dirty="0"/>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14</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33056"/>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933056"/>
            <a:ext cx="9810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67544" y="260648"/>
            <a:ext cx="8229600" cy="864890"/>
          </a:xfrm>
        </p:spPr>
        <p:txBody>
          <a:bodyPr/>
          <a:lstStyle/>
          <a:p>
            <a:pPr algn="l"/>
            <a:r>
              <a:rPr lang="tr-TR" sz="4000" dirty="0" smtClean="0">
                <a:solidFill>
                  <a:srgbClr val="FF0000"/>
                </a:solidFill>
                <a:latin typeface="Times New Roman" pitchFamily="18" charset="0"/>
              </a:rPr>
              <a:t>1-Sıvı</a:t>
            </a:r>
            <a:r>
              <a:rPr lang="en-US" sz="4000" dirty="0" smtClean="0">
                <a:solidFill>
                  <a:srgbClr val="FF0000"/>
                </a:solidFill>
                <a:latin typeface="Times New Roman" pitchFamily="18" charset="0"/>
              </a:rPr>
              <a:t> </a:t>
            </a:r>
            <a:r>
              <a:rPr lang="tr-TR" sz="4000" dirty="0">
                <a:solidFill>
                  <a:srgbClr val="FF0000"/>
                </a:solidFill>
                <a:latin typeface="Times New Roman" pitchFamily="18" charset="0"/>
              </a:rPr>
              <a:t>Sütunlu</a:t>
            </a:r>
            <a:r>
              <a:rPr lang="en-US" sz="4000" dirty="0">
                <a:solidFill>
                  <a:srgbClr val="FF0000"/>
                </a:solidFill>
                <a:latin typeface="Times New Roman" pitchFamily="18" charset="0"/>
              </a:rPr>
              <a:t> </a:t>
            </a:r>
            <a:r>
              <a:rPr lang="tr-TR" sz="4000" dirty="0">
                <a:solidFill>
                  <a:srgbClr val="FF0000"/>
                </a:solidFill>
                <a:latin typeface="Times New Roman" pitchFamily="18" charset="0"/>
              </a:rPr>
              <a:t>M</a:t>
            </a:r>
            <a:r>
              <a:rPr lang="en-US" sz="4000" dirty="0" err="1">
                <a:solidFill>
                  <a:srgbClr val="FF0000"/>
                </a:solidFill>
                <a:latin typeface="Times New Roman" pitchFamily="18" charset="0"/>
              </a:rPr>
              <a:t>anomet</a:t>
            </a:r>
            <a:r>
              <a:rPr lang="tr-TR" sz="4000" dirty="0">
                <a:solidFill>
                  <a:srgbClr val="FF0000"/>
                </a:solidFill>
                <a:latin typeface="Times New Roman" pitchFamily="18" charset="0"/>
              </a:rPr>
              <a:t>reler</a:t>
            </a:r>
            <a:endParaRPr lang="en-US" sz="4000" dirty="0">
              <a:solidFill>
                <a:srgbClr val="FF0000"/>
              </a:solidFill>
              <a:latin typeface="Times New Roman" pitchFamily="18" charset="0"/>
            </a:endParaRPr>
          </a:p>
        </p:txBody>
      </p:sp>
      <p:pic>
        <p:nvPicPr>
          <p:cNvPr id="3" name="Picture 4" descr="fig_14_3"/>
          <p:cNvPicPr>
            <a:picLocks noChangeAspect="1" noChangeArrowheads="1"/>
          </p:cNvPicPr>
          <p:nvPr/>
        </p:nvPicPr>
        <p:blipFill>
          <a:blip r:embed="rId2" cstate="print"/>
          <a:srcRect l="26089" t="11345"/>
          <a:stretch>
            <a:fillRect/>
          </a:stretch>
        </p:blipFill>
        <p:spPr bwMode="auto">
          <a:xfrm>
            <a:off x="611560" y="980728"/>
            <a:ext cx="3214688" cy="3429000"/>
          </a:xfrm>
          <a:prstGeom prst="rect">
            <a:avLst/>
          </a:prstGeom>
          <a:noFill/>
        </p:spPr>
      </p:pic>
      <p:pic>
        <p:nvPicPr>
          <p:cNvPr id="5" name="Picture 6" descr="fig_14_4"/>
          <p:cNvPicPr>
            <a:picLocks noChangeAspect="1" noChangeArrowheads="1"/>
          </p:cNvPicPr>
          <p:nvPr/>
        </p:nvPicPr>
        <p:blipFill>
          <a:blip r:embed="rId3" cstate="print"/>
          <a:srcRect l="33241" t="9972"/>
          <a:stretch>
            <a:fillRect/>
          </a:stretch>
        </p:blipFill>
        <p:spPr bwMode="auto">
          <a:xfrm>
            <a:off x="4211960" y="1052736"/>
            <a:ext cx="2486025" cy="3352800"/>
          </a:xfrm>
          <a:prstGeom prst="rect">
            <a:avLst/>
          </a:prstGeom>
          <a:noFill/>
        </p:spPr>
      </p:pic>
      <p:sp>
        <p:nvSpPr>
          <p:cNvPr id="6" name="Text Box 7"/>
          <p:cNvSpPr txBox="1">
            <a:spLocks noChangeArrowheads="1"/>
          </p:cNvSpPr>
          <p:nvPr/>
        </p:nvSpPr>
        <p:spPr bwMode="auto">
          <a:xfrm>
            <a:off x="395536" y="4365104"/>
            <a:ext cx="3292120" cy="461665"/>
          </a:xfrm>
          <a:prstGeom prst="rect">
            <a:avLst/>
          </a:prstGeom>
          <a:noFill/>
          <a:ln w="12700">
            <a:noFill/>
            <a:miter lim="800000"/>
            <a:headEnd type="none" w="sm" len="sm"/>
            <a:tailEnd type="none" w="sm" len="sm"/>
          </a:ln>
          <a:effectLst/>
        </p:spPr>
        <p:txBody>
          <a:bodyPr wrap="none">
            <a:spAutoFit/>
          </a:bodyPr>
          <a:lstStyle/>
          <a:p>
            <a:pPr eaLnBrk="0" hangingPunct="0"/>
            <a:r>
              <a:rPr lang="en-US" sz="2400" b="1" dirty="0">
                <a:latin typeface="Times New Roman" pitchFamily="18" charset="0"/>
              </a:rPr>
              <a:t>“U </a:t>
            </a:r>
            <a:r>
              <a:rPr lang="tr-TR" sz="2400" b="1" dirty="0" smtClean="0">
                <a:latin typeface="Times New Roman" pitchFamily="18" charset="0"/>
              </a:rPr>
              <a:t>borusu</a:t>
            </a:r>
            <a:r>
              <a:rPr lang="en-US" sz="2400" b="1" dirty="0" smtClean="0">
                <a:latin typeface="Times New Roman" pitchFamily="18" charset="0"/>
              </a:rPr>
              <a:t>” </a:t>
            </a:r>
            <a:r>
              <a:rPr lang="en-US" sz="2400" b="1" dirty="0" err="1">
                <a:latin typeface="Times New Roman" pitchFamily="18" charset="0"/>
              </a:rPr>
              <a:t>manomet</a:t>
            </a:r>
            <a:r>
              <a:rPr lang="tr-TR" sz="2400" b="1" dirty="0">
                <a:latin typeface="Times New Roman" pitchFamily="18" charset="0"/>
              </a:rPr>
              <a:t>re</a:t>
            </a:r>
            <a:endParaRPr lang="en-US" sz="2400" b="1" dirty="0">
              <a:latin typeface="Times New Roman" pitchFamily="18" charset="0"/>
            </a:endParaRPr>
          </a:p>
        </p:txBody>
      </p:sp>
      <p:sp>
        <p:nvSpPr>
          <p:cNvPr id="7" name="Text Box 8"/>
          <p:cNvSpPr txBox="1">
            <a:spLocks noChangeArrowheads="1"/>
          </p:cNvSpPr>
          <p:nvPr/>
        </p:nvSpPr>
        <p:spPr bwMode="auto">
          <a:xfrm>
            <a:off x="3923928" y="4437112"/>
            <a:ext cx="3016403" cy="461665"/>
          </a:xfrm>
          <a:prstGeom prst="rect">
            <a:avLst/>
          </a:prstGeom>
          <a:noFill/>
          <a:ln w="12700">
            <a:noFill/>
            <a:miter lim="800000"/>
            <a:headEnd type="none" w="sm" len="sm"/>
            <a:tailEnd type="none" w="sm" len="sm"/>
          </a:ln>
          <a:effectLst/>
        </p:spPr>
        <p:txBody>
          <a:bodyPr wrap="none">
            <a:spAutoFit/>
          </a:bodyPr>
          <a:lstStyle/>
          <a:p>
            <a:pPr eaLnBrk="0" hangingPunct="0"/>
            <a:r>
              <a:rPr lang="tr-TR" sz="2400" b="1" dirty="0" smtClean="0">
                <a:latin typeface="Times New Roman" pitchFamily="18" charset="0"/>
              </a:rPr>
              <a:t>Kuyu tipi</a:t>
            </a:r>
            <a:r>
              <a:rPr lang="en-US" sz="2400" b="1" dirty="0" smtClean="0">
                <a:latin typeface="Times New Roman" pitchFamily="18" charset="0"/>
              </a:rPr>
              <a:t> </a:t>
            </a:r>
            <a:r>
              <a:rPr lang="en-US" sz="2400" b="1" dirty="0" err="1">
                <a:latin typeface="Times New Roman" pitchFamily="18" charset="0"/>
              </a:rPr>
              <a:t>manomet</a:t>
            </a:r>
            <a:r>
              <a:rPr lang="tr-TR" sz="2400" b="1" dirty="0">
                <a:latin typeface="Times New Roman" pitchFamily="18" charset="0"/>
              </a:rPr>
              <a:t>re</a:t>
            </a:r>
            <a:endParaRPr lang="en-US" sz="2400" b="1" dirty="0">
              <a:latin typeface="Times New Roman" pitchFamily="18" charset="0"/>
            </a:endParaRPr>
          </a:p>
        </p:txBody>
      </p:sp>
      <p:sp>
        <p:nvSpPr>
          <p:cNvPr id="9" name="8 Dikdörtgen"/>
          <p:cNvSpPr/>
          <p:nvPr/>
        </p:nvSpPr>
        <p:spPr>
          <a:xfrm>
            <a:off x="3923928" y="5157192"/>
            <a:ext cx="1774845" cy="369332"/>
          </a:xfrm>
          <a:prstGeom prst="rect">
            <a:avLst/>
          </a:prstGeom>
        </p:spPr>
        <p:txBody>
          <a:bodyPr wrap="none">
            <a:spAutoFit/>
          </a:bodyPr>
          <a:lstStyle/>
          <a:p>
            <a:r>
              <a:rPr lang="tr-TR" dirty="0">
                <a:solidFill>
                  <a:srgbClr val="FF0000"/>
                </a:solidFill>
              </a:rPr>
              <a:t>P1a-P2a=∆P=</a:t>
            </a:r>
            <a:r>
              <a:rPr lang="tr-TR" dirty="0" err="1">
                <a:solidFill>
                  <a:srgbClr val="FF0000"/>
                </a:solidFill>
              </a:rPr>
              <a:t>ρgh</a:t>
            </a:r>
            <a:endParaRPr lang="tr-TR" dirty="0">
              <a:solidFill>
                <a:srgbClr val="FF0000"/>
              </a:solidFill>
            </a:endParaRPr>
          </a:p>
        </p:txBody>
      </p:sp>
      <p:pic>
        <p:nvPicPr>
          <p:cNvPr id="31746" name="Picture 2" descr="figure"/>
          <p:cNvPicPr>
            <a:picLocks noChangeAspect="1" noChangeArrowheads="1"/>
          </p:cNvPicPr>
          <p:nvPr/>
        </p:nvPicPr>
        <p:blipFill>
          <a:blip r:embed="rId4" cstate="print"/>
          <a:srcRect/>
          <a:stretch>
            <a:fillRect/>
          </a:stretch>
        </p:blipFill>
        <p:spPr bwMode="auto">
          <a:xfrm>
            <a:off x="6948264" y="1484784"/>
            <a:ext cx="1619250" cy="2495551"/>
          </a:xfrm>
          <a:prstGeom prst="rect">
            <a:avLst/>
          </a:prstGeom>
          <a:noFill/>
        </p:spPr>
      </p:pic>
      <p:pic>
        <p:nvPicPr>
          <p:cNvPr id="31748" name="Picture 4" descr="figure"/>
          <p:cNvPicPr>
            <a:picLocks noChangeAspect="1" noChangeArrowheads="1"/>
          </p:cNvPicPr>
          <p:nvPr/>
        </p:nvPicPr>
        <p:blipFill>
          <a:blip r:embed="rId5" cstate="print"/>
          <a:srcRect/>
          <a:stretch>
            <a:fillRect/>
          </a:stretch>
        </p:blipFill>
        <p:spPr bwMode="auto">
          <a:xfrm>
            <a:off x="1816848" y="4797152"/>
            <a:ext cx="1839233" cy="1772816"/>
          </a:xfrm>
          <a:prstGeom prst="rect">
            <a:avLst/>
          </a:prstGeom>
          <a:noFill/>
        </p:spPr>
      </p:pic>
      <p:sp>
        <p:nvSpPr>
          <p:cNvPr id="10" name="9 Veri Yer Tutucusu"/>
          <p:cNvSpPr>
            <a:spLocks noGrp="1"/>
          </p:cNvSpPr>
          <p:nvPr>
            <p:ph type="dt" sz="half" idx="10"/>
          </p:nvPr>
        </p:nvSpPr>
        <p:spPr/>
        <p:txBody>
          <a:bodyPr/>
          <a:lstStyle/>
          <a:p>
            <a:r>
              <a:rPr lang="tr-TR" smtClean="0"/>
              <a:t>ÖLÇME YÖNTEMLERİ</a:t>
            </a:r>
            <a:endParaRPr lang="tr-TR"/>
          </a:p>
        </p:txBody>
      </p:sp>
      <p:sp>
        <p:nvSpPr>
          <p:cNvPr id="11" name="10 Slayt Numarası Yer Tutucusu"/>
          <p:cNvSpPr>
            <a:spLocks noGrp="1"/>
          </p:cNvSpPr>
          <p:nvPr>
            <p:ph type="sldNum" sz="quarter" idx="12"/>
          </p:nvPr>
        </p:nvSpPr>
        <p:spPr/>
        <p:txBody>
          <a:bodyPr/>
          <a:lstStyle/>
          <a:p>
            <a:fld id="{08A4FF0E-0E3B-4802-A7FB-14709DDF29B9}" type="slidenum">
              <a:rPr lang="tr-TR" smtClean="0"/>
              <a:pPr/>
              <a:t>15</a:t>
            </a:fld>
            <a:endParaRPr lang="tr-TR"/>
          </a:p>
        </p:txBody>
      </p:sp>
      <p:sp>
        <p:nvSpPr>
          <p:cNvPr id="12" name="11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5364088" y="188640"/>
            <a:ext cx="3607470" cy="1494058"/>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5559406" y="1916832"/>
            <a:ext cx="3584594" cy="1547035"/>
          </a:xfrm>
          <a:prstGeom prst="rect">
            <a:avLst/>
          </a:prstGeom>
          <a:noFill/>
          <a:ln w="9525">
            <a:noFill/>
            <a:miter lim="800000"/>
            <a:headEnd/>
            <a:tailEnd/>
          </a:ln>
        </p:spPr>
      </p:pic>
      <p:sp>
        <p:nvSpPr>
          <p:cNvPr id="5" name="4 Metin kutusu"/>
          <p:cNvSpPr txBox="1"/>
          <p:nvPr/>
        </p:nvSpPr>
        <p:spPr>
          <a:xfrm>
            <a:off x="179512" y="188640"/>
            <a:ext cx="5184576" cy="5078313"/>
          </a:xfrm>
          <a:prstGeom prst="rect">
            <a:avLst/>
          </a:prstGeom>
          <a:solidFill>
            <a:srgbClr val="FFFF00"/>
          </a:solidFill>
        </p:spPr>
        <p:txBody>
          <a:bodyPr wrap="square" rtlCol="0">
            <a:spAutoFit/>
          </a:bodyPr>
          <a:lstStyle/>
          <a:p>
            <a:r>
              <a:rPr lang="tr-TR" dirty="0" smtClean="0"/>
              <a:t>U şeklinde kıvrılmış cam veya plastik gibi şeffaf bir boru içinde yaklaşık orta seviyelerine kadar uygun bir akışkan konulsun. Bu manometrenin iki koluna farklı P1 ve P2 basınçları uygulanacak olursa, manometre kollarındaki sıvı yükseklikleri farklı seviyelerde dengede kalır. Bu seviyeler arasındaki toplam fark h, basıncı ileten akışkanın yoğunluğu </a:t>
            </a:r>
            <a:r>
              <a:rPr lang="tr-TR" dirty="0" err="1" smtClean="0">
                <a:solidFill>
                  <a:srgbClr val="FF0000"/>
                </a:solidFill>
              </a:rPr>
              <a:t>pf</a:t>
            </a:r>
            <a:r>
              <a:rPr lang="tr-TR" dirty="0" smtClean="0"/>
              <a:t> , manometrede kullanılan sıvının yoğunluğu </a:t>
            </a:r>
            <a:r>
              <a:rPr lang="tr-TR" dirty="0" err="1" smtClean="0">
                <a:solidFill>
                  <a:srgbClr val="FF0000"/>
                </a:solidFill>
              </a:rPr>
              <a:t>pm</a:t>
            </a:r>
            <a:r>
              <a:rPr lang="tr-TR" dirty="0" smtClean="0"/>
              <a:t> ve yerçekimi ivmesi g ise, iki koldaki basınçların dengesi için</a:t>
            </a:r>
            <a:br>
              <a:rPr lang="tr-TR" dirty="0" smtClean="0"/>
            </a:br>
            <a:r>
              <a:rPr lang="tr-TR" i="1" dirty="0" smtClean="0"/>
              <a:t>P2+ghpm =P1 + </a:t>
            </a:r>
            <a:r>
              <a:rPr lang="tr-TR" i="1" dirty="0" err="1" smtClean="0"/>
              <a:t>ghpf</a:t>
            </a:r>
            <a:r>
              <a:rPr lang="tr-TR" i="1" dirty="0" smtClean="0"/>
              <a:t/>
            </a:r>
            <a:br>
              <a:rPr lang="tr-TR" i="1" dirty="0" smtClean="0"/>
            </a:br>
            <a:r>
              <a:rPr lang="tr-TR" i="1" dirty="0" smtClean="0"/>
              <a:t>veya basınç farı için</a:t>
            </a:r>
            <a:br>
              <a:rPr lang="tr-TR" i="1" dirty="0" smtClean="0"/>
            </a:br>
            <a:r>
              <a:rPr lang="tr-TR" i="1" dirty="0" smtClean="0"/>
              <a:t>P1 – P2 =</a:t>
            </a:r>
            <a:r>
              <a:rPr lang="tr-TR" i="1" dirty="0" err="1" smtClean="0"/>
              <a:t>hg</a:t>
            </a:r>
            <a:r>
              <a:rPr lang="tr-TR" i="1" dirty="0" smtClean="0"/>
              <a:t>(</a:t>
            </a:r>
            <a:r>
              <a:rPr lang="tr-TR" i="1" dirty="0" err="1" smtClean="0"/>
              <a:t>pm-pf</a:t>
            </a:r>
            <a:r>
              <a:rPr lang="tr-TR" i="1" dirty="0" smtClean="0"/>
              <a:t>)</a:t>
            </a:r>
            <a:r>
              <a:rPr lang="tr-TR" dirty="0" smtClean="0"/>
              <a:t/>
            </a:r>
            <a:br>
              <a:rPr lang="tr-TR" dirty="0" smtClean="0"/>
            </a:br>
            <a:r>
              <a:rPr lang="tr-TR" dirty="0" smtClean="0"/>
              <a:t>eşitlikleri yazılabilir. Diğer taraftan, eğer basıncı ileten akışkan hava ise, havanın yoğunluğunun manometre sıvısı yoğunluğu yanında çok küçük olması nedeniyle , böyle durumlarda</a:t>
            </a:r>
            <a:br>
              <a:rPr lang="tr-TR" dirty="0" smtClean="0"/>
            </a:br>
            <a:r>
              <a:rPr lang="tr-TR" dirty="0" smtClean="0"/>
              <a:t>P1 – P2 =</a:t>
            </a:r>
            <a:r>
              <a:rPr lang="tr-TR" dirty="0" err="1" smtClean="0"/>
              <a:t>hgpm</a:t>
            </a:r>
            <a:r>
              <a:rPr lang="tr-TR" dirty="0" smtClean="0"/>
              <a:t/>
            </a:r>
            <a:br>
              <a:rPr lang="tr-TR" dirty="0" smtClean="0"/>
            </a:br>
            <a:r>
              <a:rPr lang="tr-TR" dirty="0" smtClean="0"/>
              <a:t>Yaklaşık bağıntısı da kullanılabilir.</a:t>
            </a:r>
            <a:endParaRPr lang="tr-TR" dirty="0"/>
          </a:p>
        </p:txBody>
      </p:sp>
      <p:sp>
        <p:nvSpPr>
          <p:cNvPr id="6" name="5 Dikdörtgen"/>
          <p:cNvSpPr/>
          <p:nvPr/>
        </p:nvSpPr>
        <p:spPr>
          <a:xfrm>
            <a:off x="5364088" y="3501008"/>
            <a:ext cx="3779912" cy="3046988"/>
          </a:xfrm>
          <a:prstGeom prst="rect">
            <a:avLst/>
          </a:prstGeom>
        </p:spPr>
        <p:txBody>
          <a:bodyPr wrap="square">
            <a:spAutoFit/>
          </a:bodyPr>
          <a:lstStyle/>
          <a:p>
            <a:r>
              <a:rPr lang="tr-TR" sz="1600" dirty="0" smtClean="0">
                <a:solidFill>
                  <a:srgbClr val="FF0000"/>
                </a:solidFill>
              </a:rPr>
              <a:t>U tipi manometrelerde h yüksekliği çıplak gözle _+ 2mm hassasiyetle ölçülebilir.Manometrelerde çoğunlukla kullanılan saf su ve cıva gibi akışkanların yoğunlukları, tablolardan genellikle %0.005 hassasiyetle bulunabilir. Görüldüğü gibi, manometre sıvısının yoğunluğunun ölçme hatası üzerine etkisi çok küçüktür. Bu nedenle U tipi manometrelerin hassasiyetini arttırmak için sıvı yüksekliğinin mümkün olduğu kadar hassasiyetle ölçülmesi gerekir.</a:t>
            </a:r>
            <a:endParaRPr lang="tr-TR" sz="1600" dirty="0">
              <a:solidFill>
                <a:srgbClr val="FF0000"/>
              </a:solidFill>
            </a:endParaRPr>
          </a:p>
        </p:txBody>
      </p:sp>
      <p:sp>
        <p:nvSpPr>
          <p:cNvPr id="7" name="6 Veri Yer Tutucusu"/>
          <p:cNvSpPr>
            <a:spLocks noGrp="1"/>
          </p:cNvSpPr>
          <p:nvPr>
            <p:ph type="dt" sz="half" idx="10"/>
          </p:nvPr>
        </p:nvSpPr>
        <p:spPr/>
        <p:txBody>
          <a:bodyPr/>
          <a:lstStyle/>
          <a:p>
            <a:r>
              <a:rPr lang="tr-TR" smtClean="0"/>
              <a:t>ÖLÇME YÖNTEMLERİ</a:t>
            </a:r>
            <a:endParaRPr lang="tr-TR"/>
          </a:p>
        </p:txBody>
      </p:sp>
      <p:sp>
        <p:nvSpPr>
          <p:cNvPr id="8" name="7 Slayt Numarası Yer Tutucusu"/>
          <p:cNvSpPr>
            <a:spLocks noGrp="1"/>
          </p:cNvSpPr>
          <p:nvPr>
            <p:ph type="sldNum" sz="quarter" idx="12"/>
          </p:nvPr>
        </p:nvSpPr>
        <p:spPr/>
        <p:txBody>
          <a:bodyPr/>
          <a:lstStyle/>
          <a:p>
            <a:fld id="{08A4FF0E-0E3B-4802-A7FB-14709DDF29B9}" type="slidenum">
              <a:rPr lang="tr-TR" smtClean="0"/>
              <a:pPr/>
              <a:t>16</a:t>
            </a:fld>
            <a:endParaRPr lang="tr-TR"/>
          </a:p>
        </p:txBody>
      </p:sp>
      <p:sp>
        <p:nvSpPr>
          <p:cNvPr id="9" name="8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macrol.net/images/urunler/Laboratuar_Malzemeleri/genel_malzemeler/manometre_u.jpg"/>
          <p:cNvPicPr>
            <a:picLocks noChangeAspect="1" noChangeArrowheads="1"/>
          </p:cNvPicPr>
          <p:nvPr/>
        </p:nvPicPr>
        <p:blipFill>
          <a:blip r:embed="rId2" cstate="print"/>
          <a:srcRect l="29607" r="25366"/>
          <a:stretch>
            <a:fillRect/>
          </a:stretch>
        </p:blipFill>
        <p:spPr bwMode="auto">
          <a:xfrm>
            <a:off x="1403648" y="260648"/>
            <a:ext cx="1368152" cy="4572000"/>
          </a:xfrm>
          <a:prstGeom prst="rect">
            <a:avLst/>
          </a:prstGeom>
          <a:noFill/>
        </p:spPr>
      </p:pic>
      <p:pic>
        <p:nvPicPr>
          <p:cNvPr id="30722" name="Picture 2" descr="http://t3.gstatic.com/images?q=tbn:ANd9GcSnSvsW-sMzDlCooulwDMg9K9MOmwdsSLGW__Ux1JG2kJ91CckY"/>
          <p:cNvPicPr>
            <a:picLocks noChangeAspect="1" noChangeArrowheads="1"/>
          </p:cNvPicPr>
          <p:nvPr/>
        </p:nvPicPr>
        <p:blipFill>
          <a:blip r:embed="rId3" cstate="print"/>
          <a:srcRect l="10345" r="10345"/>
          <a:stretch>
            <a:fillRect/>
          </a:stretch>
        </p:blipFill>
        <p:spPr bwMode="auto">
          <a:xfrm>
            <a:off x="2843808" y="287024"/>
            <a:ext cx="1656184" cy="3287855"/>
          </a:xfrm>
          <a:prstGeom prst="rect">
            <a:avLst/>
          </a:prstGeom>
          <a:noFill/>
        </p:spPr>
      </p:pic>
      <p:pic>
        <p:nvPicPr>
          <p:cNvPr id="30726" name="Picture 6" descr="http://www.ljtechnologies.com/sj/images/97401.gif"/>
          <p:cNvPicPr>
            <a:picLocks noChangeAspect="1" noChangeArrowheads="1"/>
          </p:cNvPicPr>
          <p:nvPr/>
        </p:nvPicPr>
        <p:blipFill>
          <a:blip r:embed="rId4" cstate="print"/>
          <a:srcRect/>
          <a:stretch>
            <a:fillRect/>
          </a:stretch>
        </p:blipFill>
        <p:spPr bwMode="auto">
          <a:xfrm>
            <a:off x="7424491" y="275685"/>
            <a:ext cx="1329851" cy="3057128"/>
          </a:xfrm>
          <a:prstGeom prst="rect">
            <a:avLst/>
          </a:prstGeom>
          <a:noFill/>
        </p:spPr>
      </p:pic>
      <p:pic>
        <p:nvPicPr>
          <p:cNvPr id="30728" name="Picture 8" descr="http://www.sharetheair.com/images/indoor/r_utubemanometer.jpg"/>
          <p:cNvPicPr>
            <a:picLocks noChangeAspect="1" noChangeArrowheads="1"/>
          </p:cNvPicPr>
          <p:nvPr/>
        </p:nvPicPr>
        <p:blipFill>
          <a:blip r:embed="rId5" cstate="print"/>
          <a:srcRect/>
          <a:stretch>
            <a:fillRect/>
          </a:stretch>
        </p:blipFill>
        <p:spPr bwMode="auto">
          <a:xfrm>
            <a:off x="4701183" y="275685"/>
            <a:ext cx="2581275" cy="3905251"/>
          </a:xfrm>
          <a:prstGeom prst="rect">
            <a:avLst/>
          </a:prstGeom>
          <a:noFill/>
        </p:spPr>
      </p:pic>
      <p:pic>
        <p:nvPicPr>
          <p:cNvPr id="30730" name="Picture 10" descr="http://www.tetisan.com/yukle/resim/olcme_umanometre.jpg"/>
          <p:cNvPicPr>
            <a:picLocks noChangeAspect="1" noChangeArrowheads="1"/>
          </p:cNvPicPr>
          <p:nvPr/>
        </p:nvPicPr>
        <p:blipFill>
          <a:blip r:embed="rId6" cstate="print"/>
          <a:srcRect/>
          <a:stretch>
            <a:fillRect/>
          </a:stretch>
        </p:blipFill>
        <p:spPr bwMode="auto">
          <a:xfrm>
            <a:off x="2843808" y="3574879"/>
            <a:ext cx="1857375" cy="2381250"/>
          </a:xfrm>
          <a:prstGeom prst="rect">
            <a:avLst/>
          </a:prstGeom>
          <a:noFill/>
        </p:spPr>
      </p:pic>
      <p:pic>
        <p:nvPicPr>
          <p:cNvPr id="30732" name="Picture 12" descr="photo"/>
          <p:cNvPicPr>
            <a:picLocks noChangeAspect="1" noChangeArrowheads="1"/>
          </p:cNvPicPr>
          <p:nvPr/>
        </p:nvPicPr>
        <p:blipFill>
          <a:blip r:embed="rId7" cstate="print"/>
          <a:srcRect/>
          <a:stretch>
            <a:fillRect/>
          </a:stretch>
        </p:blipFill>
        <p:spPr bwMode="auto">
          <a:xfrm>
            <a:off x="7221606" y="3933056"/>
            <a:ext cx="1735620" cy="2270770"/>
          </a:xfrm>
          <a:prstGeom prst="rect">
            <a:avLst/>
          </a:prstGeom>
          <a:noFill/>
        </p:spPr>
      </p:pic>
      <p:sp>
        <p:nvSpPr>
          <p:cNvPr id="30734" name="AutoShape 14" descr="http://t1.gstatic.com/images?q=tbn:ANd9GcRhUBWnhs_vwtZL1Qs5QKajuyuLSBGYOA5-Ep4pU9zCOF6lwrtT7BQGxsWN"/>
          <p:cNvSpPr>
            <a:spLocks noChangeAspect="1" noChangeArrowheads="1"/>
          </p:cNvSpPr>
          <p:nvPr/>
        </p:nvSpPr>
        <p:spPr bwMode="auto">
          <a:xfrm>
            <a:off x="155575" y="-1127125"/>
            <a:ext cx="1943100" cy="23526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36" name="AutoShape 16" descr="http://t1.gstatic.com/images?q=tbn:ANd9GcRhUBWnhs_vwtZL1Qs5QKajuyuLSBGYOA5-Ep4pU9zCOF6lwrtT7BQGxsWN"/>
          <p:cNvSpPr>
            <a:spLocks noChangeAspect="1" noChangeArrowheads="1"/>
          </p:cNvSpPr>
          <p:nvPr/>
        </p:nvSpPr>
        <p:spPr bwMode="auto">
          <a:xfrm>
            <a:off x="155575" y="-1127125"/>
            <a:ext cx="1943100" cy="23526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38" name="AutoShape 18" descr="http://t1.gstatic.com/images?q=tbn:ANd9GcRhUBWnhs_vwtZL1Qs5QKajuyuLSBGYOA5-Ep4pU9zCOF6lwrtT7BQGxsWN"/>
          <p:cNvSpPr>
            <a:spLocks noChangeAspect="1" noChangeArrowheads="1"/>
          </p:cNvSpPr>
          <p:nvPr/>
        </p:nvSpPr>
        <p:spPr bwMode="auto">
          <a:xfrm>
            <a:off x="155575" y="-593725"/>
            <a:ext cx="1028700" cy="12477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40" name="Picture 20" descr="http://www.manometers.in/full-images/u-tube-manometer-739427.jpg"/>
          <p:cNvPicPr>
            <a:picLocks noChangeAspect="1" noChangeArrowheads="1"/>
          </p:cNvPicPr>
          <p:nvPr/>
        </p:nvPicPr>
        <p:blipFill>
          <a:blip r:embed="rId8" cstate="print"/>
          <a:srcRect/>
          <a:stretch>
            <a:fillRect/>
          </a:stretch>
        </p:blipFill>
        <p:spPr bwMode="auto">
          <a:xfrm>
            <a:off x="426653" y="275685"/>
            <a:ext cx="714375" cy="4286250"/>
          </a:xfrm>
          <a:prstGeom prst="rect">
            <a:avLst/>
          </a:prstGeom>
          <a:noFill/>
        </p:spPr>
      </p:pic>
      <p:sp>
        <p:nvSpPr>
          <p:cNvPr id="12" name="11 Veri Yer Tutucusu"/>
          <p:cNvSpPr>
            <a:spLocks noGrp="1"/>
          </p:cNvSpPr>
          <p:nvPr>
            <p:ph type="dt" sz="half" idx="10"/>
          </p:nvPr>
        </p:nvSpPr>
        <p:spPr/>
        <p:txBody>
          <a:bodyPr/>
          <a:lstStyle/>
          <a:p>
            <a:r>
              <a:rPr lang="tr-TR" smtClean="0"/>
              <a:t>ÖLÇME YÖNTEMLERİ</a:t>
            </a:r>
            <a:endParaRPr lang="tr-TR"/>
          </a:p>
        </p:txBody>
      </p:sp>
      <p:sp>
        <p:nvSpPr>
          <p:cNvPr id="13" name="12 Slayt Numarası Yer Tutucusu"/>
          <p:cNvSpPr>
            <a:spLocks noGrp="1"/>
          </p:cNvSpPr>
          <p:nvPr>
            <p:ph type="sldNum" sz="quarter" idx="12"/>
          </p:nvPr>
        </p:nvSpPr>
        <p:spPr/>
        <p:txBody>
          <a:bodyPr/>
          <a:lstStyle/>
          <a:p>
            <a:fld id="{08A4FF0E-0E3B-4802-A7FB-14709DDF29B9}" type="slidenum">
              <a:rPr lang="tr-TR" smtClean="0"/>
              <a:pPr/>
              <a:t>17</a:t>
            </a:fld>
            <a:endParaRPr lang="tr-TR"/>
          </a:p>
        </p:txBody>
      </p:sp>
      <p:sp>
        <p:nvSpPr>
          <p:cNvPr id="14" name="13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_14_6"/>
          <p:cNvPicPr>
            <a:picLocks noChangeAspect="1" noChangeArrowheads="1"/>
          </p:cNvPicPr>
          <p:nvPr/>
        </p:nvPicPr>
        <p:blipFill>
          <a:blip r:embed="rId3" cstate="print"/>
          <a:srcRect t="16038"/>
          <a:stretch>
            <a:fillRect/>
          </a:stretch>
        </p:blipFill>
        <p:spPr bwMode="auto">
          <a:xfrm>
            <a:off x="683568" y="3068960"/>
            <a:ext cx="7772400" cy="2832398"/>
          </a:xfrm>
          <a:prstGeom prst="rect">
            <a:avLst/>
          </a:prstGeom>
          <a:noFill/>
        </p:spPr>
      </p:pic>
      <p:graphicFrame>
        <p:nvGraphicFramePr>
          <p:cNvPr id="25603" name="Object 3"/>
          <p:cNvGraphicFramePr>
            <a:graphicFrameLocks noChangeAspect="1"/>
          </p:cNvGraphicFramePr>
          <p:nvPr/>
        </p:nvGraphicFramePr>
        <p:xfrm>
          <a:off x="4067944" y="5949280"/>
          <a:ext cx="2667000" cy="342900"/>
        </p:xfrm>
        <a:graphic>
          <a:graphicData uri="http://schemas.openxmlformats.org/presentationml/2006/ole">
            <mc:AlternateContent xmlns:mc="http://schemas.openxmlformats.org/markup-compatibility/2006">
              <mc:Choice xmlns:v="urn:schemas-microsoft-com:vml" Requires="v">
                <p:oleObj spid="_x0000_s25632" r:id="rId4" imgW="2666880" imgH="342720" progId="">
                  <p:embed/>
                </p:oleObj>
              </mc:Choice>
              <mc:Fallback>
                <p:oleObj r:id="rId4" imgW="2666880" imgH="34272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5949280"/>
                        <a:ext cx="2667000" cy="342900"/>
                      </a:xfrm>
                      <a:prstGeom prst="rect">
                        <a:avLst/>
                      </a:prstGeom>
                      <a:solidFill>
                        <a:srgbClr val="FFFFFF"/>
                      </a:solidFill>
                      <a:ln w="9525">
                        <a:solidFill>
                          <a:srgbClr val="FFFFFF"/>
                        </a:solidFill>
                        <a:miter lim="800000"/>
                        <a:headEnd/>
                        <a:tailEnd/>
                      </a:ln>
                    </p:spPr>
                  </p:pic>
                </p:oleObj>
              </mc:Fallback>
            </mc:AlternateContent>
          </a:graphicData>
        </a:graphic>
      </p:graphicFrame>
      <p:sp>
        <p:nvSpPr>
          <p:cNvPr id="5" name="4 Metin kutusu"/>
          <p:cNvSpPr txBox="1"/>
          <p:nvPr/>
        </p:nvSpPr>
        <p:spPr>
          <a:xfrm>
            <a:off x="1547664" y="2492896"/>
            <a:ext cx="6336704" cy="461665"/>
          </a:xfrm>
          <a:prstGeom prst="rect">
            <a:avLst/>
          </a:prstGeom>
          <a:noFill/>
        </p:spPr>
        <p:txBody>
          <a:bodyPr wrap="square" rtlCol="0">
            <a:spAutoFit/>
          </a:bodyPr>
          <a:lstStyle/>
          <a:p>
            <a:r>
              <a:rPr lang="tr-TR" sz="2400" dirty="0" smtClean="0">
                <a:solidFill>
                  <a:srgbClr val="FF0000"/>
                </a:solidFill>
              </a:rPr>
              <a:t>Eğik Manometre</a:t>
            </a:r>
            <a:endParaRPr lang="tr-TR" sz="2400" dirty="0">
              <a:solidFill>
                <a:srgbClr val="FF0000"/>
              </a:solidFill>
            </a:endParaRPr>
          </a:p>
        </p:txBody>
      </p:sp>
      <p:pic>
        <p:nvPicPr>
          <p:cNvPr id="25605" name="Picture 5" descr="http://www.omega.com/literature/transactions/volume3/images/highfig05.gif"/>
          <p:cNvPicPr>
            <a:picLocks noChangeAspect="1" noChangeArrowheads="1"/>
          </p:cNvPicPr>
          <p:nvPr/>
        </p:nvPicPr>
        <p:blipFill>
          <a:blip r:embed="rId6" cstate="print"/>
          <a:srcRect/>
          <a:stretch>
            <a:fillRect/>
          </a:stretch>
        </p:blipFill>
        <p:spPr bwMode="auto">
          <a:xfrm>
            <a:off x="4283968" y="188640"/>
            <a:ext cx="2657475" cy="2676525"/>
          </a:xfrm>
          <a:prstGeom prst="rect">
            <a:avLst/>
          </a:prstGeom>
          <a:noFill/>
        </p:spPr>
      </p:pic>
      <p:sp>
        <p:nvSpPr>
          <p:cNvPr id="6" name="5 Veri Yer Tutucusu"/>
          <p:cNvSpPr>
            <a:spLocks noGrp="1"/>
          </p:cNvSpPr>
          <p:nvPr>
            <p:ph type="dt" sz="half" idx="10"/>
          </p:nvPr>
        </p:nvSpPr>
        <p:spPr/>
        <p:txBody>
          <a:bodyPr/>
          <a:lstStyle/>
          <a:p>
            <a:r>
              <a:rPr lang="tr-TR" smtClean="0"/>
              <a:t>ÖLÇME YÖNTEMLERİ</a:t>
            </a:r>
            <a:endParaRPr lang="tr-TR"/>
          </a:p>
        </p:txBody>
      </p:sp>
      <p:sp>
        <p:nvSpPr>
          <p:cNvPr id="7" name="6 Slayt Numarası Yer Tutucusu"/>
          <p:cNvSpPr>
            <a:spLocks noGrp="1"/>
          </p:cNvSpPr>
          <p:nvPr>
            <p:ph type="sldNum" sz="quarter" idx="12"/>
          </p:nvPr>
        </p:nvSpPr>
        <p:spPr/>
        <p:txBody>
          <a:bodyPr/>
          <a:lstStyle/>
          <a:p>
            <a:fld id="{08A4FF0E-0E3B-4802-A7FB-14709DDF29B9}" type="slidenum">
              <a:rPr lang="tr-TR" smtClean="0"/>
              <a:pPr/>
              <a:t>18</a:t>
            </a:fld>
            <a:endParaRPr lang="tr-TR"/>
          </a:p>
        </p:txBody>
      </p:sp>
      <p:sp>
        <p:nvSpPr>
          <p:cNvPr id="8" name="7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host.indiamart.com/data1/E/9/MY-1667484/inclined-manoometer-250x250.jpg"/>
          <p:cNvPicPr>
            <a:picLocks noChangeAspect="1" noChangeArrowheads="1"/>
          </p:cNvPicPr>
          <p:nvPr/>
        </p:nvPicPr>
        <p:blipFill>
          <a:blip r:embed="rId2" cstate="print"/>
          <a:srcRect/>
          <a:stretch>
            <a:fillRect/>
          </a:stretch>
        </p:blipFill>
        <p:spPr bwMode="auto">
          <a:xfrm>
            <a:off x="611560" y="404664"/>
            <a:ext cx="2381250" cy="2381250"/>
          </a:xfrm>
          <a:prstGeom prst="rect">
            <a:avLst/>
          </a:prstGeom>
          <a:noFill/>
        </p:spPr>
      </p:pic>
      <p:pic>
        <p:nvPicPr>
          <p:cNvPr id="28676" name="Picture 4" descr="Inclined Tube Manometers"/>
          <p:cNvPicPr>
            <a:picLocks noChangeAspect="1" noChangeArrowheads="1"/>
          </p:cNvPicPr>
          <p:nvPr/>
        </p:nvPicPr>
        <p:blipFill>
          <a:blip r:embed="rId3" cstate="print"/>
          <a:srcRect/>
          <a:stretch>
            <a:fillRect/>
          </a:stretch>
        </p:blipFill>
        <p:spPr bwMode="auto">
          <a:xfrm>
            <a:off x="2843808" y="780742"/>
            <a:ext cx="2592288" cy="1918295"/>
          </a:xfrm>
          <a:prstGeom prst="rect">
            <a:avLst/>
          </a:prstGeom>
          <a:noFill/>
        </p:spPr>
      </p:pic>
      <p:pic>
        <p:nvPicPr>
          <p:cNvPr id="28678" name="Picture 6" descr="http://img.en.china.cn/0/0,0,457,51557,1335,1002,adabaca6.jpg"/>
          <p:cNvPicPr>
            <a:picLocks noChangeAspect="1" noChangeArrowheads="1"/>
          </p:cNvPicPr>
          <p:nvPr/>
        </p:nvPicPr>
        <p:blipFill>
          <a:blip r:embed="rId4" cstate="print"/>
          <a:srcRect/>
          <a:stretch>
            <a:fillRect/>
          </a:stretch>
        </p:blipFill>
        <p:spPr bwMode="auto">
          <a:xfrm>
            <a:off x="323528" y="2780928"/>
            <a:ext cx="2905973" cy="2182890"/>
          </a:xfrm>
          <a:prstGeom prst="rect">
            <a:avLst/>
          </a:prstGeom>
          <a:noFill/>
        </p:spPr>
      </p:pic>
      <p:pic>
        <p:nvPicPr>
          <p:cNvPr id="28680" name="Picture 8" descr="http://www.manometers.in/full-images/inclined-tube-manometer-739430.jpg"/>
          <p:cNvPicPr>
            <a:picLocks noChangeAspect="1" noChangeArrowheads="1"/>
          </p:cNvPicPr>
          <p:nvPr/>
        </p:nvPicPr>
        <p:blipFill>
          <a:blip r:embed="rId5" cstate="print"/>
          <a:srcRect/>
          <a:stretch>
            <a:fillRect/>
          </a:stretch>
        </p:blipFill>
        <p:spPr bwMode="auto">
          <a:xfrm>
            <a:off x="3347864" y="2780928"/>
            <a:ext cx="2789345" cy="2281064"/>
          </a:xfrm>
          <a:prstGeom prst="rect">
            <a:avLst/>
          </a:prstGeom>
          <a:noFill/>
        </p:spPr>
      </p:pic>
      <p:pic>
        <p:nvPicPr>
          <p:cNvPr id="28682" name="Picture 10" descr="http://www.sunflowinstruments.com/images/PRODUCTS/Pressure%20Measuring%20Instruments/SunFlow%20Manufacturing%20Products/Industrail%20Inclined%20Tube/Industrail%20Inclined%20Tube.jpg"/>
          <p:cNvPicPr>
            <a:picLocks noChangeAspect="1" noChangeArrowheads="1"/>
          </p:cNvPicPr>
          <p:nvPr/>
        </p:nvPicPr>
        <p:blipFill>
          <a:blip r:embed="rId6" cstate="print"/>
          <a:srcRect/>
          <a:stretch>
            <a:fillRect/>
          </a:stretch>
        </p:blipFill>
        <p:spPr bwMode="auto">
          <a:xfrm>
            <a:off x="5292080" y="980728"/>
            <a:ext cx="3448029" cy="1448172"/>
          </a:xfrm>
          <a:prstGeom prst="rect">
            <a:avLst/>
          </a:prstGeom>
          <a:noFill/>
        </p:spPr>
      </p:pic>
      <p:pic>
        <p:nvPicPr>
          <p:cNvPr id="28684" name="Picture 12" descr="http://sivainc.com/img/Inclined%20Manometer.jpg"/>
          <p:cNvPicPr>
            <a:picLocks noChangeAspect="1" noChangeArrowheads="1"/>
          </p:cNvPicPr>
          <p:nvPr/>
        </p:nvPicPr>
        <p:blipFill>
          <a:blip r:embed="rId7" cstate="print"/>
          <a:srcRect/>
          <a:stretch>
            <a:fillRect/>
          </a:stretch>
        </p:blipFill>
        <p:spPr bwMode="auto">
          <a:xfrm>
            <a:off x="6300192" y="2996952"/>
            <a:ext cx="2428875" cy="1885950"/>
          </a:xfrm>
          <a:prstGeom prst="rect">
            <a:avLst/>
          </a:prstGeom>
          <a:noFill/>
        </p:spPr>
      </p:pic>
      <p:sp>
        <p:nvSpPr>
          <p:cNvPr id="8" name="7 Veri Yer Tutucusu"/>
          <p:cNvSpPr>
            <a:spLocks noGrp="1"/>
          </p:cNvSpPr>
          <p:nvPr>
            <p:ph type="dt" sz="half" idx="10"/>
          </p:nvPr>
        </p:nvSpPr>
        <p:spPr/>
        <p:txBody>
          <a:bodyPr/>
          <a:lstStyle/>
          <a:p>
            <a:r>
              <a:rPr lang="tr-TR" smtClean="0"/>
              <a:t>ÖLÇME YÖNTEMLERİ</a:t>
            </a:r>
            <a:endParaRPr lang="tr-TR"/>
          </a:p>
        </p:txBody>
      </p:sp>
      <p:sp>
        <p:nvSpPr>
          <p:cNvPr id="9" name="8 Slayt Numarası Yer Tutucusu"/>
          <p:cNvSpPr>
            <a:spLocks noGrp="1"/>
          </p:cNvSpPr>
          <p:nvPr>
            <p:ph type="sldNum" sz="quarter" idx="12"/>
          </p:nvPr>
        </p:nvSpPr>
        <p:spPr/>
        <p:txBody>
          <a:bodyPr/>
          <a:lstStyle/>
          <a:p>
            <a:fld id="{08A4FF0E-0E3B-4802-A7FB-14709DDF29B9}" type="slidenum">
              <a:rPr lang="tr-TR" smtClean="0"/>
              <a:pPr/>
              <a:t>19</a:t>
            </a:fld>
            <a:endParaRPr lang="tr-TR"/>
          </a:p>
        </p:txBody>
      </p:sp>
      <p:sp>
        <p:nvSpPr>
          <p:cNvPr id="10" name="9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03648" y="332656"/>
            <a:ext cx="6336704" cy="369332"/>
          </a:xfrm>
          <a:prstGeom prst="rect">
            <a:avLst/>
          </a:prstGeom>
          <a:noFill/>
        </p:spPr>
        <p:txBody>
          <a:bodyPr wrap="square" rtlCol="0">
            <a:spAutoFit/>
          </a:bodyPr>
          <a:lstStyle/>
          <a:p>
            <a:r>
              <a:rPr lang="tr-TR" b="1" dirty="0" smtClean="0">
                <a:solidFill>
                  <a:srgbClr val="FF0000"/>
                </a:solidFill>
              </a:rPr>
              <a:t>BASINÇ ve ÖLÇME YÖNTEMLERİ</a:t>
            </a:r>
            <a:endParaRPr lang="tr-TR" b="1" dirty="0">
              <a:solidFill>
                <a:srgbClr val="FF0000"/>
              </a:solidFill>
            </a:endParaRPr>
          </a:p>
        </p:txBody>
      </p:sp>
      <p:sp>
        <p:nvSpPr>
          <p:cNvPr id="6" name="5 Metin kutusu"/>
          <p:cNvSpPr txBox="1"/>
          <p:nvPr/>
        </p:nvSpPr>
        <p:spPr>
          <a:xfrm>
            <a:off x="611560" y="836712"/>
            <a:ext cx="7704856" cy="2031325"/>
          </a:xfrm>
          <a:prstGeom prst="rect">
            <a:avLst/>
          </a:prstGeom>
          <a:noFill/>
        </p:spPr>
        <p:txBody>
          <a:bodyPr wrap="square" rtlCol="0">
            <a:spAutoFit/>
          </a:bodyPr>
          <a:lstStyle/>
          <a:p>
            <a:r>
              <a:rPr lang="tr-TR" dirty="0"/>
              <a:t>Basınç (</a:t>
            </a:r>
            <a:r>
              <a:rPr lang="tr-TR" dirty="0" err="1"/>
              <a:t>Pressure</a:t>
            </a:r>
            <a:r>
              <a:rPr lang="tr-TR" dirty="0" smtClean="0"/>
              <a:t>):</a:t>
            </a:r>
          </a:p>
          <a:p>
            <a:r>
              <a:rPr lang="tr-TR" dirty="0" smtClean="0"/>
              <a:t>Katı, </a:t>
            </a:r>
            <a:r>
              <a:rPr lang="tr-TR" dirty="0" smtClean="0">
                <a:hlinkClick r:id="rId2"/>
              </a:rPr>
              <a:t>Sıvı</a:t>
            </a:r>
            <a:r>
              <a:rPr lang="tr-TR" dirty="0" smtClean="0"/>
              <a:t> </a:t>
            </a:r>
            <a:r>
              <a:rPr lang="tr-TR" dirty="0" smtClean="0">
                <a:hlinkClick r:id="rId3"/>
              </a:rPr>
              <a:t>ve</a:t>
            </a:r>
            <a:r>
              <a:rPr lang="tr-TR" dirty="0" smtClean="0"/>
              <a:t> </a:t>
            </a:r>
            <a:r>
              <a:rPr lang="tr-TR" dirty="0" smtClean="0">
                <a:hlinkClick r:id="rId4"/>
              </a:rPr>
              <a:t>Gazlar</a:t>
            </a:r>
            <a:r>
              <a:rPr lang="tr-TR" dirty="0" smtClean="0"/>
              <a:t> ağırlıkları nedeniyle bulundukları yüzeye bir kuvvet uygularlar. Kuvvetin kaynağı ne olursa olsun birim yüzeye dik olarak etki eden kuvvete basınç(P), bütün yüzeye dik olarak etki eden kuvvete de </a:t>
            </a:r>
            <a:r>
              <a:rPr lang="tr-TR" dirty="0" smtClean="0">
                <a:hlinkClick r:id="rId5"/>
              </a:rPr>
              <a:t>Basınç</a:t>
            </a:r>
            <a:r>
              <a:rPr lang="tr-TR" dirty="0" smtClean="0"/>
              <a:t> kuvveti(F) denir.</a:t>
            </a:r>
            <a:br>
              <a:rPr lang="tr-TR" dirty="0" smtClean="0"/>
            </a:br>
            <a:endParaRPr lang="tr-TR" dirty="0"/>
          </a:p>
          <a:p>
            <a:r>
              <a:rPr lang="tr-TR" dirty="0" smtClean="0"/>
              <a:t>Kısaca  </a:t>
            </a:r>
            <a:r>
              <a:rPr lang="tr-TR" dirty="0"/>
              <a:t>Birim alana </a:t>
            </a:r>
            <a:r>
              <a:rPr lang="tr-TR" dirty="0" smtClean="0"/>
              <a:t> etki  </a:t>
            </a:r>
            <a:r>
              <a:rPr lang="tr-TR" dirty="0"/>
              <a:t>eden </a:t>
            </a:r>
            <a:r>
              <a:rPr lang="tr-TR" dirty="0" smtClean="0"/>
              <a:t>kuvvettir. </a:t>
            </a:r>
            <a:r>
              <a:rPr lang="pt-BR" dirty="0" smtClean="0"/>
              <a:t>P </a:t>
            </a:r>
            <a:r>
              <a:rPr lang="pt-BR" dirty="0"/>
              <a:t>= F / A </a:t>
            </a:r>
            <a:endParaRPr lang="tr-TR" dirty="0" smtClean="0"/>
          </a:p>
          <a:p>
            <a:r>
              <a:rPr lang="tr-TR" dirty="0" smtClean="0"/>
              <a:t>SI Birimi</a:t>
            </a:r>
            <a:r>
              <a:rPr lang="pt-BR" dirty="0" smtClean="0"/>
              <a:t>: </a:t>
            </a:r>
            <a:r>
              <a:rPr lang="pt-BR" dirty="0"/>
              <a:t>[Pa] (Pascal) = [N/m</a:t>
            </a:r>
            <a:r>
              <a:rPr lang="pt-BR" baseline="30000" dirty="0"/>
              <a:t>2</a:t>
            </a:r>
            <a:r>
              <a:rPr lang="pt-BR" dirty="0" smtClean="0"/>
              <a:t>]</a:t>
            </a:r>
            <a:endParaRPr lang="tr-TR" dirty="0"/>
          </a:p>
        </p:txBody>
      </p:sp>
      <p:sp>
        <p:nvSpPr>
          <p:cNvPr id="7" name="6 Metin kutusu"/>
          <p:cNvSpPr txBox="1"/>
          <p:nvPr/>
        </p:nvSpPr>
        <p:spPr>
          <a:xfrm>
            <a:off x="611560" y="3212976"/>
            <a:ext cx="8280920" cy="3139321"/>
          </a:xfrm>
          <a:prstGeom prst="rect">
            <a:avLst/>
          </a:prstGeom>
          <a:noFill/>
        </p:spPr>
        <p:txBody>
          <a:bodyPr wrap="square" rtlCol="0">
            <a:spAutoFit/>
          </a:bodyPr>
          <a:lstStyle/>
          <a:p>
            <a:r>
              <a:rPr lang="tr-TR" dirty="0" smtClean="0"/>
              <a:t>Basınç, mutlak basınç, efektif (gösterge, etkin) basınç ve vakum basıncı  olarak ifade edilir. </a:t>
            </a:r>
          </a:p>
          <a:p>
            <a:r>
              <a:rPr lang="tr-TR" dirty="0" smtClean="0"/>
              <a:t>İçinde yaşadığımız </a:t>
            </a:r>
            <a:r>
              <a:rPr lang="tr-TR" dirty="0" smtClean="0">
                <a:hlinkClick r:id="rId6"/>
              </a:rPr>
              <a:t>atmosferde</a:t>
            </a:r>
            <a:r>
              <a:rPr lang="tr-TR" dirty="0" smtClean="0"/>
              <a:t> hali hazırda mevcut olan bir atmosfer basıncı vardır. Bu basınç, </a:t>
            </a:r>
            <a:r>
              <a:rPr lang="tr-TR" dirty="0" smtClean="0">
                <a:hlinkClick r:id="rId6"/>
              </a:rPr>
              <a:t>atmosfere</a:t>
            </a:r>
            <a:r>
              <a:rPr lang="tr-TR" dirty="0" smtClean="0"/>
              <a:t> açık olan gaz ve sıvı sistemlerine tesir eder. Dolayısıyla atmosfere açık sistemlerde basınç gerçek basınç değildir. Buna bir de </a:t>
            </a:r>
            <a:r>
              <a:rPr lang="tr-TR" dirty="0" smtClean="0">
                <a:hlinkClick r:id="rId6"/>
              </a:rPr>
              <a:t>atmosferin</a:t>
            </a:r>
            <a:r>
              <a:rPr lang="tr-TR" dirty="0" smtClean="0"/>
              <a:t> yaptığı basıncı eklemek gerekir. Bu toplam basınca mutlak basınç denir. Diğer taraftan atmosferin basıncını </a:t>
            </a:r>
            <a:r>
              <a:rPr lang="tr-TR" dirty="0" err="1" smtClean="0"/>
              <a:t>gözönüne</a:t>
            </a:r>
            <a:r>
              <a:rPr lang="tr-TR" dirty="0" smtClean="0"/>
              <a:t> almayıp, içinde yaşadığımız </a:t>
            </a:r>
            <a:r>
              <a:rPr lang="tr-TR" dirty="0" smtClean="0">
                <a:hlinkClick r:id="rId7"/>
              </a:rPr>
              <a:t>çevrenin</a:t>
            </a:r>
            <a:r>
              <a:rPr lang="tr-TR" dirty="0" smtClean="0"/>
              <a:t> basıncını sıfır kabul ettiğimiz </a:t>
            </a:r>
            <a:r>
              <a:rPr lang="tr-TR" dirty="0" smtClean="0">
                <a:hlinkClick r:id="rId8"/>
              </a:rPr>
              <a:t>zaman</a:t>
            </a:r>
            <a:r>
              <a:rPr lang="tr-TR" dirty="0" smtClean="0"/>
              <a:t> bulunan basınca ise efektif basınç adı verilir. </a:t>
            </a:r>
          </a:p>
          <a:p>
            <a:r>
              <a:rPr lang="tr-TR" dirty="0" smtClean="0"/>
              <a:t>Bir noktadaki gerçek basınç mutlak basınçtır. Mutlak basınç, atmosfer basıncı ile efektif basıncın toplamına eşittir.</a:t>
            </a:r>
          </a:p>
          <a:p>
            <a:r>
              <a:rPr lang="tr-TR" dirty="0" err="1"/>
              <a:t>Pmutlak</a:t>
            </a:r>
            <a:r>
              <a:rPr lang="tr-TR" dirty="0"/>
              <a:t> = </a:t>
            </a:r>
            <a:r>
              <a:rPr lang="tr-TR" dirty="0" err="1"/>
              <a:t>Patm</a:t>
            </a:r>
            <a:r>
              <a:rPr lang="tr-TR" dirty="0"/>
              <a:t> + </a:t>
            </a:r>
            <a:r>
              <a:rPr lang="tr-TR" dirty="0" err="1" smtClean="0"/>
              <a:t>Pgösterge</a:t>
            </a:r>
            <a:r>
              <a:rPr lang="tr-TR" dirty="0" smtClean="0"/>
              <a:t>, </a:t>
            </a:r>
            <a:endParaRPr lang="tr-TR" dirty="0"/>
          </a:p>
        </p:txBody>
      </p:sp>
      <p:sp>
        <p:nvSpPr>
          <p:cNvPr id="5" name="4 Veri Yer Tutucusu"/>
          <p:cNvSpPr>
            <a:spLocks noGrp="1"/>
          </p:cNvSpPr>
          <p:nvPr>
            <p:ph type="dt" sz="half" idx="10"/>
          </p:nvPr>
        </p:nvSpPr>
        <p:spPr/>
        <p:txBody>
          <a:bodyPr/>
          <a:lstStyle/>
          <a:p>
            <a:r>
              <a:rPr lang="tr-TR" smtClean="0"/>
              <a:t>ÖLÇME YÖNTEMLERİ</a:t>
            </a:r>
            <a:endParaRPr lang="tr-TR"/>
          </a:p>
        </p:txBody>
      </p:sp>
      <p:sp>
        <p:nvSpPr>
          <p:cNvPr id="8" name="7 Slayt Numarası Yer Tutucusu"/>
          <p:cNvSpPr>
            <a:spLocks noGrp="1"/>
          </p:cNvSpPr>
          <p:nvPr>
            <p:ph type="sldNum" sz="quarter" idx="12"/>
          </p:nvPr>
        </p:nvSpPr>
        <p:spPr/>
        <p:txBody>
          <a:bodyPr/>
          <a:lstStyle/>
          <a:p>
            <a:fld id="{08A4FF0E-0E3B-4802-A7FB-14709DDF29B9}" type="slidenum">
              <a:rPr lang="tr-TR" smtClean="0"/>
              <a:pPr/>
              <a:t>2</a:t>
            </a:fld>
            <a:endParaRPr lang="tr-TR"/>
          </a:p>
        </p:txBody>
      </p:sp>
      <p:sp>
        <p:nvSpPr>
          <p:cNvPr id="9" name="8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manometers.in/full-images/single-limb-manometer-739432.jpg"/>
          <p:cNvPicPr>
            <a:picLocks noChangeAspect="1" noChangeArrowheads="1"/>
          </p:cNvPicPr>
          <p:nvPr/>
        </p:nvPicPr>
        <p:blipFill>
          <a:blip r:embed="rId2" cstate="print"/>
          <a:srcRect/>
          <a:stretch>
            <a:fillRect/>
          </a:stretch>
        </p:blipFill>
        <p:spPr bwMode="auto">
          <a:xfrm>
            <a:off x="3059832" y="755826"/>
            <a:ext cx="936104" cy="4841917"/>
          </a:xfrm>
          <a:prstGeom prst="rect">
            <a:avLst/>
          </a:prstGeom>
          <a:noFill/>
        </p:spPr>
      </p:pic>
      <p:pic>
        <p:nvPicPr>
          <p:cNvPr id="26628" name="Picture 4" descr="http://t2.gstatic.com/images?q=tbn:ANd9GcRp7o9oxai8oXCLmrGt89cgX8rGRaCJowbSFQ9YGQTMP2o906bdmg"/>
          <p:cNvPicPr>
            <a:picLocks noChangeAspect="1" noChangeArrowheads="1"/>
          </p:cNvPicPr>
          <p:nvPr/>
        </p:nvPicPr>
        <p:blipFill>
          <a:blip r:embed="rId3" cstate="print"/>
          <a:srcRect/>
          <a:stretch>
            <a:fillRect/>
          </a:stretch>
        </p:blipFill>
        <p:spPr bwMode="auto">
          <a:xfrm>
            <a:off x="3923928" y="764704"/>
            <a:ext cx="2524125" cy="1809751"/>
          </a:xfrm>
          <a:prstGeom prst="rect">
            <a:avLst/>
          </a:prstGeom>
          <a:noFill/>
        </p:spPr>
      </p:pic>
      <p:sp>
        <p:nvSpPr>
          <p:cNvPr id="4" name="3 Metin kutusu"/>
          <p:cNvSpPr txBox="1"/>
          <p:nvPr/>
        </p:nvSpPr>
        <p:spPr>
          <a:xfrm>
            <a:off x="827584" y="5661248"/>
            <a:ext cx="4752528" cy="369332"/>
          </a:xfrm>
          <a:prstGeom prst="rect">
            <a:avLst/>
          </a:prstGeom>
          <a:noFill/>
        </p:spPr>
        <p:txBody>
          <a:bodyPr wrap="square" rtlCol="0">
            <a:spAutoFit/>
          </a:bodyPr>
          <a:lstStyle/>
          <a:p>
            <a:r>
              <a:rPr lang="tr-TR" dirty="0" smtClean="0"/>
              <a:t>Kuyu (hazneli) tip manometreler</a:t>
            </a:r>
            <a:endParaRPr lang="tr-TR" dirty="0"/>
          </a:p>
        </p:txBody>
      </p:sp>
      <p:pic>
        <p:nvPicPr>
          <p:cNvPr id="26630" name="Picture 6" descr="http://t2.gstatic.com/images?q=tbn:ANd9GcRQLumrCS68eeeJHIXFcJsJ_j-cFGmG3kyMyNzvWhxj6AKnry7I"/>
          <p:cNvPicPr>
            <a:picLocks noChangeAspect="1" noChangeArrowheads="1"/>
          </p:cNvPicPr>
          <p:nvPr/>
        </p:nvPicPr>
        <p:blipFill>
          <a:blip r:embed="rId4" cstate="print"/>
          <a:srcRect/>
          <a:stretch>
            <a:fillRect/>
          </a:stretch>
        </p:blipFill>
        <p:spPr bwMode="auto">
          <a:xfrm>
            <a:off x="6228184" y="764704"/>
            <a:ext cx="2565249" cy="2565252"/>
          </a:xfrm>
          <a:prstGeom prst="rect">
            <a:avLst/>
          </a:prstGeom>
          <a:noFill/>
        </p:spPr>
      </p:pic>
      <p:pic>
        <p:nvPicPr>
          <p:cNvPr id="26632" name="Picture 8" descr="http://t2.gstatic.com/images?q=tbn:ANd9GcQMVodoTyMe_n5HapDD3DLf4gS-N8ubwmfgMoGZyC6j0I5RF8gS"/>
          <p:cNvPicPr>
            <a:picLocks noChangeAspect="1" noChangeArrowheads="1"/>
          </p:cNvPicPr>
          <p:nvPr/>
        </p:nvPicPr>
        <p:blipFill>
          <a:blip r:embed="rId5" cstate="print"/>
          <a:srcRect/>
          <a:stretch>
            <a:fillRect/>
          </a:stretch>
        </p:blipFill>
        <p:spPr bwMode="auto">
          <a:xfrm>
            <a:off x="3923929" y="2564904"/>
            <a:ext cx="2304256" cy="2304257"/>
          </a:xfrm>
          <a:prstGeom prst="rect">
            <a:avLst/>
          </a:prstGeom>
          <a:noFill/>
        </p:spPr>
      </p:pic>
      <p:pic>
        <p:nvPicPr>
          <p:cNvPr id="26636" name="Picture 12" descr="http://www.grothcorp.com/uploads/product_44_8170.jpg"/>
          <p:cNvPicPr>
            <a:picLocks noChangeAspect="1" noChangeArrowheads="1"/>
          </p:cNvPicPr>
          <p:nvPr/>
        </p:nvPicPr>
        <p:blipFill>
          <a:blip r:embed="rId6" cstate="print"/>
          <a:srcRect/>
          <a:stretch>
            <a:fillRect/>
          </a:stretch>
        </p:blipFill>
        <p:spPr bwMode="auto">
          <a:xfrm>
            <a:off x="907182" y="753590"/>
            <a:ext cx="2152650" cy="4619626"/>
          </a:xfrm>
          <a:prstGeom prst="rect">
            <a:avLst/>
          </a:prstGeom>
          <a:noFill/>
        </p:spPr>
      </p:pic>
      <p:pic>
        <p:nvPicPr>
          <p:cNvPr id="26638" name="Picture 14" descr="http://www.dwyer-inst.com/images/Medium/1230-1235group_pic.jpg"/>
          <p:cNvPicPr>
            <a:picLocks noChangeAspect="1" noChangeArrowheads="1"/>
          </p:cNvPicPr>
          <p:nvPr/>
        </p:nvPicPr>
        <p:blipFill>
          <a:blip r:embed="rId7" cstate="print"/>
          <a:srcRect/>
          <a:stretch>
            <a:fillRect/>
          </a:stretch>
        </p:blipFill>
        <p:spPr bwMode="auto">
          <a:xfrm>
            <a:off x="6228184" y="3329956"/>
            <a:ext cx="2565249" cy="2565249"/>
          </a:xfrm>
          <a:prstGeom prst="rect">
            <a:avLst/>
          </a:prstGeom>
          <a:noFill/>
        </p:spPr>
      </p:pic>
      <p:sp>
        <p:nvSpPr>
          <p:cNvPr id="9" name="8 Veri Yer Tutucusu"/>
          <p:cNvSpPr>
            <a:spLocks noGrp="1"/>
          </p:cNvSpPr>
          <p:nvPr>
            <p:ph type="dt" sz="half" idx="10"/>
          </p:nvPr>
        </p:nvSpPr>
        <p:spPr/>
        <p:txBody>
          <a:bodyPr/>
          <a:lstStyle/>
          <a:p>
            <a:r>
              <a:rPr lang="tr-TR" smtClean="0"/>
              <a:t>ÖLÇME YÖNTEMLERİ</a:t>
            </a:r>
            <a:endParaRPr lang="tr-TR"/>
          </a:p>
        </p:txBody>
      </p:sp>
      <p:sp>
        <p:nvSpPr>
          <p:cNvPr id="10" name="9 Slayt Numarası Yer Tutucusu"/>
          <p:cNvSpPr>
            <a:spLocks noGrp="1"/>
          </p:cNvSpPr>
          <p:nvPr>
            <p:ph type="sldNum" sz="quarter" idx="12"/>
          </p:nvPr>
        </p:nvSpPr>
        <p:spPr/>
        <p:txBody>
          <a:bodyPr/>
          <a:lstStyle/>
          <a:p>
            <a:fld id="{08A4FF0E-0E3B-4802-A7FB-14709DDF29B9}" type="slidenum">
              <a:rPr lang="tr-TR" smtClean="0"/>
              <a:pPr/>
              <a:t>20</a:t>
            </a:fld>
            <a:endParaRPr lang="tr-TR"/>
          </a:p>
        </p:txBody>
      </p:sp>
      <p:sp>
        <p:nvSpPr>
          <p:cNvPr id="11" name="10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43488" y="817474"/>
            <a:ext cx="7992888" cy="1477328"/>
          </a:xfrm>
          <a:prstGeom prst="rect">
            <a:avLst/>
          </a:prstGeom>
        </p:spPr>
        <p:txBody>
          <a:bodyPr wrap="square">
            <a:spAutoFit/>
          </a:bodyPr>
          <a:lstStyle/>
          <a:p>
            <a:r>
              <a:rPr lang="tr-TR" b="1" dirty="0" smtClean="0"/>
              <a:t>Mikro Manometreler</a:t>
            </a:r>
            <a:r>
              <a:rPr lang="tr-TR" dirty="0" smtClean="0"/>
              <a:t/>
            </a:r>
            <a:br>
              <a:rPr lang="tr-TR" dirty="0" smtClean="0"/>
            </a:br>
            <a:r>
              <a:rPr lang="tr-TR" dirty="0" smtClean="0"/>
              <a:t>Sıvı seviyeli manometrelerde sıvı seviyelerinin hassas bir şekilde okunabilmesi için,bunlara mikrometre ve optik elemanlar ilave edilir.</a:t>
            </a:r>
            <a:br>
              <a:rPr lang="tr-TR" dirty="0" smtClean="0"/>
            </a:br>
            <a:r>
              <a:rPr lang="tr-TR" dirty="0" smtClean="0"/>
              <a:t/>
            </a:r>
            <a:br>
              <a:rPr lang="tr-TR" dirty="0" smtClean="0"/>
            </a:br>
            <a:endParaRPr lang="tr-TR" dirty="0"/>
          </a:p>
        </p:txBody>
      </p:sp>
      <p:sp>
        <p:nvSpPr>
          <p:cNvPr id="6" name="5 Dikdörtgen"/>
          <p:cNvSpPr/>
          <p:nvPr/>
        </p:nvSpPr>
        <p:spPr>
          <a:xfrm>
            <a:off x="539552" y="2274838"/>
            <a:ext cx="7704856" cy="1754326"/>
          </a:xfrm>
          <a:prstGeom prst="rect">
            <a:avLst/>
          </a:prstGeom>
        </p:spPr>
        <p:txBody>
          <a:bodyPr wrap="square">
            <a:spAutoFit/>
          </a:bodyPr>
          <a:lstStyle/>
          <a:p>
            <a:r>
              <a:rPr lang="tr-TR" b="1" dirty="0" smtClean="0"/>
              <a:t>Çan Tipi Manometre</a:t>
            </a:r>
            <a:r>
              <a:rPr lang="tr-TR" dirty="0" smtClean="0"/>
              <a:t/>
            </a:r>
            <a:br>
              <a:rPr lang="tr-TR" dirty="0" smtClean="0"/>
            </a:br>
            <a:r>
              <a:rPr lang="tr-TR" dirty="0" smtClean="0"/>
              <a:t>Bu tip manometrenin prensipleri, sıvı içinde yüzen bir çanın basınç farkı nedeniyle yükselip alçalmasının ölçülmesine dayanmaktadır. Bunlarda çan, doğrudan doğruya manometre sıvısı içinde yüzebildiği gibi, sisteme bir yay ilave edilebilir.</a:t>
            </a:r>
            <a:br>
              <a:rPr lang="tr-TR" dirty="0" smtClean="0"/>
            </a:br>
            <a:endParaRPr lang="tr-TR" dirty="0"/>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7" name="6 Slayt Numarası Yer Tutucusu"/>
          <p:cNvSpPr>
            <a:spLocks noGrp="1"/>
          </p:cNvSpPr>
          <p:nvPr>
            <p:ph type="sldNum" sz="quarter" idx="12"/>
          </p:nvPr>
        </p:nvSpPr>
        <p:spPr/>
        <p:txBody>
          <a:bodyPr/>
          <a:lstStyle/>
          <a:p>
            <a:fld id="{08A4FF0E-0E3B-4802-A7FB-14709DDF29B9}" type="slidenum">
              <a:rPr lang="tr-TR" smtClean="0"/>
              <a:pPr/>
              <a:t>21</a:t>
            </a:fld>
            <a:endParaRPr lang="tr-TR"/>
          </a:p>
        </p:txBody>
      </p:sp>
      <p:sp>
        <p:nvSpPr>
          <p:cNvPr id="8" name="7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22</a:t>
            </a:fld>
            <a:endParaRPr lang="tr-TR"/>
          </a:p>
        </p:txBody>
      </p:sp>
      <p:sp>
        <p:nvSpPr>
          <p:cNvPr id="7" name="6 Dikdörtgen"/>
          <p:cNvSpPr>
            <a:spLocks noChangeArrowheads="1"/>
          </p:cNvSpPr>
          <p:nvPr/>
        </p:nvSpPr>
        <p:spPr bwMode="auto">
          <a:xfrm>
            <a:off x="683568" y="476672"/>
            <a:ext cx="712879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sz="4000" b="1" dirty="0" smtClean="0">
                <a:solidFill>
                  <a:srgbClr val="FF0000"/>
                </a:solidFill>
                <a:latin typeface="Calibri" pitchFamily="34" charset="0"/>
              </a:rPr>
              <a:t>Barometre</a:t>
            </a:r>
            <a:endParaRPr lang="tr-TR" b="1" dirty="0">
              <a:solidFill>
                <a:srgbClr val="FF0000"/>
              </a:solidFill>
              <a:latin typeface="Calibri" pitchFamily="34" charset="0"/>
            </a:endParaRPr>
          </a:p>
          <a:p>
            <a:pPr algn="just"/>
            <a:r>
              <a:rPr lang="tr-TR" dirty="0">
                <a:latin typeface="Calibri" pitchFamily="34" charset="0"/>
              </a:rPr>
              <a:t>         Atmosfer basıncını gösteren </a:t>
            </a:r>
            <a:r>
              <a:rPr lang="tr-TR" dirty="0" smtClean="0">
                <a:latin typeface="Calibri" pitchFamily="34" charset="0"/>
              </a:rPr>
              <a:t>manometrelerdir. Barometreler </a:t>
            </a:r>
            <a:r>
              <a:rPr lang="tr-TR" dirty="0">
                <a:latin typeface="Calibri" pitchFamily="34" charset="0"/>
              </a:rPr>
              <a:t>genellikle kuyu tipi ve </a:t>
            </a:r>
            <a:r>
              <a:rPr lang="tr-TR" dirty="0" err="1">
                <a:latin typeface="Calibri" pitchFamily="34" charset="0"/>
              </a:rPr>
              <a:t>civalı</a:t>
            </a:r>
            <a:r>
              <a:rPr lang="tr-TR" dirty="0">
                <a:latin typeface="Calibri" pitchFamily="34" charset="0"/>
              </a:rPr>
              <a:t> olarak </a:t>
            </a:r>
            <a:r>
              <a:rPr lang="tr-TR" dirty="0" smtClean="0">
                <a:latin typeface="Calibri" pitchFamily="34" charset="0"/>
              </a:rPr>
              <a:t>üretilirler. Atmosfer </a:t>
            </a:r>
            <a:r>
              <a:rPr lang="tr-TR" dirty="0">
                <a:latin typeface="Calibri" pitchFamily="34" charset="0"/>
              </a:rPr>
              <a:t>basıncı ölçümü rüzgarla bile değişebildiğinden atmosfer basıncı nerede kullanılacak ise ölçümün orada yapılması daha sağlıklı olacaktır</a:t>
            </a:r>
            <a:r>
              <a:rPr lang="tr-TR" dirty="0" smtClean="0">
                <a:latin typeface="Calibri" pitchFamily="34" charset="0"/>
              </a:rPr>
              <a:t>. Mutlak </a:t>
            </a:r>
            <a:r>
              <a:rPr lang="tr-TR" dirty="0">
                <a:latin typeface="Calibri" pitchFamily="34" charset="0"/>
              </a:rPr>
              <a:t>basınç kullanılırken gerçek </a:t>
            </a:r>
            <a:r>
              <a:rPr lang="tr-TR" dirty="0" err="1">
                <a:latin typeface="Calibri" pitchFamily="34" charset="0"/>
              </a:rPr>
              <a:t>barometrik</a:t>
            </a:r>
            <a:r>
              <a:rPr lang="tr-TR" dirty="0">
                <a:latin typeface="Calibri" pitchFamily="34" charset="0"/>
              </a:rPr>
              <a:t> değer kullanılmalıdır.</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96952"/>
            <a:ext cx="167798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dmi.gov.tr/files/cocuklaricin/meteoroloji/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997202"/>
            <a:ext cx="1357312"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501008"/>
            <a:ext cx="2571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480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latin typeface="Calibri" pitchFamily="34" charset="0"/>
              </a:rPr>
              <a:t>2-ELASTİK TİP MANOMETRELER</a:t>
            </a:r>
            <a:endParaRPr lang="tr-TR"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23</a:t>
            </a:fld>
            <a:endParaRPr lang="tr-TR"/>
          </a:p>
        </p:txBody>
      </p:sp>
      <p:sp>
        <p:nvSpPr>
          <p:cNvPr id="7" name="6 Dikdörtgen"/>
          <p:cNvSpPr>
            <a:spLocks noChangeArrowheads="1"/>
          </p:cNvSpPr>
          <p:nvPr/>
        </p:nvSpPr>
        <p:spPr bwMode="auto">
          <a:xfrm>
            <a:off x="323528" y="1628800"/>
            <a:ext cx="8572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dirty="0" smtClean="0">
                <a:solidFill>
                  <a:srgbClr val="FF0000"/>
                </a:solidFill>
                <a:latin typeface="Calibri" pitchFamily="34" charset="0"/>
              </a:rPr>
              <a:t>2.1 </a:t>
            </a:r>
            <a:r>
              <a:rPr lang="tr-TR" dirty="0" err="1" smtClean="0">
                <a:solidFill>
                  <a:srgbClr val="FF0000"/>
                </a:solidFill>
                <a:latin typeface="Calibri" pitchFamily="34" charset="0"/>
              </a:rPr>
              <a:t>Bourdan</a:t>
            </a:r>
            <a:r>
              <a:rPr lang="tr-TR" dirty="0" smtClean="0">
                <a:solidFill>
                  <a:srgbClr val="FF0000"/>
                </a:solidFill>
                <a:latin typeface="Calibri" pitchFamily="34" charset="0"/>
              </a:rPr>
              <a:t> Tüplü Basınç ölçerler</a:t>
            </a:r>
          </a:p>
          <a:p>
            <a:pPr algn="just"/>
            <a:r>
              <a:rPr lang="tr-TR" dirty="0" smtClean="0">
                <a:latin typeface="Calibri" pitchFamily="34" charset="0"/>
              </a:rPr>
              <a:t>– </a:t>
            </a:r>
            <a:r>
              <a:rPr lang="tr-TR" dirty="0">
                <a:latin typeface="Calibri" pitchFamily="34" charset="0"/>
              </a:rPr>
              <a:t>Statik basınç ölçümünde en çok kullanılan cihazdır.</a:t>
            </a:r>
          </a:p>
          <a:p>
            <a:pPr algn="just"/>
            <a:r>
              <a:rPr lang="tr-TR" dirty="0">
                <a:latin typeface="Calibri" pitchFamily="34" charset="0"/>
              </a:rPr>
              <a:t>– C yapısı çoğunlukla eliptik kesitli C şeklindeki bir borudan meydana gelir. Boruya basınç uygulandığında boruda elastik sekil değişimi meydana gelir ve bu değişim borunun serbest ucundaki yay ve </a:t>
            </a:r>
            <a:r>
              <a:rPr lang="tr-TR" dirty="0" smtClean="0">
                <a:latin typeface="Calibri" pitchFamily="34" charset="0"/>
              </a:rPr>
              <a:t>dişli </a:t>
            </a:r>
            <a:r>
              <a:rPr lang="tr-TR" dirty="0">
                <a:latin typeface="Calibri" pitchFamily="34" charset="0"/>
              </a:rPr>
              <a:t>mekanizması ile ibreye dönme hareketi olarak iletilir.</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84984"/>
            <a:ext cx="2016224" cy="26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190979"/>
            <a:ext cx="3240360" cy="274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966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50 mm Bourdon Type Pressure Gauge"/>
          <p:cNvPicPr>
            <a:picLocks noChangeAspect="1" noChangeArrowheads="1"/>
          </p:cNvPicPr>
          <p:nvPr/>
        </p:nvPicPr>
        <p:blipFill>
          <a:blip r:embed="rId2" cstate="print"/>
          <a:srcRect/>
          <a:stretch>
            <a:fillRect/>
          </a:stretch>
        </p:blipFill>
        <p:spPr bwMode="auto">
          <a:xfrm>
            <a:off x="4644008" y="2636912"/>
            <a:ext cx="1228725" cy="1704976"/>
          </a:xfrm>
          <a:prstGeom prst="rect">
            <a:avLst/>
          </a:prstGeom>
          <a:noFill/>
        </p:spPr>
      </p:pic>
      <p:pic>
        <p:nvPicPr>
          <p:cNvPr id="33796" name="Picture 4" descr="http://upload.wikimedia.org/wikipedia/commons/thumb/f/f7/Manometer_inside.jpg/200px-Manometer_inside.jpg">
            <a:hlinkClick r:id="rId3"/>
          </p:cNvPr>
          <p:cNvPicPr>
            <a:picLocks noChangeAspect="1" noChangeArrowheads="1"/>
          </p:cNvPicPr>
          <p:nvPr/>
        </p:nvPicPr>
        <p:blipFill>
          <a:blip r:embed="rId4" cstate="print"/>
          <a:srcRect/>
          <a:stretch>
            <a:fillRect/>
          </a:stretch>
        </p:blipFill>
        <p:spPr bwMode="auto">
          <a:xfrm>
            <a:off x="179512" y="0"/>
            <a:ext cx="1905000" cy="2352675"/>
          </a:xfrm>
          <a:prstGeom prst="rect">
            <a:avLst/>
          </a:prstGeom>
          <a:noFill/>
        </p:spPr>
      </p:pic>
      <p:pic>
        <p:nvPicPr>
          <p:cNvPr id="33798" name="Picture 6" descr="http://upload.wikimedia.org/wikipedia/commons/thumb/c/c6/WPGaugeFace.jpg/200px-WPGaugeFace.jpg">
            <a:hlinkClick r:id="rId5"/>
          </p:cNvPr>
          <p:cNvPicPr>
            <a:picLocks noChangeAspect="1" noChangeArrowheads="1"/>
          </p:cNvPicPr>
          <p:nvPr/>
        </p:nvPicPr>
        <p:blipFill>
          <a:blip r:embed="rId6" cstate="print"/>
          <a:srcRect/>
          <a:stretch>
            <a:fillRect/>
          </a:stretch>
        </p:blipFill>
        <p:spPr bwMode="auto">
          <a:xfrm>
            <a:off x="179512" y="2348880"/>
            <a:ext cx="1905000" cy="2457451"/>
          </a:xfrm>
          <a:prstGeom prst="rect">
            <a:avLst/>
          </a:prstGeom>
          <a:noFill/>
        </p:spPr>
      </p:pic>
      <p:pic>
        <p:nvPicPr>
          <p:cNvPr id="33800" name="Picture 8" descr="100 mm Bourdon Type Pressure Gauge"/>
          <p:cNvPicPr>
            <a:picLocks noChangeAspect="1" noChangeArrowheads="1"/>
          </p:cNvPicPr>
          <p:nvPr/>
        </p:nvPicPr>
        <p:blipFill>
          <a:blip r:embed="rId7" cstate="print"/>
          <a:srcRect/>
          <a:stretch>
            <a:fillRect/>
          </a:stretch>
        </p:blipFill>
        <p:spPr bwMode="auto">
          <a:xfrm>
            <a:off x="2483768" y="260648"/>
            <a:ext cx="1600200" cy="1666875"/>
          </a:xfrm>
          <a:prstGeom prst="rect">
            <a:avLst/>
          </a:prstGeom>
          <a:noFill/>
        </p:spPr>
      </p:pic>
      <p:pic>
        <p:nvPicPr>
          <p:cNvPr id="33802" name="Picture 10" descr="http://upload.wikimedia.org/wikipedia/commons/thumb/f/f8/WPPressGaugeMech.jpg/200px-WPPressGaugeMech.jpg">
            <a:hlinkClick r:id="rId8"/>
          </p:cNvPr>
          <p:cNvPicPr>
            <a:picLocks noChangeAspect="1" noChangeArrowheads="1"/>
          </p:cNvPicPr>
          <p:nvPr/>
        </p:nvPicPr>
        <p:blipFill>
          <a:blip r:embed="rId9" cstate="print"/>
          <a:srcRect/>
          <a:stretch>
            <a:fillRect/>
          </a:stretch>
        </p:blipFill>
        <p:spPr bwMode="auto">
          <a:xfrm>
            <a:off x="2195736" y="1988840"/>
            <a:ext cx="1905000" cy="2457451"/>
          </a:xfrm>
          <a:prstGeom prst="rect">
            <a:avLst/>
          </a:prstGeom>
          <a:noFill/>
        </p:spPr>
      </p:pic>
      <p:pic>
        <p:nvPicPr>
          <p:cNvPr id="33804" name="Picture 12" descr="http://www.gaugechina.com/Upload/Prod_Description/Image/General%20Gauge/200-250.jpg"/>
          <p:cNvPicPr>
            <a:picLocks noChangeAspect="1" noChangeArrowheads="1"/>
          </p:cNvPicPr>
          <p:nvPr/>
        </p:nvPicPr>
        <p:blipFill>
          <a:blip r:embed="rId10" cstate="print"/>
          <a:srcRect/>
          <a:stretch>
            <a:fillRect/>
          </a:stretch>
        </p:blipFill>
        <p:spPr bwMode="auto">
          <a:xfrm>
            <a:off x="4344887" y="0"/>
            <a:ext cx="4799113" cy="2564904"/>
          </a:xfrm>
          <a:prstGeom prst="rect">
            <a:avLst/>
          </a:prstGeom>
          <a:noFill/>
        </p:spPr>
      </p:pic>
      <p:pic>
        <p:nvPicPr>
          <p:cNvPr id="33805" name="Picture 13" descr="http://www.ak-teknik.com.tr/tr/resim.php?r=../img_urunler/47-1234388794.jpg&amp;e=600&amp;b=400&amp;l=0"/>
          <p:cNvPicPr>
            <a:picLocks noChangeAspect="1" noChangeArrowheads="1"/>
          </p:cNvPicPr>
          <p:nvPr/>
        </p:nvPicPr>
        <p:blipFill>
          <a:blip r:embed="rId11" cstate="print"/>
          <a:srcRect/>
          <a:stretch>
            <a:fillRect/>
          </a:stretch>
        </p:blipFill>
        <p:spPr bwMode="auto">
          <a:xfrm>
            <a:off x="6084168" y="2852936"/>
            <a:ext cx="2619375" cy="2619375"/>
          </a:xfrm>
          <a:prstGeom prst="rect">
            <a:avLst/>
          </a:prstGeom>
          <a:noFill/>
        </p:spPr>
      </p:pic>
      <p:pic>
        <p:nvPicPr>
          <p:cNvPr id="33807" name="Picture 15" descr="http://t2.gstatic.com/images?q=tbn:ANd9GcTLAB7mFXvsZBUsdvQzpxyIIFyDh1TXh27PF4kn8PID-N8HiQbS"/>
          <p:cNvPicPr>
            <a:picLocks noChangeAspect="1" noChangeArrowheads="1"/>
          </p:cNvPicPr>
          <p:nvPr/>
        </p:nvPicPr>
        <p:blipFill>
          <a:blip r:embed="rId12" cstate="print"/>
          <a:srcRect/>
          <a:stretch>
            <a:fillRect/>
          </a:stretch>
        </p:blipFill>
        <p:spPr bwMode="auto">
          <a:xfrm>
            <a:off x="3923928" y="4653136"/>
            <a:ext cx="2486025" cy="1838325"/>
          </a:xfrm>
          <a:prstGeom prst="rect">
            <a:avLst/>
          </a:prstGeom>
          <a:noFill/>
        </p:spPr>
      </p:pic>
      <p:pic>
        <p:nvPicPr>
          <p:cNvPr id="33809" name="Picture 17" descr="Pressure Gauge (Stainless Steel Bourdon Pressure Gauge)"/>
          <p:cNvPicPr>
            <a:picLocks noChangeAspect="1" noChangeArrowheads="1"/>
          </p:cNvPicPr>
          <p:nvPr/>
        </p:nvPicPr>
        <p:blipFill>
          <a:blip r:embed="rId13" cstate="print"/>
          <a:srcRect/>
          <a:stretch>
            <a:fillRect/>
          </a:stretch>
        </p:blipFill>
        <p:spPr bwMode="auto">
          <a:xfrm>
            <a:off x="2195736" y="4437112"/>
            <a:ext cx="1475267" cy="1838975"/>
          </a:xfrm>
          <a:prstGeom prst="rect">
            <a:avLst/>
          </a:prstGeom>
          <a:noFill/>
        </p:spPr>
      </p:pic>
      <p:sp>
        <p:nvSpPr>
          <p:cNvPr id="11" name="10 Veri Yer Tutucusu"/>
          <p:cNvSpPr>
            <a:spLocks noGrp="1"/>
          </p:cNvSpPr>
          <p:nvPr>
            <p:ph type="dt" sz="half" idx="10"/>
          </p:nvPr>
        </p:nvSpPr>
        <p:spPr/>
        <p:txBody>
          <a:bodyPr/>
          <a:lstStyle/>
          <a:p>
            <a:r>
              <a:rPr lang="tr-TR" smtClean="0"/>
              <a:t>ÖLÇME YÖNTEMLERİ</a:t>
            </a:r>
            <a:endParaRPr lang="tr-TR"/>
          </a:p>
        </p:txBody>
      </p:sp>
      <p:sp>
        <p:nvSpPr>
          <p:cNvPr id="12" name="11 Slayt Numarası Yer Tutucusu"/>
          <p:cNvSpPr>
            <a:spLocks noGrp="1"/>
          </p:cNvSpPr>
          <p:nvPr>
            <p:ph type="sldNum" sz="quarter" idx="12"/>
          </p:nvPr>
        </p:nvSpPr>
        <p:spPr/>
        <p:txBody>
          <a:bodyPr/>
          <a:lstStyle/>
          <a:p>
            <a:fld id="{08A4FF0E-0E3B-4802-A7FB-14709DDF29B9}" type="slidenum">
              <a:rPr lang="tr-TR" smtClean="0"/>
              <a:pPr/>
              <a:t>24</a:t>
            </a:fld>
            <a:endParaRPr lang="tr-TR"/>
          </a:p>
        </p:txBody>
      </p:sp>
      <p:sp>
        <p:nvSpPr>
          <p:cNvPr id="13" name="12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dginstruments.com.au/Uploads/Images/dpg-100pic.jpg"/>
          <p:cNvPicPr>
            <a:picLocks noChangeAspect="1" noChangeArrowheads="1"/>
          </p:cNvPicPr>
          <p:nvPr/>
        </p:nvPicPr>
        <p:blipFill>
          <a:blip r:embed="rId2" cstate="print"/>
          <a:srcRect/>
          <a:stretch>
            <a:fillRect/>
          </a:stretch>
        </p:blipFill>
        <p:spPr bwMode="auto">
          <a:xfrm>
            <a:off x="4283968" y="3432625"/>
            <a:ext cx="1905000" cy="1905000"/>
          </a:xfrm>
          <a:prstGeom prst="rect">
            <a:avLst/>
          </a:prstGeom>
          <a:noFill/>
        </p:spPr>
      </p:pic>
      <p:pic>
        <p:nvPicPr>
          <p:cNvPr id="32771" name="Picture 3" descr="http://www.ak-teknik.com.tr/tr/resim.php?r=../img_urunler/46-1234388053.jpg&amp;e=600&amp;b=400&amp;l=0"/>
          <p:cNvPicPr>
            <a:picLocks noChangeAspect="1" noChangeArrowheads="1"/>
          </p:cNvPicPr>
          <p:nvPr/>
        </p:nvPicPr>
        <p:blipFill>
          <a:blip r:embed="rId3" cstate="print"/>
          <a:srcRect/>
          <a:stretch>
            <a:fillRect/>
          </a:stretch>
        </p:blipFill>
        <p:spPr bwMode="auto">
          <a:xfrm>
            <a:off x="454000" y="219826"/>
            <a:ext cx="2619375" cy="2619375"/>
          </a:xfrm>
          <a:prstGeom prst="rect">
            <a:avLst/>
          </a:prstGeom>
          <a:noFill/>
        </p:spPr>
      </p:pic>
      <p:sp>
        <p:nvSpPr>
          <p:cNvPr id="4" name="3 Metin kutusu"/>
          <p:cNvSpPr txBox="1"/>
          <p:nvPr/>
        </p:nvSpPr>
        <p:spPr>
          <a:xfrm>
            <a:off x="251520" y="3068960"/>
            <a:ext cx="3024336" cy="369332"/>
          </a:xfrm>
          <a:prstGeom prst="rect">
            <a:avLst/>
          </a:prstGeom>
          <a:noFill/>
        </p:spPr>
        <p:txBody>
          <a:bodyPr wrap="square" rtlCol="0">
            <a:spAutoFit/>
          </a:bodyPr>
          <a:lstStyle/>
          <a:p>
            <a:r>
              <a:rPr lang="tr-TR" dirty="0" smtClean="0"/>
              <a:t>Gliserin dolgulu manometre</a:t>
            </a:r>
            <a:endParaRPr lang="tr-TR" dirty="0"/>
          </a:p>
        </p:txBody>
      </p:sp>
      <p:pic>
        <p:nvPicPr>
          <p:cNvPr id="32773" name="Picture 5" descr="http://en.constgroup.com/files/products/detail_products_information/ConST211/Normal.jpg"/>
          <p:cNvPicPr>
            <a:picLocks noChangeAspect="1" noChangeArrowheads="1"/>
          </p:cNvPicPr>
          <p:nvPr/>
        </p:nvPicPr>
        <p:blipFill>
          <a:blip r:embed="rId4" cstate="print"/>
          <a:srcRect/>
          <a:stretch>
            <a:fillRect/>
          </a:stretch>
        </p:blipFill>
        <p:spPr bwMode="auto">
          <a:xfrm>
            <a:off x="4067944" y="260648"/>
            <a:ext cx="3000375" cy="2533651"/>
          </a:xfrm>
          <a:prstGeom prst="rect">
            <a:avLst/>
          </a:prstGeom>
          <a:noFill/>
        </p:spPr>
      </p:pic>
      <p:sp>
        <p:nvSpPr>
          <p:cNvPr id="6" name="5 Veri Yer Tutucusu"/>
          <p:cNvSpPr>
            <a:spLocks noGrp="1"/>
          </p:cNvSpPr>
          <p:nvPr>
            <p:ph type="dt" sz="half" idx="10"/>
          </p:nvPr>
        </p:nvSpPr>
        <p:spPr/>
        <p:txBody>
          <a:bodyPr/>
          <a:lstStyle/>
          <a:p>
            <a:r>
              <a:rPr lang="tr-TR" smtClean="0"/>
              <a:t>ÖLÇME YÖNTEMLERİ</a:t>
            </a:r>
            <a:endParaRPr lang="tr-TR"/>
          </a:p>
        </p:txBody>
      </p:sp>
      <p:sp>
        <p:nvSpPr>
          <p:cNvPr id="7" name="6 Slayt Numarası Yer Tutucusu"/>
          <p:cNvSpPr>
            <a:spLocks noGrp="1"/>
          </p:cNvSpPr>
          <p:nvPr>
            <p:ph type="sldNum" sz="quarter" idx="12"/>
          </p:nvPr>
        </p:nvSpPr>
        <p:spPr/>
        <p:txBody>
          <a:bodyPr/>
          <a:lstStyle/>
          <a:p>
            <a:fld id="{08A4FF0E-0E3B-4802-A7FB-14709DDF29B9}" type="slidenum">
              <a:rPr lang="tr-TR" smtClean="0"/>
              <a:pPr/>
              <a:t>25</a:t>
            </a:fld>
            <a:endParaRPr lang="tr-TR"/>
          </a:p>
        </p:txBody>
      </p:sp>
      <p:sp>
        <p:nvSpPr>
          <p:cNvPr id="8" name="7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mesteknik.com/uploaded/urun/4/keller_eco1_manometre_1.jpg">
            <a:hlinkClick r:id="rId2" tooltip="Dijital Manometre"/>
          </p:cNvPr>
          <p:cNvPicPr>
            <a:picLocks noChangeAspect="1" noChangeArrowheads="1"/>
          </p:cNvPicPr>
          <p:nvPr/>
        </p:nvPicPr>
        <p:blipFill>
          <a:blip r:embed="rId3" cstate="print"/>
          <a:srcRect/>
          <a:stretch>
            <a:fillRect/>
          </a:stretch>
        </p:blipFill>
        <p:spPr bwMode="auto">
          <a:xfrm>
            <a:off x="539552" y="692696"/>
            <a:ext cx="1905000" cy="1905000"/>
          </a:xfrm>
          <a:prstGeom prst="rect">
            <a:avLst/>
          </a:prstGeom>
          <a:noFill/>
        </p:spPr>
      </p:pic>
      <p:pic>
        <p:nvPicPr>
          <p:cNvPr id="60420" name="Picture 4" descr="http://www.mesteknik.com/uploaded/urun/4/tn_keller_leo1_manometre.jpg">
            <a:hlinkClick r:id="rId4" tooltip="Dijital Manometre"/>
          </p:cNvPr>
          <p:cNvPicPr>
            <a:picLocks noChangeAspect="1" noChangeArrowheads="1"/>
          </p:cNvPicPr>
          <p:nvPr/>
        </p:nvPicPr>
        <p:blipFill>
          <a:blip r:embed="rId5" cstate="print"/>
          <a:srcRect/>
          <a:stretch>
            <a:fillRect/>
          </a:stretch>
        </p:blipFill>
        <p:spPr bwMode="auto">
          <a:xfrm>
            <a:off x="2771800" y="620688"/>
            <a:ext cx="2664296" cy="2664296"/>
          </a:xfrm>
          <a:prstGeom prst="rect">
            <a:avLst/>
          </a:prstGeom>
          <a:noFill/>
        </p:spPr>
      </p:pic>
      <p:pic>
        <p:nvPicPr>
          <p:cNvPr id="60422" name="Picture 6" descr="http://www.mesteknik.com/uploaded/urun/3/sika_dijital_manometre_typeE.jpg">
            <a:hlinkClick r:id="rId6" tooltip="Dijital Manometre"/>
          </p:cNvPr>
          <p:cNvPicPr>
            <a:picLocks noChangeAspect="1" noChangeArrowheads="1"/>
          </p:cNvPicPr>
          <p:nvPr/>
        </p:nvPicPr>
        <p:blipFill>
          <a:blip r:embed="rId7" cstate="print"/>
          <a:srcRect/>
          <a:stretch>
            <a:fillRect/>
          </a:stretch>
        </p:blipFill>
        <p:spPr bwMode="auto">
          <a:xfrm>
            <a:off x="5508104" y="692696"/>
            <a:ext cx="1905000" cy="1905000"/>
          </a:xfrm>
          <a:prstGeom prst="rect">
            <a:avLst/>
          </a:prstGeom>
          <a:noFill/>
        </p:spPr>
      </p:pic>
      <p:sp>
        <p:nvSpPr>
          <p:cNvPr id="7" name="6 Metin kutusu"/>
          <p:cNvSpPr txBox="1"/>
          <p:nvPr/>
        </p:nvSpPr>
        <p:spPr>
          <a:xfrm>
            <a:off x="755576" y="6165304"/>
            <a:ext cx="6192688" cy="369332"/>
          </a:xfrm>
          <a:prstGeom prst="rect">
            <a:avLst/>
          </a:prstGeom>
          <a:noFill/>
        </p:spPr>
        <p:txBody>
          <a:bodyPr wrap="square" rtlCol="0">
            <a:spAutoFit/>
          </a:bodyPr>
          <a:lstStyle/>
          <a:p>
            <a:r>
              <a:rPr lang="tr-TR" dirty="0" smtClean="0"/>
              <a:t>DİJİTAL MANOMETRELER</a:t>
            </a:r>
            <a:endParaRPr lang="tr-TR" dirty="0"/>
          </a:p>
        </p:txBody>
      </p:sp>
      <p:pic>
        <p:nvPicPr>
          <p:cNvPr id="60425" name="Picture 9" descr="http://en.constgroup.com/files/products/detail_products_information/ConST211/Normal.jpg"/>
          <p:cNvPicPr>
            <a:picLocks noChangeAspect="1" noChangeArrowheads="1"/>
          </p:cNvPicPr>
          <p:nvPr/>
        </p:nvPicPr>
        <p:blipFill>
          <a:blip r:embed="rId8" cstate="print"/>
          <a:srcRect/>
          <a:stretch>
            <a:fillRect/>
          </a:stretch>
        </p:blipFill>
        <p:spPr bwMode="auto">
          <a:xfrm>
            <a:off x="251520" y="3356992"/>
            <a:ext cx="2659285" cy="2245619"/>
          </a:xfrm>
          <a:prstGeom prst="rect">
            <a:avLst/>
          </a:prstGeom>
          <a:noFill/>
        </p:spPr>
      </p:pic>
      <p:pic>
        <p:nvPicPr>
          <p:cNvPr id="60427" name="Picture 11" descr="http://t2.gstatic.com/images?q=tbn:ANd9GcRP2MSseHRTJGiGSnsd7CBc8QD2QHt742UqKOG-W255wM59L9C4"/>
          <p:cNvPicPr>
            <a:picLocks noChangeAspect="1" noChangeArrowheads="1"/>
          </p:cNvPicPr>
          <p:nvPr/>
        </p:nvPicPr>
        <p:blipFill>
          <a:blip r:embed="rId9" cstate="print"/>
          <a:srcRect/>
          <a:stretch>
            <a:fillRect/>
          </a:stretch>
        </p:blipFill>
        <p:spPr bwMode="auto">
          <a:xfrm>
            <a:off x="3635896" y="3627512"/>
            <a:ext cx="1440160" cy="1440161"/>
          </a:xfrm>
          <a:prstGeom prst="rect">
            <a:avLst/>
          </a:prstGeom>
          <a:noFill/>
        </p:spPr>
      </p:pic>
      <p:pic>
        <p:nvPicPr>
          <p:cNvPr id="60429" name="Picture 13" descr="AG200 Loop Powered Digital Pressure Gauge product photo"/>
          <p:cNvPicPr>
            <a:picLocks noChangeAspect="1" noChangeArrowheads="1"/>
          </p:cNvPicPr>
          <p:nvPr/>
        </p:nvPicPr>
        <p:blipFill>
          <a:blip r:embed="rId10" cstate="print"/>
          <a:srcRect/>
          <a:stretch>
            <a:fillRect/>
          </a:stretch>
        </p:blipFill>
        <p:spPr bwMode="auto">
          <a:xfrm>
            <a:off x="5148064" y="3501008"/>
            <a:ext cx="2857500" cy="2143125"/>
          </a:xfrm>
          <a:prstGeom prst="rect">
            <a:avLst/>
          </a:prstGeom>
          <a:noFill/>
        </p:spPr>
      </p:pic>
      <p:sp>
        <p:nvSpPr>
          <p:cNvPr id="9" name="8 Veri Yer Tutucusu"/>
          <p:cNvSpPr>
            <a:spLocks noGrp="1"/>
          </p:cNvSpPr>
          <p:nvPr>
            <p:ph type="dt" sz="half" idx="10"/>
          </p:nvPr>
        </p:nvSpPr>
        <p:spPr/>
        <p:txBody>
          <a:bodyPr/>
          <a:lstStyle/>
          <a:p>
            <a:r>
              <a:rPr lang="tr-TR" smtClean="0"/>
              <a:t>ÖLÇME YÖNTEMLERİ</a:t>
            </a:r>
            <a:endParaRPr lang="tr-TR"/>
          </a:p>
        </p:txBody>
      </p:sp>
      <p:sp>
        <p:nvSpPr>
          <p:cNvPr id="10" name="9 Slayt Numarası Yer Tutucusu"/>
          <p:cNvSpPr>
            <a:spLocks noGrp="1"/>
          </p:cNvSpPr>
          <p:nvPr>
            <p:ph type="sldNum" sz="quarter" idx="12"/>
          </p:nvPr>
        </p:nvSpPr>
        <p:spPr/>
        <p:txBody>
          <a:bodyPr/>
          <a:lstStyle/>
          <a:p>
            <a:fld id="{08A4FF0E-0E3B-4802-A7FB-14709DDF29B9}" type="slidenum">
              <a:rPr lang="tr-TR" smtClean="0"/>
              <a:pPr/>
              <a:t>26</a:t>
            </a:fld>
            <a:endParaRPr lang="tr-TR"/>
          </a:p>
        </p:txBody>
      </p:sp>
      <p:sp>
        <p:nvSpPr>
          <p:cNvPr id="11" name="10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http://www.ak-teknik.com.tr/tr/resim.php?r=../img_urunler/102-1237475943.jpg&amp;e=600&amp;b=400&amp;l=0"/>
          <p:cNvPicPr>
            <a:picLocks noChangeAspect="1" noChangeArrowheads="1"/>
          </p:cNvPicPr>
          <p:nvPr/>
        </p:nvPicPr>
        <p:blipFill>
          <a:blip r:embed="rId2" cstate="print"/>
          <a:srcRect/>
          <a:stretch>
            <a:fillRect/>
          </a:stretch>
        </p:blipFill>
        <p:spPr bwMode="auto">
          <a:xfrm>
            <a:off x="611560" y="404664"/>
            <a:ext cx="2619375" cy="2619375"/>
          </a:xfrm>
          <a:prstGeom prst="rect">
            <a:avLst/>
          </a:prstGeom>
          <a:noFill/>
        </p:spPr>
      </p:pic>
      <p:sp>
        <p:nvSpPr>
          <p:cNvPr id="6" name="5 Metin kutusu"/>
          <p:cNvSpPr txBox="1"/>
          <p:nvPr/>
        </p:nvSpPr>
        <p:spPr>
          <a:xfrm>
            <a:off x="395536" y="5949280"/>
            <a:ext cx="6552728" cy="369332"/>
          </a:xfrm>
          <a:prstGeom prst="rect">
            <a:avLst/>
          </a:prstGeom>
          <a:noFill/>
        </p:spPr>
        <p:txBody>
          <a:bodyPr wrap="square" rtlCol="0">
            <a:spAutoFit/>
          </a:bodyPr>
          <a:lstStyle/>
          <a:p>
            <a:r>
              <a:rPr lang="tr-TR" dirty="0" smtClean="0"/>
              <a:t>FARK (DİFERANSİYEL) BASINÇ MANOMETRELERİ</a:t>
            </a:r>
            <a:endParaRPr lang="tr-TR" dirty="0"/>
          </a:p>
        </p:txBody>
      </p:sp>
      <p:pic>
        <p:nvPicPr>
          <p:cNvPr id="61443" name="Picture 3" descr="Kapsül Tip Fark Basınç Ölçer - Fark Basınç Manometresi">
            <a:hlinkClick r:id="rId3"/>
          </p:cNvPr>
          <p:cNvPicPr>
            <a:picLocks noChangeAspect="1" noChangeArrowheads="1"/>
          </p:cNvPicPr>
          <p:nvPr/>
        </p:nvPicPr>
        <p:blipFill>
          <a:blip r:embed="rId4" cstate="print"/>
          <a:srcRect/>
          <a:stretch>
            <a:fillRect/>
          </a:stretch>
        </p:blipFill>
        <p:spPr bwMode="auto">
          <a:xfrm>
            <a:off x="3419872" y="404664"/>
            <a:ext cx="2448272" cy="2448272"/>
          </a:xfrm>
          <a:prstGeom prst="rect">
            <a:avLst/>
          </a:prstGeom>
          <a:noFill/>
        </p:spPr>
      </p:pic>
      <p:pic>
        <p:nvPicPr>
          <p:cNvPr id="61445" name="Picture 5" descr="http://www.mesteknik.com/uploaded/urun/5/extech_fark_basinc_manometre_2.jpg">
            <a:hlinkClick r:id="rId5" tooltip="Fark Basınç Manometresi"/>
          </p:cNvPr>
          <p:cNvPicPr>
            <a:picLocks noChangeAspect="1" noChangeArrowheads="1"/>
          </p:cNvPicPr>
          <p:nvPr/>
        </p:nvPicPr>
        <p:blipFill>
          <a:blip r:embed="rId6" cstate="print"/>
          <a:srcRect/>
          <a:stretch>
            <a:fillRect/>
          </a:stretch>
        </p:blipFill>
        <p:spPr bwMode="auto">
          <a:xfrm>
            <a:off x="6156176" y="653480"/>
            <a:ext cx="2160240" cy="2160240"/>
          </a:xfrm>
          <a:prstGeom prst="rect">
            <a:avLst/>
          </a:prstGeom>
          <a:noFill/>
        </p:spPr>
      </p:pic>
      <p:pic>
        <p:nvPicPr>
          <p:cNvPr id="61447" name="Picture 7" descr="http://www.sinarinstruments.com/photogallery/photo30372/711.11.gif">
            <a:hlinkClick r:id="rId7"/>
          </p:cNvPr>
          <p:cNvPicPr>
            <a:picLocks noChangeAspect="1" noChangeArrowheads="1"/>
          </p:cNvPicPr>
          <p:nvPr/>
        </p:nvPicPr>
        <p:blipFill>
          <a:blip r:embed="rId8" cstate="print"/>
          <a:srcRect/>
          <a:stretch>
            <a:fillRect/>
          </a:stretch>
        </p:blipFill>
        <p:spPr bwMode="auto">
          <a:xfrm>
            <a:off x="611560" y="3140968"/>
            <a:ext cx="1800200" cy="2093256"/>
          </a:xfrm>
          <a:prstGeom prst="rect">
            <a:avLst/>
          </a:prstGeom>
          <a:noFill/>
        </p:spPr>
      </p:pic>
      <p:pic>
        <p:nvPicPr>
          <p:cNvPr id="61449" name="Picture 9" descr="Pano Montaj Tipi Diferansiyel Manometre - Fark Basınç Ölçer"/>
          <p:cNvPicPr>
            <a:picLocks noChangeAspect="1" noChangeArrowheads="1"/>
          </p:cNvPicPr>
          <p:nvPr/>
        </p:nvPicPr>
        <p:blipFill>
          <a:blip r:embed="rId9" cstate="print"/>
          <a:srcRect/>
          <a:stretch>
            <a:fillRect/>
          </a:stretch>
        </p:blipFill>
        <p:spPr bwMode="auto">
          <a:xfrm>
            <a:off x="2555776" y="2996952"/>
            <a:ext cx="2381250" cy="2381250"/>
          </a:xfrm>
          <a:prstGeom prst="rect">
            <a:avLst/>
          </a:prstGeom>
          <a:noFill/>
        </p:spPr>
      </p:pic>
      <p:pic>
        <p:nvPicPr>
          <p:cNvPr id="61451" name="Picture 11" descr="http://t1.gstatic.com/images?q=tbn:ANd9GcTWFPEc6wIfCKZY0uITVr0Vt_MNdcQ2ssc2cPyJ4i4iZucQS3C7"/>
          <p:cNvPicPr>
            <a:picLocks noChangeAspect="1" noChangeArrowheads="1"/>
          </p:cNvPicPr>
          <p:nvPr/>
        </p:nvPicPr>
        <p:blipFill>
          <a:blip r:embed="rId10" cstate="print"/>
          <a:srcRect/>
          <a:stretch>
            <a:fillRect/>
          </a:stretch>
        </p:blipFill>
        <p:spPr bwMode="auto">
          <a:xfrm>
            <a:off x="5436096" y="3140968"/>
            <a:ext cx="2143125" cy="2143125"/>
          </a:xfrm>
          <a:prstGeom prst="rect">
            <a:avLst/>
          </a:prstGeom>
          <a:noFill/>
        </p:spPr>
      </p:pic>
      <p:sp>
        <p:nvSpPr>
          <p:cNvPr id="9" name="8 Veri Yer Tutucusu"/>
          <p:cNvSpPr>
            <a:spLocks noGrp="1"/>
          </p:cNvSpPr>
          <p:nvPr>
            <p:ph type="dt" sz="half" idx="10"/>
          </p:nvPr>
        </p:nvSpPr>
        <p:spPr/>
        <p:txBody>
          <a:bodyPr/>
          <a:lstStyle/>
          <a:p>
            <a:r>
              <a:rPr lang="tr-TR" smtClean="0"/>
              <a:t>ÖLÇME YÖNTEMLERİ</a:t>
            </a:r>
            <a:endParaRPr lang="tr-TR"/>
          </a:p>
        </p:txBody>
      </p:sp>
      <p:sp>
        <p:nvSpPr>
          <p:cNvPr id="10" name="9 Slayt Numarası Yer Tutucusu"/>
          <p:cNvSpPr>
            <a:spLocks noGrp="1"/>
          </p:cNvSpPr>
          <p:nvPr>
            <p:ph type="sldNum" sz="quarter" idx="12"/>
          </p:nvPr>
        </p:nvSpPr>
        <p:spPr/>
        <p:txBody>
          <a:bodyPr/>
          <a:lstStyle/>
          <a:p>
            <a:fld id="{08A4FF0E-0E3B-4802-A7FB-14709DDF29B9}" type="slidenum">
              <a:rPr lang="tr-TR" smtClean="0"/>
              <a:pPr/>
              <a:t>27</a:t>
            </a:fld>
            <a:endParaRPr lang="tr-TR"/>
          </a:p>
        </p:txBody>
      </p:sp>
      <p:sp>
        <p:nvSpPr>
          <p:cNvPr id="11" name="10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52496"/>
            <a:ext cx="8229600" cy="935038"/>
          </a:xfrm>
        </p:spPr>
        <p:txBody>
          <a:bodyPr>
            <a:normAutofit/>
          </a:bodyPr>
          <a:lstStyle/>
          <a:p>
            <a:pPr algn="l"/>
            <a:r>
              <a:rPr lang="tr-TR" sz="3200" dirty="0" smtClean="0">
                <a:solidFill>
                  <a:srgbClr val="FF0000"/>
                </a:solidFill>
                <a:latin typeface="Times New Roman" pitchFamily="18" charset="0"/>
              </a:rPr>
              <a:t>2.2 </a:t>
            </a:r>
            <a:r>
              <a:rPr lang="en-US" sz="3200" dirty="0" smtClean="0">
                <a:solidFill>
                  <a:srgbClr val="FF0000"/>
                </a:solidFill>
                <a:latin typeface="Times New Roman" pitchFamily="18" charset="0"/>
              </a:rPr>
              <a:t>Di</a:t>
            </a:r>
            <a:r>
              <a:rPr lang="tr-TR" sz="3200" dirty="0" err="1" smtClean="0">
                <a:solidFill>
                  <a:srgbClr val="FF0000"/>
                </a:solidFill>
                <a:latin typeface="Times New Roman" pitchFamily="18" charset="0"/>
              </a:rPr>
              <a:t>yafram</a:t>
            </a:r>
            <a:r>
              <a:rPr lang="tr-TR" sz="3200" dirty="0" smtClean="0">
                <a:solidFill>
                  <a:srgbClr val="FF0000"/>
                </a:solidFill>
                <a:latin typeface="Times New Roman" pitchFamily="18" charset="0"/>
              </a:rPr>
              <a:t>, kapsül</a:t>
            </a:r>
            <a:r>
              <a:rPr lang="en-US" sz="3200" dirty="0" smtClean="0">
                <a:solidFill>
                  <a:srgbClr val="FF0000"/>
                </a:solidFill>
                <a:latin typeface="Times New Roman" pitchFamily="18" charset="0"/>
              </a:rPr>
              <a:t> </a:t>
            </a:r>
            <a:r>
              <a:rPr lang="tr-TR" sz="3200" dirty="0" smtClean="0">
                <a:solidFill>
                  <a:srgbClr val="FF0000"/>
                </a:solidFill>
                <a:latin typeface="Times New Roman" pitchFamily="18" charset="0"/>
              </a:rPr>
              <a:t>ve körük </a:t>
            </a:r>
            <a:r>
              <a:rPr lang="en-US" sz="3200" dirty="0" smtClean="0">
                <a:solidFill>
                  <a:srgbClr val="FF0000"/>
                </a:solidFill>
                <a:latin typeface="Times New Roman" pitchFamily="18" charset="0"/>
              </a:rPr>
              <a:t>t</a:t>
            </a:r>
            <a:r>
              <a:rPr lang="tr-TR" sz="3200" dirty="0">
                <a:solidFill>
                  <a:srgbClr val="FF0000"/>
                </a:solidFill>
                <a:latin typeface="Times New Roman" pitchFamily="18" charset="0"/>
              </a:rPr>
              <a:t>i</a:t>
            </a:r>
            <a:r>
              <a:rPr lang="en-US" sz="3200" dirty="0">
                <a:solidFill>
                  <a:srgbClr val="FF0000"/>
                </a:solidFill>
                <a:latin typeface="Times New Roman" pitchFamily="18" charset="0"/>
              </a:rPr>
              <a:t>p </a:t>
            </a:r>
            <a:r>
              <a:rPr lang="en-US" sz="3200" dirty="0" err="1">
                <a:solidFill>
                  <a:srgbClr val="FF0000"/>
                </a:solidFill>
                <a:latin typeface="Times New Roman" pitchFamily="18" charset="0"/>
              </a:rPr>
              <a:t>manomet</a:t>
            </a:r>
            <a:r>
              <a:rPr lang="tr-TR" sz="3200" dirty="0" err="1" smtClean="0">
                <a:solidFill>
                  <a:srgbClr val="FF0000"/>
                </a:solidFill>
                <a:latin typeface="Times New Roman" pitchFamily="18" charset="0"/>
              </a:rPr>
              <a:t>reler</a:t>
            </a:r>
            <a:endParaRPr lang="en-US" sz="3200" dirty="0">
              <a:solidFill>
                <a:srgbClr val="FF0000"/>
              </a:solidFill>
              <a:latin typeface="Times New Roman" pitchFamily="18" charset="0"/>
            </a:endParaRPr>
          </a:p>
        </p:txBody>
      </p:sp>
      <p:pic>
        <p:nvPicPr>
          <p:cNvPr id="35843" name="Picture 3"/>
          <p:cNvPicPr>
            <a:picLocks noChangeAspect="1" noChangeArrowheads="1"/>
          </p:cNvPicPr>
          <p:nvPr/>
        </p:nvPicPr>
        <p:blipFill>
          <a:blip r:embed="rId2" cstate="print"/>
          <a:srcRect/>
          <a:stretch>
            <a:fillRect/>
          </a:stretch>
        </p:blipFill>
        <p:spPr bwMode="auto">
          <a:xfrm>
            <a:off x="539552" y="1268759"/>
            <a:ext cx="3240360" cy="2505433"/>
          </a:xfrm>
          <a:prstGeom prst="rect">
            <a:avLst/>
          </a:prstGeom>
          <a:noFill/>
          <a:ln w="9525">
            <a:noFill/>
            <a:miter lim="800000"/>
            <a:headEnd/>
            <a:tailEnd/>
          </a:ln>
        </p:spPr>
      </p:pic>
      <p:sp>
        <p:nvSpPr>
          <p:cNvPr id="7" name="6 Veri Yer Tutucusu"/>
          <p:cNvSpPr>
            <a:spLocks noGrp="1"/>
          </p:cNvSpPr>
          <p:nvPr>
            <p:ph type="dt" sz="half" idx="10"/>
          </p:nvPr>
        </p:nvSpPr>
        <p:spPr/>
        <p:txBody>
          <a:bodyPr/>
          <a:lstStyle/>
          <a:p>
            <a:r>
              <a:rPr lang="tr-TR" smtClean="0"/>
              <a:t>ÖLÇME YÖNTEMLERİ</a:t>
            </a:r>
            <a:endParaRPr lang="tr-TR"/>
          </a:p>
        </p:txBody>
      </p:sp>
      <p:sp>
        <p:nvSpPr>
          <p:cNvPr id="8" name="7 Slayt Numarası Yer Tutucusu"/>
          <p:cNvSpPr>
            <a:spLocks noGrp="1"/>
          </p:cNvSpPr>
          <p:nvPr>
            <p:ph type="sldNum" sz="quarter" idx="12"/>
          </p:nvPr>
        </p:nvSpPr>
        <p:spPr/>
        <p:txBody>
          <a:bodyPr/>
          <a:lstStyle/>
          <a:p>
            <a:fld id="{08A4FF0E-0E3B-4802-A7FB-14709DDF29B9}" type="slidenum">
              <a:rPr lang="tr-TR" smtClean="0"/>
              <a:pPr/>
              <a:t>28</a:t>
            </a:fld>
            <a:endParaRPr lang="tr-TR"/>
          </a:p>
        </p:txBody>
      </p:sp>
      <p:sp>
        <p:nvSpPr>
          <p:cNvPr id="9" name="8 Altbilgi Yer Tutucusu"/>
          <p:cNvSpPr>
            <a:spLocks noGrp="1"/>
          </p:cNvSpPr>
          <p:nvPr>
            <p:ph type="ftr" sz="quarter" idx="11"/>
          </p:nvPr>
        </p:nvSpPr>
        <p:spPr/>
        <p:txBody>
          <a:bodyPr/>
          <a:lstStyle/>
          <a:p>
            <a:r>
              <a:rPr lang="tr-TR" smtClean="0"/>
              <a:t>DOÇ.DR. M.AZMİ AKTACİR</a:t>
            </a:r>
            <a:endParaRPr lang="tr-T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49080"/>
            <a:ext cx="348198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4716016" y="1268760"/>
            <a:ext cx="3672408" cy="5262979"/>
          </a:xfrm>
          <a:prstGeom prst="rect">
            <a:avLst/>
          </a:prstGeom>
          <a:noFill/>
        </p:spPr>
        <p:txBody>
          <a:bodyPr wrap="square" rtlCol="0">
            <a:spAutoFit/>
          </a:bodyPr>
          <a:lstStyle/>
          <a:p>
            <a:pPr algn="just"/>
            <a:r>
              <a:rPr lang="tr-TR" sz="2400" dirty="0">
                <a:latin typeface="Calibri" pitchFamily="34" charset="0"/>
              </a:rPr>
              <a:t>Birçok basınç ölçme uygulamalarında olduğu gibi, </a:t>
            </a:r>
            <a:r>
              <a:rPr lang="tr-TR" sz="2400" dirty="0" smtClean="0">
                <a:solidFill>
                  <a:srgbClr val="FF0000"/>
                </a:solidFill>
                <a:latin typeface="Calibri" pitchFamily="34" charset="0"/>
              </a:rPr>
              <a:t>diyafram</a:t>
            </a:r>
            <a:r>
              <a:rPr lang="tr-TR" sz="2400" dirty="0" smtClean="0">
                <a:latin typeface="Calibri" pitchFamily="34" charset="0"/>
              </a:rPr>
              <a:t>, </a:t>
            </a:r>
            <a:r>
              <a:rPr lang="tr-TR" sz="2400" dirty="0" smtClean="0">
                <a:solidFill>
                  <a:srgbClr val="FF0000"/>
                </a:solidFill>
                <a:latin typeface="Calibri" pitchFamily="34" charset="0"/>
              </a:rPr>
              <a:t>kapsül</a:t>
            </a:r>
            <a:r>
              <a:rPr lang="tr-TR" sz="2400" dirty="0" smtClean="0">
                <a:latin typeface="Calibri" pitchFamily="34" charset="0"/>
              </a:rPr>
              <a:t> </a:t>
            </a:r>
            <a:r>
              <a:rPr lang="tr-TR" sz="2400" dirty="0">
                <a:latin typeface="Calibri" pitchFamily="34" charset="0"/>
              </a:rPr>
              <a:t>ve </a:t>
            </a:r>
            <a:r>
              <a:rPr lang="tr-TR" sz="2400" dirty="0">
                <a:solidFill>
                  <a:srgbClr val="FF0000"/>
                </a:solidFill>
                <a:latin typeface="Calibri" pitchFamily="34" charset="0"/>
              </a:rPr>
              <a:t>körük</a:t>
            </a:r>
            <a:r>
              <a:rPr lang="tr-TR" sz="2400" dirty="0">
                <a:latin typeface="Calibri" pitchFamily="34" charset="0"/>
              </a:rPr>
              <a:t>, maruz kalınan kuvvet etkisi altında şekil değişimine uğratılarak basınç ölçülebilir. </a:t>
            </a:r>
            <a:endParaRPr lang="tr-TR" sz="2400" dirty="0" smtClean="0">
              <a:latin typeface="Calibri" pitchFamily="34" charset="0"/>
            </a:endParaRPr>
          </a:p>
          <a:p>
            <a:pPr algn="just"/>
            <a:r>
              <a:rPr lang="tr-TR" sz="2400" dirty="0" smtClean="0">
                <a:latin typeface="Calibri" pitchFamily="34" charset="0"/>
              </a:rPr>
              <a:t>Bu </a:t>
            </a:r>
            <a:r>
              <a:rPr lang="tr-TR" sz="2400" dirty="0">
                <a:latin typeface="Calibri" pitchFamily="34" charset="0"/>
              </a:rPr>
              <a:t>elemanlar çelik veya bronz gibi metalik malzemelerden olabildikleri gibi, petrol ve yağa karşı dirençli lastik veya özel plastiklerden de yapılabilir.</a:t>
            </a:r>
          </a:p>
          <a:p>
            <a:pPr algn="just"/>
            <a:endParaRPr lang="tr-T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29</a:t>
            </a:fld>
            <a:endParaRPr lang="tr-TR"/>
          </a:p>
        </p:txBody>
      </p:sp>
      <p:sp>
        <p:nvSpPr>
          <p:cNvPr id="7" name="3 Dikdörtgen"/>
          <p:cNvSpPr>
            <a:spLocks noChangeArrowheads="1"/>
          </p:cNvSpPr>
          <p:nvPr/>
        </p:nvSpPr>
        <p:spPr bwMode="auto">
          <a:xfrm>
            <a:off x="395537" y="692696"/>
            <a:ext cx="846271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dirty="0">
                <a:latin typeface="Calibri" pitchFamily="34" charset="0"/>
              </a:rPr>
              <a:t>	</a:t>
            </a:r>
            <a:r>
              <a:rPr lang="tr-TR" sz="2400" dirty="0">
                <a:latin typeface="Calibri" pitchFamily="34" charset="0"/>
              </a:rPr>
              <a:t>Diyafram, ince metal bir levha olup çevresi boyunca </a:t>
            </a:r>
            <a:r>
              <a:rPr lang="tr-TR" sz="2400" dirty="0" err="1">
                <a:latin typeface="Calibri" pitchFamily="34" charset="0"/>
              </a:rPr>
              <a:t>yataklanmıştır</a:t>
            </a:r>
            <a:r>
              <a:rPr lang="tr-TR" sz="2400" dirty="0">
                <a:latin typeface="Calibri" pitchFamily="34" charset="0"/>
              </a:rPr>
              <a:t>. Genelde paslanmaz çelik veya pirinçten yapılırlar. </a:t>
            </a:r>
            <a:endParaRPr lang="tr-TR" sz="2400" dirty="0" smtClean="0">
              <a:latin typeface="Calibri" pitchFamily="34" charset="0"/>
            </a:endParaRPr>
          </a:p>
          <a:p>
            <a:pPr algn="just"/>
            <a:r>
              <a:rPr lang="tr-TR" sz="2400" dirty="0">
                <a:latin typeface="Calibri" pitchFamily="34" charset="0"/>
              </a:rPr>
              <a:t>	</a:t>
            </a:r>
            <a:r>
              <a:rPr lang="tr-TR" sz="2400" dirty="0" smtClean="0">
                <a:latin typeface="Calibri" pitchFamily="34" charset="0"/>
              </a:rPr>
              <a:t>Aşağıdaki </a:t>
            </a:r>
            <a:r>
              <a:rPr lang="tr-TR" sz="2400" dirty="0">
                <a:latin typeface="Calibri" pitchFamily="34" charset="0"/>
              </a:rPr>
              <a:t>şekilde de gösterildiği gibi hazne içine yerleştirilmiş olan diyaframın bir yüzü P1 basıncına, diğer yüzü ise P2 basıncına maruz kalmaktadır. Bu iki basınç arasındaki fark diyaframın şekil değişimine neden olur. Bir mil veya mekanik bir düzenek, diyaframda oluşan hareketle yer değiştirirken elektriksel dönüştürücülere ile elektriksel sinyallere dönüştürülerek basınç ölçülmüş olur.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84" y="4179836"/>
            <a:ext cx="3093544" cy="220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72" y="4179837"/>
            <a:ext cx="5346478" cy="220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539552" y="241484"/>
            <a:ext cx="3683252" cy="523220"/>
          </a:xfrm>
          <a:prstGeom prst="rect">
            <a:avLst/>
          </a:prstGeom>
          <a:noFill/>
        </p:spPr>
        <p:txBody>
          <a:bodyPr wrap="none" rtlCol="0">
            <a:spAutoFit/>
          </a:bodyPr>
          <a:lstStyle/>
          <a:p>
            <a:r>
              <a:rPr lang="tr-TR" sz="2800" dirty="0" smtClean="0">
                <a:solidFill>
                  <a:srgbClr val="FF0000"/>
                </a:solidFill>
              </a:rPr>
              <a:t>Diyafram manometreler</a:t>
            </a:r>
            <a:endParaRPr lang="tr-TR" sz="2800" dirty="0">
              <a:solidFill>
                <a:srgbClr val="FF0000"/>
              </a:solidFill>
            </a:endParaRPr>
          </a:p>
        </p:txBody>
      </p:sp>
    </p:spTree>
    <p:extLst>
      <p:ext uri="{BB962C8B-B14F-4D97-AF65-F5344CB8AC3E}">
        <p14:creationId xmlns:p14="http://schemas.microsoft.com/office/powerpoint/2010/main" val="3097542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15616" y="404664"/>
            <a:ext cx="7200800" cy="646331"/>
          </a:xfrm>
          <a:prstGeom prst="rect">
            <a:avLst/>
          </a:prstGeom>
          <a:noFill/>
        </p:spPr>
        <p:txBody>
          <a:bodyPr wrap="square" rtlCol="0">
            <a:spAutoFit/>
          </a:bodyPr>
          <a:lstStyle/>
          <a:p>
            <a:r>
              <a:rPr lang="tr-TR" dirty="0" smtClean="0"/>
              <a:t>Vakum basıncı ise atmosfer basıncının altındaki basınçlardır. Bu durumda, </a:t>
            </a:r>
          </a:p>
          <a:p>
            <a:r>
              <a:rPr lang="tr-TR" dirty="0" err="1" smtClean="0"/>
              <a:t>Pmutlak</a:t>
            </a:r>
            <a:r>
              <a:rPr lang="tr-TR" dirty="0" smtClean="0"/>
              <a:t>=</a:t>
            </a:r>
            <a:r>
              <a:rPr lang="tr-TR" dirty="0" err="1" smtClean="0"/>
              <a:t>Patm</a:t>
            </a:r>
            <a:r>
              <a:rPr lang="tr-TR" dirty="0" smtClean="0"/>
              <a:t>-</a:t>
            </a:r>
            <a:r>
              <a:rPr lang="tr-TR" dirty="0" err="1" smtClean="0"/>
              <a:t>Pvakum</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611560" y="1124744"/>
            <a:ext cx="8292626" cy="4536504"/>
          </a:xfrm>
          <a:prstGeom prst="rect">
            <a:avLst/>
          </a:prstGeom>
          <a:noFill/>
          <a:ln w="9525">
            <a:noFill/>
            <a:miter lim="800000"/>
            <a:headEnd/>
            <a:tailEnd/>
          </a:ln>
        </p:spPr>
      </p:pic>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3</a:t>
            </a:fld>
            <a:endParaRPr lang="tr-TR"/>
          </a:p>
        </p:txBody>
      </p:sp>
      <p:sp>
        <p:nvSpPr>
          <p:cNvPr id="7" name="6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http://www.ak-teknik.com.tr/tr/resim.php?r=../img_urunler/66-1234962172.jpg&amp;e=600&amp;b=400&amp;l=0"/>
          <p:cNvPicPr>
            <a:picLocks noChangeAspect="1" noChangeArrowheads="1"/>
          </p:cNvPicPr>
          <p:nvPr/>
        </p:nvPicPr>
        <p:blipFill>
          <a:blip r:embed="rId2" cstate="print"/>
          <a:srcRect/>
          <a:stretch>
            <a:fillRect/>
          </a:stretch>
        </p:blipFill>
        <p:spPr bwMode="auto">
          <a:xfrm>
            <a:off x="5873083" y="332656"/>
            <a:ext cx="2908548" cy="2908548"/>
          </a:xfrm>
          <a:prstGeom prst="rect">
            <a:avLst/>
          </a:prstGeom>
          <a:noFill/>
        </p:spPr>
      </p:pic>
      <p:sp>
        <p:nvSpPr>
          <p:cNvPr id="8" name="7 Metin kutusu"/>
          <p:cNvSpPr txBox="1"/>
          <p:nvPr/>
        </p:nvSpPr>
        <p:spPr>
          <a:xfrm>
            <a:off x="1763688" y="3241204"/>
            <a:ext cx="5112568" cy="369332"/>
          </a:xfrm>
          <a:prstGeom prst="rect">
            <a:avLst/>
          </a:prstGeom>
          <a:noFill/>
        </p:spPr>
        <p:txBody>
          <a:bodyPr wrap="square" rtlCol="0">
            <a:spAutoFit/>
          </a:bodyPr>
          <a:lstStyle/>
          <a:p>
            <a:pPr algn="ctr"/>
            <a:r>
              <a:rPr lang="tr-TR" dirty="0" smtClean="0">
                <a:solidFill>
                  <a:srgbClr val="FF0000"/>
                </a:solidFill>
              </a:rPr>
              <a:t>Diyaframlı manometre</a:t>
            </a:r>
            <a:endParaRPr lang="tr-TR" dirty="0">
              <a:solidFill>
                <a:srgbClr val="FF0000"/>
              </a:solidFill>
            </a:endParaRPr>
          </a:p>
        </p:txBody>
      </p:sp>
      <p:pic>
        <p:nvPicPr>
          <p:cNvPr id="34820" name="Picture 4" descr="http://www.ak-teknik.com.tr/tr/resim.php?r=../img_urunler/77-1237022993.jpg&amp;e=600&amp;b=400&amp;l=0"/>
          <p:cNvPicPr>
            <a:picLocks noChangeAspect="1" noChangeArrowheads="1"/>
          </p:cNvPicPr>
          <p:nvPr/>
        </p:nvPicPr>
        <p:blipFill>
          <a:blip r:embed="rId3" cstate="print"/>
          <a:srcRect/>
          <a:stretch>
            <a:fillRect/>
          </a:stretch>
        </p:blipFill>
        <p:spPr bwMode="auto">
          <a:xfrm>
            <a:off x="251520" y="3789040"/>
            <a:ext cx="2619375" cy="2619375"/>
          </a:xfrm>
          <a:prstGeom prst="rect">
            <a:avLst/>
          </a:prstGeom>
          <a:noFill/>
        </p:spPr>
      </p:pic>
      <p:sp>
        <p:nvSpPr>
          <p:cNvPr id="10" name="9 Metin kutusu"/>
          <p:cNvSpPr txBox="1"/>
          <p:nvPr/>
        </p:nvSpPr>
        <p:spPr>
          <a:xfrm>
            <a:off x="2915816" y="4941168"/>
            <a:ext cx="2016224" cy="646331"/>
          </a:xfrm>
          <a:prstGeom prst="rect">
            <a:avLst/>
          </a:prstGeom>
          <a:noFill/>
        </p:spPr>
        <p:txBody>
          <a:bodyPr wrap="square" rtlCol="0">
            <a:spAutoFit/>
          </a:bodyPr>
          <a:lstStyle/>
          <a:p>
            <a:pPr algn="ctr"/>
            <a:r>
              <a:rPr lang="tr-TR" dirty="0" smtClean="0">
                <a:solidFill>
                  <a:srgbClr val="FF0000"/>
                </a:solidFill>
              </a:rPr>
              <a:t>Kapsül diyaframlı manometre</a:t>
            </a:r>
            <a:endParaRPr lang="tr-TR" dirty="0">
              <a:solidFill>
                <a:srgbClr val="FF0000"/>
              </a:solidFill>
            </a:endParaRPr>
          </a:p>
        </p:txBody>
      </p:sp>
      <p:pic>
        <p:nvPicPr>
          <p:cNvPr id="34822" name="Picture 6" descr="http://www.gaugechina.com/Upload/Prod_Description/Image/Capsule%20Low%20Pressure%20Gauge/5e79300f-6aa1-4631-8098-fa51d3a77211.jpg"/>
          <p:cNvPicPr>
            <a:picLocks noChangeAspect="1" noChangeArrowheads="1"/>
          </p:cNvPicPr>
          <p:nvPr/>
        </p:nvPicPr>
        <p:blipFill>
          <a:blip r:embed="rId4" cstate="print"/>
          <a:srcRect/>
          <a:stretch>
            <a:fillRect/>
          </a:stretch>
        </p:blipFill>
        <p:spPr bwMode="auto">
          <a:xfrm>
            <a:off x="5004048" y="3717032"/>
            <a:ext cx="3744416" cy="2695980"/>
          </a:xfrm>
          <a:prstGeom prst="rect">
            <a:avLst/>
          </a:prstGeom>
          <a:noFill/>
        </p:spPr>
      </p:pic>
      <p:pic>
        <p:nvPicPr>
          <p:cNvPr id="34824" name="Picture 8" descr="http://www.gaugechina.com/Prod_Images/Sanitary%20Diaphragm%20Gauge.jpg"/>
          <p:cNvPicPr>
            <a:picLocks noChangeAspect="1" noChangeArrowheads="1"/>
          </p:cNvPicPr>
          <p:nvPr/>
        </p:nvPicPr>
        <p:blipFill>
          <a:blip r:embed="rId5" cstate="print"/>
          <a:srcRect/>
          <a:stretch>
            <a:fillRect/>
          </a:stretch>
        </p:blipFill>
        <p:spPr bwMode="auto">
          <a:xfrm>
            <a:off x="2959596" y="332656"/>
            <a:ext cx="2908548" cy="2908548"/>
          </a:xfrm>
          <a:prstGeom prst="rect">
            <a:avLst/>
          </a:prstGeom>
          <a:noFill/>
        </p:spPr>
      </p:pic>
      <p:pic>
        <p:nvPicPr>
          <p:cNvPr id="34826" name="Picture 10" descr="http://3.bp.blogspot.com/_SEJ_mMmfxvU/TKhqC2QPzuI/AAAAAAAAAH8/vvmwO_zCOq0/s400/elastic+diaphragm+gauges.gif">
            <a:hlinkClick r:id="rId6"/>
          </p:cNvPr>
          <p:cNvPicPr>
            <a:picLocks noChangeAspect="1" noChangeArrowheads="1"/>
          </p:cNvPicPr>
          <p:nvPr/>
        </p:nvPicPr>
        <p:blipFill>
          <a:blip r:embed="rId7" cstate="print"/>
          <a:srcRect/>
          <a:stretch>
            <a:fillRect/>
          </a:stretch>
        </p:blipFill>
        <p:spPr bwMode="auto">
          <a:xfrm>
            <a:off x="238779" y="332656"/>
            <a:ext cx="2799477" cy="2908548"/>
          </a:xfrm>
          <a:prstGeom prst="rect">
            <a:avLst/>
          </a:prstGeom>
          <a:noFill/>
        </p:spPr>
      </p:pic>
      <p:sp>
        <p:nvSpPr>
          <p:cNvPr id="11" name="10 Veri Yer Tutucusu"/>
          <p:cNvSpPr>
            <a:spLocks noGrp="1"/>
          </p:cNvSpPr>
          <p:nvPr>
            <p:ph type="dt" sz="half" idx="10"/>
          </p:nvPr>
        </p:nvSpPr>
        <p:spPr/>
        <p:txBody>
          <a:bodyPr/>
          <a:lstStyle/>
          <a:p>
            <a:r>
              <a:rPr lang="tr-TR" smtClean="0"/>
              <a:t>ÖLÇME YÖNTEMLERİ</a:t>
            </a:r>
            <a:endParaRPr lang="tr-TR"/>
          </a:p>
        </p:txBody>
      </p:sp>
      <p:sp>
        <p:nvSpPr>
          <p:cNvPr id="12" name="11 Slayt Numarası Yer Tutucusu"/>
          <p:cNvSpPr>
            <a:spLocks noGrp="1"/>
          </p:cNvSpPr>
          <p:nvPr>
            <p:ph type="sldNum" sz="quarter" idx="12"/>
          </p:nvPr>
        </p:nvSpPr>
        <p:spPr/>
        <p:txBody>
          <a:bodyPr/>
          <a:lstStyle/>
          <a:p>
            <a:fld id="{08A4FF0E-0E3B-4802-A7FB-14709DDF29B9}" type="slidenum">
              <a:rPr lang="tr-TR" smtClean="0"/>
              <a:pPr/>
              <a:t>30</a:t>
            </a:fld>
            <a:endParaRPr lang="tr-TR"/>
          </a:p>
        </p:txBody>
      </p:sp>
      <p:sp>
        <p:nvSpPr>
          <p:cNvPr id="13" name="12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800" dirty="0" smtClean="0">
                <a:solidFill>
                  <a:srgbClr val="FF0000"/>
                </a:solidFill>
              </a:rPr>
              <a:t>Kapsül manometreler</a:t>
            </a:r>
            <a:endParaRPr lang="tr-TR" sz="2800" dirty="0">
              <a:solidFill>
                <a:srgbClr val="FF0000"/>
              </a:solidFill>
            </a:endParaRPr>
          </a:p>
        </p:txBody>
      </p:sp>
      <p:sp>
        <p:nvSpPr>
          <p:cNvPr id="3" name="İçerik Yer Tutucusu 2"/>
          <p:cNvSpPr>
            <a:spLocks noGrp="1"/>
          </p:cNvSpPr>
          <p:nvPr>
            <p:ph idx="1"/>
          </p:nvPr>
        </p:nvSpPr>
        <p:spPr>
          <a:xfrm>
            <a:off x="467544" y="1196752"/>
            <a:ext cx="8229600" cy="4525963"/>
          </a:xfrm>
        </p:spPr>
        <p:txBody>
          <a:bodyPr>
            <a:normAutofit fontScale="92500" lnSpcReduction="10000"/>
          </a:bodyPr>
          <a:lstStyle/>
          <a:p>
            <a:r>
              <a:rPr lang="tr-TR" dirty="0" smtClean="0"/>
              <a:t>İki ve daha fazla </a:t>
            </a:r>
            <a:r>
              <a:rPr lang="tr-TR" dirty="0" err="1" smtClean="0"/>
              <a:t>dayaframın</a:t>
            </a:r>
            <a:r>
              <a:rPr lang="tr-TR" dirty="0" smtClean="0"/>
              <a:t> bir araya getirilmesi ile elde edilir. Bunların içindeki basıncın artması uzamasına, azalması ise kısalmasına neden olur.</a:t>
            </a:r>
          </a:p>
          <a:p>
            <a:r>
              <a:rPr lang="tr-TR" dirty="0" smtClean="0"/>
              <a:t>Genellikle diyafram ve kapsüller çok küçük ve çok büyük olmayan 100 </a:t>
            </a:r>
            <a:r>
              <a:rPr lang="tr-TR" dirty="0" err="1" smtClean="0"/>
              <a:t>Pa</a:t>
            </a:r>
            <a:r>
              <a:rPr lang="tr-TR" dirty="0" smtClean="0"/>
              <a:t> ile 40 </a:t>
            </a:r>
            <a:r>
              <a:rPr lang="tr-TR" dirty="0" err="1" smtClean="0"/>
              <a:t>MPa</a:t>
            </a:r>
            <a:r>
              <a:rPr lang="tr-TR" dirty="0" smtClean="0"/>
              <a:t> arasındaki orta basınçlarda kullanılırlar.</a:t>
            </a:r>
          </a:p>
          <a:p>
            <a:r>
              <a:rPr lang="tr-TR" dirty="0" smtClean="0">
                <a:solidFill>
                  <a:srgbClr val="FF0000"/>
                </a:solidFill>
              </a:rPr>
              <a:t>Diyaframlar</a:t>
            </a:r>
            <a:r>
              <a:rPr lang="tr-TR" dirty="0" smtClean="0"/>
              <a:t> yüksek frekanslı basınç değişimlerinin ölçülmesi için uygundur.</a:t>
            </a:r>
          </a:p>
          <a:p>
            <a:r>
              <a:rPr lang="tr-TR" dirty="0" smtClean="0">
                <a:solidFill>
                  <a:srgbClr val="FF0000"/>
                </a:solidFill>
              </a:rPr>
              <a:t>Kapsüller </a:t>
            </a:r>
            <a:r>
              <a:rPr lang="tr-TR" dirty="0" smtClean="0"/>
              <a:t>küçük basınç değişikliklerine karşı diyaframlara göre daha hassastırlar.</a:t>
            </a:r>
            <a:endParaRPr lang="tr-TR"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31</a:t>
            </a:fld>
            <a:endParaRPr lang="tr-TR"/>
          </a:p>
        </p:txBody>
      </p:sp>
    </p:spTree>
    <p:extLst>
      <p:ext uri="{BB962C8B-B14F-4D97-AF65-F5344CB8AC3E}">
        <p14:creationId xmlns:p14="http://schemas.microsoft.com/office/powerpoint/2010/main" val="2527281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32</a:t>
            </a:fld>
            <a:endParaRPr lang="tr-TR"/>
          </a:p>
        </p:txBody>
      </p:sp>
      <p:sp>
        <p:nvSpPr>
          <p:cNvPr id="7" name="3 Dikdörtgen"/>
          <p:cNvSpPr>
            <a:spLocks noChangeArrowheads="1"/>
          </p:cNvSpPr>
          <p:nvPr/>
        </p:nvSpPr>
        <p:spPr bwMode="auto">
          <a:xfrm>
            <a:off x="233363" y="206638"/>
            <a:ext cx="87153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dirty="0">
                <a:solidFill>
                  <a:srgbClr val="FF0000"/>
                </a:solidFill>
                <a:latin typeface="Calibri" pitchFamily="34" charset="0"/>
              </a:rPr>
              <a:t>Körüklü </a:t>
            </a:r>
            <a:r>
              <a:rPr lang="tr-TR" b="1" dirty="0" smtClean="0">
                <a:solidFill>
                  <a:srgbClr val="FF0000"/>
                </a:solidFill>
                <a:latin typeface="Calibri" pitchFamily="34" charset="0"/>
              </a:rPr>
              <a:t>tip </a:t>
            </a:r>
            <a:r>
              <a:rPr lang="tr-TR" b="1" dirty="0">
                <a:solidFill>
                  <a:srgbClr val="FF0000"/>
                </a:solidFill>
                <a:latin typeface="Calibri" pitchFamily="34" charset="0"/>
              </a:rPr>
              <a:t>basınçölçerler</a:t>
            </a:r>
          </a:p>
          <a:p>
            <a:pPr marL="285750" indent="-285750" algn="just">
              <a:buFont typeface="Arial" pitchFamily="34" charset="0"/>
              <a:buChar char="•"/>
            </a:pPr>
            <a:r>
              <a:rPr lang="tr-TR" dirty="0" smtClean="0">
                <a:latin typeface="Calibri" pitchFamily="34" charset="0"/>
              </a:rPr>
              <a:t>Körük </a:t>
            </a:r>
            <a:r>
              <a:rPr lang="tr-TR" dirty="0">
                <a:latin typeface="Calibri" pitchFamily="34" charset="0"/>
              </a:rPr>
              <a:t>basıncı doğrusal bir değişime dönüştürüp uygun bir algılayıcı ile ölçülmesi amacıyla yapılmıştır. </a:t>
            </a:r>
            <a:endParaRPr lang="tr-TR" dirty="0" smtClean="0">
              <a:latin typeface="Calibri" pitchFamily="34" charset="0"/>
            </a:endParaRPr>
          </a:p>
          <a:p>
            <a:pPr marL="285750" indent="-285750" algn="just">
              <a:buFont typeface="Arial" pitchFamily="34" charset="0"/>
              <a:buChar char="•"/>
            </a:pPr>
            <a:r>
              <a:rPr lang="tr-TR" dirty="0" smtClean="0">
                <a:latin typeface="Calibri" pitchFamily="34" charset="0"/>
              </a:rPr>
              <a:t>Körük </a:t>
            </a:r>
            <a:r>
              <a:rPr lang="tr-TR" dirty="0">
                <a:latin typeface="Calibri" pitchFamily="34" charset="0"/>
              </a:rPr>
              <a:t>tipi fark basınç algılayıcıları ile 0 ile 1000 </a:t>
            </a:r>
            <a:r>
              <a:rPr lang="tr-TR" dirty="0" err="1">
                <a:latin typeface="Calibri" pitchFamily="34" charset="0"/>
              </a:rPr>
              <a:t>Pa</a:t>
            </a:r>
            <a:r>
              <a:rPr lang="tr-TR" dirty="0">
                <a:latin typeface="Calibri" pitchFamily="34" charset="0"/>
              </a:rPr>
              <a:t> aralığındaki basınç değerleri ölçülebilmektedir. Daha yüksek basınç değerlerinde körük zarar göreceğinden yüksek basınç değerlerinde kullanılamazlar. </a:t>
            </a:r>
            <a:endParaRPr lang="tr-TR" dirty="0" smtClean="0">
              <a:latin typeface="Calibri" pitchFamily="34" charset="0"/>
            </a:endParaRPr>
          </a:p>
          <a:p>
            <a:pPr marL="285750" indent="-285750" algn="just">
              <a:buFont typeface="Arial" pitchFamily="34" charset="0"/>
              <a:buChar char="•"/>
            </a:pPr>
            <a:r>
              <a:rPr lang="tr-TR" dirty="0" smtClean="0">
                <a:latin typeface="Calibri" pitchFamily="34" charset="0"/>
              </a:rPr>
              <a:t>Körüklerde </a:t>
            </a:r>
            <a:r>
              <a:rPr lang="tr-TR" dirty="0">
                <a:latin typeface="Calibri" pitchFamily="34" charset="0"/>
              </a:rPr>
              <a:t>malzeme olarak bakır </a:t>
            </a:r>
            <a:r>
              <a:rPr lang="tr-TR" dirty="0" smtClean="0">
                <a:latin typeface="Calibri" pitchFamily="34" charset="0"/>
              </a:rPr>
              <a:t>alaşımı</a:t>
            </a:r>
            <a:r>
              <a:rPr lang="tr-TR" dirty="0">
                <a:latin typeface="Calibri" pitchFamily="34" charset="0"/>
              </a:rPr>
              <a:t>, yapı olarak ince oluklu levha tipinde birbirine preslenmiş olarak imal edilirler. </a:t>
            </a:r>
            <a:endParaRPr lang="tr-TR" dirty="0" smtClean="0">
              <a:latin typeface="Calibri" pitchFamily="34" charset="0"/>
            </a:endParaRPr>
          </a:p>
          <a:p>
            <a:pPr marL="285750" indent="-285750" algn="just">
              <a:buFont typeface="Arial" pitchFamily="34" charset="0"/>
              <a:buChar char="•"/>
            </a:pPr>
            <a:r>
              <a:rPr lang="tr-TR" dirty="0" smtClean="0">
                <a:latin typeface="Calibri" pitchFamily="34" charset="0"/>
              </a:rPr>
              <a:t>Körük </a:t>
            </a:r>
            <a:r>
              <a:rPr lang="tr-TR" dirty="0">
                <a:latin typeface="Calibri" pitchFamily="34" charset="0"/>
              </a:rPr>
              <a:t>üzerine basınç uygulandığında körük genişleyerek basınçla orantılı olarak uzar. Basınç etkisiyle oluşan bu uzama, elektriksel dönüştürücüler ile elektriksel sinyallere dönüştürülerek basınç ölçülmüş olur.</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977" y="3345959"/>
            <a:ext cx="5272899" cy="305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45959"/>
            <a:ext cx="2558122" cy="305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85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Veri Yer Tutucusu"/>
          <p:cNvSpPr>
            <a:spLocks noGrp="1"/>
          </p:cNvSpPr>
          <p:nvPr>
            <p:ph type="dt" sz="half" idx="10"/>
          </p:nvPr>
        </p:nvSpPr>
        <p:spPr/>
        <p:txBody>
          <a:bodyPr/>
          <a:lstStyle/>
          <a:p>
            <a:r>
              <a:rPr lang="tr-TR" smtClean="0"/>
              <a:t>ÖLÇME YÖNTEMLERİ</a:t>
            </a:r>
            <a:endParaRPr lang="tr-TR"/>
          </a:p>
        </p:txBody>
      </p:sp>
      <p:sp>
        <p:nvSpPr>
          <p:cNvPr id="10" name="9 Slayt Numarası Yer Tutucusu"/>
          <p:cNvSpPr>
            <a:spLocks noGrp="1"/>
          </p:cNvSpPr>
          <p:nvPr>
            <p:ph type="sldNum" sz="quarter" idx="12"/>
          </p:nvPr>
        </p:nvSpPr>
        <p:spPr/>
        <p:txBody>
          <a:bodyPr/>
          <a:lstStyle/>
          <a:p>
            <a:fld id="{08A4FF0E-0E3B-4802-A7FB-14709DDF29B9}" type="slidenum">
              <a:rPr lang="tr-TR" smtClean="0"/>
              <a:pPr/>
              <a:t>33</a:t>
            </a:fld>
            <a:endParaRPr lang="tr-TR"/>
          </a:p>
        </p:txBody>
      </p:sp>
      <p:sp>
        <p:nvSpPr>
          <p:cNvPr id="11" name="10 Altbilgi Yer Tutucusu"/>
          <p:cNvSpPr>
            <a:spLocks noGrp="1"/>
          </p:cNvSpPr>
          <p:nvPr>
            <p:ph type="ftr" sz="quarter" idx="11"/>
          </p:nvPr>
        </p:nvSpPr>
        <p:spPr/>
        <p:txBody>
          <a:bodyPr/>
          <a:lstStyle/>
          <a:p>
            <a:r>
              <a:rPr lang="tr-TR" smtClean="0"/>
              <a:t>DOÇ.DR. M.AZMİ AKTACİR</a:t>
            </a:r>
            <a:endParaRPr lang="tr-TR"/>
          </a:p>
        </p:txBody>
      </p:sp>
      <p:sp>
        <p:nvSpPr>
          <p:cNvPr id="12" name="3 Dikdörtgen"/>
          <p:cNvSpPr>
            <a:spLocks noChangeArrowheads="1"/>
          </p:cNvSpPr>
          <p:nvPr/>
        </p:nvSpPr>
        <p:spPr bwMode="auto">
          <a:xfrm>
            <a:off x="395536" y="404664"/>
            <a:ext cx="842493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800" b="1" dirty="0" smtClean="0">
                <a:solidFill>
                  <a:srgbClr val="FF0000"/>
                </a:solidFill>
                <a:latin typeface="Calibri" pitchFamily="34" charset="0"/>
              </a:rPr>
              <a:t>Elastik </a:t>
            </a:r>
            <a:r>
              <a:rPr lang="tr-TR" sz="2800" b="1" dirty="0">
                <a:solidFill>
                  <a:srgbClr val="FF0000"/>
                </a:solidFill>
                <a:latin typeface="Calibri" pitchFamily="34" charset="0"/>
              </a:rPr>
              <a:t>basınç </a:t>
            </a:r>
            <a:r>
              <a:rPr lang="tr-TR" sz="2800" b="1" dirty="0" smtClean="0">
                <a:solidFill>
                  <a:srgbClr val="FF0000"/>
                </a:solidFill>
                <a:latin typeface="Calibri" pitchFamily="34" charset="0"/>
              </a:rPr>
              <a:t>ölçerlerin Elektrik </a:t>
            </a:r>
            <a:r>
              <a:rPr lang="tr-TR" sz="2800" b="1" dirty="0">
                <a:solidFill>
                  <a:srgbClr val="FF0000"/>
                </a:solidFill>
                <a:latin typeface="Calibri" pitchFamily="34" charset="0"/>
              </a:rPr>
              <a:t>sinyaline </a:t>
            </a:r>
            <a:r>
              <a:rPr lang="tr-TR" sz="2800" b="1" dirty="0" smtClean="0">
                <a:solidFill>
                  <a:srgbClr val="FF0000"/>
                </a:solidFill>
                <a:latin typeface="Calibri" pitchFamily="34" charset="0"/>
              </a:rPr>
              <a:t>dönüştürülmesi</a:t>
            </a:r>
          </a:p>
          <a:p>
            <a:pPr algn="just"/>
            <a:r>
              <a:rPr lang="tr-TR" sz="2800" dirty="0" smtClean="0">
                <a:latin typeface="Calibri" pitchFamily="34" charset="0"/>
              </a:rPr>
              <a:t>Elektrik sinyali iletilmesinin, yükseltilmesinin ve kontrolünün mekanik harekete göre çok daha kolay olması nedeniyle tercih edilir. </a:t>
            </a:r>
          </a:p>
          <a:p>
            <a:pPr algn="just"/>
            <a:r>
              <a:rPr lang="tr-TR" sz="2800" dirty="0" err="1" smtClean="0">
                <a:latin typeface="Calibri" pitchFamily="34" charset="0"/>
              </a:rPr>
              <a:t>Bourdan</a:t>
            </a:r>
            <a:r>
              <a:rPr lang="tr-TR" sz="2800" dirty="0" smtClean="0">
                <a:latin typeface="Calibri" pitchFamily="34" charset="0"/>
              </a:rPr>
              <a:t> tüpü, diyafram, kapsül ve körüklü tip manometrelerde mekanik hareketi elektrik sinyaline çevirmek için çeşitli yöntemler kullanılır. </a:t>
            </a:r>
          </a:p>
          <a:p>
            <a:pPr algn="just"/>
            <a:endParaRPr lang="tr-TR" sz="2800" b="1" dirty="0">
              <a:solidFill>
                <a:srgbClr val="FF0000"/>
              </a:solidFill>
              <a:latin typeface="Calibri" pitchFamily="34" charset="0"/>
            </a:endParaRPr>
          </a:p>
          <a:p>
            <a:pPr algn="just"/>
            <a:r>
              <a:rPr lang="tr-TR" sz="2800" b="1" dirty="0" smtClean="0">
                <a:solidFill>
                  <a:srgbClr val="FF0000"/>
                </a:solidFill>
                <a:latin typeface="Calibri" pitchFamily="34" charset="0"/>
              </a:rPr>
              <a:t>1. Uzama teli (</a:t>
            </a:r>
            <a:r>
              <a:rPr lang="tr-TR" sz="2800" b="1" dirty="0" err="1" smtClean="0">
                <a:solidFill>
                  <a:srgbClr val="FF0000"/>
                </a:solidFill>
                <a:latin typeface="Calibri" pitchFamily="34" charset="0"/>
              </a:rPr>
              <a:t>strain</a:t>
            </a:r>
            <a:r>
              <a:rPr lang="tr-TR" sz="2800" b="1" dirty="0" smtClean="0">
                <a:solidFill>
                  <a:srgbClr val="FF0000"/>
                </a:solidFill>
                <a:latin typeface="Calibri" pitchFamily="34" charset="0"/>
              </a:rPr>
              <a:t> </a:t>
            </a:r>
            <a:r>
              <a:rPr lang="tr-TR" sz="2800" b="1" dirty="0" err="1" smtClean="0">
                <a:solidFill>
                  <a:srgbClr val="FF0000"/>
                </a:solidFill>
                <a:latin typeface="Calibri" pitchFamily="34" charset="0"/>
              </a:rPr>
              <a:t>gage</a:t>
            </a:r>
            <a:r>
              <a:rPr lang="tr-TR" sz="2800" b="1" dirty="0" smtClean="0">
                <a:solidFill>
                  <a:srgbClr val="FF0000"/>
                </a:solidFill>
                <a:latin typeface="Calibri" pitchFamily="34" charset="0"/>
              </a:rPr>
              <a:t>)</a:t>
            </a:r>
          </a:p>
          <a:p>
            <a:pPr algn="just"/>
            <a:r>
              <a:rPr lang="tr-TR" sz="2800" b="1" dirty="0" smtClean="0">
                <a:solidFill>
                  <a:srgbClr val="FF0000"/>
                </a:solidFill>
                <a:latin typeface="Calibri" pitchFamily="34" charset="0"/>
              </a:rPr>
              <a:t>2.Doğrusal değişimli diferansiyel transformatörler (LVTD) </a:t>
            </a:r>
          </a:p>
          <a:p>
            <a:pPr algn="just"/>
            <a:r>
              <a:rPr lang="tr-TR" sz="2800" b="1" dirty="0" smtClean="0">
                <a:solidFill>
                  <a:srgbClr val="FF0000"/>
                </a:solidFill>
                <a:latin typeface="Calibri" pitchFamily="34" charset="0"/>
              </a:rPr>
              <a:t>3. </a:t>
            </a:r>
            <a:r>
              <a:rPr lang="tr-TR" sz="2800" b="1" dirty="0" err="1" smtClean="0">
                <a:solidFill>
                  <a:srgbClr val="FF0000"/>
                </a:solidFill>
                <a:latin typeface="Calibri" pitchFamily="34" charset="0"/>
              </a:rPr>
              <a:t>Kapasitör</a:t>
            </a:r>
            <a:endParaRPr lang="tr-TR" sz="28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solidFill>
                  <a:srgbClr val="FF0000"/>
                </a:solidFill>
              </a:rPr>
              <a:t>1- Uzama telleri</a:t>
            </a:r>
            <a:endParaRPr lang="tr-TR" dirty="0">
              <a:solidFill>
                <a:srgbClr val="FF0000"/>
              </a:solidFill>
            </a:endParaRPr>
          </a:p>
        </p:txBody>
      </p:sp>
      <p:sp>
        <p:nvSpPr>
          <p:cNvPr id="3" name="İçerik Yer Tutucusu 2"/>
          <p:cNvSpPr>
            <a:spLocks noGrp="1"/>
          </p:cNvSpPr>
          <p:nvPr>
            <p:ph idx="1"/>
          </p:nvPr>
        </p:nvSpPr>
        <p:spPr>
          <a:xfrm>
            <a:off x="539552" y="1124744"/>
            <a:ext cx="8229600" cy="4525963"/>
          </a:xfrm>
        </p:spPr>
        <p:txBody>
          <a:bodyPr>
            <a:normAutofit/>
          </a:bodyPr>
          <a:lstStyle/>
          <a:p>
            <a:pPr marL="0" indent="0" algn="just">
              <a:buNone/>
            </a:pPr>
            <a:r>
              <a:rPr lang="tr-TR" sz="2800" dirty="0" smtClean="0"/>
              <a:t>Uzayınca </a:t>
            </a:r>
            <a:r>
              <a:rPr lang="tr-TR" sz="2800" dirty="0"/>
              <a:t>direnci değişen ve bu direnç değişiminin ölçümüne dayanan uzama teli, basıncın etki ettiği herhangi şekilli elastik basınç hücrelerine uygulanabilir.</a:t>
            </a:r>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34</a:t>
            </a:fld>
            <a:endParaRPr lang="tr-TR"/>
          </a:p>
        </p:txBody>
      </p:sp>
      <p:pic>
        <p:nvPicPr>
          <p:cNvPr id="30722" name="Picture 2" descr="C:\Users\maaktacir\Pictures\2013-11-07\1939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53206" y="1979442"/>
            <a:ext cx="2945235" cy="454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74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547688" y="752475"/>
            <a:ext cx="8048625" cy="5353050"/>
          </a:xfrm>
          <a:prstGeom prst="rect">
            <a:avLst/>
          </a:prstGeom>
          <a:noFill/>
          <a:ln w="9525">
            <a:noFill/>
            <a:miter lim="800000"/>
            <a:headEnd/>
            <a:tailEnd/>
          </a:ln>
        </p:spPr>
      </p:pic>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35</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15349" y="260648"/>
            <a:ext cx="7993063" cy="865188"/>
          </a:xfrm>
        </p:spPr>
        <p:txBody>
          <a:bodyPr>
            <a:normAutofit/>
          </a:bodyPr>
          <a:lstStyle/>
          <a:p>
            <a:pPr algn="ctr"/>
            <a:r>
              <a:rPr lang="en-US" sz="4000" dirty="0" err="1">
                <a:solidFill>
                  <a:srgbClr val="FF0000"/>
                </a:solidFill>
                <a:latin typeface="Times New Roman" pitchFamily="18" charset="0"/>
              </a:rPr>
              <a:t>Elasti</a:t>
            </a:r>
            <a:r>
              <a:rPr lang="tr-TR" sz="4000" dirty="0">
                <a:solidFill>
                  <a:srgbClr val="FF0000"/>
                </a:solidFill>
                <a:latin typeface="Times New Roman" pitchFamily="18" charset="0"/>
              </a:rPr>
              <a:t>k</a:t>
            </a:r>
            <a:r>
              <a:rPr lang="en-US" sz="4000" dirty="0">
                <a:solidFill>
                  <a:srgbClr val="FF0000"/>
                </a:solidFill>
                <a:latin typeface="Times New Roman" pitchFamily="18" charset="0"/>
              </a:rPr>
              <a:t> </a:t>
            </a:r>
            <a:r>
              <a:rPr lang="tr-TR" sz="4000" dirty="0">
                <a:solidFill>
                  <a:srgbClr val="FF0000"/>
                </a:solidFill>
                <a:latin typeface="Times New Roman" pitchFamily="18" charset="0"/>
              </a:rPr>
              <a:t>Ti</a:t>
            </a:r>
            <a:r>
              <a:rPr lang="en-US" sz="4000" dirty="0">
                <a:solidFill>
                  <a:srgbClr val="FF0000"/>
                </a:solidFill>
                <a:latin typeface="Times New Roman" pitchFamily="18" charset="0"/>
              </a:rPr>
              <a:t>p</a:t>
            </a:r>
            <a:r>
              <a:rPr lang="tr-TR" sz="4000" dirty="0">
                <a:solidFill>
                  <a:srgbClr val="FF0000"/>
                </a:solidFill>
                <a:latin typeface="Times New Roman" pitchFamily="18" charset="0"/>
              </a:rPr>
              <a:t> </a:t>
            </a:r>
            <a:r>
              <a:rPr lang="tr-TR" sz="4000" dirty="0" smtClean="0">
                <a:solidFill>
                  <a:srgbClr val="FF0000"/>
                </a:solidFill>
                <a:latin typeface="Times New Roman" pitchFamily="18" charset="0"/>
              </a:rPr>
              <a:t>Manometre Uzama teli</a:t>
            </a:r>
            <a:endParaRPr lang="en-US" sz="4000" dirty="0">
              <a:solidFill>
                <a:srgbClr val="FF0000"/>
              </a:solidFill>
              <a:latin typeface="Times New Roman" pitchFamily="18" charset="0"/>
            </a:endParaRPr>
          </a:p>
        </p:txBody>
      </p:sp>
      <p:pic>
        <p:nvPicPr>
          <p:cNvPr id="3" name="Picture 4" descr="fig_14_14"/>
          <p:cNvPicPr>
            <a:picLocks noChangeAspect="1" noChangeArrowheads="1"/>
          </p:cNvPicPr>
          <p:nvPr/>
        </p:nvPicPr>
        <p:blipFill>
          <a:blip r:embed="rId2" cstate="print"/>
          <a:srcRect/>
          <a:stretch>
            <a:fillRect/>
          </a:stretch>
        </p:blipFill>
        <p:spPr bwMode="auto">
          <a:xfrm>
            <a:off x="4644008" y="1131973"/>
            <a:ext cx="3830499" cy="2088232"/>
          </a:xfrm>
          <a:prstGeom prst="rect">
            <a:avLst/>
          </a:prstGeom>
          <a:noFill/>
        </p:spPr>
      </p:pic>
      <p:pic>
        <p:nvPicPr>
          <p:cNvPr id="4" name="Picture 5" descr="fig_14_15"/>
          <p:cNvPicPr>
            <a:picLocks noChangeAspect="1" noChangeArrowheads="1"/>
          </p:cNvPicPr>
          <p:nvPr/>
        </p:nvPicPr>
        <p:blipFill>
          <a:blip r:embed="rId3" cstate="print"/>
          <a:srcRect l="31506" t="10173" r="16438"/>
          <a:stretch>
            <a:fillRect/>
          </a:stretch>
        </p:blipFill>
        <p:spPr bwMode="auto">
          <a:xfrm>
            <a:off x="580003" y="1119891"/>
            <a:ext cx="3763302" cy="5137402"/>
          </a:xfrm>
          <a:prstGeom prst="rect">
            <a:avLst/>
          </a:prstGeom>
          <a:noFill/>
        </p:spPr>
      </p:pic>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36</a:t>
            </a:fld>
            <a:endParaRPr lang="tr-TR"/>
          </a:p>
        </p:txBody>
      </p:sp>
      <p:sp>
        <p:nvSpPr>
          <p:cNvPr id="7" name="6 Altbilgi Yer Tutucusu"/>
          <p:cNvSpPr>
            <a:spLocks noGrp="1"/>
          </p:cNvSpPr>
          <p:nvPr>
            <p:ph type="ftr" sz="quarter" idx="11"/>
          </p:nvPr>
        </p:nvSpPr>
        <p:spPr/>
        <p:txBody>
          <a:bodyPr/>
          <a:lstStyle/>
          <a:p>
            <a:r>
              <a:rPr lang="tr-TR" smtClean="0"/>
              <a:t>DOÇ.DR. M.AZMİ AKTACİR</a:t>
            </a:r>
            <a:endParaRPr lang="tr-TR"/>
          </a:p>
        </p:txBody>
      </p:sp>
      <p:pic>
        <p:nvPicPr>
          <p:cNvPr id="32770" name="Picture 2" descr="C:\Users\maaktacir\Pictures\2013-11-07\1940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96005" y="2936813"/>
            <a:ext cx="2786314" cy="377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907704" y="332656"/>
            <a:ext cx="5579318" cy="5895792"/>
          </a:xfrm>
          <a:prstGeom prst="rect">
            <a:avLst/>
          </a:prstGeom>
          <a:noFill/>
          <a:ln w="9525">
            <a:noFill/>
            <a:miter lim="800000"/>
            <a:headEnd/>
            <a:tailEnd/>
          </a:ln>
        </p:spPr>
      </p:pic>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37</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Veri Yer Tutucusu"/>
          <p:cNvSpPr>
            <a:spLocks noGrp="1"/>
          </p:cNvSpPr>
          <p:nvPr>
            <p:ph type="dt" sz="half" idx="10"/>
          </p:nvPr>
        </p:nvSpPr>
        <p:spPr/>
        <p:txBody>
          <a:bodyPr/>
          <a:lstStyle/>
          <a:p>
            <a:r>
              <a:rPr lang="tr-TR" smtClean="0"/>
              <a:t>ÖLÇME YÖNTEMLERİ</a:t>
            </a:r>
            <a:endParaRPr lang="tr-TR"/>
          </a:p>
        </p:txBody>
      </p:sp>
      <p:sp>
        <p:nvSpPr>
          <p:cNvPr id="10" name="9 Slayt Numarası Yer Tutucusu"/>
          <p:cNvSpPr>
            <a:spLocks noGrp="1"/>
          </p:cNvSpPr>
          <p:nvPr>
            <p:ph type="sldNum" sz="quarter" idx="12"/>
          </p:nvPr>
        </p:nvSpPr>
        <p:spPr/>
        <p:txBody>
          <a:bodyPr/>
          <a:lstStyle/>
          <a:p>
            <a:fld id="{08A4FF0E-0E3B-4802-A7FB-14709DDF29B9}" type="slidenum">
              <a:rPr lang="tr-TR" smtClean="0"/>
              <a:pPr/>
              <a:t>38</a:t>
            </a:fld>
            <a:endParaRPr lang="tr-TR"/>
          </a:p>
        </p:txBody>
      </p:sp>
      <p:sp>
        <p:nvSpPr>
          <p:cNvPr id="11" name="10 Altbilgi Yer Tutucusu"/>
          <p:cNvSpPr>
            <a:spLocks noGrp="1"/>
          </p:cNvSpPr>
          <p:nvPr>
            <p:ph type="ftr" sz="quarter" idx="11"/>
          </p:nvPr>
        </p:nvSpPr>
        <p:spPr/>
        <p:txBody>
          <a:bodyPr/>
          <a:lstStyle/>
          <a:p>
            <a:r>
              <a:rPr lang="tr-TR" smtClean="0"/>
              <a:t>DOÇ.DR. M.AZMİ AKTACİR</a:t>
            </a:r>
            <a:endParaRPr lang="tr-TR"/>
          </a:p>
        </p:txBody>
      </p:sp>
      <p:sp>
        <p:nvSpPr>
          <p:cNvPr id="13" name="4 Dikdörtgen"/>
          <p:cNvSpPr>
            <a:spLocks noChangeArrowheads="1"/>
          </p:cNvSpPr>
          <p:nvPr/>
        </p:nvSpPr>
        <p:spPr bwMode="auto">
          <a:xfrm>
            <a:off x="323528" y="404664"/>
            <a:ext cx="435562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sz="2400" dirty="0" smtClean="0">
                <a:solidFill>
                  <a:srgbClr val="FF0000"/>
                </a:solidFill>
                <a:latin typeface="Calibri" pitchFamily="34" charset="0"/>
              </a:rPr>
              <a:t>2-Doğrusal değişimli diferansiyel transformatörler </a:t>
            </a:r>
            <a:r>
              <a:rPr lang="tr-TR" sz="2400" dirty="0" smtClean="0">
                <a:latin typeface="Calibri" pitchFamily="34" charset="0"/>
              </a:rPr>
              <a:t>(LVDT)</a:t>
            </a:r>
          </a:p>
          <a:p>
            <a:pPr algn="just"/>
            <a:r>
              <a:rPr lang="tr-TR" sz="2400" dirty="0" smtClean="0">
                <a:latin typeface="Calibri" pitchFamily="34" charset="0"/>
              </a:rPr>
              <a:t> üç sarımdan meydana gelmiş olup, içinde serbestçe hareket edebilen manyetik bir çekirdek bulunmaktadır. Bu sistemden elde edilen elektriksel çıkış gerilimi, çekirdeğin hareketi ile orantılıdır. Hareket edebilen bu çekirdeğe tespit edilmiş </a:t>
            </a:r>
            <a:r>
              <a:rPr lang="tr-TR" sz="2400" dirty="0" err="1" smtClean="0">
                <a:latin typeface="Calibri" pitchFamily="34" charset="0"/>
              </a:rPr>
              <a:t>bourdan</a:t>
            </a:r>
            <a:r>
              <a:rPr lang="tr-TR" sz="2400" dirty="0" smtClean="0">
                <a:latin typeface="Calibri" pitchFamily="34" charset="0"/>
              </a:rPr>
              <a:t> </a:t>
            </a:r>
            <a:r>
              <a:rPr lang="tr-TR" sz="2400" dirty="0" err="1" smtClean="0">
                <a:latin typeface="Calibri" pitchFamily="34" charset="0"/>
              </a:rPr>
              <a:t>tübü</a:t>
            </a:r>
            <a:r>
              <a:rPr lang="tr-TR" sz="2400" dirty="0" smtClean="0">
                <a:latin typeface="Calibri" pitchFamily="34" charset="0"/>
              </a:rPr>
              <a:t> ucu, diyafram, kapsül veya körük yardımı ile oldukça hassas basınç ölçme cihazları elde edilmektedir. Bu tip bazı ölçü aletlerinde 0.25Pa basınç ölçmek mümkündür.</a:t>
            </a:r>
            <a:endParaRPr lang="tr-TR" sz="2400" dirty="0">
              <a:latin typeface="Calibri"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33492"/>
            <a:ext cx="3005890" cy="16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509120"/>
            <a:ext cx="3005890" cy="19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62918"/>
            <a:ext cx="2986157" cy="237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27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smtClean="0">
                <a:solidFill>
                  <a:srgbClr val="FF0000"/>
                </a:solidFill>
              </a:rPr>
              <a:t>3- </a:t>
            </a:r>
            <a:r>
              <a:rPr lang="tr-TR" sz="3200" dirty="0" err="1" smtClean="0">
                <a:solidFill>
                  <a:srgbClr val="FF0000"/>
                </a:solidFill>
              </a:rPr>
              <a:t>Kapasitör</a:t>
            </a:r>
            <a:r>
              <a:rPr lang="tr-TR" sz="3200" dirty="0" smtClean="0">
                <a:solidFill>
                  <a:srgbClr val="FF0000"/>
                </a:solidFill>
              </a:rPr>
              <a:t> </a:t>
            </a:r>
            <a:r>
              <a:rPr lang="tr-TR" sz="3200" dirty="0">
                <a:solidFill>
                  <a:srgbClr val="FF0000"/>
                </a:solidFill>
              </a:rPr>
              <a:t>tipi basınç </a:t>
            </a:r>
            <a:r>
              <a:rPr lang="tr-TR" sz="3200" dirty="0" smtClean="0">
                <a:solidFill>
                  <a:srgbClr val="FF0000"/>
                </a:solidFill>
              </a:rPr>
              <a:t>ölçerler</a:t>
            </a:r>
            <a:endParaRPr lang="tr-TR" sz="3200" dirty="0">
              <a:solidFill>
                <a:srgbClr val="FF0000"/>
              </a:solidFill>
            </a:endParaRPr>
          </a:p>
        </p:txBody>
      </p:sp>
      <p:sp>
        <p:nvSpPr>
          <p:cNvPr id="3" name="İçerik Yer Tutucusu 2"/>
          <p:cNvSpPr>
            <a:spLocks noGrp="1"/>
          </p:cNvSpPr>
          <p:nvPr>
            <p:ph idx="1"/>
          </p:nvPr>
        </p:nvSpPr>
        <p:spPr>
          <a:xfrm>
            <a:off x="457200" y="1379476"/>
            <a:ext cx="3826768" cy="4525963"/>
          </a:xfrm>
        </p:spPr>
        <p:txBody>
          <a:bodyPr>
            <a:noAutofit/>
          </a:bodyPr>
          <a:lstStyle/>
          <a:p>
            <a:pPr marL="0" indent="0">
              <a:buNone/>
            </a:pPr>
            <a:r>
              <a:rPr lang="tr-TR" sz="2400" dirty="0" err="1"/>
              <a:t>Kapasitör</a:t>
            </a:r>
            <a:r>
              <a:rPr lang="tr-TR" sz="2400" dirty="0"/>
              <a:t> tipi basınç ölçme aletlerinde genellikle metal bir diyafram </a:t>
            </a:r>
            <a:r>
              <a:rPr lang="tr-TR" sz="2400" dirty="0" err="1"/>
              <a:t>kapasitörün</a:t>
            </a:r>
            <a:r>
              <a:rPr lang="tr-TR" sz="2400" dirty="0"/>
              <a:t> bir levhasını oluşturur. </a:t>
            </a:r>
            <a:endParaRPr lang="tr-TR" sz="2400" dirty="0" smtClean="0"/>
          </a:p>
          <a:p>
            <a:pPr marL="0" indent="0">
              <a:buNone/>
            </a:pPr>
            <a:r>
              <a:rPr lang="tr-TR" sz="2400" dirty="0" smtClean="0"/>
              <a:t>Bu </a:t>
            </a:r>
            <a:r>
              <a:rPr lang="tr-TR" sz="2400" dirty="0"/>
              <a:t>diyaframa basınç uygulandığında bu diyaframla sabit bir levha olan </a:t>
            </a:r>
            <a:r>
              <a:rPr lang="tr-TR" sz="2400" dirty="0" err="1"/>
              <a:t>kapasitörün</a:t>
            </a:r>
            <a:r>
              <a:rPr lang="tr-TR" sz="2400" dirty="0"/>
              <a:t> diğer levhası arasındaki uzaklık değiştiğinden sistemin elektriksel kapasitesi değişir.</a:t>
            </a:r>
          </a:p>
          <a:p>
            <a:endParaRPr lang="tr-TR" sz="2400"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39</a:t>
            </a:fld>
            <a:endParaRPr lang="tr-TR"/>
          </a:p>
        </p:txBody>
      </p:sp>
      <p:pic>
        <p:nvPicPr>
          <p:cNvPr id="26626" name="Picture 2" descr="kapasitif sensö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005" y="1484784"/>
            <a:ext cx="420825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525" y="2708920"/>
            <a:ext cx="4201733" cy="24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18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750" y="476250"/>
            <a:ext cx="8064500" cy="779463"/>
          </a:xfrm>
        </p:spPr>
        <p:txBody>
          <a:bodyPr/>
          <a:lstStyle/>
          <a:p>
            <a:pPr algn="ctr"/>
            <a:r>
              <a:rPr lang="en-US" dirty="0" err="1">
                <a:solidFill>
                  <a:srgbClr val="FF0000"/>
                </a:solidFill>
                <a:latin typeface="Times New Roman" pitchFamily="18" charset="0"/>
              </a:rPr>
              <a:t>Stati</a:t>
            </a:r>
            <a:r>
              <a:rPr lang="tr-TR" dirty="0">
                <a:solidFill>
                  <a:srgbClr val="FF0000"/>
                </a:solidFill>
                <a:latin typeface="Times New Roman" pitchFamily="18" charset="0"/>
              </a:rPr>
              <a:t>k</a:t>
            </a:r>
            <a:r>
              <a:rPr lang="en-US" dirty="0">
                <a:solidFill>
                  <a:srgbClr val="FF0000"/>
                </a:solidFill>
                <a:latin typeface="Times New Roman" pitchFamily="18" charset="0"/>
              </a:rPr>
              <a:t> </a:t>
            </a:r>
            <a:r>
              <a:rPr lang="tr-TR" dirty="0">
                <a:solidFill>
                  <a:srgbClr val="FF0000"/>
                </a:solidFill>
                <a:latin typeface="Times New Roman" pitchFamily="18" charset="0"/>
              </a:rPr>
              <a:t>ve</a:t>
            </a:r>
            <a:r>
              <a:rPr lang="en-US" dirty="0">
                <a:solidFill>
                  <a:srgbClr val="FF0000"/>
                </a:solidFill>
                <a:latin typeface="Times New Roman" pitchFamily="18" charset="0"/>
              </a:rPr>
              <a:t> D</a:t>
            </a:r>
            <a:r>
              <a:rPr lang="tr-TR" dirty="0">
                <a:solidFill>
                  <a:srgbClr val="FF0000"/>
                </a:solidFill>
                <a:latin typeface="Times New Roman" pitchFamily="18" charset="0"/>
              </a:rPr>
              <a:t>i</a:t>
            </a:r>
            <a:r>
              <a:rPr lang="en-US" dirty="0" err="1">
                <a:solidFill>
                  <a:srgbClr val="FF0000"/>
                </a:solidFill>
                <a:latin typeface="Times New Roman" pitchFamily="18" charset="0"/>
              </a:rPr>
              <a:t>nami</a:t>
            </a:r>
            <a:r>
              <a:rPr lang="tr-TR" dirty="0">
                <a:solidFill>
                  <a:srgbClr val="FF0000"/>
                </a:solidFill>
                <a:latin typeface="Times New Roman" pitchFamily="18" charset="0"/>
              </a:rPr>
              <a:t>k</a:t>
            </a:r>
            <a:r>
              <a:rPr lang="en-US" dirty="0">
                <a:solidFill>
                  <a:srgbClr val="FF0000"/>
                </a:solidFill>
                <a:latin typeface="Times New Roman" pitchFamily="18" charset="0"/>
              </a:rPr>
              <a:t> </a:t>
            </a:r>
            <a:r>
              <a:rPr lang="tr-TR" dirty="0">
                <a:solidFill>
                  <a:srgbClr val="FF0000"/>
                </a:solidFill>
                <a:latin typeface="Times New Roman" pitchFamily="18" charset="0"/>
              </a:rPr>
              <a:t>Basınçlar</a:t>
            </a:r>
            <a:endParaRPr lang="en-US" dirty="0">
              <a:solidFill>
                <a:srgbClr val="FF0000"/>
              </a:solidFill>
              <a:latin typeface="Times New Roman" pitchFamily="18" charset="0"/>
            </a:endParaRPr>
          </a:p>
        </p:txBody>
      </p:sp>
      <p:pic>
        <p:nvPicPr>
          <p:cNvPr id="5" name="Picture 5" descr="fig_14_2"/>
          <p:cNvPicPr>
            <a:picLocks noChangeAspect="1" noChangeArrowheads="1"/>
          </p:cNvPicPr>
          <p:nvPr/>
        </p:nvPicPr>
        <p:blipFill>
          <a:blip r:embed="rId2" cstate="print"/>
          <a:srcRect/>
          <a:stretch>
            <a:fillRect/>
          </a:stretch>
        </p:blipFill>
        <p:spPr bwMode="auto">
          <a:xfrm>
            <a:off x="1544638" y="1676400"/>
            <a:ext cx="6054725" cy="3733800"/>
          </a:xfrm>
          <a:prstGeom prst="rect">
            <a:avLst/>
          </a:prstGeom>
          <a:noFill/>
        </p:spPr>
      </p:pic>
      <p:sp>
        <p:nvSpPr>
          <p:cNvPr id="7" name="6 Metin kutusu"/>
          <p:cNvSpPr txBox="1"/>
          <p:nvPr/>
        </p:nvSpPr>
        <p:spPr>
          <a:xfrm>
            <a:off x="1547664" y="5733256"/>
            <a:ext cx="6192688" cy="369332"/>
          </a:xfrm>
          <a:prstGeom prst="rect">
            <a:avLst/>
          </a:prstGeom>
          <a:noFill/>
        </p:spPr>
        <p:txBody>
          <a:bodyPr wrap="square" rtlCol="0">
            <a:spAutoFit/>
          </a:bodyPr>
          <a:lstStyle/>
          <a:p>
            <a:pPr algn="ctr"/>
            <a:r>
              <a:rPr lang="tr-TR" dirty="0">
                <a:solidFill>
                  <a:schemeClr val="tx2"/>
                </a:solidFill>
              </a:rPr>
              <a:t>Dinamik basınç</a:t>
            </a:r>
            <a:r>
              <a:rPr lang="tr-TR" dirty="0">
                <a:solidFill>
                  <a:srgbClr val="FF0000"/>
                </a:solidFill>
              </a:rPr>
              <a:t>= </a:t>
            </a:r>
            <a:r>
              <a:rPr lang="tr-TR" dirty="0" smtClean="0">
                <a:solidFill>
                  <a:srgbClr val="FF0000"/>
                </a:solidFill>
              </a:rPr>
              <a:t>A’deki basınç-B’deki </a:t>
            </a:r>
            <a:r>
              <a:rPr lang="tr-TR" dirty="0">
                <a:solidFill>
                  <a:srgbClr val="FF0000"/>
                </a:solidFill>
              </a:rPr>
              <a:t>basınç</a:t>
            </a:r>
            <a:r>
              <a:rPr lang="tr-TR" dirty="0">
                <a:solidFill>
                  <a:schemeClr val="tx2"/>
                </a:solidFill>
              </a:rPr>
              <a:t>=(1/2)ρV</a:t>
            </a:r>
            <a:r>
              <a:rPr lang="tr-TR" baseline="30000" dirty="0">
                <a:solidFill>
                  <a:schemeClr val="tx2"/>
                </a:solidFill>
              </a:rPr>
              <a:t>2</a:t>
            </a:r>
            <a:endParaRPr lang="tr-TR" dirty="0">
              <a:solidFill>
                <a:schemeClr val="tx2"/>
              </a:solidFill>
            </a:endParaRPr>
          </a:p>
        </p:txBody>
      </p:sp>
      <p:sp>
        <p:nvSpPr>
          <p:cNvPr id="6" name="5 Veri Yer Tutucusu"/>
          <p:cNvSpPr>
            <a:spLocks noGrp="1"/>
          </p:cNvSpPr>
          <p:nvPr>
            <p:ph type="dt" sz="half" idx="10"/>
          </p:nvPr>
        </p:nvSpPr>
        <p:spPr/>
        <p:txBody>
          <a:bodyPr/>
          <a:lstStyle/>
          <a:p>
            <a:r>
              <a:rPr lang="tr-TR" smtClean="0"/>
              <a:t>ÖLÇME YÖNTEMLERİ</a:t>
            </a:r>
            <a:endParaRPr lang="tr-TR"/>
          </a:p>
        </p:txBody>
      </p:sp>
      <p:sp>
        <p:nvSpPr>
          <p:cNvPr id="8" name="7 Slayt Numarası Yer Tutucusu"/>
          <p:cNvSpPr>
            <a:spLocks noGrp="1"/>
          </p:cNvSpPr>
          <p:nvPr>
            <p:ph type="sldNum" sz="quarter" idx="12"/>
          </p:nvPr>
        </p:nvSpPr>
        <p:spPr/>
        <p:txBody>
          <a:bodyPr/>
          <a:lstStyle/>
          <a:p>
            <a:fld id="{08A4FF0E-0E3B-4802-A7FB-14709DDF29B9}" type="slidenum">
              <a:rPr lang="tr-TR" smtClean="0"/>
              <a:pPr/>
              <a:t>4</a:t>
            </a:fld>
            <a:endParaRPr lang="tr-TR"/>
          </a:p>
        </p:txBody>
      </p:sp>
      <p:sp>
        <p:nvSpPr>
          <p:cNvPr id="9" name="8 Altbilgi Yer Tutucusu"/>
          <p:cNvSpPr>
            <a:spLocks noGrp="1"/>
          </p:cNvSpPr>
          <p:nvPr>
            <p:ph type="ftr" sz="quarter" idx="11"/>
          </p:nvPr>
        </p:nvSpPr>
        <p:spPr/>
        <p:txBody>
          <a:bodyPr/>
          <a:lstStyle/>
          <a:p>
            <a:r>
              <a:rPr lang="tr-TR" smtClean="0"/>
              <a:t>DOÇ.DR. M.AZMİ AKTACİR</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Kapasitörlü</a:t>
            </a:r>
            <a:r>
              <a:rPr lang="tr-TR" dirty="0" smtClean="0">
                <a:solidFill>
                  <a:srgbClr val="FF0000"/>
                </a:solidFill>
              </a:rPr>
              <a:t> Basınç ölçer</a:t>
            </a:r>
            <a:endParaRPr lang="tr-TR" dirty="0">
              <a:solidFill>
                <a:srgbClr val="FF0000"/>
              </a:solidFill>
            </a:endParaRPr>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40</a:t>
            </a:fld>
            <a:endParaRPr lang="tr-TR"/>
          </a:p>
        </p:txBody>
      </p:sp>
      <p:pic>
        <p:nvPicPr>
          <p:cNvPr id="31746" name="Picture 2" descr="C:\Users\maaktacir\Pictures\2013-11-07\194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437120" y="-198536"/>
            <a:ext cx="4256665" cy="807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12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95536" y="2276872"/>
            <a:ext cx="8460432" cy="424549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691680" y="260648"/>
            <a:ext cx="5652120" cy="1973849"/>
          </a:xfrm>
          <a:prstGeom prst="rect">
            <a:avLst/>
          </a:prstGeom>
          <a:noFill/>
          <a:ln w="9525">
            <a:noFill/>
            <a:miter lim="800000"/>
            <a:headEnd/>
            <a:tailEnd/>
          </a:ln>
        </p:spPr>
      </p:pic>
      <p:sp>
        <p:nvSpPr>
          <p:cNvPr id="4" name="3 Veri Yer Tutucusu"/>
          <p:cNvSpPr>
            <a:spLocks noGrp="1"/>
          </p:cNvSpPr>
          <p:nvPr>
            <p:ph type="dt" sz="half" idx="10"/>
          </p:nvPr>
        </p:nvSpPr>
        <p:spPr/>
        <p:txBody>
          <a:bodyPr/>
          <a:lstStyle/>
          <a:p>
            <a:r>
              <a:rPr lang="tr-TR" smtClean="0"/>
              <a:t>ÖLÇME YÖNTEMLERİ</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41</a:t>
            </a:fld>
            <a:endParaRPr lang="tr-TR"/>
          </a:p>
        </p:txBody>
      </p:sp>
      <p:sp>
        <p:nvSpPr>
          <p:cNvPr id="7" name="6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solidFill>
                  <a:srgbClr val="FF0000"/>
                </a:solidFill>
              </a:rPr>
              <a:t>3-Piezzo basınç ölçerler</a:t>
            </a:r>
            <a:endParaRPr lang="tr-TR" dirty="0">
              <a:solidFill>
                <a:srgbClr val="FF0000"/>
              </a:solidFill>
            </a:endParaRPr>
          </a:p>
        </p:txBody>
      </p:sp>
      <p:sp>
        <p:nvSpPr>
          <p:cNvPr id="3" name="İçerik Yer Tutucusu 2"/>
          <p:cNvSpPr>
            <a:spLocks noGrp="1"/>
          </p:cNvSpPr>
          <p:nvPr>
            <p:ph idx="1"/>
          </p:nvPr>
        </p:nvSpPr>
        <p:spPr/>
        <p:txBody>
          <a:bodyPr>
            <a:normAutofit fontScale="85000" lnSpcReduction="10000"/>
          </a:bodyPr>
          <a:lstStyle/>
          <a:p>
            <a:pPr marL="0" indent="0" algn="just">
              <a:buNone/>
            </a:pPr>
            <a:r>
              <a:rPr lang="tr-TR" dirty="0">
                <a:latin typeface="Calibri" pitchFamily="34" charset="0"/>
              </a:rPr>
              <a:t>Doğada bulunan kuvars, turmalin gibi bazı cisimlerde, basınç veya şekil  değişikliği sonucu meydana gelen elektrik olayına  </a:t>
            </a:r>
            <a:r>
              <a:rPr lang="tr-TR" dirty="0" err="1">
                <a:latin typeface="Calibri" pitchFamily="34" charset="0"/>
              </a:rPr>
              <a:t>Piezoelektrik</a:t>
            </a:r>
            <a:r>
              <a:rPr lang="tr-TR" dirty="0">
                <a:latin typeface="Calibri" pitchFamily="34" charset="0"/>
              </a:rPr>
              <a:t> denir</a:t>
            </a:r>
            <a:r>
              <a:rPr lang="tr-TR" dirty="0" smtClean="0">
                <a:latin typeface="Calibri" pitchFamily="34" charset="0"/>
              </a:rPr>
              <a:t>.</a:t>
            </a:r>
          </a:p>
          <a:p>
            <a:pPr marL="0" indent="0" algn="just">
              <a:buNone/>
            </a:pPr>
            <a:r>
              <a:rPr lang="tr-TR" dirty="0" err="1" smtClean="0">
                <a:latin typeface="Calibri" pitchFamily="34" charset="0"/>
              </a:rPr>
              <a:t>Piezoelektrik</a:t>
            </a:r>
            <a:r>
              <a:rPr lang="tr-TR" dirty="0">
                <a:latin typeface="Calibri" pitchFamily="34" charset="0"/>
              </a:rPr>
              <a:t>,  kristal yapıdaki cisimlerin kendilerine dışarıdan uygulanan basınç miktarı ile orantılı  olarak elektrik üretme özelliği olarak da açıklanabilir. </a:t>
            </a:r>
            <a:endParaRPr lang="tr-TR" dirty="0" smtClean="0">
              <a:latin typeface="Calibri" pitchFamily="34" charset="0"/>
            </a:endParaRPr>
          </a:p>
          <a:p>
            <a:pPr marL="0" indent="0" algn="just">
              <a:buNone/>
            </a:pPr>
            <a:r>
              <a:rPr lang="tr-TR" dirty="0" smtClean="0">
                <a:latin typeface="Calibri" pitchFamily="34" charset="0"/>
              </a:rPr>
              <a:t>İki </a:t>
            </a:r>
            <a:r>
              <a:rPr lang="tr-TR" dirty="0">
                <a:latin typeface="Calibri" pitchFamily="34" charset="0"/>
              </a:rPr>
              <a:t>ucundan basınç uygulanan  kristal yapının yine  bu iki ucu arasında potansiyel farkı (voltaj) ölçülebilir. Aynı şekilde, bu işlemin tersi de geçerlidir. Yani dışarıdan voltaj verildiğinde kristal yapının  şekli az da olsa değişir. Bu özellikten yararlanılarak basınç ölçümü yapılabilir.</a:t>
            </a:r>
          </a:p>
          <a:p>
            <a:endParaRPr lang="tr-TR"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42</a:t>
            </a:fld>
            <a:endParaRPr lang="tr-TR"/>
          </a:p>
        </p:txBody>
      </p:sp>
    </p:spTree>
    <p:extLst>
      <p:ext uri="{BB962C8B-B14F-4D97-AF65-F5344CB8AC3E}">
        <p14:creationId xmlns:p14="http://schemas.microsoft.com/office/powerpoint/2010/main" val="672444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331640" y="404664"/>
            <a:ext cx="5400600" cy="830997"/>
          </a:xfrm>
          <a:prstGeom prst="rect">
            <a:avLst/>
          </a:prstGeom>
          <a:noFill/>
        </p:spPr>
        <p:txBody>
          <a:bodyPr wrap="square" rtlCol="0">
            <a:spAutoFit/>
          </a:bodyPr>
          <a:lstStyle/>
          <a:p>
            <a:pPr algn="ctr"/>
            <a:r>
              <a:rPr lang="tr-TR" sz="4800" dirty="0" err="1" smtClean="0">
                <a:solidFill>
                  <a:srgbClr val="FF0000"/>
                </a:solidFill>
              </a:rPr>
              <a:t>Piezo</a:t>
            </a:r>
            <a:r>
              <a:rPr lang="tr-TR" sz="4800" dirty="0" smtClean="0">
                <a:solidFill>
                  <a:srgbClr val="FF0000"/>
                </a:solidFill>
              </a:rPr>
              <a:t> elektrik </a:t>
            </a:r>
            <a:r>
              <a:rPr lang="tr-TR" sz="4800" dirty="0" smtClean="0">
                <a:solidFill>
                  <a:srgbClr val="FF0000"/>
                </a:solidFill>
              </a:rPr>
              <a:t>etki</a:t>
            </a:r>
            <a:endParaRPr lang="tr-TR" sz="4800" dirty="0">
              <a:solidFill>
                <a:srgbClr val="FF0000"/>
              </a:solidFill>
            </a:endParaRPr>
          </a:p>
        </p:txBody>
      </p:sp>
      <p:pic>
        <p:nvPicPr>
          <p:cNvPr id="44034" name="Picture 2" descr="http://upload.wikimedia.org/wikipedia/commons/thumb/c/c4/SchemaPiezo.gif/220px-SchemaPiezo.gif">
            <a:hlinkClick r:id="rId2"/>
          </p:cNvPr>
          <p:cNvPicPr>
            <a:picLocks noChangeAspect="1" noChangeArrowheads="1"/>
          </p:cNvPicPr>
          <p:nvPr/>
        </p:nvPicPr>
        <p:blipFill>
          <a:blip r:embed="rId3" cstate="print"/>
          <a:srcRect/>
          <a:stretch>
            <a:fillRect/>
          </a:stretch>
        </p:blipFill>
        <p:spPr bwMode="auto">
          <a:xfrm>
            <a:off x="395536" y="2402372"/>
            <a:ext cx="2095500" cy="2095501"/>
          </a:xfrm>
          <a:prstGeom prst="rect">
            <a:avLst/>
          </a:prstGeom>
          <a:noFill/>
        </p:spPr>
      </p:pic>
      <p:pic>
        <p:nvPicPr>
          <p:cNvPr id="44035" name="Picture 3" descr="http://bits.wikimedia.org/skins-1.5/common/images/magnify-clip.png">
            <a:hlinkClick r:id="rId2" tooltip="Enlarge"/>
          </p:cNvPr>
          <p:cNvPicPr>
            <a:picLocks noChangeAspect="1" noChangeArrowheads="1"/>
          </p:cNvPicPr>
          <p:nvPr/>
        </p:nvPicPr>
        <p:blipFill>
          <a:blip r:embed="rId4" cstate="print"/>
          <a:srcRect/>
          <a:stretch>
            <a:fillRect/>
          </a:stretch>
        </p:blipFill>
        <p:spPr bwMode="auto">
          <a:xfrm>
            <a:off x="120650" y="898525"/>
            <a:ext cx="142875" cy="104775"/>
          </a:xfrm>
          <a:prstGeom prst="rect">
            <a:avLst/>
          </a:prstGeom>
          <a:noFill/>
        </p:spPr>
      </p:pic>
      <p:sp>
        <p:nvSpPr>
          <p:cNvPr id="7" name="6 Metin kutusu"/>
          <p:cNvSpPr txBox="1"/>
          <p:nvPr/>
        </p:nvSpPr>
        <p:spPr>
          <a:xfrm>
            <a:off x="2771800" y="1003300"/>
            <a:ext cx="5832648" cy="4893647"/>
          </a:xfrm>
          <a:prstGeom prst="rect">
            <a:avLst/>
          </a:prstGeom>
          <a:noFill/>
        </p:spPr>
        <p:txBody>
          <a:bodyPr wrap="square" rtlCol="0">
            <a:spAutoFit/>
          </a:bodyPr>
          <a:lstStyle/>
          <a:p>
            <a:pPr algn="just"/>
            <a:endParaRPr lang="en-US" sz="2400" dirty="0" smtClean="0"/>
          </a:p>
          <a:p>
            <a:pPr algn="just"/>
            <a:r>
              <a:rPr lang="tr-TR" sz="2400" b="1" dirty="0" err="1" smtClean="0"/>
              <a:t>Piezoelektrik</a:t>
            </a:r>
            <a:r>
              <a:rPr lang="tr-TR" sz="2400" b="1" dirty="0" smtClean="0"/>
              <a:t> Mekanik sıkıştırma neticesi voltaj üreten; voltaj tatbik edildiğinde mekanik titreşim elde edilen bazı kristal ve seramiklere has </a:t>
            </a:r>
            <a:r>
              <a:rPr lang="tr-TR" sz="2400" b="1" dirty="0" smtClean="0"/>
              <a:t>özelliktir. </a:t>
            </a:r>
          </a:p>
          <a:p>
            <a:pPr algn="just"/>
            <a:r>
              <a:rPr lang="tr-TR" sz="2400" b="1" dirty="0" smtClean="0"/>
              <a:t>Mekanik </a:t>
            </a:r>
            <a:r>
              <a:rPr lang="tr-TR" sz="2400" b="1" dirty="0" smtClean="0"/>
              <a:t>enerjiden voltaj üretimine </a:t>
            </a:r>
            <a:r>
              <a:rPr lang="tr-TR" sz="2400" b="1" dirty="0" err="1" smtClean="0"/>
              <a:t>piezo</a:t>
            </a:r>
            <a:r>
              <a:rPr lang="tr-TR" sz="2400" b="1" dirty="0" smtClean="0"/>
              <a:t> olayı; voltajdan mekanik titreşim üretimine de ters </a:t>
            </a:r>
            <a:r>
              <a:rPr lang="tr-TR" sz="2400" b="1" dirty="0" err="1" smtClean="0"/>
              <a:t>piezo</a:t>
            </a:r>
            <a:r>
              <a:rPr lang="tr-TR" sz="2400" b="1" dirty="0" smtClean="0"/>
              <a:t> olayı denir.  Bu prensip Basınç ölçme </a:t>
            </a:r>
            <a:r>
              <a:rPr lang="tr-TR" sz="2400" b="1" dirty="0" err="1" smtClean="0"/>
              <a:t>sensörü</a:t>
            </a:r>
            <a:r>
              <a:rPr lang="tr-TR" sz="2400" b="1" dirty="0" smtClean="0"/>
              <a:t> olarak kullanılır. </a:t>
            </a:r>
          </a:p>
          <a:p>
            <a:pPr algn="just"/>
            <a:r>
              <a:rPr lang="tr-TR" sz="2400" dirty="0" smtClean="0"/>
              <a:t>Baryum </a:t>
            </a:r>
            <a:r>
              <a:rPr lang="tr-TR" sz="2400" dirty="0" err="1" smtClean="0"/>
              <a:t>titanat</a:t>
            </a:r>
            <a:r>
              <a:rPr lang="tr-TR" sz="2400" dirty="0" smtClean="0"/>
              <a:t>, kurşun </a:t>
            </a:r>
            <a:r>
              <a:rPr lang="tr-TR" sz="2400" dirty="0" err="1" smtClean="0"/>
              <a:t>zirkonat</a:t>
            </a:r>
            <a:r>
              <a:rPr lang="tr-TR" sz="2400" dirty="0" smtClean="0"/>
              <a:t> </a:t>
            </a:r>
            <a:r>
              <a:rPr lang="tr-TR" sz="2400" dirty="0" err="1" smtClean="0"/>
              <a:t>titanat</a:t>
            </a:r>
            <a:r>
              <a:rPr lang="tr-TR" sz="2400" dirty="0" smtClean="0"/>
              <a:t> ve potasyum sodyum </a:t>
            </a:r>
            <a:r>
              <a:rPr lang="tr-TR" sz="2400" dirty="0" err="1" smtClean="0"/>
              <a:t>niobat</a:t>
            </a:r>
            <a:r>
              <a:rPr lang="tr-TR" sz="2400" dirty="0" smtClean="0"/>
              <a:t> gibi bazı seramikler de </a:t>
            </a:r>
            <a:r>
              <a:rPr lang="tr-TR" sz="2400" dirty="0" err="1" smtClean="0"/>
              <a:t>piezoelektrik</a:t>
            </a:r>
            <a:r>
              <a:rPr lang="tr-TR" sz="2400" dirty="0" smtClean="0"/>
              <a:t> olayı meydana getirecek özelliktedir.</a:t>
            </a:r>
            <a:endParaRPr lang="tr-TR" sz="2400" dirty="0"/>
          </a:p>
        </p:txBody>
      </p:sp>
      <p:sp>
        <p:nvSpPr>
          <p:cNvPr id="8" name="7 Veri Yer Tutucusu"/>
          <p:cNvSpPr>
            <a:spLocks noGrp="1"/>
          </p:cNvSpPr>
          <p:nvPr>
            <p:ph type="dt" sz="half" idx="10"/>
          </p:nvPr>
        </p:nvSpPr>
        <p:spPr/>
        <p:txBody>
          <a:bodyPr/>
          <a:lstStyle/>
          <a:p>
            <a:r>
              <a:rPr lang="tr-TR" smtClean="0"/>
              <a:t>ÖLÇME YÖNTEMLERİ</a:t>
            </a:r>
            <a:endParaRPr lang="tr-TR"/>
          </a:p>
        </p:txBody>
      </p:sp>
      <p:sp>
        <p:nvSpPr>
          <p:cNvPr id="9" name="8 Slayt Numarası Yer Tutucusu"/>
          <p:cNvSpPr>
            <a:spLocks noGrp="1"/>
          </p:cNvSpPr>
          <p:nvPr>
            <p:ph type="sldNum" sz="quarter" idx="12"/>
          </p:nvPr>
        </p:nvSpPr>
        <p:spPr/>
        <p:txBody>
          <a:bodyPr/>
          <a:lstStyle/>
          <a:p>
            <a:fld id="{08A4FF0E-0E3B-4802-A7FB-14709DDF29B9}" type="slidenum">
              <a:rPr lang="tr-TR" smtClean="0"/>
              <a:pPr/>
              <a:t>43</a:t>
            </a:fld>
            <a:endParaRPr lang="tr-TR"/>
          </a:p>
        </p:txBody>
      </p:sp>
      <p:sp>
        <p:nvSpPr>
          <p:cNvPr id="10" name="9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dirty="0">
                <a:latin typeface="Calibri" pitchFamily="34" charset="0"/>
              </a:rPr>
              <a:t>Algılayıcının yapısında bulunan ince metal yada diyafram yardımıyla basınç etkisi </a:t>
            </a:r>
            <a:r>
              <a:rPr lang="tr-TR" sz="2400" dirty="0" err="1">
                <a:latin typeface="Calibri" pitchFamily="34" charset="0"/>
              </a:rPr>
              <a:t>piezoelektrik</a:t>
            </a:r>
            <a:r>
              <a:rPr lang="tr-TR" sz="2400" dirty="0">
                <a:latin typeface="Calibri" pitchFamily="34" charset="0"/>
              </a:rPr>
              <a:t> malzeme üzerine aktarılır. Elde edilen elektriksel sinyal yükselteç devresi yardımıyla yükseltilerek basınç ölçülür. Basınç, sıkıştırma oranına bağlı değişen gerilimle orantılıdır. </a:t>
            </a:r>
          </a:p>
          <a:p>
            <a:pPr algn="just"/>
            <a:endParaRPr lang="tr-TR" sz="2400"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44</a:t>
            </a:fld>
            <a:endParaRPr lang="tr-T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73015"/>
            <a:ext cx="7876723" cy="242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3-Piezzo basınç ölçerler</a:t>
            </a:r>
            <a:endParaRPr lang="tr-TR" dirty="0">
              <a:solidFill>
                <a:srgbClr val="FF0000"/>
              </a:solidFill>
            </a:endParaRPr>
          </a:p>
        </p:txBody>
      </p:sp>
    </p:spTree>
    <p:extLst>
      <p:ext uri="{BB962C8B-B14F-4D97-AF65-F5344CB8AC3E}">
        <p14:creationId xmlns:p14="http://schemas.microsoft.com/office/powerpoint/2010/main" val="1600200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err="1"/>
              <a:t>Piezoelektrik</a:t>
            </a:r>
            <a:r>
              <a:rPr lang="tr-TR" dirty="0"/>
              <a:t> basınç ölçerler </a:t>
            </a:r>
            <a:r>
              <a:rPr lang="tr-TR" b="1" dirty="0"/>
              <a:t>100 </a:t>
            </a:r>
            <a:r>
              <a:rPr lang="tr-TR" b="1" dirty="0" err="1"/>
              <a:t>MPa</a:t>
            </a:r>
            <a:r>
              <a:rPr lang="tr-TR" b="1" dirty="0"/>
              <a:t> ve daha yüksek </a:t>
            </a:r>
            <a:r>
              <a:rPr lang="tr-TR" dirty="0" smtClean="0"/>
              <a:t>basınçlar </a:t>
            </a:r>
            <a:r>
              <a:rPr lang="tr-TR" b="1" dirty="0" smtClean="0"/>
              <a:t>için </a:t>
            </a:r>
            <a:r>
              <a:rPr lang="tr-TR" b="1" dirty="0"/>
              <a:t>uygun </a:t>
            </a:r>
            <a:r>
              <a:rPr lang="tr-TR" dirty="0"/>
              <a:t>olup nispeten ucuz elemanlardır. </a:t>
            </a:r>
            <a:endParaRPr lang="tr-TR" dirty="0" smtClean="0"/>
          </a:p>
          <a:p>
            <a:pPr algn="just"/>
            <a:r>
              <a:rPr lang="tr-TR" dirty="0" smtClean="0"/>
              <a:t>Ani değişimlere iyi cevap verdiklerinden</a:t>
            </a:r>
            <a:r>
              <a:rPr lang="tr-TR" b="1" dirty="0"/>
              <a:t> özellikle yüksek frekanslı  dinamik ölçmeler için </a:t>
            </a:r>
            <a:r>
              <a:rPr lang="tr-TR" b="1" dirty="0" smtClean="0"/>
              <a:t>uygundur.</a:t>
            </a:r>
            <a:endParaRPr lang="tr-TR" dirty="0"/>
          </a:p>
          <a:p>
            <a:pPr algn="just"/>
            <a:r>
              <a:rPr lang="tr-TR" dirty="0" smtClean="0"/>
              <a:t>Gerilim değişimine </a:t>
            </a:r>
            <a:r>
              <a:rPr lang="tr-TR" dirty="0"/>
              <a:t>göre basınç ölçümü </a:t>
            </a:r>
            <a:r>
              <a:rPr lang="tr-TR" dirty="0" smtClean="0"/>
              <a:t>yapar.</a:t>
            </a:r>
          </a:p>
          <a:p>
            <a:pPr algn="just"/>
            <a:r>
              <a:rPr lang="tr-TR" dirty="0" smtClean="0"/>
              <a:t>-20 </a:t>
            </a:r>
            <a:r>
              <a:rPr lang="tr-TR" dirty="0"/>
              <a:t>ila 400 °C arasında sıcaklığa fazla bağlı olmaması nedeniyle çok kullanılır.</a:t>
            </a:r>
          </a:p>
          <a:p>
            <a:endParaRPr lang="tr-TR"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45</a:t>
            </a:fld>
            <a:endParaRPr lang="tr-TR"/>
          </a:p>
        </p:txBody>
      </p:sp>
      <p:sp>
        <p:nvSpPr>
          <p:cNvPr id="7"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3-Piezzo basınç ölçerler</a:t>
            </a:r>
            <a:endParaRPr lang="tr-TR" dirty="0">
              <a:solidFill>
                <a:srgbClr val="FF0000"/>
              </a:solidFill>
            </a:endParaRPr>
          </a:p>
        </p:txBody>
      </p:sp>
    </p:spTree>
    <p:extLst>
      <p:ext uri="{BB962C8B-B14F-4D97-AF65-F5344CB8AC3E}">
        <p14:creationId xmlns:p14="http://schemas.microsoft.com/office/powerpoint/2010/main" val="603784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46</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pic>
        <p:nvPicPr>
          <p:cNvPr id="6" name="Picture 3" descr="C:\Users\xxxxx\Desktop\basınç\bridg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84984"/>
            <a:ext cx="494506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4-Bridgman basınç ölçerler</a:t>
            </a:r>
            <a:endParaRPr lang="tr-TR" dirty="0">
              <a:solidFill>
                <a:srgbClr val="FF0000"/>
              </a:solidFill>
            </a:endParaRPr>
          </a:p>
        </p:txBody>
      </p:sp>
      <p:sp>
        <p:nvSpPr>
          <p:cNvPr id="9" name="İçerik Yer Tutucusu 2"/>
          <p:cNvSpPr>
            <a:spLocks noGrp="1"/>
          </p:cNvSpPr>
          <p:nvPr>
            <p:ph idx="1"/>
          </p:nvPr>
        </p:nvSpPr>
        <p:spPr>
          <a:xfrm>
            <a:off x="457200" y="1600200"/>
            <a:ext cx="8229600" cy="4525963"/>
          </a:xfrm>
        </p:spPr>
        <p:txBody>
          <a:bodyPr>
            <a:normAutofit/>
          </a:bodyPr>
          <a:lstStyle/>
          <a:p>
            <a:r>
              <a:rPr lang="tr-TR" dirty="0" smtClean="0"/>
              <a:t>Bu cihaz ince tellerin basınç altında dirençlerinin değişimi prensibine dayanır.</a:t>
            </a:r>
          </a:p>
          <a:p>
            <a:r>
              <a:rPr lang="tr-TR" dirty="0" smtClean="0"/>
              <a:t>R=</a:t>
            </a:r>
            <a:r>
              <a:rPr lang="tr-TR" dirty="0" err="1" smtClean="0"/>
              <a:t>Ro</a:t>
            </a:r>
            <a:r>
              <a:rPr lang="tr-TR" dirty="0" smtClean="0"/>
              <a:t>[1+k(P-Po)]</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100 000 bar gibi yüksek basınç ölçümü yapılabilir.</a:t>
            </a:r>
          </a:p>
          <a:p>
            <a:pPr algn="just"/>
            <a:r>
              <a:rPr lang="tr-TR" dirty="0" smtClean="0"/>
              <a:t>Direnç </a:t>
            </a:r>
            <a:r>
              <a:rPr lang="tr-TR" dirty="0"/>
              <a:t>değişimine göre basınç ölçümü  </a:t>
            </a:r>
            <a:r>
              <a:rPr lang="tr-TR" dirty="0" smtClean="0"/>
              <a:t>yapar.</a:t>
            </a:r>
          </a:p>
          <a:p>
            <a:pPr algn="just"/>
            <a:r>
              <a:rPr lang="tr-TR" dirty="0" smtClean="0"/>
              <a:t>Genelde Manganin direnç teli kullanılır.</a:t>
            </a:r>
            <a:endParaRPr lang="tr-TR" dirty="0"/>
          </a:p>
          <a:p>
            <a:pPr algn="just"/>
            <a:r>
              <a:rPr lang="tr-TR" dirty="0" smtClean="0"/>
              <a:t> </a:t>
            </a:r>
            <a:r>
              <a:rPr lang="tr-TR" dirty="0"/>
              <a:t>% 0.1 ile ölçüm yapabilir.</a:t>
            </a:r>
          </a:p>
          <a:p>
            <a:endParaRPr lang="tr-TR"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47</a:t>
            </a:fld>
            <a:endParaRPr lang="tr-TR"/>
          </a:p>
        </p:txBody>
      </p:sp>
      <p:sp>
        <p:nvSpPr>
          <p:cNvPr id="7"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4-Bridgman basınç ölçerler</a:t>
            </a:r>
            <a:endParaRPr lang="tr-TR" dirty="0">
              <a:solidFill>
                <a:srgbClr val="FF0000"/>
              </a:solidFill>
            </a:endParaRPr>
          </a:p>
        </p:txBody>
      </p:sp>
    </p:spTree>
    <p:extLst>
      <p:ext uri="{BB962C8B-B14F-4D97-AF65-F5344CB8AC3E}">
        <p14:creationId xmlns:p14="http://schemas.microsoft.com/office/powerpoint/2010/main" val="3904460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cstate="print"/>
          <a:srcRect/>
          <a:stretch>
            <a:fillRect/>
          </a:stretch>
        </p:blipFill>
        <p:spPr bwMode="auto">
          <a:xfrm>
            <a:off x="323528" y="1844824"/>
            <a:ext cx="4032448" cy="3744416"/>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4427984" y="1844824"/>
            <a:ext cx="4469490" cy="3744416"/>
          </a:xfrm>
          <a:prstGeom prst="rect">
            <a:avLst/>
          </a:prstGeom>
          <a:noFill/>
          <a:ln w="9525">
            <a:noFill/>
            <a:miter lim="800000"/>
            <a:headEnd/>
            <a:tailEnd/>
          </a:ln>
        </p:spPr>
      </p:pic>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48</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
        <p:nvSpPr>
          <p:cNvPr id="7"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5-Vakum </a:t>
            </a:r>
            <a:r>
              <a:rPr lang="tr-TR" dirty="0" smtClean="0">
                <a:solidFill>
                  <a:srgbClr val="FF0000"/>
                </a:solidFill>
              </a:rPr>
              <a:t>basınç ölçerler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print"/>
          <a:srcRect/>
          <a:stretch>
            <a:fillRect/>
          </a:stretch>
        </p:blipFill>
        <p:spPr bwMode="auto">
          <a:xfrm>
            <a:off x="899592" y="1268760"/>
            <a:ext cx="7678924" cy="3240360"/>
          </a:xfrm>
          <a:prstGeom prst="rect">
            <a:avLst/>
          </a:prstGeom>
          <a:noFill/>
          <a:ln w="9525">
            <a:noFill/>
            <a:miter lim="800000"/>
            <a:headEnd/>
            <a:tailEnd/>
          </a:ln>
        </p:spPr>
      </p:pic>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49</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83568" y="3789040"/>
            <a:ext cx="7272808" cy="1754326"/>
          </a:xfrm>
          <a:prstGeom prst="rect">
            <a:avLst/>
          </a:prstGeom>
        </p:spPr>
        <p:txBody>
          <a:bodyPr wrap="square">
            <a:spAutoFit/>
          </a:bodyPr>
          <a:lstStyle/>
          <a:p>
            <a:r>
              <a:rPr lang="tr-TR" dirty="0" smtClean="0"/>
              <a:t>1 </a:t>
            </a:r>
            <a:r>
              <a:rPr lang="tr-TR" dirty="0" err="1" smtClean="0"/>
              <a:t>atm</a:t>
            </a:r>
            <a:r>
              <a:rPr lang="tr-TR" dirty="0" smtClean="0"/>
              <a:t> = 101325 </a:t>
            </a:r>
            <a:r>
              <a:rPr lang="tr-TR" dirty="0" err="1" smtClean="0"/>
              <a:t>Pa</a:t>
            </a:r>
            <a:r>
              <a:rPr lang="tr-TR" dirty="0" smtClean="0"/>
              <a:t> = 101.325 </a:t>
            </a:r>
            <a:r>
              <a:rPr lang="tr-TR" dirty="0" err="1" smtClean="0"/>
              <a:t>kPa</a:t>
            </a:r>
            <a:r>
              <a:rPr lang="tr-TR" dirty="0" smtClean="0"/>
              <a:t> = 1.01325 bar</a:t>
            </a:r>
          </a:p>
          <a:p>
            <a:r>
              <a:rPr lang="tr-TR" dirty="0" smtClean="0"/>
              <a:t>1 </a:t>
            </a:r>
            <a:r>
              <a:rPr lang="tr-TR" dirty="0" err="1" smtClean="0"/>
              <a:t>atm</a:t>
            </a:r>
            <a:r>
              <a:rPr lang="tr-TR" dirty="0" smtClean="0"/>
              <a:t> = 14.696 </a:t>
            </a:r>
            <a:r>
              <a:rPr lang="tr-TR" dirty="0" err="1" smtClean="0"/>
              <a:t>psi</a:t>
            </a:r>
            <a:endParaRPr lang="tr-TR" dirty="0" smtClean="0"/>
          </a:p>
          <a:p>
            <a:r>
              <a:rPr lang="pt-BR" dirty="0" smtClean="0"/>
              <a:t>1 atm = 760 mmHg</a:t>
            </a:r>
          </a:p>
          <a:p>
            <a:r>
              <a:rPr lang="tr-TR" dirty="0" smtClean="0"/>
              <a:t>1 bar = 100000 </a:t>
            </a:r>
            <a:r>
              <a:rPr lang="tr-TR" dirty="0" err="1" smtClean="0"/>
              <a:t>Pa</a:t>
            </a:r>
            <a:r>
              <a:rPr lang="tr-TR" dirty="0" smtClean="0"/>
              <a:t> = 100 </a:t>
            </a:r>
            <a:r>
              <a:rPr lang="tr-TR" dirty="0" err="1" smtClean="0"/>
              <a:t>kPa</a:t>
            </a:r>
            <a:endParaRPr lang="tr-TR" dirty="0" smtClean="0"/>
          </a:p>
          <a:p>
            <a:r>
              <a:rPr lang="pt-BR" dirty="0" smtClean="0"/>
              <a:t>1 Torr = 1 mmHg = 133.322 </a:t>
            </a:r>
            <a:r>
              <a:rPr lang="tr-TR" dirty="0" err="1" smtClean="0"/>
              <a:t>Pa</a:t>
            </a:r>
            <a:r>
              <a:rPr lang="pt-BR" dirty="0" smtClean="0"/>
              <a:t> = 1333.22 microbar</a:t>
            </a:r>
          </a:p>
          <a:p>
            <a:r>
              <a:rPr lang="pt-BR" dirty="0" smtClean="0"/>
              <a:t>1 microbar = 0.1 </a:t>
            </a:r>
            <a:r>
              <a:rPr lang="tr-TR" dirty="0" err="1" smtClean="0"/>
              <a:t>Pa</a:t>
            </a:r>
            <a:endParaRPr lang="tr-TR" dirty="0"/>
          </a:p>
        </p:txBody>
      </p:sp>
      <p:sp>
        <p:nvSpPr>
          <p:cNvPr id="6" name="5 Dikdörtgen"/>
          <p:cNvSpPr/>
          <p:nvPr/>
        </p:nvSpPr>
        <p:spPr>
          <a:xfrm>
            <a:off x="1619672" y="188640"/>
            <a:ext cx="4253793" cy="369332"/>
          </a:xfrm>
          <a:prstGeom prst="rect">
            <a:avLst/>
          </a:prstGeom>
        </p:spPr>
        <p:txBody>
          <a:bodyPr wrap="none">
            <a:spAutoFit/>
          </a:bodyPr>
          <a:lstStyle/>
          <a:p>
            <a:r>
              <a:rPr lang="tr-TR" b="1" dirty="0"/>
              <a:t>BASINÇ BİRİMLERİ ve DÖNÜŞÜM TABLOSU</a:t>
            </a:r>
            <a:endParaRPr lang="tr-TR" dirty="0"/>
          </a:p>
        </p:txBody>
      </p:sp>
      <p:graphicFrame>
        <p:nvGraphicFramePr>
          <p:cNvPr id="7" name="6 Tablo"/>
          <p:cNvGraphicFramePr>
            <a:graphicFrameLocks noGrp="1"/>
          </p:cNvGraphicFramePr>
          <p:nvPr/>
        </p:nvGraphicFramePr>
        <p:xfrm>
          <a:off x="467544" y="692696"/>
          <a:ext cx="8280924" cy="2448270"/>
        </p:xfrm>
        <a:graphic>
          <a:graphicData uri="http://schemas.openxmlformats.org/drawingml/2006/table">
            <a:tbl>
              <a:tblPr/>
              <a:tblGrid>
                <a:gridCol w="917526"/>
                <a:gridCol w="915871"/>
                <a:gridCol w="914214"/>
                <a:gridCol w="914214"/>
                <a:gridCol w="914214"/>
                <a:gridCol w="965555"/>
                <a:gridCol w="914214"/>
                <a:gridCol w="912558"/>
                <a:gridCol w="912558"/>
              </a:tblGrid>
              <a:tr h="463186">
                <a:tc>
                  <a:txBody>
                    <a:bodyPr/>
                    <a:lstStyle/>
                    <a:p>
                      <a:pPr>
                        <a:lnSpc>
                          <a:spcPct val="115000"/>
                        </a:lnSpc>
                        <a:spcAft>
                          <a:spcPts val="0"/>
                        </a:spcAft>
                      </a:pPr>
                      <a:r>
                        <a:rPr lang="tr-TR" sz="1100" b="1" dirty="0">
                          <a:solidFill>
                            <a:srgbClr val="555DB6"/>
                          </a:solidFill>
                          <a:latin typeface="Verdana"/>
                          <a:ea typeface="Times New Roman"/>
                          <a:cs typeface="Times New Roman"/>
                        </a:rPr>
                        <a:t>BİRİM</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dirty="0">
                          <a:solidFill>
                            <a:srgbClr val="555DB6"/>
                          </a:solidFill>
                          <a:latin typeface="Verdana"/>
                          <a:ea typeface="Times New Roman"/>
                          <a:cs typeface="Times New Roman"/>
                        </a:rPr>
                        <a:t>N/m2.  </a:t>
                      </a:r>
                      <a:r>
                        <a:rPr lang="tr-TR" sz="1100" b="1" dirty="0" err="1">
                          <a:solidFill>
                            <a:srgbClr val="555DB6"/>
                          </a:solidFill>
                          <a:latin typeface="Verdana"/>
                          <a:ea typeface="Times New Roman"/>
                          <a:cs typeface="Times New Roman"/>
                        </a:rPr>
                        <a:t>Pa</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dirty="0" err="1">
                          <a:solidFill>
                            <a:srgbClr val="555DB6"/>
                          </a:solidFill>
                          <a:latin typeface="Verdana"/>
                          <a:ea typeface="Times New Roman"/>
                          <a:cs typeface="Times New Roman"/>
                        </a:rPr>
                        <a:t>kiloPascal</a:t>
                      </a:r>
                      <a:r>
                        <a:rPr lang="tr-TR" sz="1100" b="1" dirty="0">
                          <a:solidFill>
                            <a:srgbClr val="555DB6"/>
                          </a:solidFill>
                          <a:latin typeface="Verdana"/>
                          <a:ea typeface="Times New Roman"/>
                          <a:cs typeface="Times New Roman"/>
                        </a:rPr>
                        <a:t>. </a:t>
                      </a:r>
                      <a:r>
                        <a:rPr lang="tr-TR" sz="1100" b="1" dirty="0" err="1">
                          <a:solidFill>
                            <a:srgbClr val="555DB6"/>
                          </a:solidFill>
                          <a:latin typeface="Verdana"/>
                          <a:ea typeface="Times New Roman"/>
                          <a:cs typeface="Times New Roman"/>
                        </a:rPr>
                        <a:t>kPa</a:t>
                      </a:r>
                      <a:r>
                        <a:rPr lang="tr-TR" sz="1100" b="1" dirty="0">
                          <a:solidFill>
                            <a:srgbClr val="555DB6"/>
                          </a:solidFill>
                          <a:latin typeface="Verdana"/>
                          <a:ea typeface="Times New Roman"/>
                          <a:cs typeface="Times New Roman"/>
                        </a:rPr>
                        <a:t> </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dirty="0">
                          <a:solidFill>
                            <a:srgbClr val="555DB6"/>
                          </a:solidFill>
                          <a:latin typeface="Verdana"/>
                          <a:ea typeface="Times New Roman"/>
                          <a:cs typeface="Times New Roman"/>
                        </a:rPr>
                        <a:t>bar </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dirty="0" err="1">
                          <a:solidFill>
                            <a:srgbClr val="555DB6"/>
                          </a:solidFill>
                          <a:latin typeface="Verdana"/>
                          <a:ea typeface="Times New Roman"/>
                          <a:cs typeface="Times New Roman"/>
                        </a:rPr>
                        <a:t>Kgf</a:t>
                      </a:r>
                      <a:r>
                        <a:rPr lang="tr-TR" sz="1100" b="1" dirty="0">
                          <a:solidFill>
                            <a:srgbClr val="555DB6"/>
                          </a:solidFill>
                          <a:latin typeface="Verdana"/>
                          <a:ea typeface="Times New Roman"/>
                          <a:cs typeface="Times New Roman"/>
                        </a:rPr>
                        <a:t>/cm2 </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a:solidFill>
                            <a:srgbClr val="555DB6"/>
                          </a:solidFill>
                          <a:latin typeface="Verdana"/>
                          <a:ea typeface="Times New Roman"/>
                          <a:cs typeface="Times New Roman"/>
                        </a:rPr>
                        <a:t>psi </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a:solidFill>
                            <a:srgbClr val="555DB6"/>
                          </a:solidFill>
                          <a:latin typeface="Verdana"/>
                          <a:ea typeface="Times New Roman"/>
                          <a:cs typeface="Times New Roman"/>
                        </a:rPr>
                        <a:t>mSS</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a:solidFill>
                            <a:srgbClr val="555DB6"/>
                          </a:solidFill>
                          <a:latin typeface="Verdana"/>
                          <a:ea typeface="Times New Roman"/>
                          <a:cs typeface="Times New Roman"/>
                        </a:rPr>
                        <a:t>mmHgS</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b="1">
                          <a:solidFill>
                            <a:srgbClr val="555DB6"/>
                          </a:solidFill>
                          <a:latin typeface="Verdana"/>
                          <a:ea typeface="Times New Roman"/>
                          <a:cs typeface="Times New Roman"/>
                        </a:rPr>
                        <a:t>Atm</a:t>
                      </a:r>
                      <a:endParaRPr lang="tr-TR" sz="1100">
                        <a:latin typeface="Calibri"/>
                        <a:ea typeface="Calibri"/>
                        <a:cs typeface="Times New Roman"/>
                      </a:endParaRPr>
                    </a:p>
                  </a:txBody>
                  <a:tcPr marL="0" marR="0" marT="0" marB="0">
                    <a:lnL>
                      <a:noFill/>
                    </a:lnL>
                    <a:lnR>
                      <a:noFill/>
                    </a:lnR>
                    <a:lnT>
                      <a:noFill/>
                    </a:lnT>
                    <a:lnB>
                      <a:noFill/>
                    </a:lnB>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Pa</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0.001</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 x 10</a:t>
                      </a:r>
                      <a:r>
                        <a:rPr lang="tr-TR" sz="1100" baseline="30000">
                          <a:solidFill>
                            <a:srgbClr val="555DB6"/>
                          </a:solidFill>
                          <a:latin typeface="Verdana"/>
                          <a:ea typeface="Times New Roman"/>
                          <a:cs typeface="Times New Roman"/>
                        </a:rPr>
                        <a:t>5</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1.05 x 10</a:t>
                      </a:r>
                      <a:r>
                        <a:rPr lang="tr-TR" sz="1100" baseline="30000">
                          <a:solidFill>
                            <a:srgbClr val="555DB6"/>
                          </a:solidFill>
                          <a:latin typeface="Verdana"/>
                          <a:ea typeface="Times New Roman"/>
                          <a:cs typeface="Times New Roman"/>
                        </a:rPr>
                        <a:t>5</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dirty="0">
                          <a:solidFill>
                            <a:srgbClr val="555DB6"/>
                          </a:solidFill>
                          <a:latin typeface="Verdana"/>
                          <a:ea typeface="Times New Roman"/>
                          <a:cs typeface="Times New Roman"/>
                        </a:rPr>
                        <a:t>1.45 x 10</a:t>
                      </a:r>
                      <a:r>
                        <a:rPr lang="tr-TR" sz="1100" baseline="30000" dirty="0">
                          <a:solidFill>
                            <a:srgbClr val="555DB6"/>
                          </a:solidFill>
                          <a:latin typeface="Verdana"/>
                          <a:ea typeface="Times New Roman"/>
                          <a:cs typeface="Times New Roman"/>
                        </a:rPr>
                        <a:t>-4</a:t>
                      </a:r>
                      <a:endParaRPr lang="tr-TR" sz="1100" dirty="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1.02 x 10</a:t>
                      </a:r>
                      <a:r>
                        <a:rPr lang="tr-TR" sz="1100" baseline="30000">
                          <a:solidFill>
                            <a:srgbClr val="555DB6"/>
                          </a:solidFill>
                          <a:latin typeface="Verdana"/>
                          <a:ea typeface="Times New Roman"/>
                          <a:cs typeface="Times New Roman"/>
                        </a:rPr>
                        <a:t>-4</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0.0075</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endParaRPr lang="tr-TR" sz="1100">
                        <a:solidFill>
                          <a:srgbClr val="555DB6"/>
                        </a:solidFill>
                        <a:latin typeface="Verdana"/>
                        <a:ea typeface="Times New Roman"/>
                        <a:cs typeface="Times New Roman"/>
                      </a:endParaRPr>
                    </a:p>
                  </a:txBody>
                  <a:tcPr marL="0" marR="0" marT="0" marB="0">
                    <a:lnL>
                      <a:noFill/>
                    </a:lnL>
                    <a:lnR>
                      <a:noFill/>
                    </a:lnR>
                    <a:lnT>
                      <a:noFill/>
                    </a:lnT>
                    <a:lnB>
                      <a:noFill/>
                    </a:lnB>
                    <a:solidFill>
                      <a:srgbClr val="EAEAEA"/>
                    </a:solidFill>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kPa </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1000</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0.01</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1.02 x 10</a:t>
                      </a:r>
                      <a:r>
                        <a:rPr lang="tr-TR" sz="1100" baseline="30000">
                          <a:solidFill>
                            <a:srgbClr val="555DB6"/>
                          </a:solidFill>
                          <a:latin typeface="Verdana"/>
                          <a:ea typeface="Times New Roman"/>
                          <a:cs typeface="Times New Roman"/>
                        </a:rPr>
                        <a:t>5</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dirty="0">
                          <a:solidFill>
                            <a:srgbClr val="555DB6"/>
                          </a:solidFill>
                          <a:latin typeface="Verdana"/>
                          <a:ea typeface="Times New Roman"/>
                          <a:cs typeface="Times New Roman"/>
                        </a:rPr>
                        <a:t>0.145</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dirty="0">
                          <a:solidFill>
                            <a:srgbClr val="555DB6"/>
                          </a:solidFill>
                          <a:latin typeface="Verdana"/>
                          <a:ea typeface="Times New Roman"/>
                          <a:cs typeface="Times New Roman"/>
                        </a:rPr>
                        <a:t>0.102</a:t>
                      </a:r>
                      <a:endParaRPr lang="tr-TR" sz="1100"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7.5</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endParaRPr lang="tr-TR" sz="1100">
                        <a:solidFill>
                          <a:srgbClr val="555DB6"/>
                        </a:solidFill>
                        <a:latin typeface="Verdana"/>
                        <a:ea typeface="Times New Roman"/>
                        <a:cs typeface="Times New Roman"/>
                      </a:endParaRPr>
                    </a:p>
                  </a:txBody>
                  <a:tcPr marL="0" marR="0" marT="0" marB="0">
                    <a:lnL>
                      <a:noFill/>
                    </a:lnL>
                    <a:lnR>
                      <a:noFill/>
                    </a:lnR>
                    <a:lnT>
                      <a:noFill/>
                    </a:lnT>
                    <a:lnB>
                      <a:noFill/>
                    </a:lnB>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bar</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100 000</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dirty="0">
                          <a:solidFill>
                            <a:srgbClr val="555DB6"/>
                          </a:solidFill>
                          <a:latin typeface="Verdana"/>
                          <a:ea typeface="Times New Roman"/>
                          <a:cs typeface="Times New Roman"/>
                        </a:rPr>
                        <a:t>100</a:t>
                      </a:r>
                      <a:endParaRPr lang="tr-TR" sz="1100" dirty="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1.02</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14.5</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10.2</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dirty="0">
                          <a:solidFill>
                            <a:srgbClr val="555DB6"/>
                          </a:solidFill>
                          <a:latin typeface="Verdana"/>
                          <a:ea typeface="Times New Roman"/>
                          <a:cs typeface="Times New Roman"/>
                        </a:rPr>
                        <a:t>750.1</a:t>
                      </a:r>
                      <a:endParaRPr lang="tr-TR" sz="1100" dirty="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endParaRPr lang="tr-TR" sz="1100">
                        <a:solidFill>
                          <a:srgbClr val="555DB6"/>
                        </a:solidFill>
                        <a:latin typeface="Verdana"/>
                        <a:ea typeface="Times New Roman"/>
                        <a:cs typeface="Times New Roman"/>
                      </a:endParaRPr>
                    </a:p>
                  </a:txBody>
                  <a:tcPr marL="0" marR="0" marT="0" marB="0">
                    <a:lnL>
                      <a:noFill/>
                    </a:lnL>
                    <a:lnR>
                      <a:noFill/>
                    </a:lnR>
                    <a:lnT>
                      <a:noFill/>
                    </a:lnT>
                    <a:lnB>
                      <a:noFill/>
                    </a:lnB>
                    <a:solidFill>
                      <a:srgbClr val="EAEAEA"/>
                    </a:solidFill>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Kgf/cm2 </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98.067</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98.07</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0.981</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14.22</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10</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735.6</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endParaRPr lang="tr-TR" sz="1100" dirty="0">
                        <a:solidFill>
                          <a:srgbClr val="555DB6"/>
                        </a:solidFill>
                        <a:latin typeface="Verdana"/>
                        <a:ea typeface="Times New Roman"/>
                        <a:cs typeface="Times New Roman"/>
                      </a:endParaRPr>
                    </a:p>
                  </a:txBody>
                  <a:tcPr marL="0" marR="0" marT="0" marB="0">
                    <a:lnL>
                      <a:noFill/>
                    </a:lnL>
                    <a:lnR>
                      <a:noFill/>
                    </a:lnR>
                    <a:lnT>
                      <a:noFill/>
                    </a:lnT>
                    <a:lnB>
                      <a:noFill/>
                    </a:lnB>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psi </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6895</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6.895</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0.069</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0.0703</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0.703</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51.72</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endParaRPr lang="tr-TR" sz="1100" dirty="0">
                        <a:solidFill>
                          <a:srgbClr val="555DB6"/>
                        </a:solidFill>
                        <a:latin typeface="Verdana"/>
                        <a:ea typeface="Times New Roman"/>
                        <a:cs typeface="Times New Roman"/>
                      </a:endParaRPr>
                    </a:p>
                  </a:txBody>
                  <a:tcPr marL="0" marR="0" marT="0" marB="0">
                    <a:lnL>
                      <a:noFill/>
                    </a:lnL>
                    <a:lnR>
                      <a:noFill/>
                    </a:lnR>
                    <a:lnT>
                      <a:noFill/>
                    </a:lnT>
                    <a:lnB>
                      <a:noFill/>
                    </a:lnB>
                    <a:solidFill>
                      <a:srgbClr val="EAEAEA"/>
                    </a:solidFill>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mSS</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9789</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9.789</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0.098</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0.1</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1.42</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r>
                        <a:rPr lang="tr-TR" sz="1100">
                          <a:solidFill>
                            <a:srgbClr val="555DB6"/>
                          </a:solidFill>
                          <a:latin typeface="Verdana"/>
                          <a:ea typeface="Times New Roman"/>
                          <a:cs typeface="Times New Roman"/>
                        </a:rPr>
                        <a:t>73.42</a:t>
                      </a:r>
                      <a:endParaRPr lang="tr-TR" sz="1100">
                        <a:latin typeface="Calibri"/>
                        <a:ea typeface="Calibri"/>
                        <a:cs typeface="Times New Roman"/>
                      </a:endParaRPr>
                    </a:p>
                  </a:txBody>
                  <a:tcPr marL="0" marR="0" marT="0" marB="0" anchor="ctr">
                    <a:lnL>
                      <a:noFill/>
                    </a:lnL>
                    <a:lnR>
                      <a:noFill/>
                    </a:lnR>
                    <a:lnT>
                      <a:noFill/>
                    </a:lnT>
                    <a:lnB>
                      <a:noFill/>
                    </a:lnB>
                    <a:solidFill>
                      <a:srgbClr val="EAEAEA"/>
                    </a:solidFill>
                  </a:tcPr>
                </a:tc>
                <a:tc>
                  <a:txBody>
                    <a:bodyPr/>
                    <a:lstStyle/>
                    <a:p>
                      <a:pPr>
                        <a:lnSpc>
                          <a:spcPct val="115000"/>
                        </a:lnSpc>
                        <a:spcAft>
                          <a:spcPts val="0"/>
                        </a:spcAft>
                      </a:pPr>
                      <a:endParaRPr lang="tr-TR" sz="1100" dirty="0">
                        <a:solidFill>
                          <a:srgbClr val="555DB6"/>
                        </a:solidFill>
                        <a:latin typeface="Verdana"/>
                        <a:ea typeface="Times New Roman"/>
                        <a:cs typeface="Times New Roman"/>
                      </a:endParaRPr>
                    </a:p>
                  </a:txBody>
                  <a:tcPr marL="0" marR="0" marT="0" marB="0">
                    <a:lnL>
                      <a:noFill/>
                    </a:lnL>
                    <a:lnR>
                      <a:noFill/>
                    </a:lnR>
                    <a:lnT>
                      <a:noFill/>
                    </a:lnT>
                    <a:lnB>
                      <a:noFill/>
                    </a:lnB>
                    <a:solidFill>
                      <a:srgbClr val="EAEAEA"/>
                    </a:solidFill>
                  </a:tcPr>
                </a:tc>
              </a:tr>
              <a:tr h="231593">
                <a:tc>
                  <a:txBody>
                    <a:bodyPr/>
                    <a:lstStyle/>
                    <a:p>
                      <a:pPr>
                        <a:lnSpc>
                          <a:spcPct val="115000"/>
                        </a:lnSpc>
                        <a:spcAft>
                          <a:spcPts val="0"/>
                        </a:spcAft>
                      </a:pPr>
                      <a:r>
                        <a:rPr lang="tr-TR" sz="1100" b="1">
                          <a:solidFill>
                            <a:srgbClr val="555DB6"/>
                          </a:solidFill>
                          <a:latin typeface="Verdana"/>
                          <a:ea typeface="Times New Roman"/>
                          <a:cs typeface="Times New Roman"/>
                        </a:rPr>
                        <a:t>mm HgS</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133.3</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0.133</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0.0013</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0.0014</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0.019</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0.014</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endParaRPr lang="tr-TR" sz="1100" dirty="0">
                        <a:solidFill>
                          <a:srgbClr val="555DB6"/>
                        </a:solidFill>
                        <a:latin typeface="Verdana"/>
                        <a:ea typeface="Times New Roman"/>
                        <a:cs typeface="Times New Roman"/>
                      </a:endParaRPr>
                    </a:p>
                  </a:txBody>
                  <a:tcPr marL="0" marR="0" marT="0" marB="0">
                    <a:lnL>
                      <a:noFill/>
                    </a:lnL>
                    <a:lnR>
                      <a:noFill/>
                    </a:lnR>
                    <a:lnT>
                      <a:noFill/>
                    </a:lnT>
                    <a:lnB>
                      <a:noFill/>
                    </a:lnB>
                  </a:tcPr>
                </a:tc>
              </a:tr>
              <a:tr h="363933">
                <a:tc>
                  <a:txBody>
                    <a:bodyPr/>
                    <a:lstStyle/>
                    <a:p>
                      <a:pPr>
                        <a:lnSpc>
                          <a:spcPct val="115000"/>
                        </a:lnSpc>
                        <a:spcAft>
                          <a:spcPts val="0"/>
                        </a:spcAft>
                      </a:pPr>
                      <a:r>
                        <a:rPr lang="tr-TR" sz="1100" b="1">
                          <a:solidFill>
                            <a:srgbClr val="555DB6"/>
                          </a:solidFill>
                          <a:latin typeface="Verdana"/>
                          <a:ea typeface="Times New Roman"/>
                          <a:cs typeface="Times New Roman"/>
                        </a:rPr>
                        <a:t>Atm</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101325</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100">
                          <a:solidFill>
                            <a:srgbClr val="555DB6"/>
                          </a:solidFill>
                          <a:latin typeface="Verdana"/>
                          <a:ea typeface="Times New Roman"/>
                          <a:cs typeface="Times New Roman"/>
                        </a:rPr>
                        <a:t>101.325</a:t>
                      </a:r>
                      <a:endParaRPr lang="tr-TR" sz="110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pPr>
                      <a:endParaRPr lang="tr-TR" sz="11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pPr>
                      <a:endParaRPr lang="tr-TR" sz="11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pPr>
                      <a:endParaRPr lang="tr-TR" sz="11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pPr>
                      <a:endParaRPr lang="tr-TR" sz="11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pPr>
                      <a:endParaRPr lang="tr-TR" sz="11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0"/>
                        </a:spcAft>
                      </a:pPr>
                      <a:endParaRPr lang="tr-TR" sz="1100" dirty="0">
                        <a:solidFill>
                          <a:srgbClr val="555DB6"/>
                        </a:solidFill>
                        <a:latin typeface="Verdana"/>
                        <a:ea typeface="Times New Roman"/>
                        <a:cs typeface="Times New Roman"/>
                      </a:endParaRPr>
                    </a:p>
                  </a:txBody>
                  <a:tcPr marL="0" marR="0" marT="0" marB="0">
                    <a:lnL>
                      <a:noFill/>
                    </a:lnL>
                    <a:lnR>
                      <a:noFill/>
                    </a:lnR>
                    <a:lnT>
                      <a:noFill/>
                    </a:lnT>
                    <a:lnB>
                      <a:noFill/>
                    </a:lnB>
                  </a:tcPr>
                </a:tc>
              </a:tr>
            </a:tbl>
          </a:graphicData>
        </a:graphic>
      </p:graphicFrame>
      <p:sp>
        <p:nvSpPr>
          <p:cNvPr id="8" name="7 Dikdörtgen"/>
          <p:cNvSpPr/>
          <p:nvPr/>
        </p:nvSpPr>
        <p:spPr>
          <a:xfrm>
            <a:off x="395536" y="5949280"/>
            <a:ext cx="8208912" cy="369332"/>
          </a:xfrm>
          <a:prstGeom prst="rect">
            <a:avLst/>
          </a:prstGeom>
        </p:spPr>
        <p:txBody>
          <a:bodyPr wrap="square">
            <a:spAutoFit/>
          </a:bodyPr>
          <a:lstStyle/>
          <a:p>
            <a:r>
              <a:rPr lang="tr-TR" dirty="0"/>
              <a:t>Not: </a:t>
            </a:r>
            <a:r>
              <a:rPr lang="tr-TR" dirty="0" err="1"/>
              <a:t>psi</a:t>
            </a:r>
            <a:r>
              <a:rPr lang="tr-TR" dirty="0"/>
              <a:t>= pound/inch</a:t>
            </a:r>
            <a:r>
              <a:rPr lang="tr-TR" baseline="30000" dirty="0"/>
              <a:t>2</a:t>
            </a:r>
            <a:r>
              <a:rPr lang="tr-TR" dirty="0"/>
              <a:t>. </a:t>
            </a:r>
            <a:r>
              <a:rPr lang="tr-TR" dirty="0" err="1"/>
              <a:t>mSS</a:t>
            </a:r>
            <a:r>
              <a:rPr lang="tr-TR" dirty="0"/>
              <a:t>=Metre su sütünü. mm </a:t>
            </a:r>
            <a:r>
              <a:rPr lang="tr-TR" dirty="0" err="1"/>
              <a:t>HgS</a:t>
            </a:r>
            <a:r>
              <a:rPr lang="tr-TR" dirty="0"/>
              <a:t>= milimetre </a:t>
            </a:r>
            <a:r>
              <a:rPr lang="tr-TR" dirty="0" err="1"/>
              <a:t>civa</a:t>
            </a:r>
            <a:r>
              <a:rPr lang="tr-TR" dirty="0"/>
              <a:t> </a:t>
            </a:r>
            <a:r>
              <a:rPr lang="tr-TR" dirty="0" err="1"/>
              <a:t>sutunu</a:t>
            </a:r>
            <a:r>
              <a:rPr lang="tr-TR" dirty="0"/>
              <a:t>. </a:t>
            </a:r>
          </a:p>
        </p:txBody>
      </p:sp>
      <p:sp>
        <p:nvSpPr>
          <p:cNvPr id="9" name="8 Veri Yer Tutucusu"/>
          <p:cNvSpPr>
            <a:spLocks noGrp="1"/>
          </p:cNvSpPr>
          <p:nvPr>
            <p:ph type="dt" sz="half" idx="10"/>
          </p:nvPr>
        </p:nvSpPr>
        <p:spPr/>
        <p:txBody>
          <a:bodyPr/>
          <a:lstStyle/>
          <a:p>
            <a:r>
              <a:rPr lang="tr-TR" smtClean="0"/>
              <a:t>ÖLÇME YÖNTEMLERİ</a:t>
            </a:r>
            <a:endParaRPr lang="tr-TR"/>
          </a:p>
        </p:txBody>
      </p:sp>
      <p:sp>
        <p:nvSpPr>
          <p:cNvPr id="10" name="9 Slayt Numarası Yer Tutucusu"/>
          <p:cNvSpPr>
            <a:spLocks noGrp="1"/>
          </p:cNvSpPr>
          <p:nvPr>
            <p:ph type="sldNum" sz="quarter" idx="12"/>
          </p:nvPr>
        </p:nvSpPr>
        <p:spPr/>
        <p:txBody>
          <a:bodyPr/>
          <a:lstStyle/>
          <a:p>
            <a:fld id="{08A4FF0E-0E3B-4802-A7FB-14709DDF29B9}" type="slidenum">
              <a:rPr lang="tr-TR" smtClean="0"/>
              <a:pPr/>
              <a:t>5</a:t>
            </a:fld>
            <a:endParaRPr lang="tr-TR"/>
          </a:p>
        </p:txBody>
      </p:sp>
      <p:sp>
        <p:nvSpPr>
          <p:cNvPr id="11" name="10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cstate="print"/>
          <a:srcRect/>
          <a:stretch>
            <a:fillRect/>
          </a:stretch>
        </p:blipFill>
        <p:spPr bwMode="auto">
          <a:xfrm>
            <a:off x="2123728" y="188640"/>
            <a:ext cx="6800850" cy="4295775"/>
          </a:xfrm>
          <a:prstGeom prst="rect">
            <a:avLst/>
          </a:prstGeom>
          <a:noFill/>
          <a:ln w="9525">
            <a:noFill/>
            <a:miter lim="800000"/>
            <a:headEnd/>
            <a:tailEnd/>
          </a:ln>
        </p:spPr>
      </p:pic>
      <p:pic>
        <p:nvPicPr>
          <p:cNvPr id="46082" name="Picture 2"/>
          <p:cNvPicPr>
            <a:picLocks noChangeAspect="1" noChangeArrowheads="1"/>
          </p:cNvPicPr>
          <p:nvPr/>
        </p:nvPicPr>
        <p:blipFill>
          <a:blip r:embed="rId3" cstate="print"/>
          <a:srcRect/>
          <a:stretch>
            <a:fillRect/>
          </a:stretch>
        </p:blipFill>
        <p:spPr bwMode="auto">
          <a:xfrm>
            <a:off x="179512" y="1628800"/>
            <a:ext cx="2052637" cy="2724150"/>
          </a:xfrm>
          <a:prstGeom prst="rect">
            <a:avLst/>
          </a:prstGeom>
          <a:noFill/>
          <a:ln w="9525">
            <a:noFill/>
            <a:miter lim="800000"/>
            <a:headEnd/>
            <a:tailEnd/>
          </a:ln>
        </p:spPr>
      </p:pic>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50</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755575" y="692696"/>
            <a:ext cx="7370249" cy="4824536"/>
          </a:xfrm>
          <a:prstGeom prst="rect">
            <a:avLst/>
          </a:prstGeom>
          <a:noFill/>
          <a:ln w="9525">
            <a:noFill/>
            <a:miter lim="800000"/>
            <a:headEnd/>
            <a:tailEnd/>
          </a:ln>
        </p:spPr>
      </p:pic>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51</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467544" y="692696"/>
            <a:ext cx="8025592" cy="4573488"/>
          </a:xfrm>
          <a:prstGeom prst="rect">
            <a:avLst/>
          </a:prstGeom>
          <a:noFill/>
          <a:ln w="9525">
            <a:noFill/>
            <a:miter lim="800000"/>
            <a:headEnd/>
            <a:tailEnd/>
          </a:ln>
        </p:spPr>
      </p:pic>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52</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827584" y="404664"/>
            <a:ext cx="6848475" cy="3181350"/>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1259632" y="3789040"/>
            <a:ext cx="1638300" cy="2114550"/>
          </a:xfrm>
          <a:prstGeom prst="rect">
            <a:avLst/>
          </a:prstGeom>
          <a:noFill/>
          <a:ln w="9525">
            <a:noFill/>
            <a:miter lim="800000"/>
            <a:headEnd/>
            <a:tailEnd/>
          </a:ln>
        </p:spPr>
      </p:pic>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53</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Veri Yer Tutucusu 3"/>
          <p:cNvSpPr>
            <a:spLocks noGrp="1"/>
          </p:cNvSpPr>
          <p:nvPr>
            <p:ph type="dt" sz="half" idx="10"/>
          </p:nvPr>
        </p:nvSpPr>
        <p:spPr/>
        <p:txBody>
          <a:bodyPr/>
          <a:lstStyle/>
          <a:p>
            <a:r>
              <a:rPr lang="tr-TR" smtClean="0"/>
              <a:t>ÖLÇME YÖNTEMLERİ</a:t>
            </a:r>
            <a:endParaRPr lang="tr-TR"/>
          </a:p>
        </p:txBody>
      </p:sp>
      <p:sp>
        <p:nvSpPr>
          <p:cNvPr id="5" name="Altbilgi Yer Tutucusu 4"/>
          <p:cNvSpPr>
            <a:spLocks noGrp="1"/>
          </p:cNvSpPr>
          <p:nvPr>
            <p:ph type="ftr" sz="quarter" idx="11"/>
          </p:nvPr>
        </p:nvSpPr>
        <p:spPr/>
        <p:txBody>
          <a:bodyPr/>
          <a:lstStyle/>
          <a:p>
            <a:r>
              <a:rPr lang="tr-TR" smtClean="0"/>
              <a:t>DOÇ.DR. M.AZMİ AKTACİR</a:t>
            </a:r>
            <a:endParaRPr lang="tr-TR"/>
          </a:p>
        </p:txBody>
      </p:sp>
      <p:sp>
        <p:nvSpPr>
          <p:cNvPr id="6" name="Slayt Numarası Yer Tutucusu 5"/>
          <p:cNvSpPr>
            <a:spLocks noGrp="1"/>
          </p:cNvSpPr>
          <p:nvPr>
            <p:ph type="sldNum" sz="quarter" idx="12"/>
          </p:nvPr>
        </p:nvSpPr>
        <p:spPr/>
        <p:txBody>
          <a:bodyPr/>
          <a:lstStyle/>
          <a:p>
            <a:fld id="{08A4FF0E-0E3B-4802-A7FB-14709DDF29B9}" type="slidenum">
              <a:rPr lang="tr-TR" smtClean="0"/>
              <a:pPr/>
              <a:t>54</a:t>
            </a:fld>
            <a:endParaRPr lang="tr-T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636" y="1412776"/>
            <a:ext cx="607868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030" y="3501008"/>
            <a:ext cx="6048672" cy="268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710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2510545" y="1780446"/>
            <a:ext cx="5789786" cy="4174610"/>
          </a:xfrm>
          <a:prstGeom prst="rect">
            <a:avLst/>
          </a:prstGeom>
          <a:noFill/>
          <a:ln w="9525">
            <a:noFill/>
            <a:miter lim="800000"/>
            <a:headEnd/>
            <a:tailEnd/>
          </a:ln>
        </p:spPr>
      </p:pic>
      <p:pic>
        <p:nvPicPr>
          <p:cNvPr id="36867" name="Picture 3" descr="http://t2.gstatic.com/images?q=tbn:ANd9GcST661kHOCB0g7u9YEZmw2ti_hYHt22kL74fmkVDljf8s5CW3f6XQ"/>
          <p:cNvPicPr>
            <a:picLocks noChangeAspect="1" noChangeArrowheads="1"/>
          </p:cNvPicPr>
          <p:nvPr/>
        </p:nvPicPr>
        <p:blipFill>
          <a:blip r:embed="rId3" cstate="print"/>
          <a:srcRect/>
          <a:stretch>
            <a:fillRect/>
          </a:stretch>
        </p:blipFill>
        <p:spPr bwMode="auto">
          <a:xfrm>
            <a:off x="323528" y="1780446"/>
            <a:ext cx="2143125" cy="2143125"/>
          </a:xfrm>
          <a:prstGeom prst="rect">
            <a:avLst/>
          </a:prstGeom>
          <a:noFill/>
        </p:spPr>
      </p:pic>
      <p:pic>
        <p:nvPicPr>
          <p:cNvPr id="36869" name="Picture 5" descr="http://t2.gstatic.com/images?q=tbn:ANd9GcQBIkGF7Zf58mf3ljTVHVXsLFZUWjLtoa5IrjyDttJdlOKyvgCj"/>
          <p:cNvPicPr>
            <a:picLocks noChangeAspect="1" noChangeArrowheads="1"/>
          </p:cNvPicPr>
          <p:nvPr/>
        </p:nvPicPr>
        <p:blipFill>
          <a:blip r:embed="rId4" cstate="print"/>
          <a:srcRect/>
          <a:stretch>
            <a:fillRect/>
          </a:stretch>
        </p:blipFill>
        <p:spPr bwMode="auto">
          <a:xfrm>
            <a:off x="330430" y="3923826"/>
            <a:ext cx="2143125" cy="2143125"/>
          </a:xfrm>
          <a:prstGeom prst="rect">
            <a:avLst/>
          </a:prstGeom>
          <a:noFill/>
        </p:spPr>
      </p:pic>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55</a:t>
            </a:fld>
            <a:endParaRPr lang="tr-TR"/>
          </a:p>
        </p:txBody>
      </p:sp>
      <p:sp>
        <p:nvSpPr>
          <p:cNvPr id="7" name="6 Altbilgi Yer Tutucusu"/>
          <p:cNvSpPr>
            <a:spLocks noGrp="1"/>
          </p:cNvSpPr>
          <p:nvPr>
            <p:ph type="ftr" sz="quarter" idx="11"/>
          </p:nvPr>
        </p:nvSpPr>
        <p:spPr/>
        <p:txBody>
          <a:bodyPr/>
          <a:lstStyle/>
          <a:p>
            <a:r>
              <a:rPr lang="tr-TR" smtClean="0"/>
              <a:t>DOÇ.DR. M.AZMİ AKTACİR</a:t>
            </a:r>
            <a:endParaRPr lang="tr-TR"/>
          </a:p>
        </p:txBody>
      </p:sp>
      <p:sp>
        <p:nvSpPr>
          <p:cNvPr id="8"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5-Diğer tip basınç </a:t>
            </a:r>
            <a:r>
              <a:rPr lang="tr-TR" dirty="0" smtClean="0">
                <a:solidFill>
                  <a:srgbClr val="FF0000"/>
                </a:solidFill>
              </a:rPr>
              <a:t>ölçerler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cstate="print"/>
          <a:srcRect/>
          <a:stretch>
            <a:fillRect/>
          </a:stretch>
        </p:blipFill>
        <p:spPr bwMode="auto">
          <a:xfrm>
            <a:off x="1043608" y="1340768"/>
            <a:ext cx="6021338" cy="3312552"/>
          </a:xfrm>
          <a:prstGeom prst="rect">
            <a:avLst/>
          </a:prstGeom>
          <a:noFill/>
          <a:ln w="9525">
            <a:noFill/>
            <a:miter lim="800000"/>
            <a:headEnd/>
            <a:tailEnd/>
          </a:ln>
        </p:spPr>
      </p:pic>
      <p:sp>
        <p:nvSpPr>
          <p:cNvPr id="5" name="4 Veri Yer Tutucusu"/>
          <p:cNvSpPr>
            <a:spLocks noGrp="1"/>
          </p:cNvSpPr>
          <p:nvPr>
            <p:ph type="dt" sz="half" idx="10"/>
          </p:nvPr>
        </p:nvSpPr>
        <p:spPr/>
        <p:txBody>
          <a:bodyPr/>
          <a:lstStyle/>
          <a:p>
            <a:r>
              <a:rPr lang="tr-TR" smtClean="0"/>
              <a:t>ÖLÇME YÖNTEMLERİ</a:t>
            </a:r>
            <a:endParaRPr lang="tr-TR"/>
          </a:p>
        </p:txBody>
      </p:sp>
      <p:sp>
        <p:nvSpPr>
          <p:cNvPr id="6" name="5 Slayt Numarası Yer Tutucusu"/>
          <p:cNvSpPr>
            <a:spLocks noGrp="1"/>
          </p:cNvSpPr>
          <p:nvPr>
            <p:ph type="sldNum" sz="quarter" idx="12"/>
          </p:nvPr>
        </p:nvSpPr>
        <p:spPr/>
        <p:txBody>
          <a:bodyPr/>
          <a:lstStyle/>
          <a:p>
            <a:fld id="{08A4FF0E-0E3B-4802-A7FB-14709DDF29B9}" type="slidenum">
              <a:rPr lang="tr-TR" smtClean="0"/>
              <a:pPr/>
              <a:t>56</a:t>
            </a:fld>
            <a:endParaRPr lang="tr-TR"/>
          </a:p>
        </p:txBody>
      </p:sp>
      <p:sp>
        <p:nvSpPr>
          <p:cNvPr id="7" name="6 Altbilgi Yer Tutucusu"/>
          <p:cNvSpPr>
            <a:spLocks noGrp="1"/>
          </p:cNvSpPr>
          <p:nvPr>
            <p:ph type="ftr" sz="quarter" idx="11"/>
          </p:nvPr>
        </p:nvSpPr>
        <p:spPr/>
        <p:txBody>
          <a:bodyPr/>
          <a:lstStyle/>
          <a:p>
            <a:r>
              <a:rPr lang="tr-TR" smtClean="0"/>
              <a:t>DOÇ.DR. M.AZMİ AKTACİR</a:t>
            </a:r>
            <a:endParaRPr lang="tr-TR"/>
          </a:p>
        </p:txBody>
      </p:sp>
      <p:sp>
        <p:nvSpPr>
          <p:cNvPr id="8" name="Başlık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solidFill>
                  <a:srgbClr val="FF0000"/>
                </a:solidFill>
              </a:rPr>
              <a:t>Basınç ölçerlerin kalibrasyonu</a:t>
            </a:r>
            <a:endParaRPr lang="tr-TR" dirty="0">
              <a:solidFill>
                <a:srgbClr val="FF0000"/>
              </a:solidFill>
            </a:endParaRPr>
          </a:p>
        </p:txBody>
      </p:sp>
      <p:pic>
        <p:nvPicPr>
          <p:cNvPr id="9" name="Picture 6" descr="C:\Users\xxxxx\Desktop\basınç\kalib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429125"/>
            <a:ext cx="83073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t1.gstatic.com/images?q=tbn:ANd9GcQBwd7q6NAHpS9vcKSYPZ4nwi2fXIbX3wPnqIPLPLmTEX5cg_vKsw"/>
          <p:cNvPicPr>
            <a:picLocks noChangeAspect="1" noChangeArrowheads="1"/>
          </p:cNvPicPr>
          <p:nvPr/>
        </p:nvPicPr>
        <p:blipFill>
          <a:blip r:embed="rId2" cstate="print"/>
          <a:srcRect/>
          <a:stretch>
            <a:fillRect/>
          </a:stretch>
        </p:blipFill>
        <p:spPr bwMode="auto">
          <a:xfrm>
            <a:off x="6804248" y="2708920"/>
            <a:ext cx="1524000" cy="1685926"/>
          </a:xfrm>
          <a:prstGeom prst="rect">
            <a:avLst/>
          </a:prstGeom>
          <a:noFill/>
        </p:spPr>
      </p:pic>
      <p:pic>
        <p:nvPicPr>
          <p:cNvPr id="54278" name="Picture 6" descr="http://t0.gstatic.com/images?q=tbn:ANd9GcTJaru8LPp-xJlpTuGBHigQlu479yEvKv1y4r2VHbw4IJCdV4yR"/>
          <p:cNvPicPr>
            <a:picLocks noChangeAspect="1" noChangeArrowheads="1"/>
          </p:cNvPicPr>
          <p:nvPr/>
        </p:nvPicPr>
        <p:blipFill>
          <a:blip r:embed="rId3" cstate="print"/>
          <a:srcRect/>
          <a:stretch>
            <a:fillRect/>
          </a:stretch>
        </p:blipFill>
        <p:spPr bwMode="auto">
          <a:xfrm>
            <a:off x="899592" y="2492896"/>
            <a:ext cx="2286000" cy="1714500"/>
          </a:xfrm>
          <a:prstGeom prst="rect">
            <a:avLst/>
          </a:prstGeom>
          <a:noFill/>
        </p:spPr>
      </p:pic>
      <p:pic>
        <p:nvPicPr>
          <p:cNvPr id="54280" name="Picture 8" descr="http://t2.gstatic.com/images?q=tbn:ANd9GcRNC6Z3zQ9SeRFne20xhRknk6hsJ0Eu97nYS3nMvbkrm_v6n7MMuw"/>
          <p:cNvPicPr>
            <a:picLocks noChangeAspect="1" noChangeArrowheads="1"/>
          </p:cNvPicPr>
          <p:nvPr/>
        </p:nvPicPr>
        <p:blipFill>
          <a:blip r:embed="rId4" cstate="print"/>
          <a:srcRect/>
          <a:stretch>
            <a:fillRect/>
          </a:stretch>
        </p:blipFill>
        <p:spPr bwMode="auto">
          <a:xfrm>
            <a:off x="3635896" y="2132856"/>
            <a:ext cx="2543175" cy="1800225"/>
          </a:xfrm>
          <a:prstGeom prst="rect">
            <a:avLst/>
          </a:prstGeom>
          <a:noFill/>
        </p:spPr>
      </p:pic>
      <p:pic>
        <p:nvPicPr>
          <p:cNvPr id="54282" name="Picture 10" descr="http://t1.gstatic.com/images?q=tbn:ANd9GcTzMVpx5qT1fNYxsKTsX0YDtuQNXHeWfNYqxy1fLgQKPJ49Mgtm"/>
          <p:cNvPicPr>
            <a:picLocks noChangeAspect="1" noChangeArrowheads="1"/>
          </p:cNvPicPr>
          <p:nvPr/>
        </p:nvPicPr>
        <p:blipFill>
          <a:blip r:embed="rId5" cstate="print"/>
          <a:srcRect/>
          <a:stretch>
            <a:fillRect/>
          </a:stretch>
        </p:blipFill>
        <p:spPr bwMode="auto">
          <a:xfrm>
            <a:off x="3635896" y="404664"/>
            <a:ext cx="2730999" cy="1645916"/>
          </a:xfrm>
          <a:prstGeom prst="rect">
            <a:avLst/>
          </a:prstGeom>
          <a:noFill/>
        </p:spPr>
      </p:pic>
      <p:pic>
        <p:nvPicPr>
          <p:cNvPr id="54284" name="Picture 12" descr="http://instapex.com/yahoo_site_admin/assets/images/principle2.0231402.gif"/>
          <p:cNvPicPr>
            <a:picLocks noChangeAspect="1" noChangeArrowheads="1" noCrop="1"/>
          </p:cNvPicPr>
          <p:nvPr/>
        </p:nvPicPr>
        <p:blipFill>
          <a:blip r:embed="rId6" cstate="print"/>
          <a:srcRect/>
          <a:stretch>
            <a:fillRect/>
          </a:stretch>
        </p:blipFill>
        <p:spPr bwMode="auto">
          <a:xfrm>
            <a:off x="395536" y="260648"/>
            <a:ext cx="3168352" cy="2280437"/>
          </a:xfrm>
          <a:prstGeom prst="rect">
            <a:avLst/>
          </a:prstGeom>
          <a:noFill/>
        </p:spPr>
      </p:pic>
      <p:pic>
        <p:nvPicPr>
          <p:cNvPr id="54286" name="Picture 14" descr="http://www.industrysearch.com.au/products/images/np3971.jpg"/>
          <p:cNvPicPr>
            <a:picLocks noChangeAspect="1" noChangeArrowheads="1"/>
          </p:cNvPicPr>
          <p:nvPr/>
        </p:nvPicPr>
        <p:blipFill>
          <a:blip r:embed="rId7" cstate="print"/>
          <a:srcRect/>
          <a:stretch>
            <a:fillRect/>
          </a:stretch>
        </p:blipFill>
        <p:spPr bwMode="auto">
          <a:xfrm>
            <a:off x="971600" y="4293096"/>
            <a:ext cx="2286000" cy="2105026"/>
          </a:xfrm>
          <a:prstGeom prst="rect">
            <a:avLst/>
          </a:prstGeom>
          <a:noFill/>
        </p:spPr>
      </p:pic>
      <p:sp>
        <p:nvSpPr>
          <p:cNvPr id="11" name="10 Metin kutusu"/>
          <p:cNvSpPr txBox="1"/>
          <p:nvPr/>
        </p:nvSpPr>
        <p:spPr>
          <a:xfrm>
            <a:off x="3563888" y="6021288"/>
            <a:ext cx="3384376" cy="646331"/>
          </a:xfrm>
          <a:prstGeom prst="rect">
            <a:avLst/>
          </a:prstGeom>
          <a:noFill/>
        </p:spPr>
        <p:txBody>
          <a:bodyPr wrap="square" rtlCol="0">
            <a:spAutoFit/>
          </a:bodyPr>
          <a:lstStyle/>
          <a:p>
            <a:r>
              <a:rPr lang="tr-TR" dirty="0" smtClean="0"/>
              <a:t>Kalibrasyon için Ölü Ağıtlık Test Cihazları</a:t>
            </a:r>
            <a:endParaRPr lang="tr-TR" dirty="0"/>
          </a:p>
        </p:txBody>
      </p:sp>
      <p:pic>
        <p:nvPicPr>
          <p:cNvPr id="54288" name="Picture 16" descr="http://instapex.com/yahoo_site_admin/assets/images/DWT-308x222.0230605.jpg"/>
          <p:cNvPicPr>
            <a:picLocks noChangeAspect="1" noChangeArrowheads="1"/>
          </p:cNvPicPr>
          <p:nvPr/>
        </p:nvPicPr>
        <p:blipFill>
          <a:blip r:embed="rId8" cstate="print"/>
          <a:srcRect/>
          <a:stretch>
            <a:fillRect/>
          </a:stretch>
        </p:blipFill>
        <p:spPr bwMode="auto">
          <a:xfrm>
            <a:off x="3707904" y="4221088"/>
            <a:ext cx="2201392" cy="1515244"/>
          </a:xfrm>
          <a:prstGeom prst="rect">
            <a:avLst/>
          </a:prstGeom>
          <a:noFill/>
        </p:spPr>
      </p:pic>
      <p:pic>
        <p:nvPicPr>
          <p:cNvPr id="54290" name="Picture 18" descr="http://4.bp.blogspot.com/_SEJ_mMmfxvU/TKhjEXQ_mnI/AAAAAAAAAHw/h5qGU3EqnyQ/s1600/dead+weight+tester.jpg"/>
          <p:cNvPicPr>
            <a:picLocks noChangeAspect="1" noChangeArrowheads="1"/>
          </p:cNvPicPr>
          <p:nvPr/>
        </p:nvPicPr>
        <p:blipFill>
          <a:blip r:embed="rId9" cstate="print"/>
          <a:srcRect/>
          <a:stretch>
            <a:fillRect/>
          </a:stretch>
        </p:blipFill>
        <p:spPr bwMode="auto">
          <a:xfrm>
            <a:off x="6300192" y="332656"/>
            <a:ext cx="2596850" cy="1836316"/>
          </a:xfrm>
          <a:prstGeom prst="rect">
            <a:avLst/>
          </a:prstGeom>
          <a:noFill/>
        </p:spPr>
      </p:pic>
      <p:sp>
        <p:nvSpPr>
          <p:cNvPr id="12" name="11 Veri Yer Tutucusu"/>
          <p:cNvSpPr>
            <a:spLocks noGrp="1"/>
          </p:cNvSpPr>
          <p:nvPr>
            <p:ph type="dt" sz="half" idx="10"/>
          </p:nvPr>
        </p:nvSpPr>
        <p:spPr/>
        <p:txBody>
          <a:bodyPr/>
          <a:lstStyle/>
          <a:p>
            <a:r>
              <a:rPr lang="tr-TR" smtClean="0"/>
              <a:t>ÖLÇME YÖNTEMLERİ</a:t>
            </a:r>
            <a:endParaRPr lang="tr-TR"/>
          </a:p>
        </p:txBody>
      </p:sp>
      <p:sp>
        <p:nvSpPr>
          <p:cNvPr id="13" name="12 Slayt Numarası Yer Tutucusu"/>
          <p:cNvSpPr>
            <a:spLocks noGrp="1"/>
          </p:cNvSpPr>
          <p:nvPr>
            <p:ph type="sldNum" sz="quarter" idx="12"/>
          </p:nvPr>
        </p:nvSpPr>
        <p:spPr/>
        <p:txBody>
          <a:bodyPr/>
          <a:lstStyle/>
          <a:p>
            <a:fld id="{08A4FF0E-0E3B-4802-A7FB-14709DDF29B9}" type="slidenum">
              <a:rPr lang="tr-TR" smtClean="0"/>
              <a:pPr/>
              <a:t>57</a:t>
            </a:fld>
            <a:endParaRPr lang="tr-TR"/>
          </a:p>
        </p:txBody>
      </p:sp>
      <p:sp>
        <p:nvSpPr>
          <p:cNvPr id="14" name="13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533400"/>
            <a:ext cx="7315200" cy="1366838"/>
          </a:xfrm>
        </p:spPr>
        <p:txBody>
          <a:bodyPr/>
          <a:lstStyle/>
          <a:p>
            <a:pPr algn="ctr"/>
            <a:r>
              <a:rPr lang="tr-TR" sz="4000" dirty="0">
                <a:solidFill>
                  <a:srgbClr val="FF0000"/>
                </a:solidFill>
                <a:latin typeface="Times New Roman" pitchFamily="18" charset="0"/>
              </a:rPr>
              <a:t>Basınç ölçümlerine nerelerde ihtiyaç duyarız</a:t>
            </a:r>
            <a:r>
              <a:rPr lang="en-US" sz="4000" dirty="0">
                <a:solidFill>
                  <a:srgbClr val="FF0000"/>
                </a:solidFill>
                <a:latin typeface="Times New Roman" pitchFamily="18" charset="0"/>
              </a:rPr>
              <a:t>?</a:t>
            </a:r>
          </a:p>
        </p:txBody>
      </p:sp>
      <p:sp>
        <p:nvSpPr>
          <p:cNvPr id="3" name="Rectangle 3"/>
          <p:cNvSpPr txBox="1">
            <a:spLocks noChangeArrowheads="1"/>
          </p:cNvSpPr>
          <p:nvPr/>
        </p:nvSpPr>
        <p:spPr>
          <a:xfrm>
            <a:off x="457200" y="1844824"/>
            <a:ext cx="8229600" cy="4114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Basınç üreten cihazlarda</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Güç üreten </a:t>
            </a:r>
            <a:r>
              <a:rPr kumimoji="0" lang="tr-TR"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makinalar</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türbinler</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vb</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güç tüketen </a:t>
            </a:r>
            <a:r>
              <a:rPr kumimoji="0" lang="tr-TR"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makinalar</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kompresör, pompa</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Pnömatik</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yada hidrolik</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olan mekanik elemanlarda</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Biyomedikal uygulamalarda</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Kan basıncı gibi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Boru ve tünellerdeki basınç kayıpları</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Atmos</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fer</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şartlarında</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hava tahmini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yükseklik</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Akım hızlarının dolaylı ölçümlerinde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tr-TR" sz="2800" dirty="0" smtClean="0">
                <a:latin typeface="Times New Roman" pitchFamily="18" charset="0"/>
              </a:rPr>
              <a:t>Basınçlı kaplarda</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Ve daha bunun gibi birçok yerde.....(Güvenli işletim için).</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6</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15616" y="476672"/>
            <a:ext cx="6724650" cy="40005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331640" y="4581128"/>
            <a:ext cx="4968552" cy="2036529"/>
          </a:xfrm>
          <a:prstGeom prst="rect">
            <a:avLst/>
          </a:prstGeom>
          <a:noFill/>
          <a:ln w="9525">
            <a:noFill/>
            <a:miter lim="800000"/>
            <a:headEnd/>
            <a:tailEnd/>
          </a:ln>
        </p:spPr>
      </p:pic>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7</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827584" y="476672"/>
            <a:ext cx="7809014" cy="4774654"/>
          </a:xfrm>
          <a:prstGeom prst="rect">
            <a:avLst/>
          </a:prstGeom>
          <a:noFill/>
          <a:ln w="9525">
            <a:noFill/>
            <a:miter lim="800000"/>
            <a:headEnd/>
            <a:tailEnd/>
          </a:ln>
        </p:spPr>
      </p:pic>
      <p:sp>
        <p:nvSpPr>
          <p:cNvPr id="3" name="2 Veri Yer Tutucusu"/>
          <p:cNvSpPr>
            <a:spLocks noGrp="1"/>
          </p:cNvSpPr>
          <p:nvPr>
            <p:ph type="dt" sz="half" idx="10"/>
          </p:nvPr>
        </p:nvSpPr>
        <p:spPr/>
        <p:txBody>
          <a:bodyPr/>
          <a:lstStyle/>
          <a:p>
            <a:r>
              <a:rPr lang="tr-TR" smtClean="0"/>
              <a:t>ÖLÇME YÖNTEMLERİ</a:t>
            </a:r>
            <a:endParaRPr lang="tr-TR"/>
          </a:p>
        </p:txBody>
      </p:sp>
      <p:sp>
        <p:nvSpPr>
          <p:cNvPr id="4" name="3 Slayt Numarası Yer Tutucusu"/>
          <p:cNvSpPr>
            <a:spLocks noGrp="1"/>
          </p:cNvSpPr>
          <p:nvPr>
            <p:ph type="sldNum" sz="quarter" idx="12"/>
          </p:nvPr>
        </p:nvSpPr>
        <p:spPr/>
        <p:txBody>
          <a:bodyPr/>
          <a:lstStyle/>
          <a:p>
            <a:fld id="{08A4FF0E-0E3B-4802-A7FB-14709DDF29B9}" type="slidenum">
              <a:rPr lang="tr-TR" smtClean="0"/>
              <a:pPr/>
              <a:t>8</a:t>
            </a:fld>
            <a:endParaRPr lang="tr-TR"/>
          </a:p>
        </p:txBody>
      </p:sp>
      <p:sp>
        <p:nvSpPr>
          <p:cNvPr id="5" name="4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95536" y="277267"/>
            <a:ext cx="7315200" cy="746125"/>
          </a:xfrm>
        </p:spPr>
        <p:txBody>
          <a:bodyPr>
            <a:normAutofit fontScale="90000"/>
          </a:bodyPr>
          <a:lstStyle/>
          <a:p>
            <a:pPr algn="ctr"/>
            <a:r>
              <a:rPr lang="tr-TR" dirty="0">
                <a:solidFill>
                  <a:srgbClr val="C00000"/>
                </a:solidFill>
                <a:latin typeface="Times New Roman" pitchFamily="18" charset="0"/>
              </a:rPr>
              <a:t> </a:t>
            </a:r>
            <a:r>
              <a:rPr lang="tr-TR" dirty="0" err="1" smtClean="0">
                <a:solidFill>
                  <a:srgbClr val="C00000"/>
                </a:solidFill>
                <a:latin typeface="Times New Roman" pitchFamily="18" charset="0"/>
              </a:rPr>
              <a:t>Transducer</a:t>
            </a:r>
            <a:r>
              <a:rPr lang="tr-TR" dirty="0" smtClean="0">
                <a:solidFill>
                  <a:srgbClr val="C00000"/>
                </a:solidFill>
                <a:latin typeface="Times New Roman" pitchFamily="18" charset="0"/>
              </a:rPr>
              <a:t> nedir?</a:t>
            </a:r>
            <a:endParaRPr lang="en-US" dirty="0">
              <a:solidFill>
                <a:srgbClr val="C00000"/>
              </a:solidFill>
              <a:latin typeface="Times New Roman" pitchFamily="18" charset="0"/>
            </a:endParaRPr>
          </a:p>
        </p:txBody>
      </p:sp>
      <p:sp>
        <p:nvSpPr>
          <p:cNvPr id="3" name="Rectangle 3"/>
          <p:cNvSpPr txBox="1">
            <a:spLocks noChangeArrowheads="1"/>
          </p:cNvSpPr>
          <p:nvPr/>
        </p:nvSpPr>
        <p:spPr>
          <a:xfrm>
            <a:off x="395536" y="1556792"/>
            <a:ext cx="82296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TRANSDUCER: Farklı enerjiler arasında dönüşümler yapan elemanlardır ya da bir fiziksel işareti başka bir fiziksel işarete dönüştürürler.</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Transducer</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çıkışında; </a:t>
            </a:r>
            <a:r>
              <a:rPr kumimoji="0" lang="tr-TR" sz="2000" b="0" i="0"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mn-cs"/>
              </a:rPr>
              <a:t>ışık, mekanik, termal, elektrik, </a:t>
            </a:r>
            <a:r>
              <a:rPr kumimoji="0" lang="tr-TR" sz="2000" b="0" i="0"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mn-cs"/>
              </a:rPr>
              <a:t>magnetik</a:t>
            </a:r>
            <a:r>
              <a:rPr kumimoji="0" lang="tr-TR" sz="2000" b="0" i="0"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mn-cs"/>
              </a:rPr>
              <a:t>, ve kimyasal </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gibi fiziksel enerji büyüklükleri elde edilebilir.</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Temel olarak iki çeşit </a:t>
            </a: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transducer</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vardır: </a:t>
            </a:r>
          </a:p>
          <a:p>
            <a:pPr marR="0" lvl="0" algn="l" defTabSz="914400" rtl="0" eaLnBrk="1" fontAlgn="auto" latinLnBrk="0" hangingPunct="1">
              <a:lnSpc>
                <a:spcPct val="100000"/>
              </a:lnSpc>
              <a:spcBef>
                <a:spcPct val="20000"/>
              </a:spcBef>
              <a:spcAft>
                <a:spcPts val="0"/>
              </a:spcAft>
              <a:buClrTx/>
              <a:buSzTx/>
              <a:tabLst/>
              <a:defRPr/>
            </a:pPr>
            <a:r>
              <a:rPr lang="tr-TR" sz="2000" dirty="0">
                <a:latin typeface="Times New Roman" pitchFamily="18" charset="0"/>
              </a:rPr>
              <a:t> </a:t>
            </a:r>
            <a:r>
              <a:rPr lang="tr-TR" sz="2000" dirty="0" smtClean="0">
                <a:latin typeface="Times New Roman" pitchFamily="18" charset="0"/>
              </a:rPr>
              <a:t>     </a:t>
            </a:r>
            <a:r>
              <a:rPr kumimoji="0" lang="tr-TR" sz="2000" b="0" i="0" u="none" strike="noStrike" kern="1200" cap="none" spc="0" normalizeH="0" baseline="0" noProof="0" dirty="0" smtClean="0">
                <a:ln>
                  <a:noFill/>
                </a:ln>
                <a:solidFill>
                  <a:srgbClr val="FF0000"/>
                </a:solidFill>
                <a:effectLst/>
                <a:uLnTx/>
                <a:uFillTx/>
                <a:latin typeface="Times New Roman" pitchFamily="18" charset="0"/>
                <a:ea typeface="+mn-ea"/>
                <a:cs typeface="+mn-cs"/>
              </a:rPr>
              <a:t>Aktif (</a:t>
            </a:r>
            <a:r>
              <a:rPr kumimoji="0" lang="tr-TR" sz="2000" b="0" i="0" u="none" strike="noStrike" kern="1200" cap="none" spc="0" normalizeH="0" baseline="0" noProof="0" dirty="0" err="1" smtClean="0">
                <a:ln>
                  <a:noFill/>
                </a:ln>
                <a:solidFill>
                  <a:srgbClr val="FF0000"/>
                </a:solidFill>
                <a:effectLst/>
                <a:uLnTx/>
                <a:uFillTx/>
                <a:latin typeface="Times New Roman" pitchFamily="18" charset="0"/>
                <a:ea typeface="+mn-ea"/>
                <a:cs typeface="+mn-cs"/>
              </a:rPr>
              <a:t>generator</a:t>
            </a:r>
            <a:r>
              <a:rPr kumimoji="0" lang="tr-TR" sz="2000" b="0" i="0" u="none" strike="noStrike" kern="1200" cap="none" spc="0" normalizeH="0" baseline="0" noProof="0" dirty="0" smtClean="0">
                <a:ln>
                  <a:noFill/>
                </a:ln>
                <a:solidFill>
                  <a:srgbClr val="FF0000"/>
                </a:solidFill>
                <a:effectLst/>
                <a:uLnTx/>
                <a:uFillTx/>
                <a:latin typeface="Times New Roman" pitchFamily="18" charset="0"/>
                <a:ea typeface="+mn-ea"/>
                <a:cs typeface="+mn-cs"/>
              </a:rPr>
              <a:t>) ve pasif (parametrik).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Aktif dönüştürücüler:  </a:t>
            </a: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Elektromagnetik</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piezoelektrik</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termoelektrik, fotoelektrik vb. olabilir.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Pasif dönüştürücüler:  </a:t>
            </a: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Rezistif</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endüktif</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tr-TR" sz="20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kapasitif</a:t>
            </a: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 yada frekans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Times New Roman" pitchFamily="18" charset="0"/>
                <a:ea typeface="+mn-ea"/>
                <a:cs typeface="+mn-cs"/>
              </a:rPr>
              <a:t>Elektriksel olmayan büyüklüklerin ölçümlerinde temaslı ve temassız ölçümler yapılabilir.</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4" name="3 Veri Yer Tutucusu"/>
          <p:cNvSpPr>
            <a:spLocks noGrp="1"/>
          </p:cNvSpPr>
          <p:nvPr>
            <p:ph type="dt" sz="half" idx="10"/>
          </p:nvPr>
        </p:nvSpPr>
        <p:spPr/>
        <p:txBody>
          <a:bodyPr/>
          <a:lstStyle/>
          <a:p>
            <a:r>
              <a:rPr lang="tr-TR" smtClean="0"/>
              <a:t>ÖLÇME YÖNTEMLERİ</a:t>
            </a:r>
            <a:endParaRPr lang="tr-TR"/>
          </a:p>
        </p:txBody>
      </p:sp>
      <p:sp>
        <p:nvSpPr>
          <p:cNvPr id="5" name="4 Slayt Numarası Yer Tutucusu"/>
          <p:cNvSpPr>
            <a:spLocks noGrp="1"/>
          </p:cNvSpPr>
          <p:nvPr>
            <p:ph type="sldNum" sz="quarter" idx="12"/>
          </p:nvPr>
        </p:nvSpPr>
        <p:spPr/>
        <p:txBody>
          <a:bodyPr/>
          <a:lstStyle/>
          <a:p>
            <a:fld id="{08A4FF0E-0E3B-4802-A7FB-14709DDF29B9}" type="slidenum">
              <a:rPr lang="tr-TR" smtClean="0"/>
              <a:pPr/>
              <a:t>9</a:t>
            </a:fld>
            <a:endParaRPr lang="tr-TR"/>
          </a:p>
        </p:txBody>
      </p:sp>
      <p:sp>
        <p:nvSpPr>
          <p:cNvPr id="6" name="5 Altbilgi Yer Tutucusu"/>
          <p:cNvSpPr>
            <a:spLocks noGrp="1"/>
          </p:cNvSpPr>
          <p:nvPr>
            <p:ph type="ftr" sz="quarter" idx="11"/>
          </p:nvPr>
        </p:nvSpPr>
        <p:spPr/>
        <p:txBody>
          <a:bodyPr/>
          <a:lstStyle/>
          <a:p>
            <a:r>
              <a:rPr lang="tr-TR" smtClean="0"/>
              <a:t>DOÇ.DR. M.AZMİ AKTACİR</a:t>
            </a: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2248</Words>
  <Application>Microsoft Office PowerPoint</Application>
  <PresentationFormat>Ekran Gösterisi (4:3)</PresentationFormat>
  <Paragraphs>445</Paragraphs>
  <Slides>57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0</vt:i4>
      </vt:variant>
      <vt:variant>
        <vt:lpstr>Slayt Başlıkları</vt:lpstr>
      </vt:variant>
      <vt:variant>
        <vt:i4>57</vt:i4>
      </vt:variant>
    </vt:vector>
  </HeadingPairs>
  <TitlesOfParts>
    <vt:vector size="58" baseType="lpstr">
      <vt:lpstr>Ofis Teması</vt:lpstr>
      <vt:lpstr>BASINÇ</vt:lpstr>
      <vt:lpstr>PowerPoint Sunusu</vt:lpstr>
      <vt:lpstr>PowerPoint Sunusu</vt:lpstr>
      <vt:lpstr>Statik ve Dinamik Basınçlar</vt:lpstr>
      <vt:lpstr>PowerPoint Sunusu</vt:lpstr>
      <vt:lpstr>Basınç ölçümlerine nerelerde ihtiyaç duyarız?</vt:lpstr>
      <vt:lpstr>PowerPoint Sunusu</vt:lpstr>
      <vt:lpstr>PowerPoint Sunusu</vt:lpstr>
      <vt:lpstr> Transducer nedir?</vt:lpstr>
      <vt:lpstr> Transducer Değişik fiziksel büyüklükler arasındaki dönüşümlerin yapılması</vt:lpstr>
      <vt:lpstr>Basınç Transduceri Tipleri</vt:lpstr>
      <vt:lpstr>PowerPoint Sunusu</vt:lpstr>
      <vt:lpstr>PowerPoint Sunusu</vt:lpstr>
      <vt:lpstr>1-Sıvı Sütunlu Manometreler</vt:lpstr>
      <vt:lpstr>1-Sıvı Sütunlu Manometreler</vt:lpstr>
      <vt:lpstr>PowerPoint Sunusu</vt:lpstr>
      <vt:lpstr>PowerPoint Sunusu</vt:lpstr>
      <vt:lpstr>PowerPoint Sunusu</vt:lpstr>
      <vt:lpstr>PowerPoint Sunusu</vt:lpstr>
      <vt:lpstr>PowerPoint Sunusu</vt:lpstr>
      <vt:lpstr>PowerPoint Sunusu</vt:lpstr>
      <vt:lpstr>PowerPoint Sunusu</vt:lpstr>
      <vt:lpstr>2-ELASTİK TİP MANOMETRELER</vt:lpstr>
      <vt:lpstr>PowerPoint Sunusu</vt:lpstr>
      <vt:lpstr>PowerPoint Sunusu</vt:lpstr>
      <vt:lpstr>PowerPoint Sunusu</vt:lpstr>
      <vt:lpstr>PowerPoint Sunusu</vt:lpstr>
      <vt:lpstr>2.2 Diyafram, kapsül ve körük tip manometreler</vt:lpstr>
      <vt:lpstr>PowerPoint Sunusu</vt:lpstr>
      <vt:lpstr>PowerPoint Sunusu</vt:lpstr>
      <vt:lpstr>Kapsül manometreler</vt:lpstr>
      <vt:lpstr>PowerPoint Sunusu</vt:lpstr>
      <vt:lpstr>PowerPoint Sunusu</vt:lpstr>
      <vt:lpstr>1- Uzama telleri</vt:lpstr>
      <vt:lpstr>PowerPoint Sunusu</vt:lpstr>
      <vt:lpstr>Elastik Tip Manometre Uzama teli</vt:lpstr>
      <vt:lpstr>PowerPoint Sunusu</vt:lpstr>
      <vt:lpstr>PowerPoint Sunusu</vt:lpstr>
      <vt:lpstr>3- Kapasitör tipi basınç ölçerler</vt:lpstr>
      <vt:lpstr>Kapasitörlü Basınç ölçer</vt:lpstr>
      <vt:lpstr>PowerPoint Sunusu</vt:lpstr>
      <vt:lpstr>3-Piezzo basınç ölçerler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HBULUT</dc:creator>
  <cp:lastModifiedBy>maaktacir</cp:lastModifiedBy>
  <cp:revision>95</cp:revision>
  <dcterms:created xsi:type="dcterms:W3CDTF">2010-11-21T10:32:04Z</dcterms:created>
  <dcterms:modified xsi:type="dcterms:W3CDTF">2013-11-11T10:50:30Z</dcterms:modified>
</cp:coreProperties>
</file>