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84" r:id="rId4"/>
    <p:sldId id="286" r:id="rId5"/>
    <p:sldId id="287" r:id="rId6"/>
    <p:sldId id="289" r:id="rId7"/>
    <p:sldId id="259" r:id="rId8"/>
    <p:sldId id="290" r:id="rId9"/>
    <p:sldId id="261" r:id="rId10"/>
    <p:sldId id="311" r:id="rId11"/>
    <p:sldId id="260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81" r:id="rId22"/>
    <p:sldId id="271" r:id="rId23"/>
    <p:sldId id="272" r:id="rId24"/>
    <p:sldId id="273" r:id="rId25"/>
    <p:sldId id="274" r:id="rId26"/>
    <p:sldId id="275" r:id="rId27"/>
    <p:sldId id="276" r:id="rId28"/>
    <p:sldId id="278" r:id="rId29"/>
    <p:sldId id="279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8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1F1B91-F472-4DF4-BE31-E21E14CE4B39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2486D9-E23C-4587-8280-12C9A5FB8C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1B91-F472-4DF4-BE31-E21E14CE4B39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486D9-E23C-4587-8280-12C9A5FB8C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1B91-F472-4DF4-BE31-E21E14CE4B39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486D9-E23C-4587-8280-12C9A5FB8C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1B91-F472-4DF4-BE31-E21E14CE4B39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486D9-E23C-4587-8280-12C9A5FB8C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1B91-F472-4DF4-BE31-E21E14CE4B39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486D9-E23C-4587-8280-12C9A5FB8C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1B91-F472-4DF4-BE31-E21E14CE4B39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486D9-E23C-4587-8280-12C9A5FB8C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1B91-F472-4DF4-BE31-E21E14CE4B39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486D9-E23C-4587-8280-12C9A5FB8C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1B91-F472-4DF4-BE31-E21E14CE4B39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486D9-E23C-4587-8280-12C9A5FB8C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F1B91-F472-4DF4-BE31-E21E14CE4B39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486D9-E23C-4587-8280-12C9A5FB8C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1F1B91-F472-4DF4-BE31-E21E14CE4B39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486D9-E23C-4587-8280-12C9A5FB8C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1F1B91-F472-4DF4-BE31-E21E14CE4B39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2486D9-E23C-4587-8280-12C9A5FB8C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1F1B91-F472-4DF4-BE31-E21E14CE4B39}" type="datetimeFigureOut">
              <a:rPr lang="tr-TR" smtClean="0"/>
              <a:pPr/>
              <a:t>09.09.2013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2486D9-E23C-4587-8280-12C9A5FB8C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Belgesi1.doc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772400" cy="122413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effectLst/>
                <a:latin typeface="Calibri" pitchFamily="34" charset="0"/>
                <a:cs typeface="Calibri" pitchFamily="34" charset="0"/>
              </a:rPr>
              <a:t>ÇALIŞMA ORTAMI GÖZETİMİ</a:t>
            </a:r>
            <a:endParaRPr lang="tr-TR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771800" y="3429000"/>
            <a:ext cx="293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Doç.Dr.M.Azmi</a:t>
            </a:r>
            <a:r>
              <a:rPr lang="tr-TR" dirty="0" smtClean="0"/>
              <a:t> AKTACİR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6295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000099"/>
                </a:solidFill>
                <a:latin typeface="Tahoma" pitchFamily="34" charset="0"/>
              </a:rPr>
              <a:t>PERİYODİK KONTROLLER</a:t>
            </a:r>
            <a:endParaRPr lang="tr-TR" sz="5400" b="1" dirty="0" smtClean="0">
              <a:solidFill>
                <a:schemeClr val="tx1"/>
              </a:solidFill>
            </a:endParaRPr>
          </a:p>
        </p:txBody>
      </p:sp>
      <p:sp>
        <p:nvSpPr>
          <p:cNvPr id="3" name="Text Box 1027"/>
          <p:cNvSpPr txBox="1">
            <a:spLocks noChangeArrowheads="1"/>
          </p:cNvSpPr>
          <p:nvPr/>
        </p:nvSpPr>
        <p:spPr bwMode="auto">
          <a:xfrm>
            <a:off x="152400" y="2133600"/>
            <a:ext cx="4343400" cy="655638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Impact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mpact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mpact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3200" b="1">
                <a:latin typeface="Tahoma" pitchFamily="34" charset="0"/>
              </a:rPr>
              <a:t>SAĞLIK YÖNÜNDEN</a:t>
            </a:r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4648200" y="2133600"/>
            <a:ext cx="4343400" cy="655638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Impact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Impact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Impact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3200" b="1">
                <a:latin typeface="Tahoma" pitchFamily="34" charset="0"/>
              </a:rPr>
              <a:t>TEKNİK YÖNDEN</a:t>
            </a:r>
          </a:p>
        </p:txBody>
      </p:sp>
      <p:sp>
        <p:nvSpPr>
          <p:cNvPr id="5" name="AutoShape 1029"/>
          <p:cNvSpPr>
            <a:spLocks noChangeArrowheads="1"/>
          </p:cNvSpPr>
          <p:nvPr/>
        </p:nvSpPr>
        <p:spPr bwMode="auto">
          <a:xfrm rot="1858153">
            <a:off x="3048000" y="1066800"/>
            <a:ext cx="685800" cy="9144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" name="AutoShape 1030"/>
          <p:cNvSpPr>
            <a:spLocks noChangeArrowheads="1"/>
          </p:cNvSpPr>
          <p:nvPr/>
        </p:nvSpPr>
        <p:spPr bwMode="auto">
          <a:xfrm rot="19800129">
            <a:off x="5029200" y="1066800"/>
            <a:ext cx="685800" cy="9144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475826"/>
              </p:ext>
            </p:extLst>
          </p:nvPr>
        </p:nvGraphicFramePr>
        <p:xfrm>
          <a:off x="1139825" y="2968625"/>
          <a:ext cx="1920007" cy="225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" r:id="rId4" imgW="1909195" imgH="2383280" progId="Word.Document.8">
                  <p:embed/>
                </p:oleObj>
              </mc:Choice>
              <mc:Fallback>
                <p:oleObj name="Document" r:id="rId4" imgW="1909195" imgH="2383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968625"/>
                        <a:ext cx="1920007" cy="2256337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789752"/>
              </p:ext>
            </p:extLst>
          </p:nvPr>
        </p:nvGraphicFramePr>
        <p:xfrm>
          <a:off x="5508104" y="3068960"/>
          <a:ext cx="1686272" cy="2071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Belge" r:id="rId6" imgW="1816560" imgH="1152000" progId="Word.Document.8">
                  <p:embed/>
                </p:oleObj>
              </mc:Choice>
              <mc:Fallback>
                <p:oleObj name="Belge" r:id="rId6" imgW="1816560" imgH="1152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068960"/>
                        <a:ext cx="1686272" cy="2071706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1101505" y="5632896"/>
            <a:ext cx="177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İŞ YERİ HEKİMİ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5080814" y="5632253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İŞ GÜVENLİĞİ UZMANI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Çalışma ortamı gözetimi faaliyetleri</a:t>
            </a:r>
            <a:endParaRPr lang="tr-TR" sz="4000" dirty="0"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sz="2200" dirty="0" smtClean="0">
                <a:latin typeface="Calibri" pitchFamily="34" charset="0"/>
                <a:cs typeface="Calibri" pitchFamily="34" charset="0"/>
              </a:rPr>
              <a:t>Çalışma ortamının gözetimini yapmak</a:t>
            </a:r>
          </a:p>
          <a:p>
            <a:pPr>
              <a:lnSpc>
                <a:spcPct val="150000"/>
              </a:lnSpc>
            </a:pPr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 yerinde iş sağlığı ve güvenliği yönünden yapılması gereken </a:t>
            </a:r>
            <a:r>
              <a:rPr lang="tr-TR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periyodik bakım, kontrol ve ölçümleri planlamak 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ve uygulamasını kontrol etmek,</a:t>
            </a:r>
          </a:p>
          <a:p>
            <a:pPr>
              <a:lnSpc>
                <a:spcPct val="150000"/>
              </a:lnSpc>
            </a:pPr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 yerinde </a:t>
            </a:r>
            <a:r>
              <a:rPr lang="tr-TR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kaza, yangın veya patlamaların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önlenmesi için mevzuata uygun çalışmalar yapmak ve uygulamaları takip etmek</a:t>
            </a:r>
          </a:p>
          <a:p>
            <a:pPr>
              <a:lnSpc>
                <a:spcPct val="150000"/>
              </a:lnSpc>
            </a:pPr>
            <a:r>
              <a:rPr lang="tr-TR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Doğal afet, kaza, yangın veya patlam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a gibi durumlar için </a:t>
            </a:r>
            <a:r>
              <a:rPr lang="tr-TR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acil durum planlarının hazırlanmasını 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sağlamak,</a:t>
            </a:r>
          </a:p>
          <a:p>
            <a:pPr>
              <a:lnSpc>
                <a:spcPct val="150000"/>
              </a:lnSpc>
            </a:pPr>
            <a:r>
              <a:rPr lang="tr-TR" sz="2200" dirty="0" smtClean="0">
                <a:latin typeface="Calibri" pitchFamily="34" charset="0"/>
                <a:cs typeface="Calibri" pitchFamily="34" charset="0"/>
              </a:rPr>
              <a:t>Periyodik olarak </a:t>
            </a:r>
            <a:r>
              <a:rPr lang="tr-TR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eğitimleri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tatbikatları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yaptırmak,</a:t>
            </a:r>
          </a:p>
          <a:p>
            <a:pPr>
              <a:lnSpc>
                <a:spcPct val="150000"/>
              </a:lnSpc>
            </a:pPr>
            <a:r>
              <a:rPr lang="tr-TR" sz="2200" dirty="0" smtClean="0">
                <a:latin typeface="Calibri" pitchFamily="34" charset="0"/>
                <a:cs typeface="Calibri" pitchFamily="34" charset="0"/>
              </a:rPr>
              <a:t>Acil durum planı doğrultusunda hareket edilmesini sağlamak 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Çalışma ortamı gözetimi 1-İşyeri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Binaların yapısı, tavan yüksekliği, alanı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Elektrik tesisatı (Elektrik İç Tesisat Yönetmeliğine uygunluğu)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Acil çıkış yolları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Yangınla mücadele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Havalandırma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Ortam sıcaklığı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Aydınlatma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İşyeri tabanı, duvarı, çatısı 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Pencereler, kapılar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Dinlenme ve soyunma yerleri, duş, tuvaletler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İlk yardım odaları</a:t>
            </a:r>
          </a:p>
        </p:txBody>
      </p:sp>
      <p:pic>
        <p:nvPicPr>
          <p:cNvPr id="3074" name="Picture 2" descr="http://xn--kavackkiralk-54bg.com/kavacik+kiralik+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6633"/>
            <a:ext cx="2134369" cy="160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4283969" y="2780928"/>
            <a:ext cx="3744416" cy="175432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İŞYERİ BİNA VE EKLENTİLERİNDE ALINACAK SAĞLIK VE GÜVENLİK</a:t>
            </a:r>
            <a:endParaRPr lang="tr-TR" dirty="0"/>
          </a:p>
          <a:p>
            <a:pPr algn="ctr"/>
            <a:r>
              <a:rPr lang="tr-TR" b="1" dirty="0"/>
              <a:t>ÖNLEMLERİNE İLİŞKİN </a:t>
            </a:r>
            <a:r>
              <a:rPr lang="tr-TR" b="1" dirty="0" smtClean="0"/>
              <a:t>YÖNETMELİK </a:t>
            </a:r>
          </a:p>
          <a:p>
            <a:pPr algn="ctr"/>
            <a:r>
              <a:rPr lang="tr-TR" b="1" dirty="0" smtClean="0"/>
              <a:t>Resmi </a:t>
            </a:r>
            <a:r>
              <a:rPr lang="tr-TR" b="1" dirty="0"/>
              <a:t>Gazete Tarihi: </a:t>
            </a:r>
            <a:r>
              <a:rPr lang="tr-TR" b="1" dirty="0" smtClean="0"/>
              <a:t>17.07.2013/28710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Çalışma ortamı gözetimi 2-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İŞ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EKİPMANLARI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79512" y="1484784"/>
            <a:ext cx="8352928" cy="3960440"/>
          </a:xfrm>
        </p:spPr>
        <p:txBody>
          <a:bodyPr>
            <a:normAutofit/>
          </a:bodyPr>
          <a:lstStyle/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İşin yapılmasında kullanılan makine,alet,ve tesisin işyerindeki özel çalışma şartlarını, sağlık ve güvenlik göz önünde bulundurularak seçilecek, tamamen tehlikesiz olamıyorsa riski en aza indirecek uygun önlemler alınacaktır.</a:t>
            </a:r>
          </a:p>
          <a:p>
            <a:pPr>
              <a:buNone/>
            </a:pPr>
            <a:endParaRPr lang="tr-TR" sz="2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C:\Users\Fikret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140968"/>
            <a:ext cx="3332185" cy="2495922"/>
          </a:xfrm>
          <a:prstGeom prst="rect">
            <a:avLst/>
          </a:prstGeom>
          <a:noFill/>
        </p:spPr>
      </p:pic>
      <p:sp>
        <p:nvSpPr>
          <p:cNvPr id="2" name="Metin kutusu 1"/>
          <p:cNvSpPr txBox="1"/>
          <p:nvPr/>
        </p:nvSpPr>
        <p:spPr>
          <a:xfrm>
            <a:off x="539552" y="3271917"/>
            <a:ext cx="3888432" cy="175432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İŞ EKİPMANLARININ KULLANIMINDA SAĞLIK VE GÜVENLİK ŞARTLARI YÖNETMELİĞİ</a:t>
            </a:r>
            <a:endParaRPr lang="tr-TR" dirty="0"/>
          </a:p>
          <a:p>
            <a:pPr algn="ctr"/>
            <a:r>
              <a:rPr lang="tr-TR" b="1" dirty="0" smtClean="0"/>
              <a:t>Resmi </a:t>
            </a:r>
            <a:r>
              <a:rPr lang="tr-TR" b="1" dirty="0"/>
              <a:t>Gazete Tarihi: 25.04.2013 Sayısı:28628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200" u="sng" dirty="0" smtClean="0">
                <a:latin typeface="Calibri" pitchFamily="34" charset="0"/>
                <a:cs typeface="Calibri" pitchFamily="34" charset="0"/>
              </a:rPr>
              <a:t>İş Ekipmanları Kontrolü:</a:t>
            </a:r>
            <a:endParaRPr lang="tr-TR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 ekipmanlarının güvenliği kurulum şartlarına bağlı olduğu durumlarda; kurulumdan sonra, ilk defa kullanılmadan önce, yer değiştirdiğinde uzman kişilerce kontrol edilerek belge düzenlenecek,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Periyodik kontroller ve testler yapılarak belge düzenlenecek. (Vinçler buna örnektir. Kaldırma araçları 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dinamik deney 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yükü için 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yılda 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bir kaldıracağı  en büyük yükün 1.1 katı ile test edilecek)</a:t>
            </a:r>
          </a:p>
        </p:txBody>
      </p:sp>
      <p:sp>
        <p:nvSpPr>
          <p:cNvPr id="6" name="2 Başlık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r-TR" sz="2400" smtClean="0">
                <a:effectLst/>
                <a:latin typeface="Calibri" pitchFamily="34" charset="0"/>
                <a:cs typeface="Calibri" pitchFamily="34" charset="0"/>
              </a:rPr>
              <a:t>Çalışma ortamı gözetimi 2-</a:t>
            </a:r>
            <a:r>
              <a:rPr lang="tr-TR" sz="2400" smtClean="0">
                <a:latin typeface="Calibri" pitchFamily="34" charset="0"/>
                <a:cs typeface="Calibri" pitchFamily="34" charset="0"/>
              </a:rPr>
              <a:t>İŞ EKİPMANLARI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200" u="sng" dirty="0" smtClean="0">
                <a:latin typeface="Calibri" pitchFamily="34" charset="0"/>
                <a:cs typeface="Calibri" pitchFamily="34" charset="0"/>
              </a:rPr>
              <a:t>Özel Risk Taşıyan İş Ekipmanı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 ekipmanını kullanmak üzere görevlendirilen belgeli (mesleki yeterlik) kişilerce kullanılacak, 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Tamiri, yetkili ehil kişilerce yapılacak,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 sağlığı ve ergonomi göz önünde bulundurulacak,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 ekipmanlarının yazılı kullanım talimatı olacak,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İşçiler ekipmandan kaynaklanacak tehlikeler hakkında eğitim verilerek bilgilendirilecek</a:t>
            </a:r>
          </a:p>
        </p:txBody>
      </p:sp>
      <p:pic>
        <p:nvPicPr>
          <p:cNvPr id="4099" name="Picture 3" descr="C:\Users\Fikret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725144"/>
            <a:ext cx="2466975" cy="1847850"/>
          </a:xfrm>
          <a:prstGeom prst="rect">
            <a:avLst/>
          </a:prstGeom>
          <a:noFill/>
        </p:spPr>
      </p:pic>
      <p:sp>
        <p:nvSpPr>
          <p:cNvPr id="6" name="2 Başlık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r-TR" sz="2400" smtClean="0">
                <a:effectLst/>
                <a:latin typeface="Calibri" pitchFamily="34" charset="0"/>
                <a:cs typeface="Calibri" pitchFamily="34" charset="0"/>
              </a:rPr>
              <a:t>Çalışma ortamı gözetimi 2-</a:t>
            </a:r>
            <a:r>
              <a:rPr lang="tr-TR" sz="2400" smtClean="0">
                <a:latin typeface="Calibri" pitchFamily="34" charset="0"/>
                <a:cs typeface="Calibri" pitchFamily="34" charset="0"/>
              </a:rPr>
              <a:t>İŞ EKİPMANLARI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rmAutofit/>
          </a:bodyPr>
          <a:lstStyle/>
          <a:p>
            <a:pPr algn="just"/>
            <a:r>
              <a:rPr lang="tr-TR" sz="2200" b="1" dirty="0" smtClean="0">
                <a:latin typeface="Calibri" pitchFamily="34" charset="0"/>
                <a:cs typeface="Calibri" pitchFamily="34" charset="0"/>
              </a:rPr>
              <a:t>Bütün iş ekipmanlarında ekipmanı tümüyle ve güvenli durduracak bir sistem bulunacaktır.</a:t>
            </a:r>
          </a:p>
          <a:p>
            <a:pPr algn="just">
              <a:buNone/>
            </a:pPr>
            <a:endParaRPr lang="tr-TR" sz="2200" b="1" dirty="0" smtClean="0"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 ekipmanının parçalarının kırılması, kopması veya dağılması riskine karşı uygun koruma önlemleri olacak</a:t>
            </a:r>
          </a:p>
          <a:p>
            <a:pPr lvl="1"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 ekipmanlarının hareketli kısımları uygun, sağlam koruyucular içine alınacak</a:t>
            </a:r>
          </a:p>
          <a:p>
            <a:pPr lvl="1"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 ekipmanına ait ikaz levhaları kolay algılanır olacak,</a:t>
            </a:r>
          </a:p>
          <a:p>
            <a:pPr lvl="1"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Bakım işleri ekipman kapalı iken yapılacak,</a:t>
            </a:r>
          </a:p>
          <a:p>
            <a:pPr lvl="1"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Bakım ile ilgili işlemler günü gününe kayıt altına alınacak</a:t>
            </a:r>
          </a:p>
          <a:p>
            <a:pPr algn="just">
              <a:buNone/>
            </a:pPr>
            <a:endParaRPr lang="tr-TR" sz="2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2 Başlık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r-TR" sz="2400" smtClean="0">
                <a:effectLst/>
                <a:latin typeface="Calibri" pitchFamily="34" charset="0"/>
                <a:cs typeface="Calibri" pitchFamily="34" charset="0"/>
              </a:rPr>
              <a:t>Çalışma ortamı gözetimi 2-</a:t>
            </a:r>
            <a:r>
              <a:rPr lang="tr-TR" sz="2400" smtClean="0">
                <a:latin typeface="Calibri" pitchFamily="34" charset="0"/>
                <a:cs typeface="Calibri" pitchFamily="34" charset="0"/>
              </a:rPr>
              <a:t>İŞ EKİPMANLARI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Çalışma ortamı gözetimi 3-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İşyerinde Kullanılan ve Üretilen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Maddeler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/>
            </a:r>
            <a:br>
              <a:rPr lang="tr-TR" sz="2400" dirty="0">
                <a:latin typeface="Calibri" pitchFamily="34" charset="0"/>
                <a:cs typeface="Calibri" pitchFamily="34" charset="0"/>
              </a:rPr>
            </a:br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rmAutofit/>
          </a:bodyPr>
          <a:lstStyle/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Bunların depolanması, üretilmesi esnasında malzeme güvenlik belgelerinden (MSDS) yararlanılmalı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Yanıcı, patlayıcı,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toksik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olmalarına göre önlemler alınmalı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Oksitleyici ve yanıcıların ayrı ayrı depolanmalı, 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Yangın söndürme tertibatının maddelerin özelliklerine göre olmalı, 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Ortam ölçümlerinin periyodik olarak yapılması</a:t>
            </a:r>
          </a:p>
        </p:txBody>
      </p:sp>
      <p:sp>
        <p:nvSpPr>
          <p:cNvPr id="2" name="AutoShape 2" descr="data:image/jpeg;base64,/9j/4AAQSkZJRgABAQAAAQABAAD/2wCEAAkGBhQSERUUERIWFBUUFBQVFxUUEhQUFBYVFRcWFRUQGBQYHCYeFxkkGRQXHy8hJCcpOCwsFR8xNTAqNScrLCkBCQoKDgwOGg8PGiwkHiUpKTUsMDQsLSwvLCwsLCksLSwwKiwsLCwsLy0wKSw0KS8sLCksLCwsKSksLCwsLCkpKf/AABEIAIsAgAMBIgACEQEDEQH/xAAcAAABBQEBAQAAAAAAAAAAAAADAQIEBQYHAAj/xABDEAACAQIEAgYGBA0DBQAAAAABAgMAEQQSITEFUQYTIkFhcTJygZGhsQcUUrIjJDNCQ1N0gpKis9HhYnPBNGOTwvD/xAAbAQACAwEBAQAAAAAAAAAAAAADBAIFBgABB//EAC0RAAICAQMDAgYBBQEAAAAAAAECAAMRBBIhBTFBE1EiMmFxgaEUI0JTkbEG/9oADAMBAAIRAxEAPwCmlHab13+8aQCiSr2m9d/vGlC1j3PM+hDtGUtPyU/JUMzsQYWlCUYR0WfCui5mQhebFUH8TkVwyeItZalfLGR8tKFr2AZpVLhCEBtmzAgnXQfa9l6kiGoPlTgyKOlo3LI+SnBaOI6cI6GXnGAyUvV1IEVOEdR3wLSN1de6vxqX1dL1Vd6kAxkMxeJpYou0vrL94VL6mnRQ9pfWX5ivVs5EWc8SqmXtN6zfeNIFoki9pvWb5mnqlGc8zSAcQTWAuSABuT3UcmOOxmZgSLrEi5pmHccuyA8291MlwiP6RcFdVykDtczofhrvbW1R8ACAQrFDs5TSQt3ky6sb+BFEQIVyTEL/AF3bagwJNmxsy7dXgVO2Ydbim8hYkexRVZJhAxzZWdv1uIPWOfVjuVX2lvIVOhwSrchbE7ncnzJ1NS1hrjqQvywA6eo5c5lRwtCkjISSHGYXOzDfTYaGrkR1GxuGIGdd1OYeNu726ip8RDAEbEAjyNL3PvG+HrAT4BBiOnZKOEp6x0mXnEwAipwiqQI6eI6gXizmRuqpeqqUIqXqqjvirtInV0+KPtL6y/eFHKUijUea/eFSV+RFnbiULr2m9ZvmaULROqLOQASSxAAFyTmOlTxwOf8AUSf+NqsSrMTgZmoNqIBuOJAVKhyQ5Zb90g/mXf3jX2Vay4dkbKylSNwQQfcaXEcGmkiLRwyPbVSqE3K9w56XFeVht23Eg1qABiRBpHRlWlfByxqDJE6A2F3Qrry1769ChY2FyTsACSfId9LujhtpHMibFI3A8RJDyFV/C5TG5ifZrlDyJ1Mft3HtHfWkj6PTkX6l/cP71W8V4Ow0ZSjbi4sTbYj299FVGQEOpwfpEzbWT8J5kkR0RY6Hwd2lGW15F0ZRqdPz7cjerYcKl/VP/AaSamzwCfxBvco7mQVjp4jqYeHuou0bjzU0MJS7qyfMMRY2BuxgclIUqSsd9ACTyAJPuFHPB5jtE3uH96klVj8qpMXZ18mVbChD0h6y/eFS8ThWQ2dSpP2gR7udARe0PNfmKmqlGwwgiQRxIHCx+NR/tC/1K63JIFtfvIA8zsPhXJ+GD8aj/aF/qVuen+NMOEEo/Rz4Z/Ysqlh/Detf0o4RyfeF6vzYn2mc6fYbJi43A0liI/fjNvirD3Vt+FwiGGJDYWCr+8Rc+0m9QekvBvrP1cqL9XOjk/8AbOj+y2Wo/SXH2xnD4QfTneRvViicD+Zx7qerpCWvb74le9xepa/bMhfSg5GGit34hB/K9TehPDlXDiS12e9z4AkBfDaoH0p/9ND+0p92SqzgnSs4QZXQvCTfs2zoTvp+cDvbelbnrTWDf7QqB20uF95O4905xOGxbR/Us0CFfwhZwzi1yyWXLzABPd3VY8W6T8PljaOTFxajQ5rlSRowtfWpnDumODnIVJ0zH9G56tte7I1r+y9Jxfobh57t1apJ3Oosb+IGjCnLN5U4ww9ooCARniZPoNBfFpIO+OQHx0GtbfpDxxMHAZpFZlUquVACxLEKLAkd5rN9FYguJC2sVEikcmXQ1Y/SKw+pG+3Wwj3yCkenuV0zNjkEw2p+KwfiSOjvTCHGXWMMjqMxSRQrZftCxII28r1C6U4IRFZV0DMEcDQXN8r+Go+IqN0bwoE8bAWORx8P8VadOjbBSHvzR28+sX/NCFg6ho2ZhyM/qR5qsGIbo5hVEWfdmvryAJGX4VR8c6b4jD4po/qV4Uy/hGdgXBF2ZNMunK/cdqFw3pG2FUZ0LxNr2bF0J0JsdweVaHh/S/CTkKk65j+Y56tvIK1r+y9G0FtbadVrbBkLM7iTIfEulOAkjKPiou0NO1cqe46A2IrJ8OkzhT/qHl6Q1ra8X6H4ee5Maq/21ABv4gaH21lsJCFOW1ij5SPFWANVnWgwKll/M9rbAlbw5fxmP/fX+pWu+kwX4e/jJD/UWsbZgxKmzByQRuCGJvQMV9clGWbEySR5hdGta6m4GgHfbSu0esSmt1bzLvW0NbYjDxOl9EsV1mDhJ3CZD5p2f+KymLxXW8eS2ogCx/vFGdvvgVUFsSi5cPiHiXchbWuba6g2r3D8JIjNJ1jGZiWMmmbMRYna19hTDdVrNajnPGYj/DYOx8czSfSo34tD+0x/dkqy6IYyGaAAKmeOyOAouCPRbbUEDfzrnfHIMXIE67EPKglUhGIsGswVtADpc++rHC8MbR45GjkAsChKlRy8r3OvM711nUahaLQMgjEl/GPoYJ5Bmj4r9HiSyuwKhXJaxXUMd7W0PP3bVpGmjwuGBlkskUYBdzrZRa55sfnWBOI4kNFxZI7rxxlvC5K3qNJwOaZlbGYh5bHsq5soPggsL/Hy3r0dS0lIZ685MTNdjYDS36DYlpZ2lYZetMz5TuAxuB7re2tX0l4EuMw7QM5QMVJZQCRlIOx8qzP1VkS0LGMgWDLbS++9VsmH4jv9dlt+7b5UtoOrUhGWzyTPLEOQRNzwbgSwKBmaRgMuZrA28hzsKy/TnjSzOmDiOYh1eYg3C5dVjuPzidfAAc6yfGk4jbtY2ZlGpUPkuBupK25fOr7ojgoDCJISGFyDqDZu9SdddveOdT1fUaqtMRpxwZ5sbOWmx6Pyo8QXKudAFYZRfT0W22I199VXFOgaSyOezlc3swPZJve3cQfhUfG8LLnMjtG42ZDZvHaoDniI0XFkjmY4yR7ctA0/UtNZSqXjBEGSQZtWlTC4cGSQhIYwC7bkKLXJ7ybfGsFwKYzF5SLdbKZADuAzXA8wCKHJ0emncHFzvLlNwrEZR4hRpfxq8w2HCWCiwBHzFLdU6nXqFWuvsIBnxKrhafjCf7v/ALVOnlEojVQGzyR4lluwF5Yp3KHKCxA6saAXPdVY6anzbw3NDThsf2drW1OlhbTXTSvdNrkoVkdc5mk1NLWsGU4l11KkiPq7L9Yw+drsuUPAHPZOtsxyAE/n8xTElAItCQ7S4ZO11sYUyFs7qGGYgBAQDbVqroeFRgABAACDYFrXAsD7BtyqRBwyNdQgvmzbm+a1r35276k/VNN/j/5EzRYP7pKhw3YByariIyr3kYn8cMZDORlvlGwJOupta+M+jvFSHGYyyyPedVZonAnjH1iQK4V/Th07YvoANK1o4JEbfgxoLbnQbm2vt89a4PiozDK6XIKMyEgkXysVOo11sKtemaurUBgi4x37c94H0nPBM+heHvlRWsHAdAJO0M+bEmIsSBkG1wouduYoUcyJ+EKFi8pu5Mj2Y4gxdWZG7KqFX0b3BtpbfKcD4xhRhcO0tjN1SqI4wWk7BKjsKTb0QdbXp7szZSsSQhfReX8LKOWWMHIm5570utqklPSwPcyv1Wqp0ozbYB9PP+ppeLY4xxSytlhtNJF2mO7Sx9VISbH8n1jW21FLi+LOcMJYyTB9Uns7WRTiA6rDdW7V2OxAtYms4mHJVEJvGrmUlgOseU3Gd27wAxsLDccqSWKN2GZcx7ibkA93h7udFQUpZuCjkc448zO3f+krB2opIx3+stuPx6SZoc7Pg+IJ1KvKEYxdTlK5lBZiGcZwBptzqlgMXBkgJi6pJZuonytK6/kUkXEh5AA5DZrsihbFgL5biDxThSm5A1N7m7X10Ot+WnlpXN+kGCZWOpI00JJGmg0PIaeWlWC+jdWaSuAfEb0XVl1X0n0bj58pzsXsVxBEedSjhcPmzxuAWVLL72vvuybFhVchCchcWUSOVyxI6doCwuW3a1xtrXNPom49FMpws6gyqhCMSbvF3xeFrbd48q6NLwqJt4wdc3fv486odfrKaLPSuqzj7c8S0ZxJE+Ks7osRc5J8ujqHCRgrZiO0SxtdbizDv0qPhSSqZt7Le2ovpTH4bFdmyC7CxOt7b2B7teVPiQLlA0AsAOQFrCqXVauq8KK024MA7bpUldT6x+ZoqJS5NT6x+Zo8aUva3JmwZ+J5I6OiUqJR1SlGaJO8QJXEOn3DgnFJgRo5WQDa4cAnbxvXdVWuU/TFg8mJw83242Qnxja4HuervoF23UlfcH9cxHUOfTOJL6OIioAiBQeQAJ8Sd6vzJ7+QGtZHo5itBWthbStFYPinyXXAi0lp6xO+g+PtO1KiAbD3f/a0jkX11PcN/hTWjL6WI9vwoDuqDLcRVELHAjZ1BF9KxnSXBqQTatwcKFH/AAKzfH8tj3UGnWhrAFHE13Seh6kn1OwnNMHimgxCSRkqyMGFuY1t5V9J4bE50VrWzKrW5ZgGt8fhXE+i/RNsXiMxFoUN2Yjf/SOddnj0FhsKU6/bXYUQfMO8u7X2tthXNMTceY+YpabfUeY+YrNp3E7cDIgGp82+ZqRGtCA1Pm3zNHSi2nkzWO3EKooyUEUVTSpirGGFYf6YuH58Csg/QzKfY4Kn4lfdW2Rqicf4WMThpYTp1ikA8mGqnyzAUxoLvQ1CWHwf15ilnacb6O4gADWtjDxBbf5rmkiSYWVopVKMpsQR8uYqww/GvH2AXr6BbXn4l7TFavpjW2ZnQoJwdtB86kNj1UcgPIVleHYbFzfkoiB9t+z8K0mC6ED0sTKZD9ldF8vGs7qFRT/Vf8Dky40Gk0miG5xuaQZeLtKcsCmQ+Gw822qVguhZchsU2a2vVrovkT31p8NhUjGVFCgdwFqLSDa7bxSMfXzHdT1a2wbE4WBgw6ooVFCqNgBYUQGkJobPVeSW7yiZ8HMKZKaZNR5j5igs9DL6jzHzFErTkSB1eIcHU+s3zoyUBdz6zfOpEdRt+YzfOYQU4GvKKUCgQeY6M0UvpQ1FeaoYieoOFkDiHD4pvysSPbbMgJHkd6FBwiFPQhjXyRf7VOavAU0LLNu3Jx95QsST3ja8TTjTDQoNohNMZq89DNSCxV3xEZqEzU80xqaSsGIWOYwmmd/tHzFENM7x5inqqhkRJmO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196" name="Picture 4" descr="http://www.laboratuvarguvenligi.com/images/image/MSD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00" y="4221088"/>
            <a:ext cx="15240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www.isguvenligirehberi.com/upload/resimler/haber/ms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4887"/>
            <a:ext cx="23812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Çalışma ortamı gözetimi 4-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Çalışanların Sağlık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Gözetimi</a:t>
            </a:r>
            <a:r>
              <a:rPr lang="tr-TR" sz="2400" u="sng" dirty="0">
                <a:latin typeface="Calibri" pitchFamily="34" charset="0"/>
                <a:cs typeface="Calibri" pitchFamily="34" charset="0"/>
              </a:rPr>
              <a:t/>
            </a:r>
            <a:br>
              <a:rPr lang="tr-TR" sz="2400" u="sng" dirty="0">
                <a:latin typeface="Calibri" pitchFamily="34" charset="0"/>
                <a:cs typeface="Calibri" pitchFamily="34" charset="0"/>
              </a:rPr>
            </a:b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Autofit/>
          </a:bodyPr>
          <a:lstStyle/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İşe ilk giriş muayeneleri,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Periyodik muayeneleri,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Diğer gerekli tetkikleri yaptırmak,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Kayıtlarını tutularak özlük dosyalarında saklanması (Normal şartlarda bu belgeler en az 15 yıl saklanır, kanserojen maddelerle çalışmalarda 40 yıl saklanır.)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İşyeri hekimi ile yıllık değerlendirme raporu hazırlamak,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İşyeri hekimi ile bir sonraki yılın çalışma planlarını hazırlamak, işverenin onayından sonra işyerinde ilan etmektir.</a:t>
            </a:r>
          </a:p>
        </p:txBody>
      </p:sp>
      <p:pic>
        <p:nvPicPr>
          <p:cNvPr id="2050" name="Picture 2" descr="C:\Users\Aktacir\AppData\Local\Microsoft\Windows\Temporary Internet Files\Content.IE5\ROKG7DK3\MP90042210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052736"/>
            <a:ext cx="1002680" cy="145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ktacir\AppData\Local\Microsoft\Windows\Temporary Internet Files\Content.IE5\4G4XOFVB\MP90042213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509" y="1273216"/>
            <a:ext cx="1961047" cy="13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ktacir\AppData\Local\Microsoft\Windows\Temporary Internet Files\Content.IE5\KTP55JV2\MC90042294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45224"/>
            <a:ext cx="973992" cy="97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ktacir\AppData\Local\Microsoft\Windows\Temporary Internet Files\Content.IE5\4G4XOFVB\MC90042294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411104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ktacir\AppData\Local\Microsoft\Windows\Temporary Internet Files\Content.IE5\ROKG7DK3\MC90042289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45224"/>
            <a:ext cx="998538" cy="99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Autofit/>
          </a:bodyPr>
          <a:lstStyle/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Tüm teknik önlemlere rağmen riskler yok edilemiyorsa çalışanlara kişisel koruyucu donanımlar verilecektir.</a:t>
            </a:r>
          </a:p>
          <a:p>
            <a:pPr algn="just"/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KKD’ler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CE uygunluk işaretini taşıyacaktır.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Bu işaret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KKD’lerin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KKD Yönetmeliğine uygun üretildiğini gösterir.</a:t>
            </a:r>
          </a:p>
          <a:p>
            <a:pPr algn="just"/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KKD’nin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kullanma kılavuzu istenecektir. (Kılavuzda hangi riske karşı kullanıldığı, nasıl ve ne kadar süre için etkili olacağı belirtilmiş olmalı)</a:t>
            </a:r>
          </a:p>
          <a:p>
            <a:pPr>
              <a:buNone/>
            </a:pPr>
            <a:endParaRPr lang="tr-TR" sz="2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Çalışma ortamı gözetimi 4-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Çalışanların Sağlık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Gözetimi</a:t>
            </a:r>
            <a:r>
              <a:rPr lang="tr-TR" sz="2400" u="sng" dirty="0">
                <a:latin typeface="Calibri" pitchFamily="34" charset="0"/>
                <a:cs typeface="Calibri" pitchFamily="34" charset="0"/>
              </a:rPr>
              <a:t/>
            </a:r>
            <a:br>
              <a:rPr lang="tr-TR" sz="2400" u="sng" dirty="0">
                <a:latin typeface="Calibri" pitchFamily="34" charset="0"/>
                <a:cs typeface="Calibri" pitchFamily="34" charset="0"/>
              </a:rPr>
            </a:b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İş kazalarının ve meslek hastalıklarının önlenmesinde </a:t>
            </a:r>
            <a:r>
              <a:rPr lang="tr-TR" dirty="0">
                <a:solidFill>
                  <a:srgbClr val="FF0000"/>
                </a:solidFill>
              </a:rPr>
              <a:t>çalışma ortamının gözetimi </a:t>
            </a:r>
            <a:r>
              <a:rPr lang="tr-TR" dirty="0"/>
              <a:t>çok </a:t>
            </a:r>
            <a:r>
              <a:rPr lang="tr-TR" dirty="0" smtClean="0"/>
              <a:t>büyük öneme </a:t>
            </a:r>
            <a:r>
              <a:rPr lang="tr-TR" dirty="0"/>
              <a:t>sahiptir. Çünkü çalışma ortamındaki tehlike ve riskler sürekli değişmekte ve </a:t>
            </a:r>
            <a:r>
              <a:rPr lang="tr-TR" dirty="0" smtClean="0"/>
              <a:t>yeni sağlık </a:t>
            </a:r>
            <a:r>
              <a:rPr lang="tr-TR" dirty="0"/>
              <a:t>güvenlik sorunlarının ortaya çıkmasına neden olmaktadır.</a:t>
            </a:r>
          </a:p>
          <a:p>
            <a:r>
              <a:rPr lang="tr-TR" dirty="0"/>
              <a:t>İşverenlerin çalışma ortamının gözetimi yükümlülüğü, </a:t>
            </a:r>
            <a:r>
              <a:rPr lang="tr-TR" dirty="0" smtClean="0"/>
              <a:t>30/6/2012 </a:t>
            </a:r>
            <a:r>
              <a:rPr lang="tr-TR" dirty="0"/>
              <a:t>tarih ve </a:t>
            </a:r>
            <a:r>
              <a:rPr lang="tr-TR" dirty="0" smtClean="0"/>
              <a:t>28339 </a:t>
            </a:r>
            <a:r>
              <a:rPr lang="tr-TR" dirty="0"/>
              <a:t>sayılı </a:t>
            </a:r>
            <a:r>
              <a:rPr lang="tr-TR" dirty="0" smtClean="0"/>
              <a:t>Resmi Gazetede </a:t>
            </a:r>
            <a:r>
              <a:rPr lang="tr-TR" dirty="0"/>
              <a:t>yayımlanarak yürürlüğe giren </a:t>
            </a:r>
            <a:r>
              <a:rPr lang="tr-TR" dirty="0" smtClean="0"/>
              <a:t>6331 </a:t>
            </a:r>
            <a:r>
              <a:rPr lang="tr-TR" dirty="0"/>
              <a:t>sayılı </a:t>
            </a:r>
            <a:r>
              <a:rPr lang="tr-TR" b="1" dirty="0">
                <a:solidFill>
                  <a:srgbClr val="FF0000"/>
                </a:solidFill>
              </a:rPr>
              <a:t>İş </a:t>
            </a:r>
            <a:r>
              <a:rPr lang="tr-TR" b="1" dirty="0" smtClean="0">
                <a:solidFill>
                  <a:srgbClr val="FF0000"/>
                </a:solidFill>
              </a:rPr>
              <a:t>Sağlığı ve Güvenliği </a:t>
            </a:r>
            <a:r>
              <a:rPr lang="tr-TR" dirty="0" smtClean="0"/>
              <a:t>yasası ve </a:t>
            </a:r>
            <a:r>
              <a:rPr lang="tr-TR" dirty="0"/>
              <a:t>bu yasaya göre </a:t>
            </a:r>
            <a:r>
              <a:rPr lang="tr-TR" dirty="0" smtClean="0"/>
              <a:t>çıkarılan çeşitli </a:t>
            </a:r>
            <a:r>
              <a:rPr lang="tr-TR" dirty="0"/>
              <a:t>Yönetmeliklerde yer almaktadır.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Mevzuat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21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Örnek</a:t>
            </a:r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Uygulama</a:t>
            </a:r>
            <a:endParaRPr lang="tr-TR" sz="2400" dirty="0"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641905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200" u="sng" dirty="0" smtClean="0">
                <a:latin typeface="Calibri" pitchFamily="34" charset="0"/>
                <a:cs typeface="Calibri" pitchFamily="34" charset="0"/>
              </a:rPr>
              <a:t>Bir Fabrikada çalışma ortamı gözetimi:</a:t>
            </a:r>
          </a:p>
          <a:p>
            <a:pPr>
              <a:buNone/>
            </a:pPr>
            <a:r>
              <a:rPr lang="tr-TR" sz="22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Fabrikada sorumlu teknik elemanlarla görüşülmeli,</a:t>
            </a:r>
          </a:p>
          <a:p>
            <a:endParaRPr lang="tr-TR" sz="2200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İşyerinde işçi sağlığı iş güvenliği kurulu oluşturulmalı ve her ay periyodik olarak toplanarak, çalışmalar yapmalı.</a:t>
            </a:r>
          </a:p>
          <a:p>
            <a:endParaRPr lang="tr-TR" sz="2200" dirty="0" smtClean="0">
              <a:latin typeface="Calibri" pitchFamily="34" charset="0"/>
              <a:cs typeface="Calibri" pitchFamily="34" charset="0"/>
            </a:endParaRPr>
          </a:p>
          <a:p>
            <a:endParaRPr lang="tr-TR" sz="2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0" name="Picture 2" descr="C:\Users\Fikret\Desktop\imag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509120"/>
            <a:ext cx="2524125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Örnek Uygulama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2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İşyerinde çalışanların periyodik sağlık kontrolleri ve tetanos aşıları yaptırılmalı,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Çalışanların kulak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odyogramları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ve göğüs filmleri yılda bir kez çekilerek kontrol edilmeli,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Çalışanların sağlık durumları ve periyodik muayeneleri işyeri hekimince izlenmeli,</a:t>
            </a:r>
          </a:p>
          <a:p>
            <a:endParaRPr lang="tr-TR" sz="2200" dirty="0" smtClean="0">
              <a:latin typeface="Calibri" pitchFamily="34" charset="0"/>
              <a:cs typeface="Calibri" pitchFamily="34" charset="0"/>
            </a:endParaRPr>
          </a:p>
          <a:p>
            <a:endParaRPr lang="tr-TR" sz="2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7" name="Picture 3" descr="C:\Users\Fikret\Desktop\İçer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221088"/>
            <a:ext cx="2266950" cy="200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Örnek Uygulama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Autofit/>
          </a:bodyPr>
          <a:lstStyle/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Tüm kayıtların incelenmesi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Eğitimler 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Çalışanların belgeleri ( Operatörlük belgesi, vinç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oprt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. v.b. )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Çalışanların işe giriş ve periyodik muayeneleri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Makine tesisat kontrol belgeleri ( kaldırma araçları, basınçlı kaplar, kompresör ,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eletktrik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tesisatı , topraklama , paratoner, asansör v.b. )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Ortam ölçümleri,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Hazırlanan talimatlar,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KKD ve KKD teslim belgeleri,</a:t>
            </a:r>
          </a:p>
        </p:txBody>
      </p:sp>
      <p:pic>
        <p:nvPicPr>
          <p:cNvPr id="8194" name="Picture 2" descr="C:\Users\Fikret\Desktop\kkd illu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437112"/>
            <a:ext cx="2775744" cy="2225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Örnek Uygulama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Autofit/>
          </a:bodyPr>
          <a:lstStyle/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 Güvenliği kurulu ile ilgili belgeler,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Kullanılan kimyasal maddeler ve MSDS (Malzeme güvenlik Bilgi Formları)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ler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İşyerinde tüm bölümler denetlenecek ve Denetim Raporu hazırlanacak,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Bölüm sorumluları ve çalışanların katılımıyla Risk Analizi hazırlama,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Ortam ölçümleri ile ilgili olarak gürültü , aydınlatma, toz, gaz, termal konfor ölçümleri yapılmalı,</a:t>
            </a: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Ölçüm rapor sonuçlarına göre önlemler alınmalı,</a:t>
            </a:r>
          </a:p>
          <a:p>
            <a:pPr>
              <a:buNone/>
            </a:pPr>
            <a:r>
              <a:rPr lang="tr-TR" sz="2200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Örnek Uygulama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Autofit/>
          </a:bodyPr>
          <a:lstStyle/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Yangın söndürme cihazları, dolapları ve elektrik panoları önü boş olmalı,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Tüm elektrik panolarının önüne yalıtkan malzeme (lastik paspas) konmalı ve elektrik tesisatı ve topraklama kontrolü yılda en az bir kere yetkili elemanlarca yapılmalı,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Fabrikada kullanılan elektrik kabloları ekli ve kopuk olmamalı,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 elbisesi, kulaklık ,toz maskesi, gözlük, eldiven,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çelikburunlu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ayakkabı gibi KKD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leri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kullanmalı, 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Yüksekte yapılacak çalışmalar esnasında paraşüt tipi emniyet kemeri kullanmalı,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KKD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ler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çalışanlara tutanakla teslim edilmeli, eğitim verilerek kullandırılmaları sağlanmalı,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Örnek Uygulama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Autofit/>
          </a:bodyPr>
          <a:lstStyle/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Hammadde üretimi bölümünde ve tozlu ortamlarda çalışma yapılacak yerlerde oluşan toza karşı çalışanlar toz maskesi kullanmalı,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Gürültüye karşı kulak koruyucusu kullanmalı,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Uyarı ikaz levhaları yapılan işin özelliğine göre artırılmalı,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İşyerinde bulunan tüm aydınlatma sistemi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exprof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olmalı ve bakım ve temizliği periyodik olarak yapılmalı,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Makineleri yetkili kişiler kullanmalı ve kullanılan makinelerin çalıştırma ve iş güvenliği talimatları bulunmalı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İşletmede kullanılan kimyasal maddelerin MSDS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leri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tedarikçi firmadan temin edilmeli, tehlikeleri ve alınması gereken önlemler konusunda çalışanlara bilgi verilmeli,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Örnek Uygulama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Autofit/>
          </a:bodyPr>
          <a:lstStyle/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İşletmede mevcut bulunan kompresör, çalışanlardan uzak, üstü hafif malzeme ile kaplı, yan duvarları sağlam, ayrı bir bölümde olmalı, 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kompresör, hava tankları, soğutma sistemi ve jeneratörün periyodik kontrolleri yılda bir kere yapılmalı,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Kaldırma araçları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forklift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vinç ,v.b. Periyodik kontrolleri yetkili kişilerce 3 ayda bir kez yapılmalı,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Kaldırma araçları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forklift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, vinç v.b. araçları operatörlük belgesi olan yetkili kişiler tarafından kullanmalı, sesli ve ışıklı uyarı sistemi bulunmalı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Örnek Uygulama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Autofit/>
          </a:bodyPr>
          <a:lstStyle/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Sıvı kimyasal maddeler, uyarı-ikaz levhaları olan kapalı bir yerde , ayrı bir bölümde muhafaza edilmeli ve kilitli olmalı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Elektrik tesisatı topraklama ve paratoner kontrolleri yılda bir kere yapılmalı,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İşyerinde mevcut bulunan yangın tüpleri 6 ayda bir kez kontrol edilmeli, işyerinde yangın ekipleri oluşturulmalı, yangın eğitimi ve tatbikatı yapılmalı,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İşyerinde acil durum planı hazırlanmalı,</a:t>
            </a:r>
          </a:p>
        </p:txBody>
      </p:sp>
      <p:pic>
        <p:nvPicPr>
          <p:cNvPr id="1026" name="Picture 2" descr="C:\Users\Fikret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4077072"/>
            <a:ext cx="2143125" cy="2143125"/>
          </a:xfrm>
          <a:prstGeom prst="rect">
            <a:avLst/>
          </a:prstGeom>
          <a:noFill/>
        </p:spPr>
      </p:pic>
      <p:pic>
        <p:nvPicPr>
          <p:cNvPr id="1027" name="Picture 3" descr="C:\Users\Fikret\Desktop\İçeri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725144"/>
            <a:ext cx="3238500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Örnek Uygulama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Autofit/>
          </a:bodyPr>
          <a:lstStyle/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Fabrikada imalat bölümlerinde, özellikle, mekanik atölye bölümünde (torna,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fereze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, matkap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v.b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.) dönen makinaların olduğu bölümlerde çalışanlar kolları lastikli, çok bol yada dar olmayan, vücudu tam saracak şekilde iş elbiseleri giymeli, 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Bu bölümde kaynak için oksijen ve LPG tüpleri mevcut olup, tüpler tüp arabası ile taşınmalı, hortumları ve regülatörleri sağlam olmalı, dik olarak muhafaza edilmeli, kaynak esnasında kaynakçılar tüm KKD </a:t>
            </a:r>
            <a:r>
              <a:rPr lang="tr-TR" sz="2200" dirty="0" err="1" smtClean="0">
                <a:latin typeface="Calibri" pitchFamily="34" charset="0"/>
                <a:cs typeface="Calibri" pitchFamily="34" charset="0"/>
              </a:rPr>
              <a:t>yi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kullanmalı,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Paketleme bölümünde daire testere mevcut olup, koruyucusu takılı durumda olmalı, çalışanların gözlük ve kulaklık takmaları sağlanmalı,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Atıklar ve boş siyah plastik kasalar düzenli istiflenmeli, geri kazanıma yollanmalı,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/>
                <a:latin typeface="Calibri" pitchFamily="34" charset="0"/>
                <a:cs typeface="Calibri" pitchFamily="34" charset="0"/>
              </a:rPr>
              <a:t>Örnek Uygulama</a:t>
            </a:r>
            <a:endParaRPr lang="tr-TR" sz="2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Autofit/>
          </a:bodyPr>
          <a:lstStyle/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Fabrikada bulunan mevcut asansörün periyodik bakım ve kontrolü yapılmalıdır.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Fabrika içi ve çevresinde bulunan kanallar ve ızgaraların üzeri kapatılmalıdır.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İşletmede bulunan tüm kapılar dışarıya doğru açılmalıdır.</a:t>
            </a:r>
          </a:p>
          <a:p>
            <a:pPr algn="just"/>
            <a:r>
              <a:rPr lang="tr-TR" sz="2200" dirty="0" smtClean="0">
                <a:latin typeface="Calibri" pitchFamily="34" charset="0"/>
                <a:cs typeface="Calibri" pitchFamily="34" charset="0"/>
              </a:rPr>
              <a:t>Fabrika çevresi telle çevrilmiş olup,” fabrika sahasıdır, girilmez “ gibi uyarı-ikaz levhaları asılmalıdır.</a:t>
            </a:r>
          </a:p>
          <a:p>
            <a:pPr algn="just">
              <a:buNone/>
            </a:pPr>
            <a:endParaRPr lang="tr-TR" sz="22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tr-TR" sz="2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2" name="Picture 2" descr="C:\Users\Fikret\Desktop\image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437112"/>
            <a:ext cx="2143125" cy="2143125"/>
          </a:xfrm>
          <a:prstGeom prst="rect">
            <a:avLst/>
          </a:prstGeom>
          <a:noFill/>
        </p:spPr>
      </p:pic>
      <p:pic>
        <p:nvPicPr>
          <p:cNvPr id="5123" name="Picture 3" descr="C:\Users\Fikret\Desktop\İçerik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437112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6331</a:t>
            </a:r>
            <a:r>
              <a:rPr lang="tr-TR" dirty="0" smtClean="0"/>
              <a:t> </a:t>
            </a:r>
            <a:r>
              <a:rPr lang="tr-TR" dirty="0"/>
              <a:t>sayılı İş </a:t>
            </a:r>
            <a:r>
              <a:rPr lang="tr-TR" dirty="0" smtClean="0"/>
              <a:t>Sağlığı ve Güvenliği Yasası’na </a:t>
            </a:r>
            <a:r>
              <a:rPr lang="tr-TR" dirty="0"/>
              <a:t>göre; işyerinde iş sağlığı ve güvenliğini sağlamak için </a:t>
            </a:r>
            <a:r>
              <a:rPr lang="tr-TR" b="1" dirty="0"/>
              <a:t>“</a:t>
            </a:r>
            <a:r>
              <a:rPr lang="tr-TR" b="1" dirty="0">
                <a:solidFill>
                  <a:srgbClr val="FF0000"/>
                </a:solidFill>
              </a:rPr>
              <a:t>her </a:t>
            </a:r>
            <a:r>
              <a:rPr lang="tr-TR" b="1" dirty="0" smtClean="0">
                <a:solidFill>
                  <a:srgbClr val="FF0000"/>
                </a:solidFill>
              </a:rPr>
              <a:t>türlü önlemi </a:t>
            </a:r>
            <a:r>
              <a:rPr lang="tr-TR" b="1" dirty="0">
                <a:solidFill>
                  <a:srgbClr val="FF0000"/>
                </a:solidFill>
              </a:rPr>
              <a:t>alma</a:t>
            </a:r>
            <a:r>
              <a:rPr lang="tr-TR" b="1" dirty="0"/>
              <a:t>” </a:t>
            </a:r>
            <a:r>
              <a:rPr lang="tr-TR" dirty="0"/>
              <a:t>yükümlülüğü bulunan işverenin, bunu ve denetleme yükümlülüğünü </a:t>
            </a:r>
            <a:r>
              <a:rPr lang="tr-TR" dirty="0" smtClean="0"/>
              <a:t>yerine getirdiğinin </a:t>
            </a:r>
            <a:r>
              <a:rPr lang="tr-TR" dirty="0"/>
              <a:t>tespiti için, </a:t>
            </a:r>
            <a:r>
              <a:rPr lang="tr-TR" dirty="0">
                <a:solidFill>
                  <a:srgbClr val="FF0000"/>
                </a:solidFill>
              </a:rPr>
              <a:t>çalışma ortamının gözetimi ile ilgili sistem kurması ve yapılanları </a:t>
            </a:r>
            <a:r>
              <a:rPr lang="tr-TR" dirty="0" smtClean="0">
                <a:solidFill>
                  <a:srgbClr val="FF0000"/>
                </a:solidFill>
              </a:rPr>
              <a:t>kayıt altına </a:t>
            </a:r>
            <a:r>
              <a:rPr lang="tr-TR" dirty="0"/>
              <a:t>alması gerekir.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Mevzuat</a:t>
            </a:r>
          </a:p>
        </p:txBody>
      </p:sp>
    </p:spTree>
    <p:extLst>
      <p:ext uri="{BB962C8B-B14F-4D97-AF65-F5344CB8AC3E}">
        <p14:creationId xmlns:p14="http://schemas.microsoft.com/office/powerpoint/2010/main" val="11295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Çalışma ortamı gözetimi yükümlülüğünü işveren, kendi personeli arasından </a:t>
            </a:r>
            <a:r>
              <a:rPr lang="tr-TR" dirty="0" smtClean="0"/>
              <a:t>yapacağı görevlendirme </a:t>
            </a:r>
            <a:r>
              <a:rPr lang="tr-TR" dirty="0"/>
              <a:t>ile yerine getirebileceği gibi, işyeri dışında kurulmuş olan firmadan </a:t>
            </a:r>
            <a:r>
              <a:rPr lang="tr-TR" dirty="0" smtClean="0"/>
              <a:t>hizmet alarak </a:t>
            </a:r>
            <a:r>
              <a:rPr lang="tr-TR" dirty="0"/>
              <a:t>da yerine getirebilir. </a:t>
            </a:r>
            <a:endParaRPr lang="tr-TR" dirty="0" smtClean="0"/>
          </a:p>
          <a:p>
            <a:r>
              <a:rPr lang="tr-TR" dirty="0" smtClean="0"/>
              <a:t>Çalışma </a:t>
            </a:r>
            <a:r>
              <a:rPr lang="tr-TR" dirty="0"/>
              <a:t>ortamı gözetimi ile ilgili iş sağlığı ve </a:t>
            </a:r>
            <a:r>
              <a:rPr lang="tr-TR" dirty="0" smtClean="0"/>
              <a:t>güvenliği mevzuatımızda </a:t>
            </a:r>
            <a:r>
              <a:rPr lang="tr-TR" dirty="0"/>
              <a:t>çeşitli hükümler bulunmaktadır. Bu konuda </a:t>
            </a:r>
            <a:r>
              <a:rPr lang="tr-TR" dirty="0">
                <a:solidFill>
                  <a:srgbClr val="FF0000"/>
                </a:solidFill>
              </a:rPr>
              <a:t>iş sağlığı ve </a:t>
            </a:r>
            <a:r>
              <a:rPr lang="tr-TR" dirty="0" smtClean="0">
                <a:solidFill>
                  <a:srgbClr val="FF0000"/>
                </a:solidFill>
              </a:rPr>
              <a:t>güvenliği kurullarının</a:t>
            </a:r>
            <a:r>
              <a:rPr lang="tr-TR" dirty="0">
                <a:solidFill>
                  <a:srgbClr val="FF0000"/>
                </a:solidFill>
              </a:rPr>
              <a:t>, işyeri sağlık ve güvenlik birimlerinin, işyeri hekimi ve iş güvenliği </a:t>
            </a:r>
            <a:r>
              <a:rPr lang="tr-TR" dirty="0" smtClean="0">
                <a:solidFill>
                  <a:srgbClr val="FF0000"/>
                </a:solidFill>
              </a:rPr>
              <a:t>uzmanlarının</a:t>
            </a:r>
            <a:r>
              <a:rPr lang="tr-TR" dirty="0" smtClean="0"/>
              <a:t> görev </a:t>
            </a:r>
            <a:r>
              <a:rPr lang="tr-TR" dirty="0"/>
              <a:t>ve yükümlülükleri bulunmaktadır.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18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İşyerinin niteliğine uygun bir iş sağlığı ve güvenliği </a:t>
            </a:r>
            <a:r>
              <a:rPr lang="tr-TR" b="1" dirty="0"/>
              <a:t>iç yönetmelik taslağı </a:t>
            </a:r>
            <a:r>
              <a:rPr lang="tr-TR" dirty="0" smtClean="0"/>
              <a:t>hazırlamak, işverenin </a:t>
            </a:r>
            <a:r>
              <a:rPr lang="tr-TR" dirty="0"/>
              <a:t>veya işveren vekilinin onayına sunmak ve iç yönetmeliğin uygulanmasını </a:t>
            </a:r>
            <a:r>
              <a:rPr lang="tr-TR" dirty="0" smtClean="0"/>
              <a:t>izlemek, izleme </a:t>
            </a:r>
            <a:r>
              <a:rPr lang="tr-TR" dirty="0"/>
              <a:t>sonuçlarını rapor haline getirip alınması gereken tedbirleri belirlemek ve </a:t>
            </a:r>
            <a:r>
              <a:rPr lang="tr-TR" dirty="0" smtClean="0"/>
              <a:t>kurul gündemine </a:t>
            </a:r>
            <a:r>
              <a:rPr lang="tr-TR" dirty="0"/>
              <a:t>almak, </a:t>
            </a:r>
            <a:r>
              <a:rPr lang="tr-TR" dirty="0">
                <a:solidFill>
                  <a:srgbClr val="FF0000"/>
                </a:solidFill>
              </a:rPr>
              <a:t>iş sağlığı ve güvenliği kurulunun</a:t>
            </a:r>
            <a:r>
              <a:rPr lang="tr-TR" dirty="0"/>
              <a:t> görevi ve yükümlülükleri </a:t>
            </a:r>
            <a:r>
              <a:rPr lang="tr-TR" dirty="0" smtClean="0"/>
              <a:t>arasında bulunmaktadır</a:t>
            </a:r>
            <a:r>
              <a:rPr lang="tr-TR" dirty="0"/>
              <a:t>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iş sağlığı ve güvenliği </a:t>
            </a:r>
            <a:r>
              <a:rPr lang="tr-TR" dirty="0" smtClean="0">
                <a:solidFill>
                  <a:srgbClr val="FF0000"/>
                </a:solidFill>
              </a:rPr>
              <a:t>kurulu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473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29.12.2012 tarih ve 28512 sayılı resmi gazetede yayınlanan «İŞ </a:t>
            </a:r>
            <a:r>
              <a:rPr lang="tr-TR" b="1" dirty="0"/>
              <a:t>GÜVENLİĞİ UZMANLARININ GÖREV, YETKİ, SORUMLULUK VE EĞİTİMLERİ HAKKINDA </a:t>
            </a:r>
            <a:r>
              <a:rPr lang="tr-TR" b="1" dirty="0" err="1" smtClean="0"/>
              <a:t>YÖNETMELİK»in</a:t>
            </a:r>
            <a:r>
              <a:rPr lang="tr-TR" b="1" dirty="0" smtClean="0"/>
              <a:t> </a:t>
            </a:r>
            <a:r>
              <a:rPr lang="tr-TR" dirty="0" smtClean="0"/>
              <a:t>7.maddesine göre; </a:t>
            </a:r>
            <a:r>
              <a:rPr lang="tr-TR" dirty="0"/>
              <a:t>İş güvenliği </a:t>
            </a:r>
            <a:r>
              <a:rPr lang="tr-TR" dirty="0" smtClean="0"/>
              <a:t>uzmanları çalışma ortamı gözetimini yerine getirmekle yükümlüdürler.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0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23528" y="1143806"/>
            <a:ext cx="6912768" cy="2952328"/>
          </a:xfrm>
        </p:spPr>
        <p:txBody>
          <a:bodyPr>
            <a:noAutofit/>
          </a:bodyPr>
          <a:lstStyle/>
          <a:p>
            <a:pPr>
              <a:buNone/>
            </a:pPr>
            <a:endParaRPr lang="tr-TR" sz="3200" dirty="0" smtClean="0">
              <a:latin typeface="Calibri" pitchFamily="34" charset="0"/>
              <a:cs typeface="Calibri" pitchFamily="34" charset="0"/>
            </a:endParaRPr>
          </a:p>
          <a:p>
            <a:pPr marL="365125" indent="-4763" algn="just">
              <a:buNone/>
            </a:pPr>
            <a:r>
              <a:rPr lang="tr-TR" sz="3200" dirty="0" smtClean="0">
                <a:latin typeface="Calibri" pitchFamily="34" charset="0"/>
                <a:cs typeface="Calibri" pitchFamily="34" charset="0"/>
              </a:rPr>
              <a:t>İşyerinde sağlık ve güvenlik risklerine karşı yürütülecek her türlü koruyucu, önleyici ve düzeltici faaliyetlerin tümüdür.</a:t>
            </a:r>
          </a:p>
          <a:p>
            <a:pPr marL="365125" indent="-4763" algn="just">
              <a:buNone/>
            </a:pPr>
            <a:endParaRPr lang="tr-TR" sz="3200" dirty="0" smtClean="0">
              <a:latin typeface="Calibri" pitchFamily="34" charset="0"/>
              <a:cs typeface="Calibri" pitchFamily="34" charset="0"/>
            </a:endParaRPr>
          </a:p>
          <a:p>
            <a:pPr marL="365125" indent="-4763" algn="just">
              <a:buNone/>
            </a:pPr>
            <a:endParaRPr lang="tr-T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Çalışma ortamı gözetimi</a:t>
            </a:r>
            <a:endParaRPr lang="tr-TR" sz="4000" dirty="0"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Fikret\Desktop\içeri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933056"/>
            <a:ext cx="2486025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Çalışma ortamı gözetimi yapılırken </a:t>
            </a:r>
            <a:endParaRPr lang="tr-TR" sz="4000" dirty="0"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İşyerindeki </a:t>
            </a:r>
            <a:r>
              <a:rPr lang="tr-TR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tehlikeler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riskler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 belirlenecek,</a:t>
            </a:r>
          </a:p>
          <a:p>
            <a:pPr>
              <a:lnSpc>
                <a:spcPct val="150000"/>
              </a:lnSpc>
            </a:pPr>
            <a:r>
              <a:rPr lang="tr-TR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Risk değerlendirmesi 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yapılacak,</a:t>
            </a:r>
          </a:p>
          <a:p>
            <a:pPr>
              <a:lnSpc>
                <a:spcPct val="150000"/>
              </a:lnSpc>
            </a:pPr>
            <a:r>
              <a:rPr lang="tr-TR" sz="2200" dirty="0" smtClean="0">
                <a:latin typeface="Calibri" pitchFamily="34" charset="0"/>
                <a:cs typeface="Calibri" pitchFamily="34" charset="0"/>
              </a:rPr>
              <a:t>Risk değerlendirmesine göre </a:t>
            </a:r>
            <a:r>
              <a:rPr lang="tr-TR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Ortam Gözetimi </a:t>
            </a:r>
            <a:r>
              <a:rPr lang="tr-TR" sz="2200" dirty="0" smtClean="0">
                <a:latin typeface="Calibri" pitchFamily="34" charset="0"/>
                <a:cs typeface="Calibri" pitchFamily="34" charset="0"/>
              </a:rPr>
              <a:t>için plan yapılacak,</a:t>
            </a:r>
          </a:p>
          <a:p>
            <a:pPr>
              <a:lnSpc>
                <a:spcPct val="150000"/>
              </a:lnSpc>
            </a:pPr>
            <a:r>
              <a:rPr lang="tr-TR" sz="2200" dirty="0" smtClean="0">
                <a:latin typeface="Calibri" pitchFamily="34" charset="0"/>
                <a:cs typeface="Calibri" pitchFamily="34" charset="0"/>
              </a:rPr>
              <a:t>Planda yer alan öneriler işverene sunulacak,</a:t>
            </a:r>
          </a:p>
          <a:p>
            <a:pPr>
              <a:lnSpc>
                <a:spcPct val="150000"/>
              </a:lnSpc>
            </a:pPr>
            <a:r>
              <a:rPr lang="tr-TR" sz="2200" dirty="0" smtClean="0">
                <a:latin typeface="Calibri" pitchFamily="34" charset="0"/>
                <a:cs typeface="Calibri" pitchFamily="34" charset="0"/>
              </a:rPr>
              <a:t>Yerine getirilip getirilmediği izlenecek.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Users\Fikret\Desktop\imag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221088"/>
            <a:ext cx="2524125" cy="1809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690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Çalışma ortamı gözetimi yaparken</a:t>
            </a:r>
            <a:endParaRPr lang="tr-TR" sz="4000" dirty="0"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İşyeri bina ve eklentileri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İşyerinde bulunan iş ekipmanları,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İşyerinde kullanılan ve üretilen maddeler,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İşyerinde çalışanlar,</a:t>
            </a:r>
          </a:p>
          <a:p>
            <a:pPr>
              <a:lnSpc>
                <a:spcPct val="150000"/>
              </a:lnSpc>
              <a:buNone/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dikkate alınır.</a:t>
            </a:r>
          </a:p>
        </p:txBody>
      </p:sp>
      <p:pic>
        <p:nvPicPr>
          <p:cNvPr id="1027" name="Picture 3" descr="C:\Users\Aktacir\AppData\Local\Microsoft\Windows\Temporary Internet Files\Content.IE5\ROKG7DK3\MP9004000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51719"/>
            <a:ext cx="870600" cy="69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tacir\AppData\Local\Microsoft\Windows\Temporary Internet Files\Content.IE5\I84BAJ30\MC90039842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945" y="3594033"/>
            <a:ext cx="870509" cy="98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ktacir\AppData\Local\Microsoft\Windows\Temporary Internet Files\Content.IE5\4G4XOFVB\MC9002798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867579"/>
            <a:ext cx="1141264" cy="95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ktacir\AppData\Local\Microsoft\Windows\Temporary Internet Files\Content.IE5\4G4XOFVB\MC9002816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145" y="1988840"/>
            <a:ext cx="903885" cy="87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393</TotalTime>
  <Words>1567</Words>
  <Application>Microsoft Office PowerPoint</Application>
  <PresentationFormat>Ekran Gösterisi (4:3)</PresentationFormat>
  <Paragraphs>157</Paragraphs>
  <Slides>29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29</vt:i4>
      </vt:variant>
    </vt:vector>
  </HeadingPairs>
  <TitlesOfParts>
    <vt:vector size="38" baseType="lpstr">
      <vt:lpstr>Calibri</vt:lpstr>
      <vt:lpstr>Lucida Sans Unicode</vt:lpstr>
      <vt:lpstr>Tahoma</vt:lpstr>
      <vt:lpstr>Verdana</vt:lpstr>
      <vt:lpstr>Wingdings 2</vt:lpstr>
      <vt:lpstr>Wingdings 3</vt:lpstr>
      <vt:lpstr>Kalabalık</vt:lpstr>
      <vt:lpstr>Document</vt:lpstr>
      <vt:lpstr>Belge</vt:lpstr>
      <vt:lpstr>ÇALIŞMA ORTAMI GÖZETİMİ</vt:lpstr>
      <vt:lpstr>Mevzuat</vt:lpstr>
      <vt:lpstr>Mevzuat</vt:lpstr>
      <vt:lpstr>PowerPoint Sunusu</vt:lpstr>
      <vt:lpstr>iş sağlığı ve güvenliği kurulu</vt:lpstr>
      <vt:lpstr>PowerPoint Sunusu</vt:lpstr>
      <vt:lpstr>Çalışma ortamı gözetimi</vt:lpstr>
      <vt:lpstr>Çalışma ortamı gözetimi yapılırken </vt:lpstr>
      <vt:lpstr>Çalışma ortamı gözetimi yaparken</vt:lpstr>
      <vt:lpstr>PERİYODİK KONTROLLER</vt:lpstr>
      <vt:lpstr>Çalışma ortamı gözetimi faaliyetleri</vt:lpstr>
      <vt:lpstr>Çalışma ortamı gözetimi 1-İşyeri</vt:lpstr>
      <vt:lpstr>Çalışma ortamı gözetimi 2-İŞ EKİPMANLARI</vt:lpstr>
      <vt:lpstr>PowerPoint Sunusu</vt:lpstr>
      <vt:lpstr>PowerPoint Sunusu</vt:lpstr>
      <vt:lpstr>PowerPoint Sunusu</vt:lpstr>
      <vt:lpstr>Çalışma ortamı gözetimi 3-İşyerinde Kullanılan ve Üretilen Maddeler  </vt:lpstr>
      <vt:lpstr>Çalışma ortamı gözetimi 4-Çalışanların Sağlık Gözetimi </vt:lpstr>
      <vt:lpstr>Çalışma ortamı gözetimi 4-Çalışanların Sağlık Gözetimi </vt:lpstr>
      <vt:lpstr>Örnek Uygulama</vt:lpstr>
      <vt:lpstr>Örnek Uygulama</vt:lpstr>
      <vt:lpstr>Örnek Uygulama</vt:lpstr>
      <vt:lpstr>Örnek Uygulama</vt:lpstr>
      <vt:lpstr>Örnek Uygulama</vt:lpstr>
      <vt:lpstr>Örnek Uygulama</vt:lpstr>
      <vt:lpstr>Örnek Uygulama</vt:lpstr>
      <vt:lpstr>Örnek Uygulama</vt:lpstr>
      <vt:lpstr>Örnek Uygulama</vt:lpstr>
      <vt:lpstr>Örnek 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ÇALIŞMA ORTAMI GÖZETİMİ</dc:title>
  <dc:creator>Fikret</dc:creator>
  <cp:lastModifiedBy>Aktacir</cp:lastModifiedBy>
  <cp:revision>45</cp:revision>
  <dcterms:created xsi:type="dcterms:W3CDTF">2013-02-17T17:56:29Z</dcterms:created>
  <dcterms:modified xsi:type="dcterms:W3CDTF">2013-09-09T10:22:14Z</dcterms:modified>
</cp:coreProperties>
</file>