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82" r:id="rId9"/>
    <p:sldId id="283" r:id="rId10"/>
    <p:sldId id="284"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98" r:id="rId27"/>
    <p:sldId id="285" r:id="rId28"/>
    <p:sldId id="299" r:id="rId29"/>
    <p:sldId id="300" r:id="rId30"/>
    <p:sldId id="301" r:id="rId31"/>
    <p:sldId id="302" r:id="rId32"/>
    <p:sldId id="303" r:id="rId33"/>
    <p:sldId id="304" r:id="rId34"/>
    <p:sldId id="305" r:id="rId35"/>
    <p:sldId id="306" r:id="rId36"/>
    <p:sldId id="286" r:id="rId37"/>
    <p:sldId id="287" r:id="rId38"/>
    <p:sldId id="288" r:id="rId39"/>
    <p:sldId id="307" r:id="rId40"/>
    <p:sldId id="308" r:id="rId41"/>
    <p:sldId id="309" r:id="rId42"/>
    <p:sldId id="289" r:id="rId43"/>
    <p:sldId id="290" r:id="rId44"/>
    <p:sldId id="291" r:id="rId45"/>
    <p:sldId id="310" r:id="rId46"/>
    <p:sldId id="311" r:id="rId47"/>
    <p:sldId id="292" r:id="rId48"/>
    <p:sldId id="293" r:id="rId49"/>
    <p:sldId id="296" r:id="rId50"/>
    <p:sldId id="295" r:id="rId5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3A194D0-36DC-4A14-B466-AEA99B0A592A}" type="datetimeFigureOut">
              <a:rPr lang="tr-TR"/>
              <a:pPr>
                <a:defRPr/>
              </a:pPr>
              <a:t>18.12.2012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69D35C5-48F1-4219-B1F0-0C41E6A336BE}" type="slidenum">
              <a:rPr lang="tr-TR"/>
              <a:pPr>
                <a:defRPr/>
              </a:pPr>
              <a:t>‹#›</a:t>
            </a:fld>
            <a:endParaRPr lang="tr-TR"/>
          </a:p>
        </p:txBody>
      </p:sp>
    </p:spTree>
    <p:extLst>
      <p:ext uri="{BB962C8B-B14F-4D97-AF65-F5344CB8AC3E}">
        <p14:creationId xmlns:p14="http://schemas.microsoft.com/office/powerpoint/2010/main" val="37545900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r>
              <a:rPr lang="tr-TR"/>
              <a:t>Ölçme Yöntemleri</a:t>
            </a:r>
          </a:p>
        </p:txBody>
      </p:sp>
      <p:sp>
        <p:nvSpPr>
          <p:cNvPr id="5" name="4 Altbilgi Yer Tutucusu"/>
          <p:cNvSpPr>
            <a:spLocks noGrp="1"/>
          </p:cNvSpPr>
          <p:nvPr>
            <p:ph type="ftr" sz="quarter" idx="11"/>
          </p:nvPr>
        </p:nvSpPr>
        <p:spPr/>
        <p:txBody>
          <a:bodyPr/>
          <a:lstStyle>
            <a:lvl1pPr>
              <a:defRPr/>
            </a:lvl1pPr>
          </a:lstStyle>
          <a:p>
            <a:pPr>
              <a:defRPr/>
            </a:pPr>
            <a:r>
              <a:rPr lang="tr-TR"/>
              <a:t>Doç. Dr. Hüsamettin BULUT</a:t>
            </a:r>
          </a:p>
        </p:txBody>
      </p:sp>
      <p:sp>
        <p:nvSpPr>
          <p:cNvPr id="6" name="5 Slayt Numarası Yer Tutucusu"/>
          <p:cNvSpPr>
            <a:spLocks noGrp="1"/>
          </p:cNvSpPr>
          <p:nvPr>
            <p:ph type="sldNum" sz="quarter" idx="12"/>
          </p:nvPr>
        </p:nvSpPr>
        <p:spPr/>
        <p:txBody>
          <a:bodyPr/>
          <a:lstStyle>
            <a:lvl1pPr>
              <a:defRPr/>
            </a:lvl1pPr>
          </a:lstStyle>
          <a:p>
            <a:pPr>
              <a:defRPr/>
            </a:pPr>
            <a:fld id="{CA41A780-3FC8-49B6-B72D-0D2AD3838704}"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r>
              <a:rPr lang="tr-TR"/>
              <a:t>Ölçme Yöntemleri</a:t>
            </a:r>
          </a:p>
        </p:txBody>
      </p:sp>
      <p:sp>
        <p:nvSpPr>
          <p:cNvPr id="5" name="4 Altbilgi Yer Tutucusu"/>
          <p:cNvSpPr>
            <a:spLocks noGrp="1"/>
          </p:cNvSpPr>
          <p:nvPr>
            <p:ph type="ftr" sz="quarter" idx="11"/>
          </p:nvPr>
        </p:nvSpPr>
        <p:spPr/>
        <p:txBody>
          <a:bodyPr/>
          <a:lstStyle>
            <a:lvl1pPr>
              <a:defRPr/>
            </a:lvl1pPr>
          </a:lstStyle>
          <a:p>
            <a:pPr>
              <a:defRPr/>
            </a:pPr>
            <a:r>
              <a:rPr lang="tr-TR"/>
              <a:t>Doç. Dr. Hüsamettin BULUT</a:t>
            </a:r>
          </a:p>
        </p:txBody>
      </p:sp>
      <p:sp>
        <p:nvSpPr>
          <p:cNvPr id="6" name="5 Slayt Numarası Yer Tutucusu"/>
          <p:cNvSpPr>
            <a:spLocks noGrp="1"/>
          </p:cNvSpPr>
          <p:nvPr>
            <p:ph type="sldNum" sz="quarter" idx="12"/>
          </p:nvPr>
        </p:nvSpPr>
        <p:spPr/>
        <p:txBody>
          <a:bodyPr/>
          <a:lstStyle>
            <a:lvl1pPr>
              <a:defRPr/>
            </a:lvl1pPr>
          </a:lstStyle>
          <a:p>
            <a:pPr>
              <a:defRPr/>
            </a:pPr>
            <a:fld id="{C11082D6-9A6F-4A36-85F9-69638F90383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r>
              <a:rPr lang="tr-TR"/>
              <a:t>Ölçme Yöntemleri</a:t>
            </a:r>
          </a:p>
        </p:txBody>
      </p:sp>
      <p:sp>
        <p:nvSpPr>
          <p:cNvPr id="5" name="4 Altbilgi Yer Tutucusu"/>
          <p:cNvSpPr>
            <a:spLocks noGrp="1"/>
          </p:cNvSpPr>
          <p:nvPr>
            <p:ph type="ftr" sz="quarter" idx="11"/>
          </p:nvPr>
        </p:nvSpPr>
        <p:spPr/>
        <p:txBody>
          <a:bodyPr/>
          <a:lstStyle>
            <a:lvl1pPr>
              <a:defRPr/>
            </a:lvl1pPr>
          </a:lstStyle>
          <a:p>
            <a:pPr>
              <a:defRPr/>
            </a:pPr>
            <a:r>
              <a:rPr lang="tr-TR"/>
              <a:t>Doç. Dr. Hüsamettin BULUT</a:t>
            </a:r>
          </a:p>
        </p:txBody>
      </p:sp>
      <p:sp>
        <p:nvSpPr>
          <p:cNvPr id="6" name="5 Slayt Numarası Yer Tutucusu"/>
          <p:cNvSpPr>
            <a:spLocks noGrp="1"/>
          </p:cNvSpPr>
          <p:nvPr>
            <p:ph type="sldNum" sz="quarter" idx="12"/>
          </p:nvPr>
        </p:nvSpPr>
        <p:spPr/>
        <p:txBody>
          <a:bodyPr/>
          <a:lstStyle>
            <a:lvl1pPr>
              <a:defRPr/>
            </a:lvl1pPr>
          </a:lstStyle>
          <a:p>
            <a:pPr>
              <a:defRPr/>
            </a:pPr>
            <a:fld id="{A1C951BE-42C1-405E-94F0-9EAD89FA58C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r>
              <a:rPr lang="tr-TR"/>
              <a:t>Ölçme Yöntemleri</a:t>
            </a:r>
          </a:p>
        </p:txBody>
      </p:sp>
      <p:sp>
        <p:nvSpPr>
          <p:cNvPr id="5" name="4 Altbilgi Yer Tutucusu"/>
          <p:cNvSpPr>
            <a:spLocks noGrp="1"/>
          </p:cNvSpPr>
          <p:nvPr>
            <p:ph type="ftr" sz="quarter" idx="11"/>
          </p:nvPr>
        </p:nvSpPr>
        <p:spPr/>
        <p:txBody>
          <a:bodyPr/>
          <a:lstStyle>
            <a:lvl1pPr>
              <a:defRPr/>
            </a:lvl1pPr>
          </a:lstStyle>
          <a:p>
            <a:pPr>
              <a:defRPr/>
            </a:pPr>
            <a:r>
              <a:rPr lang="tr-TR"/>
              <a:t>Doç. Dr. Hüsamettin BULUT</a:t>
            </a:r>
          </a:p>
        </p:txBody>
      </p:sp>
      <p:sp>
        <p:nvSpPr>
          <p:cNvPr id="6" name="5 Slayt Numarası Yer Tutucusu"/>
          <p:cNvSpPr>
            <a:spLocks noGrp="1"/>
          </p:cNvSpPr>
          <p:nvPr>
            <p:ph type="sldNum" sz="quarter" idx="12"/>
          </p:nvPr>
        </p:nvSpPr>
        <p:spPr/>
        <p:txBody>
          <a:bodyPr/>
          <a:lstStyle>
            <a:lvl1pPr>
              <a:defRPr/>
            </a:lvl1pPr>
          </a:lstStyle>
          <a:p>
            <a:pPr>
              <a:defRPr/>
            </a:pPr>
            <a:fld id="{0C870E1B-F296-4590-BCD0-11F7398F758B}"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r>
              <a:rPr lang="tr-TR"/>
              <a:t>Ölçme Yöntemleri</a:t>
            </a:r>
          </a:p>
        </p:txBody>
      </p:sp>
      <p:sp>
        <p:nvSpPr>
          <p:cNvPr id="5" name="4 Altbilgi Yer Tutucusu"/>
          <p:cNvSpPr>
            <a:spLocks noGrp="1"/>
          </p:cNvSpPr>
          <p:nvPr>
            <p:ph type="ftr" sz="quarter" idx="11"/>
          </p:nvPr>
        </p:nvSpPr>
        <p:spPr/>
        <p:txBody>
          <a:bodyPr/>
          <a:lstStyle>
            <a:lvl1pPr>
              <a:defRPr/>
            </a:lvl1pPr>
          </a:lstStyle>
          <a:p>
            <a:pPr>
              <a:defRPr/>
            </a:pPr>
            <a:r>
              <a:rPr lang="tr-TR"/>
              <a:t>Doç. Dr. Hüsamettin BULUT</a:t>
            </a:r>
          </a:p>
        </p:txBody>
      </p:sp>
      <p:sp>
        <p:nvSpPr>
          <p:cNvPr id="6" name="5 Slayt Numarası Yer Tutucusu"/>
          <p:cNvSpPr>
            <a:spLocks noGrp="1"/>
          </p:cNvSpPr>
          <p:nvPr>
            <p:ph type="sldNum" sz="quarter" idx="12"/>
          </p:nvPr>
        </p:nvSpPr>
        <p:spPr/>
        <p:txBody>
          <a:bodyPr/>
          <a:lstStyle>
            <a:lvl1pPr>
              <a:defRPr/>
            </a:lvl1pPr>
          </a:lstStyle>
          <a:p>
            <a:pPr>
              <a:defRPr/>
            </a:pPr>
            <a:fld id="{EFD99AE3-9830-4D68-8393-9196BAA6F3F7}"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r>
              <a:rPr lang="tr-TR"/>
              <a:t>Ölçme Yöntemleri</a:t>
            </a:r>
          </a:p>
        </p:txBody>
      </p:sp>
      <p:sp>
        <p:nvSpPr>
          <p:cNvPr id="6" name="4 Altbilgi Yer Tutucusu"/>
          <p:cNvSpPr>
            <a:spLocks noGrp="1"/>
          </p:cNvSpPr>
          <p:nvPr>
            <p:ph type="ftr" sz="quarter" idx="11"/>
          </p:nvPr>
        </p:nvSpPr>
        <p:spPr/>
        <p:txBody>
          <a:bodyPr/>
          <a:lstStyle>
            <a:lvl1pPr>
              <a:defRPr/>
            </a:lvl1pPr>
          </a:lstStyle>
          <a:p>
            <a:pPr>
              <a:defRPr/>
            </a:pPr>
            <a:r>
              <a:rPr lang="tr-TR"/>
              <a:t>Doç. Dr. Hüsamettin BULUT</a:t>
            </a:r>
          </a:p>
        </p:txBody>
      </p:sp>
      <p:sp>
        <p:nvSpPr>
          <p:cNvPr id="7" name="5 Slayt Numarası Yer Tutucusu"/>
          <p:cNvSpPr>
            <a:spLocks noGrp="1"/>
          </p:cNvSpPr>
          <p:nvPr>
            <p:ph type="sldNum" sz="quarter" idx="12"/>
          </p:nvPr>
        </p:nvSpPr>
        <p:spPr/>
        <p:txBody>
          <a:bodyPr/>
          <a:lstStyle>
            <a:lvl1pPr>
              <a:defRPr/>
            </a:lvl1pPr>
          </a:lstStyle>
          <a:p>
            <a:pPr>
              <a:defRPr/>
            </a:pPr>
            <a:fld id="{400701BE-DEC7-48FE-B93E-B117A335AB48}"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r>
              <a:rPr lang="tr-TR"/>
              <a:t>Ölçme Yöntemleri</a:t>
            </a:r>
          </a:p>
        </p:txBody>
      </p:sp>
      <p:sp>
        <p:nvSpPr>
          <p:cNvPr id="8" name="4 Altbilgi Yer Tutucusu"/>
          <p:cNvSpPr>
            <a:spLocks noGrp="1"/>
          </p:cNvSpPr>
          <p:nvPr>
            <p:ph type="ftr" sz="quarter" idx="11"/>
          </p:nvPr>
        </p:nvSpPr>
        <p:spPr/>
        <p:txBody>
          <a:bodyPr/>
          <a:lstStyle>
            <a:lvl1pPr>
              <a:defRPr/>
            </a:lvl1pPr>
          </a:lstStyle>
          <a:p>
            <a:pPr>
              <a:defRPr/>
            </a:pPr>
            <a:r>
              <a:rPr lang="tr-TR"/>
              <a:t>Doç. Dr. Hüsamettin BULUT</a:t>
            </a:r>
          </a:p>
        </p:txBody>
      </p:sp>
      <p:sp>
        <p:nvSpPr>
          <p:cNvPr id="9" name="5 Slayt Numarası Yer Tutucusu"/>
          <p:cNvSpPr>
            <a:spLocks noGrp="1"/>
          </p:cNvSpPr>
          <p:nvPr>
            <p:ph type="sldNum" sz="quarter" idx="12"/>
          </p:nvPr>
        </p:nvSpPr>
        <p:spPr/>
        <p:txBody>
          <a:bodyPr/>
          <a:lstStyle>
            <a:lvl1pPr>
              <a:defRPr/>
            </a:lvl1pPr>
          </a:lstStyle>
          <a:p>
            <a:pPr>
              <a:defRPr/>
            </a:pPr>
            <a:fld id="{25CE4AAF-6C1F-49DF-9CC6-7A7A5E490496}"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r>
              <a:rPr lang="tr-TR"/>
              <a:t>Ölçme Yöntemleri</a:t>
            </a:r>
          </a:p>
        </p:txBody>
      </p:sp>
      <p:sp>
        <p:nvSpPr>
          <p:cNvPr id="4" name="4 Altbilgi Yer Tutucusu"/>
          <p:cNvSpPr>
            <a:spLocks noGrp="1"/>
          </p:cNvSpPr>
          <p:nvPr>
            <p:ph type="ftr" sz="quarter" idx="11"/>
          </p:nvPr>
        </p:nvSpPr>
        <p:spPr/>
        <p:txBody>
          <a:bodyPr/>
          <a:lstStyle>
            <a:lvl1pPr>
              <a:defRPr/>
            </a:lvl1pPr>
          </a:lstStyle>
          <a:p>
            <a:pPr>
              <a:defRPr/>
            </a:pPr>
            <a:r>
              <a:rPr lang="tr-TR"/>
              <a:t>Doç. Dr. Hüsamettin BULUT</a:t>
            </a:r>
          </a:p>
        </p:txBody>
      </p:sp>
      <p:sp>
        <p:nvSpPr>
          <p:cNvPr id="5" name="5 Slayt Numarası Yer Tutucusu"/>
          <p:cNvSpPr>
            <a:spLocks noGrp="1"/>
          </p:cNvSpPr>
          <p:nvPr>
            <p:ph type="sldNum" sz="quarter" idx="12"/>
          </p:nvPr>
        </p:nvSpPr>
        <p:spPr/>
        <p:txBody>
          <a:bodyPr/>
          <a:lstStyle>
            <a:lvl1pPr>
              <a:defRPr/>
            </a:lvl1pPr>
          </a:lstStyle>
          <a:p>
            <a:pPr>
              <a:defRPr/>
            </a:pPr>
            <a:fld id="{8EB0C02D-CA47-4385-AF62-13271EFF5436}"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r>
              <a:rPr lang="tr-TR"/>
              <a:t>Ölçme Yöntemleri</a:t>
            </a:r>
          </a:p>
        </p:txBody>
      </p:sp>
      <p:sp>
        <p:nvSpPr>
          <p:cNvPr id="3" name="4 Altbilgi Yer Tutucusu"/>
          <p:cNvSpPr>
            <a:spLocks noGrp="1"/>
          </p:cNvSpPr>
          <p:nvPr>
            <p:ph type="ftr" sz="quarter" idx="11"/>
          </p:nvPr>
        </p:nvSpPr>
        <p:spPr/>
        <p:txBody>
          <a:bodyPr/>
          <a:lstStyle>
            <a:lvl1pPr>
              <a:defRPr/>
            </a:lvl1pPr>
          </a:lstStyle>
          <a:p>
            <a:pPr>
              <a:defRPr/>
            </a:pPr>
            <a:r>
              <a:rPr lang="tr-TR"/>
              <a:t>Doç. Dr. Hüsamettin BULUT</a:t>
            </a:r>
          </a:p>
        </p:txBody>
      </p:sp>
      <p:sp>
        <p:nvSpPr>
          <p:cNvPr id="4" name="5 Slayt Numarası Yer Tutucusu"/>
          <p:cNvSpPr>
            <a:spLocks noGrp="1"/>
          </p:cNvSpPr>
          <p:nvPr>
            <p:ph type="sldNum" sz="quarter" idx="12"/>
          </p:nvPr>
        </p:nvSpPr>
        <p:spPr/>
        <p:txBody>
          <a:bodyPr/>
          <a:lstStyle>
            <a:lvl1pPr>
              <a:defRPr/>
            </a:lvl1pPr>
          </a:lstStyle>
          <a:p>
            <a:pPr>
              <a:defRPr/>
            </a:pPr>
            <a:fld id="{58387417-3FF1-400A-BBC0-B6E23FA055E2}"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r>
              <a:rPr lang="tr-TR"/>
              <a:t>Ölçme Yöntemleri</a:t>
            </a:r>
          </a:p>
        </p:txBody>
      </p:sp>
      <p:sp>
        <p:nvSpPr>
          <p:cNvPr id="6" name="4 Altbilgi Yer Tutucusu"/>
          <p:cNvSpPr>
            <a:spLocks noGrp="1"/>
          </p:cNvSpPr>
          <p:nvPr>
            <p:ph type="ftr" sz="quarter" idx="11"/>
          </p:nvPr>
        </p:nvSpPr>
        <p:spPr/>
        <p:txBody>
          <a:bodyPr/>
          <a:lstStyle>
            <a:lvl1pPr>
              <a:defRPr/>
            </a:lvl1pPr>
          </a:lstStyle>
          <a:p>
            <a:pPr>
              <a:defRPr/>
            </a:pPr>
            <a:r>
              <a:rPr lang="tr-TR"/>
              <a:t>Doç. Dr. Hüsamettin BULUT</a:t>
            </a:r>
          </a:p>
        </p:txBody>
      </p:sp>
      <p:sp>
        <p:nvSpPr>
          <p:cNvPr id="7" name="5 Slayt Numarası Yer Tutucusu"/>
          <p:cNvSpPr>
            <a:spLocks noGrp="1"/>
          </p:cNvSpPr>
          <p:nvPr>
            <p:ph type="sldNum" sz="quarter" idx="12"/>
          </p:nvPr>
        </p:nvSpPr>
        <p:spPr/>
        <p:txBody>
          <a:bodyPr/>
          <a:lstStyle>
            <a:lvl1pPr>
              <a:defRPr/>
            </a:lvl1pPr>
          </a:lstStyle>
          <a:p>
            <a:pPr>
              <a:defRPr/>
            </a:pPr>
            <a:fld id="{D57C31C6-DAA4-4BA3-BCAD-CAF8C9D59BC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r>
              <a:rPr lang="tr-TR"/>
              <a:t>Ölçme Yöntemleri</a:t>
            </a:r>
          </a:p>
        </p:txBody>
      </p:sp>
      <p:sp>
        <p:nvSpPr>
          <p:cNvPr id="6" name="4 Altbilgi Yer Tutucusu"/>
          <p:cNvSpPr>
            <a:spLocks noGrp="1"/>
          </p:cNvSpPr>
          <p:nvPr>
            <p:ph type="ftr" sz="quarter" idx="11"/>
          </p:nvPr>
        </p:nvSpPr>
        <p:spPr/>
        <p:txBody>
          <a:bodyPr/>
          <a:lstStyle>
            <a:lvl1pPr>
              <a:defRPr/>
            </a:lvl1pPr>
          </a:lstStyle>
          <a:p>
            <a:pPr>
              <a:defRPr/>
            </a:pPr>
            <a:r>
              <a:rPr lang="tr-TR"/>
              <a:t>Doç. Dr. Hüsamettin BULUT</a:t>
            </a:r>
          </a:p>
        </p:txBody>
      </p:sp>
      <p:sp>
        <p:nvSpPr>
          <p:cNvPr id="7" name="5 Slayt Numarası Yer Tutucusu"/>
          <p:cNvSpPr>
            <a:spLocks noGrp="1"/>
          </p:cNvSpPr>
          <p:nvPr>
            <p:ph type="sldNum" sz="quarter" idx="12"/>
          </p:nvPr>
        </p:nvSpPr>
        <p:spPr/>
        <p:txBody>
          <a:bodyPr/>
          <a:lstStyle>
            <a:lvl1pPr>
              <a:defRPr/>
            </a:lvl1pPr>
          </a:lstStyle>
          <a:p>
            <a:pPr>
              <a:defRPr/>
            </a:pPr>
            <a:fld id="{13E4D422-EC9D-4F19-8B58-62DE601123C6}"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tr-TR"/>
              <a:t>Ölçme Yöntemleri</a:t>
            </a: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tr-TR"/>
              <a:t>Doç. Dr. Hüsamettin BULUT</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836E893-F49D-4CCA-B336-D7B34EE21102}"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7.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oleObject" Target="../embeddings/oleObject6.bin"/><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35.jpeg"/><Relationship Id="rId18" Type="http://schemas.openxmlformats.org/officeDocument/2006/relationships/image" Target="http://img.hisupplier.com/var/userImages/2009-12/23/vivianxuan$164034307(s).jpg" TargetMode="External"/><Relationship Id="rId3" Type="http://schemas.openxmlformats.org/officeDocument/2006/relationships/image" Target="http://1.imimg.com/data/X/F/MY-1023676/vapour-pressure-thermometer_250x250.jpg" TargetMode="External"/><Relationship Id="rId7" Type="http://schemas.openxmlformats.org/officeDocument/2006/relationships/image" Target="http://img.cheaponsale.com/1124560920180177600_d/gas_filled_thermometer_my_gft_2.jpg" TargetMode="External"/><Relationship Id="rId12" Type="http://schemas.openxmlformats.org/officeDocument/2006/relationships/hyperlink" Target="http://www.google.com.tr/imgres?imgurl=http://www.best-b2b.com/userimg/545/580-2/pressure-type-thermometer-595.jpg&amp;imgrefurl=http://www.best-b2b.com/Sub-cat/545/580/heating-refrigeration-temperature-control_63.html&amp;usg=__y8PEZQaO-IFRP8EBDSxa99W2yP8=&amp;h=855&amp;w=1008&amp;sz=63&amp;hl=tr&amp;start=63&amp;zoom=1&amp;tbnid=TaPe4NawxfCBAM:&amp;tbnh=148&amp;tbnw=175&amp;prev=/images?q=pressure+thermometer&amp;um=1&amp;hl=tr&amp;sa=N&amp;rls=com.microsoft:tr:IE-SearchBox&amp;rlz=1I7SUNC_tr&amp;biw=1076&amp;bih=466&amp;tbs=isch:1&amp;um=1&amp;itbs=1&amp;iact=rc&amp;dur=250&amp;ei=NPIUTcPVBY_xsgaoor3ZDA&amp;oei=bOsUTa7WOcqy8gOLq92FBw&amp;esq=12&amp;page=7&amp;ndsp=10&amp;ved=1t:429,r:5,s:63&amp;tx=107&amp;ty=81" TargetMode="External"/><Relationship Id="rId17" Type="http://schemas.openxmlformats.org/officeDocument/2006/relationships/image" Target="../media/image37.jpeg"/><Relationship Id="rId2" Type="http://schemas.openxmlformats.org/officeDocument/2006/relationships/image" Target="../media/image29.jpeg"/><Relationship Id="rId16" Type="http://schemas.openxmlformats.org/officeDocument/2006/relationships/image" Target="http://www.noshok.com/images/therm/vapor/Remote_Thermometer-large.png" TargetMode="Externa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4.emf"/><Relationship Id="rId5" Type="http://schemas.openxmlformats.org/officeDocument/2006/relationships/image" Target="http://www.floydinstruments.com.au/images/gas%20filled%20thermometer.jpg" TargetMode="External"/><Relationship Id="rId15" Type="http://schemas.openxmlformats.org/officeDocument/2006/relationships/image" Target="../media/image36.png"/><Relationship Id="rId10" Type="http://schemas.openxmlformats.org/officeDocument/2006/relationships/image" Target="http://www.cnpressuregauge.com/productsimages/steelcapillarythermometer_93039.jpg" TargetMode="External"/><Relationship Id="rId4" Type="http://schemas.openxmlformats.org/officeDocument/2006/relationships/image" Target="../media/image30.jpeg"/><Relationship Id="rId9" Type="http://schemas.openxmlformats.org/officeDocument/2006/relationships/image" Target="../media/image33.jpeg"/><Relationship Id="rId14" Type="http://schemas.openxmlformats.org/officeDocument/2006/relationships/image" Target="http://t2.gstatic.com/images?q=tbn:ANd9GcSbpfpaFoJi46d7OyXglxjF2N53-x-dWYmyd4LyKutmx5m25eGovzi_KefP2Q"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tr/imgres?imgurl=http://www.best-b2b.com/userimg/545/580-2/pressure-type-thermometer-595.jpg&amp;imgrefurl=http://www.best-b2b.com/Sub-cat/545/580/heating-refrigeration-temperature-control_63.html&amp;usg=__y8PEZQaO-IFRP8EBDSxa99W2yP8=&amp;h=855&amp;w=1008&amp;sz=63&amp;hl=tr&amp;start=63&amp;zoom=1&amp;tbnid=TaPe4NawxfCBAM:&amp;tbnh=148&amp;tbnw=175&amp;prev=/images?q=pressure+thermometer&amp;um=1&amp;hl=tr&amp;sa=N&amp;rls=com.microsoft:tr:IE-SearchBox&amp;rlz=1I7SUNC_tr&amp;biw=1076&amp;bih=466&amp;tbs=isch:1&amp;um=1&amp;itbs=1&amp;iact=rc&amp;dur=250&amp;ei=NPIUTcPVBY_xsgaoor3ZDA&amp;oei=bOsUTa7WOcqy8gOLq92FBw&amp;esq=12&amp;page=7&amp;ndsp=10&amp;ved=1t:429,r:5,s:63&amp;tx=107&amp;ty=81" TargetMode="External"/><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hyperlink" Target="http://www.chinatraderonline.com/Kitchenware/Kitchen-Accessories/Cooking-Thermometers/Industrial-Equipment-Thermometer-23594832/" TargetMode="External"/><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http://www.amwei.com/images/ntc.gif" TargetMode="External"/><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http://www.amwei.com/images/ptc.gif" TargetMode="External"/><Relationship Id="rId5" Type="http://schemas.openxmlformats.org/officeDocument/2006/relationships/image" Target="../media/image64.png"/><Relationship Id="rId4" Type="http://schemas.openxmlformats.org/officeDocument/2006/relationships/hyperlink" Target="http://www.amwei.com/sort.asp?sort_id=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29.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 Id="rId4" Type="http://schemas.openxmlformats.org/officeDocument/2006/relationships/image" Target="../media/image74.gi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9.wmf"/><Relationship Id="rId4"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http://t3.gstatic.com/images?q=tbn:ANd9GcSErwMDHpRT0pMJV-UcNhSg0R1gRsKLgdmA22jovSySsCp7Bl2KNNzeYdWA" TargetMode="External"/><Relationship Id="rId3" Type="http://schemas.openxmlformats.org/officeDocument/2006/relationships/image" Target="http://www.sciinst.com/images/uploads/TemperatureProbes_Thermocouple_530767_small.jpg" TargetMode="External"/><Relationship Id="rId7" Type="http://schemas.openxmlformats.org/officeDocument/2006/relationships/image" Target="../media/image84.jpeg"/><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hyperlink" Target="http://www.google.com.tr/imgres?imgurl=http://i01.i.aliimg.com/photo/v0/277215757/thermocouple_extension_wire.jpg&amp;imgrefurl=http://www.alibaba.com/product-gs/277215757/thermocouple_extension_wire.html&amp;usg=__2UtSCrrmLPaXXJSjaH3gloXZoq8=&amp;h=418&amp;w=432&amp;sz=68&amp;hl=tr&amp;start=183&amp;zoom=1&amp;tbnid=d_gPOEAbBbw8ZM:&amp;tbnh=150&amp;tbnw=155&amp;prev=/images?q=thermocouple+wire&amp;um=1&amp;hl=tr&amp;rls=com.microsoft:tr:IE-SearchBox&amp;rlz=1I7SUNC_tr&amp;biw=1076&amp;bih=466&amp;tbs=isch:1&amp;um=1&amp;itbs=1&amp;iact=rc&amp;dur=15&amp;ei=-0sWTcqKF8iOjAfTpKD1BQ&amp;oei=ZEsWTa_hNZSo8QPb-bWEBw&amp;esq=18&amp;page=20&amp;ndsp=10&amp;ved=1t:429,r:0,s:183&amp;tx=88&amp;ty=41" TargetMode="External"/><Relationship Id="rId11" Type="http://schemas.openxmlformats.org/officeDocument/2006/relationships/image" Target="http://t0.gstatic.com/images?q=tbn:ANd9GcTRJAP8xmGMTy7Mgl71HEELVl3TIB6LqbreDfjlM7EY_5GDsle7hg22unpM" TargetMode="External"/><Relationship Id="rId5" Type="http://schemas.openxmlformats.org/officeDocument/2006/relationships/image" Target="http://instronix.in/gifs/thermocouple-wires.jpg" TargetMode="External"/><Relationship Id="rId10" Type="http://schemas.openxmlformats.org/officeDocument/2006/relationships/image" Target="../media/image85.jpeg"/><Relationship Id="rId4" Type="http://schemas.openxmlformats.org/officeDocument/2006/relationships/image" Target="../media/image83.jpeg"/><Relationship Id="rId9" Type="http://schemas.openxmlformats.org/officeDocument/2006/relationships/hyperlink" Target="http://www.google.com.tr/imgres?imgurl=http://www.best-b2b.com/userimg/545/580-2/thermocouple-wire-228.jpg&amp;imgrefurl=http://www.best-b2b.com/Sub-cat/545/580/heating-refrigeration-temperature-control_63.html&amp;usg=__yi8b7PoYxsRbgUcJLjg_4gxZAE0=&amp;h=292&amp;w=400&amp;sz=39&amp;hl=tr&amp;start=94&amp;zoom=1&amp;tbnid=lGB8jH0aC_SfAM:&amp;tbnh=144&amp;tbnw=186&amp;prev=/images?q=thermocouple+wire&amp;um=1&amp;hl=tr&amp;rls=com.microsoft:tr:IE-SearchBox&amp;rlz=1I7SUNC_tr&amp;biw=1076&amp;bih=466&amp;tbs=isch:1&amp;um=1&amp;itbs=1&amp;iact=rc&amp;dur=484&amp;ei=LEwWTce1C4GRjAfLvZj3BQ&amp;oei=ZEsWTa_hNZSo8QPb-bWEBw&amp;esq=27&amp;page=11&amp;ndsp=10&amp;ved=1t:429,r:5,s:94&amp;tx=87&amp;ty=72"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gif"/></Relationships>
</file>

<file path=ppt/slides/_rels/slide37.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emf"/><Relationship Id="rId1" Type="http://schemas.openxmlformats.org/officeDocument/2006/relationships/slideLayout" Target="../slideLayouts/slideLayout2.xml"/><Relationship Id="rId5" Type="http://schemas.openxmlformats.org/officeDocument/2006/relationships/image" Target="../media/image93.jpeg"/><Relationship Id="rId4" Type="http://schemas.openxmlformats.org/officeDocument/2006/relationships/image" Target="../media/image92.jpeg"/></Relationships>
</file>

<file path=ppt/slides/_rels/slide39.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96.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98.jpeg"/><Relationship Id="rId7" Type="http://schemas.openxmlformats.org/officeDocument/2006/relationships/image" Target="../media/image101.jpeg"/><Relationship Id="rId2" Type="http://schemas.openxmlformats.org/officeDocument/2006/relationships/hyperlink" Target="http://img23.imageshack.us/img23/2576/termalkamera1.jpg" TargetMode="External"/><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hyperlink" Target="http://www.google.com.tr/imgres?imgurl=http://cfnewsads.thomasnet.com/images/large/489/489697.jpg&amp;imgrefurl=http://news.thomasnet.com/fullstory/Thermal-Camera-captures-high-definition-images-489697&amp;usg=__vXT9u5HSWgaayYKWtTaQ5OSGCmk=&amp;h=562&amp;w=734&amp;sz=198&amp;hl=tr&amp;start=30&amp;zoom=1&amp;tbnid=f-5sFGecfzwKWM:&amp;tbnh=123&amp;tbnw=161&amp;prev=/images?q=termal+kamera&amp;um=1&amp;hl=tr&amp;sa=N&amp;rls=com.microsoft:tr:IE-SearchBox&amp;rlz=1I7SUNC_tr&amp;biw=964&amp;bih=418&amp;tbs=isch:1&amp;um=1&amp;itbs=1&amp;iact=rc&amp;dur=250&amp;ei=yw4XTfjrB4f64AbjiN0i&amp;oei=aQ0XTbbXJ8Kj8QP6zvWHBw&amp;esq=17&amp;page=4&amp;ndsp=10&amp;ved=1t:429,r:2,s:30&amp;tx=87&amp;ty=7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om.tr/imgres?imgurl=http://www.cumhuriyet.com.tr/medya.php?mn=19395&amp;imgrefurl=http://www.cumhuriyet.com.tr/?im=yhs&amp;hn=58704&amp;usg=__rnPcUhmaqAD2gcB1_T9lNJwtMlo=&amp;h=268&amp;w=300&amp;sz=74&amp;hl=tr&amp;start=89&amp;zoom=1&amp;tbnid=dG4uD93GRXjD3M:&amp;tbnh=124&amp;tbnw=140&amp;prev=/images?q=termal+kamera&amp;um=1&amp;hl=tr&amp;sa=N&amp;rls=com.microsoft:tr:IE-SearchBox&amp;rlz=1I7SUNC_tr&amp;biw=964&amp;bih=418&amp;tbs=isch:1&amp;um=1&amp;itbs=1&amp;iact=rc&amp;dur=640&amp;ei=Cg8XTcjcM5uQ4gbs66iGAg&amp;oei=aQ0XTbbXJ8Kj8QP6zvWHBw&amp;esq=23&amp;page=10&amp;ndsp=10&amp;ved=1t:429,r:0,s:89&amp;tx=65&amp;ty=63" TargetMode="External"/><Relationship Id="rId7" Type="http://schemas.openxmlformats.org/officeDocument/2006/relationships/image" Target="../media/image107.jpe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4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 Id="rId5" Type="http://schemas.openxmlformats.org/officeDocument/2006/relationships/image" Target="../media/image110.jpeg"/><Relationship Id="rId4" Type="http://schemas.openxmlformats.org/officeDocument/2006/relationships/hyperlink" Target="http://www.google.com.tr/imgres?imgurl=http://www.testo.com.tr/online/img/products/normal/regular/highres/0560_0882_04.jpg&amp;imgrefurl=http://www.testo.com.tr/online/abaxx-?$part=PORTAL.TUR.SectorDesk&amp;$event=show-from-menu&amp;categoryid=83765325&amp;usg=__ovTWU8JTyLqlPkv1GWoYQoTHZpk=&amp;h=600&amp;w=790&amp;sz=80&amp;hl=tr&amp;start=60&amp;zoom=1&amp;tbnid=_jy00L8jNurCJM:&amp;tbnh=119&amp;tbnw=138&amp;prev=/images?q=termal+kamera+binalarda+enerji&amp;um=1&amp;hl=tr&amp;sa=N&amp;rls=com.microsoft:tr:IE-SearchBox&amp;rlz=1I7SUNC_tr&amp;biw=964&amp;bih=418&amp;tbs=isch:1&amp;um=1&amp;itbs=1&amp;iact=rc&amp;dur=10&amp;ei=iRMXTZCqJITa4Abr0OSGAg&amp;oei=PRMXTduFBMeW8QOWkoSGBw&amp;esq=20&amp;page=7&amp;ndsp=10&amp;ved=1t:429,r:2,s:60&amp;tx=73&amp;ty=77"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 Id="rId4" Type="http://schemas.openxmlformats.org/officeDocument/2006/relationships/image" Target="../media/image11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http://www.drsfostersmith.com/images/Categoryimages/normal/p_13365_21000P.jpg" TargetMode="External"/><Relationship Id="rId7" Type="http://schemas.openxmlformats.org/officeDocument/2006/relationships/image" Target="http://i01.i.aliimg.com/photo/v0/285438025/Liquid_Crystal_LCD_Color_Change_Thermometer_Colour.jpg" TargetMode="External"/><Relationship Id="rId2" Type="http://schemas.openxmlformats.org/officeDocument/2006/relationships/image" Target="../media/image114.jpeg"/><Relationship Id="rId1" Type="http://schemas.openxmlformats.org/officeDocument/2006/relationships/slideLayout" Target="../slideLayouts/slideLayout2.xml"/><Relationship Id="rId6" Type="http://schemas.openxmlformats.org/officeDocument/2006/relationships/image" Target="../media/image116.jpeg"/><Relationship Id="rId5" Type="http://schemas.openxmlformats.org/officeDocument/2006/relationships/image" Target="http://img1.photographersdirect.com/img/13429/wm/pd2439716.jpg" TargetMode="External"/><Relationship Id="rId10" Type="http://schemas.openxmlformats.org/officeDocument/2006/relationships/image" Target="../media/image119.jpeg"/><Relationship Id="rId4" Type="http://schemas.openxmlformats.org/officeDocument/2006/relationships/image" Target="../media/image115.jpeg"/><Relationship Id="rId9" Type="http://schemas.openxmlformats.org/officeDocument/2006/relationships/image" Target="../media/image11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http://ecx.images-amazon.com/images/I/21tAzXDDpRL._SL500_AA300_.jpg" TargetMode="External"/><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http://upload.wikimedia.org/wikipedia/commons/9/93/Clinical_thermometer_38.7.JPG" TargetMode="External"/><Relationship Id="rId4" Type="http://schemas.openxmlformats.org/officeDocument/2006/relationships/image" Target="../media/image11.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900113" y="3284538"/>
            <a:ext cx="7416800" cy="2592387"/>
          </a:xfrm>
          <a:solidFill>
            <a:schemeClr val="accent6">
              <a:lumMod val="20000"/>
              <a:lumOff val="80000"/>
            </a:schemeClr>
          </a:solidFill>
        </p:spPr>
        <p:txBody>
          <a:bodyPr rtlCol="0">
            <a:normAutofit fontScale="70000" lnSpcReduction="20000"/>
          </a:bodyPr>
          <a:lstStyle/>
          <a:p>
            <a:pPr fontAlgn="auto">
              <a:spcAft>
                <a:spcPts val="0"/>
              </a:spcAft>
              <a:buFont typeface="Arial" pitchFamily="34" charset="0"/>
              <a:buNone/>
              <a:defRPr/>
            </a:pPr>
            <a:r>
              <a:rPr lang="tr-TR" dirty="0" smtClean="0">
                <a:solidFill>
                  <a:schemeClr val="accent1">
                    <a:lumMod val="75000"/>
                  </a:schemeClr>
                </a:solidFill>
              </a:rPr>
              <a:t>Doç. Dr. Hüsamettin BULUT</a:t>
            </a:r>
          </a:p>
          <a:p>
            <a:pPr fontAlgn="auto">
              <a:spcAft>
                <a:spcPts val="0"/>
              </a:spcAft>
              <a:buFont typeface="Arial" pitchFamily="34" charset="0"/>
              <a:buNone/>
              <a:defRPr/>
            </a:pPr>
            <a:r>
              <a:rPr lang="tr-TR" dirty="0" smtClean="0">
                <a:solidFill>
                  <a:schemeClr val="accent1">
                    <a:lumMod val="75000"/>
                  </a:schemeClr>
                </a:solidFill>
              </a:rPr>
              <a:t>Harran Üniversitesi </a:t>
            </a:r>
          </a:p>
          <a:p>
            <a:pPr fontAlgn="auto">
              <a:spcAft>
                <a:spcPts val="0"/>
              </a:spcAft>
              <a:buFont typeface="Arial" pitchFamily="34" charset="0"/>
              <a:buNone/>
              <a:defRPr/>
            </a:pPr>
            <a:r>
              <a:rPr lang="tr-TR" dirty="0" smtClean="0">
                <a:solidFill>
                  <a:schemeClr val="accent1">
                    <a:lumMod val="75000"/>
                  </a:schemeClr>
                </a:solidFill>
              </a:rPr>
              <a:t>Mühendislik Fakültesi</a:t>
            </a:r>
          </a:p>
          <a:p>
            <a:pPr fontAlgn="auto">
              <a:spcAft>
                <a:spcPts val="0"/>
              </a:spcAft>
              <a:buFont typeface="Arial" pitchFamily="34" charset="0"/>
              <a:buNone/>
              <a:defRPr/>
            </a:pPr>
            <a:r>
              <a:rPr lang="tr-TR" dirty="0" err="1" smtClean="0">
                <a:solidFill>
                  <a:schemeClr val="accent1">
                    <a:lumMod val="75000"/>
                  </a:schemeClr>
                </a:solidFill>
              </a:rPr>
              <a:t>Makina</a:t>
            </a:r>
            <a:r>
              <a:rPr lang="tr-TR" dirty="0" smtClean="0">
                <a:solidFill>
                  <a:schemeClr val="accent1">
                    <a:lumMod val="75000"/>
                  </a:schemeClr>
                </a:solidFill>
              </a:rPr>
              <a:t> Mühendisliği Bölümü</a:t>
            </a:r>
          </a:p>
          <a:p>
            <a:pPr fontAlgn="auto">
              <a:spcAft>
                <a:spcPts val="0"/>
              </a:spcAft>
              <a:buFont typeface="Arial" pitchFamily="34" charset="0"/>
              <a:buNone/>
              <a:defRPr/>
            </a:pPr>
            <a:r>
              <a:rPr lang="tr-TR" dirty="0" err="1" smtClean="0">
                <a:solidFill>
                  <a:schemeClr val="accent1">
                    <a:lumMod val="75000"/>
                  </a:schemeClr>
                </a:solidFill>
              </a:rPr>
              <a:t>Osmanbey</a:t>
            </a:r>
            <a:r>
              <a:rPr lang="tr-TR" dirty="0">
                <a:solidFill>
                  <a:schemeClr val="accent1">
                    <a:lumMod val="75000"/>
                  </a:schemeClr>
                </a:solidFill>
              </a:rPr>
              <a:t> </a:t>
            </a:r>
            <a:r>
              <a:rPr lang="tr-TR" dirty="0" err="1" smtClean="0">
                <a:solidFill>
                  <a:schemeClr val="accent1">
                    <a:lumMod val="75000"/>
                  </a:schemeClr>
                </a:solidFill>
              </a:rPr>
              <a:t>Kampüsü</a:t>
            </a:r>
            <a:r>
              <a:rPr lang="tr-TR" dirty="0" smtClean="0">
                <a:solidFill>
                  <a:schemeClr val="accent1">
                    <a:lumMod val="75000"/>
                  </a:schemeClr>
                </a:solidFill>
              </a:rPr>
              <a:t>, Şanlıurfa</a:t>
            </a:r>
          </a:p>
          <a:p>
            <a:pPr fontAlgn="auto">
              <a:spcAft>
                <a:spcPts val="0"/>
              </a:spcAft>
              <a:buFont typeface="Arial" pitchFamily="34" charset="0"/>
              <a:buNone/>
              <a:defRPr/>
            </a:pPr>
            <a:endParaRPr lang="tr-TR" dirty="0">
              <a:solidFill>
                <a:schemeClr val="accent1">
                  <a:lumMod val="75000"/>
                </a:schemeClr>
              </a:solidFill>
            </a:endParaRPr>
          </a:p>
          <a:p>
            <a:pPr fontAlgn="auto">
              <a:spcAft>
                <a:spcPts val="0"/>
              </a:spcAft>
              <a:buFont typeface="Arial" pitchFamily="34" charset="0"/>
              <a:buNone/>
              <a:defRPr/>
            </a:pPr>
            <a:r>
              <a:rPr lang="tr-TR" dirty="0" smtClean="0">
                <a:solidFill>
                  <a:schemeClr val="accent1">
                    <a:lumMod val="75000"/>
                  </a:schemeClr>
                </a:solidFill>
              </a:rPr>
              <a:t>http://eng.harran.edu.tr/~hbulut/</a:t>
            </a:r>
            <a:endParaRPr lang="tr-TR" dirty="0">
              <a:solidFill>
                <a:schemeClr val="accent1">
                  <a:lumMod val="75000"/>
                </a:schemeClr>
              </a:solidFill>
            </a:endParaRPr>
          </a:p>
        </p:txBody>
      </p:sp>
      <p:sp>
        <p:nvSpPr>
          <p:cNvPr id="4" name="3 Başlık"/>
          <p:cNvSpPr txBox="1">
            <a:spLocks noGrp="1"/>
          </p:cNvSpPr>
          <p:nvPr>
            <p:ph type="ctrTitle"/>
          </p:nvPr>
        </p:nvSpPr>
        <p:spPr>
          <a:xfrm>
            <a:off x="611188" y="620713"/>
            <a:ext cx="7772400" cy="769937"/>
          </a:xfrm>
          <a:solidFill>
            <a:schemeClr val="tx2">
              <a:lumMod val="40000"/>
              <a:lumOff val="60000"/>
            </a:schemeClr>
          </a:solidFill>
        </p:spPr>
        <p:txBody>
          <a:bodyPr rtlCol="0">
            <a:spAutoFit/>
          </a:bodyPr>
          <a:lstStyle/>
          <a:p>
            <a:pPr fontAlgn="auto">
              <a:spcAft>
                <a:spcPts val="0"/>
              </a:spcAft>
              <a:defRPr/>
            </a:pPr>
            <a:r>
              <a:rPr lang="tr-TR" dirty="0" smtClean="0"/>
              <a:t>SICAKLIK ÖLÇÜMÜ </a:t>
            </a:r>
            <a:endParaRPr lang="tr-TR" dirty="0"/>
          </a:p>
        </p:txBody>
      </p:sp>
      <p:sp>
        <p:nvSpPr>
          <p:cNvPr id="7" name="6 Veri Yer Tutucusu"/>
          <p:cNvSpPr>
            <a:spLocks noGrp="1"/>
          </p:cNvSpPr>
          <p:nvPr>
            <p:ph type="dt" sz="quarter" idx="10"/>
          </p:nvPr>
        </p:nvSpPr>
        <p:spPr/>
        <p:txBody>
          <a:bodyPr/>
          <a:lstStyle/>
          <a:p>
            <a:pPr>
              <a:defRPr/>
            </a:pPr>
            <a:r>
              <a:rPr lang="tr-TR"/>
              <a:t>Ölçme Yöntemleri</a:t>
            </a:r>
          </a:p>
        </p:txBody>
      </p:sp>
      <p:sp>
        <p:nvSpPr>
          <p:cNvPr id="8" name="7 Altbilgi Yer Tutucusu"/>
          <p:cNvSpPr>
            <a:spLocks noGrp="1"/>
          </p:cNvSpPr>
          <p:nvPr>
            <p:ph type="ftr" sz="quarter" idx="11"/>
          </p:nvPr>
        </p:nvSpPr>
        <p:spPr/>
        <p:txBody>
          <a:bodyPr/>
          <a:lstStyle/>
          <a:p>
            <a:pPr>
              <a:defRPr/>
            </a:pPr>
            <a:r>
              <a:rPr lang="tr-TR"/>
              <a:t>Doç. Dr. Hüsamettin BULUT</a:t>
            </a:r>
          </a:p>
        </p:txBody>
      </p:sp>
      <p:sp>
        <p:nvSpPr>
          <p:cNvPr id="9" name="8 Slayt Numarası Yer Tutucusu"/>
          <p:cNvSpPr>
            <a:spLocks noGrp="1"/>
          </p:cNvSpPr>
          <p:nvPr>
            <p:ph type="sldNum" sz="quarter" idx="12"/>
          </p:nvPr>
        </p:nvSpPr>
        <p:spPr/>
        <p:txBody>
          <a:bodyPr/>
          <a:lstStyle/>
          <a:p>
            <a:pPr>
              <a:defRPr/>
            </a:pPr>
            <a:fld id="{868867D6-387F-4558-95DD-B7F15AF64539}" type="slidenum">
              <a:rPr lang="tr-TR"/>
              <a:pPr>
                <a:defRPr/>
              </a:pPr>
              <a:t>1</a:t>
            </a:fld>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Dikdörtgen"/>
          <p:cNvSpPr>
            <a:spLocks noChangeArrowheads="1"/>
          </p:cNvSpPr>
          <p:nvPr/>
        </p:nvSpPr>
        <p:spPr bwMode="auto">
          <a:xfrm>
            <a:off x="2339975" y="333375"/>
            <a:ext cx="4160838" cy="368300"/>
          </a:xfrm>
          <a:prstGeom prst="rect">
            <a:avLst/>
          </a:prstGeom>
          <a:noFill/>
          <a:ln w="9525">
            <a:noFill/>
            <a:miter lim="800000"/>
            <a:headEnd/>
            <a:tailEnd/>
          </a:ln>
        </p:spPr>
        <p:txBody>
          <a:bodyPr wrap="none">
            <a:spAutoFit/>
          </a:bodyPr>
          <a:lstStyle/>
          <a:p>
            <a:pPr algn="just"/>
            <a:r>
              <a:rPr lang="tr-TR" b="1">
                <a:solidFill>
                  <a:srgbClr val="FF0000"/>
                </a:solidFill>
                <a:latin typeface="Calibri" pitchFamily="34" charset="0"/>
              </a:rPr>
              <a:t>SIVI GENİŞLEMELİ CAM TERMOMETRELER</a:t>
            </a:r>
          </a:p>
        </p:txBody>
      </p:sp>
      <p:sp>
        <p:nvSpPr>
          <p:cNvPr id="29698" name="Rectangle 1"/>
          <p:cNvSpPr>
            <a:spLocks noChangeArrowheads="1"/>
          </p:cNvSpPr>
          <p:nvPr/>
        </p:nvSpPr>
        <p:spPr bwMode="auto">
          <a:xfrm>
            <a:off x="468313" y="692150"/>
            <a:ext cx="8496300" cy="1368425"/>
          </a:xfrm>
          <a:prstGeom prst="rect">
            <a:avLst/>
          </a:prstGeom>
          <a:solidFill>
            <a:schemeClr val="accent2"/>
          </a:solidFill>
          <a:ln w="9525">
            <a:noFill/>
            <a:miter lim="800000"/>
            <a:headEnd/>
            <a:tailEnd/>
          </a:ln>
        </p:spPr>
        <p:txBody>
          <a:bodyPr anchor="ctr">
            <a:spAutoFit/>
          </a:bodyPr>
          <a:lstStyle/>
          <a:p>
            <a:pPr algn="just"/>
            <a:r>
              <a:rPr lang="tr-TR" sz="2000">
                <a:ea typeface="Times New Roman" pitchFamily="18" charset="0"/>
                <a:cs typeface="Arial" charset="0"/>
              </a:rPr>
              <a:t>Sıvı genişlemeli elektrik kontakt termometrelerle sıcaklık kontrolu yapılabilir. Termometrede sıcaklık artışıyla kılcal boruda yükselen civa, tungsten tele temas ederek elektrik devresini kapatır. Tersi durumda elektrik devresi açılır.</a:t>
            </a:r>
          </a:p>
        </p:txBody>
      </p:sp>
      <p:sp>
        <p:nvSpPr>
          <p:cNvPr id="4" name="3 Dikdörtgen"/>
          <p:cNvSpPr/>
          <p:nvPr/>
        </p:nvSpPr>
        <p:spPr>
          <a:xfrm>
            <a:off x="468313" y="2420938"/>
            <a:ext cx="8280400" cy="646112"/>
          </a:xfrm>
          <a:prstGeom prst="rect">
            <a:avLst/>
          </a:prstGeom>
          <a:solidFill>
            <a:schemeClr val="tx1">
              <a:lumMod val="50000"/>
              <a:lumOff val="50000"/>
            </a:schemeClr>
          </a:solidFill>
        </p:spPr>
        <p:txBody>
          <a:bodyPr>
            <a:spAutoFit/>
          </a:bodyPr>
          <a:lstStyle/>
          <a:p>
            <a:pPr fontAlgn="auto">
              <a:spcBef>
                <a:spcPts val="0"/>
              </a:spcBef>
              <a:spcAft>
                <a:spcPts val="0"/>
              </a:spcAft>
              <a:defRPr/>
            </a:pPr>
            <a:r>
              <a:rPr lang="tr-TR" dirty="0">
                <a:latin typeface="+mn-lt"/>
              </a:rPr>
              <a:t>Küçük sıcaklık değişimlerinin ölçülmesinde </a:t>
            </a:r>
            <a:r>
              <a:rPr lang="tr-TR" dirty="0" err="1">
                <a:latin typeface="+mn-lt"/>
              </a:rPr>
              <a:t>Beckmann</a:t>
            </a:r>
            <a:r>
              <a:rPr lang="tr-TR" dirty="0">
                <a:latin typeface="+mn-lt"/>
              </a:rPr>
              <a:t> </a:t>
            </a:r>
            <a:r>
              <a:rPr lang="tr-TR" dirty="0" err="1">
                <a:latin typeface="+mn-lt"/>
              </a:rPr>
              <a:t>civalı</a:t>
            </a:r>
            <a:r>
              <a:rPr lang="tr-TR" dirty="0">
                <a:latin typeface="+mn-lt"/>
              </a:rPr>
              <a:t> termometreleri kullanılır.  Genellikle ana sıcaklık ölçek aralığı 5 oC, okuma hassasiyeti 0.001 </a:t>
            </a:r>
            <a:r>
              <a:rPr lang="tr-TR" dirty="0" err="1">
                <a:latin typeface="+mn-lt"/>
              </a:rPr>
              <a:t>oC’dir</a:t>
            </a:r>
            <a:r>
              <a:rPr lang="tr-TR" dirty="0">
                <a:latin typeface="+mn-lt"/>
              </a:rPr>
              <a:t>.</a:t>
            </a:r>
          </a:p>
        </p:txBody>
      </p:sp>
      <p:pic>
        <p:nvPicPr>
          <p:cNvPr id="29700" name="il_fi" descr="Beckmann_thermometer_bw_drawing"/>
          <p:cNvPicPr>
            <a:picLocks noChangeAspect="1" noChangeArrowheads="1"/>
          </p:cNvPicPr>
          <p:nvPr/>
        </p:nvPicPr>
        <p:blipFill>
          <a:blip r:embed="rId2"/>
          <a:srcRect/>
          <a:stretch>
            <a:fillRect/>
          </a:stretch>
        </p:blipFill>
        <p:spPr bwMode="auto">
          <a:xfrm>
            <a:off x="3059113" y="3213100"/>
            <a:ext cx="660400" cy="2997200"/>
          </a:xfrm>
          <a:prstGeom prst="rect">
            <a:avLst/>
          </a:prstGeom>
          <a:noFill/>
          <a:ln w="9525">
            <a:noFill/>
            <a:miter lim="800000"/>
            <a:headEnd/>
            <a:tailEnd/>
          </a:ln>
        </p:spPr>
      </p:pic>
      <p:pic>
        <p:nvPicPr>
          <p:cNvPr id="29701" name="Picture 4" descr="http://t1.gstatic.com/images?q=tbn:ANd9GcQO6CEvN21dWRtcRXX2j_qJBt2NFG4Oc9ytz7mbjxZ07B_7bOM1"/>
          <p:cNvPicPr>
            <a:picLocks noChangeAspect="1" noChangeArrowheads="1"/>
          </p:cNvPicPr>
          <p:nvPr/>
        </p:nvPicPr>
        <p:blipFill>
          <a:blip r:embed="rId3"/>
          <a:srcRect/>
          <a:stretch>
            <a:fillRect/>
          </a:stretch>
        </p:blipFill>
        <p:spPr bwMode="auto">
          <a:xfrm>
            <a:off x="4067175" y="3284538"/>
            <a:ext cx="1524000" cy="3000375"/>
          </a:xfrm>
          <a:prstGeom prst="rect">
            <a:avLst/>
          </a:prstGeom>
          <a:noFill/>
          <a:ln w="9525">
            <a:noFill/>
            <a:miter lim="800000"/>
            <a:headEnd/>
            <a:tailEnd/>
          </a:ln>
        </p:spPr>
      </p:pic>
      <p:pic>
        <p:nvPicPr>
          <p:cNvPr id="29702" name="Picture 6" descr="http://science.jrank.org/article_images/science.jrank.org/beckmann-thermometer.1.jpg"/>
          <p:cNvPicPr>
            <a:picLocks noChangeAspect="1" noChangeArrowheads="1"/>
          </p:cNvPicPr>
          <p:nvPr/>
        </p:nvPicPr>
        <p:blipFill>
          <a:blip r:embed="rId4"/>
          <a:srcRect/>
          <a:stretch>
            <a:fillRect/>
          </a:stretch>
        </p:blipFill>
        <p:spPr bwMode="auto">
          <a:xfrm>
            <a:off x="755650" y="3284538"/>
            <a:ext cx="1944688" cy="2978150"/>
          </a:xfrm>
          <a:prstGeom prst="rect">
            <a:avLst/>
          </a:prstGeom>
          <a:noFill/>
          <a:ln w="9525">
            <a:noFill/>
            <a:miter lim="800000"/>
            <a:headEnd/>
            <a:tailEnd/>
          </a:ln>
        </p:spPr>
      </p:pic>
      <p:sp>
        <p:nvSpPr>
          <p:cNvPr id="10" name="9 Veri Yer Tutucusu"/>
          <p:cNvSpPr>
            <a:spLocks noGrp="1"/>
          </p:cNvSpPr>
          <p:nvPr>
            <p:ph type="dt" sz="quarter" idx="10"/>
          </p:nvPr>
        </p:nvSpPr>
        <p:spPr/>
        <p:txBody>
          <a:bodyPr/>
          <a:lstStyle/>
          <a:p>
            <a:pPr>
              <a:defRPr/>
            </a:pPr>
            <a:r>
              <a:rPr lang="tr-TR"/>
              <a:t>Ölçme Yöntemleri</a:t>
            </a:r>
          </a:p>
        </p:txBody>
      </p:sp>
      <p:sp>
        <p:nvSpPr>
          <p:cNvPr id="11" name="10 Altbilgi Yer Tutucusu"/>
          <p:cNvSpPr>
            <a:spLocks noGrp="1"/>
          </p:cNvSpPr>
          <p:nvPr>
            <p:ph type="ftr" sz="quarter" idx="11"/>
          </p:nvPr>
        </p:nvSpPr>
        <p:spPr/>
        <p:txBody>
          <a:bodyPr/>
          <a:lstStyle/>
          <a:p>
            <a:pPr>
              <a:defRPr/>
            </a:pPr>
            <a:r>
              <a:rPr lang="tr-TR"/>
              <a:t>Doç. Dr. Hüsamettin BULUT</a:t>
            </a:r>
          </a:p>
        </p:txBody>
      </p:sp>
      <p:sp>
        <p:nvSpPr>
          <p:cNvPr id="12" name="11 Slayt Numarası Yer Tutucusu"/>
          <p:cNvSpPr>
            <a:spLocks noGrp="1"/>
          </p:cNvSpPr>
          <p:nvPr>
            <p:ph type="sldNum" sz="quarter" idx="12"/>
          </p:nvPr>
        </p:nvSpPr>
        <p:spPr/>
        <p:txBody>
          <a:bodyPr/>
          <a:lstStyle/>
          <a:p>
            <a:pPr>
              <a:defRPr/>
            </a:pPr>
            <a:fld id="{CE795ADB-820F-48F6-B2D0-4B463EDA294B}" type="slidenum">
              <a:rPr lang="tr-TR"/>
              <a:pPr>
                <a:defRPr/>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Dikdörtgen"/>
          <p:cNvSpPr>
            <a:spLocks noChangeArrowheads="1"/>
          </p:cNvSpPr>
          <p:nvPr/>
        </p:nvSpPr>
        <p:spPr bwMode="auto">
          <a:xfrm>
            <a:off x="2339975" y="188913"/>
            <a:ext cx="4160838" cy="368300"/>
          </a:xfrm>
          <a:prstGeom prst="rect">
            <a:avLst/>
          </a:prstGeom>
          <a:noFill/>
          <a:ln w="9525">
            <a:noFill/>
            <a:miter lim="800000"/>
            <a:headEnd/>
            <a:tailEnd/>
          </a:ln>
        </p:spPr>
        <p:txBody>
          <a:bodyPr wrap="none">
            <a:spAutoFit/>
          </a:bodyPr>
          <a:lstStyle/>
          <a:p>
            <a:pPr algn="just"/>
            <a:r>
              <a:rPr lang="tr-TR" b="1">
                <a:solidFill>
                  <a:srgbClr val="FF0000"/>
                </a:solidFill>
                <a:latin typeface="Calibri" pitchFamily="34" charset="0"/>
              </a:rPr>
              <a:t>SIVI GENİŞLEMELİ CAM TERMOMETRELER</a:t>
            </a:r>
          </a:p>
        </p:txBody>
      </p:sp>
      <p:pic>
        <p:nvPicPr>
          <p:cNvPr id="30722" name="Picture 1" descr="File:Max Min Thermometer.JPG"/>
          <p:cNvPicPr>
            <a:picLocks noChangeAspect="1" noChangeArrowheads="1"/>
          </p:cNvPicPr>
          <p:nvPr/>
        </p:nvPicPr>
        <p:blipFill>
          <a:blip r:embed="rId2"/>
          <a:srcRect/>
          <a:stretch>
            <a:fillRect/>
          </a:stretch>
        </p:blipFill>
        <p:spPr bwMode="auto">
          <a:xfrm>
            <a:off x="4500563" y="765175"/>
            <a:ext cx="2549525" cy="4219575"/>
          </a:xfrm>
          <a:prstGeom prst="rect">
            <a:avLst/>
          </a:prstGeom>
          <a:noFill/>
          <a:ln w="9525">
            <a:noFill/>
            <a:miter lim="800000"/>
            <a:headEnd/>
            <a:tailEnd/>
          </a:ln>
        </p:spPr>
      </p:pic>
      <p:pic>
        <p:nvPicPr>
          <p:cNvPr id="30723" name="il_fi" descr="12642"/>
          <p:cNvPicPr>
            <a:picLocks noChangeAspect="1" noChangeArrowheads="1"/>
          </p:cNvPicPr>
          <p:nvPr/>
        </p:nvPicPr>
        <p:blipFill>
          <a:blip r:embed="rId3"/>
          <a:srcRect/>
          <a:stretch>
            <a:fillRect/>
          </a:stretch>
        </p:blipFill>
        <p:spPr bwMode="auto">
          <a:xfrm>
            <a:off x="7235825" y="692150"/>
            <a:ext cx="1619250" cy="4365625"/>
          </a:xfrm>
          <a:prstGeom prst="rect">
            <a:avLst/>
          </a:prstGeom>
          <a:noFill/>
          <a:ln w="9525">
            <a:noFill/>
            <a:miter lim="800000"/>
            <a:headEnd/>
            <a:tailEnd/>
          </a:ln>
        </p:spPr>
      </p:pic>
      <p:pic>
        <p:nvPicPr>
          <p:cNvPr id="30724" name="Picture 4" descr="http://t2.gstatic.com/images?q=tbn:ANd9GcSMp-khe4w24g9axEHg-MBcdmA8TE4_gP0aCVFFn3kUDf_uApA-"/>
          <p:cNvPicPr>
            <a:picLocks noChangeAspect="1" noChangeArrowheads="1"/>
          </p:cNvPicPr>
          <p:nvPr/>
        </p:nvPicPr>
        <p:blipFill>
          <a:blip r:embed="rId4"/>
          <a:srcRect/>
          <a:stretch>
            <a:fillRect/>
          </a:stretch>
        </p:blipFill>
        <p:spPr bwMode="auto">
          <a:xfrm>
            <a:off x="323850" y="404813"/>
            <a:ext cx="2055813" cy="2336800"/>
          </a:xfrm>
          <a:prstGeom prst="rect">
            <a:avLst/>
          </a:prstGeom>
          <a:noFill/>
          <a:ln w="9525">
            <a:noFill/>
            <a:miter lim="800000"/>
            <a:headEnd/>
            <a:tailEnd/>
          </a:ln>
        </p:spPr>
      </p:pic>
      <p:pic>
        <p:nvPicPr>
          <p:cNvPr id="30725" name="Picture 6" descr="http://t3.gstatic.com/images?q=tbn:ANd9GcSp28UaJhqCx0t37kwj3TZiQaFDJEs94B-nvwAX8PxMLwrp7ouN"/>
          <p:cNvPicPr>
            <a:picLocks noChangeAspect="1" noChangeArrowheads="1"/>
          </p:cNvPicPr>
          <p:nvPr/>
        </p:nvPicPr>
        <p:blipFill>
          <a:blip r:embed="rId5"/>
          <a:srcRect/>
          <a:stretch>
            <a:fillRect/>
          </a:stretch>
        </p:blipFill>
        <p:spPr bwMode="auto">
          <a:xfrm>
            <a:off x="2627313" y="692150"/>
            <a:ext cx="1531937" cy="2630488"/>
          </a:xfrm>
          <a:prstGeom prst="rect">
            <a:avLst/>
          </a:prstGeom>
          <a:noFill/>
          <a:ln w="9525">
            <a:noFill/>
            <a:miter lim="800000"/>
            <a:headEnd/>
            <a:tailEnd/>
          </a:ln>
        </p:spPr>
      </p:pic>
      <p:pic>
        <p:nvPicPr>
          <p:cNvPr id="30726" name="Picture 8" descr="http://t2.gstatic.com/images?q=tbn:ANd9GcR1TroZwRN4SMZuUd0XXF-QX0hs5LPniQlQy6fqMSZSD99YHkmu"/>
          <p:cNvPicPr>
            <a:picLocks noChangeAspect="1" noChangeArrowheads="1"/>
          </p:cNvPicPr>
          <p:nvPr/>
        </p:nvPicPr>
        <p:blipFill>
          <a:blip r:embed="rId6"/>
          <a:srcRect/>
          <a:stretch>
            <a:fillRect/>
          </a:stretch>
        </p:blipFill>
        <p:spPr bwMode="auto">
          <a:xfrm>
            <a:off x="539750" y="2708275"/>
            <a:ext cx="1600200" cy="2857500"/>
          </a:xfrm>
          <a:prstGeom prst="rect">
            <a:avLst/>
          </a:prstGeom>
          <a:noFill/>
          <a:ln w="9525">
            <a:noFill/>
            <a:miter lim="800000"/>
            <a:headEnd/>
            <a:tailEnd/>
          </a:ln>
        </p:spPr>
      </p:pic>
      <p:sp>
        <p:nvSpPr>
          <p:cNvPr id="30727" name="AutoShape 10" descr="data:image/jpg;base64,/9j/4AAQSkZJRgABAQAAAQABAAD/2wCEAAkGBhMSERQUExIWFRUVGB0aGBUXGB8eHRsWHBwYGRYXHxgdISceGBklGhoaHzIjJCcpLSwsGB4xNjAqNSYrLCkBCQoKBQUFDQUFDSkYEhgpKSkpKSkpKSkpKSkpKSkpKSkpKSkpKSkpKSkpKSkpKSkpKSkpKSkpKSkpKSkpKSkpKf/AABEIAKAAhwMBIgACEQEDEQH/xAAbAAEAAgMBAQAAAAAAAAAAAAAABQYBBAcDAv/EAEQQAAIBAwIEAwQGBQgLAAAAAAECEQADEgQhBRMxQQYiUQcyYYEUIyRCcZEzc6GysxU0Q2JjcnSDJTVSU4SSoqPB0eH/xAAUAQEAAAAAAAAAAAAAAAAAAAAA/8QAFBEBAAAAAAAAAAAAAAAAAAAAAP/aAAwDAQACEQMRAD8A7hSlKBSlKBSlKBSlKD5ZxWhwjjKX+bjP1Vw2jPdliSPgZqK8Zay4Ft2rb8s3SxLwTFu2ubqMSDk0RIIIkxVXva97JF20bSGxbGSpbugXbVuTy/M5HScXIJkmO9B06ledhpE16UClKUClKUClKUClKUCsTWa0OOZ/R73LLB+W+BX3ssTjA9QYNBvTWQaqTXNTzPrOZsbYAQeU480M5K9M4BjsClenDOJ3LIuNqTcxt2LbZssBoDs7egeCqlfVfjQWmlUV+J6u8zb6gMoBNrTLbAtSJVHuXffuRuQOk9PXf4B4guG4tu65dbhZbdxlCOLqbvZuIIAeJIK9QrdJFBNcc4Qt9B5ij2znbuDqrgETB2IIJBB6gkVTPD3DF1L20cYobK3rltRszm4ycue1oNaLFe8gHbauhsK5zwIsEc2y2f0BAmA808/U7j1bpQdEUR/9rOVU/U3NcS/lbI4MAhGIFvMkA7TzCqzvIV47Vt6HU3PpZZxf5Tr9UCDAYleZlHQe6VJ/tKCz0pSgUpSgUpSg+XcAEkgAbkn07mvlNQp6MDsDsexmD+Bg7/CtHjehe9Za2hUZwCWBIwmXECCZXy9R1qHt+H76gbqYW2nlZrZZLb3iokSVGNxdgT7pHTegs7XgCASAW6DufWB3rLXQIkgTsPx9KrS+H7zODcaVDFpFxpJxuDLoMffVSo2hetZtcI1AZXdgxUqx87HMgCYUqAhEEDfcHeKCymoDxwPsN6Dv5P4ib16p4ssny3C2ncj3L4wPyY+Rvkxqs6nV3G0N/wAxfJbZOTgkXJU3iu5lJiANutBY/DDQdX/irm/ySoLiBjXEDb7bp2/5tO6t+7U14cuCdX0P2q53+CbVULdxruFy6zfXstx7itBt3Jxs4gdMFAgRBJaetB08mqR4JYC8np9EXf8A4i/Vg8L65r+mtXHguQQxHdlZkYx2krMdpqo8CVyCEyDHREZIQGUi/qIImfNPTag6IHHrX0DVIvXLhNzzaoCQGADznicXSei54iBtHWKtScQFu0hvuqNChizADMjcST6zQbtK+FvA9D+W/Tr0obwmJExMTvA7/hQfdK8vpK5YZDKJxnfGYmOsSDv8KNqVBCkiWkgSJIHUgdSBQetK+RcFYoPulKUCKxFZpQRfFtby1WbWasYbdYEkD3T75M9B6Gqtx42LukvNyEtsoQgFLfnRyrKem8r27H1q26/ha3WRmZwbZlcWI37yO+23zqB8VcNt2dFqIVjkAZPmxCxj191QJAoPTw9wiwzarKzaYrqnAlFMbIYEjbrVL4bpkT6OVtKrMiB2G0wxgdYnbbar74S1CXPpTowZW1LEMNwRhb3B71S1QY2Ad5Hb15jxv8aC7+ChGjT4XL38a5VX4FrRZIuMWIt6RmwBUF8b98sMW6wN/lVo8GfzUfrbw/71yq14ae1ducs/WD6O9t8fuFr1zIE9UOLR670FiPifrjaY9SkFfOq5ZsN9oKkR8RXxx91azbvAoAssrtcKYh0gEQrAkzGJG87b7V4X9DaculgNcc9w7YINyVLiQoORlVkme3USmk4IFZbl08y4ohZHlt/C2m4Tbad2I70EPoOD3mKXFuMisWfqynJmLZG0wMzIGEiOo36bfBODXbTo91siEdWJcsRPLjElQYJQtHbLqasWA9KyFoIPivBrl2+GD428VBCuysSDdJ3XePMu09qiNR4X1LMDzBkqY5815Mm3koGJ5QwVlLLJM9O9XOKYCgr3AeD3rV5me6XQ2woBuMxVljIwQFJaAdhtj8TOKsWNKDR4hxRbJt5AxcfAEdFJBILHsNo+YrQ0niyw6hi2AJIXLqcSAxgbqu43PZga9PED2ZtLfUlWLjb3RFty5c9lxnf1iom3c0Ayh3OYYEAOffPmWAPI31cAdYX40Exa8T2NgzhWJ93cwdtsgMe4/OvW94j0ygFroAYBgd/dYSp6bAio7R2tJcY27bOSAxiWEg4ByC0TvjMdJ+Nbi+GbXm985CDLnZQQQo9AIHyoNfW6u5caxcsKbtoHzYtiZLC3upglVUu0R1UVAa+61vS6hXuFGKKSl0+Z7gJN5kUtOJ8vTbboKleKolq7bQPdHMJOC3+Wu7jJgOrMWfpP/oxfGLemfSX25XLuJb8ju8sUueZYfImGxaVn7u4oJD2cWGSxdR1Kst5slPUEqh7E+tVa3cIW1BMwx+GOdyfj+2r14b/Saz/En+Haj9lUvTaUkacBSS4cT6Bbtw7+oLEL86C5eCz9l/zr/wDGuVQ/D3D7Rv3vpWKWWlxzGxVgLiopDB16MhMHrPSr54LP2YxEc6903/prlVTwxqtLf1PJZkc27T23tv7uf0hyFxbZ9t+/Sg3xpb45srf5eZhbYIP9NhjBhl3t7qFGwBBias93iXJSwL0lnKozDoHxJJJ7CRE/1hVe+l6VlZl0uwLfo7gUlFyLsQrLjAU7d/2CSv6HSItq2yEpeY4gszAk22JyyJIGANBs6XxRZdAxJScyAyndULAmQIJ8pYDrHag8T2BLM4CQMXBkNIYkgLJgYnc7GNjFRN21oAVc3ypIYKc2A3BUxt5f0gAAjqsCa2NLpNEzcpH3KYhVZgAhQ+UdhCXCQB0FBLJ4h07CRdEbdj95ii7ESPMCPlXzoPEmnvMEt3QWInGGBiAfvAdiD+BryveGLTtlLg5ZEByAxksJHQgMSRXrpvD1u26OuUoZEsY3tra6f3UA/OglKUpQQ/HEtMbS3FLZOVVQY2KsLhPqgQmZ26VGLyUKhLN25F5bcg915g5pj7gZ3ExvH9WpLj3DBeVfqVukH71wpA2JOShj2G0VpaLQX7TO1vSWVNwAN9paNi5G3KI6uT8zQeHCLFoalracwtaYiecIUQDjysi2MYzI3Kg1bF6VFcJ0TqzvcUIzsSVW4XXePNuiwe34AVLCgi9fwy1cdGcsCvSGjISGxI+8MlU/KoPxVo1scP1nLyJa08kuJUKkKBMQFHYb71u8e4Xcu39O6KCLZ3JIBHntsTuCYhGHlgyfSahONcMuW+H61iOVNghlUK3MKh8rhiYzyHx8u9Bj2MuTobhYsSdQ+7EknZY3JJO1R1llw055QY7+cgmMb9x1x/2TkeoqQ9i4+wP6fSHg/Jdz8ai9PcONncbZbbbnm3PhQXbwZ/NjPXnX/wA+dcqgey/IcS12KlgS0nIeX65+x3I26Cr/AODQfox/XXj+d25XP/ZejHiWvKnEAsSIBkG9c29RQX9/C9mCMnEk/fOwOU2x6Kcm27ya+/ECottWa3cdEkxbIELgykGSJWDECoW/wLUm2Ua1auHzYlW2Ny6oLXjlHuvkBG+MQKsfFNOzWgFXNlZWClsQxUggM0Hbudu1BXOGPphglu3dI5qpkmDeZXzDOLfuQ1tQSwkgdOtffCdHabUuitd+quFh50hSirbYlQxcyAy5EDY+sVs8O0epslyulTzQPNqpxUFiFA5XQF2O++9SXBuHsvncFGYuWthxcWXYNOWKkx2HYGKCXUVmsCs0ClKUClKUClKUFabxHcDsvLXyXHUksf0aNaUMNoDHmgx0EVF+KeK87QavmWwIsZ28Sx8rhwpMAYnyn4b1Y7/D9PkCypPMy3PW6Y+PmJgfku1RHizSonDtYLKL5rbm4Q0QYJPrv8NuvagjvY3toXEz9ouR/wBJqJsbLZMSAHMbHcXLkfOpf2M78OmZ+uub+okQfyionT3CbVj0GUiOpFy4QCew3j5UF28H/wA27/pb38V6517Lgn8pa7KZzOGx2bm3vTaOvWuh+CmnSf5t/wDjXKoPspc/T9dABBY5EnEj667vG+Xb0oLtqvEd5OZ9XbYpkdmaMEUu6zj5nAx6beYb9astp5UH1E1EXOBaYDFkEM0wztuxkkCW2kk7Dr6GphOlBmlKUClKUClKUClKUClKUFY1PB3yu42EZbt8OSCA2PKtqzbj3iy4z6bjc1FeI+HXE4fri3kBsFfKVOcG4S522LBx8fL1q9EVU/GnFbVzQa1EeWW0+Wzdji25EbdNqDU9kQP8n797znbvuJrT1HArlp8OReuYuxttZK4urOzqrSwwILFdwR0M9a2/Y0P9Gj9dd/LLb9lXnGgiPDHD2sadbbxmSzMASQGd2dlBPUDKJ7wa537JrROv15DkeaSAAQRzrwxMgkD8IrrcVyr2RH7Xr/gfT+1u9qC6+KeE3L2GChtnXcxgzRjdHqVg9N96sCdK1X4hakg3F2cWzv0dohP7xyED41shqD6pWJoDQZpSlApSlApSlApSlAql+LeE8nhmuJJZnR2O5jdsoCliq9Y2AmrpVc9opjhmr/VH/wAUET7HJ/k7f/fXf3qvNUX2M/6t/wA67+9V6oBrlPsiuTq9eeu4n8ebej8h0rq1ce9l/Dlv6jXIzXFAZGODlZPNvxJXeNulBb+K6FOcYuM91nz5VpQSOgV2G2LKsgMSOvcgVsp4RbES/mCOAZeMmNuGxyESqEEdfO0Hc1P6Thtu0uNtFRSZhQBJ9T6n4mtoUFWu+FbjALzFVJBZVzH3VtsqtnKrisjuCa2eAcKZL964yMiA4WVYzCmGuMNzCs/QdgvxqwUoFKUoFKUoFKUoFKUoFQ/jDhp1Gh1NodXtMB8TEgR8SIqYrBoOdexniinS3LGwe3cLY/1bkEH5GVPoRXRga5f4t8A6mzqDreGmLhJZrYiZO7YA+Vg3dT8SOta1v2q6+2oW7w+bm8nG6m46HE2zt+BNB0njnF002nuXrhAW2pb8SB5R+JMAfjXP/YfoHw1V9/6S4EB/uZM8esM5X8VNRbcK4nxlk54bTWFMwylRHljFG8ztBbzNsNtq6vwfhVvTWUs2hCW1gDv8SfUkkkn1NBu0pSgUpSgUpSgUpSg//9k="/>
          <p:cNvSpPr>
            <a:spLocks noChangeAspect="1" noChangeArrowheads="1"/>
          </p:cNvSpPr>
          <p:nvPr/>
        </p:nvSpPr>
        <p:spPr bwMode="auto">
          <a:xfrm>
            <a:off x="155575" y="-731838"/>
            <a:ext cx="1285875" cy="1524001"/>
          </a:xfrm>
          <a:prstGeom prst="rect">
            <a:avLst/>
          </a:prstGeom>
          <a:noFill/>
          <a:ln w="9525">
            <a:noFill/>
            <a:miter lim="800000"/>
            <a:headEnd/>
            <a:tailEnd/>
          </a:ln>
        </p:spPr>
        <p:txBody>
          <a:bodyPr/>
          <a:lstStyle/>
          <a:p>
            <a:endParaRPr lang="tr-TR">
              <a:latin typeface="Calibri" pitchFamily="34" charset="0"/>
            </a:endParaRPr>
          </a:p>
        </p:txBody>
      </p:sp>
      <p:pic>
        <p:nvPicPr>
          <p:cNvPr id="30728" name="Picture 12" descr="http://www.probertencyclopaedia.com/j/Six%27s%20Maximum%20and%20Minimum%20Thermometer.jpg"/>
          <p:cNvPicPr>
            <a:picLocks noChangeAspect="1" noChangeArrowheads="1"/>
          </p:cNvPicPr>
          <p:nvPr/>
        </p:nvPicPr>
        <p:blipFill>
          <a:blip r:embed="rId7"/>
          <a:srcRect/>
          <a:stretch>
            <a:fillRect/>
          </a:stretch>
        </p:blipFill>
        <p:spPr bwMode="auto">
          <a:xfrm>
            <a:off x="2484438" y="3284538"/>
            <a:ext cx="1609725" cy="1905000"/>
          </a:xfrm>
          <a:prstGeom prst="rect">
            <a:avLst/>
          </a:prstGeom>
          <a:noFill/>
          <a:ln w="9525">
            <a:noFill/>
            <a:miter lim="800000"/>
            <a:headEnd/>
            <a:tailEnd/>
          </a:ln>
        </p:spPr>
      </p:pic>
      <p:sp>
        <p:nvSpPr>
          <p:cNvPr id="30729" name="9 Metin kutusu"/>
          <p:cNvSpPr txBox="1">
            <a:spLocks noChangeArrowheads="1"/>
          </p:cNvSpPr>
          <p:nvPr/>
        </p:nvSpPr>
        <p:spPr bwMode="auto">
          <a:xfrm>
            <a:off x="250825" y="5445125"/>
            <a:ext cx="8642350" cy="923925"/>
          </a:xfrm>
          <a:prstGeom prst="rect">
            <a:avLst/>
          </a:prstGeom>
          <a:noFill/>
          <a:ln w="9525">
            <a:noFill/>
            <a:miter lim="800000"/>
            <a:headEnd/>
            <a:tailEnd/>
          </a:ln>
        </p:spPr>
        <p:txBody>
          <a:bodyPr>
            <a:spAutoFit/>
          </a:bodyPr>
          <a:lstStyle/>
          <a:p>
            <a:pPr algn="just"/>
            <a:r>
              <a:rPr lang="tr-TR">
                <a:latin typeface="Calibri" pitchFamily="34" charset="0"/>
              </a:rPr>
              <a:t>Bir Ortamın en yüksek ve en düşük sıcaklıklarını tespit etmek için </a:t>
            </a:r>
          </a:p>
          <a:p>
            <a:pPr algn="just"/>
            <a:r>
              <a:rPr lang="tr-TR">
                <a:latin typeface="Calibri" pitchFamily="34" charset="0"/>
              </a:rPr>
              <a:t>Maksimum-minimum termometresi kullanılır. Her okumadan sonra mıknatısla demir parçası sıvı yüzeyine tekrar getirilir.</a:t>
            </a:r>
          </a:p>
        </p:txBody>
      </p:sp>
      <p:sp>
        <p:nvSpPr>
          <p:cNvPr id="13" name="12 Veri Yer Tutucusu"/>
          <p:cNvSpPr>
            <a:spLocks noGrp="1"/>
          </p:cNvSpPr>
          <p:nvPr>
            <p:ph type="dt" sz="quarter" idx="10"/>
          </p:nvPr>
        </p:nvSpPr>
        <p:spPr/>
        <p:txBody>
          <a:bodyPr/>
          <a:lstStyle/>
          <a:p>
            <a:pPr>
              <a:defRPr/>
            </a:pPr>
            <a:r>
              <a:rPr lang="tr-TR"/>
              <a:t>Ölçme Yöntemleri</a:t>
            </a:r>
          </a:p>
        </p:txBody>
      </p:sp>
      <p:sp>
        <p:nvSpPr>
          <p:cNvPr id="14" name="13 Altbilgi Yer Tutucusu"/>
          <p:cNvSpPr>
            <a:spLocks noGrp="1"/>
          </p:cNvSpPr>
          <p:nvPr>
            <p:ph type="ftr" sz="quarter" idx="11"/>
          </p:nvPr>
        </p:nvSpPr>
        <p:spPr/>
        <p:txBody>
          <a:bodyPr/>
          <a:lstStyle/>
          <a:p>
            <a:pPr>
              <a:defRPr/>
            </a:pPr>
            <a:r>
              <a:rPr lang="tr-TR"/>
              <a:t>Doç. Dr. Hüsamettin BULUT</a:t>
            </a:r>
          </a:p>
        </p:txBody>
      </p:sp>
      <p:sp>
        <p:nvSpPr>
          <p:cNvPr id="15" name="14 Slayt Numarası Yer Tutucusu"/>
          <p:cNvSpPr>
            <a:spLocks noGrp="1"/>
          </p:cNvSpPr>
          <p:nvPr>
            <p:ph type="sldNum" sz="quarter" idx="12"/>
          </p:nvPr>
        </p:nvSpPr>
        <p:spPr/>
        <p:txBody>
          <a:bodyPr/>
          <a:lstStyle/>
          <a:p>
            <a:pPr>
              <a:defRPr/>
            </a:pPr>
            <a:fld id="{341973BD-D14E-461D-BE17-2C201F9109B6}" type="slidenum">
              <a:rPr lang="tr-TR"/>
              <a:pPr>
                <a:defRPr/>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900113" y="188913"/>
            <a:ext cx="7307262" cy="368300"/>
          </a:xfrm>
          <a:prstGeom prst="rect">
            <a:avLst/>
          </a:prstGeom>
          <a:solidFill>
            <a:schemeClr val="accent2"/>
          </a:solidFill>
          <a:ln w="9525">
            <a:noFill/>
            <a:miter lim="800000"/>
            <a:headEnd/>
            <a:tailEnd/>
          </a:ln>
          <a:effectLst/>
        </p:spPr>
        <p:txBody>
          <a:bodyPr anchor="ctr">
            <a:spAutoFit/>
          </a:bodyPr>
          <a:lstStyle/>
          <a:p>
            <a:pPr>
              <a:defRPr/>
            </a:pPr>
            <a:r>
              <a:rPr lang="tr-TR" dirty="0">
                <a:solidFill>
                  <a:schemeClr val="tx2">
                    <a:lumMod val="20000"/>
                    <a:lumOff val="80000"/>
                  </a:schemeClr>
                </a:solidFill>
                <a:latin typeface="Arial" pitchFamily="34" charset="0"/>
                <a:ea typeface="Times New Roman" pitchFamily="18" charset="0"/>
                <a:cs typeface="Arial" pitchFamily="34" charset="0"/>
              </a:rPr>
              <a:t>SIVI GENİŞLEMELİ TERMOMETRELERDE ÖLÇME DÜZELTMESİ</a:t>
            </a:r>
            <a:endParaRPr lang="tr-TR" dirty="0">
              <a:solidFill>
                <a:schemeClr val="tx2">
                  <a:lumMod val="20000"/>
                  <a:lumOff val="80000"/>
                </a:schemeClr>
              </a:solidFill>
              <a:latin typeface="Arial" pitchFamily="34" charset="0"/>
              <a:cs typeface="Arial" pitchFamily="34" charset="0"/>
            </a:endParaRPr>
          </a:p>
        </p:txBody>
      </p:sp>
      <p:pic>
        <p:nvPicPr>
          <p:cNvPr id="18441" name="Picture 2"/>
          <p:cNvPicPr>
            <a:picLocks noChangeAspect="1" noChangeArrowheads="1"/>
          </p:cNvPicPr>
          <p:nvPr/>
        </p:nvPicPr>
        <p:blipFill>
          <a:blip r:embed="rId3"/>
          <a:srcRect l="6000" t="3966"/>
          <a:stretch>
            <a:fillRect/>
          </a:stretch>
        </p:blipFill>
        <p:spPr bwMode="auto">
          <a:xfrm>
            <a:off x="250825" y="765175"/>
            <a:ext cx="2665413" cy="2744788"/>
          </a:xfrm>
          <a:prstGeom prst="rect">
            <a:avLst/>
          </a:prstGeom>
          <a:noFill/>
          <a:ln w="9525">
            <a:noFill/>
            <a:miter lim="800000"/>
            <a:headEnd/>
            <a:tailEnd/>
          </a:ln>
        </p:spPr>
      </p:pic>
      <p:pic>
        <p:nvPicPr>
          <p:cNvPr id="18442" name="Picture 3"/>
          <p:cNvPicPr>
            <a:picLocks noChangeAspect="1" noChangeArrowheads="1"/>
          </p:cNvPicPr>
          <p:nvPr/>
        </p:nvPicPr>
        <p:blipFill>
          <a:blip r:embed="rId4"/>
          <a:srcRect/>
          <a:stretch>
            <a:fillRect/>
          </a:stretch>
        </p:blipFill>
        <p:spPr bwMode="auto">
          <a:xfrm>
            <a:off x="2987675" y="836613"/>
            <a:ext cx="2566988" cy="2305050"/>
          </a:xfrm>
          <a:prstGeom prst="rect">
            <a:avLst/>
          </a:prstGeom>
          <a:noFill/>
          <a:ln w="9525">
            <a:noFill/>
            <a:miter lim="800000"/>
            <a:headEnd/>
            <a:tailEnd/>
          </a:ln>
        </p:spPr>
      </p:pic>
      <p:sp>
        <p:nvSpPr>
          <p:cNvPr id="1844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graphicFrame>
        <p:nvGraphicFramePr>
          <p:cNvPr id="18436" name="Object 4"/>
          <p:cNvGraphicFramePr>
            <a:graphicFrameLocks noChangeAspect="1"/>
          </p:cNvGraphicFramePr>
          <p:nvPr/>
        </p:nvGraphicFramePr>
        <p:xfrm>
          <a:off x="5867400" y="908050"/>
          <a:ext cx="2414588" cy="433388"/>
        </p:xfrm>
        <a:graphic>
          <a:graphicData uri="http://schemas.openxmlformats.org/presentationml/2006/ole">
            <mc:AlternateContent xmlns:mc="http://schemas.openxmlformats.org/markup-compatibility/2006">
              <mc:Choice xmlns:v="urn:schemas-microsoft-com:vml" Requires="v">
                <p:oleObj spid="_x0000_s18444" name="Denklem" r:id="rId5" imgW="1129810" imgH="215806" progId="Equation.3">
                  <p:embed/>
                </p:oleObj>
              </mc:Choice>
              <mc:Fallback>
                <p:oleObj name="Denklem" r:id="rId5" imgW="1129810" imgH="215806"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908050"/>
                        <a:ext cx="2414588"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4" name="Rectangle 6"/>
          <p:cNvSpPr>
            <a:spLocks noChangeArrowheads="1"/>
          </p:cNvSpPr>
          <p:nvPr/>
        </p:nvSpPr>
        <p:spPr bwMode="auto">
          <a:xfrm>
            <a:off x="5724525" y="1557338"/>
            <a:ext cx="3132138" cy="862012"/>
          </a:xfrm>
          <a:prstGeom prst="rect">
            <a:avLst/>
          </a:prstGeom>
          <a:noFill/>
          <a:ln w="9525">
            <a:noFill/>
            <a:miter lim="800000"/>
            <a:headEnd/>
            <a:tailEnd/>
          </a:ln>
        </p:spPr>
        <p:txBody>
          <a:bodyPr anchor="ctr">
            <a:spAutoFit/>
          </a:bodyPr>
          <a:lstStyle/>
          <a:p>
            <a:r>
              <a:rPr lang="tr-TR" sz="1000">
                <a:ea typeface="Times New Roman" pitchFamily="18" charset="0"/>
                <a:cs typeface="Arial" charset="0"/>
              </a:rPr>
              <a:t>Β  Termometredeki sıvının görünür hacimsel genleşme katsayısı</a:t>
            </a:r>
            <a:endParaRPr lang="tr-TR" sz="800">
              <a:ea typeface="Times New Roman" pitchFamily="18" charset="0"/>
              <a:cs typeface="Arial" charset="0"/>
            </a:endParaRPr>
          </a:p>
          <a:p>
            <a:pPr eaLnBrk="0" hangingPunct="0"/>
            <a:r>
              <a:rPr lang="tr-TR" sz="1000">
                <a:ea typeface="Times New Roman" pitchFamily="18" charset="0"/>
                <a:cs typeface="Arial" charset="0"/>
              </a:rPr>
              <a:t>N: Kılcalın ortam içinde olmayan kısımdaki sıcaklığı</a:t>
            </a:r>
            <a:endParaRPr lang="tr-TR" sz="800">
              <a:cs typeface="Arial" charset="0"/>
            </a:endParaRPr>
          </a:p>
          <a:p>
            <a:pPr eaLnBrk="0" hangingPunct="0"/>
            <a:r>
              <a:rPr lang="tr-TR" sz="1000">
                <a:cs typeface="Times New Roman" pitchFamily="18" charset="0"/>
              </a:rPr>
              <a:t>T1, ortamdan okunan sıcaklık</a:t>
            </a:r>
            <a:endParaRPr lang="tr-TR" sz="800">
              <a:cs typeface="Arial" charset="0"/>
            </a:endParaRPr>
          </a:p>
          <a:p>
            <a:pPr eaLnBrk="0" hangingPunct="0"/>
            <a:r>
              <a:rPr lang="tr-TR" sz="1000">
                <a:cs typeface="Times New Roman" pitchFamily="18" charset="0"/>
              </a:rPr>
              <a:t>T2, diğer ortamda okunan sıcaklık</a:t>
            </a:r>
            <a:endParaRPr lang="tr-TR">
              <a:cs typeface="Arial" charset="0"/>
            </a:endParaRPr>
          </a:p>
        </p:txBody>
      </p:sp>
      <p:sp>
        <p:nvSpPr>
          <p:cNvPr id="18440" name="Rectangle 8"/>
          <p:cNvSpPr>
            <a:spLocks noChangeArrowheads="1"/>
          </p:cNvSpPr>
          <p:nvPr/>
        </p:nvSpPr>
        <p:spPr bwMode="auto">
          <a:xfrm>
            <a:off x="539750" y="3573463"/>
            <a:ext cx="8424863" cy="2862262"/>
          </a:xfrm>
          <a:prstGeom prst="rect">
            <a:avLst/>
          </a:prstGeom>
          <a:solidFill>
            <a:schemeClr val="accent2">
              <a:lumMod val="60000"/>
              <a:lumOff val="40000"/>
            </a:schemeClr>
          </a:solidFill>
          <a:ln w="9525">
            <a:noFill/>
            <a:miter lim="800000"/>
            <a:headEnd/>
            <a:tailEnd/>
          </a:ln>
          <a:effectLst/>
        </p:spPr>
        <p:txBody>
          <a:bodyPr anchor="ctr">
            <a:spAutoFit/>
          </a:bodyPr>
          <a:lstStyle/>
          <a:p>
            <a:pPr>
              <a:defRPr/>
            </a:pPr>
            <a:r>
              <a:rPr lang="tr-TR" b="1" dirty="0">
                <a:latin typeface="Arial" pitchFamily="34" charset="0"/>
                <a:ea typeface="Times New Roman" pitchFamily="18" charset="0"/>
                <a:cs typeface="Arial" pitchFamily="34" charset="0"/>
              </a:rPr>
              <a:t>Örnek :  </a:t>
            </a:r>
            <a:r>
              <a:rPr lang="tr-TR" dirty="0">
                <a:latin typeface="Arial" pitchFamily="34" charset="0"/>
                <a:ea typeface="Times New Roman" pitchFamily="18" charset="0"/>
                <a:cs typeface="Arial" pitchFamily="34" charset="0"/>
              </a:rPr>
              <a:t>Bir buhar kazanının baca sıcaklığı </a:t>
            </a:r>
            <a:r>
              <a:rPr lang="tr-TR" dirty="0" err="1">
                <a:latin typeface="Arial" pitchFamily="34" charset="0"/>
                <a:ea typeface="Times New Roman" pitchFamily="18" charset="0"/>
                <a:cs typeface="Arial" pitchFamily="34" charset="0"/>
              </a:rPr>
              <a:t>civalı</a:t>
            </a:r>
            <a:r>
              <a:rPr lang="tr-TR" dirty="0">
                <a:latin typeface="Arial" pitchFamily="34" charset="0"/>
                <a:ea typeface="Times New Roman" pitchFamily="18" charset="0"/>
                <a:cs typeface="Arial" pitchFamily="34" charset="0"/>
              </a:rPr>
              <a:t> termometre ile ölçülmektedir. Bacaya bağlı termometre T</a:t>
            </a:r>
            <a:r>
              <a:rPr lang="tr-TR" baseline="-30000" dirty="0">
                <a:latin typeface="Arial" pitchFamily="34" charset="0"/>
                <a:ea typeface="Times New Roman" pitchFamily="18" charset="0"/>
                <a:cs typeface="Arial" pitchFamily="34" charset="0"/>
              </a:rPr>
              <a:t>1</a:t>
            </a:r>
            <a:r>
              <a:rPr lang="tr-TR" dirty="0">
                <a:latin typeface="Arial" pitchFamily="34" charset="0"/>
                <a:ea typeface="Times New Roman" pitchFamily="18" charset="0"/>
                <a:cs typeface="Arial" pitchFamily="34" charset="0"/>
              </a:rPr>
              <a:t>=220, dışarıdaki termometre T</a:t>
            </a:r>
            <a:r>
              <a:rPr lang="tr-TR" baseline="-25000" dirty="0">
                <a:latin typeface="Arial" pitchFamily="34" charset="0"/>
                <a:ea typeface="Times New Roman" pitchFamily="18" charset="0"/>
                <a:cs typeface="Arial" pitchFamily="34" charset="0"/>
              </a:rPr>
              <a:t>2</a:t>
            </a:r>
            <a:r>
              <a:rPr lang="tr-TR" dirty="0">
                <a:latin typeface="Arial" pitchFamily="34" charset="0"/>
                <a:ea typeface="Times New Roman" pitchFamily="18" charset="0"/>
                <a:cs typeface="Arial" pitchFamily="34" charset="0"/>
              </a:rPr>
              <a:t>= 30 </a:t>
            </a:r>
            <a:r>
              <a:rPr lang="tr-TR" baseline="30000" dirty="0">
                <a:latin typeface="Arial" pitchFamily="34" charset="0"/>
                <a:ea typeface="Times New Roman" pitchFamily="18" charset="0"/>
                <a:cs typeface="Arial" pitchFamily="34" charset="0"/>
              </a:rPr>
              <a:t>o</a:t>
            </a:r>
            <a:r>
              <a:rPr lang="tr-TR" dirty="0">
                <a:latin typeface="Arial" pitchFamily="34" charset="0"/>
                <a:ea typeface="Times New Roman" pitchFamily="18" charset="0"/>
                <a:cs typeface="Arial" pitchFamily="34" charset="0"/>
              </a:rPr>
              <a:t>C  Kılcal kısmın ölçme dışındaki ortamda kalan kısım N =140 </a:t>
            </a:r>
            <a:r>
              <a:rPr lang="tr-TR" baseline="30000" dirty="0">
                <a:latin typeface="Arial" pitchFamily="34" charset="0"/>
                <a:ea typeface="Times New Roman" pitchFamily="18" charset="0"/>
                <a:cs typeface="Arial" pitchFamily="34" charset="0"/>
              </a:rPr>
              <a:t>o</a:t>
            </a:r>
            <a:r>
              <a:rPr lang="tr-TR" dirty="0">
                <a:latin typeface="Arial" pitchFamily="34" charset="0"/>
                <a:ea typeface="Times New Roman" pitchFamily="18" charset="0"/>
                <a:cs typeface="Arial" pitchFamily="34" charset="0"/>
              </a:rPr>
              <a:t>C ise bacadaki düzeltilmiş sıcaklığı hesaplayınız.</a:t>
            </a:r>
          </a:p>
          <a:p>
            <a:pPr>
              <a:defRPr/>
            </a:pPr>
            <a:endParaRPr lang="tr-TR" dirty="0">
              <a:latin typeface="Arial" pitchFamily="34" charset="0"/>
              <a:cs typeface="Arial" pitchFamily="34" charset="0"/>
            </a:endParaRPr>
          </a:p>
          <a:p>
            <a:pPr eaLnBrk="0" hangingPunct="0">
              <a:defRPr/>
            </a:pPr>
            <a:r>
              <a:rPr lang="tr-TR" b="1" dirty="0">
                <a:solidFill>
                  <a:schemeClr val="tx2"/>
                </a:solidFill>
                <a:latin typeface="Arial" pitchFamily="34" charset="0"/>
                <a:ea typeface="Times New Roman" pitchFamily="18" charset="0"/>
                <a:cs typeface="Arial" pitchFamily="34" charset="0"/>
              </a:rPr>
              <a:t>Çözüm: </a:t>
            </a:r>
            <a:r>
              <a:rPr lang="tr-TR" dirty="0" err="1">
                <a:solidFill>
                  <a:schemeClr val="tx2"/>
                </a:solidFill>
                <a:latin typeface="Arial" pitchFamily="34" charset="0"/>
                <a:ea typeface="Times New Roman" pitchFamily="18" charset="0"/>
                <a:cs typeface="Arial" pitchFamily="34" charset="0"/>
              </a:rPr>
              <a:t>civa</a:t>
            </a:r>
            <a:r>
              <a:rPr lang="tr-TR" dirty="0">
                <a:solidFill>
                  <a:schemeClr val="tx2"/>
                </a:solidFill>
                <a:latin typeface="Arial" pitchFamily="34" charset="0"/>
                <a:ea typeface="Times New Roman" pitchFamily="18" charset="0"/>
                <a:cs typeface="Arial" pitchFamily="34" charset="0"/>
              </a:rPr>
              <a:t> için β=0.0016 1/K</a:t>
            </a:r>
          </a:p>
          <a:p>
            <a:pPr eaLnBrk="0" hangingPunct="0">
              <a:defRPr/>
            </a:pPr>
            <a:endParaRPr lang="tr-TR" dirty="0">
              <a:solidFill>
                <a:schemeClr val="tx2"/>
              </a:solidFill>
              <a:latin typeface="Arial" pitchFamily="34" charset="0"/>
              <a:cs typeface="Arial" pitchFamily="34" charset="0"/>
            </a:endParaRPr>
          </a:p>
          <a:p>
            <a:pPr eaLnBrk="0" hangingPunct="0">
              <a:defRPr/>
            </a:pPr>
            <a:endParaRPr lang="tr-TR" dirty="0">
              <a:solidFill>
                <a:schemeClr val="tx2"/>
              </a:solidFill>
              <a:latin typeface="Arial" pitchFamily="34" charset="0"/>
              <a:cs typeface="Arial" pitchFamily="34" charset="0"/>
            </a:endParaRPr>
          </a:p>
          <a:p>
            <a:pPr eaLnBrk="0" hangingPunct="0">
              <a:defRPr/>
            </a:pPr>
            <a:endParaRPr lang="tr-TR" dirty="0">
              <a:solidFill>
                <a:schemeClr val="tx2"/>
              </a:solidFill>
              <a:latin typeface="Arial" pitchFamily="34" charset="0"/>
              <a:cs typeface="Arial" pitchFamily="34" charset="0"/>
            </a:endParaRPr>
          </a:p>
          <a:p>
            <a:pPr eaLnBrk="0" hangingPunct="0">
              <a:defRPr/>
            </a:pPr>
            <a:endParaRPr lang="tr-TR" dirty="0">
              <a:latin typeface="Arial" pitchFamily="34" charset="0"/>
              <a:cs typeface="Arial" pitchFamily="34" charset="0"/>
            </a:endParaRPr>
          </a:p>
        </p:txBody>
      </p:sp>
      <p:graphicFrame>
        <p:nvGraphicFramePr>
          <p:cNvPr id="18439" name="Object 7"/>
          <p:cNvGraphicFramePr>
            <a:graphicFrameLocks noChangeAspect="1"/>
          </p:cNvGraphicFramePr>
          <p:nvPr/>
        </p:nvGraphicFramePr>
        <p:xfrm>
          <a:off x="611188" y="5589588"/>
          <a:ext cx="3267075" cy="431800"/>
        </p:xfrm>
        <a:graphic>
          <a:graphicData uri="http://schemas.openxmlformats.org/presentationml/2006/ole">
            <mc:AlternateContent xmlns:mc="http://schemas.openxmlformats.org/markup-compatibility/2006">
              <mc:Choice xmlns:v="urn:schemas-microsoft-com:vml" Requires="v">
                <p:oleObj spid="_x0000_s18445" name="Denklem" r:id="rId7" imgW="1460160" imgH="215640" progId="Equation.3">
                  <p:embed/>
                </p:oleObj>
              </mc:Choice>
              <mc:Fallback>
                <p:oleObj name="Denklem" r:id="rId7" imgW="1460160" imgH="21564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5589588"/>
                        <a:ext cx="32670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6" name="Rectangle 10"/>
          <p:cNvSpPr>
            <a:spLocks noChangeArrowheads="1"/>
          </p:cNvSpPr>
          <p:nvPr/>
        </p:nvSpPr>
        <p:spPr bwMode="auto">
          <a:xfrm>
            <a:off x="3851275" y="5645150"/>
            <a:ext cx="4321175" cy="369888"/>
          </a:xfrm>
          <a:prstGeom prst="rect">
            <a:avLst/>
          </a:prstGeom>
          <a:noFill/>
          <a:ln w="9525">
            <a:noFill/>
            <a:miter lim="800000"/>
            <a:headEnd/>
            <a:tailEnd/>
          </a:ln>
        </p:spPr>
        <p:txBody>
          <a:bodyPr anchor="ctr">
            <a:spAutoFit/>
          </a:bodyPr>
          <a:lstStyle/>
          <a:p>
            <a:r>
              <a:rPr lang="tr-TR">
                <a:solidFill>
                  <a:schemeClr val="tx2"/>
                </a:solidFill>
                <a:ea typeface="Times New Roman" pitchFamily="18" charset="0"/>
                <a:cs typeface="Arial" charset="0"/>
              </a:rPr>
              <a:t>=220+0.0016*140*(220-30)=224.3 </a:t>
            </a:r>
            <a:r>
              <a:rPr lang="tr-TR" baseline="30000">
                <a:solidFill>
                  <a:schemeClr val="tx2"/>
                </a:solidFill>
                <a:ea typeface="Times New Roman" pitchFamily="18" charset="0"/>
                <a:cs typeface="Arial" charset="0"/>
              </a:rPr>
              <a:t>o</a:t>
            </a:r>
            <a:r>
              <a:rPr lang="tr-TR">
                <a:solidFill>
                  <a:schemeClr val="tx2"/>
                </a:solidFill>
                <a:ea typeface="Times New Roman" pitchFamily="18" charset="0"/>
                <a:cs typeface="Arial" charset="0"/>
              </a:rPr>
              <a:t>C</a:t>
            </a:r>
          </a:p>
        </p:txBody>
      </p:sp>
      <p:sp>
        <p:nvSpPr>
          <p:cNvPr id="14" name="13 Veri Yer Tutucusu"/>
          <p:cNvSpPr>
            <a:spLocks noGrp="1"/>
          </p:cNvSpPr>
          <p:nvPr>
            <p:ph type="dt" sz="quarter" idx="10"/>
          </p:nvPr>
        </p:nvSpPr>
        <p:spPr/>
        <p:txBody>
          <a:bodyPr/>
          <a:lstStyle/>
          <a:p>
            <a:pPr>
              <a:defRPr/>
            </a:pPr>
            <a:r>
              <a:rPr lang="tr-TR"/>
              <a:t>Ölçme Yöntemleri</a:t>
            </a:r>
          </a:p>
        </p:txBody>
      </p:sp>
      <p:sp>
        <p:nvSpPr>
          <p:cNvPr id="15" name="14 Altbilgi Yer Tutucusu"/>
          <p:cNvSpPr>
            <a:spLocks noGrp="1"/>
          </p:cNvSpPr>
          <p:nvPr>
            <p:ph type="ftr" sz="quarter" idx="11"/>
          </p:nvPr>
        </p:nvSpPr>
        <p:spPr/>
        <p:txBody>
          <a:bodyPr/>
          <a:lstStyle/>
          <a:p>
            <a:pPr>
              <a:defRPr/>
            </a:pPr>
            <a:r>
              <a:rPr lang="tr-TR"/>
              <a:t>Doç. Dr. Hüsamettin BULUT</a:t>
            </a:r>
          </a:p>
        </p:txBody>
      </p:sp>
      <p:sp>
        <p:nvSpPr>
          <p:cNvPr id="16" name="15 Slayt Numarası Yer Tutucusu"/>
          <p:cNvSpPr>
            <a:spLocks noGrp="1"/>
          </p:cNvSpPr>
          <p:nvPr>
            <p:ph type="sldNum" sz="quarter" idx="12"/>
          </p:nvPr>
        </p:nvSpPr>
        <p:spPr/>
        <p:txBody>
          <a:bodyPr/>
          <a:lstStyle/>
          <a:p>
            <a:pPr>
              <a:defRPr/>
            </a:pPr>
            <a:fld id="{2359420C-B2EB-47B6-83B2-F0832A9AC0A0}" type="slidenum">
              <a:rPr lang="tr-TR"/>
              <a:pPr>
                <a:defRPr/>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539750" y="765175"/>
            <a:ext cx="8135938" cy="5016500"/>
          </a:xfrm>
          <a:prstGeom prst="rect">
            <a:avLst/>
          </a:prstGeom>
          <a:solidFill>
            <a:schemeClr val="accent4">
              <a:lumMod val="20000"/>
              <a:lumOff val="80000"/>
            </a:schemeClr>
          </a:solidFill>
          <a:ln w="9525">
            <a:solidFill>
              <a:schemeClr val="tx2"/>
            </a:solidFill>
            <a:miter lim="800000"/>
            <a:headEnd/>
            <a:tailEnd/>
          </a:ln>
          <a:effectLst/>
        </p:spPr>
        <p:txBody>
          <a:bodyPr anchor="ctr">
            <a:spAutoFit/>
          </a:bodyPr>
          <a:lstStyle/>
          <a:p>
            <a:pPr algn="ctr"/>
            <a:r>
              <a:rPr lang="tr-TR" sz="2000" b="1" u="sng">
                <a:solidFill>
                  <a:srgbClr val="FF0000"/>
                </a:solidFill>
                <a:ea typeface="Times New Roman" pitchFamily="18" charset="0"/>
                <a:cs typeface="Arial" charset="0"/>
              </a:rPr>
              <a:t>BASINÇ TERMOMETRELERİ</a:t>
            </a:r>
          </a:p>
          <a:p>
            <a:pPr eaLnBrk="0" hangingPunct="0">
              <a:buFont typeface="Arial" charset="0"/>
              <a:buChar char="•"/>
            </a:pPr>
            <a:r>
              <a:rPr lang="tr-TR" sz="2000">
                <a:ea typeface="Times New Roman" pitchFamily="18" charset="0"/>
                <a:cs typeface="Arial" charset="0"/>
              </a:rPr>
              <a:t>Gaz doldurulmuş basınç termometreleri</a:t>
            </a:r>
            <a:endParaRPr lang="tr-TR" sz="2000">
              <a:cs typeface="Arial" charset="0"/>
            </a:endParaRPr>
          </a:p>
          <a:p>
            <a:pPr eaLnBrk="0" hangingPunct="0">
              <a:buFont typeface="Arial" charset="0"/>
              <a:buChar char="•"/>
            </a:pPr>
            <a:r>
              <a:rPr lang="tr-TR" sz="2000">
                <a:cs typeface="Times New Roman" pitchFamily="18" charset="0"/>
              </a:rPr>
              <a:t>Sıvı doldurulmuş basınç termometreleri</a:t>
            </a:r>
            <a:endParaRPr lang="tr-TR" sz="2000">
              <a:cs typeface="Arial" charset="0"/>
            </a:endParaRPr>
          </a:p>
          <a:p>
            <a:pPr eaLnBrk="0" hangingPunct="0">
              <a:buFont typeface="Arial" charset="0"/>
              <a:buChar char="•"/>
            </a:pPr>
            <a:r>
              <a:rPr lang="tr-TR" sz="2000">
                <a:cs typeface="Times New Roman" pitchFamily="18" charset="0"/>
              </a:rPr>
              <a:t>Sıvı/gaz doldurulmuş basınç termometreleri</a:t>
            </a:r>
          </a:p>
          <a:p>
            <a:pPr eaLnBrk="0" hangingPunct="0"/>
            <a:endParaRPr lang="tr-TR" sz="2000">
              <a:cs typeface="Arial" charset="0"/>
            </a:endParaRPr>
          </a:p>
          <a:p>
            <a:pPr eaLnBrk="0" hangingPunct="0"/>
            <a:endParaRPr lang="tr-TR" sz="2000">
              <a:cs typeface="Arial" charset="0"/>
            </a:endParaRPr>
          </a:p>
          <a:p>
            <a:pPr eaLnBrk="0" hangingPunct="0"/>
            <a:r>
              <a:rPr lang="tr-TR" sz="2000">
                <a:cs typeface="Times New Roman" pitchFamily="18" charset="0"/>
              </a:rPr>
              <a:t>İdeal gaz termometreleri ile aynıdır. Aralarındaki fark, bu tip termometrelerde hazne (algılayıcı kısım) bir sıvı (propil alkol) , gaz (Azot) veya sıvı/buhar ( Freon 22, Propilin, Metil klorid, aseton, etil benzen)  ile doldurmuş olmasısıdr.  </a:t>
            </a:r>
          </a:p>
          <a:p>
            <a:pPr eaLnBrk="0" hangingPunct="0"/>
            <a:endParaRPr lang="tr-TR" sz="2000">
              <a:cs typeface="Times New Roman" pitchFamily="18" charset="0"/>
            </a:endParaRPr>
          </a:p>
          <a:p>
            <a:pPr eaLnBrk="0" hangingPunct="0"/>
            <a:r>
              <a:rPr lang="tr-TR" sz="2000">
                <a:cs typeface="Times New Roman" pitchFamily="18" charset="0"/>
              </a:rPr>
              <a:t>Bourdan manometresine benzer. </a:t>
            </a:r>
          </a:p>
          <a:p>
            <a:pPr eaLnBrk="0" hangingPunct="0"/>
            <a:endParaRPr lang="tr-TR" sz="2000">
              <a:cs typeface="Times New Roman" pitchFamily="18" charset="0"/>
            </a:endParaRPr>
          </a:p>
          <a:p>
            <a:pPr eaLnBrk="0" hangingPunct="0"/>
            <a:r>
              <a:rPr lang="tr-TR" sz="2000">
                <a:cs typeface="Times New Roman" pitchFamily="18" charset="0"/>
              </a:rPr>
              <a:t>Haznedeki akışkan sıcaklıkla ısıl genleşmesinin oluşturduğu basıncın ölçülmesine dayanır. Bu termometrelere akışkan genişlemeli termometreler de denir.  Kılcal boruları 20 m olabilir.</a:t>
            </a:r>
            <a:endParaRPr lang="tr-TR" sz="2000">
              <a:cs typeface="Arial" charset="0"/>
            </a:endParaRPr>
          </a:p>
        </p:txBody>
      </p:sp>
      <p:sp>
        <p:nvSpPr>
          <p:cNvPr id="5" name="4 Veri Yer Tutucusu"/>
          <p:cNvSpPr>
            <a:spLocks noGrp="1"/>
          </p:cNvSpPr>
          <p:nvPr>
            <p:ph type="dt" sz="quarter" idx="10"/>
          </p:nvPr>
        </p:nvSpPr>
        <p:spPr/>
        <p:txBody>
          <a:bodyPr/>
          <a:lstStyle/>
          <a:p>
            <a:pPr>
              <a:defRPr/>
            </a:pPr>
            <a:r>
              <a:rPr lang="tr-TR"/>
              <a:t>Ölçme Yöntemleri</a:t>
            </a:r>
          </a:p>
        </p:txBody>
      </p:sp>
      <p:sp>
        <p:nvSpPr>
          <p:cNvPr id="6" name="5 Altbilgi Yer Tutucusu"/>
          <p:cNvSpPr>
            <a:spLocks noGrp="1"/>
          </p:cNvSpPr>
          <p:nvPr>
            <p:ph type="ftr" sz="quarter" idx="11"/>
          </p:nvPr>
        </p:nvSpPr>
        <p:spPr/>
        <p:txBody>
          <a:bodyPr/>
          <a:lstStyle/>
          <a:p>
            <a:pPr>
              <a:defRPr/>
            </a:pPr>
            <a:r>
              <a:rPr lang="tr-TR"/>
              <a:t>Doç. Dr. Hüsamettin BULUT</a:t>
            </a:r>
          </a:p>
        </p:txBody>
      </p:sp>
      <p:sp>
        <p:nvSpPr>
          <p:cNvPr id="7" name="6 Slayt Numarası Yer Tutucusu"/>
          <p:cNvSpPr>
            <a:spLocks noGrp="1"/>
          </p:cNvSpPr>
          <p:nvPr>
            <p:ph type="sldNum" sz="quarter" idx="12"/>
          </p:nvPr>
        </p:nvSpPr>
        <p:spPr/>
        <p:txBody>
          <a:bodyPr/>
          <a:lstStyle/>
          <a:p>
            <a:pPr>
              <a:defRPr/>
            </a:pPr>
            <a:fld id="{01FDC7E7-5DC1-47D9-A810-F08F986EF5AA}" type="slidenum">
              <a:rPr lang="tr-TR"/>
              <a:pPr>
                <a:defRPr/>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55875" y="188913"/>
            <a:ext cx="3300413" cy="368300"/>
          </a:xfrm>
          <a:prstGeom prst="rect">
            <a:avLst/>
          </a:prstGeom>
          <a:solidFill>
            <a:schemeClr val="accent1">
              <a:lumMod val="40000"/>
              <a:lumOff val="60000"/>
            </a:schemeClr>
          </a:solidFill>
          <a:ln>
            <a:solidFill>
              <a:schemeClr val="accent1">
                <a:lumMod val="75000"/>
              </a:schemeClr>
            </a:solidFill>
          </a:ln>
        </p:spPr>
        <p:txBody>
          <a:bodyPr wrap="none">
            <a:spAutoFit/>
          </a:bodyPr>
          <a:lstStyle/>
          <a:p>
            <a:pPr algn="ctr">
              <a:defRPr/>
            </a:pPr>
            <a:r>
              <a:rPr lang="tr-TR" b="1" u="sng" dirty="0">
                <a:solidFill>
                  <a:srgbClr val="FF0000"/>
                </a:solidFill>
                <a:latin typeface="Arial" pitchFamily="34" charset="0"/>
                <a:ea typeface="Times New Roman" pitchFamily="18" charset="0"/>
                <a:cs typeface="Arial" pitchFamily="34" charset="0"/>
              </a:rPr>
              <a:t>BASINÇ TERMOMETRELERİ</a:t>
            </a:r>
            <a:endParaRPr lang="tr-TR" b="1" u="sng" dirty="0">
              <a:solidFill>
                <a:srgbClr val="FF0000"/>
              </a:solidFill>
              <a:latin typeface="Arial" pitchFamily="34" charset="0"/>
              <a:cs typeface="Arial" pitchFamily="34" charset="0"/>
            </a:endParaRPr>
          </a:p>
        </p:txBody>
      </p:sp>
      <p:pic>
        <p:nvPicPr>
          <p:cNvPr id="33794" name="6" descr="Vapour Pressure Thermometer"/>
          <p:cNvPicPr>
            <a:picLocks noChangeAspect="1" noChangeArrowheads="1"/>
          </p:cNvPicPr>
          <p:nvPr/>
        </p:nvPicPr>
        <p:blipFill>
          <a:blip r:embed="rId2" r:link="rId3"/>
          <a:srcRect/>
          <a:stretch>
            <a:fillRect/>
          </a:stretch>
        </p:blipFill>
        <p:spPr bwMode="auto">
          <a:xfrm>
            <a:off x="395288" y="476250"/>
            <a:ext cx="2286000" cy="2286000"/>
          </a:xfrm>
          <a:prstGeom prst="rect">
            <a:avLst/>
          </a:prstGeom>
          <a:noFill/>
          <a:ln w="9525">
            <a:noFill/>
            <a:miter lim="800000"/>
            <a:headEnd/>
            <a:tailEnd/>
          </a:ln>
        </p:spPr>
      </p:pic>
      <p:pic>
        <p:nvPicPr>
          <p:cNvPr id="33795" name="il_fi" descr="http://www.floydinstruments.com.au/images/gas%20filled%20thermometer.jpg"/>
          <p:cNvPicPr>
            <a:picLocks noChangeAspect="1" noChangeArrowheads="1"/>
          </p:cNvPicPr>
          <p:nvPr/>
        </p:nvPicPr>
        <p:blipFill>
          <a:blip r:embed="rId4" r:link="rId5"/>
          <a:srcRect/>
          <a:stretch>
            <a:fillRect/>
          </a:stretch>
        </p:blipFill>
        <p:spPr bwMode="auto">
          <a:xfrm>
            <a:off x="3492500" y="692150"/>
            <a:ext cx="2663825" cy="3894138"/>
          </a:xfrm>
          <a:prstGeom prst="rect">
            <a:avLst/>
          </a:prstGeom>
          <a:noFill/>
          <a:ln w="9525">
            <a:noFill/>
            <a:miter lim="800000"/>
            <a:headEnd/>
            <a:tailEnd/>
          </a:ln>
        </p:spPr>
      </p:pic>
      <p:pic>
        <p:nvPicPr>
          <p:cNvPr id="33796" name="Picture 7" descr="http://img.cheaponsale.com/1124560920180177600_d/gas_filled_thermometer_my_gft_2.jpg"/>
          <p:cNvPicPr>
            <a:picLocks noChangeAspect="1" noChangeArrowheads="1"/>
          </p:cNvPicPr>
          <p:nvPr/>
        </p:nvPicPr>
        <p:blipFill>
          <a:blip r:embed="rId6" r:link="rId7"/>
          <a:srcRect/>
          <a:stretch>
            <a:fillRect/>
          </a:stretch>
        </p:blipFill>
        <p:spPr bwMode="auto">
          <a:xfrm>
            <a:off x="6732588" y="1196975"/>
            <a:ext cx="1104900" cy="1905000"/>
          </a:xfrm>
          <a:prstGeom prst="rect">
            <a:avLst/>
          </a:prstGeom>
          <a:noFill/>
          <a:ln w="9525">
            <a:noFill/>
            <a:miter lim="800000"/>
            <a:headEnd/>
            <a:tailEnd/>
          </a:ln>
        </p:spPr>
      </p:pic>
      <p:pic>
        <p:nvPicPr>
          <p:cNvPr id="33797" name="Picture 6"/>
          <p:cNvPicPr>
            <a:picLocks noChangeAspect="1" noChangeArrowheads="1"/>
          </p:cNvPicPr>
          <p:nvPr/>
        </p:nvPicPr>
        <p:blipFill>
          <a:blip r:embed="rId8"/>
          <a:srcRect l="11981" t="2844"/>
          <a:stretch>
            <a:fillRect/>
          </a:stretch>
        </p:blipFill>
        <p:spPr bwMode="auto">
          <a:xfrm>
            <a:off x="0" y="8629650"/>
            <a:ext cx="3429000" cy="3905250"/>
          </a:xfrm>
          <a:prstGeom prst="rect">
            <a:avLst/>
          </a:prstGeom>
          <a:noFill/>
          <a:ln w="9525">
            <a:noFill/>
            <a:miter lim="800000"/>
            <a:headEnd/>
            <a:tailEnd/>
          </a:ln>
        </p:spPr>
      </p:pic>
      <p:pic>
        <p:nvPicPr>
          <p:cNvPr id="33798" name="Picture 5" descr="http://www.cnpressuregauge.com/productsimages/steelcapillarythermometer_93039.jpg"/>
          <p:cNvPicPr>
            <a:picLocks noChangeAspect="1" noChangeArrowheads="1"/>
          </p:cNvPicPr>
          <p:nvPr/>
        </p:nvPicPr>
        <p:blipFill>
          <a:blip r:embed="rId9" r:link="rId10"/>
          <a:srcRect/>
          <a:stretch>
            <a:fillRect/>
          </a:stretch>
        </p:blipFill>
        <p:spPr bwMode="auto">
          <a:xfrm>
            <a:off x="0" y="12534900"/>
            <a:ext cx="1428750" cy="1428750"/>
          </a:xfrm>
          <a:prstGeom prst="rect">
            <a:avLst/>
          </a:prstGeom>
          <a:noFill/>
          <a:ln w="9525">
            <a:noFill/>
            <a:miter lim="800000"/>
            <a:headEnd/>
            <a:tailEnd/>
          </a:ln>
        </p:spPr>
      </p:pic>
      <p:pic>
        <p:nvPicPr>
          <p:cNvPr id="33799" name="Picture 4"/>
          <p:cNvPicPr>
            <a:picLocks noChangeAspect="1" noChangeArrowheads="1"/>
          </p:cNvPicPr>
          <p:nvPr/>
        </p:nvPicPr>
        <p:blipFill>
          <a:blip r:embed="rId11"/>
          <a:srcRect/>
          <a:stretch>
            <a:fillRect/>
          </a:stretch>
        </p:blipFill>
        <p:spPr bwMode="auto">
          <a:xfrm>
            <a:off x="0" y="13963650"/>
            <a:ext cx="5057775" cy="5048250"/>
          </a:xfrm>
          <a:prstGeom prst="rect">
            <a:avLst/>
          </a:prstGeom>
          <a:noFill/>
          <a:ln w="9525">
            <a:noFill/>
            <a:miter lim="800000"/>
            <a:headEnd/>
            <a:tailEnd/>
          </a:ln>
        </p:spPr>
      </p:pic>
      <p:pic>
        <p:nvPicPr>
          <p:cNvPr id="33800" name="TaPe4NawxfCBAM:b" descr="http://t2.gstatic.com/images?q=tbn:ANd9GcSbpfpaFoJi46d7OyXglxjF2N53-x-dWYmyd4LyKutmx5m25eGovzi_KefP2Q">
            <a:hlinkClick r:id="rId12"/>
          </p:cNvPr>
          <p:cNvPicPr>
            <a:picLocks noChangeAspect="1" noChangeArrowheads="1"/>
          </p:cNvPicPr>
          <p:nvPr/>
        </p:nvPicPr>
        <p:blipFill>
          <a:blip r:embed="rId13" r:link="rId14"/>
          <a:srcRect/>
          <a:stretch>
            <a:fillRect/>
          </a:stretch>
        </p:blipFill>
        <p:spPr bwMode="auto">
          <a:xfrm>
            <a:off x="0" y="19011900"/>
            <a:ext cx="1666875" cy="1409700"/>
          </a:xfrm>
          <a:prstGeom prst="rect">
            <a:avLst/>
          </a:prstGeom>
          <a:noFill/>
          <a:ln w="9525">
            <a:noFill/>
            <a:miter lim="800000"/>
            <a:headEnd/>
            <a:tailEnd/>
          </a:ln>
        </p:spPr>
      </p:pic>
      <p:pic>
        <p:nvPicPr>
          <p:cNvPr id="33801" name="Picture 2" descr="http://www.noshok.com/images/therm/vapor/Remote_Thermometer-large.png"/>
          <p:cNvPicPr>
            <a:picLocks noChangeAspect="1" noChangeArrowheads="1"/>
          </p:cNvPicPr>
          <p:nvPr/>
        </p:nvPicPr>
        <p:blipFill>
          <a:blip r:embed="rId15" r:link="rId16"/>
          <a:srcRect/>
          <a:stretch>
            <a:fillRect/>
          </a:stretch>
        </p:blipFill>
        <p:spPr bwMode="auto">
          <a:xfrm>
            <a:off x="0" y="20421600"/>
            <a:ext cx="3810000" cy="2600325"/>
          </a:xfrm>
          <a:prstGeom prst="rect">
            <a:avLst/>
          </a:prstGeom>
          <a:noFill/>
          <a:ln w="9525">
            <a:noFill/>
            <a:miter lim="800000"/>
            <a:headEnd/>
            <a:tailEnd/>
          </a:ln>
        </p:spPr>
      </p:pic>
      <p:pic>
        <p:nvPicPr>
          <p:cNvPr id="33802" name="Picture 1" descr="http://img.hisupplier.com/var/userImages/2009-12/23/vivianxuan$164034307(s).jpg"/>
          <p:cNvPicPr>
            <a:picLocks noChangeAspect="1" noChangeArrowheads="1"/>
          </p:cNvPicPr>
          <p:nvPr/>
        </p:nvPicPr>
        <p:blipFill>
          <a:blip r:embed="rId17" r:link="rId18"/>
          <a:srcRect/>
          <a:stretch>
            <a:fillRect/>
          </a:stretch>
        </p:blipFill>
        <p:spPr bwMode="auto">
          <a:xfrm>
            <a:off x="0" y="23021925"/>
            <a:ext cx="3810000" cy="3810000"/>
          </a:xfrm>
          <a:prstGeom prst="rect">
            <a:avLst/>
          </a:prstGeom>
          <a:noFill/>
          <a:ln w="9525">
            <a:noFill/>
            <a:miter lim="800000"/>
            <a:headEnd/>
            <a:tailEnd/>
          </a:ln>
        </p:spPr>
      </p:pic>
      <p:sp>
        <p:nvSpPr>
          <p:cNvPr id="33803"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cs typeface="Arial" charset="0"/>
            </a:endParaRPr>
          </a:p>
        </p:txBody>
      </p:sp>
      <p:sp>
        <p:nvSpPr>
          <p:cNvPr id="33804" name="Rectangle 11"/>
          <p:cNvSpPr>
            <a:spLocks noChangeArrowheads="1"/>
          </p:cNvSpPr>
          <p:nvPr/>
        </p:nvSpPr>
        <p:spPr bwMode="auto">
          <a:xfrm>
            <a:off x="228600" y="27432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33805" name="Rectangle 12"/>
          <p:cNvSpPr>
            <a:spLocks noChangeArrowheads="1"/>
          </p:cNvSpPr>
          <p:nvPr/>
        </p:nvSpPr>
        <p:spPr bwMode="auto">
          <a:xfrm>
            <a:off x="228600" y="6724650"/>
            <a:ext cx="9144000" cy="0"/>
          </a:xfrm>
          <a:prstGeom prst="rect">
            <a:avLst/>
          </a:prstGeom>
          <a:noFill/>
          <a:ln w="9525">
            <a:noFill/>
            <a:miter lim="800000"/>
            <a:headEnd/>
            <a:tailEnd/>
          </a:ln>
        </p:spPr>
        <p:txBody>
          <a:bodyPr wrap="none" anchor="ctr">
            <a:spAutoFit/>
          </a:bodyPr>
          <a:lstStyle/>
          <a:p>
            <a:r>
              <a:rPr lang="tr-TR" sz="1200">
                <a:ea typeface="Times New Roman" pitchFamily="18" charset="0"/>
                <a:cs typeface="Arial" charset="0"/>
              </a:rPr>
              <a:t> </a:t>
            </a:r>
            <a:endParaRPr lang="tr-TR">
              <a:ea typeface="Times New Roman" pitchFamily="18" charset="0"/>
              <a:cs typeface="Arial" charset="0"/>
            </a:endParaRPr>
          </a:p>
        </p:txBody>
      </p:sp>
      <p:sp>
        <p:nvSpPr>
          <p:cNvPr id="33806" name="Rectangle 13"/>
          <p:cNvSpPr>
            <a:spLocks noChangeArrowheads="1"/>
          </p:cNvSpPr>
          <p:nvPr/>
        </p:nvSpPr>
        <p:spPr bwMode="auto">
          <a:xfrm>
            <a:off x="228600" y="8629650"/>
            <a:ext cx="9144000" cy="0"/>
          </a:xfrm>
          <a:prstGeom prst="rect">
            <a:avLst/>
          </a:prstGeom>
          <a:noFill/>
          <a:ln w="9525">
            <a:noFill/>
            <a:miter lim="800000"/>
            <a:headEnd/>
            <a:tailEnd/>
          </a:ln>
        </p:spPr>
        <p:txBody>
          <a:bodyPr wrap="none" anchor="ctr">
            <a:spAutoFit/>
          </a:bodyPr>
          <a:lstStyle/>
          <a:p>
            <a:r>
              <a:rPr lang="tr-TR" sz="1200">
                <a:ea typeface="Times New Roman" pitchFamily="18" charset="0"/>
                <a:cs typeface="Arial" charset="0"/>
              </a:rPr>
              <a:t> </a:t>
            </a:r>
            <a:endParaRPr lang="tr-TR">
              <a:ea typeface="Times New Roman" pitchFamily="18" charset="0"/>
              <a:cs typeface="Arial" charset="0"/>
            </a:endParaRPr>
          </a:p>
        </p:txBody>
      </p:sp>
      <p:sp>
        <p:nvSpPr>
          <p:cNvPr id="33807" name="Rectangle 14"/>
          <p:cNvSpPr>
            <a:spLocks noChangeArrowheads="1"/>
          </p:cNvSpPr>
          <p:nvPr/>
        </p:nvSpPr>
        <p:spPr bwMode="auto">
          <a:xfrm>
            <a:off x="228600" y="12534900"/>
            <a:ext cx="9144000" cy="0"/>
          </a:xfrm>
          <a:prstGeom prst="rect">
            <a:avLst/>
          </a:prstGeom>
          <a:noFill/>
          <a:ln w="9525">
            <a:noFill/>
            <a:miter lim="800000"/>
            <a:headEnd/>
            <a:tailEnd/>
          </a:ln>
        </p:spPr>
        <p:txBody>
          <a:bodyPr wrap="none" anchor="ctr">
            <a:spAutoFit/>
          </a:bodyPr>
          <a:lstStyle/>
          <a:p>
            <a:r>
              <a:rPr lang="tr-TR" sz="1200">
                <a:ea typeface="Times New Roman" pitchFamily="18" charset="0"/>
                <a:cs typeface="Arial" charset="0"/>
              </a:rPr>
              <a:t> </a:t>
            </a:r>
            <a:endParaRPr lang="tr-TR">
              <a:ea typeface="Times New Roman" pitchFamily="18" charset="0"/>
              <a:cs typeface="Arial" charset="0"/>
            </a:endParaRPr>
          </a:p>
        </p:txBody>
      </p:sp>
      <p:sp>
        <p:nvSpPr>
          <p:cNvPr id="33808" name="Rectangle 15"/>
          <p:cNvSpPr>
            <a:spLocks noChangeArrowheads="1"/>
          </p:cNvSpPr>
          <p:nvPr/>
        </p:nvSpPr>
        <p:spPr bwMode="auto">
          <a:xfrm>
            <a:off x="228600" y="13963650"/>
            <a:ext cx="9144000" cy="0"/>
          </a:xfrm>
          <a:prstGeom prst="rect">
            <a:avLst/>
          </a:prstGeom>
          <a:noFill/>
          <a:ln w="9525">
            <a:noFill/>
            <a:miter lim="800000"/>
            <a:headEnd/>
            <a:tailEnd/>
          </a:ln>
        </p:spPr>
        <p:txBody>
          <a:bodyPr wrap="none" anchor="ctr">
            <a:spAutoFit/>
          </a:bodyPr>
          <a:lstStyle/>
          <a:p>
            <a:r>
              <a:rPr lang="tr-TR" sz="1200">
                <a:ea typeface="Times New Roman" pitchFamily="18" charset="0"/>
                <a:cs typeface="Arial" charset="0"/>
              </a:rPr>
              <a:t> </a:t>
            </a:r>
            <a:endParaRPr lang="tr-TR">
              <a:ea typeface="Times New Roman" pitchFamily="18" charset="0"/>
              <a:cs typeface="Arial" charset="0"/>
            </a:endParaRPr>
          </a:p>
        </p:txBody>
      </p:sp>
      <p:sp>
        <p:nvSpPr>
          <p:cNvPr id="33809" name="Rectangle 16"/>
          <p:cNvSpPr>
            <a:spLocks noChangeArrowheads="1"/>
          </p:cNvSpPr>
          <p:nvPr/>
        </p:nvSpPr>
        <p:spPr bwMode="auto">
          <a:xfrm>
            <a:off x="228600" y="19011900"/>
            <a:ext cx="9144000" cy="0"/>
          </a:xfrm>
          <a:prstGeom prst="rect">
            <a:avLst/>
          </a:prstGeom>
          <a:noFill/>
          <a:ln w="9525">
            <a:noFill/>
            <a:miter lim="800000"/>
            <a:headEnd/>
            <a:tailEnd/>
          </a:ln>
        </p:spPr>
        <p:txBody>
          <a:bodyPr wrap="none" anchor="ctr">
            <a:spAutoFit/>
          </a:bodyPr>
          <a:lstStyle/>
          <a:p>
            <a:r>
              <a:rPr lang="tr-TR" sz="1300">
                <a:solidFill>
                  <a:srgbClr val="0000FF"/>
                </a:solidFill>
                <a:ea typeface="Times New Roman" pitchFamily="18" charset="0"/>
                <a:cs typeface="Arial" charset="0"/>
              </a:rPr>
              <a:t> </a:t>
            </a:r>
            <a:endParaRPr lang="tr-TR">
              <a:ea typeface="Times New Roman" pitchFamily="18" charset="0"/>
              <a:cs typeface="Arial" charset="0"/>
            </a:endParaRPr>
          </a:p>
        </p:txBody>
      </p:sp>
      <p:sp>
        <p:nvSpPr>
          <p:cNvPr id="33810" name="Rectangle 17"/>
          <p:cNvSpPr>
            <a:spLocks noChangeArrowheads="1"/>
          </p:cNvSpPr>
          <p:nvPr/>
        </p:nvSpPr>
        <p:spPr bwMode="auto">
          <a:xfrm>
            <a:off x="228600" y="20421600"/>
            <a:ext cx="9144000" cy="0"/>
          </a:xfrm>
          <a:prstGeom prst="rect">
            <a:avLst/>
          </a:prstGeom>
          <a:noFill/>
          <a:ln w="9525">
            <a:noFill/>
            <a:miter lim="800000"/>
            <a:headEnd/>
            <a:tailEnd/>
          </a:ln>
        </p:spPr>
        <p:txBody>
          <a:bodyPr wrap="none" anchor="ctr">
            <a:spAutoFit/>
          </a:bodyPr>
          <a:lstStyle/>
          <a:p>
            <a:r>
              <a:rPr lang="tr-TR" sz="1000">
                <a:ea typeface="Times New Roman" pitchFamily="18" charset="0"/>
                <a:cs typeface="Arial" charset="0"/>
              </a:rPr>
              <a:t> </a:t>
            </a:r>
            <a:endParaRPr lang="tr-TR">
              <a:ea typeface="Times New Roman" pitchFamily="18" charset="0"/>
              <a:cs typeface="Arial" charset="0"/>
            </a:endParaRPr>
          </a:p>
        </p:txBody>
      </p:sp>
      <p:sp>
        <p:nvSpPr>
          <p:cNvPr id="33811" name="Rectangle 18"/>
          <p:cNvSpPr>
            <a:spLocks noChangeArrowheads="1"/>
          </p:cNvSpPr>
          <p:nvPr/>
        </p:nvSpPr>
        <p:spPr bwMode="auto">
          <a:xfrm>
            <a:off x="228600" y="23021925"/>
            <a:ext cx="9144000" cy="0"/>
          </a:xfrm>
          <a:prstGeom prst="rect">
            <a:avLst/>
          </a:prstGeom>
          <a:noFill/>
          <a:ln w="9525">
            <a:noFill/>
            <a:miter lim="800000"/>
            <a:headEnd/>
            <a:tailEnd/>
          </a:ln>
        </p:spPr>
        <p:txBody>
          <a:bodyPr wrap="none" anchor="ctr">
            <a:spAutoFit/>
          </a:bodyPr>
          <a:lstStyle/>
          <a:p>
            <a:r>
              <a:rPr lang="tr-TR" sz="1000">
                <a:ea typeface="Times New Roman" pitchFamily="18" charset="0"/>
                <a:cs typeface="Arial" charset="0"/>
              </a:rPr>
              <a:t> </a:t>
            </a:r>
            <a:endParaRPr lang="tr-TR">
              <a:ea typeface="Times New Roman" pitchFamily="18" charset="0"/>
              <a:cs typeface="Arial" charset="0"/>
            </a:endParaRPr>
          </a:p>
        </p:txBody>
      </p:sp>
      <p:pic>
        <p:nvPicPr>
          <p:cNvPr id="33812" name="Picture 19"/>
          <p:cNvPicPr>
            <a:picLocks noChangeAspect="1" noChangeArrowheads="1"/>
          </p:cNvPicPr>
          <p:nvPr/>
        </p:nvPicPr>
        <p:blipFill>
          <a:blip r:embed="rId8"/>
          <a:srcRect l="11981" t="2844"/>
          <a:stretch>
            <a:fillRect/>
          </a:stretch>
        </p:blipFill>
        <p:spPr bwMode="auto">
          <a:xfrm>
            <a:off x="827088" y="2420938"/>
            <a:ext cx="3429000" cy="3905250"/>
          </a:xfrm>
          <a:prstGeom prst="rect">
            <a:avLst/>
          </a:prstGeom>
          <a:noFill/>
          <a:ln w="9525">
            <a:noFill/>
            <a:miter lim="800000"/>
            <a:headEnd/>
            <a:tailEnd/>
          </a:ln>
        </p:spPr>
      </p:pic>
      <p:pic>
        <p:nvPicPr>
          <p:cNvPr id="33813" name="Picture 20" descr="steelcapillarythermometer_93039"/>
          <p:cNvPicPr>
            <a:picLocks noChangeAspect="1" noChangeArrowheads="1"/>
          </p:cNvPicPr>
          <p:nvPr/>
        </p:nvPicPr>
        <p:blipFill>
          <a:blip r:embed="rId9"/>
          <a:srcRect/>
          <a:stretch>
            <a:fillRect/>
          </a:stretch>
        </p:blipFill>
        <p:spPr bwMode="auto">
          <a:xfrm>
            <a:off x="6732588" y="4221163"/>
            <a:ext cx="1428750" cy="1428750"/>
          </a:xfrm>
          <a:prstGeom prst="rect">
            <a:avLst/>
          </a:prstGeom>
          <a:noFill/>
          <a:ln w="9525">
            <a:noFill/>
            <a:miter lim="800000"/>
            <a:headEnd/>
            <a:tailEnd/>
          </a:ln>
        </p:spPr>
      </p:pic>
      <p:sp>
        <p:nvSpPr>
          <p:cNvPr id="25" name="24 Veri Yer Tutucusu"/>
          <p:cNvSpPr>
            <a:spLocks noGrp="1"/>
          </p:cNvSpPr>
          <p:nvPr>
            <p:ph type="dt" sz="quarter" idx="10"/>
          </p:nvPr>
        </p:nvSpPr>
        <p:spPr/>
        <p:txBody>
          <a:bodyPr/>
          <a:lstStyle/>
          <a:p>
            <a:pPr>
              <a:defRPr/>
            </a:pPr>
            <a:r>
              <a:rPr lang="tr-TR"/>
              <a:t>Ölçme Yöntemleri</a:t>
            </a:r>
          </a:p>
        </p:txBody>
      </p:sp>
      <p:sp>
        <p:nvSpPr>
          <p:cNvPr id="26" name="25 Altbilgi Yer Tutucusu"/>
          <p:cNvSpPr>
            <a:spLocks noGrp="1"/>
          </p:cNvSpPr>
          <p:nvPr>
            <p:ph type="ftr" sz="quarter" idx="11"/>
          </p:nvPr>
        </p:nvSpPr>
        <p:spPr/>
        <p:txBody>
          <a:bodyPr/>
          <a:lstStyle/>
          <a:p>
            <a:pPr>
              <a:defRPr/>
            </a:pPr>
            <a:r>
              <a:rPr lang="tr-TR"/>
              <a:t>Doç. Dr. Hüsamettin BULUT</a:t>
            </a:r>
          </a:p>
        </p:txBody>
      </p:sp>
      <p:sp>
        <p:nvSpPr>
          <p:cNvPr id="27" name="26 Slayt Numarası Yer Tutucusu"/>
          <p:cNvSpPr>
            <a:spLocks noGrp="1"/>
          </p:cNvSpPr>
          <p:nvPr>
            <p:ph type="sldNum" sz="quarter" idx="12"/>
          </p:nvPr>
        </p:nvSpPr>
        <p:spPr/>
        <p:txBody>
          <a:bodyPr/>
          <a:lstStyle/>
          <a:p>
            <a:pPr>
              <a:defRPr/>
            </a:pPr>
            <a:fld id="{7B80147E-77DA-4AC9-B093-A20E52EE134E}" type="slidenum">
              <a:rPr lang="tr-TR"/>
              <a:pPr>
                <a:defRPr/>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55875" y="188913"/>
            <a:ext cx="3300413" cy="368300"/>
          </a:xfrm>
          <a:prstGeom prst="rect">
            <a:avLst/>
          </a:prstGeom>
          <a:solidFill>
            <a:schemeClr val="accent1">
              <a:lumMod val="40000"/>
              <a:lumOff val="60000"/>
            </a:schemeClr>
          </a:solidFill>
          <a:ln>
            <a:solidFill>
              <a:schemeClr val="accent1">
                <a:lumMod val="75000"/>
              </a:schemeClr>
            </a:solidFill>
          </a:ln>
        </p:spPr>
        <p:txBody>
          <a:bodyPr wrap="none">
            <a:spAutoFit/>
          </a:bodyPr>
          <a:lstStyle/>
          <a:p>
            <a:pPr algn="ctr">
              <a:defRPr/>
            </a:pPr>
            <a:r>
              <a:rPr lang="tr-TR" b="1" u="sng" dirty="0">
                <a:solidFill>
                  <a:srgbClr val="FF0000"/>
                </a:solidFill>
                <a:latin typeface="Arial" pitchFamily="34" charset="0"/>
                <a:ea typeface="Times New Roman" pitchFamily="18" charset="0"/>
                <a:cs typeface="Arial" pitchFamily="34" charset="0"/>
              </a:rPr>
              <a:t>BASINÇ TERMOMETRELERİ</a:t>
            </a:r>
            <a:endParaRPr lang="tr-TR" b="1" u="sng" dirty="0">
              <a:solidFill>
                <a:srgbClr val="FF0000"/>
              </a:solidFill>
              <a:latin typeface="Arial" pitchFamily="34" charset="0"/>
              <a:cs typeface="Arial" pitchFamily="34" charset="0"/>
            </a:endParaRPr>
          </a:p>
        </p:txBody>
      </p:sp>
      <p:pic>
        <p:nvPicPr>
          <p:cNvPr id="34818" name="Picture 1"/>
          <p:cNvPicPr>
            <a:picLocks noChangeAspect="1" noChangeArrowheads="1"/>
          </p:cNvPicPr>
          <p:nvPr/>
        </p:nvPicPr>
        <p:blipFill>
          <a:blip r:embed="rId2"/>
          <a:srcRect l="12982" r="16196"/>
          <a:stretch>
            <a:fillRect/>
          </a:stretch>
        </p:blipFill>
        <p:spPr bwMode="auto">
          <a:xfrm>
            <a:off x="468313" y="549275"/>
            <a:ext cx="2843212" cy="4008438"/>
          </a:xfrm>
          <a:prstGeom prst="rect">
            <a:avLst/>
          </a:prstGeom>
          <a:noFill/>
          <a:ln w="9525">
            <a:noFill/>
            <a:miter lim="800000"/>
            <a:headEnd/>
            <a:tailEnd/>
          </a:ln>
        </p:spPr>
      </p:pic>
      <p:pic>
        <p:nvPicPr>
          <p:cNvPr id="34819" name="TaPe4NawxfCBAM:b" descr="ANd9GcSbpfpaFoJi46d7OyXglxjF2N53-x-dWYmyd4LyKutmx5m25eGovzi_KefP2Q">
            <a:hlinkClick r:id="rId3"/>
          </p:cNvPr>
          <p:cNvPicPr>
            <a:picLocks noChangeAspect="1" noChangeArrowheads="1"/>
          </p:cNvPicPr>
          <p:nvPr/>
        </p:nvPicPr>
        <p:blipFill>
          <a:blip r:embed="rId4"/>
          <a:srcRect/>
          <a:stretch>
            <a:fillRect/>
          </a:stretch>
        </p:blipFill>
        <p:spPr bwMode="auto">
          <a:xfrm>
            <a:off x="2627313" y="3789363"/>
            <a:ext cx="1666875" cy="1409700"/>
          </a:xfrm>
          <a:prstGeom prst="rect">
            <a:avLst/>
          </a:prstGeom>
          <a:noFill/>
          <a:ln w="9525">
            <a:noFill/>
            <a:miter lim="800000"/>
            <a:headEnd/>
            <a:tailEnd/>
          </a:ln>
        </p:spPr>
      </p:pic>
      <p:pic>
        <p:nvPicPr>
          <p:cNvPr id="34820" name="il_fi" descr="Remote_Thermometer-large"/>
          <p:cNvPicPr>
            <a:picLocks noChangeAspect="1" noChangeArrowheads="1"/>
          </p:cNvPicPr>
          <p:nvPr/>
        </p:nvPicPr>
        <p:blipFill>
          <a:blip r:embed="rId5"/>
          <a:srcRect/>
          <a:stretch>
            <a:fillRect/>
          </a:stretch>
        </p:blipFill>
        <p:spPr bwMode="auto">
          <a:xfrm>
            <a:off x="3851275" y="549275"/>
            <a:ext cx="3810000" cy="2600325"/>
          </a:xfrm>
          <a:prstGeom prst="rect">
            <a:avLst/>
          </a:prstGeom>
          <a:noFill/>
          <a:ln w="9525">
            <a:noFill/>
            <a:miter lim="800000"/>
            <a:headEnd/>
            <a:tailEnd/>
          </a:ln>
        </p:spPr>
      </p:pic>
      <p:pic>
        <p:nvPicPr>
          <p:cNvPr id="34821" name="il_fi" descr="vivianxuan$164034307(s)"/>
          <p:cNvPicPr>
            <a:picLocks noChangeAspect="1" noChangeArrowheads="1"/>
          </p:cNvPicPr>
          <p:nvPr/>
        </p:nvPicPr>
        <p:blipFill>
          <a:blip r:embed="rId6"/>
          <a:srcRect t="15120" b="13062"/>
          <a:stretch>
            <a:fillRect/>
          </a:stretch>
        </p:blipFill>
        <p:spPr bwMode="auto">
          <a:xfrm>
            <a:off x="5003800" y="3500438"/>
            <a:ext cx="3810000" cy="2736850"/>
          </a:xfrm>
          <a:prstGeom prst="rect">
            <a:avLst/>
          </a:prstGeom>
          <a:noFill/>
          <a:ln w="9525">
            <a:noFill/>
            <a:miter lim="800000"/>
            <a:headEnd/>
            <a:tailEnd/>
          </a:ln>
        </p:spPr>
      </p:pic>
      <p:sp>
        <p:nvSpPr>
          <p:cNvPr id="9" name="8 Veri Yer Tutucusu"/>
          <p:cNvSpPr>
            <a:spLocks noGrp="1"/>
          </p:cNvSpPr>
          <p:nvPr>
            <p:ph type="dt" sz="quarter" idx="10"/>
          </p:nvPr>
        </p:nvSpPr>
        <p:spPr/>
        <p:txBody>
          <a:bodyPr/>
          <a:lstStyle/>
          <a:p>
            <a:pPr>
              <a:defRPr/>
            </a:pPr>
            <a:r>
              <a:rPr lang="tr-TR"/>
              <a:t>Ölçme Yöntemleri</a:t>
            </a:r>
          </a:p>
        </p:txBody>
      </p:sp>
      <p:sp>
        <p:nvSpPr>
          <p:cNvPr id="10" name="9 Altbilgi Yer Tutucusu"/>
          <p:cNvSpPr>
            <a:spLocks noGrp="1"/>
          </p:cNvSpPr>
          <p:nvPr>
            <p:ph type="ftr" sz="quarter" idx="11"/>
          </p:nvPr>
        </p:nvSpPr>
        <p:spPr/>
        <p:txBody>
          <a:bodyPr/>
          <a:lstStyle/>
          <a:p>
            <a:pPr>
              <a:defRPr/>
            </a:pPr>
            <a:r>
              <a:rPr lang="tr-TR"/>
              <a:t>Doç. Dr. Hüsamettin BULUT</a:t>
            </a:r>
          </a:p>
        </p:txBody>
      </p:sp>
      <p:sp>
        <p:nvSpPr>
          <p:cNvPr id="11" name="10 Slayt Numarası Yer Tutucusu"/>
          <p:cNvSpPr>
            <a:spLocks noGrp="1"/>
          </p:cNvSpPr>
          <p:nvPr>
            <p:ph type="sldNum" sz="quarter" idx="12"/>
          </p:nvPr>
        </p:nvSpPr>
        <p:spPr/>
        <p:txBody>
          <a:bodyPr/>
          <a:lstStyle/>
          <a:p>
            <a:pPr>
              <a:defRPr/>
            </a:pPr>
            <a:fld id="{48A27F17-7A0A-4243-BCED-416D52A74DFE}" type="slidenum">
              <a:rPr lang="tr-TR"/>
              <a:pPr>
                <a:defRPr/>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042988" y="188913"/>
            <a:ext cx="6516687" cy="461962"/>
          </a:xfrm>
          <a:prstGeom prst="rect">
            <a:avLst/>
          </a:prstGeom>
          <a:solidFill>
            <a:schemeClr val="accent4">
              <a:lumMod val="40000"/>
              <a:lumOff val="60000"/>
            </a:schemeClr>
          </a:solidFill>
          <a:ln w="9525">
            <a:solidFill>
              <a:schemeClr val="tx2">
                <a:lumMod val="75000"/>
              </a:schemeClr>
            </a:solidFill>
            <a:miter lim="800000"/>
            <a:headEnd/>
            <a:tailEnd/>
          </a:ln>
          <a:effectLst/>
        </p:spPr>
        <p:txBody>
          <a:bodyPr anchor="ctr">
            <a:spAutoFit/>
          </a:bodyPr>
          <a:lstStyle/>
          <a:p>
            <a:pPr algn="ctr">
              <a:defRPr/>
            </a:pPr>
            <a:r>
              <a:rPr lang="tr-TR" sz="2400" dirty="0">
                <a:solidFill>
                  <a:srgbClr val="00B050"/>
                </a:solidFill>
                <a:latin typeface="Arial" pitchFamily="34" charset="0"/>
                <a:ea typeface="Times New Roman" pitchFamily="18" charset="0"/>
                <a:cs typeface="Arial" pitchFamily="34" charset="0"/>
              </a:rPr>
              <a:t>BİMETAL TERMOMETRELER</a:t>
            </a:r>
            <a:endParaRPr lang="tr-TR" sz="2400" dirty="0">
              <a:solidFill>
                <a:srgbClr val="00B050"/>
              </a:solidFill>
              <a:latin typeface="Arial" pitchFamily="34" charset="0"/>
              <a:cs typeface="Arial" pitchFamily="34" charset="0"/>
            </a:endParaRPr>
          </a:p>
        </p:txBody>
      </p:sp>
      <p:sp>
        <p:nvSpPr>
          <p:cNvPr id="35842" name="Rectangle 2"/>
          <p:cNvSpPr>
            <a:spLocks noChangeArrowheads="1"/>
          </p:cNvSpPr>
          <p:nvPr/>
        </p:nvSpPr>
        <p:spPr bwMode="auto">
          <a:xfrm>
            <a:off x="684213" y="765175"/>
            <a:ext cx="7848600" cy="1014413"/>
          </a:xfrm>
          <a:prstGeom prst="rect">
            <a:avLst/>
          </a:prstGeom>
          <a:noFill/>
          <a:ln w="9525">
            <a:noFill/>
            <a:miter lim="800000"/>
            <a:headEnd/>
            <a:tailEnd/>
          </a:ln>
        </p:spPr>
        <p:txBody>
          <a:bodyPr anchor="ctr">
            <a:spAutoFit/>
          </a:bodyPr>
          <a:lstStyle/>
          <a:p>
            <a:r>
              <a:rPr lang="tr-TR" sz="2000">
                <a:ea typeface="Times New Roman" pitchFamily="18" charset="0"/>
                <a:cs typeface="Arial" charset="0"/>
              </a:rPr>
              <a:t>Katı cisimlerin sıcaklıkla doğrusal uzama prensibine dayanır.</a:t>
            </a:r>
          </a:p>
          <a:p>
            <a:pPr eaLnBrk="0" hangingPunct="0"/>
            <a:r>
              <a:rPr lang="tr-TR" sz="2000">
                <a:ea typeface="Times New Roman" pitchFamily="18" charset="0"/>
                <a:cs typeface="Arial" charset="0"/>
              </a:rPr>
              <a:t>L=L0 (1+αT) </a:t>
            </a:r>
            <a:endParaRPr lang="tr-TR" sz="2000">
              <a:cs typeface="Arial" charset="0"/>
            </a:endParaRPr>
          </a:p>
          <a:p>
            <a:pPr eaLnBrk="0" hangingPunct="0"/>
            <a:r>
              <a:rPr lang="tr-TR" sz="2000">
                <a:cs typeface="Times New Roman" pitchFamily="18" charset="0"/>
              </a:rPr>
              <a:t>α: Çubuğun ısıl uzama katsayısı (1/K)</a:t>
            </a:r>
            <a:endParaRPr lang="tr-TR" sz="2000">
              <a:cs typeface="Arial" charset="0"/>
            </a:endParaRPr>
          </a:p>
        </p:txBody>
      </p:sp>
      <p:pic>
        <p:nvPicPr>
          <p:cNvPr id="35843" name="Picture 3"/>
          <p:cNvPicPr>
            <a:picLocks noChangeAspect="1" noChangeArrowheads="1"/>
          </p:cNvPicPr>
          <p:nvPr/>
        </p:nvPicPr>
        <p:blipFill>
          <a:blip r:embed="rId2"/>
          <a:srcRect/>
          <a:stretch>
            <a:fillRect/>
          </a:stretch>
        </p:blipFill>
        <p:spPr bwMode="auto">
          <a:xfrm>
            <a:off x="1042988" y="1773238"/>
            <a:ext cx="5753100" cy="3648075"/>
          </a:xfrm>
          <a:prstGeom prst="rect">
            <a:avLst/>
          </a:prstGeom>
          <a:noFill/>
          <a:ln w="9525">
            <a:noFill/>
            <a:miter lim="800000"/>
            <a:headEnd/>
            <a:tailEnd/>
          </a:ln>
        </p:spPr>
      </p:pic>
      <p:sp>
        <p:nvSpPr>
          <p:cNvPr id="35844" name="Rectangle 4"/>
          <p:cNvSpPr>
            <a:spLocks noChangeArrowheads="1"/>
          </p:cNvSpPr>
          <p:nvPr/>
        </p:nvSpPr>
        <p:spPr bwMode="auto">
          <a:xfrm>
            <a:off x="395288" y="4930775"/>
            <a:ext cx="8497887" cy="1323975"/>
          </a:xfrm>
          <a:prstGeom prst="rect">
            <a:avLst/>
          </a:prstGeom>
          <a:noFill/>
          <a:ln w="9525">
            <a:noFill/>
            <a:miter lim="800000"/>
            <a:headEnd/>
            <a:tailEnd/>
          </a:ln>
        </p:spPr>
        <p:txBody>
          <a:bodyPr anchor="ctr">
            <a:spAutoFit/>
          </a:bodyPr>
          <a:lstStyle/>
          <a:p>
            <a:r>
              <a:rPr lang="tr-TR" sz="2000">
                <a:ea typeface="Times New Roman" pitchFamily="18" charset="0"/>
                <a:cs typeface="Arial" charset="0"/>
              </a:rPr>
              <a:t>Bimetal malzemeler (Pirinç (bakır,çinko alaşımı), paslanmaz çelik, Monel, invar )</a:t>
            </a:r>
          </a:p>
          <a:p>
            <a:endParaRPr lang="tr-TR" sz="2000">
              <a:ea typeface="Times New Roman" pitchFamily="18" charset="0"/>
              <a:cs typeface="Arial" charset="0"/>
            </a:endParaRPr>
          </a:p>
          <a:p>
            <a:pPr eaLnBrk="0" hangingPunct="0"/>
            <a:r>
              <a:rPr lang="tr-TR" sz="2000">
                <a:ea typeface="Times New Roman" pitchFamily="18" charset="0"/>
                <a:cs typeface="Arial" charset="0"/>
              </a:rPr>
              <a:t>Bimetal teller sıcaklık kontrolü için de kullanılırlar.</a:t>
            </a:r>
            <a:endParaRPr lang="tr-TR" sz="2000">
              <a:cs typeface="Arial" charset="0"/>
            </a:endParaRPr>
          </a:p>
        </p:txBody>
      </p:sp>
      <p:sp>
        <p:nvSpPr>
          <p:cNvPr id="8" name="7 Veri Yer Tutucusu"/>
          <p:cNvSpPr>
            <a:spLocks noGrp="1"/>
          </p:cNvSpPr>
          <p:nvPr>
            <p:ph type="dt" sz="quarter" idx="10"/>
          </p:nvPr>
        </p:nvSpPr>
        <p:spPr/>
        <p:txBody>
          <a:bodyPr/>
          <a:lstStyle/>
          <a:p>
            <a:pPr>
              <a:defRPr/>
            </a:pPr>
            <a:r>
              <a:rPr lang="tr-TR"/>
              <a:t>Ölçme Yöntemleri</a:t>
            </a:r>
          </a:p>
        </p:txBody>
      </p:sp>
      <p:sp>
        <p:nvSpPr>
          <p:cNvPr id="9" name="8 Altbilgi Yer Tutucusu"/>
          <p:cNvSpPr>
            <a:spLocks noGrp="1"/>
          </p:cNvSpPr>
          <p:nvPr>
            <p:ph type="ftr" sz="quarter" idx="11"/>
          </p:nvPr>
        </p:nvSpPr>
        <p:spPr/>
        <p:txBody>
          <a:bodyPr/>
          <a:lstStyle/>
          <a:p>
            <a:pPr>
              <a:defRPr/>
            </a:pPr>
            <a:r>
              <a:rPr lang="tr-TR"/>
              <a:t>Doç. Dr. Hüsamettin BULUT</a:t>
            </a:r>
          </a:p>
        </p:txBody>
      </p:sp>
      <p:sp>
        <p:nvSpPr>
          <p:cNvPr id="10" name="9 Slayt Numarası Yer Tutucusu"/>
          <p:cNvSpPr>
            <a:spLocks noGrp="1"/>
          </p:cNvSpPr>
          <p:nvPr>
            <p:ph type="sldNum" sz="quarter" idx="12"/>
          </p:nvPr>
        </p:nvSpPr>
        <p:spPr/>
        <p:txBody>
          <a:bodyPr/>
          <a:lstStyle/>
          <a:p>
            <a:pPr>
              <a:defRPr/>
            </a:pPr>
            <a:fld id="{959F42FB-60CC-4296-9408-35C84B6A80DA}" type="slidenum">
              <a:rPr lang="tr-TR"/>
              <a:pPr>
                <a:defRPr/>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42988" y="188913"/>
            <a:ext cx="6516687" cy="461962"/>
          </a:xfrm>
          <a:prstGeom prst="rect">
            <a:avLst/>
          </a:prstGeom>
          <a:solidFill>
            <a:schemeClr val="accent4">
              <a:lumMod val="40000"/>
              <a:lumOff val="60000"/>
            </a:schemeClr>
          </a:solidFill>
          <a:ln w="9525">
            <a:solidFill>
              <a:schemeClr val="tx2">
                <a:lumMod val="75000"/>
              </a:schemeClr>
            </a:solidFill>
            <a:miter lim="800000"/>
            <a:headEnd/>
            <a:tailEnd/>
          </a:ln>
          <a:effectLst/>
        </p:spPr>
        <p:txBody>
          <a:bodyPr anchor="ctr">
            <a:spAutoFit/>
          </a:bodyPr>
          <a:lstStyle/>
          <a:p>
            <a:pPr algn="ctr">
              <a:defRPr/>
            </a:pPr>
            <a:r>
              <a:rPr lang="tr-TR" sz="2400" dirty="0">
                <a:solidFill>
                  <a:srgbClr val="00B050"/>
                </a:solidFill>
                <a:latin typeface="Arial" pitchFamily="34" charset="0"/>
                <a:ea typeface="Times New Roman" pitchFamily="18" charset="0"/>
                <a:cs typeface="Arial" pitchFamily="34" charset="0"/>
              </a:rPr>
              <a:t>BİMETAL TERMOMETRELER</a:t>
            </a:r>
            <a:endParaRPr lang="tr-TR" sz="2400" dirty="0">
              <a:solidFill>
                <a:srgbClr val="00B050"/>
              </a:solidFill>
              <a:latin typeface="Arial" pitchFamily="34" charset="0"/>
              <a:cs typeface="Arial" pitchFamily="34" charset="0"/>
            </a:endParaRPr>
          </a:p>
        </p:txBody>
      </p:sp>
      <p:sp>
        <p:nvSpPr>
          <p:cNvPr id="13313" name="Rectangle 1"/>
          <p:cNvSpPr>
            <a:spLocks noChangeArrowheads="1"/>
          </p:cNvSpPr>
          <p:nvPr/>
        </p:nvSpPr>
        <p:spPr bwMode="auto">
          <a:xfrm>
            <a:off x="684213" y="765175"/>
            <a:ext cx="7775575" cy="1014413"/>
          </a:xfrm>
          <a:prstGeom prst="rect">
            <a:avLst/>
          </a:prstGeom>
          <a:solidFill>
            <a:schemeClr val="accent5">
              <a:lumMod val="20000"/>
              <a:lumOff val="80000"/>
            </a:schemeClr>
          </a:solidFill>
          <a:ln w="9525">
            <a:solidFill>
              <a:schemeClr val="accent6">
                <a:lumMod val="75000"/>
              </a:schemeClr>
            </a:solidFill>
            <a:miter lim="800000"/>
            <a:headEnd/>
            <a:tailEnd/>
          </a:ln>
          <a:effectLst/>
        </p:spPr>
        <p:txBody>
          <a:bodyPr anchor="ctr">
            <a:spAutoFit/>
          </a:bodyPr>
          <a:lstStyle/>
          <a:p>
            <a:pPr algn="just">
              <a:defRPr/>
            </a:pPr>
            <a:r>
              <a:rPr lang="tr-TR" sz="2000" dirty="0">
                <a:latin typeface="Arial" pitchFamily="34" charset="0"/>
                <a:ea typeface="Times New Roman" pitchFamily="18" charset="0"/>
                <a:cs typeface="Arial" pitchFamily="34" charset="0"/>
              </a:rPr>
              <a:t>Endüstride </a:t>
            </a:r>
            <a:r>
              <a:rPr lang="tr-TR" sz="2000" dirty="0" err="1">
                <a:latin typeface="Arial" pitchFamily="34" charset="0"/>
                <a:ea typeface="Times New Roman" pitchFamily="18" charset="0"/>
                <a:cs typeface="Arial" pitchFamily="34" charset="0"/>
              </a:rPr>
              <a:t>bimetallar</a:t>
            </a:r>
            <a:r>
              <a:rPr lang="tr-TR" sz="2000" dirty="0">
                <a:latin typeface="Arial" pitchFamily="34" charset="0"/>
                <a:ea typeface="Times New Roman" pitchFamily="18" charset="0"/>
                <a:cs typeface="Arial" pitchFamily="34" charset="0"/>
              </a:rPr>
              <a:t> helisel biçimde sarım yapılarak kullanılır. Bir ucu sıcaklık ölçmede diğer ucu ibreye bağlıdır. Sıcaklıkla genişleyen uç dairesel hareketle ibreyi döndürür.</a:t>
            </a:r>
            <a:endParaRPr lang="tr-TR" sz="2000" dirty="0">
              <a:latin typeface="Arial" pitchFamily="34" charset="0"/>
              <a:cs typeface="Arial" pitchFamily="34" charset="0"/>
            </a:endParaRPr>
          </a:p>
        </p:txBody>
      </p:sp>
      <p:pic>
        <p:nvPicPr>
          <p:cNvPr id="36867" name="Picture 2"/>
          <p:cNvPicPr>
            <a:picLocks noChangeAspect="1" noChangeArrowheads="1"/>
          </p:cNvPicPr>
          <p:nvPr/>
        </p:nvPicPr>
        <p:blipFill>
          <a:blip r:embed="rId2"/>
          <a:srcRect/>
          <a:stretch>
            <a:fillRect/>
          </a:stretch>
        </p:blipFill>
        <p:spPr bwMode="auto">
          <a:xfrm>
            <a:off x="611188" y="1844675"/>
            <a:ext cx="3495675" cy="2590800"/>
          </a:xfrm>
          <a:prstGeom prst="rect">
            <a:avLst/>
          </a:prstGeom>
          <a:noFill/>
          <a:ln w="9525">
            <a:noFill/>
            <a:miter lim="800000"/>
            <a:headEnd/>
            <a:tailEnd/>
          </a:ln>
        </p:spPr>
      </p:pic>
      <p:pic>
        <p:nvPicPr>
          <p:cNvPr id="36868" name="il_fi" descr="14C30B12BB33EFDB238326585A818CDB_07_19"/>
          <p:cNvPicPr>
            <a:picLocks noChangeAspect="1" noChangeArrowheads="1"/>
          </p:cNvPicPr>
          <p:nvPr/>
        </p:nvPicPr>
        <p:blipFill>
          <a:blip r:embed="rId3"/>
          <a:srcRect/>
          <a:stretch>
            <a:fillRect/>
          </a:stretch>
        </p:blipFill>
        <p:spPr bwMode="auto">
          <a:xfrm>
            <a:off x="3995738" y="1773238"/>
            <a:ext cx="4533900" cy="3549650"/>
          </a:xfrm>
          <a:prstGeom prst="rect">
            <a:avLst/>
          </a:prstGeom>
          <a:noFill/>
          <a:ln w="9525">
            <a:noFill/>
            <a:miter lim="800000"/>
            <a:headEnd/>
            <a:tailEnd/>
          </a:ln>
        </p:spPr>
      </p:pic>
      <p:pic>
        <p:nvPicPr>
          <p:cNvPr id="36869" name="il_fi" descr="bimetallic-thermometer"/>
          <p:cNvPicPr>
            <a:picLocks noChangeAspect="1" noChangeArrowheads="1"/>
          </p:cNvPicPr>
          <p:nvPr/>
        </p:nvPicPr>
        <p:blipFill>
          <a:blip r:embed="rId4"/>
          <a:srcRect l="7819" t="11980" r="11455" b="16389"/>
          <a:stretch>
            <a:fillRect/>
          </a:stretch>
        </p:blipFill>
        <p:spPr bwMode="auto">
          <a:xfrm>
            <a:off x="971550" y="4292600"/>
            <a:ext cx="2933700" cy="1817688"/>
          </a:xfrm>
          <a:prstGeom prst="rect">
            <a:avLst/>
          </a:prstGeom>
          <a:noFill/>
          <a:ln w="9525">
            <a:noFill/>
            <a:miter lim="800000"/>
            <a:headEnd/>
            <a:tailEnd/>
          </a:ln>
        </p:spPr>
      </p:pic>
      <p:sp>
        <p:nvSpPr>
          <p:cNvPr id="9" name="8 Veri Yer Tutucusu"/>
          <p:cNvSpPr>
            <a:spLocks noGrp="1"/>
          </p:cNvSpPr>
          <p:nvPr>
            <p:ph type="dt" sz="quarter" idx="10"/>
          </p:nvPr>
        </p:nvSpPr>
        <p:spPr/>
        <p:txBody>
          <a:bodyPr/>
          <a:lstStyle/>
          <a:p>
            <a:pPr>
              <a:defRPr/>
            </a:pPr>
            <a:r>
              <a:rPr lang="tr-TR"/>
              <a:t>Ölçme Yöntemleri</a:t>
            </a:r>
          </a:p>
        </p:txBody>
      </p:sp>
      <p:sp>
        <p:nvSpPr>
          <p:cNvPr id="10" name="9 Altbilgi Yer Tutucusu"/>
          <p:cNvSpPr>
            <a:spLocks noGrp="1"/>
          </p:cNvSpPr>
          <p:nvPr>
            <p:ph type="ftr" sz="quarter" idx="11"/>
          </p:nvPr>
        </p:nvSpPr>
        <p:spPr/>
        <p:txBody>
          <a:bodyPr/>
          <a:lstStyle/>
          <a:p>
            <a:pPr>
              <a:defRPr/>
            </a:pPr>
            <a:r>
              <a:rPr lang="tr-TR"/>
              <a:t>Doç. Dr. Hüsamettin BULUT</a:t>
            </a:r>
          </a:p>
        </p:txBody>
      </p:sp>
      <p:sp>
        <p:nvSpPr>
          <p:cNvPr id="11" name="10 Slayt Numarası Yer Tutucusu"/>
          <p:cNvSpPr>
            <a:spLocks noGrp="1"/>
          </p:cNvSpPr>
          <p:nvPr>
            <p:ph type="sldNum" sz="quarter" idx="12"/>
          </p:nvPr>
        </p:nvSpPr>
        <p:spPr/>
        <p:txBody>
          <a:bodyPr/>
          <a:lstStyle/>
          <a:p>
            <a:pPr>
              <a:defRPr/>
            </a:pPr>
            <a:fld id="{A5D3A720-E76D-494B-A045-E9C99E88791C}" type="slidenum">
              <a:rPr lang="tr-TR"/>
              <a:pPr>
                <a:defRPr/>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ttp://t3.gstatic.com/images?q=tbn:ANd9GcSevGACsqe22uEVAjI_0Uu1AyHyuHVnhJEgB-NGH02A1N49NErO1A"/>
          <p:cNvPicPr>
            <a:picLocks noChangeAspect="1" noChangeArrowheads="1"/>
          </p:cNvPicPr>
          <p:nvPr/>
        </p:nvPicPr>
        <p:blipFill>
          <a:blip r:embed="rId2"/>
          <a:srcRect/>
          <a:stretch>
            <a:fillRect/>
          </a:stretch>
        </p:blipFill>
        <p:spPr bwMode="auto">
          <a:xfrm>
            <a:off x="755650" y="476250"/>
            <a:ext cx="2571750" cy="1781175"/>
          </a:xfrm>
          <a:prstGeom prst="rect">
            <a:avLst/>
          </a:prstGeom>
          <a:noFill/>
          <a:ln w="9525">
            <a:noFill/>
            <a:miter lim="800000"/>
            <a:headEnd/>
            <a:tailEnd/>
          </a:ln>
        </p:spPr>
      </p:pic>
      <p:pic>
        <p:nvPicPr>
          <p:cNvPr id="37890" name="Picture 4" descr="http://t0.gstatic.com/images?q=tbn:ANd9GcRaSAigXh4wyKeTpQLk3B8ygIuuV_xyUZyNKnEYWK-eOBTLqUFmNw"/>
          <p:cNvPicPr>
            <a:picLocks noChangeAspect="1" noChangeArrowheads="1"/>
          </p:cNvPicPr>
          <p:nvPr/>
        </p:nvPicPr>
        <p:blipFill>
          <a:blip r:embed="rId3"/>
          <a:srcRect/>
          <a:stretch>
            <a:fillRect/>
          </a:stretch>
        </p:blipFill>
        <p:spPr bwMode="auto">
          <a:xfrm>
            <a:off x="3563938" y="333375"/>
            <a:ext cx="2143125" cy="2143125"/>
          </a:xfrm>
          <a:prstGeom prst="rect">
            <a:avLst/>
          </a:prstGeom>
          <a:noFill/>
          <a:ln w="9525">
            <a:noFill/>
            <a:miter lim="800000"/>
            <a:headEnd/>
            <a:tailEnd/>
          </a:ln>
        </p:spPr>
      </p:pic>
      <p:pic>
        <p:nvPicPr>
          <p:cNvPr id="37891" name="Picture 6" descr="http://t2.gstatic.com/images?q=tbn:ANd9GcRfIo1sC8UDRPT0X7lG6N30P2eBgswaD4Lga1betGgiRtd4xcqKhg6ZBksC"/>
          <p:cNvPicPr>
            <a:picLocks noChangeAspect="1" noChangeArrowheads="1"/>
          </p:cNvPicPr>
          <p:nvPr/>
        </p:nvPicPr>
        <p:blipFill>
          <a:blip r:embed="rId4"/>
          <a:srcRect/>
          <a:stretch>
            <a:fillRect/>
          </a:stretch>
        </p:blipFill>
        <p:spPr bwMode="auto">
          <a:xfrm>
            <a:off x="684213" y="2133600"/>
            <a:ext cx="1581150" cy="895350"/>
          </a:xfrm>
          <a:prstGeom prst="rect">
            <a:avLst/>
          </a:prstGeom>
          <a:noFill/>
          <a:ln w="9525">
            <a:noFill/>
            <a:miter lim="800000"/>
            <a:headEnd/>
            <a:tailEnd/>
          </a:ln>
        </p:spPr>
      </p:pic>
      <p:pic>
        <p:nvPicPr>
          <p:cNvPr id="37892" name="Picture 8" descr="http://t3.gstatic.com/images?q=tbn:ANd9GcRBxcf4WLL6BXRgYMey5mjJlm6Eiuvd0eScF5ZHthFh9x6Iby1W"/>
          <p:cNvPicPr>
            <a:picLocks noChangeAspect="1" noChangeArrowheads="1"/>
          </p:cNvPicPr>
          <p:nvPr/>
        </p:nvPicPr>
        <p:blipFill>
          <a:blip r:embed="rId5"/>
          <a:srcRect/>
          <a:stretch>
            <a:fillRect/>
          </a:stretch>
        </p:blipFill>
        <p:spPr bwMode="auto">
          <a:xfrm>
            <a:off x="6732588" y="692150"/>
            <a:ext cx="2095500" cy="2095500"/>
          </a:xfrm>
          <a:prstGeom prst="rect">
            <a:avLst/>
          </a:prstGeom>
          <a:noFill/>
          <a:ln w="9525">
            <a:noFill/>
            <a:miter lim="800000"/>
            <a:headEnd/>
            <a:tailEnd/>
          </a:ln>
        </p:spPr>
      </p:pic>
      <p:pic>
        <p:nvPicPr>
          <p:cNvPr id="37893" name="il_fi" descr="image001"/>
          <p:cNvPicPr>
            <a:picLocks noChangeAspect="1" noChangeArrowheads="1"/>
          </p:cNvPicPr>
          <p:nvPr/>
        </p:nvPicPr>
        <p:blipFill>
          <a:blip r:embed="rId6"/>
          <a:srcRect/>
          <a:stretch>
            <a:fillRect/>
          </a:stretch>
        </p:blipFill>
        <p:spPr bwMode="auto">
          <a:xfrm>
            <a:off x="1763713" y="2708275"/>
            <a:ext cx="2857500" cy="2419350"/>
          </a:xfrm>
          <a:prstGeom prst="rect">
            <a:avLst/>
          </a:prstGeom>
          <a:noFill/>
          <a:ln w="9525">
            <a:noFill/>
            <a:miter lim="800000"/>
            <a:headEnd/>
            <a:tailEnd/>
          </a:ln>
        </p:spPr>
      </p:pic>
      <p:pic>
        <p:nvPicPr>
          <p:cNvPr id="37894" name="il_fi" descr="100mm_bimetal_arkadan_paslanmaz"/>
          <p:cNvPicPr>
            <a:picLocks noChangeAspect="1" noChangeArrowheads="1"/>
          </p:cNvPicPr>
          <p:nvPr/>
        </p:nvPicPr>
        <p:blipFill>
          <a:blip r:embed="rId7"/>
          <a:srcRect/>
          <a:stretch>
            <a:fillRect/>
          </a:stretch>
        </p:blipFill>
        <p:spPr bwMode="auto">
          <a:xfrm>
            <a:off x="4859338" y="3068638"/>
            <a:ext cx="1944687" cy="1981200"/>
          </a:xfrm>
          <a:prstGeom prst="rect">
            <a:avLst/>
          </a:prstGeom>
          <a:noFill/>
          <a:ln w="9525">
            <a:noFill/>
            <a:miter lim="800000"/>
            <a:headEnd/>
            <a:tailEnd/>
          </a:ln>
        </p:spPr>
      </p:pic>
      <p:pic>
        <p:nvPicPr>
          <p:cNvPr id="37895" name="Picture 11" descr="Industrial Equipment Thermometer from China">
            <a:hlinkClick r:id="rId8" tooltip="&quot;View Industrial Equipment Thermometer larger picture,Industrial Equipment Thermometer made in China&quot;"/>
          </p:cNvPr>
          <p:cNvPicPr>
            <a:picLocks noChangeAspect="1" noChangeArrowheads="1"/>
          </p:cNvPicPr>
          <p:nvPr/>
        </p:nvPicPr>
        <p:blipFill>
          <a:blip r:embed="rId9"/>
          <a:srcRect/>
          <a:stretch>
            <a:fillRect/>
          </a:stretch>
        </p:blipFill>
        <p:spPr bwMode="auto">
          <a:xfrm>
            <a:off x="6804025" y="3068638"/>
            <a:ext cx="2095500" cy="2095500"/>
          </a:xfrm>
          <a:prstGeom prst="rect">
            <a:avLst/>
          </a:prstGeom>
          <a:noFill/>
          <a:ln w="9525">
            <a:noFill/>
            <a:miter lim="800000"/>
            <a:headEnd/>
            <a:tailEnd/>
          </a:ln>
        </p:spPr>
      </p:pic>
      <p:sp>
        <p:nvSpPr>
          <p:cNvPr id="37896" name="Rectangle 12"/>
          <p:cNvSpPr>
            <a:spLocks noChangeArrowheads="1"/>
          </p:cNvSpPr>
          <p:nvPr/>
        </p:nvSpPr>
        <p:spPr bwMode="auto">
          <a:xfrm>
            <a:off x="395288" y="5470525"/>
            <a:ext cx="8569325" cy="923925"/>
          </a:xfrm>
          <a:prstGeom prst="rect">
            <a:avLst/>
          </a:prstGeom>
          <a:noFill/>
          <a:ln w="9525">
            <a:noFill/>
            <a:miter lim="800000"/>
            <a:headEnd/>
            <a:tailEnd/>
          </a:ln>
        </p:spPr>
        <p:txBody>
          <a:bodyPr anchor="ctr">
            <a:spAutoFit/>
          </a:bodyPr>
          <a:lstStyle/>
          <a:p>
            <a:pPr algn="just"/>
            <a:r>
              <a:rPr lang="tr-TR">
                <a:ea typeface="Times New Roman" pitchFamily="18" charset="0"/>
                <a:cs typeface="Arial" charset="0"/>
              </a:rPr>
              <a:t>Güce ihtiyaç yok, sağlam kullanımı kolay ucuz fakat çok hassas değil. Düşük sıcaklıklar için uygun değil çünkü metallerin genişlemesi düşük sıcaklıklarda genleşme ve büzüşmeleri hassas değil.</a:t>
            </a:r>
          </a:p>
        </p:txBody>
      </p:sp>
      <p:sp>
        <p:nvSpPr>
          <p:cNvPr id="10" name="Rectangle 1"/>
          <p:cNvSpPr>
            <a:spLocks noChangeArrowheads="1"/>
          </p:cNvSpPr>
          <p:nvPr/>
        </p:nvSpPr>
        <p:spPr bwMode="auto">
          <a:xfrm>
            <a:off x="1042988" y="188913"/>
            <a:ext cx="6516687" cy="461962"/>
          </a:xfrm>
          <a:prstGeom prst="rect">
            <a:avLst/>
          </a:prstGeom>
          <a:solidFill>
            <a:schemeClr val="accent4">
              <a:lumMod val="40000"/>
              <a:lumOff val="60000"/>
            </a:schemeClr>
          </a:solidFill>
          <a:ln w="9525">
            <a:solidFill>
              <a:schemeClr val="tx2">
                <a:lumMod val="75000"/>
              </a:schemeClr>
            </a:solidFill>
            <a:miter lim="800000"/>
            <a:headEnd/>
            <a:tailEnd/>
          </a:ln>
          <a:effectLst/>
        </p:spPr>
        <p:txBody>
          <a:bodyPr anchor="ctr">
            <a:spAutoFit/>
          </a:bodyPr>
          <a:lstStyle/>
          <a:p>
            <a:pPr algn="ctr">
              <a:defRPr/>
            </a:pPr>
            <a:r>
              <a:rPr lang="tr-TR" sz="2400" dirty="0">
                <a:solidFill>
                  <a:srgbClr val="00B050"/>
                </a:solidFill>
                <a:latin typeface="Arial" pitchFamily="34" charset="0"/>
                <a:ea typeface="Times New Roman" pitchFamily="18" charset="0"/>
                <a:cs typeface="Arial" pitchFamily="34" charset="0"/>
              </a:rPr>
              <a:t>BİMETAL TERMOMETRELER</a:t>
            </a:r>
            <a:endParaRPr lang="tr-TR" sz="2400" dirty="0">
              <a:solidFill>
                <a:srgbClr val="00B050"/>
              </a:solidFill>
              <a:latin typeface="Arial" pitchFamily="34" charset="0"/>
              <a:cs typeface="Arial" pitchFamily="34" charset="0"/>
            </a:endParaRPr>
          </a:p>
        </p:txBody>
      </p:sp>
      <p:sp>
        <p:nvSpPr>
          <p:cNvPr id="13" name="12 Veri Yer Tutucusu"/>
          <p:cNvSpPr>
            <a:spLocks noGrp="1"/>
          </p:cNvSpPr>
          <p:nvPr>
            <p:ph type="dt" sz="quarter" idx="10"/>
          </p:nvPr>
        </p:nvSpPr>
        <p:spPr/>
        <p:txBody>
          <a:bodyPr/>
          <a:lstStyle/>
          <a:p>
            <a:pPr>
              <a:defRPr/>
            </a:pPr>
            <a:r>
              <a:rPr lang="tr-TR"/>
              <a:t>Ölçme Yöntemleri</a:t>
            </a:r>
          </a:p>
        </p:txBody>
      </p:sp>
      <p:sp>
        <p:nvSpPr>
          <p:cNvPr id="14" name="13 Altbilgi Yer Tutucusu"/>
          <p:cNvSpPr>
            <a:spLocks noGrp="1"/>
          </p:cNvSpPr>
          <p:nvPr>
            <p:ph type="ftr" sz="quarter" idx="11"/>
          </p:nvPr>
        </p:nvSpPr>
        <p:spPr/>
        <p:txBody>
          <a:bodyPr/>
          <a:lstStyle/>
          <a:p>
            <a:pPr>
              <a:defRPr/>
            </a:pPr>
            <a:r>
              <a:rPr lang="tr-TR"/>
              <a:t>Doç. Dr. Hüsamettin BULUT</a:t>
            </a:r>
          </a:p>
        </p:txBody>
      </p:sp>
      <p:sp>
        <p:nvSpPr>
          <p:cNvPr id="15" name="14 Slayt Numarası Yer Tutucusu"/>
          <p:cNvSpPr>
            <a:spLocks noGrp="1"/>
          </p:cNvSpPr>
          <p:nvPr>
            <p:ph type="sldNum" sz="quarter" idx="12"/>
          </p:nvPr>
        </p:nvSpPr>
        <p:spPr/>
        <p:txBody>
          <a:bodyPr/>
          <a:lstStyle/>
          <a:p>
            <a:pPr>
              <a:defRPr/>
            </a:pPr>
            <a:fld id="{63BFC399-089C-454D-8923-EC5F1E8379C7}" type="slidenum">
              <a:rPr lang="tr-TR"/>
              <a:pPr>
                <a:defRPr/>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755650" y="188913"/>
            <a:ext cx="7704138" cy="461962"/>
          </a:xfrm>
          <a:prstGeom prst="rect">
            <a:avLst/>
          </a:prstGeom>
          <a:solidFill>
            <a:schemeClr val="accent1">
              <a:lumMod val="20000"/>
              <a:lumOff val="80000"/>
            </a:schemeClr>
          </a:solidFill>
          <a:ln>
            <a:solidFill>
              <a:schemeClr val="accent3">
                <a:lumMod val="75000"/>
              </a:schemeClr>
            </a:solidFill>
          </a:ln>
        </p:spPr>
        <p:txBody>
          <a:bodyPr>
            <a:spAutoFit/>
          </a:bodyPr>
          <a:lstStyle/>
          <a:p>
            <a:pPr algn="ctr" fontAlgn="auto">
              <a:spcBef>
                <a:spcPts val="0"/>
              </a:spcBef>
              <a:spcAft>
                <a:spcPts val="0"/>
              </a:spcAft>
              <a:defRPr/>
            </a:pPr>
            <a:r>
              <a:rPr lang="tr-TR" sz="2400" dirty="0">
                <a:solidFill>
                  <a:srgbClr val="FF0000"/>
                </a:solidFill>
                <a:latin typeface="+mn-lt"/>
              </a:rPr>
              <a:t>ELEKTRİK DİRENÇ TERMOMETRELERİ (RDT)</a:t>
            </a:r>
          </a:p>
        </p:txBody>
      </p:sp>
      <p:sp>
        <p:nvSpPr>
          <p:cNvPr id="3" name="2 Metin kutusu"/>
          <p:cNvSpPr txBox="1"/>
          <p:nvPr/>
        </p:nvSpPr>
        <p:spPr>
          <a:xfrm>
            <a:off x="539750" y="836613"/>
            <a:ext cx="8135938" cy="2308225"/>
          </a:xfrm>
          <a:prstGeom prst="rect">
            <a:avLst/>
          </a:prstGeom>
          <a:solidFill>
            <a:schemeClr val="accent6">
              <a:lumMod val="20000"/>
              <a:lumOff val="80000"/>
            </a:schemeClr>
          </a:solidFill>
          <a:ln>
            <a:solidFill>
              <a:schemeClr val="accent3"/>
            </a:solidFill>
          </a:ln>
        </p:spPr>
        <p:txBody>
          <a:bodyPr>
            <a:spAutoFit/>
          </a:bodyPr>
          <a:lstStyle/>
          <a:p>
            <a:pPr algn="just" fontAlgn="auto">
              <a:spcBef>
                <a:spcPts val="0"/>
              </a:spcBef>
              <a:spcAft>
                <a:spcPts val="0"/>
              </a:spcAft>
              <a:defRPr/>
            </a:pPr>
            <a:r>
              <a:rPr lang="tr-TR" sz="2400" dirty="0">
                <a:latin typeface="+mn-lt"/>
              </a:rPr>
              <a:t>Elektriksel etkilerle sıcaklık ölçme aletlerindendir. Bazı direnç elemanlarının (Platin, Nikel, Tungsten gibi malzemeler)elektrik dirençlerinin sıcaklık değişimi prensibine dayanır. RDT Sıcaklık artıkça dirençte artmaktadır. -260 </a:t>
            </a:r>
            <a:r>
              <a:rPr lang="tr-TR" sz="2400" baseline="30000" dirty="0">
                <a:latin typeface="+mn-lt"/>
              </a:rPr>
              <a:t>o</a:t>
            </a:r>
            <a:r>
              <a:rPr lang="tr-TR" sz="2400" dirty="0">
                <a:latin typeface="+mn-lt"/>
              </a:rPr>
              <a:t>C/+750 </a:t>
            </a:r>
            <a:r>
              <a:rPr lang="tr-TR" sz="2400" baseline="30000" dirty="0">
                <a:latin typeface="+mn-lt"/>
              </a:rPr>
              <a:t>o</a:t>
            </a:r>
            <a:r>
              <a:rPr lang="tr-TR" sz="2400" dirty="0">
                <a:latin typeface="+mn-lt"/>
              </a:rPr>
              <a:t>C arasındaki sıcaklıklar ölçülebilir. Hassasiyet ±0.01 </a:t>
            </a:r>
            <a:r>
              <a:rPr lang="tr-TR" sz="2400" baseline="30000" dirty="0">
                <a:latin typeface="+mn-lt"/>
              </a:rPr>
              <a:t>o</a:t>
            </a:r>
            <a:r>
              <a:rPr lang="tr-TR" sz="2400" dirty="0">
                <a:latin typeface="+mn-lt"/>
              </a:rPr>
              <a:t>C olabilir.</a:t>
            </a:r>
          </a:p>
          <a:p>
            <a:pPr algn="just" fontAlgn="auto">
              <a:spcBef>
                <a:spcPts val="0"/>
              </a:spcBef>
              <a:spcAft>
                <a:spcPts val="0"/>
              </a:spcAft>
              <a:defRPr/>
            </a:pPr>
            <a:endParaRPr lang="tr-TR" sz="2400" dirty="0">
              <a:latin typeface="+mn-lt"/>
            </a:endParaRPr>
          </a:p>
        </p:txBody>
      </p:sp>
      <p:pic>
        <p:nvPicPr>
          <p:cNvPr id="38915" name="Picture 1"/>
          <p:cNvPicPr>
            <a:picLocks noChangeAspect="1" noChangeArrowheads="1"/>
          </p:cNvPicPr>
          <p:nvPr/>
        </p:nvPicPr>
        <p:blipFill>
          <a:blip r:embed="rId2"/>
          <a:srcRect/>
          <a:stretch>
            <a:fillRect/>
          </a:stretch>
        </p:blipFill>
        <p:spPr bwMode="auto">
          <a:xfrm>
            <a:off x="323850" y="3357563"/>
            <a:ext cx="5402263" cy="2160587"/>
          </a:xfrm>
          <a:prstGeom prst="rect">
            <a:avLst/>
          </a:prstGeom>
          <a:noFill/>
          <a:ln w="9525">
            <a:noFill/>
            <a:miter lim="800000"/>
            <a:headEnd/>
            <a:tailEnd/>
          </a:ln>
        </p:spPr>
      </p:pic>
      <p:pic>
        <p:nvPicPr>
          <p:cNvPr id="38916" name="Picture 3" descr="http://t3.gstatic.com/images?q=tbn:ANd9GcTSYCLaqWx_NnDmRhLNNvxkiO5uD_uKnyuwHvH0frDbw98pza0q"/>
          <p:cNvPicPr>
            <a:picLocks noChangeAspect="1" noChangeArrowheads="1"/>
          </p:cNvPicPr>
          <p:nvPr/>
        </p:nvPicPr>
        <p:blipFill>
          <a:blip r:embed="rId3"/>
          <a:srcRect/>
          <a:stretch>
            <a:fillRect/>
          </a:stretch>
        </p:blipFill>
        <p:spPr bwMode="auto">
          <a:xfrm>
            <a:off x="5435600" y="3141663"/>
            <a:ext cx="3203575" cy="2441575"/>
          </a:xfrm>
          <a:prstGeom prst="rect">
            <a:avLst/>
          </a:prstGeom>
          <a:noFill/>
          <a:ln w="9525">
            <a:noFill/>
            <a:miter lim="800000"/>
            <a:headEnd/>
            <a:tailEnd/>
          </a:ln>
        </p:spPr>
      </p:pic>
      <p:sp>
        <p:nvSpPr>
          <p:cNvPr id="8" name="7 Veri Yer Tutucusu"/>
          <p:cNvSpPr>
            <a:spLocks noGrp="1"/>
          </p:cNvSpPr>
          <p:nvPr>
            <p:ph type="dt" sz="quarter" idx="10"/>
          </p:nvPr>
        </p:nvSpPr>
        <p:spPr/>
        <p:txBody>
          <a:bodyPr/>
          <a:lstStyle/>
          <a:p>
            <a:pPr>
              <a:defRPr/>
            </a:pPr>
            <a:r>
              <a:rPr lang="tr-TR"/>
              <a:t>Ölçme Yöntemleri</a:t>
            </a:r>
          </a:p>
        </p:txBody>
      </p:sp>
      <p:sp>
        <p:nvSpPr>
          <p:cNvPr id="9" name="8 Altbilgi Yer Tutucusu"/>
          <p:cNvSpPr>
            <a:spLocks noGrp="1"/>
          </p:cNvSpPr>
          <p:nvPr>
            <p:ph type="ftr" sz="quarter" idx="11"/>
          </p:nvPr>
        </p:nvSpPr>
        <p:spPr/>
        <p:txBody>
          <a:bodyPr/>
          <a:lstStyle/>
          <a:p>
            <a:pPr>
              <a:defRPr/>
            </a:pPr>
            <a:r>
              <a:rPr lang="tr-TR"/>
              <a:t>Doç. Dr. Hüsamettin BULUT</a:t>
            </a:r>
          </a:p>
        </p:txBody>
      </p:sp>
      <p:sp>
        <p:nvSpPr>
          <p:cNvPr id="10" name="9 Slayt Numarası Yer Tutucusu"/>
          <p:cNvSpPr>
            <a:spLocks noGrp="1"/>
          </p:cNvSpPr>
          <p:nvPr>
            <p:ph type="sldNum" sz="quarter" idx="12"/>
          </p:nvPr>
        </p:nvSpPr>
        <p:spPr/>
        <p:txBody>
          <a:bodyPr/>
          <a:lstStyle/>
          <a:p>
            <a:pPr>
              <a:defRPr/>
            </a:pPr>
            <a:fld id="{295041D1-BF34-409B-BEF9-EAA7320599FC}" type="slidenum">
              <a:rPr lang="tr-TR"/>
              <a:pPr>
                <a:defRPr/>
              </a:pPr>
              <a:t>19</a:t>
            </a:fld>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4 Metin kutusu"/>
          <p:cNvSpPr txBox="1">
            <a:spLocks noChangeArrowheads="1"/>
          </p:cNvSpPr>
          <p:nvPr/>
        </p:nvSpPr>
        <p:spPr bwMode="auto">
          <a:xfrm>
            <a:off x="539750" y="260350"/>
            <a:ext cx="8208963" cy="6105525"/>
          </a:xfrm>
          <a:prstGeom prst="rect">
            <a:avLst/>
          </a:prstGeom>
          <a:noFill/>
          <a:ln w="9525">
            <a:solidFill>
              <a:schemeClr val="tx2"/>
            </a:solidFill>
            <a:miter lim="800000"/>
            <a:headEnd/>
            <a:tailEnd/>
          </a:ln>
        </p:spPr>
        <p:txBody>
          <a:bodyPr>
            <a:spAutoFit/>
          </a:bodyPr>
          <a:lstStyle/>
          <a:p>
            <a:pPr algn="just"/>
            <a:r>
              <a:rPr lang="tr-TR" sz="2000" b="1">
                <a:solidFill>
                  <a:srgbClr val="FF0000"/>
                </a:solidFill>
                <a:latin typeface="Calibri" pitchFamily="34" charset="0"/>
              </a:rPr>
              <a:t>Sıcaklık Nedir?</a:t>
            </a:r>
          </a:p>
          <a:p>
            <a:pPr algn="just"/>
            <a:r>
              <a:rPr lang="tr-TR" sz="2000">
                <a:latin typeface="Calibri" pitchFamily="34" charset="0"/>
              </a:rPr>
              <a:t>Moleküler aktivitenin (moleküler kinetik enerjinin) göstergesidir. Fiziksel bir büyüklüktür. Temel bir boyuttur.</a:t>
            </a:r>
          </a:p>
          <a:p>
            <a:pPr algn="just"/>
            <a:endParaRPr lang="tr-TR" sz="1400">
              <a:latin typeface="Calibri" pitchFamily="34" charset="0"/>
            </a:endParaRPr>
          </a:p>
          <a:p>
            <a:pPr algn="just"/>
            <a:r>
              <a:rPr lang="tr-TR" sz="2000" b="1">
                <a:solidFill>
                  <a:srgbClr val="FF0000"/>
                </a:solidFill>
                <a:latin typeface="Calibri" pitchFamily="34" charset="0"/>
              </a:rPr>
              <a:t>Isı nedir? </a:t>
            </a:r>
          </a:p>
          <a:p>
            <a:pPr algn="just"/>
            <a:r>
              <a:rPr lang="tr-TR" sz="2000">
                <a:latin typeface="Calibri" pitchFamily="34" charset="0"/>
              </a:rPr>
              <a:t>Isı bir enerji türüdür. Sıcaklık farkı ile gerçekleşir.</a:t>
            </a:r>
          </a:p>
          <a:p>
            <a:pPr algn="just"/>
            <a:endParaRPr lang="tr-TR" sz="2000">
              <a:latin typeface="Calibri" pitchFamily="34" charset="0"/>
            </a:endParaRPr>
          </a:p>
          <a:p>
            <a:pPr algn="just"/>
            <a:r>
              <a:rPr lang="tr-TR" sz="2000">
                <a:latin typeface="Calibri" pitchFamily="34" charset="0"/>
              </a:rPr>
              <a:t> </a:t>
            </a:r>
            <a:r>
              <a:rPr lang="tr-TR" sz="2000" u="sng">
                <a:latin typeface="Calibri" pitchFamily="34" charset="0"/>
              </a:rPr>
              <a:t>Termodinamiğin  sıfırıncı, ikinci ve 3. kanunu sıcaklık ile ilgilidir. </a:t>
            </a:r>
          </a:p>
          <a:p>
            <a:pPr algn="just"/>
            <a:endParaRPr lang="tr-TR" sz="2000" u="sng">
              <a:latin typeface="Calibri" pitchFamily="34" charset="0"/>
            </a:endParaRPr>
          </a:p>
          <a:p>
            <a:pPr algn="just"/>
            <a:r>
              <a:rPr lang="tr-TR" sz="2000" u="sng">
                <a:solidFill>
                  <a:schemeClr val="tx2"/>
                </a:solidFill>
                <a:latin typeface="Calibri" pitchFamily="34" charset="0"/>
              </a:rPr>
              <a:t>Termodinamiğin sıfırıncı kanunu:</a:t>
            </a:r>
            <a:r>
              <a:rPr lang="tr-TR" sz="2000">
                <a:solidFill>
                  <a:schemeClr val="tx2"/>
                </a:solidFill>
                <a:latin typeface="Calibri" pitchFamily="34" charset="0"/>
              </a:rPr>
              <a:t> </a:t>
            </a:r>
            <a:r>
              <a:rPr lang="tr-TR" sz="2000">
                <a:latin typeface="Calibri" pitchFamily="34" charset="0"/>
              </a:rPr>
              <a:t>İki cisim üçüncü bir cisimle ısıl dengede ise (sıcaklıkları eşitse), bu iki cisim birbiri ile ısıl dengededir.</a:t>
            </a:r>
          </a:p>
          <a:p>
            <a:pPr algn="just"/>
            <a:endParaRPr lang="tr-TR" sz="2000">
              <a:latin typeface="Calibri" pitchFamily="34" charset="0"/>
            </a:endParaRPr>
          </a:p>
          <a:p>
            <a:pPr algn="just"/>
            <a:r>
              <a:rPr lang="tr-TR" sz="2000" u="sng">
                <a:solidFill>
                  <a:schemeClr val="tx2"/>
                </a:solidFill>
                <a:latin typeface="Calibri" pitchFamily="34" charset="0"/>
              </a:rPr>
              <a:t>Termodinamiğin ikinci kanunu:</a:t>
            </a:r>
            <a:r>
              <a:rPr lang="tr-TR" sz="2000">
                <a:solidFill>
                  <a:schemeClr val="tx2"/>
                </a:solidFill>
                <a:latin typeface="Calibri" pitchFamily="34" charset="0"/>
              </a:rPr>
              <a:t> </a:t>
            </a:r>
            <a:r>
              <a:rPr lang="tr-TR" sz="2000">
                <a:latin typeface="Calibri" pitchFamily="34" charset="0"/>
              </a:rPr>
              <a:t>İşlemler belirli bir yönde cereyan eder. Isı yüksek sıcaklıktaki bir kaynaktan düşük sıcaklıktaki bir kaynağa doğru geçer. Bu işlemi tersine gerçekleştirmek için sisteme enerji vermek gerekir.</a:t>
            </a:r>
          </a:p>
          <a:p>
            <a:pPr algn="just"/>
            <a:endParaRPr lang="tr-TR" sz="2000">
              <a:latin typeface="Calibri" pitchFamily="34" charset="0"/>
            </a:endParaRPr>
          </a:p>
          <a:p>
            <a:pPr algn="just"/>
            <a:r>
              <a:rPr lang="tr-TR" sz="2000" u="sng">
                <a:solidFill>
                  <a:schemeClr val="tx2"/>
                </a:solidFill>
                <a:latin typeface="Calibri" pitchFamily="34" charset="0"/>
              </a:rPr>
              <a:t>Termodinamiğin üçüncü kanunu:</a:t>
            </a:r>
            <a:r>
              <a:rPr lang="tr-TR" sz="2000">
                <a:solidFill>
                  <a:schemeClr val="tx2"/>
                </a:solidFill>
                <a:latin typeface="Calibri" pitchFamily="34" charset="0"/>
              </a:rPr>
              <a:t> </a:t>
            </a:r>
            <a:r>
              <a:rPr lang="tr-TR" sz="2000">
                <a:latin typeface="Calibri" pitchFamily="34" charset="0"/>
              </a:rPr>
              <a:t>Sıfır mutlak sıcaklıkta ( 0 Kelvin) sıcaklığında saf kristal halinde bulunan bütün maddelerin entropileri sıfırdır.</a:t>
            </a:r>
          </a:p>
          <a:p>
            <a:pPr algn="just"/>
            <a:endParaRPr lang="tr-TR" sz="2000">
              <a:latin typeface="Calibri" pitchFamily="34" charset="0"/>
            </a:endParaRPr>
          </a:p>
          <a:p>
            <a:pPr algn="just"/>
            <a:r>
              <a:rPr lang="tr-TR" sz="2000" u="sng">
                <a:latin typeface="Calibri" pitchFamily="34" charset="0"/>
              </a:rPr>
              <a:t>Termodinamiğin 1. kanunu</a:t>
            </a:r>
            <a:r>
              <a:rPr lang="tr-TR" sz="2000">
                <a:latin typeface="Calibri" pitchFamily="34" charset="0"/>
              </a:rPr>
              <a:t> ise enerji korunumu ile ilgilidir. </a:t>
            </a:r>
          </a:p>
        </p:txBody>
      </p:sp>
      <p:sp>
        <p:nvSpPr>
          <p:cNvPr id="8" name="7 Veri Yer Tutucusu"/>
          <p:cNvSpPr>
            <a:spLocks noGrp="1"/>
          </p:cNvSpPr>
          <p:nvPr>
            <p:ph type="dt" sz="quarter" idx="10"/>
          </p:nvPr>
        </p:nvSpPr>
        <p:spPr/>
        <p:txBody>
          <a:bodyPr/>
          <a:lstStyle/>
          <a:p>
            <a:pPr>
              <a:defRPr/>
            </a:pPr>
            <a:r>
              <a:rPr lang="tr-TR"/>
              <a:t>Ölçme Yöntemleri</a:t>
            </a:r>
          </a:p>
        </p:txBody>
      </p:sp>
      <p:sp>
        <p:nvSpPr>
          <p:cNvPr id="9" name="8 Altbilgi Yer Tutucusu"/>
          <p:cNvSpPr>
            <a:spLocks noGrp="1"/>
          </p:cNvSpPr>
          <p:nvPr>
            <p:ph type="ftr" sz="quarter" idx="11"/>
          </p:nvPr>
        </p:nvSpPr>
        <p:spPr/>
        <p:txBody>
          <a:bodyPr/>
          <a:lstStyle/>
          <a:p>
            <a:pPr>
              <a:defRPr/>
            </a:pPr>
            <a:r>
              <a:rPr lang="tr-TR"/>
              <a:t>Doç. Dr. Hüsamettin BULUT</a:t>
            </a:r>
          </a:p>
        </p:txBody>
      </p:sp>
      <p:sp>
        <p:nvSpPr>
          <p:cNvPr id="10" name="9 Slayt Numarası Yer Tutucusu"/>
          <p:cNvSpPr>
            <a:spLocks noGrp="1"/>
          </p:cNvSpPr>
          <p:nvPr>
            <p:ph type="sldNum" sz="quarter" idx="12"/>
          </p:nvPr>
        </p:nvSpPr>
        <p:spPr/>
        <p:txBody>
          <a:bodyPr/>
          <a:lstStyle/>
          <a:p>
            <a:pPr>
              <a:defRPr/>
            </a:pPr>
            <a:fld id="{65C501C8-5051-44B8-BBB0-4B1CFD6D388C}" type="slidenum">
              <a:rPr lang="tr-TR"/>
              <a:pPr>
                <a:defRPr/>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188" y="765175"/>
            <a:ext cx="8137525" cy="1200150"/>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tr-TR" dirty="0">
                <a:latin typeface="+mn-lt"/>
              </a:rPr>
              <a:t>Direnç termometrelerinin fiyatları, </a:t>
            </a:r>
            <a:r>
              <a:rPr lang="tr-TR" dirty="0" err="1">
                <a:latin typeface="+mn-lt"/>
              </a:rPr>
              <a:t>termoelemanlara</a:t>
            </a:r>
            <a:r>
              <a:rPr lang="tr-TR" dirty="0">
                <a:latin typeface="+mn-lt"/>
              </a:rPr>
              <a:t> göre daha pahalı olup, tepki zamanları da daha uzundur. Direnç termometreleri yavaş değişen sıcaklık ölçümlerinde kullanıldıklarında en iyi sonuçlar verirler. Bu termometrelerde en çok kullanılan malzeme ve sıcaklık aralıkları Tablo 2. de verilmiştir.</a:t>
            </a:r>
          </a:p>
        </p:txBody>
      </p:sp>
      <p:pic>
        <p:nvPicPr>
          <p:cNvPr id="39938" name="Picture 1"/>
          <p:cNvPicPr>
            <a:picLocks noChangeAspect="1" noChangeArrowheads="1"/>
          </p:cNvPicPr>
          <p:nvPr/>
        </p:nvPicPr>
        <p:blipFill>
          <a:blip r:embed="rId2"/>
          <a:srcRect/>
          <a:stretch>
            <a:fillRect/>
          </a:stretch>
        </p:blipFill>
        <p:spPr bwMode="auto">
          <a:xfrm>
            <a:off x="1331913" y="2133600"/>
            <a:ext cx="5753100" cy="1590675"/>
          </a:xfrm>
          <a:prstGeom prst="rect">
            <a:avLst/>
          </a:prstGeom>
          <a:noFill/>
          <a:ln w="9525">
            <a:noFill/>
            <a:miter lim="800000"/>
            <a:headEnd/>
            <a:tailEnd/>
          </a:ln>
        </p:spPr>
      </p:pic>
      <p:sp>
        <p:nvSpPr>
          <p:cNvPr id="10242" name="Rectangle 2"/>
          <p:cNvSpPr>
            <a:spLocks noChangeArrowheads="1"/>
          </p:cNvSpPr>
          <p:nvPr/>
        </p:nvSpPr>
        <p:spPr bwMode="auto">
          <a:xfrm>
            <a:off x="179388" y="3716338"/>
            <a:ext cx="5688012" cy="2493962"/>
          </a:xfrm>
          <a:prstGeom prst="rect">
            <a:avLst/>
          </a:prstGeom>
          <a:solidFill>
            <a:schemeClr val="accent3">
              <a:lumMod val="20000"/>
              <a:lumOff val="80000"/>
            </a:schemeClr>
          </a:solidFill>
          <a:ln w="9525">
            <a:solidFill>
              <a:schemeClr val="accent2"/>
            </a:solidFill>
            <a:miter lim="800000"/>
            <a:headEnd/>
            <a:tailEnd/>
          </a:ln>
          <a:effectLst/>
        </p:spPr>
        <p:txBody>
          <a:bodyPr anchor="ctr">
            <a:spAutoFit/>
          </a:bodyPr>
          <a:lstStyle/>
          <a:p>
            <a:pPr>
              <a:defRPr/>
            </a:pPr>
            <a:r>
              <a:rPr lang="tr-TR" sz="2000" dirty="0">
                <a:latin typeface="Arial" pitchFamily="34" charset="0"/>
                <a:ea typeface="Times New Roman" pitchFamily="18" charset="0"/>
                <a:cs typeface="Comic Sans MS" pitchFamily="66" charset="0"/>
              </a:rPr>
              <a:t>Sıcaklık aralığının büyük olması durumunda direncin sıcaklıkla değişimi ikinci dereceden bir </a:t>
            </a:r>
            <a:r>
              <a:rPr lang="tr-TR" sz="2000" dirty="0" err="1">
                <a:latin typeface="Arial" pitchFamily="34" charset="0"/>
                <a:ea typeface="Times New Roman" pitchFamily="18" charset="0"/>
                <a:cs typeface="Comic Sans MS" pitchFamily="66" charset="0"/>
              </a:rPr>
              <a:t>polinomla</a:t>
            </a:r>
            <a:r>
              <a:rPr lang="tr-TR" sz="2000" dirty="0">
                <a:latin typeface="Arial" pitchFamily="34" charset="0"/>
                <a:ea typeface="Times New Roman" pitchFamily="18" charset="0"/>
                <a:cs typeface="Comic Sans MS" pitchFamily="66" charset="0"/>
              </a:rPr>
              <a:t> ifade edilir. </a:t>
            </a:r>
            <a:endParaRPr lang="tr-TR" sz="800" dirty="0">
              <a:latin typeface="Arial" pitchFamily="34" charset="0"/>
              <a:cs typeface="Arial" pitchFamily="34" charset="0"/>
            </a:endParaRPr>
          </a:p>
          <a:p>
            <a:pPr eaLnBrk="0" hangingPunct="0">
              <a:defRPr/>
            </a:pPr>
            <a:r>
              <a:rPr lang="tr-TR" sz="2400" dirty="0">
                <a:latin typeface="Times New Roman" pitchFamily="18" charset="0"/>
                <a:ea typeface="Times New Roman" pitchFamily="18" charset="0"/>
                <a:cs typeface="Times New Roman" pitchFamily="18" charset="0"/>
              </a:rPr>
              <a:t>R= R</a:t>
            </a:r>
            <a:r>
              <a:rPr lang="tr-TR" sz="1600" dirty="0">
                <a:latin typeface="Times New Roman" pitchFamily="18" charset="0"/>
                <a:ea typeface="Times New Roman" pitchFamily="18" charset="0"/>
                <a:cs typeface="Times New Roman" pitchFamily="18" charset="0"/>
              </a:rPr>
              <a:t>0</a:t>
            </a:r>
            <a:r>
              <a:rPr lang="tr-TR" sz="2400" dirty="0">
                <a:latin typeface="Times New Roman" pitchFamily="18" charset="0"/>
                <a:ea typeface="Times New Roman" pitchFamily="18" charset="0"/>
                <a:cs typeface="Times New Roman" pitchFamily="18" charset="0"/>
              </a:rPr>
              <a:t>(1+aT+bT</a:t>
            </a:r>
            <a:r>
              <a:rPr lang="tr-TR" sz="1600" baseline="30000" dirty="0">
                <a:latin typeface="Times New Roman" pitchFamily="18" charset="0"/>
                <a:ea typeface="Times New Roman" pitchFamily="18" charset="0"/>
                <a:cs typeface="Times New Roman" pitchFamily="18" charset="0"/>
              </a:rPr>
              <a:t>2</a:t>
            </a:r>
            <a:r>
              <a:rPr lang="tr-TR" sz="2400" dirty="0">
                <a:latin typeface="Times New Roman" pitchFamily="18" charset="0"/>
                <a:ea typeface="Times New Roman" pitchFamily="18" charset="0"/>
                <a:cs typeface="Times New Roman" pitchFamily="18" charset="0"/>
              </a:rPr>
              <a:t>)</a:t>
            </a:r>
            <a:endParaRPr lang="tr-TR" sz="800" dirty="0">
              <a:latin typeface="Arial" pitchFamily="34" charset="0"/>
              <a:cs typeface="Arial" pitchFamily="34" charset="0"/>
            </a:endParaRPr>
          </a:p>
          <a:p>
            <a:pPr eaLnBrk="0" hangingPunct="0">
              <a:defRPr/>
            </a:pPr>
            <a:r>
              <a:rPr lang="tr-TR" sz="2400" dirty="0">
                <a:latin typeface="Times New Roman" pitchFamily="18" charset="0"/>
                <a:ea typeface="Times New Roman" pitchFamily="18" charset="0"/>
                <a:cs typeface="Times New Roman" pitchFamily="18" charset="0"/>
              </a:rPr>
              <a:t>R</a:t>
            </a:r>
            <a:r>
              <a:rPr lang="tr-TR" sz="2000" dirty="0">
                <a:latin typeface="Arial" pitchFamily="34" charset="0"/>
                <a:ea typeface="Times New Roman" pitchFamily="18" charset="0"/>
                <a:cs typeface="Comic Sans MS" pitchFamily="66" charset="0"/>
              </a:rPr>
              <a:t>: </a:t>
            </a:r>
            <a:r>
              <a:rPr lang="tr-TR" sz="2400" dirty="0" err="1">
                <a:latin typeface="Times New Roman" pitchFamily="18" charset="0"/>
                <a:ea typeface="Times New Roman" pitchFamily="18" charset="0"/>
                <a:cs typeface="Times New Roman" pitchFamily="18" charset="0"/>
              </a:rPr>
              <a:t>T</a:t>
            </a:r>
            <a:r>
              <a:rPr lang="tr-TR" sz="2000" dirty="0" err="1">
                <a:latin typeface="Arial" pitchFamily="34" charset="0"/>
                <a:ea typeface="Times New Roman" pitchFamily="18" charset="0"/>
                <a:cs typeface="Comic Sans MS" pitchFamily="66" charset="0"/>
              </a:rPr>
              <a:t>’dekidirenç</a:t>
            </a:r>
            <a:r>
              <a:rPr lang="tr-TR" sz="2000" dirty="0">
                <a:latin typeface="Arial" pitchFamily="34" charset="0"/>
                <a:ea typeface="Times New Roman" pitchFamily="18" charset="0"/>
                <a:cs typeface="Comic Sans MS" pitchFamily="66" charset="0"/>
              </a:rPr>
              <a:t>, </a:t>
            </a:r>
            <a:endParaRPr lang="tr-TR" sz="800" dirty="0">
              <a:latin typeface="Arial" pitchFamily="34" charset="0"/>
              <a:cs typeface="Arial" pitchFamily="34" charset="0"/>
            </a:endParaRPr>
          </a:p>
          <a:p>
            <a:pPr eaLnBrk="0" hangingPunct="0">
              <a:defRPr/>
            </a:pPr>
            <a:r>
              <a:rPr lang="tr-TR" sz="2400" dirty="0">
                <a:latin typeface="Times New Roman" pitchFamily="18" charset="0"/>
                <a:ea typeface="Times New Roman" pitchFamily="18" charset="0"/>
                <a:cs typeface="Times New Roman" pitchFamily="18" charset="0"/>
              </a:rPr>
              <a:t>R</a:t>
            </a:r>
            <a:r>
              <a:rPr lang="tr-TR" sz="1600" dirty="0">
                <a:latin typeface="Times New Roman" pitchFamily="18" charset="0"/>
                <a:ea typeface="Times New Roman" pitchFamily="18" charset="0"/>
                <a:cs typeface="Times New Roman" pitchFamily="18" charset="0"/>
              </a:rPr>
              <a:t>0</a:t>
            </a:r>
            <a:r>
              <a:rPr lang="tr-TR" sz="2000" dirty="0">
                <a:latin typeface="Arial" pitchFamily="34" charset="0"/>
                <a:ea typeface="Times New Roman" pitchFamily="18" charset="0"/>
                <a:cs typeface="Comic Sans MS" pitchFamily="66" charset="0"/>
              </a:rPr>
              <a:t>: </a:t>
            </a:r>
            <a:r>
              <a:rPr lang="tr-TR" sz="2400" dirty="0">
                <a:latin typeface="Times New Roman" pitchFamily="18" charset="0"/>
                <a:ea typeface="Times New Roman" pitchFamily="18" charset="0"/>
                <a:cs typeface="Times New Roman" pitchFamily="18" charset="0"/>
              </a:rPr>
              <a:t>T</a:t>
            </a:r>
            <a:r>
              <a:rPr lang="tr-TR" sz="1600" dirty="0">
                <a:latin typeface="Times New Roman" pitchFamily="18" charset="0"/>
                <a:ea typeface="Times New Roman" pitchFamily="18" charset="0"/>
                <a:cs typeface="Times New Roman" pitchFamily="18" charset="0"/>
              </a:rPr>
              <a:t>0</a:t>
            </a:r>
            <a:r>
              <a:rPr lang="tr-TR" sz="2000" dirty="0">
                <a:latin typeface="Arial" pitchFamily="34" charset="0"/>
                <a:ea typeface="Times New Roman" pitchFamily="18" charset="0"/>
                <a:cs typeface="Comic Sans MS" pitchFamily="66" charset="0"/>
              </a:rPr>
              <a:t>’daki direnç, </a:t>
            </a:r>
            <a:endParaRPr lang="tr-TR" sz="800" dirty="0">
              <a:latin typeface="Arial" pitchFamily="34" charset="0"/>
              <a:cs typeface="Arial" pitchFamily="34" charset="0"/>
            </a:endParaRPr>
          </a:p>
          <a:p>
            <a:pPr eaLnBrk="0" hangingPunct="0">
              <a:defRPr/>
            </a:pPr>
            <a:r>
              <a:rPr lang="tr-TR" sz="2400" dirty="0">
                <a:latin typeface="Times New Roman" pitchFamily="18" charset="0"/>
                <a:ea typeface="Times New Roman" pitchFamily="18" charset="0"/>
                <a:cs typeface="Times New Roman" pitchFamily="18" charset="0"/>
              </a:rPr>
              <a:t>a </a:t>
            </a:r>
            <a:r>
              <a:rPr lang="tr-TR" sz="2000" dirty="0">
                <a:latin typeface="Arial" pitchFamily="34" charset="0"/>
                <a:ea typeface="Times New Roman" pitchFamily="18" charset="0"/>
                <a:cs typeface="Comic Sans MS" pitchFamily="66" charset="0"/>
              </a:rPr>
              <a:t>ve </a:t>
            </a:r>
            <a:r>
              <a:rPr lang="tr-TR" sz="2400" dirty="0">
                <a:latin typeface="Times New Roman" pitchFamily="18" charset="0"/>
                <a:ea typeface="Times New Roman" pitchFamily="18" charset="0"/>
                <a:cs typeface="Times New Roman" pitchFamily="18" charset="0"/>
              </a:rPr>
              <a:t>b</a:t>
            </a:r>
            <a:r>
              <a:rPr lang="tr-TR" sz="2000" dirty="0">
                <a:latin typeface="Arial" pitchFamily="34" charset="0"/>
                <a:ea typeface="Times New Roman" pitchFamily="18" charset="0"/>
                <a:cs typeface="Comic Sans MS" pitchFamily="66" charset="0"/>
              </a:rPr>
              <a:t>: deneysel sabitler</a:t>
            </a:r>
            <a:endParaRPr lang="tr-TR" dirty="0">
              <a:latin typeface="Arial" pitchFamily="34" charset="0"/>
              <a:cs typeface="Arial" pitchFamily="34" charset="0"/>
            </a:endParaRPr>
          </a:p>
        </p:txBody>
      </p:sp>
      <p:pic>
        <p:nvPicPr>
          <p:cNvPr id="39940" name="il_fi" descr="rtd_B"/>
          <p:cNvPicPr>
            <a:picLocks noChangeAspect="1" noChangeArrowheads="1"/>
          </p:cNvPicPr>
          <p:nvPr/>
        </p:nvPicPr>
        <p:blipFill>
          <a:blip r:embed="rId3"/>
          <a:srcRect/>
          <a:stretch>
            <a:fillRect/>
          </a:stretch>
        </p:blipFill>
        <p:spPr bwMode="auto">
          <a:xfrm>
            <a:off x="5940425" y="3860800"/>
            <a:ext cx="2838450" cy="1885950"/>
          </a:xfrm>
          <a:prstGeom prst="rect">
            <a:avLst/>
          </a:prstGeom>
          <a:noFill/>
          <a:ln w="9525">
            <a:noFill/>
            <a:miter lim="800000"/>
            <a:headEnd/>
            <a:tailEnd/>
          </a:ln>
        </p:spPr>
      </p:pic>
      <p:sp>
        <p:nvSpPr>
          <p:cNvPr id="6" name="5 Metin kutusu"/>
          <p:cNvSpPr txBox="1"/>
          <p:nvPr/>
        </p:nvSpPr>
        <p:spPr>
          <a:xfrm>
            <a:off x="755650" y="188913"/>
            <a:ext cx="7704138" cy="461962"/>
          </a:xfrm>
          <a:prstGeom prst="rect">
            <a:avLst/>
          </a:prstGeom>
          <a:solidFill>
            <a:schemeClr val="accent1">
              <a:lumMod val="20000"/>
              <a:lumOff val="80000"/>
            </a:schemeClr>
          </a:solidFill>
          <a:ln>
            <a:solidFill>
              <a:schemeClr val="accent3">
                <a:lumMod val="75000"/>
              </a:schemeClr>
            </a:solidFill>
          </a:ln>
        </p:spPr>
        <p:txBody>
          <a:bodyPr>
            <a:spAutoFit/>
          </a:bodyPr>
          <a:lstStyle/>
          <a:p>
            <a:pPr algn="ctr" fontAlgn="auto">
              <a:spcBef>
                <a:spcPts val="0"/>
              </a:spcBef>
              <a:spcAft>
                <a:spcPts val="0"/>
              </a:spcAft>
              <a:defRPr/>
            </a:pPr>
            <a:r>
              <a:rPr lang="tr-TR" sz="2400" dirty="0">
                <a:solidFill>
                  <a:srgbClr val="FF0000"/>
                </a:solidFill>
                <a:latin typeface="+mn-lt"/>
              </a:rPr>
              <a:t>ELEKTRİK DİRENÇ TERMOMETRELERİ (RDT)</a:t>
            </a:r>
          </a:p>
        </p:txBody>
      </p:sp>
      <p:sp>
        <p:nvSpPr>
          <p:cNvPr id="9" name="8 Veri Yer Tutucusu"/>
          <p:cNvSpPr>
            <a:spLocks noGrp="1"/>
          </p:cNvSpPr>
          <p:nvPr>
            <p:ph type="dt" sz="quarter" idx="10"/>
          </p:nvPr>
        </p:nvSpPr>
        <p:spPr/>
        <p:txBody>
          <a:bodyPr/>
          <a:lstStyle/>
          <a:p>
            <a:pPr>
              <a:defRPr/>
            </a:pPr>
            <a:r>
              <a:rPr lang="tr-TR"/>
              <a:t>Ölçme Yöntemleri</a:t>
            </a:r>
          </a:p>
        </p:txBody>
      </p:sp>
      <p:sp>
        <p:nvSpPr>
          <p:cNvPr id="10" name="9 Altbilgi Yer Tutucusu"/>
          <p:cNvSpPr>
            <a:spLocks noGrp="1"/>
          </p:cNvSpPr>
          <p:nvPr>
            <p:ph type="ftr" sz="quarter" idx="11"/>
          </p:nvPr>
        </p:nvSpPr>
        <p:spPr/>
        <p:txBody>
          <a:bodyPr/>
          <a:lstStyle/>
          <a:p>
            <a:pPr>
              <a:defRPr/>
            </a:pPr>
            <a:r>
              <a:rPr lang="tr-TR"/>
              <a:t>Doç. Dr. Hüsamettin BULUT</a:t>
            </a:r>
          </a:p>
        </p:txBody>
      </p:sp>
      <p:sp>
        <p:nvSpPr>
          <p:cNvPr id="11" name="10 Slayt Numarası Yer Tutucusu"/>
          <p:cNvSpPr>
            <a:spLocks noGrp="1"/>
          </p:cNvSpPr>
          <p:nvPr>
            <p:ph type="sldNum" sz="quarter" idx="12"/>
          </p:nvPr>
        </p:nvSpPr>
        <p:spPr/>
        <p:txBody>
          <a:bodyPr/>
          <a:lstStyle/>
          <a:p>
            <a:pPr>
              <a:defRPr/>
            </a:pPr>
            <a:fld id="{65367223-A9A3-4286-85C1-6E41FDC28905}" type="slidenum">
              <a:rPr lang="tr-TR"/>
              <a:pPr>
                <a:defRPr/>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250825" y="538163"/>
            <a:ext cx="8497888" cy="2555875"/>
          </a:xfrm>
          <a:prstGeom prst="rect">
            <a:avLst/>
          </a:prstGeom>
          <a:solidFill>
            <a:schemeClr val="accent3">
              <a:lumMod val="40000"/>
              <a:lumOff val="60000"/>
            </a:schemeClr>
          </a:solidFill>
          <a:ln w="9525">
            <a:noFill/>
            <a:miter lim="800000"/>
            <a:headEnd/>
            <a:tailEnd/>
          </a:ln>
          <a:effectLst/>
        </p:spPr>
        <p:txBody>
          <a:bodyPr anchor="ctr">
            <a:spAutoFit/>
          </a:bodyPr>
          <a:lstStyle/>
          <a:p>
            <a:pPr algn="just">
              <a:defRPr/>
            </a:pPr>
            <a:r>
              <a:rPr lang="tr-TR" sz="2000" dirty="0">
                <a:latin typeface="Arial" pitchFamily="34" charset="0"/>
                <a:ea typeface="Times New Roman" pitchFamily="18" charset="0"/>
                <a:cs typeface="Times New Roman" pitchFamily="18" charset="0"/>
              </a:rPr>
              <a:t>Cam ya da seramik bir çubuk üzerine çok ince tellerin (</a:t>
            </a:r>
            <a:r>
              <a:rPr lang="tr-TR" sz="2000" dirty="0" err="1">
                <a:latin typeface="Arial" pitchFamily="34" charset="0"/>
                <a:ea typeface="Times New Roman" pitchFamily="18" charset="0"/>
                <a:cs typeface="Times New Roman" pitchFamily="18" charset="0"/>
              </a:rPr>
              <a:t>platinum</a:t>
            </a:r>
            <a:r>
              <a:rPr lang="tr-TR" sz="2000" dirty="0">
                <a:latin typeface="Arial" pitchFamily="34" charset="0"/>
                <a:ea typeface="Times New Roman" pitchFamily="18" charset="0"/>
                <a:cs typeface="Times New Roman" pitchFamily="18" charset="0"/>
              </a:rPr>
              <a:t>) sar</a:t>
            </a:r>
            <a:r>
              <a:rPr lang="tr-TR" sz="2000" dirty="0">
                <a:latin typeface="Arial" pitchFamily="34" charset="0"/>
                <a:ea typeface="Times New Roman" pitchFamily="18" charset="0"/>
                <a:cs typeface="Comic Sans MS" pitchFamily="66" charset="0"/>
              </a:rPr>
              <a:t>ılması ile elde edilir. </a:t>
            </a:r>
          </a:p>
          <a:p>
            <a:pPr algn="just">
              <a:defRPr/>
            </a:pPr>
            <a:endParaRPr lang="tr-TR" sz="2000" dirty="0">
              <a:latin typeface="Arial" pitchFamily="34" charset="0"/>
              <a:ea typeface="Times New Roman" pitchFamily="18" charset="0"/>
              <a:cs typeface="Arial" pitchFamily="34" charset="0"/>
            </a:endParaRPr>
          </a:p>
          <a:p>
            <a:pPr algn="just" eaLnBrk="0" hangingPunct="0">
              <a:defRPr/>
            </a:pPr>
            <a:r>
              <a:rPr lang="tr-TR" sz="2000" dirty="0">
                <a:latin typeface="Arial" pitchFamily="34" charset="0"/>
                <a:ea typeface="Times New Roman" pitchFamily="18" charset="0"/>
                <a:cs typeface="Arial" pitchFamily="34" charset="0"/>
              </a:rPr>
              <a:t>Tellerin mekanik zorlamalardan ve korozyondan korunması gerekir. Bunu sağlamak için </a:t>
            </a:r>
            <a:r>
              <a:rPr lang="tr-TR" sz="2000" dirty="0" err="1">
                <a:latin typeface="Arial" pitchFamily="34" charset="0"/>
                <a:ea typeface="Times New Roman" pitchFamily="18" charset="0"/>
                <a:cs typeface="Arial" pitchFamily="34" charset="0"/>
              </a:rPr>
              <a:t>sensör</a:t>
            </a:r>
            <a:r>
              <a:rPr lang="tr-TR" sz="2000" dirty="0">
                <a:latin typeface="Arial" pitchFamily="34" charset="0"/>
                <a:ea typeface="Times New Roman" pitchFamily="18" charset="0"/>
                <a:cs typeface="Arial" pitchFamily="34" charset="0"/>
              </a:rPr>
              <a:t> kısmı Koruyucu kılıf içine konur.</a:t>
            </a:r>
          </a:p>
          <a:p>
            <a:pPr algn="just" eaLnBrk="0" hangingPunct="0">
              <a:defRPr/>
            </a:pPr>
            <a:endParaRPr lang="tr-TR" sz="2000" dirty="0">
              <a:latin typeface="Arial" pitchFamily="34" charset="0"/>
              <a:ea typeface="Times New Roman" pitchFamily="18" charset="0"/>
              <a:cs typeface="Arial" pitchFamily="34" charset="0"/>
            </a:endParaRPr>
          </a:p>
          <a:p>
            <a:pPr algn="just" eaLnBrk="0" hangingPunct="0">
              <a:defRPr/>
            </a:pPr>
            <a:r>
              <a:rPr lang="tr-TR" sz="2000" dirty="0">
                <a:latin typeface="Arial" pitchFamily="34" charset="0"/>
                <a:ea typeface="Times New Roman" pitchFamily="18" charset="0"/>
                <a:cs typeface="Arial" pitchFamily="34" charset="0"/>
              </a:rPr>
              <a:t> RDT  termometrelerde elektrik direnci, pratikte </a:t>
            </a:r>
            <a:r>
              <a:rPr lang="tr-TR" sz="2000" dirty="0" err="1">
                <a:latin typeface="Arial" pitchFamily="34" charset="0"/>
                <a:ea typeface="Times New Roman" pitchFamily="18" charset="0"/>
                <a:cs typeface="Arial" pitchFamily="34" charset="0"/>
              </a:rPr>
              <a:t>Wheastone</a:t>
            </a:r>
            <a:r>
              <a:rPr lang="tr-TR" sz="2000" dirty="0">
                <a:latin typeface="Arial" pitchFamily="34" charset="0"/>
                <a:ea typeface="Times New Roman" pitchFamily="18" charset="0"/>
                <a:cs typeface="Arial" pitchFamily="34" charset="0"/>
              </a:rPr>
              <a:t> köprüsü devresi kullanılarak ölçülür.</a:t>
            </a:r>
            <a:r>
              <a:rPr lang="tr-TR" sz="2000" dirty="0">
                <a:latin typeface="Arial" pitchFamily="34" charset="0"/>
                <a:cs typeface="Arial" pitchFamily="34" charset="0"/>
              </a:rPr>
              <a:t> </a:t>
            </a:r>
          </a:p>
        </p:txBody>
      </p:sp>
      <p:sp>
        <p:nvSpPr>
          <p:cNvPr id="3" name="2 Metin kutusu"/>
          <p:cNvSpPr txBox="1"/>
          <p:nvPr/>
        </p:nvSpPr>
        <p:spPr>
          <a:xfrm>
            <a:off x="755650" y="188913"/>
            <a:ext cx="7704138" cy="461962"/>
          </a:xfrm>
          <a:prstGeom prst="rect">
            <a:avLst/>
          </a:prstGeom>
          <a:solidFill>
            <a:schemeClr val="accent1">
              <a:lumMod val="20000"/>
              <a:lumOff val="80000"/>
            </a:schemeClr>
          </a:solidFill>
          <a:ln>
            <a:solidFill>
              <a:schemeClr val="accent3">
                <a:lumMod val="75000"/>
              </a:schemeClr>
            </a:solidFill>
          </a:ln>
        </p:spPr>
        <p:txBody>
          <a:bodyPr>
            <a:spAutoFit/>
          </a:bodyPr>
          <a:lstStyle/>
          <a:p>
            <a:pPr algn="ctr" fontAlgn="auto">
              <a:spcBef>
                <a:spcPts val="0"/>
              </a:spcBef>
              <a:spcAft>
                <a:spcPts val="0"/>
              </a:spcAft>
              <a:defRPr/>
            </a:pPr>
            <a:r>
              <a:rPr lang="tr-TR" sz="2400" dirty="0">
                <a:solidFill>
                  <a:srgbClr val="FF0000"/>
                </a:solidFill>
                <a:latin typeface="+mn-lt"/>
              </a:rPr>
              <a:t>ELEKTRİK DİRENÇ TERMOMETRELERİ (RDT)</a:t>
            </a:r>
          </a:p>
        </p:txBody>
      </p:sp>
      <p:pic>
        <p:nvPicPr>
          <p:cNvPr id="40963" name="Picture 2"/>
          <p:cNvPicPr>
            <a:picLocks noChangeAspect="1" noChangeArrowheads="1"/>
          </p:cNvPicPr>
          <p:nvPr/>
        </p:nvPicPr>
        <p:blipFill>
          <a:blip r:embed="rId2"/>
          <a:srcRect l="3818" r="7092" b="10892"/>
          <a:stretch>
            <a:fillRect/>
          </a:stretch>
        </p:blipFill>
        <p:spPr bwMode="auto">
          <a:xfrm>
            <a:off x="250825" y="3284538"/>
            <a:ext cx="5041900" cy="2232025"/>
          </a:xfrm>
          <a:prstGeom prst="rect">
            <a:avLst/>
          </a:prstGeom>
          <a:noFill/>
          <a:ln w="9525">
            <a:noFill/>
            <a:miter lim="800000"/>
            <a:headEnd/>
            <a:tailEnd/>
          </a:ln>
        </p:spPr>
      </p:pic>
      <p:pic>
        <p:nvPicPr>
          <p:cNvPr id="40964" name="Resim 4" descr="figure43"/>
          <p:cNvPicPr>
            <a:picLocks noChangeAspect="1" noChangeArrowheads="1"/>
          </p:cNvPicPr>
          <p:nvPr/>
        </p:nvPicPr>
        <p:blipFill>
          <a:blip r:embed="rId3"/>
          <a:srcRect/>
          <a:stretch>
            <a:fillRect/>
          </a:stretch>
        </p:blipFill>
        <p:spPr bwMode="auto">
          <a:xfrm>
            <a:off x="5364163" y="3573463"/>
            <a:ext cx="3402012" cy="1328737"/>
          </a:xfrm>
          <a:prstGeom prst="rect">
            <a:avLst/>
          </a:prstGeom>
          <a:noFill/>
          <a:ln w="9525">
            <a:noFill/>
            <a:miter lim="800000"/>
            <a:headEnd/>
            <a:tailEnd/>
          </a:ln>
        </p:spPr>
      </p:pic>
      <p:sp>
        <p:nvSpPr>
          <p:cNvPr id="8" name="7 Veri Yer Tutucusu"/>
          <p:cNvSpPr>
            <a:spLocks noGrp="1"/>
          </p:cNvSpPr>
          <p:nvPr>
            <p:ph type="dt" sz="quarter" idx="10"/>
          </p:nvPr>
        </p:nvSpPr>
        <p:spPr/>
        <p:txBody>
          <a:bodyPr/>
          <a:lstStyle/>
          <a:p>
            <a:pPr>
              <a:defRPr/>
            </a:pPr>
            <a:r>
              <a:rPr lang="tr-TR"/>
              <a:t>Ölçme Yöntemleri</a:t>
            </a:r>
          </a:p>
        </p:txBody>
      </p:sp>
      <p:sp>
        <p:nvSpPr>
          <p:cNvPr id="9" name="8 Altbilgi Yer Tutucusu"/>
          <p:cNvSpPr>
            <a:spLocks noGrp="1"/>
          </p:cNvSpPr>
          <p:nvPr>
            <p:ph type="ftr" sz="quarter" idx="11"/>
          </p:nvPr>
        </p:nvSpPr>
        <p:spPr/>
        <p:txBody>
          <a:bodyPr/>
          <a:lstStyle/>
          <a:p>
            <a:pPr>
              <a:defRPr/>
            </a:pPr>
            <a:r>
              <a:rPr lang="tr-TR"/>
              <a:t>Doç. Dr. Hüsamettin BULUT</a:t>
            </a:r>
          </a:p>
        </p:txBody>
      </p:sp>
      <p:sp>
        <p:nvSpPr>
          <p:cNvPr id="10" name="9 Slayt Numarası Yer Tutucusu"/>
          <p:cNvSpPr>
            <a:spLocks noGrp="1"/>
          </p:cNvSpPr>
          <p:nvPr>
            <p:ph type="sldNum" sz="quarter" idx="12"/>
          </p:nvPr>
        </p:nvSpPr>
        <p:spPr/>
        <p:txBody>
          <a:bodyPr/>
          <a:lstStyle/>
          <a:p>
            <a:pPr>
              <a:defRPr/>
            </a:pPr>
            <a:fld id="{15960D08-6477-49D9-9BCF-9F7B03042DC4}" type="slidenum">
              <a:rPr lang="tr-TR"/>
              <a:pPr>
                <a:defRPr/>
              </a:pPr>
              <a:t>21</a:t>
            </a:fld>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755650" y="188913"/>
            <a:ext cx="7704138" cy="461962"/>
          </a:xfrm>
          <a:prstGeom prst="rect">
            <a:avLst/>
          </a:prstGeom>
          <a:solidFill>
            <a:schemeClr val="accent1">
              <a:lumMod val="20000"/>
              <a:lumOff val="80000"/>
            </a:schemeClr>
          </a:solidFill>
          <a:ln>
            <a:solidFill>
              <a:schemeClr val="accent3">
                <a:lumMod val="75000"/>
              </a:schemeClr>
            </a:solidFill>
          </a:ln>
        </p:spPr>
        <p:txBody>
          <a:bodyPr>
            <a:spAutoFit/>
          </a:bodyPr>
          <a:lstStyle/>
          <a:p>
            <a:pPr algn="ctr" fontAlgn="auto">
              <a:spcBef>
                <a:spcPts val="0"/>
              </a:spcBef>
              <a:spcAft>
                <a:spcPts val="0"/>
              </a:spcAft>
              <a:defRPr/>
            </a:pPr>
            <a:r>
              <a:rPr lang="tr-TR" sz="2400" dirty="0">
                <a:solidFill>
                  <a:srgbClr val="FF0000"/>
                </a:solidFill>
                <a:latin typeface="+mn-lt"/>
              </a:rPr>
              <a:t>ELEKTRİK DİRENÇ TERMOMETRELERİ (RDT)</a:t>
            </a:r>
          </a:p>
        </p:txBody>
      </p:sp>
      <p:pic>
        <p:nvPicPr>
          <p:cNvPr id="41986" name="Picture 1"/>
          <p:cNvPicPr>
            <a:picLocks noChangeAspect="1" noChangeArrowheads="1"/>
          </p:cNvPicPr>
          <p:nvPr/>
        </p:nvPicPr>
        <p:blipFill>
          <a:blip r:embed="rId2"/>
          <a:srcRect/>
          <a:stretch>
            <a:fillRect/>
          </a:stretch>
        </p:blipFill>
        <p:spPr bwMode="auto">
          <a:xfrm>
            <a:off x="323850" y="549275"/>
            <a:ext cx="5362575" cy="2571750"/>
          </a:xfrm>
          <a:prstGeom prst="rect">
            <a:avLst/>
          </a:prstGeom>
          <a:noFill/>
          <a:ln w="9525">
            <a:noFill/>
            <a:miter lim="800000"/>
            <a:headEnd/>
            <a:tailEnd/>
          </a:ln>
        </p:spPr>
      </p:pic>
      <p:pic>
        <p:nvPicPr>
          <p:cNvPr id="41987" name="Picture 3" descr="http://t3.gstatic.com/images?q=tbn:ANd9GcQrGdi_NgJOZkMMVg0GyLfkKnQkxAvHbgIcsP_ViB5rB-Pohr6jlg"/>
          <p:cNvPicPr>
            <a:picLocks noChangeAspect="1" noChangeArrowheads="1"/>
          </p:cNvPicPr>
          <p:nvPr/>
        </p:nvPicPr>
        <p:blipFill>
          <a:blip r:embed="rId3"/>
          <a:srcRect/>
          <a:stretch>
            <a:fillRect/>
          </a:stretch>
        </p:blipFill>
        <p:spPr bwMode="auto">
          <a:xfrm>
            <a:off x="395288" y="2636838"/>
            <a:ext cx="3313112" cy="2801937"/>
          </a:xfrm>
          <a:prstGeom prst="rect">
            <a:avLst/>
          </a:prstGeom>
          <a:noFill/>
          <a:ln w="9525">
            <a:noFill/>
            <a:miter lim="800000"/>
            <a:headEnd/>
            <a:tailEnd/>
          </a:ln>
        </p:spPr>
      </p:pic>
      <p:pic>
        <p:nvPicPr>
          <p:cNvPr id="41988" name="Picture 5" descr="http://t2.gstatic.com/images?q=tbn:ANd9GcSjrW_l4bO6oAzUVtfyHw0g2-XrkFYllhN2wmWG1cMzmxBnJ3u1"/>
          <p:cNvPicPr>
            <a:picLocks noChangeAspect="1" noChangeArrowheads="1"/>
          </p:cNvPicPr>
          <p:nvPr/>
        </p:nvPicPr>
        <p:blipFill>
          <a:blip r:embed="rId4"/>
          <a:srcRect/>
          <a:stretch>
            <a:fillRect/>
          </a:stretch>
        </p:blipFill>
        <p:spPr bwMode="auto">
          <a:xfrm>
            <a:off x="5867400" y="765175"/>
            <a:ext cx="2724150" cy="1676400"/>
          </a:xfrm>
          <a:prstGeom prst="rect">
            <a:avLst/>
          </a:prstGeom>
          <a:noFill/>
          <a:ln w="9525">
            <a:noFill/>
            <a:miter lim="800000"/>
            <a:headEnd/>
            <a:tailEnd/>
          </a:ln>
        </p:spPr>
      </p:pic>
      <p:pic>
        <p:nvPicPr>
          <p:cNvPr id="41989" name="Picture 7" descr="http://t3.gstatic.com/images?q=tbn:ANd9GcSOVSlrfHeEKBKTlLpBvDTNwScoxA8TCSGgLKNZd1_GEtOTcXPW"/>
          <p:cNvPicPr>
            <a:picLocks noChangeAspect="1" noChangeArrowheads="1"/>
          </p:cNvPicPr>
          <p:nvPr/>
        </p:nvPicPr>
        <p:blipFill>
          <a:blip r:embed="rId5"/>
          <a:srcRect/>
          <a:stretch>
            <a:fillRect/>
          </a:stretch>
        </p:blipFill>
        <p:spPr bwMode="auto">
          <a:xfrm>
            <a:off x="3779838" y="2708275"/>
            <a:ext cx="1895475" cy="2286000"/>
          </a:xfrm>
          <a:prstGeom prst="rect">
            <a:avLst/>
          </a:prstGeom>
          <a:noFill/>
          <a:ln w="9525">
            <a:noFill/>
            <a:miter lim="800000"/>
            <a:headEnd/>
            <a:tailEnd/>
          </a:ln>
        </p:spPr>
      </p:pic>
      <p:pic>
        <p:nvPicPr>
          <p:cNvPr id="41990" name="il_fi" descr="thertd_02"/>
          <p:cNvPicPr>
            <a:picLocks noChangeAspect="1" noChangeArrowheads="1"/>
          </p:cNvPicPr>
          <p:nvPr/>
        </p:nvPicPr>
        <p:blipFill>
          <a:blip r:embed="rId6"/>
          <a:srcRect r="54182"/>
          <a:stretch>
            <a:fillRect/>
          </a:stretch>
        </p:blipFill>
        <p:spPr bwMode="auto">
          <a:xfrm>
            <a:off x="5724525" y="2565400"/>
            <a:ext cx="2879725" cy="3200400"/>
          </a:xfrm>
          <a:prstGeom prst="rect">
            <a:avLst/>
          </a:prstGeom>
          <a:noFill/>
          <a:ln w="9525">
            <a:noFill/>
            <a:miter lim="800000"/>
            <a:headEnd/>
            <a:tailEnd/>
          </a:ln>
        </p:spPr>
      </p:pic>
      <p:sp>
        <p:nvSpPr>
          <p:cNvPr id="10" name="9 Veri Yer Tutucusu"/>
          <p:cNvSpPr>
            <a:spLocks noGrp="1"/>
          </p:cNvSpPr>
          <p:nvPr>
            <p:ph type="dt" sz="quarter" idx="10"/>
          </p:nvPr>
        </p:nvSpPr>
        <p:spPr/>
        <p:txBody>
          <a:bodyPr/>
          <a:lstStyle/>
          <a:p>
            <a:pPr>
              <a:defRPr/>
            </a:pPr>
            <a:r>
              <a:rPr lang="tr-TR"/>
              <a:t>Ölçme Yöntemleri</a:t>
            </a:r>
          </a:p>
        </p:txBody>
      </p:sp>
      <p:sp>
        <p:nvSpPr>
          <p:cNvPr id="11" name="10 Altbilgi Yer Tutucusu"/>
          <p:cNvSpPr>
            <a:spLocks noGrp="1"/>
          </p:cNvSpPr>
          <p:nvPr>
            <p:ph type="ftr" sz="quarter" idx="11"/>
          </p:nvPr>
        </p:nvSpPr>
        <p:spPr/>
        <p:txBody>
          <a:bodyPr/>
          <a:lstStyle/>
          <a:p>
            <a:pPr>
              <a:defRPr/>
            </a:pPr>
            <a:r>
              <a:rPr lang="tr-TR"/>
              <a:t>Doç. Dr. Hüsamettin BULUT</a:t>
            </a:r>
          </a:p>
        </p:txBody>
      </p:sp>
      <p:sp>
        <p:nvSpPr>
          <p:cNvPr id="12" name="11 Slayt Numarası Yer Tutucusu"/>
          <p:cNvSpPr>
            <a:spLocks noGrp="1"/>
          </p:cNvSpPr>
          <p:nvPr>
            <p:ph type="sldNum" sz="quarter" idx="12"/>
          </p:nvPr>
        </p:nvSpPr>
        <p:spPr/>
        <p:txBody>
          <a:bodyPr/>
          <a:lstStyle/>
          <a:p>
            <a:pPr>
              <a:defRPr/>
            </a:pPr>
            <a:fld id="{06DC52B2-B213-4980-B7DC-A500A4F58AD7}" type="slidenum">
              <a:rPr lang="tr-TR"/>
              <a:pPr>
                <a:defRPr/>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468313" y="836613"/>
            <a:ext cx="8135937" cy="2862262"/>
          </a:xfrm>
          <a:prstGeom prst="rect">
            <a:avLst/>
          </a:prstGeom>
          <a:solidFill>
            <a:schemeClr val="accent3">
              <a:lumMod val="40000"/>
              <a:lumOff val="60000"/>
            </a:schemeClr>
          </a:solidFill>
          <a:ln w="9525">
            <a:noFill/>
            <a:miter lim="800000"/>
            <a:headEnd/>
            <a:tailEnd/>
          </a:ln>
          <a:effectLst/>
        </p:spPr>
        <p:txBody>
          <a:bodyPr anchor="ctr">
            <a:spAutoFit/>
          </a:bodyPr>
          <a:lstStyle/>
          <a:p>
            <a:pPr eaLnBrk="0" hangingPunct="0">
              <a:tabLst>
                <a:tab pos="457200" algn="l"/>
              </a:tabLst>
              <a:defRPr/>
            </a:pPr>
            <a:r>
              <a:rPr lang="tr-TR" sz="2000" dirty="0">
                <a:latin typeface="Arial" pitchFamily="34" charset="0"/>
                <a:ea typeface="Times New Roman" pitchFamily="18" charset="0"/>
                <a:cs typeface="Arial" pitchFamily="34" charset="0"/>
              </a:rPr>
              <a:t>T</a:t>
            </a:r>
            <a:r>
              <a:rPr lang="en-US" sz="2000" dirty="0" err="1">
                <a:latin typeface="Arial" pitchFamily="34" charset="0"/>
                <a:ea typeface="Times New Roman" pitchFamily="18" charset="0"/>
                <a:cs typeface="Arial" pitchFamily="34" charset="0"/>
              </a:rPr>
              <a:t>ermistörlerde</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sıcaklık</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ile</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dirençteki</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değişmeyi</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ölçer</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Termistörler</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çok</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hassastırlar</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RTDlerden</a:t>
            </a:r>
            <a:r>
              <a:rPr lang="en-US" sz="2000" dirty="0">
                <a:latin typeface="Arial" pitchFamily="34" charset="0"/>
                <a:ea typeface="Times New Roman" pitchFamily="18" charset="0"/>
                <a:cs typeface="Arial" pitchFamily="34" charset="0"/>
              </a:rPr>
              <a:t> 100 </a:t>
            </a:r>
            <a:r>
              <a:rPr lang="en-US" sz="2000" dirty="0" err="1">
                <a:latin typeface="Arial" pitchFamily="34" charset="0"/>
                <a:ea typeface="Times New Roman" pitchFamily="18" charset="0"/>
                <a:cs typeface="Arial" pitchFamily="34" charset="0"/>
              </a:rPr>
              <a:t>ve</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termolelemanlardan</a:t>
            </a:r>
            <a:r>
              <a:rPr lang="en-US" sz="2000" dirty="0">
                <a:latin typeface="Arial" pitchFamily="34" charset="0"/>
                <a:ea typeface="Times New Roman" pitchFamily="18" charset="0"/>
                <a:cs typeface="Arial" pitchFamily="34" charset="0"/>
              </a:rPr>
              <a:t> 1000 </a:t>
            </a:r>
            <a:r>
              <a:rPr lang="en-US" sz="2000" dirty="0" err="1">
                <a:latin typeface="Arial" pitchFamily="34" charset="0"/>
                <a:ea typeface="Times New Roman" pitchFamily="18" charset="0"/>
                <a:cs typeface="Arial" pitchFamily="34" charset="0"/>
              </a:rPr>
              <a:t>kat</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daha</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hassast</a:t>
            </a:r>
            <a:r>
              <a:rPr lang="tr-TR" sz="2000" dirty="0">
                <a:latin typeface="Arial" pitchFamily="34" charset="0"/>
                <a:ea typeface="Times New Roman" pitchFamily="18" charset="0"/>
                <a:cs typeface="Arial" pitchFamily="34" charset="0"/>
              </a:rPr>
              <a:t>ı</a:t>
            </a:r>
            <a:r>
              <a:rPr lang="en-US" sz="2000" dirty="0" err="1">
                <a:latin typeface="Arial" pitchFamily="34" charset="0"/>
                <a:ea typeface="Times New Roman" pitchFamily="18" charset="0"/>
                <a:cs typeface="Arial" pitchFamily="34" charset="0"/>
              </a:rPr>
              <a:t>rlar</a:t>
            </a:r>
            <a:r>
              <a:rPr lang="en-US" sz="2000" dirty="0">
                <a:latin typeface="Arial" pitchFamily="34" charset="0"/>
                <a:ea typeface="Times New Roman" pitchFamily="18" charset="0"/>
                <a:cs typeface="Arial" pitchFamily="34" charset="0"/>
              </a:rPr>
              <a:t>.) </a:t>
            </a:r>
            <a:endParaRPr lang="tr-TR" sz="2000" dirty="0">
              <a:latin typeface="Arial" pitchFamily="34" charset="0"/>
              <a:ea typeface="Times New Roman" pitchFamily="18" charset="0"/>
              <a:cs typeface="Arial" pitchFamily="34" charset="0"/>
            </a:endParaRPr>
          </a:p>
          <a:p>
            <a:pPr eaLnBrk="0" hangingPunct="0">
              <a:tabLst>
                <a:tab pos="457200" algn="l"/>
              </a:tabLst>
              <a:defRPr/>
            </a:pPr>
            <a:endParaRPr lang="tr-TR" sz="2000" dirty="0">
              <a:latin typeface="Arial" pitchFamily="34" charset="0"/>
              <a:cs typeface="Arial" pitchFamily="34" charset="0"/>
            </a:endParaRPr>
          </a:p>
          <a:p>
            <a:pPr algn="just" eaLnBrk="0" hangingPunct="0">
              <a:buFontTx/>
              <a:buChar char="•"/>
              <a:tabLst>
                <a:tab pos="457200" algn="l"/>
              </a:tabLst>
              <a:defRPr/>
            </a:pPr>
            <a:r>
              <a:rPr lang="en-US" sz="2000" dirty="0" err="1">
                <a:latin typeface="Arial" pitchFamily="34" charset="0"/>
                <a:ea typeface="Times New Roman" pitchFamily="18" charset="0"/>
                <a:cs typeface="Arial" pitchFamily="34" charset="0"/>
              </a:rPr>
              <a:t>Küçük</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sıcaklık</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değişimini</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algılayabilir</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ve</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hızlıdırlar</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hassas</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sıcaklık</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kontrolü</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ve</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birim</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zamandaki</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küçük</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sıcaklık</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farklarını</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algılayabilir</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Yarı</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iletken</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seramiklarden</a:t>
            </a:r>
            <a:r>
              <a:rPr lang="en-US" sz="2000" dirty="0">
                <a:latin typeface="Arial" pitchFamily="34" charset="0"/>
                <a:ea typeface="Times New Roman" pitchFamily="18" charset="0"/>
                <a:cs typeface="Arial" pitchFamily="34" charset="0"/>
              </a:rPr>
              <a:t> (metal </a:t>
            </a:r>
            <a:r>
              <a:rPr lang="en-US" sz="2000" dirty="0" err="1">
                <a:latin typeface="Arial" pitchFamily="34" charset="0"/>
                <a:ea typeface="Times New Roman" pitchFamily="18" charset="0"/>
                <a:cs typeface="Arial" pitchFamily="34" charset="0"/>
              </a:rPr>
              <a:t>oksitkerden</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yapılırlar</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Sıcaklıkla</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direnç</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değişimi</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doğrusal</a:t>
            </a:r>
            <a:r>
              <a:rPr lang="en-US" sz="2000" dirty="0">
                <a:latin typeface="Arial" pitchFamily="34" charset="0"/>
                <a:ea typeface="Times New Roman" pitchFamily="18" charset="0"/>
                <a:cs typeface="Arial" pitchFamily="34" charset="0"/>
              </a:rPr>
              <a:t> </a:t>
            </a:r>
            <a:r>
              <a:rPr lang="en-US" sz="2000" dirty="0" err="1">
                <a:latin typeface="Arial" pitchFamily="34" charset="0"/>
                <a:ea typeface="Times New Roman" pitchFamily="18" charset="0"/>
                <a:cs typeface="Arial" pitchFamily="34" charset="0"/>
              </a:rPr>
              <a:t>değildir</a:t>
            </a:r>
            <a:r>
              <a:rPr lang="en-US" sz="2000" dirty="0">
                <a:latin typeface="Arial" pitchFamily="34" charset="0"/>
                <a:ea typeface="Times New Roman" pitchFamily="18" charset="0"/>
                <a:cs typeface="Arial" pitchFamily="34" charset="0"/>
              </a:rPr>
              <a:t>.</a:t>
            </a:r>
            <a:endParaRPr lang="tr-TR" sz="2000" dirty="0">
              <a:latin typeface="Arial" pitchFamily="34" charset="0"/>
              <a:ea typeface="Times New Roman" pitchFamily="18" charset="0"/>
              <a:cs typeface="Arial" pitchFamily="34" charset="0"/>
            </a:endParaRPr>
          </a:p>
          <a:p>
            <a:pPr eaLnBrk="0" hangingPunct="0">
              <a:buFontTx/>
              <a:buChar char="•"/>
              <a:tabLst>
                <a:tab pos="457200" algn="l"/>
              </a:tabLst>
              <a:defRPr/>
            </a:pPr>
            <a:endParaRPr lang="en-US" sz="2000" dirty="0">
              <a:latin typeface="Arial" pitchFamily="34" charset="0"/>
              <a:cs typeface="Arial" pitchFamily="34" charset="0"/>
            </a:endParaRPr>
          </a:p>
        </p:txBody>
      </p:sp>
      <p:sp>
        <p:nvSpPr>
          <p:cNvPr id="3" name="2 Metin kutusu"/>
          <p:cNvSpPr txBox="1"/>
          <p:nvPr/>
        </p:nvSpPr>
        <p:spPr>
          <a:xfrm>
            <a:off x="2411413" y="188913"/>
            <a:ext cx="3024187" cy="461962"/>
          </a:xfrm>
          <a:prstGeom prst="rect">
            <a:avLst/>
          </a:prstGeom>
          <a:solidFill>
            <a:schemeClr val="accent1">
              <a:lumMod val="20000"/>
              <a:lumOff val="80000"/>
            </a:schemeClr>
          </a:solidFill>
          <a:ln>
            <a:solidFill>
              <a:srgbClr val="C00000"/>
            </a:solidFill>
          </a:ln>
        </p:spPr>
        <p:txBody>
          <a:bodyPr>
            <a:spAutoFit/>
          </a:bodyPr>
          <a:lstStyle/>
          <a:p>
            <a:pPr algn="ctr" fontAlgn="auto">
              <a:spcBef>
                <a:spcPts val="0"/>
              </a:spcBef>
              <a:spcAft>
                <a:spcPts val="0"/>
              </a:spcAft>
              <a:defRPr/>
            </a:pPr>
            <a:r>
              <a:rPr lang="tr-TR" sz="2400" dirty="0">
                <a:solidFill>
                  <a:schemeClr val="accent2"/>
                </a:solidFill>
                <a:latin typeface="+mn-lt"/>
              </a:rPr>
              <a:t>TERMİSTÖRLER</a:t>
            </a:r>
          </a:p>
        </p:txBody>
      </p:sp>
      <p:sp>
        <p:nvSpPr>
          <p:cNvPr id="43011"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pic>
        <p:nvPicPr>
          <p:cNvPr id="43012" name="Resim 5" descr="thermister"/>
          <p:cNvPicPr>
            <a:picLocks noChangeAspect="1" noChangeArrowheads="1"/>
          </p:cNvPicPr>
          <p:nvPr/>
        </p:nvPicPr>
        <p:blipFill>
          <a:blip r:embed="rId2"/>
          <a:srcRect/>
          <a:stretch>
            <a:fillRect/>
          </a:stretch>
        </p:blipFill>
        <p:spPr bwMode="auto">
          <a:xfrm>
            <a:off x="3946525" y="3573463"/>
            <a:ext cx="3919538" cy="2232025"/>
          </a:xfrm>
          <a:prstGeom prst="rect">
            <a:avLst/>
          </a:prstGeom>
          <a:noFill/>
          <a:ln w="9525">
            <a:noFill/>
            <a:miter lim="800000"/>
            <a:headEnd/>
            <a:tailEnd/>
          </a:ln>
        </p:spPr>
      </p:pic>
      <p:sp>
        <p:nvSpPr>
          <p:cNvPr id="43013" name="Rectangle 4"/>
          <p:cNvSpPr>
            <a:spLocks noChangeArrowheads="1"/>
          </p:cNvSpPr>
          <p:nvPr/>
        </p:nvSpPr>
        <p:spPr bwMode="auto">
          <a:xfrm>
            <a:off x="4067175" y="5732463"/>
            <a:ext cx="4176713" cy="307975"/>
          </a:xfrm>
          <a:prstGeom prst="rect">
            <a:avLst/>
          </a:prstGeom>
          <a:noFill/>
          <a:ln w="9525">
            <a:noFill/>
            <a:miter lim="800000"/>
            <a:headEnd/>
            <a:tailEnd/>
          </a:ln>
        </p:spPr>
        <p:txBody>
          <a:bodyPr anchor="ctr">
            <a:spAutoFit/>
          </a:bodyPr>
          <a:lstStyle/>
          <a:p>
            <a:r>
              <a:rPr lang="tr-TR" sz="1400">
                <a:ea typeface="Times New Roman" pitchFamily="18" charset="0"/>
                <a:cs typeface="Arial" charset="0"/>
              </a:rPr>
              <a:t>Termistörlerde Doğrusal olmayan davranış</a:t>
            </a:r>
          </a:p>
        </p:txBody>
      </p:sp>
      <p:sp>
        <p:nvSpPr>
          <p:cNvPr id="9" name="8 Veri Yer Tutucusu"/>
          <p:cNvSpPr>
            <a:spLocks noGrp="1"/>
          </p:cNvSpPr>
          <p:nvPr>
            <p:ph type="dt" sz="quarter" idx="10"/>
          </p:nvPr>
        </p:nvSpPr>
        <p:spPr/>
        <p:txBody>
          <a:bodyPr/>
          <a:lstStyle/>
          <a:p>
            <a:pPr>
              <a:defRPr/>
            </a:pPr>
            <a:r>
              <a:rPr lang="tr-TR"/>
              <a:t>Ölçme Yöntemleri</a:t>
            </a:r>
          </a:p>
        </p:txBody>
      </p:sp>
      <p:sp>
        <p:nvSpPr>
          <p:cNvPr id="10" name="9 Altbilgi Yer Tutucusu"/>
          <p:cNvSpPr>
            <a:spLocks noGrp="1"/>
          </p:cNvSpPr>
          <p:nvPr>
            <p:ph type="ftr" sz="quarter" idx="11"/>
          </p:nvPr>
        </p:nvSpPr>
        <p:spPr/>
        <p:txBody>
          <a:bodyPr/>
          <a:lstStyle/>
          <a:p>
            <a:pPr>
              <a:defRPr/>
            </a:pPr>
            <a:r>
              <a:rPr lang="tr-TR"/>
              <a:t>Doç. Dr. Hüsamettin BULUT</a:t>
            </a:r>
          </a:p>
        </p:txBody>
      </p:sp>
      <p:sp>
        <p:nvSpPr>
          <p:cNvPr id="11" name="10 Slayt Numarası Yer Tutucusu"/>
          <p:cNvSpPr>
            <a:spLocks noGrp="1"/>
          </p:cNvSpPr>
          <p:nvPr>
            <p:ph type="sldNum" sz="quarter" idx="12"/>
          </p:nvPr>
        </p:nvSpPr>
        <p:spPr/>
        <p:txBody>
          <a:bodyPr/>
          <a:lstStyle/>
          <a:p>
            <a:pPr>
              <a:defRPr/>
            </a:pPr>
            <a:fld id="{EC247DAC-6F8F-4E37-AFD7-4938792A36A4}" type="slidenum">
              <a:rPr lang="tr-TR"/>
              <a:pPr>
                <a:defRPr/>
              </a:pPr>
              <a:t>23</a:t>
            </a:fld>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411413" y="188913"/>
            <a:ext cx="3024187" cy="461962"/>
          </a:xfrm>
          <a:prstGeom prst="rect">
            <a:avLst/>
          </a:prstGeom>
          <a:solidFill>
            <a:schemeClr val="accent1">
              <a:lumMod val="20000"/>
              <a:lumOff val="80000"/>
            </a:schemeClr>
          </a:solidFill>
          <a:ln>
            <a:solidFill>
              <a:srgbClr val="C00000"/>
            </a:solidFill>
          </a:ln>
        </p:spPr>
        <p:txBody>
          <a:bodyPr>
            <a:spAutoFit/>
          </a:bodyPr>
          <a:lstStyle/>
          <a:p>
            <a:pPr algn="ctr" fontAlgn="auto">
              <a:spcBef>
                <a:spcPts val="0"/>
              </a:spcBef>
              <a:spcAft>
                <a:spcPts val="0"/>
              </a:spcAft>
              <a:defRPr/>
            </a:pPr>
            <a:r>
              <a:rPr lang="tr-TR" sz="2400" dirty="0">
                <a:solidFill>
                  <a:schemeClr val="accent2"/>
                </a:solidFill>
                <a:latin typeface="+mn-lt"/>
              </a:rPr>
              <a:t>TERMİSTÖRLER</a:t>
            </a:r>
          </a:p>
        </p:txBody>
      </p:sp>
      <p:sp>
        <p:nvSpPr>
          <p:cNvPr id="6146" name="Rectangle 2"/>
          <p:cNvSpPr>
            <a:spLocks noChangeArrowheads="1"/>
          </p:cNvSpPr>
          <p:nvPr/>
        </p:nvSpPr>
        <p:spPr bwMode="auto">
          <a:xfrm>
            <a:off x="323850" y="620713"/>
            <a:ext cx="8208963" cy="1323975"/>
          </a:xfrm>
          <a:prstGeom prst="rect">
            <a:avLst/>
          </a:prstGeom>
          <a:solidFill>
            <a:schemeClr val="accent3"/>
          </a:solidFill>
          <a:ln w="9525">
            <a:noFill/>
            <a:miter lim="800000"/>
            <a:headEnd/>
            <a:tailEnd/>
          </a:ln>
          <a:effectLst/>
        </p:spPr>
        <p:txBody>
          <a:bodyPr anchor="ctr">
            <a:spAutoFit/>
          </a:bodyPr>
          <a:lstStyle/>
          <a:p>
            <a:pPr>
              <a:buFontTx/>
              <a:buChar char="•"/>
              <a:tabLst>
                <a:tab pos="457200" algn="l"/>
              </a:tabLst>
            </a:pPr>
            <a:r>
              <a:rPr lang="tr-TR" sz="2000">
                <a:ea typeface="Times New Roman" pitchFamily="18" charset="0"/>
                <a:cs typeface="TimesNewRoman"/>
              </a:rPr>
              <a:t>Yar</a:t>
            </a:r>
            <a:r>
              <a:rPr lang="tr-TR" sz="2000">
                <a:latin typeface="TimesNewRoman"/>
                <a:ea typeface="Times New Roman" pitchFamily="18" charset="0"/>
                <a:cs typeface="TimesNewRoman"/>
              </a:rPr>
              <a:t>ı</a:t>
            </a:r>
            <a:r>
              <a:rPr lang="tr-TR" sz="2000">
                <a:ea typeface="Times New Roman" pitchFamily="18" charset="0"/>
                <a:cs typeface="TimesNewRoman"/>
              </a:rPr>
              <a:t> iletken malzemeden yap</a:t>
            </a:r>
            <a:r>
              <a:rPr lang="tr-TR" sz="2000">
                <a:latin typeface="TimesNewRoman"/>
                <a:ea typeface="Times New Roman" pitchFamily="18" charset="0"/>
                <a:cs typeface="TimesNewRoman"/>
              </a:rPr>
              <a:t>ı</a:t>
            </a:r>
            <a:r>
              <a:rPr lang="tr-TR" sz="2000">
                <a:ea typeface="Times New Roman" pitchFamily="18" charset="0"/>
                <a:cs typeface="TimesNewRoman"/>
              </a:rPr>
              <a:t>lan termistorlerin elektrik direnci, bir çok metal malzemenin aksine s</a:t>
            </a:r>
            <a:r>
              <a:rPr lang="tr-TR" sz="2000">
                <a:latin typeface="TimesNewRoman"/>
                <a:ea typeface="TimesNewRoman"/>
                <a:cs typeface="TimesNewRoman"/>
              </a:rPr>
              <a:t>ı</a:t>
            </a:r>
            <a:r>
              <a:rPr lang="tr-TR" sz="2000">
                <a:cs typeface="Times New Roman" pitchFamily="18" charset="0"/>
              </a:rPr>
              <a:t>cakl</a:t>
            </a:r>
            <a:r>
              <a:rPr lang="tr-TR" sz="2000">
                <a:latin typeface="TimesNewRoman"/>
                <a:ea typeface="TimesNewRoman"/>
                <a:cs typeface="TimesNewRoman"/>
              </a:rPr>
              <a:t>ı</a:t>
            </a:r>
            <a:r>
              <a:rPr lang="tr-TR" sz="2000">
                <a:cs typeface="Times New Roman" pitchFamily="18" charset="0"/>
              </a:rPr>
              <a:t>kla azal</a:t>
            </a:r>
            <a:r>
              <a:rPr lang="tr-TR" sz="2000">
                <a:latin typeface="TimesNewRoman"/>
                <a:ea typeface="TimesNewRoman"/>
                <a:cs typeface="TimesNewRoman"/>
              </a:rPr>
              <a:t>ı</a:t>
            </a:r>
            <a:r>
              <a:rPr lang="tr-TR" sz="2000">
                <a:cs typeface="Times New Roman" pitchFamily="18" charset="0"/>
              </a:rPr>
              <a:t>r. S</a:t>
            </a:r>
            <a:r>
              <a:rPr lang="tr-TR" sz="2000">
                <a:latin typeface="TimesNewRoman"/>
                <a:ea typeface="TimesNewRoman"/>
                <a:cs typeface="TimesNewRoman"/>
              </a:rPr>
              <a:t>ı</a:t>
            </a:r>
            <a:r>
              <a:rPr lang="tr-TR" sz="2000">
                <a:cs typeface="Times New Roman" pitchFamily="18" charset="0"/>
              </a:rPr>
              <a:t>cakl</a:t>
            </a:r>
            <a:r>
              <a:rPr lang="tr-TR" sz="2000">
                <a:latin typeface="TimesNewRoman"/>
                <a:ea typeface="TimesNewRoman"/>
                <a:cs typeface="TimesNewRoman"/>
              </a:rPr>
              <a:t>ı</a:t>
            </a:r>
            <a:r>
              <a:rPr lang="tr-TR" sz="2000">
                <a:cs typeface="Times New Roman" pitchFamily="18" charset="0"/>
              </a:rPr>
              <a:t>k arttıkça termistörün direnci azal</a:t>
            </a:r>
            <a:r>
              <a:rPr lang="tr-TR" sz="2000">
                <a:latin typeface="TimesNewRoman"/>
                <a:ea typeface="TimesNewRoman"/>
                <a:cs typeface="TimesNewRoman"/>
              </a:rPr>
              <a:t>ı</a:t>
            </a:r>
            <a:r>
              <a:rPr lang="tr-TR" sz="2000">
                <a:cs typeface="Times New Roman" pitchFamily="18" charset="0"/>
              </a:rPr>
              <a:t>r. Bu değişim aşağıdaki ba</a:t>
            </a:r>
            <a:r>
              <a:rPr lang="tr-TR" sz="2000">
                <a:latin typeface="TimesNewRoman"/>
                <a:ea typeface="TimesNewRoman"/>
                <a:cs typeface="TimesNewRoman"/>
              </a:rPr>
              <a:t>ğı</a:t>
            </a:r>
            <a:r>
              <a:rPr lang="tr-TR" sz="2000">
                <a:cs typeface="Times New Roman" pitchFamily="18" charset="0"/>
              </a:rPr>
              <a:t>nt</a:t>
            </a:r>
            <a:r>
              <a:rPr lang="tr-TR" sz="2000">
                <a:latin typeface="TimesNewRoman"/>
                <a:ea typeface="TimesNewRoman"/>
                <a:cs typeface="TimesNewRoman"/>
              </a:rPr>
              <a:t>ı</a:t>
            </a:r>
            <a:r>
              <a:rPr lang="tr-TR" sz="2000">
                <a:cs typeface="Times New Roman" pitchFamily="18" charset="0"/>
              </a:rPr>
              <a:t> ile verilmiştir.</a:t>
            </a:r>
            <a:endParaRPr lang="tr-TR" sz="2000">
              <a:cs typeface="Arial" charset="0"/>
            </a:endParaRPr>
          </a:p>
          <a:p>
            <a:pPr eaLnBrk="0" hangingPunct="0">
              <a:tabLst>
                <a:tab pos="457200" algn="l"/>
              </a:tabLst>
            </a:pPr>
            <a:endParaRPr lang="tr-TR" sz="2000">
              <a:cs typeface="Arial" charset="0"/>
            </a:endParaRPr>
          </a:p>
        </p:txBody>
      </p:sp>
      <p:pic>
        <p:nvPicPr>
          <p:cNvPr id="44035" name="Picture 1"/>
          <p:cNvPicPr>
            <a:picLocks noChangeAspect="1" noChangeArrowheads="1"/>
          </p:cNvPicPr>
          <p:nvPr/>
        </p:nvPicPr>
        <p:blipFill>
          <a:blip r:embed="rId2"/>
          <a:srcRect/>
          <a:stretch>
            <a:fillRect/>
          </a:stretch>
        </p:blipFill>
        <p:spPr bwMode="auto">
          <a:xfrm>
            <a:off x="611188" y="1916113"/>
            <a:ext cx="5476875" cy="2009775"/>
          </a:xfrm>
          <a:prstGeom prst="rect">
            <a:avLst/>
          </a:prstGeom>
          <a:noFill/>
          <a:ln w="9525">
            <a:noFill/>
            <a:miter lim="800000"/>
            <a:headEnd/>
            <a:tailEnd/>
          </a:ln>
        </p:spPr>
      </p:pic>
      <p:sp>
        <p:nvSpPr>
          <p:cNvPr id="44036" name="Rectangle 3"/>
          <p:cNvSpPr>
            <a:spLocks noChangeArrowheads="1"/>
          </p:cNvSpPr>
          <p:nvPr/>
        </p:nvSpPr>
        <p:spPr bwMode="auto">
          <a:xfrm>
            <a:off x="3598863" y="3573463"/>
            <a:ext cx="5545137" cy="276225"/>
          </a:xfrm>
          <a:prstGeom prst="rect">
            <a:avLst/>
          </a:prstGeom>
          <a:noFill/>
          <a:ln w="9525">
            <a:noFill/>
            <a:miter lim="800000"/>
            <a:headEnd/>
            <a:tailEnd/>
          </a:ln>
        </p:spPr>
        <p:txBody>
          <a:bodyPr anchor="ctr">
            <a:spAutoFit/>
          </a:bodyPr>
          <a:lstStyle/>
          <a:p>
            <a:r>
              <a:rPr lang="tr-TR" sz="1200">
                <a:ea typeface="Times New Roman" pitchFamily="18" charset="0"/>
                <a:cs typeface="Arial" charset="0"/>
              </a:rPr>
              <a:t>Β termistör malzemesinin cinsine göre 3500 K-4600 K arasında değişir.</a:t>
            </a:r>
          </a:p>
        </p:txBody>
      </p:sp>
      <p:pic>
        <p:nvPicPr>
          <p:cNvPr id="44037" name="Picture 4"/>
          <p:cNvPicPr>
            <a:picLocks noChangeAspect="1" noChangeArrowheads="1"/>
          </p:cNvPicPr>
          <p:nvPr/>
        </p:nvPicPr>
        <p:blipFill>
          <a:blip r:embed="rId3"/>
          <a:srcRect/>
          <a:stretch>
            <a:fillRect/>
          </a:stretch>
        </p:blipFill>
        <p:spPr bwMode="auto">
          <a:xfrm>
            <a:off x="2051050" y="3860800"/>
            <a:ext cx="4176713" cy="2573338"/>
          </a:xfrm>
          <a:prstGeom prst="rect">
            <a:avLst/>
          </a:prstGeom>
          <a:noFill/>
          <a:ln w="9525">
            <a:noFill/>
            <a:miter lim="800000"/>
            <a:headEnd/>
            <a:tailEnd/>
          </a:ln>
        </p:spPr>
      </p:pic>
      <p:sp>
        <p:nvSpPr>
          <p:cNvPr id="9" name="8 Veri Yer Tutucusu"/>
          <p:cNvSpPr>
            <a:spLocks noGrp="1"/>
          </p:cNvSpPr>
          <p:nvPr>
            <p:ph type="dt" sz="quarter" idx="10"/>
          </p:nvPr>
        </p:nvSpPr>
        <p:spPr/>
        <p:txBody>
          <a:bodyPr/>
          <a:lstStyle/>
          <a:p>
            <a:pPr>
              <a:defRPr/>
            </a:pPr>
            <a:r>
              <a:rPr lang="tr-TR"/>
              <a:t>Ölçme Yöntemleri</a:t>
            </a:r>
          </a:p>
        </p:txBody>
      </p:sp>
      <p:sp>
        <p:nvSpPr>
          <p:cNvPr id="10" name="9 Altbilgi Yer Tutucusu"/>
          <p:cNvSpPr>
            <a:spLocks noGrp="1"/>
          </p:cNvSpPr>
          <p:nvPr>
            <p:ph type="ftr" sz="quarter" idx="11"/>
          </p:nvPr>
        </p:nvSpPr>
        <p:spPr/>
        <p:txBody>
          <a:bodyPr/>
          <a:lstStyle/>
          <a:p>
            <a:pPr>
              <a:defRPr/>
            </a:pPr>
            <a:r>
              <a:rPr lang="tr-TR"/>
              <a:t>Doç. Dr. Hüsamettin BULUT</a:t>
            </a:r>
          </a:p>
        </p:txBody>
      </p:sp>
      <p:sp>
        <p:nvSpPr>
          <p:cNvPr id="11" name="10 Slayt Numarası Yer Tutucusu"/>
          <p:cNvSpPr>
            <a:spLocks noGrp="1"/>
          </p:cNvSpPr>
          <p:nvPr>
            <p:ph type="sldNum" sz="quarter" idx="12"/>
          </p:nvPr>
        </p:nvSpPr>
        <p:spPr/>
        <p:txBody>
          <a:bodyPr/>
          <a:lstStyle/>
          <a:p>
            <a:pPr>
              <a:defRPr/>
            </a:pPr>
            <a:fld id="{FA30F53F-5313-4189-B634-879764517907}" type="slidenum">
              <a:rPr lang="tr-TR"/>
              <a:pPr>
                <a:defRPr/>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411413" y="188913"/>
            <a:ext cx="3024187" cy="461962"/>
          </a:xfrm>
          <a:prstGeom prst="rect">
            <a:avLst/>
          </a:prstGeom>
          <a:solidFill>
            <a:schemeClr val="accent1">
              <a:lumMod val="20000"/>
              <a:lumOff val="80000"/>
            </a:schemeClr>
          </a:solidFill>
          <a:ln>
            <a:solidFill>
              <a:srgbClr val="C00000"/>
            </a:solidFill>
          </a:ln>
        </p:spPr>
        <p:txBody>
          <a:bodyPr>
            <a:spAutoFit/>
          </a:bodyPr>
          <a:lstStyle/>
          <a:p>
            <a:pPr algn="ctr" fontAlgn="auto">
              <a:spcBef>
                <a:spcPts val="0"/>
              </a:spcBef>
              <a:spcAft>
                <a:spcPts val="0"/>
              </a:spcAft>
              <a:defRPr/>
            </a:pPr>
            <a:r>
              <a:rPr lang="tr-TR" sz="2400" dirty="0">
                <a:solidFill>
                  <a:schemeClr val="accent2"/>
                </a:solidFill>
                <a:latin typeface="+mn-lt"/>
              </a:rPr>
              <a:t>TERMİSTÖRLER</a:t>
            </a:r>
          </a:p>
        </p:txBody>
      </p:sp>
      <p:pic>
        <p:nvPicPr>
          <p:cNvPr id="45058" name="il_fi" descr="http://www.amwei.com/images/ntc.gif"/>
          <p:cNvPicPr>
            <a:picLocks noChangeAspect="1" noChangeArrowheads="1"/>
          </p:cNvPicPr>
          <p:nvPr/>
        </p:nvPicPr>
        <p:blipFill>
          <a:blip r:embed="rId2" r:link="rId3"/>
          <a:srcRect/>
          <a:stretch>
            <a:fillRect/>
          </a:stretch>
        </p:blipFill>
        <p:spPr bwMode="auto">
          <a:xfrm>
            <a:off x="684213" y="692150"/>
            <a:ext cx="3459162" cy="2808288"/>
          </a:xfrm>
          <a:prstGeom prst="rect">
            <a:avLst/>
          </a:prstGeom>
          <a:noFill/>
          <a:ln w="9525">
            <a:noFill/>
            <a:miter lim="800000"/>
            <a:headEnd/>
            <a:tailEnd/>
          </a:ln>
        </p:spPr>
      </p:pic>
      <p:pic>
        <p:nvPicPr>
          <p:cNvPr id="45059" name="Picture 1" descr="PTC thermistor silicon temperature sensor">
            <a:hlinkClick r:id="rId4"/>
          </p:cNvPr>
          <p:cNvPicPr>
            <a:picLocks noChangeAspect="1" noChangeArrowheads="1"/>
          </p:cNvPicPr>
          <p:nvPr/>
        </p:nvPicPr>
        <p:blipFill>
          <a:blip r:embed="rId5" r:link="rId6"/>
          <a:srcRect/>
          <a:stretch>
            <a:fillRect/>
          </a:stretch>
        </p:blipFill>
        <p:spPr bwMode="auto">
          <a:xfrm>
            <a:off x="5219700" y="765175"/>
            <a:ext cx="3600450" cy="2921000"/>
          </a:xfrm>
          <a:prstGeom prst="rect">
            <a:avLst/>
          </a:prstGeom>
          <a:noFill/>
          <a:ln w="9525">
            <a:noFill/>
            <a:miter lim="800000"/>
            <a:headEnd/>
            <a:tailEnd/>
          </a:ln>
        </p:spPr>
      </p:pic>
      <p:sp>
        <p:nvSpPr>
          <p:cNvPr id="45060"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45061" name="Rectangle 4"/>
          <p:cNvSpPr>
            <a:spLocks noChangeArrowheads="1"/>
          </p:cNvSpPr>
          <p:nvPr/>
        </p:nvSpPr>
        <p:spPr bwMode="auto">
          <a:xfrm>
            <a:off x="457200" y="24669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45062" name="Rectangle 5"/>
          <p:cNvSpPr>
            <a:spLocks noChangeArrowheads="1"/>
          </p:cNvSpPr>
          <p:nvPr/>
        </p:nvSpPr>
        <p:spPr bwMode="auto">
          <a:xfrm>
            <a:off x="684213" y="3644900"/>
            <a:ext cx="7739062" cy="338138"/>
          </a:xfrm>
          <a:prstGeom prst="rect">
            <a:avLst/>
          </a:prstGeom>
          <a:noFill/>
          <a:ln w="9525">
            <a:noFill/>
            <a:miter lim="800000"/>
            <a:headEnd/>
            <a:tailEnd/>
          </a:ln>
        </p:spPr>
        <p:txBody>
          <a:bodyPr anchor="ctr">
            <a:spAutoFit/>
          </a:bodyPr>
          <a:lstStyle/>
          <a:p>
            <a:pPr algn="ctr"/>
            <a:r>
              <a:rPr lang="tr-TR" sz="1600">
                <a:ea typeface="Times New Roman" pitchFamily="18" charset="0"/>
                <a:cs typeface="Arial" charset="0"/>
              </a:rPr>
              <a:t>Çeşitli termistörler</a:t>
            </a:r>
          </a:p>
        </p:txBody>
      </p:sp>
      <p:sp>
        <p:nvSpPr>
          <p:cNvPr id="8" name="7 Metin kutusu"/>
          <p:cNvSpPr txBox="1"/>
          <p:nvPr/>
        </p:nvSpPr>
        <p:spPr>
          <a:xfrm>
            <a:off x="684213" y="3995738"/>
            <a:ext cx="8064500" cy="2032000"/>
          </a:xfrm>
          <a:prstGeom prst="rect">
            <a:avLst/>
          </a:prstGeom>
          <a:solidFill>
            <a:schemeClr val="accent3"/>
          </a:solidFill>
        </p:spPr>
        <p:txBody>
          <a:bodyPr>
            <a:spAutoFit/>
          </a:bodyPr>
          <a:lstStyle/>
          <a:p>
            <a:pPr fontAlgn="auto">
              <a:spcBef>
                <a:spcPts val="0"/>
              </a:spcBef>
              <a:spcAft>
                <a:spcPts val="0"/>
              </a:spcAft>
              <a:defRPr/>
            </a:pPr>
            <a:r>
              <a:rPr lang="tr-TR" b="1" dirty="0">
                <a:latin typeface="+mn-lt"/>
              </a:rPr>
              <a:t>1. PTC Dirençler</a:t>
            </a:r>
            <a:endParaRPr lang="tr-TR" dirty="0">
              <a:latin typeface="+mn-lt"/>
            </a:endParaRPr>
          </a:p>
          <a:p>
            <a:pPr fontAlgn="auto">
              <a:spcBef>
                <a:spcPts val="0"/>
              </a:spcBef>
              <a:spcAft>
                <a:spcPts val="0"/>
              </a:spcAft>
              <a:defRPr/>
            </a:pPr>
            <a:r>
              <a:rPr lang="tr-TR" dirty="0">
                <a:latin typeface="+mn-lt"/>
              </a:rPr>
              <a:t>Pozitif sıcaklık sabitine (PTC) sahip dirençler ısındığı zaman, direnç değeri büyür. Metaller, özellikle de baryum </a:t>
            </a:r>
            <a:r>
              <a:rPr lang="tr-TR" dirty="0" err="1">
                <a:latin typeface="+mn-lt"/>
              </a:rPr>
              <a:t>titamat</a:t>
            </a:r>
            <a:r>
              <a:rPr lang="tr-TR" dirty="0">
                <a:latin typeface="+mn-lt"/>
              </a:rPr>
              <a:t> ve </a:t>
            </a:r>
            <a:r>
              <a:rPr lang="tr-TR" dirty="0" err="1">
                <a:latin typeface="+mn-lt"/>
              </a:rPr>
              <a:t>fungsten</a:t>
            </a:r>
            <a:r>
              <a:rPr lang="tr-TR" dirty="0">
                <a:latin typeface="+mn-lt"/>
              </a:rPr>
              <a:t> bu özelliğe sahiptir. Çok değişik kullanım alanları vardır.</a:t>
            </a:r>
          </a:p>
          <a:p>
            <a:pPr fontAlgn="auto">
              <a:spcBef>
                <a:spcPts val="0"/>
              </a:spcBef>
              <a:spcAft>
                <a:spcPts val="0"/>
              </a:spcAft>
              <a:defRPr/>
            </a:pPr>
            <a:r>
              <a:rPr lang="tr-TR" b="1" dirty="0">
                <a:latin typeface="+mn-lt"/>
              </a:rPr>
              <a:t>2. NTC Dirençler</a:t>
            </a:r>
            <a:endParaRPr lang="tr-TR" dirty="0">
              <a:latin typeface="+mn-lt"/>
            </a:endParaRPr>
          </a:p>
          <a:p>
            <a:pPr fontAlgn="auto">
              <a:spcBef>
                <a:spcPts val="0"/>
              </a:spcBef>
              <a:spcAft>
                <a:spcPts val="0"/>
              </a:spcAft>
              <a:defRPr/>
            </a:pPr>
            <a:r>
              <a:rPr lang="tr-TR" dirty="0">
                <a:latin typeface="+mn-lt"/>
              </a:rPr>
              <a:t>NTC dirençler, ısındığı zaman direnç değerleri düşer, Germanyum, Silikon, ve metal oksitler gibi maddelerden üretilir. En çok tipler kullanılır.</a:t>
            </a:r>
          </a:p>
        </p:txBody>
      </p:sp>
      <p:sp>
        <p:nvSpPr>
          <p:cNvPr id="11" name="10 Veri Yer Tutucusu"/>
          <p:cNvSpPr>
            <a:spLocks noGrp="1"/>
          </p:cNvSpPr>
          <p:nvPr>
            <p:ph type="dt" sz="quarter" idx="10"/>
          </p:nvPr>
        </p:nvSpPr>
        <p:spPr/>
        <p:txBody>
          <a:bodyPr/>
          <a:lstStyle/>
          <a:p>
            <a:pPr>
              <a:defRPr/>
            </a:pPr>
            <a:r>
              <a:rPr lang="tr-TR"/>
              <a:t>Ölçme Yöntemleri</a:t>
            </a:r>
          </a:p>
        </p:txBody>
      </p:sp>
      <p:sp>
        <p:nvSpPr>
          <p:cNvPr id="12" name="11 Altbilgi Yer Tutucusu"/>
          <p:cNvSpPr>
            <a:spLocks noGrp="1"/>
          </p:cNvSpPr>
          <p:nvPr>
            <p:ph type="ftr" sz="quarter" idx="11"/>
          </p:nvPr>
        </p:nvSpPr>
        <p:spPr/>
        <p:txBody>
          <a:bodyPr/>
          <a:lstStyle/>
          <a:p>
            <a:pPr>
              <a:defRPr/>
            </a:pPr>
            <a:r>
              <a:rPr lang="tr-TR"/>
              <a:t>Doç. Dr. Hüsamettin BULUT</a:t>
            </a:r>
          </a:p>
        </p:txBody>
      </p:sp>
      <p:sp>
        <p:nvSpPr>
          <p:cNvPr id="13" name="12 Slayt Numarası Yer Tutucusu"/>
          <p:cNvSpPr>
            <a:spLocks noGrp="1"/>
          </p:cNvSpPr>
          <p:nvPr>
            <p:ph type="sldNum" sz="quarter" idx="12"/>
          </p:nvPr>
        </p:nvSpPr>
        <p:spPr/>
        <p:txBody>
          <a:bodyPr/>
          <a:lstStyle/>
          <a:p>
            <a:pPr>
              <a:defRPr/>
            </a:pPr>
            <a:fld id="{F364DA7B-EA28-41ED-8CD6-7BE0CB7172BB}" type="slidenum">
              <a:rPr lang="tr-TR"/>
              <a:pPr>
                <a:defRPr/>
              </a:pPr>
              <a:t>25</a:t>
            </a:fld>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411413" y="188913"/>
            <a:ext cx="3024187" cy="461962"/>
          </a:xfrm>
          <a:prstGeom prst="rect">
            <a:avLst/>
          </a:prstGeom>
          <a:solidFill>
            <a:schemeClr val="accent1">
              <a:lumMod val="20000"/>
              <a:lumOff val="80000"/>
            </a:schemeClr>
          </a:solidFill>
          <a:ln>
            <a:solidFill>
              <a:srgbClr val="C00000"/>
            </a:solidFill>
          </a:ln>
        </p:spPr>
        <p:txBody>
          <a:bodyPr>
            <a:spAutoFit/>
          </a:bodyPr>
          <a:lstStyle/>
          <a:p>
            <a:pPr algn="ctr" fontAlgn="auto">
              <a:spcBef>
                <a:spcPts val="0"/>
              </a:spcBef>
              <a:spcAft>
                <a:spcPts val="0"/>
              </a:spcAft>
              <a:defRPr/>
            </a:pPr>
            <a:r>
              <a:rPr lang="tr-TR" sz="2400" dirty="0">
                <a:solidFill>
                  <a:schemeClr val="accent2"/>
                </a:solidFill>
                <a:latin typeface="+mn-lt"/>
              </a:rPr>
              <a:t>TERMİSTÖRLER</a:t>
            </a:r>
          </a:p>
        </p:txBody>
      </p:sp>
      <p:sp>
        <p:nvSpPr>
          <p:cNvPr id="46082"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46083" name="Rectangle 4"/>
          <p:cNvSpPr>
            <a:spLocks noChangeArrowheads="1"/>
          </p:cNvSpPr>
          <p:nvPr/>
        </p:nvSpPr>
        <p:spPr bwMode="auto">
          <a:xfrm>
            <a:off x="457200" y="24669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46084" name="Rectangle 5"/>
          <p:cNvSpPr>
            <a:spLocks noChangeArrowheads="1"/>
          </p:cNvSpPr>
          <p:nvPr/>
        </p:nvSpPr>
        <p:spPr bwMode="auto">
          <a:xfrm>
            <a:off x="611188" y="5805488"/>
            <a:ext cx="7740650" cy="338137"/>
          </a:xfrm>
          <a:prstGeom prst="rect">
            <a:avLst/>
          </a:prstGeom>
          <a:noFill/>
          <a:ln w="9525">
            <a:noFill/>
            <a:miter lim="800000"/>
            <a:headEnd/>
            <a:tailEnd/>
          </a:ln>
        </p:spPr>
        <p:txBody>
          <a:bodyPr anchor="ctr">
            <a:spAutoFit/>
          </a:bodyPr>
          <a:lstStyle/>
          <a:p>
            <a:pPr algn="ctr"/>
            <a:r>
              <a:rPr lang="tr-TR" sz="1600">
                <a:ea typeface="Times New Roman" pitchFamily="18" charset="0"/>
                <a:cs typeface="Arial" charset="0"/>
              </a:rPr>
              <a:t>Çeşitli termistörler</a:t>
            </a:r>
          </a:p>
        </p:txBody>
      </p:sp>
      <p:pic>
        <p:nvPicPr>
          <p:cNvPr id="46085" name="il_fi" descr="NTC_thermistor_leaded_sensor"/>
          <p:cNvPicPr>
            <a:picLocks noChangeAspect="1" noChangeArrowheads="1"/>
          </p:cNvPicPr>
          <p:nvPr/>
        </p:nvPicPr>
        <p:blipFill>
          <a:blip r:embed="rId2"/>
          <a:srcRect/>
          <a:stretch>
            <a:fillRect/>
          </a:stretch>
        </p:blipFill>
        <p:spPr bwMode="auto">
          <a:xfrm>
            <a:off x="539750" y="981075"/>
            <a:ext cx="4762500" cy="3581400"/>
          </a:xfrm>
          <a:prstGeom prst="rect">
            <a:avLst/>
          </a:prstGeom>
          <a:noFill/>
          <a:ln w="9525">
            <a:noFill/>
            <a:miter lim="800000"/>
            <a:headEnd/>
            <a:tailEnd/>
          </a:ln>
        </p:spPr>
      </p:pic>
      <p:pic>
        <p:nvPicPr>
          <p:cNvPr id="46086" name="Picture 3" descr="ntc"/>
          <p:cNvPicPr>
            <a:picLocks noChangeAspect="1" noChangeArrowheads="1"/>
          </p:cNvPicPr>
          <p:nvPr/>
        </p:nvPicPr>
        <p:blipFill>
          <a:blip r:embed="rId3"/>
          <a:srcRect/>
          <a:stretch>
            <a:fillRect/>
          </a:stretch>
        </p:blipFill>
        <p:spPr bwMode="auto">
          <a:xfrm>
            <a:off x="5508625" y="981075"/>
            <a:ext cx="1905000" cy="1905000"/>
          </a:xfrm>
          <a:prstGeom prst="rect">
            <a:avLst/>
          </a:prstGeom>
          <a:noFill/>
          <a:ln w="9525">
            <a:noFill/>
            <a:miter lim="800000"/>
            <a:headEnd/>
            <a:tailEnd/>
          </a:ln>
        </p:spPr>
      </p:pic>
      <p:pic>
        <p:nvPicPr>
          <p:cNvPr id="46087" name="Picture 4"/>
          <p:cNvPicPr>
            <a:picLocks noChangeAspect="1" noChangeArrowheads="1"/>
          </p:cNvPicPr>
          <p:nvPr/>
        </p:nvPicPr>
        <p:blipFill>
          <a:blip r:embed="rId4"/>
          <a:srcRect l="6926" t="21533" r="58940" b="18289"/>
          <a:stretch>
            <a:fillRect/>
          </a:stretch>
        </p:blipFill>
        <p:spPr bwMode="auto">
          <a:xfrm>
            <a:off x="5435600" y="2852738"/>
            <a:ext cx="1981200" cy="1943100"/>
          </a:xfrm>
          <a:prstGeom prst="rect">
            <a:avLst/>
          </a:prstGeom>
          <a:noFill/>
          <a:ln w="9525">
            <a:noFill/>
            <a:miter lim="800000"/>
            <a:headEnd/>
            <a:tailEnd/>
          </a:ln>
        </p:spPr>
      </p:pic>
      <p:pic>
        <p:nvPicPr>
          <p:cNvPr id="46088" name="il_fi" descr="C100F103G"/>
          <p:cNvPicPr>
            <a:picLocks noChangeAspect="1" noChangeArrowheads="1"/>
          </p:cNvPicPr>
          <p:nvPr/>
        </p:nvPicPr>
        <p:blipFill>
          <a:blip r:embed="rId5"/>
          <a:srcRect/>
          <a:stretch>
            <a:fillRect/>
          </a:stretch>
        </p:blipFill>
        <p:spPr bwMode="auto">
          <a:xfrm>
            <a:off x="4284663" y="4437063"/>
            <a:ext cx="1038225" cy="1038225"/>
          </a:xfrm>
          <a:prstGeom prst="rect">
            <a:avLst/>
          </a:prstGeom>
          <a:noFill/>
          <a:ln w="9525">
            <a:noFill/>
            <a:miter lim="800000"/>
            <a:headEnd/>
            <a:tailEnd/>
          </a:ln>
        </p:spPr>
      </p:pic>
      <p:sp>
        <p:nvSpPr>
          <p:cNvPr id="46089" name="Rectangle 6"/>
          <p:cNvSpPr>
            <a:spLocks noChangeArrowheads="1"/>
          </p:cNvSpPr>
          <p:nvPr/>
        </p:nvSpPr>
        <p:spPr bwMode="auto">
          <a:xfrm>
            <a:off x="5508625" y="4868863"/>
            <a:ext cx="1979613" cy="246062"/>
          </a:xfrm>
          <a:prstGeom prst="rect">
            <a:avLst/>
          </a:prstGeom>
          <a:noFill/>
          <a:ln w="9525">
            <a:noFill/>
            <a:miter lim="800000"/>
            <a:headEnd/>
            <a:tailEnd/>
          </a:ln>
        </p:spPr>
        <p:txBody>
          <a:bodyPr anchor="ctr">
            <a:spAutoFit/>
          </a:bodyPr>
          <a:lstStyle/>
          <a:p>
            <a:r>
              <a:rPr lang="tr-TR" sz="1000">
                <a:ea typeface="Times New Roman" pitchFamily="18" charset="0"/>
                <a:cs typeface="Arial" charset="0"/>
              </a:rPr>
              <a:t>Bakır kapsüllü NTC termistor</a:t>
            </a:r>
            <a:endParaRPr lang="tr-TR">
              <a:ea typeface="Times New Roman" pitchFamily="18" charset="0"/>
              <a:cs typeface="Arial" charset="0"/>
            </a:endParaRPr>
          </a:p>
        </p:txBody>
      </p:sp>
      <p:sp>
        <p:nvSpPr>
          <p:cNvPr id="15" name="14 Veri Yer Tutucusu"/>
          <p:cNvSpPr>
            <a:spLocks noGrp="1"/>
          </p:cNvSpPr>
          <p:nvPr>
            <p:ph type="dt" sz="quarter" idx="10"/>
          </p:nvPr>
        </p:nvSpPr>
        <p:spPr/>
        <p:txBody>
          <a:bodyPr/>
          <a:lstStyle/>
          <a:p>
            <a:pPr>
              <a:defRPr/>
            </a:pPr>
            <a:r>
              <a:rPr lang="tr-TR"/>
              <a:t>Ölçme Yöntemleri</a:t>
            </a:r>
          </a:p>
        </p:txBody>
      </p:sp>
      <p:sp>
        <p:nvSpPr>
          <p:cNvPr id="16" name="15 Altbilgi Yer Tutucusu"/>
          <p:cNvSpPr>
            <a:spLocks noGrp="1"/>
          </p:cNvSpPr>
          <p:nvPr>
            <p:ph type="ftr" sz="quarter" idx="11"/>
          </p:nvPr>
        </p:nvSpPr>
        <p:spPr/>
        <p:txBody>
          <a:bodyPr/>
          <a:lstStyle/>
          <a:p>
            <a:pPr>
              <a:defRPr/>
            </a:pPr>
            <a:r>
              <a:rPr lang="tr-TR"/>
              <a:t>Doç. Dr. Hüsamettin BULUT</a:t>
            </a:r>
          </a:p>
        </p:txBody>
      </p:sp>
      <p:sp>
        <p:nvSpPr>
          <p:cNvPr id="17" name="16 Slayt Numarası Yer Tutucusu"/>
          <p:cNvSpPr>
            <a:spLocks noGrp="1"/>
          </p:cNvSpPr>
          <p:nvPr>
            <p:ph type="sldNum" sz="quarter" idx="12"/>
          </p:nvPr>
        </p:nvSpPr>
        <p:spPr/>
        <p:txBody>
          <a:bodyPr/>
          <a:lstStyle/>
          <a:p>
            <a:pPr>
              <a:defRPr/>
            </a:pPr>
            <a:fld id="{98092019-74AB-4106-BA77-861E9C2F8A1E}" type="slidenum">
              <a:rPr lang="tr-TR"/>
              <a:pPr>
                <a:defRPr/>
              </a:pPr>
              <a:t>26</a:t>
            </a:fld>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908175" y="198438"/>
            <a:ext cx="6048375" cy="369887"/>
          </a:xfrm>
          <a:prstGeom prst="rect">
            <a:avLst/>
          </a:prstGeom>
          <a:solidFill>
            <a:schemeClr val="accent3">
              <a:lumMod val="40000"/>
              <a:lumOff val="60000"/>
            </a:schemeClr>
          </a:solidFill>
          <a:ln w="9525">
            <a:solidFill>
              <a:schemeClr val="tx2">
                <a:lumMod val="40000"/>
                <a:lumOff val="60000"/>
              </a:schemeClr>
            </a:solidFill>
            <a:miter lim="800000"/>
            <a:headEnd/>
            <a:tailEnd/>
          </a:ln>
          <a:effectLst/>
        </p:spPr>
        <p:txBody>
          <a:bodyPr anchor="ctr">
            <a:spAutoFit/>
          </a:bodyPr>
          <a:lstStyle/>
          <a:p>
            <a:pPr>
              <a:defRPr/>
            </a:pPr>
            <a:r>
              <a:rPr lang="tr-TR" b="1" dirty="0">
                <a:solidFill>
                  <a:schemeClr val="accent6">
                    <a:lumMod val="50000"/>
                  </a:schemeClr>
                </a:solidFill>
                <a:latin typeface="Arial" pitchFamily="34" charset="0"/>
                <a:ea typeface="Times New Roman" pitchFamily="18" charset="0"/>
                <a:cs typeface="Arial" pitchFamily="34" charset="0"/>
              </a:rPr>
              <a:t>TERMOLEMANLAR (THERMOCOUPLE, ISIL ÇİFTLER</a:t>
            </a:r>
            <a:r>
              <a:rPr lang="tr-TR" dirty="0">
                <a:solidFill>
                  <a:schemeClr val="accent6">
                    <a:lumMod val="50000"/>
                  </a:schemeClr>
                </a:solidFill>
                <a:latin typeface="Arial" pitchFamily="34" charset="0"/>
                <a:ea typeface="Times New Roman" pitchFamily="18" charset="0"/>
                <a:cs typeface="Arial" pitchFamily="34" charset="0"/>
              </a:rPr>
              <a:t>)</a:t>
            </a:r>
            <a:endParaRPr lang="tr-TR" dirty="0">
              <a:solidFill>
                <a:schemeClr val="accent6">
                  <a:lumMod val="50000"/>
                </a:schemeClr>
              </a:solidFill>
              <a:latin typeface="Arial" pitchFamily="34" charset="0"/>
              <a:cs typeface="Arial" pitchFamily="34" charset="0"/>
            </a:endParaRPr>
          </a:p>
        </p:txBody>
      </p:sp>
      <p:sp>
        <p:nvSpPr>
          <p:cNvPr id="47106" name="Rectangle 2"/>
          <p:cNvSpPr>
            <a:spLocks noChangeArrowheads="1"/>
          </p:cNvSpPr>
          <p:nvPr/>
        </p:nvSpPr>
        <p:spPr bwMode="auto">
          <a:xfrm>
            <a:off x="468313" y="584200"/>
            <a:ext cx="8135937" cy="5848350"/>
          </a:xfrm>
          <a:prstGeom prst="rect">
            <a:avLst/>
          </a:prstGeom>
          <a:solidFill>
            <a:schemeClr val="bg2"/>
          </a:solidFill>
          <a:ln w="9525">
            <a:noFill/>
            <a:miter lim="800000"/>
            <a:headEnd/>
            <a:tailEnd/>
          </a:ln>
        </p:spPr>
        <p:txBody>
          <a:bodyPr anchor="ctr">
            <a:spAutoFit/>
          </a:bodyPr>
          <a:lstStyle/>
          <a:p>
            <a:pPr algn="just"/>
            <a:r>
              <a:rPr lang="tr-TR" sz="2200">
                <a:ea typeface="Times New Roman" pitchFamily="18" charset="0"/>
                <a:cs typeface="Arial" charset="0"/>
              </a:rPr>
              <a:t>Elektriksel sıcaklık ölçme yöntemlerinden en çok kullanılanıdır. Isıl ciftin çalışma prensibi SEEBECK etkisi olarak bilinen termoelektriksel olaya dayanır. </a:t>
            </a:r>
          </a:p>
          <a:p>
            <a:pPr algn="just"/>
            <a:endParaRPr lang="tr-TR" sz="2200">
              <a:ea typeface="Times New Roman" pitchFamily="18" charset="0"/>
              <a:cs typeface="Arial" charset="0"/>
            </a:endParaRPr>
          </a:p>
          <a:p>
            <a:pPr algn="just" eaLnBrk="0" hangingPunct="0"/>
            <a:r>
              <a:rPr lang="tr-TR" sz="2200">
                <a:ea typeface="Times New Roman" pitchFamily="18" charset="0"/>
                <a:cs typeface="Arial" charset="0"/>
              </a:rPr>
              <a:t>Seebeck’ e göre farklı malzemelerden yapılmış iki iletken veya yarı iletkenin uçları birleştirilir ve elde edilen uçlar farklı sıcaklıklara maruz bırakılırsa uçlar arasında bir termik gerilim (elektromotor kuvvet,emk)  meydana gelir. Bunun nedeni sıcak kaynaktan soğuk kaynağa doğru hareket eden elektronların doğurduğu elektromotor kuvvettir. Elektron akısına zıt yönde oluşan bu kuvvete “seebeck elektromotor kuvveti”, olaya “Seebeck Termoelektriksel Olayı” ve bu şekilde oluşturulmuş devreye de “Isıl Çift (Termoeleman,Termocouple) Devresi” denir.</a:t>
            </a:r>
          </a:p>
          <a:p>
            <a:pPr algn="just" eaLnBrk="0" hangingPunct="0"/>
            <a:endParaRPr lang="tr-TR" sz="2200">
              <a:cs typeface="Arial" charset="0"/>
            </a:endParaRPr>
          </a:p>
          <a:p>
            <a:pPr algn="just" eaLnBrk="0" hangingPunct="0"/>
            <a:r>
              <a:rPr lang="tr-TR" sz="2200">
                <a:cs typeface="Times New Roman" pitchFamily="18" charset="0"/>
              </a:rPr>
              <a:t>Voltaj sıcaklığın ve metal tiplerine bağlıdır. Düşük Sıcaklık farklarında, değişim lineer, büyük sıcaklık farklarında değişim lineer değildir. </a:t>
            </a:r>
            <a:endParaRPr lang="tr-TR" sz="2200">
              <a:cs typeface="Arial" charset="0"/>
            </a:endParaRPr>
          </a:p>
        </p:txBody>
      </p:sp>
      <p:sp>
        <p:nvSpPr>
          <p:cNvPr id="6" name="5 Veri Yer Tutucusu"/>
          <p:cNvSpPr>
            <a:spLocks noGrp="1"/>
          </p:cNvSpPr>
          <p:nvPr>
            <p:ph type="dt" sz="quarter" idx="10"/>
          </p:nvPr>
        </p:nvSpPr>
        <p:spPr/>
        <p:txBody>
          <a:bodyPr/>
          <a:lstStyle/>
          <a:p>
            <a:pPr>
              <a:defRPr/>
            </a:pPr>
            <a:r>
              <a:rPr lang="tr-TR"/>
              <a:t>Ölçme Yöntemleri</a:t>
            </a:r>
          </a:p>
        </p:txBody>
      </p:sp>
      <p:sp>
        <p:nvSpPr>
          <p:cNvPr id="7" name="6 Altbilgi Yer Tutucusu"/>
          <p:cNvSpPr>
            <a:spLocks noGrp="1"/>
          </p:cNvSpPr>
          <p:nvPr>
            <p:ph type="ftr" sz="quarter" idx="11"/>
          </p:nvPr>
        </p:nvSpPr>
        <p:spPr/>
        <p:txBody>
          <a:bodyPr/>
          <a:lstStyle/>
          <a:p>
            <a:pPr>
              <a:defRPr/>
            </a:pPr>
            <a:r>
              <a:rPr lang="tr-TR"/>
              <a:t>Doç. Dr. Hüsamettin BULUT</a:t>
            </a:r>
          </a:p>
        </p:txBody>
      </p:sp>
      <p:sp>
        <p:nvSpPr>
          <p:cNvPr id="8" name="7 Slayt Numarası Yer Tutucusu"/>
          <p:cNvSpPr>
            <a:spLocks noGrp="1"/>
          </p:cNvSpPr>
          <p:nvPr>
            <p:ph type="sldNum" sz="quarter" idx="12"/>
          </p:nvPr>
        </p:nvSpPr>
        <p:spPr/>
        <p:txBody>
          <a:bodyPr/>
          <a:lstStyle/>
          <a:p>
            <a:pPr>
              <a:defRPr/>
            </a:pPr>
            <a:fld id="{3E9DABEA-3034-480F-A199-E8F0267FD43B}" type="slidenum">
              <a:rPr lang="tr-TR"/>
              <a:pPr>
                <a:defRPr/>
              </a:pPr>
              <a:t>27</a:t>
            </a:fld>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908175" y="198438"/>
            <a:ext cx="6048375" cy="369887"/>
          </a:xfrm>
          <a:prstGeom prst="rect">
            <a:avLst/>
          </a:prstGeom>
          <a:solidFill>
            <a:schemeClr val="accent3">
              <a:lumMod val="40000"/>
              <a:lumOff val="60000"/>
            </a:schemeClr>
          </a:solidFill>
          <a:ln w="9525">
            <a:solidFill>
              <a:schemeClr val="tx2">
                <a:lumMod val="40000"/>
                <a:lumOff val="60000"/>
              </a:schemeClr>
            </a:solidFill>
            <a:miter lim="800000"/>
            <a:headEnd/>
            <a:tailEnd/>
          </a:ln>
          <a:effectLst/>
        </p:spPr>
        <p:txBody>
          <a:bodyPr anchor="ctr">
            <a:spAutoFit/>
          </a:bodyPr>
          <a:lstStyle/>
          <a:p>
            <a:pPr>
              <a:defRPr/>
            </a:pPr>
            <a:r>
              <a:rPr lang="tr-TR" b="1" dirty="0">
                <a:solidFill>
                  <a:schemeClr val="accent6">
                    <a:lumMod val="50000"/>
                  </a:schemeClr>
                </a:solidFill>
                <a:latin typeface="Arial" pitchFamily="34" charset="0"/>
                <a:ea typeface="Times New Roman" pitchFamily="18" charset="0"/>
                <a:cs typeface="Arial" pitchFamily="34" charset="0"/>
              </a:rPr>
              <a:t>TERMOLEMANLAR (THERMOCOUPLE, ISIL ÇİFTLER</a:t>
            </a:r>
            <a:r>
              <a:rPr lang="tr-TR" dirty="0">
                <a:solidFill>
                  <a:schemeClr val="accent6">
                    <a:lumMod val="50000"/>
                  </a:schemeClr>
                </a:solidFill>
                <a:latin typeface="Arial" pitchFamily="34" charset="0"/>
                <a:ea typeface="Times New Roman" pitchFamily="18" charset="0"/>
                <a:cs typeface="Arial" pitchFamily="34" charset="0"/>
              </a:rPr>
              <a:t>)</a:t>
            </a:r>
            <a:endParaRPr lang="tr-TR" dirty="0">
              <a:solidFill>
                <a:schemeClr val="accent6">
                  <a:lumMod val="50000"/>
                </a:schemeClr>
              </a:solidFill>
              <a:latin typeface="Arial" pitchFamily="34" charset="0"/>
              <a:cs typeface="Arial" pitchFamily="34" charset="0"/>
            </a:endParaRPr>
          </a:p>
        </p:txBody>
      </p:sp>
      <p:pic>
        <p:nvPicPr>
          <p:cNvPr id="48130" name="Resim 6" descr="tc3"/>
          <p:cNvPicPr>
            <a:picLocks noChangeAspect="1" noChangeArrowheads="1"/>
          </p:cNvPicPr>
          <p:nvPr/>
        </p:nvPicPr>
        <p:blipFill>
          <a:blip r:embed="rId2"/>
          <a:srcRect/>
          <a:stretch>
            <a:fillRect/>
          </a:stretch>
        </p:blipFill>
        <p:spPr bwMode="auto">
          <a:xfrm>
            <a:off x="1692275" y="620713"/>
            <a:ext cx="5972175" cy="2638425"/>
          </a:xfrm>
          <a:prstGeom prst="rect">
            <a:avLst/>
          </a:prstGeom>
          <a:noFill/>
          <a:ln w="9525">
            <a:noFill/>
            <a:miter lim="800000"/>
            <a:headEnd/>
            <a:tailEnd/>
          </a:ln>
        </p:spPr>
      </p:pic>
      <p:pic>
        <p:nvPicPr>
          <p:cNvPr id="48131" name="Picture 2"/>
          <p:cNvPicPr>
            <a:picLocks noChangeAspect="1" noChangeArrowheads="1"/>
          </p:cNvPicPr>
          <p:nvPr/>
        </p:nvPicPr>
        <p:blipFill>
          <a:blip r:embed="rId3"/>
          <a:srcRect/>
          <a:stretch>
            <a:fillRect/>
          </a:stretch>
        </p:blipFill>
        <p:spPr bwMode="auto">
          <a:xfrm>
            <a:off x="1619250" y="3500438"/>
            <a:ext cx="5753100" cy="1162050"/>
          </a:xfrm>
          <a:prstGeom prst="rect">
            <a:avLst/>
          </a:prstGeom>
          <a:noFill/>
          <a:ln w="9525">
            <a:noFill/>
            <a:miter lim="800000"/>
            <a:headEnd/>
            <a:tailEnd/>
          </a:ln>
        </p:spPr>
      </p:pic>
      <p:pic>
        <p:nvPicPr>
          <p:cNvPr id="48132" name="Picture 1"/>
          <p:cNvPicPr>
            <a:picLocks noChangeAspect="1" noChangeArrowheads="1"/>
          </p:cNvPicPr>
          <p:nvPr/>
        </p:nvPicPr>
        <p:blipFill>
          <a:blip r:embed="rId4"/>
          <a:srcRect/>
          <a:stretch>
            <a:fillRect/>
          </a:stretch>
        </p:blipFill>
        <p:spPr bwMode="auto">
          <a:xfrm>
            <a:off x="1979613" y="4797425"/>
            <a:ext cx="5753100" cy="1447800"/>
          </a:xfrm>
          <a:prstGeom prst="rect">
            <a:avLst/>
          </a:prstGeom>
          <a:noFill/>
          <a:ln w="9525">
            <a:noFill/>
            <a:miter lim="800000"/>
            <a:headEnd/>
            <a:tailEnd/>
          </a:ln>
        </p:spPr>
      </p:pic>
      <p:sp>
        <p:nvSpPr>
          <p:cNvPr id="4813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cs typeface="Arial" charset="0"/>
            </a:endParaRPr>
          </a:p>
        </p:txBody>
      </p:sp>
      <p:sp>
        <p:nvSpPr>
          <p:cNvPr id="48134" name="Rectangle 5"/>
          <p:cNvSpPr>
            <a:spLocks noChangeArrowheads="1"/>
          </p:cNvSpPr>
          <p:nvPr/>
        </p:nvSpPr>
        <p:spPr bwMode="auto">
          <a:xfrm>
            <a:off x="0" y="3095625"/>
            <a:ext cx="9144000" cy="457200"/>
          </a:xfrm>
          <a:prstGeom prst="rect">
            <a:avLst/>
          </a:prstGeom>
          <a:noFill/>
          <a:ln w="9525">
            <a:noFill/>
            <a:miter lim="800000"/>
            <a:headEnd/>
            <a:tailEnd/>
          </a:ln>
        </p:spPr>
        <p:txBody>
          <a:bodyPr wrap="none" anchor="ctr">
            <a:spAutoFit/>
          </a:bodyPr>
          <a:lstStyle/>
          <a:p>
            <a:endParaRPr lang="tr-TR">
              <a:cs typeface="Arial" charset="0"/>
            </a:endParaRPr>
          </a:p>
        </p:txBody>
      </p:sp>
      <p:sp>
        <p:nvSpPr>
          <p:cNvPr id="48135" name="Rectangle 6"/>
          <p:cNvSpPr>
            <a:spLocks noChangeArrowheads="1"/>
          </p:cNvSpPr>
          <p:nvPr/>
        </p:nvSpPr>
        <p:spPr bwMode="auto">
          <a:xfrm>
            <a:off x="0" y="4714875"/>
            <a:ext cx="9144000" cy="457200"/>
          </a:xfrm>
          <a:prstGeom prst="rect">
            <a:avLst/>
          </a:prstGeom>
          <a:noFill/>
          <a:ln w="9525">
            <a:noFill/>
            <a:miter lim="800000"/>
            <a:headEnd/>
            <a:tailEnd/>
          </a:ln>
        </p:spPr>
        <p:txBody>
          <a:bodyPr wrap="none" anchor="ctr">
            <a:spAutoFit/>
          </a:bodyPr>
          <a:lstStyle/>
          <a:p>
            <a:endParaRPr lang="tr-TR">
              <a:cs typeface="Arial" charset="0"/>
            </a:endParaRPr>
          </a:p>
        </p:txBody>
      </p:sp>
      <p:sp>
        <p:nvSpPr>
          <p:cNvPr id="11" name="10 Veri Yer Tutucusu"/>
          <p:cNvSpPr>
            <a:spLocks noGrp="1"/>
          </p:cNvSpPr>
          <p:nvPr>
            <p:ph type="dt" sz="quarter" idx="10"/>
          </p:nvPr>
        </p:nvSpPr>
        <p:spPr/>
        <p:txBody>
          <a:bodyPr/>
          <a:lstStyle/>
          <a:p>
            <a:pPr>
              <a:defRPr/>
            </a:pPr>
            <a:r>
              <a:rPr lang="tr-TR"/>
              <a:t>Ölçme Yöntemleri</a:t>
            </a:r>
          </a:p>
        </p:txBody>
      </p:sp>
      <p:sp>
        <p:nvSpPr>
          <p:cNvPr id="12" name="11 Altbilgi Yer Tutucusu"/>
          <p:cNvSpPr>
            <a:spLocks noGrp="1"/>
          </p:cNvSpPr>
          <p:nvPr>
            <p:ph type="ftr" sz="quarter" idx="11"/>
          </p:nvPr>
        </p:nvSpPr>
        <p:spPr/>
        <p:txBody>
          <a:bodyPr/>
          <a:lstStyle/>
          <a:p>
            <a:pPr>
              <a:defRPr/>
            </a:pPr>
            <a:r>
              <a:rPr lang="tr-TR"/>
              <a:t>Doç. Dr. Hüsamettin BULUT</a:t>
            </a:r>
          </a:p>
        </p:txBody>
      </p:sp>
      <p:sp>
        <p:nvSpPr>
          <p:cNvPr id="13" name="12 Slayt Numarası Yer Tutucusu"/>
          <p:cNvSpPr>
            <a:spLocks noGrp="1"/>
          </p:cNvSpPr>
          <p:nvPr>
            <p:ph type="sldNum" sz="quarter" idx="12"/>
          </p:nvPr>
        </p:nvSpPr>
        <p:spPr/>
        <p:txBody>
          <a:bodyPr/>
          <a:lstStyle/>
          <a:p>
            <a:pPr>
              <a:defRPr/>
            </a:pPr>
            <a:fld id="{80B94818-9987-4CA7-BFC9-F60EDA10823A}" type="slidenum">
              <a:rPr lang="tr-TR"/>
              <a:pPr>
                <a:defRPr/>
              </a:pPr>
              <a:t>28</a:t>
            </a:fld>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908175" y="198438"/>
            <a:ext cx="6048375" cy="369887"/>
          </a:xfrm>
          <a:prstGeom prst="rect">
            <a:avLst/>
          </a:prstGeom>
          <a:solidFill>
            <a:schemeClr val="accent3">
              <a:lumMod val="40000"/>
              <a:lumOff val="60000"/>
            </a:schemeClr>
          </a:solidFill>
          <a:ln w="9525">
            <a:solidFill>
              <a:schemeClr val="tx2">
                <a:lumMod val="40000"/>
                <a:lumOff val="60000"/>
              </a:schemeClr>
            </a:solidFill>
            <a:miter lim="800000"/>
            <a:headEnd/>
            <a:tailEnd/>
          </a:ln>
          <a:effectLst/>
        </p:spPr>
        <p:txBody>
          <a:bodyPr anchor="ctr">
            <a:spAutoFit/>
          </a:bodyPr>
          <a:lstStyle/>
          <a:p>
            <a:pPr>
              <a:defRPr/>
            </a:pPr>
            <a:r>
              <a:rPr lang="tr-TR" b="1" dirty="0">
                <a:solidFill>
                  <a:schemeClr val="accent6">
                    <a:lumMod val="50000"/>
                  </a:schemeClr>
                </a:solidFill>
                <a:latin typeface="Arial" pitchFamily="34" charset="0"/>
                <a:ea typeface="Times New Roman" pitchFamily="18" charset="0"/>
                <a:cs typeface="Arial" pitchFamily="34" charset="0"/>
              </a:rPr>
              <a:t>TERMOLEMANLAR (THERMOCOUPLE, ISIL ÇİFTLER</a:t>
            </a:r>
            <a:r>
              <a:rPr lang="tr-TR" dirty="0">
                <a:solidFill>
                  <a:schemeClr val="accent6">
                    <a:lumMod val="50000"/>
                  </a:schemeClr>
                </a:solidFill>
                <a:latin typeface="Arial" pitchFamily="34" charset="0"/>
                <a:ea typeface="Times New Roman" pitchFamily="18" charset="0"/>
                <a:cs typeface="Arial" pitchFamily="34" charset="0"/>
              </a:rPr>
              <a:t>)</a:t>
            </a:r>
            <a:endParaRPr lang="tr-TR" dirty="0">
              <a:solidFill>
                <a:schemeClr val="accent6">
                  <a:lumMod val="50000"/>
                </a:schemeClr>
              </a:solidFill>
              <a:latin typeface="Arial" pitchFamily="34" charset="0"/>
              <a:cs typeface="Arial" pitchFamily="34" charset="0"/>
            </a:endParaRPr>
          </a:p>
        </p:txBody>
      </p:sp>
      <p:pic>
        <p:nvPicPr>
          <p:cNvPr id="49154" name="Picture 1"/>
          <p:cNvPicPr>
            <a:picLocks noChangeAspect="1" noChangeArrowheads="1"/>
          </p:cNvPicPr>
          <p:nvPr/>
        </p:nvPicPr>
        <p:blipFill>
          <a:blip r:embed="rId2"/>
          <a:srcRect/>
          <a:stretch>
            <a:fillRect/>
          </a:stretch>
        </p:blipFill>
        <p:spPr bwMode="auto">
          <a:xfrm>
            <a:off x="1042988" y="598488"/>
            <a:ext cx="6624637" cy="2906712"/>
          </a:xfrm>
          <a:prstGeom prst="rect">
            <a:avLst/>
          </a:prstGeom>
          <a:noFill/>
          <a:ln w="9525">
            <a:noFill/>
            <a:miter lim="800000"/>
            <a:headEnd/>
            <a:tailEnd/>
          </a:ln>
        </p:spPr>
      </p:pic>
      <p:pic>
        <p:nvPicPr>
          <p:cNvPr id="49155" name="Picture 2"/>
          <p:cNvPicPr>
            <a:picLocks noChangeAspect="1" noChangeArrowheads="1"/>
          </p:cNvPicPr>
          <p:nvPr/>
        </p:nvPicPr>
        <p:blipFill>
          <a:blip r:embed="rId3"/>
          <a:srcRect/>
          <a:stretch>
            <a:fillRect/>
          </a:stretch>
        </p:blipFill>
        <p:spPr bwMode="auto">
          <a:xfrm>
            <a:off x="827088" y="3500438"/>
            <a:ext cx="5753100" cy="2847975"/>
          </a:xfrm>
          <a:prstGeom prst="rect">
            <a:avLst/>
          </a:prstGeom>
          <a:noFill/>
          <a:ln w="9525">
            <a:noFill/>
            <a:miter lim="800000"/>
            <a:headEnd/>
            <a:tailEnd/>
          </a:ln>
        </p:spPr>
      </p:pic>
      <p:pic>
        <p:nvPicPr>
          <p:cNvPr id="49156" name="Picture 3" descr="Traditional Thermocouple Measurement"/>
          <p:cNvPicPr>
            <a:picLocks noChangeAspect="1" noChangeArrowheads="1"/>
          </p:cNvPicPr>
          <p:nvPr/>
        </p:nvPicPr>
        <p:blipFill>
          <a:blip r:embed="rId4"/>
          <a:srcRect/>
          <a:stretch>
            <a:fillRect/>
          </a:stretch>
        </p:blipFill>
        <p:spPr bwMode="auto">
          <a:xfrm>
            <a:off x="6227763" y="2636838"/>
            <a:ext cx="2362200" cy="1343025"/>
          </a:xfrm>
          <a:prstGeom prst="rect">
            <a:avLst/>
          </a:prstGeom>
          <a:noFill/>
          <a:ln w="9525">
            <a:noFill/>
            <a:miter lim="800000"/>
            <a:headEnd/>
            <a:tailEnd/>
          </a:ln>
        </p:spPr>
      </p:pic>
      <p:sp>
        <p:nvSpPr>
          <p:cNvPr id="8" name="7 Veri Yer Tutucusu"/>
          <p:cNvSpPr>
            <a:spLocks noGrp="1"/>
          </p:cNvSpPr>
          <p:nvPr>
            <p:ph type="dt" sz="quarter" idx="10"/>
          </p:nvPr>
        </p:nvSpPr>
        <p:spPr/>
        <p:txBody>
          <a:bodyPr/>
          <a:lstStyle/>
          <a:p>
            <a:pPr>
              <a:defRPr/>
            </a:pPr>
            <a:r>
              <a:rPr lang="tr-TR"/>
              <a:t>Ölçme Yöntemleri</a:t>
            </a:r>
          </a:p>
        </p:txBody>
      </p:sp>
      <p:sp>
        <p:nvSpPr>
          <p:cNvPr id="9" name="8 Altbilgi Yer Tutucusu"/>
          <p:cNvSpPr>
            <a:spLocks noGrp="1"/>
          </p:cNvSpPr>
          <p:nvPr>
            <p:ph type="ftr" sz="quarter" idx="11"/>
          </p:nvPr>
        </p:nvSpPr>
        <p:spPr/>
        <p:txBody>
          <a:bodyPr/>
          <a:lstStyle/>
          <a:p>
            <a:pPr>
              <a:defRPr/>
            </a:pPr>
            <a:r>
              <a:rPr lang="tr-TR"/>
              <a:t>Doç. Dr. Hüsamettin BULUT</a:t>
            </a:r>
          </a:p>
        </p:txBody>
      </p:sp>
      <p:sp>
        <p:nvSpPr>
          <p:cNvPr id="10" name="9 Slayt Numarası Yer Tutucusu"/>
          <p:cNvSpPr>
            <a:spLocks noGrp="1"/>
          </p:cNvSpPr>
          <p:nvPr>
            <p:ph type="sldNum" sz="quarter" idx="12"/>
          </p:nvPr>
        </p:nvSpPr>
        <p:spPr/>
        <p:txBody>
          <a:bodyPr/>
          <a:lstStyle/>
          <a:p>
            <a:pPr>
              <a:defRPr/>
            </a:pPr>
            <a:fld id="{299A683A-5DAF-47D6-94DB-350337983CDB}" type="slidenum">
              <a:rPr lang="tr-TR"/>
              <a:pPr>
                <a:defRPr/>
              </a:pPr>
              <a:t>29</a:t>
            </a:fld>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68313" y="506413"/>
            <a:ext cx="8388350" cy="2832100"/>
          </a:xfrm>
          <a:prstGeom prst="rect">
            <a:avLst/>
          </a:prstGeom>
          <a:solidFill>
            <a:schemeClr val="tx2">
              <a:lumMod val="20000"/>
              <a:lumOff val="80000"/>
            </a:schemeClr>
          </a:solidFill>
          <a:ln w="9525">
            <a:noFill/>
            <a:miter lim="800000"/>
            <a:headEnd/>
            <a:tailEnd/>
          </a:ln>
          <a:effectLst/>
        </p:spPr>
        <p:txBody>
          <a:bodyPr anchor="ctr">
            <a:spAutoFit/>
          </a:bodyPr>
          <a:lstStyle/>
          <a:p>
            <a:r>
              <a:rPr lang="tr-TR" sz="2000">
                <a:ea typeface="Times New Roman" pitchFamily="18" charset="0"/>
                <a:cs typeface="Arial" charset="0"/>
              </a:rPr>
              <a:t>Bir referans sistemine göre sıcaklık ölçen </a:t>
            </a:r>
            <a:r>
              <a:rPr lang="tr-TR" sz="2000" b="1" u="sng">
                <a:solidFill>
                  <a:srgbClr val="10253F"/>
                </a:solidFill>
                <a:ea typeface="Times New Roman" pitchFamily="18" charset="0"/>
                <a:cs typeface="Arial" charset="0"/>
              </a:rPr>
              <a:t>cihazlara termometre veya sıcaklık ölçer</a:t>
            </a:r>
            <a:r>
              <a:rPr lang="tr-TR" sz="2000">
                <a:ea typeface="Times New Roman" pitchFamily="18" charset="0"/>
                <a:cs typeface="Arial" charset="0"/>
              </a:rPr>
              <a:t> denir. </a:t>
            </a:r>
          </a:p>
          <a:p>
            <a:pPr eaLnBrk="0" hangingPunct="0"/>
            <a:r>
              <a:rPr lang="tr-TR" sz="2000">
                <a:ea typeface="Times New Roman" pitchFamily="18" charset="0"/>
                <a:cs typeface="Arial" charset="0"/>
              </a:rPr>
              <a:t>Termometrede sıcaklığı değerlendirmek için kullanılan özelliğe </a:t>
            </a:r>
            <a:r>
              <a:rPr lang="tr-TR" sz="2000" u="sng">
                <a:solidFill>
                  <a:srgbClr val="10253F"/>
                </a:solidFill>
                <a:effectLst>
                  <a:outerShdw blurRad="38100" dist="38100" dir="2700000" algn="tl">
                    <a:srgbClr val="000000"/>
                  </a:outerShdw>
                </a:effectLst>
                <a:ea typeface="Times New Roman" pitchFamily="18" charset="0"/>
                <a:cs typeface="Arial" charset="0"/>
              </a:rPr>
              <a:t>termometrik özellik </a:t>
            </a:r>
            <a:r>
              <a:rPr lang="tr-TR" sz="2000">
                <a:ea typeface="Times New Roman" pitchFamily="18" charset="0"/>
                <a:cs typeface="Arial" charset="0"/>
              </a:rPr>
              <a:t>denir. </a:t>
            </a:r>
          </a:p>
          <a:p>
            <a:pPr eaLnBrk="0" hangingPunct="0"/>
            <a:endParaRPr lang="tr-TR" sz="2000">
              <a:cs typeface="Arial" charset="0"/>
            </a:endParaRPr>
          </a:p>
          <a:p>
            <a:pPr eaLnBrk="0" hangingPunct="0"/>
            <a:r>
              <a:rPr lang="tr-TR" sz="2000">
                <a:cs typeface="Times New Roman" pitchFamily="18" charset="0"/>
              </a:rPr>
              <a:t>Uzunluk, hacim, basınç, elektrik direnci, potansiyel fark, renk değişimi ve yüzeylerin ışınım şiddetleri termometrik özelliklerdir. Bu termometrik özellikler kullanılarak çeşitli sıcaklık ölçerler geliştirilmiştir. </a:t>
            </a:r>
            <a:endParaRPr lang="tr-TR" sz="2000">
              <a:cs typeface="Arial" charset="0"/>
            </a:endParaRPr>
          </a:p>
          <a:p>
            <a:pPr eaLnBrk="0" hangingPunct="0"/>
            <a:endParaRPr lang="tr-TR">
              <a:cs typeface="Arial" charset="0"/>
            </a:endParaRPr>
          </a:p>
        </p:txBody>
      </p:sp>
      <p:pic>
        <p:nvPicPr>
          <p:cNvPr id="16386" name="Picture 1"/>
          <p:cNvPicPr>
            <a:picLocks noChangeAspect="1" noChangeArrowheads="1"/>
          </p:cNvPicPr>
          <p:nvPr/>
        </p:nvPicPr>
        <p:blipFill>
          <a:blip r:embed="rId2"/>
          <a:srcRect l="20695" t="8260" r="36592" b="21239"/>
          <a:stretch>
            <a:fillRect/>
          </a:stretch>
        </p:blipFill>
        <p:spPr bwMode="auto">
          <a:xfrm>
            <a:off x="250825" y="3357563"/>
            <a:ext cx="3313113" cy="3068637"/>
          </a:xfrm>
          <a:prstGeom prst="rect">
            <a:avLst/>
          </a:prstGeom>
          <a:noFill/>
          <a:ln w="9525">
            <a:noFill/>
            <a:miter lim="800000"/>
            <a:headEnd/>
            <a:tailEnd/>
          </a:ln>
        </p:spPr>
      </p:pic>
      <p:sp>
        <p:nvSpPr>
          <p:cNvPr id="4" name="3 Dikdörtgen"/>
          <p:cNvSpPr/>
          <p:nvPr/>
        </p:nvSpPr>
        <p:spPr>
          <a:xfrm>
            <a:off x="4211638" y="3644900"/>
            <a:ext cx="4572000" cy="1200150"/>
          </a:xfrm>
          <a:prstGeom prst="rect">
            <a:avLst/>
          </a:prstGeom>
          <a:solidFill>
            <a:schemeClr val="accent2">
              <a:lumMod val="75000"/>
            </a:schemeClr>
          </a:solidFill>
        </p:spPr>
        <p:txBody>
          <a:bodyPr>
            <a:spAutoFit/>
          </a:bodyPr>
          <a:lstStyle/>
          <a:p>
            <a:pPr fontAlgn="auto">
              <a:spcBef>
                <a:spcPts val="0"/>
              </a:spcBef>
              <a:spcAft>
                <a:spcPts val="0"/>
              </a:spcAft>
              <a:defRPr/>
            </a:pPr>
            <a:r>
              <a:rPr lang="tr-TR" dirty="0">
                <a:solidFill>
                  <a:schemeClr val="bg1"/>
                </a:solidFill>
                <a:latin typeface="+mn-lt"/>
              </a:rPr>
              <a:t>Niçin Sıcaklık Ölçülmesi yapılmalıdır?</a:t>
            </a:r>
          </a:p>
          <a:p>
            <a:pPr marL="342900" indent="-342900" fontAlgn="auto">
              <a:spcBef>
                <a:spcPts val="0"/>
              </a:spcBef>
              <a:spcAft>
                <a:spcPts val="0"/>
              </a:spcAft>
              <a:buFont typeface="+mj-lt"/>
              <a:buAutoNum type="arabicPeriod"/>
              <a:defRPr/>
            </a:pPr>
            <a:r>
              <a:rPr lang="tr-TR" dirty="0">
                <a:solidFill>
                  <a:schemeClr val="bg1"/>
                </a:solidFill>
                <a:latin typeface="+mn-lt"/>
              </a:rPr>
              <a:t>Kontrol için</a:t>
            </a:r>
          </a:p>
          <a:p>
            <a:pPr marL="342900" indent="-342900" fontAlgn="auto">
              <a:spcBef>
                <a:spcPts val="0"/>
              </a:spcBef>
              <a:spcAft>
                <a:spcPts val="0"/>
              </a:spcAft>
              <a:buFont typeface="+mj-lt"/>
              <a:buAutoNum type="arabicPeriod"/>
              <a:defRPr/>
            </a:pPr>
            <a:r>
              <a:rPr lang="tr-TR" dirty="0">
                <a:solidFill>
                  <a:schemeClr val="bg1"/>
                </a:solidFill>
                <a:latin typeface="+mn-lt"/>
              </a:rPr>
              <a:t>Gözlem için</a:t>
            </a:r>
          </a:p>
          <a:p>
            <a:pPr marL="342900" indent="-342900" fontAlgn="auto">
              <a:spcBef>
                <a:spcPts val="0"/>
              </a:spcBef>
              <a:spcAft>
                <a:spcPts val="0"/>
              </a:spcAft>
              <a:buFont typeface="+mj-lt"/>
              <a:buAutoNum type="arabicPeriod"/>
              <a:defRPr/>
            </a:pPr>
            <a:r>
              <a:rPr lang="tr-TR" dirty="0">
                <a:solidFill>
                  <a:schemeClr val="bg1"/>
                </a:solidFill>
                <a:latin typeface="+mn-lt"/>
              </a:rPr>
              <a:t>Güvenlik ve enerji verimliliği için</a:t>
            </a:r>
          </a:p>
        </p:txBody>
      </p:sp>
      <p:sp>
        <p:nvSpPr>
          <p:cNvPr id="7" name="6 Veri Yer Tutucusu"/>
          <p:cNvSpPr>
            <a:spLocks noGrp="1"/>
          </p:cNvSpPr>
          <p:nvPr>
            <p:ph type="dt" sz="quarter" idx="10"/>
          </p:nvPr>
        </p:nvSpPr>
        <p:spPr/>
        <p:txBody>
          <a:bodyPr/>
          <a:lstStyle/>
          <a:p>
            <a:pPr>
              <a:defRPr/>
            </a:pPr>
            <a:r>
              <a:rPr lang="tr-TR"/>
              <a:t>Ölçme Yöntemleri</a:t>
            </a:r>
          </a:p>
        </p:txBody>
      </p:sp>
      <p:sp>
        <p:nvSpPr>
          <p:cNvPr id="8" name="7 Altbilgi Yer Tutucusu"/>
          <p:cNvSpPr>
            <a:spLocks noGrp="1"/>
          </p:cNvSpPr>
          <p:nvPr>
            <p:ph type="ftr" sz="quarter" idx="11"/>
          </p:nvPr>
        </p:nvSpPr>
        <p:spPr/>
        <p:txBody>
          <a:bodyPr/>
          <a:lstStyle/>
          <a:p>
            <a:pPr>
              <a:defRPr/>
            </a:pPr>
            <a:r>
              <a:rPr lang="tr-TR"/>
              <a:t>Doç. Dr. Hüsamettin BULUT</a:t>
            </a:r>
          </a:p>
        </p:txBody>
      </p:sp>
      <p:sp>
        <p:nvSpPr>
          <p:cNvPr id="9" name="8 Slayt Numarası Yer Tutucusu"/>
          <p:cNvSpPr>
            <a:spLocks noGrp="1"/>
          </p:cNvSpPr>
          <p:nvPr>
            <p:ph type="sldNum" sz="quarter" idx="12"/>
          </p:nvPr>
        </p:nvSpPr>
        <p:spPr/>
        <p:txBody>
          <a:bodyPr/>
          <a:lstStyle/>
          <a:p>
            <a:pPr>
              <a:defRPr/>
            </a:pPr>
            <a:fld id="{8EFFBA8B-BBBF-41C1-9029-89893F5FD8A9}" type="slidenum">
              <a:rPr lang="tr-TR"/>
              <a:pPr>
                <a:defRPr/>
              </a:pPr>
              <a:t>3</a:t>
            </a:fld>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908175" y="198438"/>
            <a:ext cx="6048375" cy="369887"/>
          </a:xfrm>
          <a:prstGeom prst="rect">
            <a:avLst/>
          </a:prstGeom>
          <a:solidFill>
            <a:schemeClr val="accent3">
              <a:lumMod val="40000"/>
              <a:lumOff val="60000"/>
            </a:schemeClr>
          </a:solidFill>
          <a:ln w="9525">
            <a:solidFill>
              <a:schemeClr val="tx2">
                <a:lumMod val="40000"/>
                <a:lumOff val="60000"/>
              </a:schemeClr>
            </a:solidFill>
            <a:miter lim="800000"/>
            <a:headEnd/>
            <a:tailEnd/>
          </a:ln>
          <a:effectLst/>
        </p:spPr>
        <p:txBody>
          <a:bodyPr anchor="ctr">
            <a:spAutoFit/>
          </a:bodyPr>
          <a:lstStyle/>
          <a:p>
            <a:pPr>
              <a:defRPr/>
            </a:pPr>
            <a:r>
              <a:rPr lang="tr-TR" b="1" dirty="0">
                <a:solidFill>
                  <a:schemeClr val="accent6">
                    <a:lumMod val="50000"/>
                  </a:schemeClr>
                </a:solidFill>
                <a:latin typeface="Arial" pitchFamily="34" charset="0"/>
                <a:ea typeface="Times New Roman" pitchFamily="18" charset="0"/>
                <a:cs typeface="Arial" pitchFamily="34" charset="0"/>
              </a:rPr>
              <a:t>TERMOLEMANLAR (THERMOCOUPLE, ISIL ÇİFTLER</a:t>
            </a:r>
            <a:r>
              <a:rPr lang="tr-TR" dirty="0">
                <a:solidFill>
                  <a:schemeClr val="accent6">
                    <a:lumMod val="50000"/>
                  </a:schemeClr>
                </a:solidFill>
                <a:latin typeface="Arial" pitchFamily="34" charset="0"/>
                <a:ea typeface="Times New Roman" pitchFamily="18" charset="0"/>
                <a:cs typeface="Arial" pitchFamily="34" charset="0"/>
              </a:rPr>
              <a:t>)</a:t>
            </a:r>
            <a:endParaRPr lang="tr-TR" dirty="0">
              <a:solidFill>
                <a:schemeClr val="accent6">
                  <a:lumMod val="50000"/>
                </a:schemeClr>
              </a:solidFill>
              <a:latin typeface="Arial" pitchFamily="34" charset="0"/>
              <a:cs typeface="Arial" pitchFamily="34" charset="0"/>
            </a:endParaRPr>
          </a:p>
        </p:txBody>
      </p:sp>
      <p:pic>
        <p:nvPicPr>
          <p:cNvPr id="50178" name="Picture 1"/>
          <p:cNvPicPr>
            <a:picLocks noChangeAspect="1" noChangeArrowheads="1"/>
          </p:cNvPicPr>
          <p:nvPr/>
        </p:nvPicPr>
        <p:blipFill>
          <a:blip r:embed="rId2"/>
          <a:srcRect/>
          <a:stretch>
            <a:fillRect/>
          </a:stretch>
        </p:blipFill>
        <p:spPr bwMode="auto">
          <a:xfrm>
            <a:off x="900113" y="981075"/>
            <a:ext cx="7024687" cy="4373563"/>
          </a:xfrm>
          <a:prstGeom prst="rect">
            <a:avLst/>
          </a:prstGeom>
          <a:noFill/>
          <a:ln w="9525">
            <a:noFill/>
            <a:miter lim="800000"/>
            <a:headEnd/>
            <a:tailEnd/>
          </a:ln>
        </p:spPr>
      </p:pic>
      <p:sp>
        <p:nvSpPr>
          <p:cNvPr id="7" name="6 Veri Yer Tutucusu"/>
          <p:cNvSpPr>
            <a:spLocks noGrp="1"/>
          </p:cNvSpPr>
          <p:nvPr>
            <p:ph type="dt" sz="quarter" idx="10"/>
          </p:nvPr>
        </p:nvSpPr>
        <p:spPr/>
        <p:txBody>
          <a:bodyPr/>
          <a:lstStyle/>
          <a:p>
            <a:pPr>
              <a:defRPr/>
            </a:pPr>
            <a:r>
              <a:rPr lang="tr-TR"/>
              <a:t>Ölçme Yöntemleri</a:t>
            </a:r>
          </a:p>
        </p:txBody>
      </p:sp>
      <p:sp>
        <p:nvSpPr>
          <p:cNvPr id="8" name="7 Altbilgi Yer Tutucusu"/>
          <p:cNvSpPr>
            <a:spLocks noGrp="1"/>
          </p:cNvSpPr>
          <p:nvPr>
            <p:ph type="ftr" sz="quarter" idx="11"/>
          </p:nvPr>
        </p:nvSpPr>
        <p:spPr/>
        <p:txBody>
          <a:bodyPr/>
          <a:lstStyle/>
          <a:p>
            <a:pPr>
              <a:defRPr/>
            </a:pPr>
            <a:r>
              <a:rPr lang="tr-TR"/>
              <a:t>Doç. Dr. Hüsamettin BULUT</a:t>
            </a:r>
          </a:p>
        </p:txBody>
      </p:sp>
      <p:sp>
        <p:nvSpPr>
          <p:cNvPr id="9" name="8 Slayt Numarası Yer Tutucusu"/>
          <p:cNvSpPr>
            <a:spLocks noGrp="1"/>
          </p:cNvSpPr>
          <p:nvPr>
            <p:ph type="sldNum" sz="quarter" idx="12"/>
          </p:nvPr>
        </p:nvSpPr>
        <p:spPr/>
        <p:txBody>
          <a:bodyPr/>
          <a:lstStyle/>
          <a:p>
            <a:pPr>
              <a:defRPr/>
            </a:pPr>
            <a:fld id="{FB27C4E0-00C0-4E79-ACE5-707A5357C2C5}" type="slidenum">
              <a:rPr lang="tr-TR"/>
              <a:pPr>
                <a:defRPr/>
              </a:pPr>
              <a:t>30</a:t>
            </a:fld>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908175" y="198438"/>
            <a:ext cx="6048375" cy="369887"/>
          </a:xfrm>
          <a:prstGeom prst="rect">
            <a:avLst/>
          </a:prstGeom>
          <a:solidFill>
            <a:schemeClr val="accent3">
              <a:lumMod val="40000"/>
              <a:lumOff val="60000"/>
            </a:schemeClr>
          </a:solidFill>
          <a:ln w="9525">
            <a:solidFill>
              <a:schemeClr val="tx2">
                <a:lumMod val="40000"/>
                <a:lumOff val="60000"/>
              </a:schemeClr>
            </a:solidFill>
            <a:miter lim="800000"/>
            <a:headEnd/>
            <a:tailEnd/>
          </a:ln>
          <a:effectLst/>
        </p:spPr>
        <p:txBody>
          <a:bodyPr anchor="ctr">
            <a:spAutoFit/>
          </a:bodyPr>
          <a:lstStyle/>
          <a:p>
            <a:pPr>
              <a:defRPr/>
            </a:pPr>
            <a:r>
              <a:rPr lang="tr-TR" b="1" dirty="0">
                <a:solidFill>
                  <a:schemeClr val="accent6">
                    <a:lumMod val="50000"/>
                  </a:schemeClr>
                </a:solidFill>
                <a:latin typeface="Arial" pitchFamily="34" charset="0"/>
                <a:ea typeface="Times New Roman" pitchFamily="18" charset="0"/>
                <a:cs typeface="Arial" pitchFamily="34" charset="0"/>
              </a:rPr>
              <a:t>TERMOLEMANLAR (THERMOCOUPLE, ISIL ÇİFTLER</a:t>
            </a:r>
            <a:r>
              <a:rPr lang="tr-TR" dirty="0">
                <a:solidFill>
                  <a:schemeClr val="accent6">
                    <a:lumMod val="50000"/>
                  </a:schemeClr>
                </a:solidFill>
                <a:latin typeface="Arial" pitchFamily="34" charset="0"/>
                <a:ea typeface="Times New Roman" pitchFamily="18" charset="0"/>
                <a:cs typeface="Arial" pitchFamily="34" charset="0"/>
              </a:rPr>
              <a:t>)</a:t>
            </a:r>
            <a:endParaRPr lang="tr-TR" dirty="0">
              <a:solidFill>
                <a:schemeClr val="accent6">
                  <a:lumMod val="50000"/>
                </a:schemeClr>
              </a:solidFill>
              <a:latin typeface="Arial" pitchFamily="34" charset="0"/>
              <a:cs typeface="Arial" pitchFamily="34" charset="0"/>
            </a:endParaRPr>
          </a:p>
        </p:txBody>
      </p:sp>
      <p:pic>
        <p:nvPicPr>
          <p:cNvPr id="51202" name="Picture 2"/>
          <p:cNvPicPr>
            <a:picLocks noChangeAspect="1" noChangeArrowheads="1"/>
          </p:cNvPicPr>
          <p:nvPr/>
        </p:nvPicPr>
        <p:blipFill>
          <a:blip r:embed="rId2"/>
          <a:srcRect/>
          <a:stretch>
            <a:fillRect/>
          </a:stretch>
        </p:blipFill>
        <p:spPr bwMode="auto">
          <a:xfrm>
            <a:off x="1331913" y="1341438"/>
            <a:ext cx="7291387" cy="4032250"/>
          </a:xfrm>
          <a:prstGeom prst="rect">
            <a:avLst/>
          </a:prstGeom>
          <a:noFill/>
          <a:ln w="9525">
            <a:noFill/>
            <a:miter lim="800000"/>
            <a:headEnd/>
            <a:tailEnd/>
          </a:ln>
        </p:spPr>
      </p:pic>
      <p:sp>
        <p:nvSpPr>
          <p:cNvPr id="6" name="5 Veri Yer Tutucusu"/>
          <p:cNvSpPr>
            <a:spLocks noGrp="1"/>
          </p:cNvSpPr>
          <p:nvPr>
            <p:ph type="dt" sz="quarter" idx="10"/>
          </p:nvPr>
        </p:nvSpPr>
        <p:spPr/>
        <p:txBody>
          <a:bodyPr/>
          <a:lstStyle/>
          <a:p>
            <a:pPr>
              <a:defRPr/>
            </a:pPr>
            <a:r>
              <a:rPr lang="tr-TR"/>
              <a:t>Ölçme Yöntemleri</a:t>
            </a:r>
          </a:p>
        </p:txBody>
      </p:sp>
      <p:sp>
        <p:nvSpPr>
          <p:cNvPr id="7" name="6 Altbilgi Yer Tutucusu"/>
          <p:cNvSpPr>
            <a:spLocks noGrp="1"/>
          </p:cNvSpPr>
          <p:nvPr>
            <p:ph type="ftr" sz="quarter" idx="11"/>
          </p:nvPr>
        </p:nvSpPr>
        <p:spPr/>
        <p:txBody>
          <a:bodyPr/>
          <a:lstStyle/>
          <a:p>
            <a:pPr>
              <a:defRPr/>
            </a:pPr>
            <a:r>
              <a:rPr lang="tr-TR"/>
              <a:t>Doç. Dr. Hüsamettin BULUT</a:t>
            </a:r>
          </a:p>
        </p:txBody>
      </p:sp>
      <p:sp>
        <p:nvSpPr>
          <p:cNvPr id="8" name="7 Slayt Numarası Yer Tutucusu"/>
          <p:cNvSpPr>
            <a:spLocks noGrp="1"/>
          </p:cNvSpPr>
          <p:nvPr>
            <p:ph type="sldNum" sz="quarter" idx="12"/>
          </p:nvPr>
        </p:nvSpPr>
        <p:spPr/>
        <p:txBody>
          <a:bodyPr/>
          <a:lstStyle/>
          <a:p>
            <a:pPr>
              <a:defRPr/>
            </a:pPr>
            <a:fld id="{23F4CE63-B4DC-4A2A-826E-484E55C4A61C}" type="slidenum">
              <a:rPr lang="tr-TR"/>
              <a:pPr>
                <a:defRPr/>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908175" y="198438"/>
            <a:ext cx="6048375" cy="369887"/>
          </a:xfrm>
          <a:prstGeom prst="rect">
            <a:avLst/>
          </a:prstGeom>
          <a:solidFill>
            <a:schemeClr val="accent3">
              <a:lumMod val="40000"/>
              <a:lumOff val="60000"/>
            </a:schemeClr>
          </a:solidFill>
          <a:ln w="9525">
            <a:solidFill>
              <a:schemeClr val="tx2">
                <a:lumMod val="40000"/>
                <a:lumOff val="60000"/>
              </a:schemeClr>
            </a:solidFill>
            <a:miter lim="800000"/>
            <a:headEnd/>
            <a:tailEnd/>
          </a:ln>
          <a:effectLst/>
        </p:spPr>
        <p:txBody>
          <a:bodyPr anchor="ctr">
            <a:spAutoFit/>
          </a:bodyPr>
          <a:lstStyle/>
          <a:p>
            <a:pPr>
              <a:defRPr/>
            </a:pPr>
            <a:r>
              <a:rPr lang="tr-TR" b="1" dirty="0">
                <a:solidFill>
                  <a:schemeClr val="accent6">
                    <a:lumMod val="50000"/>
                  </a:schemeClr>
                </a:solidFill>
                <a:latin typeface="Arial" pitchFamily="34" charset="0"/>
                <a:ea typeface="Times New Roman" pitchFamily="18" charset="0"/>
                <a:cs typeface="Arial" pitchFamily="34" charset="0"/>
              </a:rPr>
              <a:t>TERMOLEMANLAR (THERMOCOUPLE, ISIL ÇİFTLER</a:t>
            </a:r>
            <a:r>
              <a:rPr lang="tr-TR" dirty="0">
                <a:solidFill>
                  <a:schemeClr val="accent6">
                    <a:lumMod val="50000"/>
                  </a:schemeClr>
                </a:solidFill>
                <a:latin typeface="Arial" pitchFamily="34" charset="0"/>
                <a:ea typeface="Times New Roman" pitchFamily="18" charset="0"/>
                <a:cs typeface="Arial" pitchFamily="34" charset="0"/>
              </a:rPr>
              <a:t>)</a:t>
            </a:r>
            <a:endParaRPr lang="tr-TR" dirty="0">
              <a:solidFill>
                <a:schemeClr val="accent6">
                  <a:lumMod val="50000"/>
                </a:schemeClr>
              </a:solidFill>
              <a:latin typeface="Arial" pitchFamily="34" charset="0"/>
              <a:cs typeface="Arial" pitchFamily="34" charset="0"/>
            </a:endParaRPr>
          </a:p>
        </p:txBody>
      </p:sp>
      <p:pic>
        <p:nvPicPr>
          <p:cNvPr id="52226" name="Resim 7" descr="fig 4 thermocouples"/>
          <p:cNvPicPr>
            <a:picLocks noChangeAspect="1" noChangeArrowheads="1"/>
          </p:cNvPicPr>
          <p:nvPr/>
        </p:nvPicPr>
        <p:blipFill>
          <a:blip r:embed="rId2"/>
          <a:srcRect/>
          <a:stretch>
            <a:fillRect/>
          </a:stretch>
        </p:blipFill>
        <p:spPr bwMode="auto">
          <a:xfrm>
            <a:off x="1042988" y="908050"/>
            <a:ext cx="4724400" cy="3619500"/>
          </a:xfrm>
          <a:prstGeom prst="rect">
            <a:avLst/>
          </a:prstGeom>
          <a:noFill/>
          <a:ln w="9525">
            <a:noFill/>
            <a:miter lim="800000"/>
            <a:headEnd/>
            <a:tailEnd/>
          </a:ln>
        </p:spPr>
      </p:pic>
      <p:pic>
        <p:nvPicPr>
          <p:cNvPr id="52227" name="Resim 9" descr="figure 5 thermocouple"/>
          <p:cNvPicPr>
            <a:picLocks noChangeAspect="1" noChangeArrowheads="1"/>
          </p:cNvPicPr>
          <p:nvPr/>
        </p:nvPicPr>
        <p:blipFill>
          <a:blip r:embed="rId3"/>
          <a:srcRect/>
          <a:stretch>
            <a:fillRect/>
          </a:stretch>
        </p:blipFill>
        <p:spPr bwMode="auto">
          <a:xfrm>
            <a:off x="5148263" y="4508500"/>
            <a:ext cx="2741612" cy="1812925"/>
          </a:xfrm>
          <a:prstGeom prst="rect">
            <a:avLst/>
          </a:prstGeom>
          <a:noFill/>
          <a:ln w="9525">
            <a:noFill/>
            <a:miter lim="800000"/>
            <a:headEnd/>
            <a:tailEnd/>
          </a:ln>
        </p:spPr>
      </p:pic>
      <p:sp>
        <p:nvSpPr>
          <p:cNvPr id="7" name="6 Veri Yer Tutucusu"/>
          <p:cNvSpPr>
            <a:spLocks noGrp="1"/>
          </p:cNvSpPr>
          <p:nvPr>
            <p:ph type="dt" sz="quarter" idx="10"/>
          </p:nvPr>
        </p:nvSpPr>
        <p:spPr/>
        <p:txBody>
          <a:bodyPr/>
          <a:lstStyle/>
          <a:p>
            <a:pPr>
              <a:defRPr/>
            </a:pPr>
            <a:r>
              <a:rPr lang="tr-TR"/>
              <a:t>Ölçme Yöntemleri</a:t>
            </a:r>
          </a:p>
        </p:txBody>
      </p:sp>
      <p:sp>
        <p:nvSpPr>
          <p:cNvPr id="8" name="7 Altbilgi Yer Tutucusu"/>
          <p:cNvSpPr>
            <a:spLocks noGrp="1"/>
          </p:cNvSpPr>
          <p:nvPr>
            <p:ph type="ftr" sz="quarter" idx="11"/>
          </p:nvPr>
        </p:nvSpPr>
        <p:spPr/>
        <p:txBody>
          <a:bodyPr/>
          <a:lstStyle/>
          <a:p>
            <a:pPr>
              <a:defRPr/>
            </a:pPr>
            <a:r>
              <a:rPr lang="tr-TR"/>
              <a:t>Doç. Dr. Hüsamettin BULUT</a:t>
            </a:r>
          </a:p>
        </p:txBody>
      </p:sp>
      <p:sp>
        <p:nvSpPr>
          <p:cNvPr id="9" name="8 Slayt Numarası Yer Tutucusu"/>
          <p:cNvSpPr>
            <a:spLocks noGrp="1"/>
          </p:cNvSpPr>
          <p:nvPr>
            <p:ph type="sldNum" sz="quarter" idx="12"/>
          </p:nvPr>
        </p:nvSpPr>
        <p:spPr/>
        <p:txBody>
          <a:bodyPr/>
          <a:lstStyle/>
          <a:p>
            <a:pPr>
              <a:defRPr/>
            </a:pPr>
            <a:fld id="{D6278253-F8FA-43AD-8D96-E7A3CF92A922}" type="slidenum">
              <a:rPr lang="tr-TR"/>
              <a:pPr>
                <a:defRPr/>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908175" y="198438"/>
            <a:ext cx="6048375" cy="369887"/>
          </a:xfrm>
          <a:prstGeom prst="rect">
            <a:avLst/>
          </a:prstGeom>
          <a:solidFill>
            <a:schemeClr val="accent3">
              <a:lumMod val="40000"/>
              <a:lumOff val="60000"/>
            </a:schemeClr>
          </a:solidFill>
          <a:ln w="9525">
            <a:solidFill>
              <a:schemeClr val="tx2">
                <a:lumMod val="40000"/>
                <a:lumOff val="60000"/>
              </a:schemeClr>
            </a:solidFill>
            <a:miter lim="800000"/>
            <a:headEnd/>
            <a:tailEnd/>
          </a:ln>
          <a:effectLst/>
        </p:spPr>
        <p:txBody>
          <a:bodyPr anchor="ctr">
            <a:spAutoFit/>
          </a:bodyPr>
          <a:lstStyle/>
          <a:p>
            <a:pPr>
              <a:defRPr/>
            </a:pPr>
            <a:r>
              <a:rPr lang="tr-TR" b="1" dirty="0">
                <a:solidFill>
                  <a:schemeClr val="accent6">
                    <a:lumMod val="50000"/>
                  </a:schemeClr>
                </a:solidFill>
                <a:latin typeface="Arial" pitchFamily="34" charset="0"/>
                <a:ea typeface="Times New Roman" pitchFamily="18" charset="0"/>
                <a:cs typeface="Arial" pitchFamily="34" charset="0"/>
              </a:rPr>
              <a:t>TERMOLEMANLAR (THERMOCOUPLE, ISIL ÇİFTLER</a:t>
            </a:r>
            <a:r>
              <a:rPr lang="tr-TR" dirty="0">
                <a:solidFill>
                  <a:schemeClr val="accent6">
                    <a:lumMod val="50000"/>
                  </a:schemeClr>
                </a:solidFill>
                <a:latin typeface="Arial" pitchFamily="34" charset="0"/>
                <a:ea typeface="Times New Roman" pitchFamily="18" charset="0"/>
                <a:cs typeface="Arial" pitchFamily="34" charset="0"/>
              </a:rPr>
              <a:t>)</a:t>
            </a:r>
            <a:endParaRPr lang="tr-TR" dirty="0">
              <a:solidFill>
                <a:schemeClr val="accent6">
                  <a:lumMod val="50000"/>
                </a:schemeClr>
              </a:solidFill>
              <a:latin typeface="Arial" pitchFamily="34" charset="0"/>
              <a:cs typeface="Arial" pitchFamily="34" charset="0"/>
            </a:endParaRPr>
          </a:p>
        </p:txBody>
      </p:sp>
      <p:pic>
        <p:nvPicPr>
          <p:cNvPr id="62469" name="Resim 10" descr="fig 8 thermocouple"/>
          <p:cNvPicPr>
            <a:picLocks noChangeAspect="1" noChangeArrowheads="1"/>
          </p:cNvPicPr>
          <p:nvPr/>
        </p:nvPicPr>
        <p:blipFill>
          <a:blip r:embed="rId3"/>
          <a:srcRect/>
          <a:stretch>
            <a:fillRect/>
          </a:stretch>
        </p:blipFill>
        <p:spPr bwMode="auto">
          <a:xfrm>
            <a:off x="1403350" y="620713"/>
            <a:ext cx="4343400" cy="2457450"/>
          </a:xfrm>
          <a:prstGeom prst="rect">
            <a:avLst/>
          </a:prstGeom>
          <a:noFill/>
          <a:ln w="9525">
            <a:noFill/>
            <a:miter lim="800000"/>
            <a:headEnd/>
            <a:tailEnd/>
          </a:ln>
        </p:spPr>
      </p:pic>
      <p:graphicFrame>
        <p:nvGraphicFramePr>
          <p:cNvPr id="62467" name="Object 3"/>
          <p:cNvGraphicFramePr>
            <a:graphicFrameLocks noChangeAspect="1"/>
          </p:cNvGraphicFramePr>
          <p:nvPr/>
        </p:nvGraphicFramePr>
        <p:xfrm>
          <a:off x="5940425" y="1268413"/>
          <a:ext cx="2879725" cy="638175"/>
        </p:xfrm>
        <a:graphic>
          <a:graphicData uri="http://schemas.openxmlformats.org/presentationml/2006/ole">
            <mc:AlternateContent xmlns:mc="http://schemas.openxmlformats.org/markup-compatibility/2006">
              <mc:Choice xmlns:v="urn:schemas-microsoft-com:vml" Requires="v">
                <p:oleObj spid="_x0000_s62470" r:id="rId4" imgW="1549080" imgH="342720" progId="">
                  <p:embed/>
                </p:oleObj>
              </mc:Choice>
              <mc:Fallback>
                <p:oleObj r:id="rId4" imgW="1549080" imgH="34272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1268413"/>
                        <a:ext cx="2879725"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68" name="Rectangle 4"/>
          <p:cNvSpPr>
            <a:spLocks noChangeArrowheads="1"/>
          </p:cNvSpPr>
          <p:nvPr/>
        </p:nvSpPr>
        <p:spPr bwMode="auto">
          <a:xfrm>
            <a:off x="539750" y="2916238"/>
            <a:ext cx="8280400" cy="3292475"/>
          </a:xfrm>
          <a:prstGeom prst="rect">
            <a:avLst/>
          </a:prstGeom>
          <a:solidFill>
            <a:schemeClr val="accent5">
              <a:lumMod val="20000"/>
              <a:lumOff val="80000"/>
            </a:schemeClr>
          </a:solidFill>
          <a:ln w="9525">
            <a:noFill/>
            <a:miter lim="800000"/>
            <a:headEnd/>
            <a:tailEnd/>
          </a:ln>
          <a:effectLst/>
        </p:spPr>
        <p:txBody>
          <a:bodyPr anchor="ctr">
            <a:spAutoFit/>
          </a:bodyPr>
          <a:lstStyle/>
          <a:p>
            <a:pPr algn="just"/>
            <a:r>
              <a:rPr lang="tr-TR" sz="1600" i="1">
                <a:ea typeface="Times New Roman" pitchFamily="18" charset="0"/>
                <a:cs typeface="Arial" charset="0"/>
              </a:rPr>
              <a:t>Termoeleman ile yapılan ölçmelerde, referans noktasının sıcaklığı termistör veya direnç termometresi gibi bir eleman yardımıyla da tespit edilir.</a:t>
            </a:r>
          </a:p>
          <a:p>
            <a:pPr algn="just"/>
            <a:endParaRPr lang="tr-TR" sz="1600">
              <a:ea typeface="Times New Roman" pitchFamily="18" charset="0"/>
              <a:cs typeface="Arial" charset="0"/>
            </a:endParaRPr>
          </a:p>
          <a:p>
            <a:pPr algn="just" eaLnBrk="0" hangingPunct="0"/>
            <a:r>
              <a:rPr lang="tr-TR" sz="1600" i="1">
                <a:ea typeface="Times New Roman" pitchFamily="18" charset="0"/>
                <a:cs typeface="Arial" charset="0"/>
              </a:rPr>
              <a:t> Bu elemanlarla belirlenen referans noktasının sıcaklık değeri, bilgisyar yardımıyla istenen sıcaklık doğrudan doğruya bulunabilir. </a:t>
            </a:r>
          </a:p>
          <a:p>
            <a:pPr algn="just" eaLnBrk="0" hangingPunct="0"/>
            <a:endParaRPr lang="tr-TR" sz="1600">
              <a:cs typeface="Arial" charset="0"/>
            </a:endParaRPr>
          </a:p>
          <a:p>
            <a:pPr algn="just" eaLnBrk="0" hangingPunct="0"/>
            <a:r>
              <a:rPr lang="tr-TR" sz="1600" i="1">
                <a:cs typeface="Times New Roman" pitchFamily="18" charset="0"/>
              </a:rPr>
              <a:t>Bilgisyar yazılım dengelemeli ( software compensation) adı verilen bu yöntem ile referans noktası sıcaklığındaki değişimlerin ölçmeler üzerindeki etkisi yok edilmiş olur.</a:t>
            </a:r>
          </a:p>
          <a:p>
            <a:pPr algn="just" eaLnBrk="0" hangingPunct="0"/>
            <a:endParaRPr lang="tr-TR" sz="1600">
              <a:cs typeface="Arial" charset="0"/>
            </a:endParaRPr>
          </a:p>
          <a:p>
            <a:pPr algn="just" eaLnBrk="0" hangingPunct="0"/>
            <a:r>
              <a:rPr lang="tr-TR" sz="1600" i="1">
                <a:cs typeface="Times New Roman" pitchFamily="18" charset="0"/>
              </a:rPr>
              <a:t>Referans noktasındaki problemleri ortadan kaldıran software ve hardware yöntemleri birbirleri ile şöyle karşılaştırılabilir. Software yöntemi her çeşit termoelemana kolayca uygulanabilir, fakat sıcaklık bulunuşu için daha fazla işlem gerekir. Hardware yöntemi ile hızlı olmasına karşılık her bir termoeleman cinsi için ayrı kart gerektirir.</a:t>
            </a:r>
            <a:endParaRPr lang="tr-TR" sz="1600">
              <a:cs typeface="Arial" charset="0"/>
            </a:endParaRPr>
          </a:p>
        </p:txBody>
      </p:sp>
      <p:sp>
        <p:nvSpPr>
          <p:cNvPr id="8" name="7 Veri Yer Tutucusu"/>
          <p:cNvSpPr>
            <a:spLocks noGrp="1"/>
          </p:cNvSpPr>
          <p:nvPr>
            <p:ph type="dt" sz="quarter" idx="10"/>
          </p:nvPr>
        </p:nvSpPr>
        <p:spPr/>
        <p:txBody>
          <a:bodyPr/>
          <a:lstStyle/>
          <a:p>
            <a:pPr>
              <a:defRPr/>
            </a:pPr>
            <a:r>
              <a:rPr lang="tr-TR"/>
              <a:t>Ölçme Yöntemleri</a:t>
            </a:r>
          </a:p>
        </p:txBody>
      </p:sp>
      <p:sp>
        <p:nvSpPr>
          <p:cNvPr id="9" name="8 Altbilgi Yer Tutucusu"/>
          <p:cNvSpPr>
            <a:spLocks noGrp="1"/>
          </p:cNvSpPr>
          <p:nvPr>
            <p:ph type="ftr" sz="quarter" idx="11"/>
          </p:nvPr>
        </p:nvSpPr>
        <p:spPr/>
        <p:txBody>
          <a:bodyPr/>
          <a:lstStyle/>
          <a:p>
            <a:pPr>
              <a:defRPr/>
            </a:pPr>
            <a:r>
              <a:rPr lang="tr-TR"/>
              <a:t>Doç. Dr. Hüsamettin BULUT</a:t>
            </a:r>
          </a:p>
        </p:txBody>
      </p:sp>
      <p:sp>
        <p:nvSpPr>
          <p:cNvPr id="10" name="9 Slayt Numarası Yer Tutucusu"/>
          <p:cNvSpPr>
            <a:spLocks noGrp="1"/>
          </p:cNvSpPr>
          <p:nvPr>
            <p:ph type="sldNum" sz="quarter" idx="12"/>
          </p:nvPr>
        </p:nvSpPr>
        <p:spPr/>
        <p:txBody>
          <a:bodyPr/>
          <a:lstStyle/>
          <a:p>
            <a:pPr>
              <a:defRPr/>
            </a:pPr>
            <a:fld id="{854972C6-D594-4893-99FA-E2B4252E66B2}" type="slidenum">
              <a:rPr lang="tr-TR"/>
              <a:pPr>
                <a:defRPr/>
              </a:pPr>
              <a:t>33</a:t>
            </a:fld>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908175" y="198438"/>
            <a:ext cx="6048375" cy="369887"/>
          </a:xfrm>
          <a:prstGeom prst="rect">
            <a:avLst/>
          </a:prstGeom>
          <a:solidFill>
            <a:schemeClr val="accent3">
              <a:lumMod val="40000"/>
              <a:lumOff val="60000"/>
            </a:schemeClr>
          </a:solidFill>
          <a:ln w="9525">
            <a:solidFill>
              <a:schemeClr val="tx2">
                <a:lumMod val="40000"/>
                <a:lumOff val="60000"/>
              </a:schemeClr>
            </a:solidFill>
            <a:miter lim="800000"/>
            <a:headEnd/>
            <a:tailEnd/>
          </a:ln>
          <a:effectLst/>
        </p:spPr>
        <p:txBody>
          <a:bodyPr anchor="ctr">
            <a:spAutoFit/>
          </a:bodyPr>
          <a:lstStyle/>
          <a:p>
            <a:pPr>
              <a:defRPr/>
            </a:pPr>
            <a:r>
              <a:rPr lang="tr-TR" b="1" dirty="0">
                <a:solidFill>
                  <a:schemeClr val="accent6">
                    <a:lumMod val="50000"/>
                  </a:schemeClr>
                </a:solidFill>
                <a:latin typeface="Arial" pitchFamily="34" charset="0"/>
                <a:ea typeface="Times New Roman" pitchFamily="18" charset="0"/>
                <a:cs typeface="Arial" pitchFamily="34" charset="0"/>
              </a:rPr>
              <a:t>TERMOLEMANLAR (THERMOCOUPLE, ISIL ÇİFTLER</a:t>
            </a:r>
            <a:r>
              <a:rPr lang="tr-TR" dirty="0">
                <a:solidFill>
                  <a:schemeClr val="accent6">
                    <a:lumMod val="50000"/>
                  </a:schemeClr>
                </a:solidFill>
                <a:latin typeface="Arial" pitchFamily="34" charset="0"/>
                <a:ea typeface="Times New Roman" pitchFamily="18" charset="0"/>
                <a:cs typeface="Arial" pitchFamily="34" charset="0"/>
              </a:rPr>
              <a:t>)</a:t>
            </a:r>
            <a:endParaRPr lang="tr-TR" dirty="0">
              <a:solidFill>
                <a:schemeClr val="accent6">
                  <a:lumMod val="50000"/>
                </a:schemeClr>
              </a:solidFill>
              <a:latin typeface="Arial" pitchFamily="34" charset="0"/>
              <a:cs typeface="Arial" pitchFamily="34" charset="0"/>
            </a:endParaRPr>
          </a:p>
        </p:txBody>
      </p:sp>
      <p:pic>
        <p:nvPicPr>
          <p:cNvPr id="63490" name="Picture 1"/>
          <p:cNvPicPr>
            <a:picLocks noChangeAspect="1" noChangeArrowheads="1"/>
          </p:cNvPicPr>
          <p:nvPr/>
        </p:nvPicPr>
        <p:blipFill>
          <a:blip r:embed="rId2"/>
          <a:srcRect/>
          <a:stretch>
            <a:fillRect/>
          </a:stretch>
        </p:blipFill>
        <p:spPr bwMode="auto">
          <a:xfrm>
            <a:off x="2268538" y="908050"/>
            <a:ext cx="5762625" cy="4495800"/>
          </a:xfrm>
          <a:prstGeom prst="rect">
            <a:avLst/>
          </a:prstGeom>
          <a:noFill/>
          <a:ln w="9525">
            <a:noFill/>
            <a:miter lim="800000"/>
            <a:headEnd/>
            <a:tailEnd/>
          </a:ln>
        </p:spPr>
      </p:pic>
      <p:sp>
        <p:nvSpPr>
          <p:cNvPr id="6" name="5 Veri Yer Tutucusu"/>
          <p:cNvSpPr>
            <a:spLocks noGrp="1"/>
          </p:cNvSpPr>
          <p:nvPr>
            <p:ph type="dt" sz="quarter" idx="10"/>
          </p:nvPr>
        </p:nvSpPr>
        <p:spPr/>
        <p:txBody>
          <a:bodyPr/>
          <a:lstStyle/>
          <a:p>
            <a:pPr>
              <a:defRPr/>
            </a:pPr>
            <a:r>
              <a:rPr lang="tr-TR"/>
              <a:t>Ölçme Yöntemleri</a:t>
            </a:r>
          </a:p>
        </p:txBody>
      </p:sp>
      <p:sp>
        <p:nvSpPr>
          <p:cNvPr id="7" name="6 Altbilgi Yer Tutucusu"/>
          <p:cNvSpPr>
            <a:spLocks noGrp="1"/>
          </p:cNvSpPr>
          <p:nvPr>
            <p:ph type="ftr" sz="quarter" idx="11"/>
          </p:nvPr>
        </p:nvSpPr>
        <p:spPr/>
        <p:txBody>
          <a:bodyPr/>
          <a:lstStyle/>
          <a:p>
            <a:pPr>
              <a:defRPr/>
            </a:pPr>
            <a:r>
              <a:rPr lang="tr-TR"/>
              <a:t>Doç. Dr. Hüsamettin BULUT</a:t>
            </a:r>
          </a:p>
        </p:txBody>
      </p:sp>
      <p:sp>
        <p:nvSpPr>
          <p:cNvPr id="8" name="7 Slayt Numarası Yer Tutucusu"/>
          <p:cNvSpPr>
            <a:spLocks noGrp="1"/>
          </p:cNvSpPr>
          <p:nvPr>
            <p:ph type="sldNum" sz="quarter" idx="12"/>
          </p:nvPr>
        </p:nvSpPr>
        <p:spPr/>
        <p:txBody>
          <a:bodyPr/>
          <a:lstStyle/>
          <a:p>
            <a:pPr>
              <a:defRPr/>
            </a:pPr>
            <a:fld id="{AA84082D-C986-4CD2-9B78-E82B8CC58AD3}" type="slidenum">
              <a:rPr lang="tr-TR"/>
              <a:pPr>
                <a:defRPr/>
              </a:pPr>
              <a:t>34</a:t>
            </a:fld>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908175" y="198438"/>
            <a:ext cx="6048375" cy="369887"/>
          </a:xfrm>
          <a:prstGeom prst="rect">
            <a:avLst/>
          </a:prstGeom>
          <a:solidFill>
            <a:schemeClr val="accent3">
              <a:lumMod val="40000"/>
              <a:lumOff val="60000"/>
            </a:schemeClr>
          </a:solidFill>
          <a:ln w="9525">
            <a:solidFill>
              <a:schemeClr val="tx2">
                <a:lumMod val="40000"/>
                <a:lumOff val="60000"/>
              </a:schemeClr>
            </a:solidFill>
            <a:miter lim="800000"/>
            <a:headEnd/>
            <a:tailEnd/>
          </a:ln>
          <a:effectLst/>
        </p:spPr>
        <p:txBody>
          <a:bodyPr anchor="ctr">
            <a:spAutoFit/>
          </a:bodyPr>
          <a:lstStyle/>
          <a:p>
            <a:pPr>
              <a:defRPr/>
            </a:pPr>
            <a:r>
              <a:rPr lang="tr-TR" b="1" dirty="0">
                <a:solidFill>
                  <a:schemeClr val="accent6">
                    <a:lumMod val="50000"/>
                  </a:schemeClr>
                </a:solidFill>
                <a:latin typeface="Arial" pitchFamily="34" charset="0"/>
                <a:ea typeface="Times New Roman" pitchFamily="18" charset="0"/>
                <a:cs typeface="Arial" pitchFamily="34" charset="0"/>
              </a:rPr>
              <a:t>TERMOLEMANLAR (THERMOCOUPLE, ISIL ÇİFTLER</a:t>
            </a:r>
            <a:r>
              <a:rPr lang="tr-TR" dirty="0">
                <a:solidFill>
                  <a:schemeClr val="accent6">
                    <a:lumMod val="50000"/>
                  </a:schemeClr>
                </a:solidFill>
                <a:latin typeface="Arial" pitchFamily="34" charset="0"/>
                <a:ea typeface="Times New Roman" pitchFamily="18" charset="0"/>
                <a:cs typeface="Arial" pitchFamily="34" charset="0"/>
              </a:rPr>
              <a:t>)</a:t>
            </a:r>
            <a:endParaRPr lang="tr-TR" dirty="0">
              <a:solidFill>
                <a:schemeClr val="accent6">
                  <a:lumMod val="50000"/>
                </a:schemeClr>
              </a:solidFill>
              <a:latin typeface="Arial" pitchFamily="34" charset="0"/>
              <a:cs typeface="Arial" pitchFamily="34" charset="0"/>
            </a:endParaRPr>
          </a:p>
        </p:txBody>
      </p:sp>
      <p:pic>
        <p:nvPicPr>
          <p:cNvPr id="64514" name="il_fi" descr="http://www.sciinst.com/images/uploads/TemperatureProbes_Thermocouple_530767_small.jpg"/>
          <p:cNvPicPr>
            <a:picLocks noChangeAspect="1" noChangeArrowheads="1"/>
          </p:cNvPicPr>
          <p:nvPr/>
        </p:nvPicPr>
        <p:blipFill>
          <a:blip r:embed="rId2" r:link="rId3"/>
          <a:srcRect/>
          <a:stretch>
            <a:fillRect/>
          </a:stretch>
        </p:blipFill>
        <p:spPr bwMode="auto">
          <a:xfrm>
            <a:off x="684213" y="1484313"/>
            <a:ext cx="2857500" cy="2143125"/>
          </a:xfrm>
          <a:prstGeom prst="rect">
            <a:avLst/>
          </a:prstGeom>
          <a:noFill/>
          <a:ln w="9525">
            <a:noFill/>
            <a:miter lim="800000"/>
            <a:headEnd/>
            <a:tailEnd/>
          </a:ln>
        </p:spPr>
      </p:pic>
      <p:pic>
        <p:nvPicPr>
          <p:cNvPr id="64515" name="Picture 3" descr="http://instronix.in/gifs/thermocouple-wires.jpg"/>
          <p:cNvPicPr>
            <a:picLocks noChangeAspect="1" noChangeArrowheads="1"/>
          </p:cNvPicPr>
          <p:nvPr/>
        </p:nvPicPr>
        <p:blipFill>
          <a:blip r:embed="rId4" r:link="rId5"/>
          <a:srcRect/>
          <a:stretch>
            <a:fillRect/>
          </a:stretch>
        </p:blipFill>
        <p:spPr bwMode="auto">
          <a:xfrm>
            <a:off x="4572000" y="1341438"/>
            <a:ext cx="1752600" cy="1971675"/>
          </a:xfrm>
          <a:prstGeom prst="rect">
            <a:avLst/>
          </a:prstGeom>
          <a:noFill/>
          <a:ln w="9525">
            <a:noFill/>
            <a:miter lim="800000"/>
            <a:headEnd/>
            <a:tailEnd/>
          </a:ln>
        </p:spPr>
      </p:pic>
      <p:pic>
        <p:nvPicPr>
          <p:cNvPr id="64516" name="d_gPOEAbBbw8ZM:b" descr="http://t3.gstatic.com/images?q=tbn:ANd9GcSErwMDHpRT0pMJV-UcNhSg0R1gRsKLgdmA22jovSySsCp7Bl2KNNzeYdWA">
            <a:hlinkClick r:id="rId6"/>
          </p:cNvPr>
          <p:cNvPicPr>
            <a:picLocks noChangeAspect="1" noChangeArrowheads="1"/>
          </p:cNvPicPr>
          <p:nvPr/>
        </p:nvPicPr>
        <p:blipFill>
          <a:blip r:embed="rId7" r:link="rId8"/>
          <a:srcRect/>
          <a:stretch>
            <a:fillRect/>
          </a:stretch>
        </p:blipFill>
        <p:spPr bwMode="auto">
          <a:xfrm>
            <a:off x="1187450" y="3573463"/>
            <a:ext cx="1476375" cy="1428750"/>
          </a:xfrm>
          <a:prstGeom prst="rect">
            <a:avLst/>
          </a:prstGeom>
          <a:noFill/>
          <a:ln w="9525">
            <a:noFill/>
            <a:miter lim="800000"/>
            <a:headEnd/>
            <a:tailEnd/>
          </a:ln>
        </p:spPr>
      </p:pic>
      <p:pic>
        <p:nvPicPr>
          <p:cNvPr id="64517" name="lGB8jH0aC_SfAM:b" descr="http://t0.gstatic.com/images?q=tbn:ANd9GcTRJAP8xmGMTy7Mgl71HEELVl3TIB6LqbreDfjlM7EY_5GDsle7hg22unpM">
            <a:hlinkClick r:id="rId9"/>
          </p:cNvPr>
          <p:cNvPicPr>
            <a:picLocks noChangeAspect="1" noChangeArrowheads="1"/>
          </p:cNvPicPr>
          <p:nvPr/>
        </p:nvPicPr>
        <p:blipFill>
          <a:blip r:embed="rId10" r:link="rId11"/>
          <a:srcRect/>
          <a:stretch>
            <a:fillRect/>
          </a:stretch>
        </p:blipFill>
        <p:spPr bwMode="auto">
          <a:xfrm>
            <a:off x="3563938" y="4005263"/>
            <a:ext cx="1876425" cy="1371600"/>
          </a:xfrm>
          <a:prstGeom prst="rect">
            <a:avLst/>
          </a:prstGeom>
          <a:noFill/>
          <a:ln w="9525">
            <a:noFill/>
            <a:miter lim="800000"/>
            <a:headEnd/>
            <a:tailEnd/>
          </a:ln>
        </p:spPr>
      </p:pic>
      <p:sp>
        <p:nvSpPr>
          <p:cNvPr id="64518"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64519" name="Rectangle 7"/>
          <p:cNvSpPr>
            <a:spLocks noChangeArrowheads="1"/>
          </p:cNvSpPr>
          <p:nvPr/>
        </p:nvSpPr>
        <p:spPr bwMode="auto">
          <a:xfrm>
            <a:off x="0" y="49530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64520" name="Rectangle 8"/>
          <p:cNvSpPr>
            <a:spLocks noChangeArrowheads="1"/>
          </p:cNvSpPr>
          <p:nvPr/>
        </p:nvSpPr>
        <p:spPr bwMode="auto">
          <a:xfrm>
            <a:off x="0" y="709612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64521" name="Rectangle 9"/>
          <p:cNvSpPr>
            <a:spLocks noChangeArrowheads="1"/>
          </p:cNvSpPr>
          <p:nvPr/>
        </p:nvSpPr>
        <p:spPr bwMode="auto">
          <a:xfrm>
            <a:off x="0" y="9067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64522" name="Rectangle 10"/>
          <p:cNvSpPr>
            <a:spLocks noChangeArrowheads="1"/>
          </p:cNvSpPr>
          <p:nvPr/>
        </p:nvSpPr>
        <p:spPr bwMode="auto">
          <a:xfrm>
            <a:off x="0" y="1049655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16" name="15 Veri Yer Tutucusu"/>
          <p:cNvSpPr>
            <a:spLocks noGrp="1"/>
          </p:cNvSpPr>
          <p:nvPr>
            <p:ph type="dt" sz="quarter" idx="10"/>
          </p:nvPr>
        </p:nvSpPr>
        <p:spPr/>
        <p:txBody>
          <a:bodyPr/>
          <a:lstStyle/>
          <a:p>
            <a:pPr>
              <a:defRPr/>
            </a:pPr>
            <a:r>
              <a:rPr lang="tr-TR"/>
              <a:t>Ölçme Yöntemleri</a:t>
            </a:r>
          </a:p>
        </p:txBody>
      </p:sp>
      <p:sp>
        <p:nvSpPr>
          <p:cNvPr id="17" name="16 Altbilgi Yer Tutucusu"/>
          <p:cNvSpPr>
            <a:spLocks noGrp="1"/>
          </p:cNvSpPr>
          <p:nvPr>
            <p:ph type="ftr" sz="quarter" idx="11"/>
          </p:nvPr>
        </p:nvSpPr>
        <p:spPr/>
        <p:txBody>
          <a:bodyPr/>
          <a:lstStyle/>
          <a:p>
            <a:pPr>
              <a:defRPr/>
            </a:pPr>
            <a:r>
              <a:rPr lang="tr-TR"/>
              <a:t>Doç. Dr. Hüsamettin BULUT</a:t>
            </a:r>
          </a:p>
        </p:txBody>
      </p:sp>
      <p:sp>
        <p:nvSpPr>
          <p:cNvPr id="18" name="17 Slayt Numarası Yer Tutucusu"/>
          <p:cNvSpPr>
            <a:spLocks noGrp="1"/>
          </p:cNvSpPr>
          <p:nvPr>
            <p:ph type="sldNum" sz="quarter" idx="12"/>
          </p:nvPr>
        </p:nvSpPr>
        <p:spPr/>
        <p:txBody>
          <a:bodyPr/>
          <a:lstStyle/>
          <a:p>
            <a:pPr>
              <a:defRPr/>
            </a:pPr>
            <a:fld id="{A7CC97B7-3417-4262-AA08-B08B03922B9F}" type="slidenum">
              <a:rPr lang="tr-TR"/>
              <a:pPr>
                <a:defRPr/>
              </a:pPr>
              <a:t>35</a:t>
            </a:fld>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Resim 4"/>
          <p:cNvPicPr>
            <a:picLocks noChangeAspect="1" noChangeArrowheads="1"/>
          </p:cNvPicPr>
          <p:nvPr/>
        </p:nvPicPr>
        <p:blipFill>
          <a:blip r:embed="rId2"/>
          <a:srcRect l="10278" t="33244" r="32944" b="12500"/>
          <a:stretch>
            <a:fillRect/>
          </a:stretch>
        </p:blipFill>
        <p:spPr bwMode="auto">
          <a:xfrm>
            <a:off x="468313" y="620713"/>
            <a:ext cx="4149725" cy="2232025"/>
          </a:xfrm>
          <a:prstGeom prst="rect">
            <a:avLst/>
          </a:prstGeom>
          <a:noFill/>
          <a:ln w="9525">
            <a:noFill/>
            <a:miter lim="800000"/>
            <a:headEnd/>
            <a:tailEnd/>
          </a:ln>
        </p:spPr>
      </p:pic>
      <p:pic>
        <p:nvPicPr>
          <p:cNvPr id="65538" name="Resim 7"/>
          <p:cNvPicPr>
            <a:picLocks noChangeAspect="1" noChangeArrowheads="1"/>
          </p:cNvPicPr>
          <p:nvPr/>
        </p:nvPicPr>
        <p:blipFill>
          <a:blip r:embed="rId3"/>
          <a:srcRect l="10451" t="27927" r="38036" b="22871"/>
          <a:stretch>
            <a:fillRect/>
          </a:stretch>
        </p:blipFill>
        <p:spPr bwMode="auto">
          <a:xfrm>
            <a:off x="4932363" y="908050"/>
            <a:ext cx="4022725" cy="2160588"/>
          </a:xfrm>
          <a:prstGeom prst="rect">
            <a:avLst/>
          </a:prstGeom>
          <a:noFill/>
          <a:ln w="9525">
            <a:noFill/>
            <a:miter lim="800000"/>
            <a:headEnd/>
            <a:tailEnd/>
          </a:ln>
        </p:spPr>
      </p:pic>
      <p:sp>
        <p:nvSpPr>
          <p:cNvPr id="65539"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65540" name="Rectangle 4"/>
          <p:cNvSpPr>
            <a:spLocks noChangeArrowheads="1"/>
          </p:cNvSpPr>
          <p:nvPr/>
        </p:nvSpPr>
        <p:spPr bwMode="auto">
          <a:xfrm>
            <a:off x="539750" y="2924175"/>
            <a:ext cx="3816350" cy="739775"/>
          </a:xfrm>
          <a:prstGeom prst="rect">
            <a:avLst/>
          </a:prstGeom>
          <a:noFill/>
          <a:ln w="9525">
            <a:noFill/>
            <a:miter lim="800000"/>
            <a:headEnd/>
            <a:tailEnd/>
          </a:ln>
        </p:spPr>
        <p:txBody>
          <a:bodyPr anchor="ctr">
            <a:spAutoFit/>
          </a:bodyPr>
          <a:lstStyle/>
          <a:p>
            <a:r>
              <a:rPr lang="tr-TR" sz="1400">
                <a:ea typeface="Times New Roman" pitchFamily="18" charset="0"/>
                <a:cs typeface="Arial" charset="0"/>
              </a:rPr>
              <a:t>Seri bağlama (termopil): Sistemdeki emk artırılarak hassasiyet artırılır.</a:t>
            </a:r>
          </a:p>
          <a:p>
            <a:pPr eaLnBrk="0" hangingPunct="0"/>
            <a:endParaRPr lang="tr-TR" sz="1400">
              <a:ea typeface="Times New Roman" pitchFamily="18" charset="0"/>
              <a:cs typeface="Arial" charset="0"/>
            </a:endParaRPr>
          </a:p>
        </p:txBody>
      </p:sp>
      <p:sp>
        <p:nvSpPr>
          <p:cNvPr id="65541" name="Rectangle 5"/>
          <p:cNvSpPr>
            <a:spLocks noChangeArrowheads="1"/>
          </p:cNvSpPr>
          <p:nvPr/>
        </p:nvSpPr>
        <p:spPr bwMode="auto">
          <a:xfrm>
            <a:off x="5292725" y="3017838"/>
            <a:ext cx="3240088" cy="584200"/>
          </a:xfrm>
          <a:prstGeom prst="rect">
            <a:avLst/>
          </a:prstGeom>
          <a:noFill/>
          <a:ln w="9525">
            <a:noFill/>
            <a:miter lim="800000"/>
            <a:headEnd/>
            <a:tailEnd/>
          </a:ln>
        </p:spPr>
        <p:txBody>
          <a:bodyPr anchor="ctr">
            <a:spAutoFit/>
          </a:bodyPr>
          <a:lstStyle/>
          <a:p>
            <a:r>
              <a:rPr lang="tr-TR" sz="1600">
                <a:ea typeface="Times New Roman" pitchFamily="18" charset="0"/>
                <a:cs typeface="Arial" charset="0"/>
              </a:rPr>
              <a:t>Paralel bağlama: Ortalama sıcaklık ölçülür.</a:t>
            </a:r>
          </a:p>
        </p:txBody>
      </p:sp>
      <p:pic>
        <p:nvPicPr>
          <p:cNvPr id="65542" name="Picture 6" descr="The Thermopile for Measuring Temperature Difference"/>
          <p:cNvPicPr>
            <a:picLocks noChangeAspect="1" noChangeArrowheads="1"/>
          </p:cNvPicPr>
          <p:nvPr/>
        </p:nvPicPr>
        <p:blipFill>
          <a:blip r:embed="rId4"/>
          <a:srcRect b="24138"/>
          <a:stretch>
            <a:fillRect/>
          </a:stretch>
        </p:blipFill>
        <p:spPr bwMode="auto">
          <a:xfrm>
            <a:off x="323850" y="3357563"/>
            <a:ext cx="7269163" cy="2016125"/>
          </a:xfrm>
          <a:prstGeom prst="rect">
            <a:avLst/>
          </a:prstGeom>
          <a:noFill/>
          <a:ln w="9525">
            <a:noFill/>
            <a:miter lim="800000"/>
            <a:headEnd/>
            <a:tailEnd/>
          </a:ln>
        </p:spPr>
      </p:pic>
      <p:sp>
        <p:nvSpPr>
          <p:cNvPr id="8" name="Rectangle 1"/>
          <p:cNvSpPr>
            <a:spLocks noChangeArrowheads="1"/>
          </p:cNvSpPr>
          <p:nvPr/>
        </p:nvSpPr>
        <p:spPr bwMode="auto">
          <a:xfrm>
            <a:off x="1763713" y="188913"/>
            <a:ext cx="6048375" cy="368300"/>
          </a:xfrm>
          <a:prstGeom prst="rect">
            <a:avLst/>
          </a:prstGeom>
          <a:solidFill>
            <a:schemeClr val="accent3">
              <a:lumMod val="40000"/>
              <a:lumOff val="60000"/>
            </a:schemeClr>
          </a:solidFill>
          <a:ln w="9525">
            <a:solidFill>
              <a:schemeClr val="tx2">
                <a:lumMod val="40000"/>
                <a:lumOff val="60000"/>
              </a:schemeClr>
            </a:solidFill>
            <a:miter lim="800000"/>
            <a:headEnd/>
            <a:tailEnd/>
          </a:ln>
          <a:effectLst/>
        </p:spPr>
        <p:txBody>
          <a:bodyPr anchor="ctr">
            <a:spAutoFit/>
          </a:bodyPr>
          <a:lstStyle/>
          <a:p>
            <a:pPr>
              <a:defRPr/>
            </a:pPr>
            <a:r>
              <a:rPr lang="tr-TR" b="1" dirty="0">
                <a:solidFill>
                  <a:schemeClr val="accent6">
                    <a:lumMod val="50000"/>
                  </a:schemeClr>
                </a:solidFill>
                <a:latin typeface="Arial" pitchFamily="34" charset="0"/>
                <a:ea typeface="Times New Roman" pitchFamily="18" charset="0"/>
                <a:cs typeface="Arial" pitchFamily="34" charset="0"/>
              </a:rPr>
              <a:t>TERMOLEMANLAR (THERMOCOUPLE, ISIL ÇİFTLER</a:t>
            </a:r>
            <a:r>
              <a:rPr lang="tr-TR" dirty="0">
                <a:solidFill>
                  <a:schemeClr val="accent6">
                    <a:lumMod val="50000"/>
                  </a:schemeClr>
                </a:solidFill>
                <a:latin typeface="Arial" pitchFamily="34" charset="0"/>
                <a:ea typeface="Times New Roman" pitchFamily="18" charset="0"/>
                <a:cs typeface="Arial" pitchFamily="34" charset="0"/>
              </a:rPr>
              <a:t>)</a:t>
            </a:r>
            <a:endParaRPr lang="tr-TR" dirty="0">
              <a:solidFill>
                <a:schemeClr val="accent6">
                  <a:lumMod val="50000"/>
                </a:schemeClr>
              </a:solidFill>
              <a:latin typeface="Arial" pitchFamily="34" charset="0"/>
              <a:cs typeface="Arial" pitchFamily="34" charset="0"/>
            </a:endParaRPr>
          </a:p>
        </p:txBody>
      </p:sp>
      <p:sp>
        <p:nvSpPr>
          <p:cNvPr id="65544" name="8 Metin kutusu"/>
          <p:cNvSpPr txBox="1">
            <a:spLocks noChangeArrowheads="1"/>
          </p:cNvSpPr>
          <p:nvPr/>
        </p:nvSpPr>
        <p:spPr bwMode="auto">
          <a:xfrm>
            <a:off x="2484438" y="5732463"/>
            <a:ext cx="5111750" cy="369887"/>
          </a:xfrm>
          <a:prstGeom prst="rect">
            <a:avLst/>
          </a:prstGeom>
          <a:noFill/>
          <a:ln w="9525">
            <a:noFill/>
            <a:miter lim="800000"/>
            <a:headEnd/>
            <a:tailEnd/>
          </a:ln>
        </p:spPr>
        <p:txBody>
          <a:bodyPr>
            <a:spAutoFit/>
          </a:bodyPr>
          <a:lstStyle/>
          <a:p>
            <a:r>
              <a:rPr lang="tr-TR">
                <a:latin typeface="Calibri" pitchFamily="34" charset="0"/>
              </a:rPr>
              <a:t>Sıcaklık farkı ölçmek</a:t>
            </a:r>
          </a:p>
        </p:txBody>
      </p:sp>
      <p:sp>
        <p:nvSpPr>
          <p:cNvPr id="12" name="11 Veri Yer Tutucusu"/>
          <p:cNvSpPr>
            <a:spLocks noGrp="1"/>
          </p:cNvSpPr>
          <p:nvPr>
            <p:ph type="dt" sz="quarter" idx="10"/>
          </p:nvPr>
        </p:nvSpPr>
        <p:spPr/>
        <p:txBody>
          <a:bodyPr/>
          <a:lstStyle/>
          <a:p>
            <a:pPr>
              <a:defRPr/>
            </a:pPr>
            <a:r>
              <a:rPr lang="tr-TR"/>
              <a:t>Ölçme Yöntemleri</a:t>
            </a:r>
          </a:p>
        </p:txBody>
      </p:sp>
      <p:sp>
        <p:nvSpPr>
          <p:cNvPr id="13" name="12 Altbilgi Yer Tutucusu"/>
          <p:cNvSpPr>
            <a:spLocks noGrp="1"/>
          </p:cNvSpPr>
          <p:nvPr>
            <p:ph type="ftr" sz="quarter" idx="11"/>
          </p:nvPr>
        </p:nvSpPr>
        <p:spPr/>
        <p:txBody>
          <a:bodyPr/>
          <a:lstStyle/>
          <a:p>
            <a:pPr>
              <a:defRPr/>
            </a:pPr>
            <a:r>
              <a:rPr lang="tr-TR"/>
              <a:t>Doç. Dr. Hüsamettin BULUT</a:t>
            </a:r>
          </a:p>
        </p:txBody>
      </p:sp>
      <p:sp>
        <p:nvSpPr>
          <p:cNvPr id="14" name="13 Slayt Numarası Yer Tutucusu"/>
          <p:cNvSpPr>
            <a:spLocks noGrp="1"/>
          </p:cNvSpPr>
          <p:nvPr>
            <p:ph type="sldNum" sz="quarter" idx="12"/>
          </p:nvPr>
        </p:nvSpPr>
        <p:spPr/>
        <p:txBody>
          <a:bodyPr/>
          <a:lstStyle/>
          <a:p>
            <a:pPr>
              <a:defRPr/>
            </a:pPr>
            <a:fld id="{DE3573BA-89E6-405E-843C-76EA4639205B}" type="slidenum">
              <a:rPr lang="tr-TR"/>
              <a:pPr>
                <a:defRPr/>
              </a:pPr>
              <a:t>36</a:t>
            </a:fld>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258888" y="247650"/>
            <a:ext cx="6626225" cy="400050"/>
          </a:xfrm>
          <a:prstGeom prst="rect">
            <a:avLst/>
          </a:prstGeom>
          <a:solidFill>
            <a:schemeClr val="accent1">
              <a:lumMod val="20000"/>
              <a:lumOff val="80000"/>
            </a:schemeClr>
          </a:solidFill>
          <a:ln w="9525">
            <a:solidFill>
              <a:schemeClr val="accent2">
                <a:lumMod val="75000"/>
              </a:schemeClr>
            </a:solidFill>
            <a:miter lim="800000"/>
            <a:headEnd/>
            <a:tailEnd/>
          </a:ln>
          <a:effectLst/>
        </p:spPr>
        <p:txBody>
          <a:bodyPr anchor="ctr">
            <a:spAutoFit/>
          </a:bodyPr>
          <a:lstStyle/>
          <a:p>
            <a:pPr algn="ctr">
              <a:defRPr/>
            </a:pPr>
            <a:r>
              <a:rPr lang="tr-TR" sz="2000" dirty="0">
                <a:latin typeface="Arial" pitchFamily="34" charset="0"/>
                <a:ea typeface="Times New Roman" pitchFamily="18" charset="0"/>
                <a:cs typeface="Arial" pitchFamily="34" charset="0"/>
              </a:rPr>
              <a:t>ISIL IŞINIM İLE SICAKLIK ÖLÇÜMÜ (PİROMETRE)</a:t>
            </a:r>
            <a:endParaRPr lang="tr-TR" sz="2000" dirty="0">
              <a:latin typeface="Arial" pitchFamily="34" charset="0"/>
              <a:cs typeface="Arial" pitchFamily="34" charset="0"/>
            </a:endParaRPr>
          </a:p>
        </p:txBody>
      </p:sp>
      <p:sp>
        <p:nvSpPr>
          <p:cNvPr id="66562" name="Rectangle 2"/>
          <p:cNvSpPr>
            <a:spLocks noChangeArrowheads="1"/>
          </p:cNvSpPr>
          <p:nvPr/>
        </p:nvSpPr>
        <p:spPr bwMode="auto">
          <a:xfrm>
            <a:off x="611188" y="760413"/>
            <a:ext cx="7777162" cy="831850"/>
          </a:xfrm>
          <a:prstGeom prst="rect">
            <a:avLst/>
          </a:prstGeom>
          <a:noFill/>
          <a:ln w="9525">
            <a:noFill/>
            <a:miter lim="800000"/>
            <a:headEnd/>
            <a:tailEnd/>
          </a:ln>
        </p:spPr>
        <p:txBody>
          <a:bodyPr anchor="ctr">
            <a:spAutoFit/>
          </a:bodyPr>
          <a:lstStyle/>
          <a:p>
            <a:pPr algn="just"/>
            <a:r>
              <a:rPr lang="tr-TR" sz="1600">
                <a:ea typeface="Times New Roman" pitchFamily="18" charset="0"/>
                <a:cs typeface="Arial" charset="0"/>
              </a:rPr>
              <a:t>Pratikte pirometre olarak adlandırılan bu temassız tip sıcaklık ölçerler, cisimlerden yayılan ısıl ışınımın tespitine dayanır. İki çeşit vardır. Toplam ışınım pirometresi, optik pirometre.</a:t>
            </a:r>
          </a:p>
        </p:txBody>
      </p:sp>
      <p:pic>
        <p:nvPicPr>
          <p:cNvPr id="66563" name="Picture 3"/>
          <p:cNvPicPr>
            <a:picLocks noChangeAspect="1" noChangeArrowheads="1"/>
          </p:cNvPicPr>
          <p:nvPr/>
        </p:nvPicPr>
        <p:blipFill>
          <a:blip r:embed="rId2"/>
          <a:srcRect/>
          <a:stretch>
            <a:fillRect/>
          </a:stretch>
        </p:blipFill>
        <p:spPr bwMode="auto">
          <a:xfrm>
            <a:off x="684213" y="2060575"/>
            <a:ext cx="7613650" cy="3744913"/>
          </a:xfrm>
          <a:prstGeom prst="rect">
            <a:avLst/>
          </a:prstGeom>
          <a:noFill/>
          <a:ln w="9525">
            <a:noFill/>
            <a:miter lim="800000"/>
            <a:headEnd/>
            <a:tailEnd/>
          </a:ln>
        </p:spPr>
      </p:pic>
      <p:sp>
        <p:nvSpPr>
          <p:cNvPr id="7" name="6 Veri Yer Tutucusu"/>
          <p:cNvSpPr>
            <a:spLocks noGrp="1"/>
          </p:cNvSpPr>
          <p:nvPr>
            <p:ph type="dt" sz="quarter" idx="10"/>
          </p:nvPr>
        </p:nvSpPr>
        <p:spPr/>
        <p:txBody>
          <a:bodyPr/>
          <a:lstStyle/>
          <a:p>
            <a:pPr>
              <a:defRPr/>
            </a:pPr>
            <a:r>
              <a:rPr lang="tr-TR"/>
              <a:t>Ölçme Yöntemleri</a:t>
            </a:r>
          </a:p>
        </p:txBody>
      </p:sp>
      <p:sp>
        <p:nvSpPr>
          <p:cNvPr id="8" name="7 Altbilgi Yer Tutucusu"/>
          <p:cNvSpPr>
            <a:spLocks noGrp="1"/>
          </p:cNvSpPr>
          <p:nvPr>
            <p:ph type="ftr" sz="quarter" idx="11"/>
          </p:nvPr>
        </p:nvSpPr>
        <p:spPr/>
        <p:txBody>
          <a:bodyPr/>
          <a:lstStyle/>
          <a:p>
            <a:pPr>
              <a:defRPr/>
            </a:pPr>
            <a:r>
              <a:rPr lang="tr-TR"/>
              <a:t>Doç. Dr. Hüsamettin BULUT</a:t>
            </a:r>
          </a:p>
        </p:txBody>
      </p:sp>
      <p:sp>
        <p:nvSpPr>
          <p:cNvPr id="9" name="8 Slayt Numarası Yer Tutucusu"/>
          <p:cNvSpPr>
            <a:spLocks noGrp="1"/>
          </p:cNvSpPr>
          <p:nvPr>
            <p:ph type="sldNum" sz="quarter" idx="12"/>
          </p:nvPr>
        </p:nvSpPr>
        <p:spPr/>
        <p:txBody>
          <a:bodyPr/>
          <a:lstStyle/>
          <a:p>
            <a:pPr>
              <a:defRPr/>
            </a:pPr>
            <a:fld id="{92D9950F-FD32-45DE-B2B4-E8D3B25F2DEC}" type="slidenum">
              <a:rPr lang="tr-TR"/>
              <a:pPr>
                <a:defRPr/>
              </a:pPr>
              <a:t>37</a:t>
            </a:fld>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8888" y="247650"/>
            <a:ext cx="6626225" cy="400050"/>
          </a:xfrm>
          <a:prstGeom prst="rect">
            <a:avLst/>
          </a:prstGeom>
          <a:solidFill>
            <a:schemeClr val="accent1">
              <a:lumMod val="20000"/>
              <a:lumOff val="80000"/>
            </a:schemeClr>
          </a:solidFill>
          <a:ln w="9525">
            <a:solidFill>
              <a:schemeClr val="accent2">
                <a:lumMod val="75000"/>
              </a:schemeClr>
            </a:solidFill>
            <a:miter lim="800000"/>
            <a:headEnd/>
            <a:tailEnd/>
          </a:ln>
          <a:effectLst/>
        </p:spPr>
        <p:txBody>
          <a:bodyPr anchor="ctr">
            <a:spAutoFit/>
          </a:bodyPr>
          <a:lstStyle/>
          <a:p>
            <a:pPr algn="ctr">
              <a:defRPr/>
            </a:pPr>
            <a:r>
              <a:rPr lang="tr-TR" sz="2000" dirty="0">
                <a:latin typeface="Arial" pitchFamily="34" charset="0"/>
                <a:ea typeface="Times New Roman" pitchFamily="18" charset="0"/>
                <a:cs typeface="Arial" pitchFamily="34" charset="0"/>
              </a:rPr>
              <a:t>ISIL IŞINIM İLE SICAKLIK ÖLÇÜMÜ (PİROMETRE)</a:t>
            </a:r>
            <a:endParaRPr lang="tr-TR" sz="2000" dirty="0">
              <a:latin typeface="Arial" pitchFamily="34" charset="0"/>
              <a:cs typeface="Arial" pitchFamily="34" charset="0"/>
            </a:endParaRPr>
          </a:p>
        </p:txBody>
      </p:sp>
      <p:pic>
        <p:nvPicPr>
          <p:cNvPr id="67586" name="Picture 1"/>
          <p:cNvPicPr>
            <a:picLocks noChangeAspect="1" noChangeArrowheads="1"/>
          </p:cNvPicPr>
          <p:nvPr/>
        </p:nvPicPr>
        <p:blipFill>
          <a:blip r:embed="rId2"/>
          <a:srcRect/>
          <a:stretch>
            <a:fillRect/>
          </a:stretch>
        </p:blipFill>
        <p:spPr bwMode="auto">
          <a:xfrm>
            <a:off x="1116013" y="620713"/>
            <a:ext cx="5753100" cy="2695575"/>
          </a:xfrm>
          <a:prstGeom prst="rect">
            <a:avLst/>
          </a:prstGeom>
          <a:noFill/>
          <a:ln w="9525">
            <a:noFill/>
            <a:miter lim="800000"/>
            <a:headEnd/>
            <a:tailEnd/>
          </a:ln>
        </p:spPr>
      </p:pic>
      <p:pic>
        <p:nvPicPr>
          <p:cNvPr id="67587" name="slide" descr="96_buyuk"/>
          <p:cNvPicPr>
            <a:picLocks noChangeAspect="1" noChangeArrowheads="1"/>
          </p:cNvPicPr>
          <p:nvPr/>
        </p:nvPicPr>
        <p:blipFill>
          <a:blip r:embed="rId3"/>
          <a:srcRect/>
          <a:stretch>
            <a:fillRect/>
          </a:stretch>
        </p:blipFill>
        <p:spPr bwMode="auto">
          <a:xfrm>
            <a:off x="4067175" y="3213100"/>
            <a:ext cx="2376488" cy="2871788"/>
          </a:xfrm>
          <a:prstGeom prst="rect">
            <a:avLst/>
          </a:prstGeom>
          <a:noFill/>
          <a:ln w="9525">
            <a:noFill/>
            <a:miter lim="800000"/>
            <a:headEnd/>
            <a:tailEnd/>
          </a:ln>
        </p:spPr>
      </p:pic>
      <p:sp>
        <p:nvSpPr>
          <p:cNvPr id="67588" name="AutoShape 4" descr="data:image/jpg;base64,/9j/4AAQSkZJRgABAQAAAQABAAD/2wBDAAkGBwgHBgkIBwgKCgkLDRYPDQwMDRsUFRAWIB0iIiAdHx8kKDQsJCYxJx8fLT0tMTU3Ojo6Iys/RD84QzQ5Ojf/2wBDAQoKCg0MDRoPDxo3JR8lNzc3Nzc3Nzc3Nzc3Nzc3Nzc3Nzc3Nzc3Nzc3Nzc3Nzc3Nzc3Nzc3Nzc3Nzc3Nzc3Nzf/wAARCADcAH8DASIAAhEBAxEB/8QAHAAAAgMBAQEBAAAAAAAAAAAAAQIAAwUEBgcI/8QAOBAAAQQBAgMGBAQFBAMAAAAAAQACAxEEBSESMUEGEyJRYXEUgZGhMmKx4RUjQtHwM1JywYKS8f/EABcBAQEBAQAAAAAAAAAAAAAAAAABAgP/xAAfEQEBAQEAAwACAwAAAAAAAAAAAQIRAxIxBCEiMkH/2gAMAwEAAhEDEQA/APt6iiiCKIWpaAoWgogiiloEoClJUJSSPaxpc8hrR1KBly52fBhsuR/i6NHMrG1TtG1vFFgjjdyLhvS85PLPO108ji873Xir5DdLeQekk7S9243i2wHo7f8AshB2x0eXJ+HnnONN0bKOEH2PI/VfMu0na/G0xzo+PvpSAQBVev3vyXmNMj1TtZl8WI12MxjqmleeKNo8qPM+m/uAsdo/SbHte3iY4OB6goleH7LNl0iHHw8eaeWGPZ5mdZcOp9PlyXt/NagvUQUJpUFRLxKWgYmkCUpKiAkoEquaaOGMvleGtA5leU1HtZFkTHGwZA0XTpasj2HVPg3tU1jG06MmV3E+tmNFk/JeM1LXMjPeTOXQwHkwEWfddJysDg4XP7555ufVk+t19AsTVcUZkb/gzZbtbDyPsVw1+RjH9/0vHJl6jhBpbGQXn+luzvodl5XXe0Go6WWva4cBeWtZIQ7cegNj3BBWJ2rwdZxJ42ub30UziITGDxOPlwne/kvVdk+xcjYYMntITPJH4ocR7uJsV/7vM+nJdM6m5Lm9iOLRuzQ7TMj1KeGfTo3v4pG7PM4rnG4+Jo979CV9F03T4MPEigxomY+LEKY1o/yz6rpZEyNodMN+kfK/2Uc4yG3V6AcgtdOL4SXysawcMbTfD515r1kUrZY2vbXC4WF43iLBtzI39l6LQ3O/h7Q43TiP8+qQbFqWltS1oG1LQtBQNaoypzG2mlvEeruitPLfYea81r+s4OnNilz5MhonkLY247Q5xoWSQegsD5oLMp8hfxSP7w+YK4pXsf8AjaHf8mgqlmpYucb07PhyPOKQd3IPl+yR2QGuDcljoSTQ46p3s4bfe1Rka9oWPqUTu6e7HmrZ7NxfqF4/Ew+2GmZ4x2/DZke7Y3yE+Aed7GvS69F9JdFY8Jr3XN3bnHehuASVjyePO5zU6MnRdE+Hm+KypXZupPFOncNmflYP6Qt0BmOKHil+oagZGsaWQdebup9kgCkkk5FGy5xLjZKcBKF0YkDsidsTOZ6+QV4JjY0mTNwRiz59AF6bGhbjwNiab4RufMpcXGjxowyMH1J5n3Vy3Ii+1LSWpaga1LS2oSgoz5e7gIG7nHhAHX/Nl8l7T5Mms69KyJ5GPjDuGPBvYHxEe7r+QC9z2v1Y4GHPNEf5rG8EI85HbD6Hf5Lw2BAIcZjAb4RR3vdazO1NXkUy4rHUXt/CNje/yTR69n6TD48lk+MTwmLLaXtI8r519VblPDWkkgNAsk9Fn5ONj6hAGuqRh3aWO5rVjnLXudHyIM/SYc+CI47XyOY6Hj42eHqw869P8NJeXuq9iS6l0R4bNJ0jG0+MUMeENPnxu8TvuVzxjcn5LlXWLBzTBABMFFMFr6DEOKSV3Twj9SsljXPIa0W48h5r0uDAMbHaw0XXbq81YjpUS2pa0LLUtLaiBrSyyCONzz0CiztcyRj4ZN1fU/ZB4TtNknO1eHFaSWQ3M8fmNhv2Dj81zshjjLnsYGl27iOqacYsuoz/AA+U1uSeFr45QeFxAAAB892ja9+ipzZZ4YHd7A5h6PHiYf8AyHL50t5s456l6one1rXySODWNsuJPIdVT2NwnTa9ixODGske7JlYwW0N5gbctgN/Vc2W45uKYaDC4t4t7BF3R9Ohpek7E4ckTdS1DJiEcpAx4yDfEXG3kenCGAexTRlt6jMZZLP9Ti5URim7+6kruOZ3ldJx5dFxv11EJ2gkgAEk9AlAW5puB3IE0oHeHkP9o/ukRZpuCMdveSi5SP8A1Xcgotg2haCBKCy1LS2paoa153tNO11QyAOadiD6L0FryHapwGS0+rv+lBiyYbRK2XGEZcDYbILr2dzH3Vv8QMDeCQDHncCGl9Fuw+49P1QxZLcAprunx5+KxomMUzPwuokD3rksblubJ9b8fr7z2+LdO07FytUGJnRxGR7DIyfH4WkEb714T9L25rZyYItOZFhY5cWQh0ji87uc7YcvQFYfZXs3m4srsnJzS0EeEwuskeh5AciedrvkMpfk8cvfDviwPIAJDQByG3MFc/BnWcc1WvP6e/8AD9xIx9lcEkYpuyfoun+ubV0fFDnd+8WGmm35+a2LXPiR9zisZ1A391ctxBtC0CUFQ1oWggge0UtqWoI94YwucdgF4PtDlGXMAPMA37k//F6zUZTxiMHYbn3Xju0sJjyIsgDwyDgd7jcf9oOfEd4l25mRqjNQwW42O12mhv8APe144rIIuj0BpcODHJI+o28TudXX3XcO9ZLFjZ0UZa9x7sg8TSfp5boOrTc2SHDdBji5HyPdFxco47/EfS7odfZBzmx8ELHE8IrfmT5n1QitsT5R+OZxN/l5AfT9SpjQ0S6uJ52s+SzReNgF0YUXfZMbTyLt1Xw8GzvxLR0aO5XyEbNFD5qT6rYtC1LQW0FBS0CUBKW1LQQOjaW0sj+CNzvIIMrKfxzvPqsrWsY5enTRs/1AOJh/MNwu9xtVk+ig83o8jJ4JGHZs8Lo/biCmlaecWDDwmTS5Hw8jXyyyXVgVTQeXt5KiNnwmoZOODTWScTR+V24/t8ltQSbW47AblB0NaKY0chY+mytaWxMAbu+vouRr3d0wn8TvH7XvX3VzLLQTzKlWfDj1W7psfd4jb5u3/ssWBhkkYwc3Gl6IANAA5DYJEMogotCWgSohaCWoUpKloHVGc7hxyPMgK5cOou2Y3zJKDiKrJTEpCoMDWo+DU8eYcpYyw+43H2JVzSXRtjB3kIZ8jz+1q7Wcd08EZjrjjkDm316EfdVYUUwmEuRH3TYwQ0OIJJPXb0/VB2Op0m3RXDZUQ7niKORM2CJz3kenqfL/ADyWarS0Zve5j3AeCFu5/Mf2/VbdrM0CB0OmsdJ/qSnvHE89+X2paK1EG1LS2gSqGtKShaBKBrQJSWpaottZ2oOuavILvJAWXlO4p3keagpKrcnKrcoKcgcUTh1rZVOfxRj1VzlytBsMPRUXsIZHxOIAAsknkvPabPJ2g11rmFwxGkMhbXQ/icfWvsVtaoxz9LymsNOMLgPekewunNga+arDBwAnqTuSsq9eKApoAA2A8kLQJQta4g2ltC0LVDWgSltAlASULQtBBb7rJkNvJ8ytR5pjj6FZLlKFKqcVYSqiVAjjQVMe77O9bppzTduaEIptnqlI5dYn4IWxA7uNmvIfuvT6PjfB6bDCRTuHif7nc/2+S8rp7P4nrrRdxRnjPqB0+Zpez4kimJQtKSgStINoWlJQtQNahQtRURFBRAZzULz6LLdzWjlbQO+X6rMcVAriq3FM5VuRHPMSX0q9Qm+Gw3kHxHwt+adp45Vm6u8zZcOKy7sfUlZrTc7I4hhwn5Lx4pzt/wAR+9rdLly43BFCyKMU1jQ0D0CtLrWohy5AlJaNoDaKACcBAAioiqIooogpzD/II9Qs5xXblOuP5hcLioEcVTM6mEq1xXLkusgIgQ7b9VUMEy6xjZDaLR+MXuCAa/6VzTQAXTp3GZpHOaAxuzd9ysNNJjaVgSBwTtIW0EJgNkE4GyCNCZDkjaoiiBcEOJAyW0OJAuQc7qe0grjlaWGj9fNdYUeA5tOAI8ioM8rhlkAeXvNNanyXua48JIF8lmZD3PFOcatKH/iLDJXA7g9DRK3dPyYJmcMNih+E8/3XmIo22tfS2huTHXVSQbwCsaKStThUG0eIpUFQxepx+qQqIGL0ONISogfiQLkEpQf/2Q=="/>
          <p:cNvSpPr>
            <a:spLocks noChangeAspect="1" noChangeArrowheads="1"/>
          </p:cNvSpPr>
          <p:nvPr/>
        </p:nvSpPr>
        <p:spPr bwMode="auto">
          <a:xfrm>
            <a:off x="155575" y="-1347788"/>
            <a:ext cx="1628775" cy="2809876"/>
          </a:xfrm>
          <a:prstGeom prst="rect">
            <a:avLst/>
          </a:prstGeom>
          <a:noFill/>
          <a:ln w="9525">
            <a:noFill/>
            <a:miter lim="800000"/>
            <a:headEnd/>
            <a:tailEnd/>
          </a:ln>
        </p:spPr>
        <p:txBody>
          <a:bodyPr/>
          <a:lstStyle/>
          <a:p>
            <a:endParaRPr lang="tr-TR">
              <a:latin typeface="Calibri" pitchFamily="34" charset="0"/>
            </a:endParaRPr>
          </a:p>
        </p:txBody>
      </p:sp>
      <p:pic>
        <p:nvPicPr>
          <p:cNvPr id="67589" name="Picture 6" descr="http://www.testo.com.tr/online/img/products/normal/regular/highres/0560_8310_04.jpg"/>
          <p:cNvPicPr>
            <a:picLocks noChangeAspect="1" noChangeArrowheads="1"/>
          </p:cNvPicPr>
          <p:nvPr/>
        </p:nvPicPr>
        <p:blipFill>
          <a:blip r:embed="rId4"/>
          <a:srcRect l="19070" t="25179" r="26443"/>
          <a:stretch>
            <a:fillRect/>
          </a:stretch>
        </p:blipFill>
        <p:spPr bwMode="auto">
          <a:xfrm>
            <a:off x="1116013" y="3357563"/>
            <a:ext cx="2879725" cy="2636837"/>
          </a:xfrm>
          <a:prstGeom prst="rect">
            <a:avLst/>
          </a:prstGeom>
          <a:noFill/>
          <a:ln w="9525">
            <a:noFill/>
            <a:miter lim="800000"/>
            <a:headEnd/>
            <a:tailEnd/>
          </a:ln>
        </p:spPr>
      </p:pic>
      <p:pic>
        <p:nvPicPr>
          <p:cNvPr id="67590" name="Picture 8" descr="http://www.testo.com.tr/online/img/products/normal/regular/highres/0560_8310_01.jpg"/>
          <p:cNvPicPr>
            <a:picLocks noChangeAspect="1" noChangeArrowheads="1"/>
          </p:cNvPicPr>
          <p:nvPr/>
        </p:nvPicPr>
        <p:blipFill>
          <a:blip r:embed="rId5"/>
          <a:srcRect/>
          <a:stretch>
            <a:fillRect/>
          </a:stretch>
        </p:blipFill>
        <p:spPr bwMode="auto">
          <a:xfrm>
            <a:off x="6875463" y="2708275"/>
            <a:ext cx="2028825" cy="3524250"/>
          </a:xfrm>
          <a:prstGeom prst="rect">
            <a:avLst/>
          </a:prstGeom>
          <a:noFill/>
          <a:ln w="9525">
            <a:noFill/>
            <a:miter lim="800000"/>
            <a:headEnd/>
            <a:tailEnd/>
          </a:ln>
        </p:spPr>
      </p:pic>
      <p:sp>
        <p:nvSpPr>
          <p:cNvPr id="10" name="9 Veri Yer Tutucusu"/>
          <p:cNvSpPr>
            <a:spLocks noGrp="1"/>
          </p:cNvSpPr>
          <p:nvPr>
            <p:ph type="dt" sz="quarter" idx="10"/>
          </p:nvPr>
        </p:nvSpPr>
        <p:spPr/>
        <p:txBody>
          <a:bodyPr/>
          <a:lstStyle/>
          <a:p>
            <a:pPr>
              <a:defRPr/>
            </a:pPr>
            <a:r>
              <a:rPr lang="tr-TR"/>
              <a:t>Ölçme Yöntemleri</a:t>
            </a:r>
          </a:p>
        </p:txBody>
      </p:sp>
      <p:sp>
        <p:nvSpPr>
          <p:cNvPr id="11" name="10 Altbilgi Yer Tutucusu"/>
          <p:cNvSpPr>
            <a:spLocks noGrp="1"/>
          </p:cNvSpPr>
          <p:nvPr>
            <p:ph type="ftr" sz="quarter" idx="11"/>
          </p:nvPr>
        </p:nvSpPr>
        <p:spPr/>
        <p:txBody>
          <a:bodyPr/>
          <a:lstStyle/>
          <a:p>
            <a:pPr>
              <a:defRPr/>
            </a:pPr>
            <a:r>
              <a:rPr lang="tr-TR"/>
              <a:t>Doç. Dr. Hüsamettin BULUT</a:t>
            </a:r>
          </a:p>
        </p:txBody>
      </p:sp>
      <p:sp>
        <p:nvSpPr>
          <p:cNvPr id="12" name="11 Slayt Numarası Yer Tutucusu"/>
          <p:cNvSpPr>
            <a:spLocks noGrp="1"/>
          </p:cNvSpPr>
          <p:nvPr>
            <p:ph type="sldNum" sz="quarter" idx="12"/>
          </p:nvPr>
        </p:nvSpPr>
        <p:spPr/>
        <p:txBody>
          <a:bodyPr/>
          <a:lstStyle/>
          <a:p>
            <a:pPr>
              <a:defRPr/>
            </a:pPr>
            <a:fld id="{73F3F102-0A6F-4531-89B5-292DC1B2E1F9}" type="slidenum">
              <a:rPr lang="tr-TR"/>
              <a:pPr>
                <a:defRPr/>
              </a:pPr>
              <a:t>38</a:t>
            </a:fld>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8888" y="247650"/>
            <a:ext cx="6626225" cy="400050"/>
          </a:xfrm>
          <a:prstGeom prst="rect">
            <a:avLst/>
          </a:prstGeom>
          <a:solidFill>
            <a:schemeClr val="accent1">
              <a:lumMod val="20000"/>
              <a:lumOff val="80000"/>
            </a:schemeClr>
          </a:solidFill>
          <a:ln w="9525">
            <a:solidFill>
              <a:schemeClr val="accent2">
                <a:lumMod val="75000"/>
              </a:schemeClr>
            </a:solidFill>
            <a:miter lim="800000"/>
            <a:headEnd/>
            <a:tailEnd/>
          </a:ln>
          <a:effectLst/>
        </p:spPr>
        <p:txBody>
          <a:bodyPr anchor="ctr">
            <a:spAutoFit/>
          </a:bodyPr>
          <a:lstStyle/>
          <a:p>
            <a:pPr algn="ctr">
              <a:defRPr/>
            </a:pPr>
            <a:r>
              <a:rPr lang="tr-TR" sz="2000" dirty="0">
                <a:latin typeface="Arial" pitchFamily="34" charset="0"/>
                <a:ea typeface="Times New Roman" pitchFamily="18" charset="0"/>
                <a:cs typeface="Arial" pitchFamily="34" charset="0"/>
              </a:rPr>
              <a:t>ISIL IŞINIM İLE SICAKLIK ÖLÇÜMÜ (PİROMETRE)</a:t>
            </a:r>
            <a:endParaRPr lang="tr-TR" sz="2000" dirty="0">
              <a:latin typeface="Arial" pitchFamily="34" charset="0"/>
              <a:cs typeface="Arial" pitchFamily="34" charset="0"/>
            </a:endParaRPr>
          </a:p>
        </p:txBody>
      </p:sp>
      <p:pic>
        <p:nvPicPr>
          <p:cNvPr id="68610" name="Picture 1"/>
          <p:cNvPicPr>
            <a:picLocks noChangeAspect="1" noChangeArrowheads="1"/>
          </p:cNvPicPr>
          <p:nvPr/>
        </p:nvPicPr>
        <p:blipFill>
          <a:blip r:embed="rId2"/>
          <a:srcRect/>
          <a:stretch>
            <a:fillRect/>
          </a:stretch>
        </p:blipFill>
        <p:spPr bwMode="auto">
          <a:xfrm>
            <a:off x="611188" y="765175"/>
            <a:ext cx="6154737" cy="4516438"/>
          </a:xfrm>
          <a:prstGeom prst="rect">
            <a:avLst/>
          </a:prstGeom>
          <a:noFill/>
          <a:ln w="9525">
            <a:noFill/>
            <a:miter lim="800000"/>
            <a:headEnd/>
            <a:tailEnd/>
          </a:ln>
        </p:spPr>
      </p:pic>
      <p:pic>
        <p:nvPicPr>
          <p:cNvPr id="68611" name="Picture 2"/>
          <p:cNvPicPr>
            <a:picLocks noChangeAspect="1" noChangeArrowheads="1"/>
          </p:cNvPicPr>
          <p:nvPr/>
        </p:nvPicPr>
        <p:blipFill>
          <a:blip r:embed="rId3"/>
          <a:srcRect/>
          <a:stretch>
            <a:fillRect/>
          </a:stretch>
        </p:blipFill>
        <p:spPr bwMode="auto">
          <a:xfrm>
            <a:off x="6804025" y="765175"/>
            <a:ext cx="2195513" cy="1876425"/>
          </a:xfrm>
          <a:prstGeom prst="rect">
            <a:avLst/>
          </a:prstGeom>
          <a:noFill/>
          <a:ln w="9525">
            <a:noFill/>
            <a:miter lim="800000"/>
            <a:headEnd/>
            <a:tailEnd/>
          </a:ln>
        </p:spPr>
      </p:pic>
      <p:pic>
        <p:nvPicPr>
          <p:cNvPr id="68612" name="Picture 3" descr="Optical Pyrometer temperature sensor for non contact high temperature measurement"/>
          <p:cNvPicPr>
            <a:picLocks noChangeAspect="1" noChangeArrowheads="1"/>
          </p:cNvPicPr>
          <p:nvPr/>
        </p:nvPicPr>
        <p:blipFill>
          <a:blip r:embed="rId4"/>
          <a:srcRect l="22667" r="29333"/>
          <a:stretch>
            <a:fillRect/>
          </a:stretch>
        </p:blipFill>
        <p:spPr bwMode="auto">
          <a:xfrm>
            <a:off x="7092950" y="2852738"/>
            <a:ext cx="1371600" cy="1333500"/>
          </a:xfrm>
          <a:prstGeom prst="rect">
            <a:avLst/>
          </a:prstGeom>
          <a:noFill/>
          <a:ln w="9525">
            <a:noFill/>
            <a:miter lim="800000"/>
            <a:headEnd/>
            <a:tailEnd/>
          </a:ln>
        </p:spPr>
      </p:pic>
      <p:pic>
        <p:nvPicPr>
          <p:cNvPr id="68613" name="il_fi" descr="423_image"/>
          <p:cNvPicPr>
            <a:picLocks noChangeAspect="1" noChangeArrowheads="1"/>
          </p:cNvPicPr>
          <p:nvPr/>
        </p:nvPicPr>
        <p:blipFill>
          <a:blip r:embed="rId5"/>
          <a:srcRect/>
          <a:stretch>
            <a:fillRect/>
          </a:stretch>
        </p:blipFill>
        <p:spPr bwMode="auto">
          <a:xfrm>
            <a:off x="7092950" y="4365625"/>
            <a:ext cx="1428750" cy="1933575"/>
          </a:xfrm>
          <a:prstGeom prst="rect">
            <a:avLst/>
          </a:prstGeom>
          <a:noFill/>
          <a:ln w="9525">
            <a:noFill/>
            <a:miter lim="800000"/>
            <a:headEnd/>
            <a:tailEnd/>
          </a:ln>
        </p:spPr>
      </p:pic>
      <p:sp>
        <p:nvSpPr>
          <p:cNvPr id="9" name="8 Veri Yer Tutucusu"/>
          <p:cNvSpPr>
            <a:spLocks noGrp="1"/>
          </p:cNvSpPr>
          <p:nvPr>
            <p:ph type="dt" sz="quarter" idx="10"/>
          </p:nvPr>
        </p:nvSpPr>
        <p:spPr/>
        <p:txBody>
          <a:bodyPr/>
          <a:lstStyle/>
          <a:p>
            <a:pPr>
              <a:defRPr/>
            </a:pPr>
            <a:r>
              <a:rPr lang="tr-TR"/>
              <a:t>Ölçme Yöntemleri</a:t>
            </a:r>
          </a:p>
        </p:txBody>
      </p:sp>
      <p:sp>
        <p:nvSpPr>
          <p:cNvPr id="10" name="9 Altbilgi Yer Tutucusu"/>
          <p:cNvSpPr>
            <a:spLocks noGrp="1"/>
          </p:cNvSpPr>
          <p:nvPr>
            <p:ph type="ftr" sz="quarter" idx="11"/>
          </p:nvPr>
        </p:nvSpPr>
        <p:spPr/>
        <p:txBody>
          <a:bodyPr/>
          <a:lstStyle/>
          <a:p>
            <a:pPr>
              <a:defRPr/>
            </a:pPr>
            <a:r>
              <a:rPr lang="tr-TR"/>
              <a:t>Doç. Dr. Hüsamettin BULUT</a:t>
            </a:r>
          </a:p>
        </p:txBody>
      </p:sp>
      <p:sp>
        <p:nvSpPr>
          <p:cNvPr id="11" name="10 Slayt Numarası Yer Tutucusu"/>
          <p:cNvSpPr>
            <a:spLocks noGrp="1"/>
          </p:cNvSpPr>
          <p:nvPr>
            <p:ph type="sldNum" sz="quarter" idx="12"/>
          </p:nvPr>
        </p:nvSpPr>
        <p:spPr/>
        <p:txBody>
          <a:bodyPr/>
          <a:lstStyle/>
          <a:p>
            <a:pPr>
              <a:defRPr/>
            </a:pPr>
            <a:fld id="{BAD64F26-1536-4493-AE75-AE6C659F37B1}" type="slidenum">
              <a:rPr lang="tr-TR"/>
              <a:pPr>
                <a:defRPr/>
              </a:pPr>
              <a:t>39</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Tablo"/>
          <p:cNvGraphicFramePr>
            <a:graphicFrameLocks noGrp="1"/>
          </p:cNvGraphicFramePr>
          <p:nvPr/>
        </p:nvGraphicFramePr>
        <p:xfrm>
          <a:off x="395288" y="1773238"/>
          <a:ext cx="7993062" cy="1319848"/>
        </p:xfrm>
        <a:graphic>
          <a:graphicData uri="http://schemas.openxmlformats.org/drawingml/2006/table">
            <a:tbl>
              <a:tblPr/>
              <a:tblGrid>
                <a:gridCol w="2663825"/>
                <a:gridCol w="2665412"/>
                <a:gridCol w="2663825"/>
              </a:tblGrid>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Sıcaklık ölçeği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Termodinamik sıcaklık ölçeği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SI sistemi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Celcius, </a:t>
                      </a:r>
                      <a:r>
                        <a:rPr kumimoji="0" lang="tr-TR" sz="1800" b="0" i="0" u="none" strike="noStrike" cap="none" normalizeH="0" baseline="30000" smtClean="0">
                          <a:ln>
                            <a:noFill/>
                          </a:ln>
                          <a:solidFill>
                            <a:schemeClr val="tx1"/>
                          </a:solidFill>
                          <a:effectLst/>
                          <a:latin typeface="Times New Roman" pitchFamily="18" charset="0"/>
                          <a:cs typeface="Times New Roman" pitchFamily="18" charset="0"/>
                        </a:rPr>
                        <a:t>o</a:t>
                      </a: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Kelvin, 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İngiliz birim sistemi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Fahrenheit, </a:t>
                      </a:r>
                      <a:r>
                        <a:rPr kumimoji="0" lang="tr-TR" sz="1800" b="0" i="0" u="none" strike="noStrike" cap="none" normalizeH="0" baseline="30000" smtClean="0">
                          <a:ln>
                            <a:noFill/>
                          </a:ln>
                          <a:solidFill>
                            <a:schemeClr val="tx1"/>
                          </a:solidFill>
                          <a:effectLst/>
                          <a:latin typeface="Times New Roman" pitchFamily="18" charset="0"/>
                          <a:cs typeface="Times New Roman" pitchFamily="18" charset="0"/>
                        </a:rPr>
                        <a:t>o</a:t>
                      </a: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Rankine, 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585" name="Rectangle 12"/>
          <p:cNvSpPr>
            <a:spLocks noChangeArrowheads="1"/>
          </p:cNvSpPr>
          <p:nvPr/>
        </p:nvSpPr>
        <p:spPr bwMode="auto">
          <a:xfrm>
            <a:off x="179388" y="342900"/>
            <a:ext cx="8640762" cy="1322388"/>
          </a:xfrm>
          <a:prstGeom prst="rect">
            <a:avLst/>
          </a:prstGeom>
          <a:noFill/>
          <a:ln w="9525">
            <a:noFill/>
            <a:miter lim="800000"/>
            <a:headEnd/>
            <a:tailEnd/>
          </a:ln>
        </p:spPr>
        <p:txBody>
          <a:bodyPr anchor="ctr">
            <a:spAutoFit/>
          </a:bodyPr>
          <a:lstStyle/>
          <a:p>
            <a:pPr algn="ctr"/>
            <a:r>
              <a:rPr lang="tr-TR" sz="2000" b="1" u="sng">
                <a:ea typeface="Times New Roman" pitchFamily="18" charset="0"/>
                <a:cs typeface="Arial" charset="0"/>
              </a:rPr>
              <a:t>SICAKLIK ÖLÇEKLERİ</a:t>
            </a:r>
          </a:p>
          <a:p>
            <a:endParaRPr lang="tr-TR" sz="2000">
              <a:ea typeface="Times New Roman" pitchFamily="18" charset="0"/>
              <a:cs typeface="Arial" charset="0"/>
            </a:endParaRPr>
          </a:p>
          <a:p>
            <a:pPr eaLnBrk="0" hangingPunct="0"/>
            <a:r>
              <a:rPr lang="tr-TR" sz="2000">
                <a:ea typeface="Times New Roman" pitchFamily="18" charset="0"/>
                <a:cs typeface="Arial" charset="0"/>
              </a:rPr>
              <a:t>Normal atmosfer basıncında (101325 Pa), Suyun donma ve kaynama noktaları referans alınır. </a:t>
            </a:r>
            <a:endParaRPr lang="tr-TR" sz="2000">
              <a:cs typeface="Arial" charset="0"/>
            </a:endParaRPr>
          </a:p>
        </p:txBody>
      </p:sp>
      <p:pic>
        <p:nvPicPr>
          <p:cNvPr id="23586" name="Picture 11"/>
          <p:cNvPicPr>
            <a:picLocks noChangeAspect="1" noChangeArrowheads="1"/>
          </p:cNvPicPr>
          <p:nvPr/>
        </p:nvPicPr>
        <p:blipFill>
          <a:blip r:embed="rId3"/>
          <a:srcRect/>
          <a:stretch>
            <a:fillRect/>
          </a:stretch>
        </p:blipFill>
        <p:spPr bwMode="auto">
          <a:xfrm>
            <a:off x="2124075" y="3141663"/>
            <a:ext cx="3727450" cy="3095625"/>
          </a:xfrm>
          <a:prstGeom prst="rect">
            <a:avLst/>
          </a:prstGeom>
          <a:noFill/>
          <a:ln w="9525">
            <a:noFill/>
            <a:miter lim="800000"/>
            <a:headEnd/>
            <a:tailEnd/>
          </a:ln>
        </p:spPr>
      </p:pic>
      <p:graphicFrame>
        <p:nvGraphicFramePr>
          <p:cNvPr id="23565" name="Object 13"/>
          <p:cNvGraphicFramePr>
            <a:graphicFrameLocks noChangeAspect="1"/>
          </p:cNvGraphicFramePr>
          <p:nvPr/>
        </p:nvGraphicFramePr>
        <p:xfrm>
          <a:off x="6084888" y="3500438"/>
          <a:ext cx="2581275" cy="373062"/>
        </p:xfrm>
        <a:graphic>
          <a:graphicData uri="http://schemas.openxmlformats.org/presentationml/2006/ole">
            <mc:AlternateContent xmlns:mc="http://schemas.openxmlformats.org/markup-compatibility/2006">
              <mc:Choice xmlns:v="urn:schemas-microsoft-com:vml" Requires="v">
                <p:oleObj spid="_x0000_s23571" name="Denklem" r:id="rId4" imgW="1384300" imgH="228600" progId="Equation.3">
                  <p:embed/>
                </p:oleObj>
              </mc:Choice>
              <mc:Fallback>
                <p:oleObj name="Denklem" r:id="rId4" imgW="1384300" imgH="2286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3500438"/>
                        <a:ext cx="2581275"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66" name="Object 14"/>
          <p:cNvGraphicFramePr>
            <a:graphicFrameLocks noChangeAspect="1"/>
          </p:cNvGraphicFramePr>
          <p:nvPr/>
        </p:nvGraphicFramePr>
        <p:xfrm>
          <a:off x="6084888" y="4005263"/>
          <a:ext cx="2735262" cy="431800"/>
        </p:xfrm>
        <a:graphic>
          <a:graphicData uri="http://schemas.openxmlformats.org/presentationml/2006/ole">
            <mc:AlternateContent xmlns:mc="http://schemas.openxmlformats.org/markup-compatibility/2006">
              <mc:Choice xmlns:v="urn:schemas-microsoft-com:vml" Requires="v">
                <p:oleObj spid="_x0000_s23572" name="Denklem" r:id="rId6" imgW="1447800" imgH="228600" progId="Equation.3">
                  <p:embed/>
                </p:oleObj>
              </mc:Choice>
              <mc:Fallback>
                <p:oleObj name="Denklem" r:id="rId6" imgW="1447800" imgH="228600" progId="Equation.3">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4005263"/>
                        <a:ext cx="273526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19 Veri Yer Tutucusu"/>
          <p:cNvSpPr>
            <a:spLocks noGrp="1"/>
          </p:cNvSpPr>
          <p:nvPr>
            <p:ph type="dt" sz="quarter" idx="10"/>
          </p:nvPr>
        </p:nvSpPr>
        <p:spPr/>
        <p:txBody>
          <a:bodyPr/>
          <a:lstStyle/>
          <a:p>
            <a:pPr>
              <a:defRPr/>
            </a:pPr>
            <a:r>
              <a:rPr lang="tr-TR"/>
              <a:t>Ölçme Yöntemleri</a:t>
            </a:r>
          </a:p>
        </p:txBody>
      </p:sp>
      <p:sp>
        <p:nvSpPr>
          <p:cNvPr id="21" name="20 Altbilgi Yer Tutucusu"/>
          <p:cNvSpPr>
            <a:spLocks noGrp="1"/>
          </p:cNvSpPr>
          <p:nvPr>
            <p:ph type="ftr" sz="quarter" idx="11"/>
          </p:nvPr>
        </p:nvSpPr>
        <p:spPr/>
        <p:txBody>
          <a:bodyPr/>
          <a:lstStyle/>
          <a:p>
            <a:pPr>
              <a:defRPr/>
            </a:pPr>
            <a:r>
              <a:rPr lang="tr-TR"/>
              <a:t>Doç. Dr. Hüsamettin BULUT</a:t>
            </a:r>
          </a:p>
        </p:txBody>
      </p:sp>
      <p:sp>
        <p:nvSpPr>
          <p:cNvPr id="22" name="21 Slayt Numarası Yer Tutucusu"/>
          <p:cNvSpPr>
            <a:spLocks noGrp="1"/>
          </p:cNvSpPr>
          <p:nvPr>
            <p:ph type="sldNum" sz="quarter" idx="12"/>
          </p:nvPr>
        </p:nvSpPr>
        <p:spPr/>
        <p:txBody>
          <a:bodyPr/>
          <a:lstStyle/>
          <a:p>
            <a:pPr>
              <a:defRPr/>
            </a:pPr>
            <a:fld id="{AC1FFED4-A617-425E-94CD-AEAC2FFEE0A4}" type="slidenum">
              <a:rPr lang="tr-TR"/>
              <a:pPr>
                <a:defRPr/>
              </a:pPr>
              <a:t>4</a:t>
            </a:fld>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8888" y="247650"/>
            <a:ext cx="6626225" cy="400050"/>
          </a:xfrm>
          <a:prstGeom prst="rect">
            <a:avLst/>
          </a:prstGeom>
          <a:solidFill>
            <a:schemeClr val="accent1">
              <a:lumMod val="20000"/>
              <a:lumOff val="80000"/>
            </a:schemeClr>
          </a:solidFill>
          <a:ln w="9525">
            <a:solidFill>
              <a:schemeClr val="accent2">
                <a:lumMod val="75000"/>
              </a:schemeClr>
            </a:solidFill>
            <a:miter lim="800000"/>
            <a:headEnd/>
            <a:tailEnd/>
          </a:ln>
          <a:effectLst/>
        </p:spPr>
        <p:txBody>
          <a:bodyPr anchor="ctr">
            <a:spAutoFit/>
          </a:bodyPr>
          <a:lstStyle/>
          <a:p>
            <a:pPr algn="ctr">
              <a:defRPr/>
            </a:pPr>
            <a:r>
              <a:rPr lang="tr-TR" sz="2000" dirty="0">
                <a:solidFill>
                  <a:srgbClr val="FF0000"/>
                </a:solidFill>
                <a:latin typeface="Arial" pitchFamily="34" charset="0"/>
                <a:ea typeface="Times New Roman" pitchFamily="18" charset="0"/>
                <a:cs typeface="Arial" pitchFamily="34" charset="0"/>
              </a:rPr>
              <a:t>KIZIL ÖTESİ IŞIN KAMERALARI (</a:t>
            </a:r>
            <a:r>
              <a:rPr lang="tr-TR" sz="2000" dirty="0" err="1">
                <a:solidFill>
                  <a:srgbClr val="FF0000"/>
                </a:solidFill>
                <a:latin typeface="Arial" pitchFamily="34" charset="0"/>
                <a:ea typeface="Times New Roman" pitchFamily="18" charset="0"/>
                <a:cs typeface="Arial" pitchFamily="34" charset="0"/>
              </a:rPr>
              <a:t>Infrared</a:t>
            </a:r>
            <a:r>
              <a:rPr lang="tr-TR" sz="2000" dirty="0">
                <a:solidFill>
                  <a:srgbClr val="FF0000"/>
                </a:solidFill>
                <a:latin typeface="Arial" pitchFamily="34" charset="0"/>
                <a:ea typeface="Times New Roman" pitchFamily="18" charset="0"/>
                <a:cs typeface="Arial" pitchFamily="34" charset="0"/>
              </a:rPr>
              <a:t> </a:t>
            </a:r>
            <a:r>
              <a:rPr lang="tr-TR" sz="2000" dirty="0" err="1">
                <a:solidFill>
                  <a:srgbClr val="FF0000"/>
                </a:solidFill>
                <a:latin typeface="Arial" pitchFamily="34" charset="0"/>
                <a:ea typeface="Times New Roman" pitchFamily="18" charset="0"/>
                <a:cs typeface="Arial" pitchFamily="34" charset="0"/>
              </a:rPr>
              <a:t>Termografi</a:t>
            </a:r>
            <a:r>
              <a:rPr lang="tr-TR" sz="2000" dirty="0">
                <a:solidFill>
                  <a:srgbClr val="FF0000"/>
                </a:solidFill>
                <a:latin typeface="Arial" pitchFamily="34" charset="0"/>
                <a:ea typeface="Times New Roman" pitchFamily="18" charset="0"/>
                <a:cs typeface="Arial" pitchFamily="34" charset="0"/>
              </a:rPr>
              <a:t>)</a:t>
            </a:r>
            <a:endParaRPr lang="tr-TR" sz="2000" dirty="0">
              <a:latin typeface="Arial" pitchFamily="34" charset="0"/>
              <a:cs typeface="Arial" pitchFamily="34" charset="0"/>
            </a:endParaRPr>
          </a:p>
        </p:txBody>
      </p:sp>
      <p:sp>
        <p:nvSpPr>
          <p:cNvPr id="66561" name="Rectangle 1"/>
          <p:cNvSpPr>
            <a:spLocks noChangeArrowheads="1"/>
          </p:cNvSpPr>
          <p:nvPr/>
        </p:nvSpPr>
        <p:spPr bwMode="auto">
          <a:xfrm>
            <a:off x="539750" y="908050"/>
            <a:ext cx="8353425" cy="1077913"/>
          </a:xfrm>
          <a:prstGeom prst="rect">
            <a:avLst/>
          </a:prstGeom>
          <a:solidFill>
            <a:schemeClr val="tx2">
              <a:lumMod val="20000"/>
              <a:lumOff val="80000"/>
            </a:schemeClr>
          </a:solidFill>
          <a:ln w="9525">
            <a:noFill/>
            <a:miter lim="800000"/>
            <a:headEnd/>
            <a:tailEnd/>
          </a:ln>
          <a:effectLst/>
        </p:spPr>
        <p:txBody>
          <a:bodyPr anchor="ctr">
            <a:spAutoFit/>
          </a:bodyPr>
          <a:lstStyle/>
          <a:p>
            <a:pPr eaLnBrk="0" hangingPunct="0">
              <a:defRPr/>
            </a:pPr>
            <a:r>
              <a:rPr lang="tr-TR" sz="1600" dirty="0">
                <a:solidFill>
                  <a:srgbClr val="FF0000"/>
                </a:solidFill>
                <a:latin typeface="Arial" pitchFamily="34" charset="0"/>
                <a:ea typeface="Times New Roman" pitchFamily="18" charset="0"/>
                <a:cs typeface="Arial" pitchFamily="34" charset="0"/>
              </a:rPr>
              <a:t>Isıl ışınım esaslarına dayanır. Temassız bir şekilde cismin yüzeyindeki sıcaklık dağılımı ölçülebilir.</a:t>
            </a:r>
            <a:endParaRPr lang="tr-TR" sz="800" dirty="0">
              <a:latin typeface="Arial" pitchFamily="34" charset="0"/>
              <a:cs typeface="Arial" pitchFamily="34" charset="0"/>
            </a:endParaRPr>
          </a:p>
          <a:p>
            <a:pPr eaLnBrk="0" hangingPunct="0">
              <a:defRPr/>
            </a:pPr>
            <a:r>
              <a:rPr lang="tr-TR" sz="1600" dirty="0">
                <a:solidFill>
                  <a:srgbClr val="FF0000"/>
                </a:solidFill>
                <a:latin typeface="Arial" pitchFamily="34" charset="0"/>
                <a:ea typeface="Times New Roman" pitchFamily="18" charset="0"/>
                <a:cs typeface="Arial" pitchFamily="34" charset="0"/>
              </a:rPr>
              <a:t>Işınım yayma sıcaklık ile değişir. Değişik sıcaklıklardaki ısıl ışınım yayma katsayısı yüzeylerde farklı renklerde olur. Renk değişimine göre sıcaklık tespit edilir.</a:t>
            </a:r>
            <a:endParaRPr lang="tr-TR" dirty="0">
              <a:latin typeface="Arial" pitchFamily="34" charset="0"/>
              <a:cs typeface="Arial" pitchFamily="34" charset="0"/>
            </a:endParaRPr>
          </a:p>
        </p:txBody>
      </p:sp>
      <p:sp>
        <p:nvSpPr>
          <p:cNvPr id="4" name="3 Metin kutusu"/>
          <p:cNvSpPr txBox="1"/>
          <p:nvPr/>
        </p:nvSpPr>
        <p:spPr>
          <a:xfrm>
            <a:off x="539750" y="2057400"/>
            <a:ext cx="8353425" cy="4246563"/>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tr-TR" dirty="0">
                <a:latin typeface="+mn-lt"/>
              </a:rPr>
              <a:t>Doğada bulunan her cisim bir enerji yayar. Görünür ışık en iyi bilinen elektromanyetik enerji biçimidir. Cisimlere bakıldığında, kırmızıdan mora değişen renk tayfı görülür. Bu renkler arasındaki temel fark dalga boyudur. Doğada bulunan tüm varlıklar sahip oldukları sıcaklığa bağlı olarak farklı dalga boylarında yoğunluk değişimi gösteren termal radyasyon olarak da adlandırılan elektromanyetik enerji yayarlar. Kırmızı rengin hemen üzerinde başlayan kızılötesi </a:t>
            </a:r>
            <a:r>
              <a:rPr lang="tr-TR" dirty="0" err="1">
                <a:latin typeface="+mn-lt"/>
              </a:rPr>
              <a:t>band</a:t>
            </a:r>
            <a:r>
              <a:rPr lang="tr-TR" dirty="0">
                <a:latin typeface="+mn-lt"/>
              </a:rPr>
              <a:t> içinde termal görüntüleme yapılan iki dalga boyu aralığı mevcuttur. Bunlar sırası ile "Orta Kızılötesi" ve "Uzak Kızılötesi" bantlarıdır.</a:t>
            </a:r>
          </a:p>
          <a:p>
            <a:pPr fontAlgn="auto">
              <a:spcBef>
                <a:spcPts val="0"/>
              </a:spcBef>
              <a:spcAft>
                <a:spcPts val="0"/>
              </a:spcAft>
              <a:defRPr/>
            </a:pPr>
            <a:r>
              <a:rPr lang="tr-TR" dirty="0">
                <a:latin typeface="+mn-lt"/>
              </a:rPr>
              <a:t/>
            </a:r>
            <a:br>
              <a:rPr lang="tr-TR" dirty="0">
                <a:latin typeface="+mn-lt"/>
              </a:rPr>
            </a:br>
            <a:r>
              <a:rPr lang="tr-TR" dirty="0">
                <a:latin typeface="+mn-lt"/>
              </a:rPr>
              <a:t>Tüm nesnelerin termal radyasyon yayma özelliği dışında başka kaynaklardan gelen enerjiyi soğurma özelliğinin de olduğu bilinmektedir. Gündüz güneş tarafından ısıtılan nesnelerin sahip oldukları termal enerjiyi gece boyunca çevrelerine yaymaları buna örnek olarak verilebilir. Yayılan enerjinin hangi dalga boyunda yoğunlaştığı ve yayılan toplam enerji miktarı nesnenin sıcaklığına bağlıdır. İnsan vücudu ve çevremizde karşılaştığımız bir çok nesne 30ºC civarında bir sıcaklığa sahiptir. Bu nesnelerden yayılan enerjinin önemli kısmı uzak kızılötesi bandında yer almaktadır.</a:t>
            </a:r>
          </a:p>
        </p:txBody>
      </p:sp>
      <p:sp>
        <p:nvSpPr>
          <p:cNvPr id="7" name="6 Veri Yer Tutucusu"/>
          <p:cNvSpPr>
            <a:spLocks noGrp="1"/>
          </p:cNvSpPr>
          <p:nvPr>
            <p:ph type="dt" sz="quarter" idx="10"/>
          </p:nvPr>
        </p:nvSpPr>
        <p:spPr/>
        <p:txBody>
          <a:bodyPr/>
          <a:lstStyle/>
          <a:p>
            <a:pPr>
              <a:defRPr/>
            </a:pPr>
            <a:r>
              <a:rPr lang="tr-TR"/>
              <a:t>Ölçme Yöntemleri</a:t>
            </a:r>
          </a:p>
        </p:txBody>
      </p:sp>
      <p:sp>
        <p:nvSpPr>
          <p:cNvPr id="8" name="7 Altbilgi Yer Tutucusu"/>
          <p:cNvSpPr>
            <a:spLocks noGrp="1"/>
          </p:cNvSpPr>
          <p:nvPr>
            <p:ph type="ftr" sz="quarter" idx="11"/>
          </p:nvPr>
        </p:nvSpPr>
        <p:spPr/>
        <p:txBody>
          <a:bodyPr/>
          <a:lstStyle/>
          <a:p>
            <a:pPr>
              <a:defRPr/>
            </a:pPr>
            <a:r>
              <a:rPr lang="tr-TR"/>
              <a:t>Doç. Dr. Hüsamettin BULUT</a:t>
            </a:r>
          </a:p>
        </p:txBody>
      </p:sp>
      <p:sp>
        <p:nvSpPr>
          <p:cNvPr id="9" name="8 Slayt Numarası Yer Tutucusu"/>
          <p:cNvSpPr>
            <a:spLocks noGrp="1"/>
          </p:cNvSpPr>
          <p:nvPr>
            <p:ph type="sldNum" sz="quarter" idx="12"/>
          </p:nvPr>
        </p:nvSpPr>
        <p:spPr/>
        <p:txBody>
          <a:bodyPr/>
          <a:lstStyle/>
          <a:p>
            <a:pPr>
              <a:defRPr/>
            </a:pPr>
            <a:fld id="{5C9E0248-28EA-4789-B538-425B031DCE9C}" type="slidenum">
              <a:rPr lang="tr-TR"/>
              <a:pPr>
                <a:defRPr/>
              </a:pPr>
              <a:t>40</a:t>
            </a:fld>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50825" y="1125538"/>
            <a:ext cx="8424863" cy="5076825"/>
          </a:xfrm>
          <a:prstGeom prst="rect">
            <a:avLst/>
          </a:prstGeom>
          <a:solidFill>
            <a:schemeClr val="accent2">
              <a:lumMod val="20000"/>
              <a:lumOff val="80000"/>
            </a:schemeClr>
          </a:solidFill>
          <a:ln w="9525">
            <a:noFill/>
            <a:miter lim="800000"/>
            <a:headEnd/>
            <a:tailEnd/>
          </a:ln>
          <a:effectLst/>
        </p:spPr>
        <p:txBody>
          <a:bodyPr anchor="ctr">
            <a:spAutoFit/>
          </a:bodyPr>
          <a:lstStyle/>
          <a:p>
            <a:pPr>
              <a:defRPr/>
            </a:pPr>
            <a:r>
              <a:rPr lang="tr-TR" dirty="0">
                <a:latin typeface="Arial" pitchFamily="34" charset="0"/>
                <a:ea typeface="Times New Roman" pitchFamily="18" charset="0"/>
                <a:cs typeface="Arial" pitchFamily="34" charset="0"/>
              </a:rPr>
              <a:t>Görüntüleme yöntemi olarak gözle görülmeyen infrared ışın enerjisini (ısıyı) esas alan ve görüntünün genel yapısını infrared ışın enerjisine göre oluşmuş renkler ve şekillerin belirlendiği görüntüleme sistemidir. </a:t>
            </a:r>
          </a:p>
          <a:p>
            <a:pPr>
              <a:defRPr/>
            </a:pPr>
            <a:endParaRPr lang="tr-TR" dirty="0">
              <a:latin typeface="Arial" pitchFamily="34" charset="0"/>
              <a:ea typeface="Times New Roman" pitchFamily="18" charset="0"/>
              <a:cs typeface="Arial" pitchFamily="34" charset="0"/>
            </a:endParaRPr>
          </a:p>
          <a:p>
            <a:pPr>
              <a:defRPr/>
            </a:pPr>
            <a:r>
              <a:rPr lang="tr-TR" dirty="0">
                <a:latin typeface="Arial" pitchFamily="34" charset="0"/>
                <a:ea typeface="Times New Roman" pitchFamily="18" charset="0"/>
                <a:cs typeface="Arial" pitchFamily="34" charset="0"/>
              </a:rPr>
              <a:t>Genelde güvenlik amaçlı da kullanılabilir ama çok çeşitli sektörlerin de kullanımına açıktır. Özellikle ısıya güdümlü füze, gece görüş sistemleri ve benzeri askeri tekniklerin gelişmesi ile önemi artmıştır. Elektrik sektöründe ise, elektriksel problemlerin tespitinde kullanılır.  Enerji sektöründe tesisat ve binalarda sıcaklık analizi için kullanılır.</a:t>
            </a:r>
          </a:p>
          <a:p>
            <a:pPr>
              <a:defRPr/>
            </a:pPr>
            <a:endParaRPr lang="tr-TR" dirty="0">
              <a:latin typeface="Arial" pitchFamily="34" charset="0"/>
              <a:ea typeface="Times New Roman" pitchFamily="18" charset="0"/>
              <a:cs typeface="Arial" pitchFamily="34" charset="0"/>
            </a:endParaRPr>
          </a:p>
          <a:p>
            <a:pPr eaLnBrk="0" hangingPunct="0">
              <a:defRPr/>
            </a:pPr>
            <a:r>
              <a:rPr lang="tr-TR" dirty="0">
                <a:latin typeface="Arial" pitchFamily="34" charset="0"/>
                <a:ea typeface="Times New Roman" pitchFamily="18" charset="0"/>
                <a:cs typeface="Arial" pitchFamily="34" charset="0"/>
              </a:rPr>
              <a:t>Mimari alanda ise çelik yapılarda metal yorgunluğunun tespiti için, sıva altında oluşan küf nem veya çatlakların tespiti içinde kullanılır.</a:t>
            </a:r>
          </a:p>
          <a:p>
            <a:pPr eaLnBrk="0" hangingPunct="0">
              <a:defRPr/>
            </a:pPr>
            <a:r>
              <a:rPr lang="tr-TR" dirty="0">
                <a:latin typeface="Arial" pitchFamily="34" charset="0"/>
                <a:ea typeface="Times New Roman" pitchFamily="18" charset="0"/>
                <a:cs typeface="Arial" pitchFamily="34" charset="0"/>
              </a:rPr>
              <a:t>IR(kızıl ötesi) algılayıcılarıyla cisimlerin ısılarını algılarlar. Siyah beyaz veya renkli (kırmızı sıcak, siyah soğuk) gibi renklerden siyah - kırmızı arasında oluşan bir görüntü verir.</a:t>
            </a:r>
          </a:p>
          <a:p>
            <a:pPr eaLnBrk="0" hangingPunct="0">
              <a:defRPr/>
            </a:pPr>
            <a:endParaRPr lang="tr-TR" dirty="0">
              <a:latin typeface="Arial" pitchFamily="34" charset="0"/>
              <a:ea typeface="Times New Roman" pitchFamily="18" charset="0"/>
              <a:cs typeface="Arial" pitchFamily="34" charset="0"/>
            </a:endParaRPr>
          </a:p>
          <a:p>
            <a:pPr eaLnBrk="0" hangingPunct="0">
              <a:defRPr/>
            </a:pPr>
            <a:r>
              <a:rPr lang="tr-TR" dirty="0">
                <a:solidFill>
                  <a:schemeClr val="accent1">
                    <a:lumMod val="75000"/>
                  </a:schemeClr>
                </a:solidFill>
                <a:latin typeface="Trebuchet MS" pitchFamily="34" charset="0"/>
                <a:ea typeface="Times New Roman" pitchFamily="18" charset="0"/>
                <a:cs typeface="Tahoma" pitchFamily="34" charset="0"/>
              </a:rPr>
              <a:t>Kızıl ötesi sıcaklık ölçen cihazlar, birisi ısıl ışınımı tarayan bir kamera, diğeri ısıl görüntüyü gösteren ekran kısmından oluşur. </a:t>
            </a:r>
            <a:endParaRPr lang="tr-TR" dirty="0">
              <a:solidFill>
                <a:schemeClr val="accent1">
                  <a:lumMod val="75000"/>
                </a:schemeClr>
              </a:solidFill>
              <a:latin typeface="Arial" pitchFamily="34" charset="0"/>
              <a:cs typeface="Arial" pitchFamily="34" charset="0"/>
            </a:endParaRPr>
          </a:p>
        </p:txBody>
      </p:sp>
      <p:sp>
        <p:nvSpPr>
          <p:cNvPr id="4" name="Rectangle 1"/>
          <p:cNvSpPr>
            <a:spLocks noChangeArrowheads="1"/>
          </p:cNvSpPr>
          <p:nvPr/>
        </p:nvSpPr>
        <p:spPr bwMode="auto">
          <a:xfrm>
            <a:off x="1258888" y="247650"/>
            <a:ext cx="6626225" cy="400050"/>
          </a:xfrm>
          <a:prstGeom prst="rect">
            <a:avLst/>
          </a:prstGeom>
          <a:solidFill>
            <a:schemeClr val="accent1">
              <a:lumMod val="20000"/>
              <a:lumOff val="80000"/>
            </a:schemeClr>
          </a:solidFill>
          <a:ln w="9525">
            <a:solidFill>
              <a:schemeClr val="accent2">
                <a:lumMod val="75000"/>
              </a:schemeClr>
            </a:solidFill>
            <a:miter lim="800000"/>
            <a:headEnd/>
            <a:tailEnd/>
          </a:ln>
          <a:effectLst/>
        </p:spPr>
        <p:txBody>
          <a:bodyPr anchor="ctr">
            <a:spAutoFit/>
          </a:bodyPr>
          <a:lstStyle/>
          <a:p>
            <a:pPr algn="ctr">
              <a:defRPr/>
            </a:pPr>
            <a:r>
              <a:rPr lang="tr-TR" sz="2000" dirty="0">
                <a:solidFill>
                  <a:srgbClr val="FF0000"/>
                </a:solidFill>
                <a:latin typeface="Arial" pitchFamily="34" charset="0"/>
                <a:ea typeface="Times New Roman" pitchFamily="18" charset="0"/>
                <a:cs typeface="Arial" pitchFamily="34" charset="0"/>
              </a:rPr>
              <a:t>KIZIL ÖTESİ IŞIN KAMERALARI (</a:t>
            </a:r>
            <a:r>
              <a:rPr lang="tr-TR" sz="2000" dirty="0" err="1">
                <a:solidFill>
                  <a:srgbClr val="FF0000"/>
                </a:solidFill>
                <a:latin typeface="Arial" pitchFamily="34" charset="0"/>
                <a:ea typeface="Times New Roman" pitchFamily="18" charset="0"/>
                <a:cs typeface="Arial" pitchFamily="34" charset="0"/>
              </a:rPr>
              <a:t>Infrared</a:t>
            </a:r>
            <a:r>
              <a:rPr lang="tr-TR" sz="2000" dirty="0">
                <a:solidFill>
                  <a:srgbClr val="FF0000"/>
                </a:solidFill>
                <a:latin typeface="Arial" pitchFamily="34" charset="0"/>
                <a:ea typeface="Times New Roman" pitchFamily="18" charset="0"/>
                <a:cs typeface="Arial" pitchFamily="34" charset="0"/>
              </a:rPr>
              <a:t> </a:t>
            </a:r>
            <a:r>
              <a:rPr lang="tr-TR" sz="2000" dirty="0" err="1">
                <a:solidFill>
                  <a:srgbClr val="FF0000"/>
                </a:solidFill>
                <a:latin typeface="Arial" pitchFamily="34" charset="0"/>
                <a:ea typeface="Times New Roman" pitchFamily="18" charset="0"/>
                <a:cs typeface="Arial" pitchFamily="34" charset="0"/>
              </a:rPr>
              <a:t>Termografi</a:t>
            </a:r>
            <a:r>
              <a:rPr lang="tr-TR" sz="2000" dirty="0">
                <a:solidFill>
                  <a:srgbClr val="FF0000"/>
                </a:solidFill>
                <a:latin typeface="Arial" pitchFamily="34" charset="0"/>
                <a:ea typeface="Times New Roman" pitchFamily="18" charset="0"/>
                <a:cs typeface="Arial" pitchFamily="34" charset="0"/>
              </a:rPr>
              <a:t>)</a:t>
            </a:r>
            <a:endParaRPr lang="tr-TR" sz="2000" dirty="0">
              <a:latin typeface="Arial" pitchFamily="34" charset="0"/>
              <a:cs typeface="Arial" pitchFamily="34" charset="0"/>
            </a:endParaRPr>
          </a:p>
        </p:txBody>
      </p:sp>
      <p:sp>
        <p:nvSpPr>
          <p:cNvPr id="7" name="6 Veri Yer Tutucusu"/>
          <p:cNvSpPr>
            <a:spLocks noGrp="1"/>
          </p:cNvSpPr>
          <p:nvPr>
            <p:ph type="dt" sz="quarter" idx="10"/>
          </p:nvPr>
        </p:nvSpPr>
        <p:spPr/>
        <p:txBody>
          <a:bodyPr/>
          <a:lstStyle/>
          <a:p>
            <a:pPr>
              <a:defRPr/>
            </a:pPr>
            <a:r>
              <a:rPr lang="tr-TR"/>
              <a:t>Ölçme Yöntemleri</a:t>
            </a:r>
          </a:p>
        </p:txBody>
      </p:sp>
      <p:sp>
        <p:nvSpPr>
          <p:cNvPr id="8" name="7 Altbilgi Yer Tutucusu"/>
          <p:cNvSpPr>
            <a:spLocks noGrp="1"/>
          </p:cNvSpPr>
          <p:nvPr>
            <p:ph type="ftr" sz="quarter" idx="11"/>
          </p:nvPr>
        </p:nvSpPr>
        <p:spPr/>
        <p:txBody>
          <a:bodyPr/>
          <a:lstStyle/>
          <a:p>
            <a:pPr>
              <a:defRPr/>
            </a:pPr>
            <a:r>
              <a:rPr lang="tr-TR"/>
              <a:t>Doç. Dr. Hüsamettin BULUT</a:t>
            </a:r>
          </a:p>
        </p:txBody>
      </p:sp>
      <p:sp>
        <p:nvSpPr>
          <p:cNvPr id="9" name="8 Slayt Numarası Yer Tutucusu"/>
          <p:cNvSpPr>
            <a:spLocks noGrp="1"/>
          </p:cNvSpPr>
          <p:nvPr>
            <p:ph type="sldNum" sz="quarter" idx="12"/>
          </p:nvPr>
        </p:nvSpPr>
        <p:spPr/>
        <p:txBody>
          <a:bodyPr/>
          <a:lstStyle/>
          <a:p>
            <a:pPr>
              <a:defRPr/>
            </a:pPr>
            <a:fld id="{A69BE695-30DA-4C09-960C-FA78642B4736}" type="slidenum">
              <a:rPr lang="tr-TR"/>
              <a:pPr>
                <a:defRPr/>
              </a:pPr>
              <a:t>41</a:t>
            </a:fld>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8888" y="247650"/>
            <a:ext cx="6626225" cy="400050"/>
          </a:xfrm>
          <a:prstGeom prst="rect">
            <a:avLst/>
          </a:prstGeom>
          <a:solidFill>
            <a:schemeClr val="accent1">
              <a:lumMod val="20000"/>
              <a:lumOff val="80000"/>
            </a:schemeClr>
          </a:solidFill>
          <a:ln w="9525">
            <a:solidFill>
              <a:schemeClr val="accent2">
                <a:lumMod val="75000"/>
              </a:schemeClr>
            </a:solidFill>
            <a:miter lim="800000"/>
            <a:headEnd/>
            <a:tailEnd/>
          </a:ln>
          <a:effectLst/>
        </p:spPr>
        <p:txBody>
          <a:bodyPr anchor="ctr">
            <a:spAutoFit/>
          </a:bodyPr>
          <a:lstStyle/>
          <a:p>
            <a:pPr algn="ctr">
              <a:defRPr/>
            </a:pPr>
            <a:r>
              <a:rPr lang="tr-TR" sz="2000" dirty="0">
                <a:solidFill>
                  <a:srgbClr val="FF0000"/>
                </a:solidFill>
                <a:latin typeface="Arial" pitchFamily="34" charset="0"/>
                <a:ea typeface="Times New Roman" pitchFamily="18" charset="0"/>
                <a:cs typeface="Arial" pitchFamily="34" charset="0"/>
              </a:rPr>
              <a:t>KIZIL ÖTESİ IŞIN KAMERALARI (</a:t>
            </a:r>
            <a:r>
              <a:rPr lang="tr-TR" sz="2000" dirty="0" err="1">
                <a:solidFill>
                  <a:srgbClr val="FF0000"/>
                </a:solidFill>
                <a:latin typeface="Arial" pitchFamily="34" charset="0"/>
                <a:ea typeface="Times New Roman" pitchFamily="18" charset="0"/>
                <a:cs typeface="Arial" pitchFamily="34" charset="0"/>
              </a:rPr>
              <a:t>Infrared</a:t>
            </a:r>
            <a:r>
              <a:rPr lang="tr-TR" sz="2000" dirty="0">
                <a:solidFill>
                  <a:srgbClr val="FF0000"/>
                </a:solidFill>
                <a:latin typeface="Arial" pitchFamily="34" charset="0"/>
                <a:ea typeface="Times New Roman" pitchFamily="18" charset="0"/>
                <a:cs typeface="Arial" pitchFamily="34" charset="0"/>
              </a:rPr>
              <a:t> </a:t>
            </a:r>
            <a:r>
              <a:rPr lang="tr-TR" sz="2000" dirty="0" err="1">
                <a:solidFill>
                  <a:srgbClr val="FF0000"/>
                </a:solidFill>
                <a:latin typeface="Arial" pitchFamily="34" charset="0"/>
                <a:ea typeface="Times New Roman" pitchFamily="18" charset="0"/>
                <a:cs typeface="Arial" pitchFamily="34" charset="0"/>
              </a:rPr>
              <a:t>Termografi</a:t>
            </a:r>
            <a:r>
              <a:rPr lang="tr-TR" sz="2000" dirty="0">
                <a:solidFill>
                  <a:srgbClr val="FF0000"/>
                </a:solidFill>
                <a:latin typeface="Arial" pitchFamily="34" charset="0"/>
                <a:ea typeface="Times New Roman" pitchFamily="18" charset="0"/>
                <a:cs typeface="Arial" pitchFamily="34" charset="0"/>
              </a:rPr>
              <a:t>)</a:t>
            </a:r>
            <a:endParaRPr lang="tr-TR" sz="2000" dirty="0">
              <a:latin typeface="Arial" pitchFamily="34" charset="0"/>
              <a:cs typeface="Arial" pitchFamily="34" charset="0"/>
            </a:endParaRPr>
          </a:p>
        </p:txBody>
      </p:sp>
      <p:pic>
        <p:nvPicPr>
          <p:cNvPr id="71682" name="Picture 1" descr="termalkamera1">
            <a:hlinkClick r:id="rId2"/>
          </p:cNvPr>
          <p:cNvPicPr>
            <a:picLocks noChangeAspect="1" noChangeArrowheads="1"/>
          </p:cNvPicPr>
          <p:nvPr/>
        </p:nvPicPr>
        <p:blipFill>
          <a:blip r:embed="rId3"/>
          <a:srcRect/>
          <a:stretch>
            <a:fillRect/>
          </a:stretch>
        </p:blipFill>
        <p:spPr bwMode="auto">
          <a:xfrm>
            <a:off x="539750" y="908050"/>
            <a:ext cx="3024188" cy="2767013"/>
          </a:xfrm>
          <a:prstGeom prst="rect">
            <a:avLst/>
          </a:prstGeom>
          <a:noFill/>
          <a:ln w="9525">
            <a:noFill/>
            <a:miter lim="800000"/>
            <a:headEnd/>
            <a:tailEnd/>
          </a:ln>
        </p:spPr>
      </p:pic>
      <p:pic>
        <p:nvPicPr>
          <p:cNvPr id="71683" name="f-5sFGecfzwKWM:b" descr="ANd9GcRPIQnGuEI4HR6-pdSGu3MMx_cVX_hXKB3GnYyPieJlnEMuLdCn8y0RBcDx">
            <a:hlinkClick r:id="rId4"/>
          </p:cNvPr>
          <p:cNvPicPr>
            <a:picLocks noChangeAspect="1" noChangeArrowheads="1"/>
          </p:cNvPicPr>
          <p:nvPr/>
        </p:nvPicPr>
        <p:blipFill>
          <a:blip r:embed="rId5"/>
          <a:srcRect/>
          <a:stretch>
            <a:fillRect/>
          </a:stretch>
        </p:blipFill>
        <p:spPr bwMode="auto">
          <a:xfrm>
            <a:off x="468313" y="4005263"/>
            <a:ext cx="1533525" cy="1171575"/>
          </a:xfrm>
          <a:prstGeom prst="rect">
            <a:avLst/>
          </a:prstGeom>
          <a:noFill/>
          <a:ln w="9525">
            <a:noFill/>
            <a:miter lim="800000"/>
            <a:headEnd/>
            <a:tailEnd/>
          </a:ln>
        </p:spPr>
      </p:pic>
      <p:pic>
        <p:nvPicPr>
          <p:cNvPr id="71684" name="il_fi" descr="0560_8761_01"/>
          <p:cNvPicPr>
            <a:picLocks noChangeAspect="1" noChangeArrowheads="1"/>
          </p:cNvPicPr>
          <p:nvPr/>
        </p:nvPicPr>
        <p:blipFill>
          <a:blip r:embed="rId6"/>
          <a:srcRect l="10098" t="8173" r="6223"/>
          <a:stretch>
            <a:fillRect/>
          </a:stretch>
        </p:blipFill>
        <p:spPr bwMode="auto">
          <a:xfrm>
            <a:off x="4427538" y="981075"/>
            <a:ext cx="4176712" cy="3235325"/>
          </a:xfrm>
          <a:prstGeom prst="rect">
            <a:avLst/>
          </a:prstGeom>
          <a:noFill/>
          <a:ln w="9525">
            <a:noFill/>
            <a:miter lim="800000"/>
            <a:headEnd/>
            <a:tailEnd/>
          </a:ln>
        </p:spPr>
      </p:pic>
      <p:pic>
        <p:nvPicPr>
          <p:cNvPr id="71685" name="il_fi" descr="1026_buyuk"/>
          <p:cNvPicPr>
            <a:picLocks noChangeAspect="1" noChangeArrowheads="1"/>
          </p:cNvPicPr>
          <p:nvPr/>
        </p:nvPicPr>
        <p:blipFill>
          <a:blip r:embed="rId7"/>
          <a:srcRect/>
          <a:stretch>
            <a:fillRect/>
          </a:stretch>
        </p:blipFill>
        <p:spPr bwMode="auto">
          <a:xfrm>
            <a:off x="2555875" y="3716338"/>
            <a:ext cx="2667000" cy="2667000"/>
          </a:xfrm>
          <a:prstGeom prst="rect">
            <a:avLst/>
          </a:prstGeom>
          <a:noFill/>
          <a:ln w="9525">
            <a:noFill/>
            <a:miter lim="800000"/>
            <a:headEnd/>
            <a:tailEnd/>
          </a:ln>
        </p:spPr>
      </p:pic>
      <p:pic>
        <p:nvPicPr>
          <p:cNvPr id="71686" name="Picture 5" descr="FLIR A320 Infrared Camera"/>
          <p:cNvPicPr>
            <a:picLocks noChangeAspect="1" noChangeArrowheads="1"/>
          </p:cNvPicPr>
          <p:nvPr/>
        </p:nvPicPr>
        <p:blipFill>
          <a:blip r:embed="rId8"/>
          <a:srcRect/>
          <a:stretch>
            <a:fillRect/>
          </a:stretch>
        </p:blipFill>
        <p:spPr bwMode="auto">
          <a:xfrm>
            <a:off x="5795963" y="4292600"/>
            <a:ext cx="2254250" cy="1636713"/>
          </a:xfrm>
          <a:prstGeom prst="rect">
            <a:avLst/>
          </a:prstGeom>
          <a:noFill/>
          <a:ln w="9525">
            <a:noFill/>
            <a:miter lim="800000"/>
            <a:headEnd/>
            <a:tailEnd/>
          </a:ln>
        </p:spPr>
      </p:pic>
      <p:sp>
        <p:nvSpPr>
          <p:cNvPr id="10" name="9 Veri Yer Tutucusu"/>
          <p:cNvSpPr>
            <a:spLocks noGrp="1"/>
          </p:cNvSpPr>
          <p:nvPr>
            <p:ph type="dt" sz="quarter" idx="10"/>
          </p:nvPr>
        </p:nvSpPr>
        <p:spPr/>
        <p:txBody>
          <a:bodyPr/>
          <a:lstStyle/>
          <a:p>
            <a:pPr>
              <a:defRPr/>
            </a:pPr>
            <a:r>
              <a:rPr lang="tr-TR"/>
              <a:t>Ölçme Yöntemleri</a:t>
            </a:r>
          </a:p>
        </p:txBody>
      </p:sp>
      <p:sp>
        <p:nvSpPr>
          <p:cNvPr id="11" name="10 Altbilgi Yer Tutucusu"/>
          <p:cNvSpPr>
            <a:spLocks noGrp="1"/>
          </p:cNvSpPr>
          <p:nvPr>
            <p:ph type="ftr" sz="quarter" idx="11"/>
          </p:nvPr>
        </p:nvSpPr>
        <p:spPr/>
        <p:txBody>
          <a:bodyPr/>
          <a:lstStyle/>
          <a:p>
            <a:pPr>
              <a:defRPr/>
            </a:pPr>
            <a:r>
              <a:rPr lang="tr-TR"/>
              <a:t>Doç. Dr. Hüsamettin BULUT</a:t>
            </a:r>
          </a:p>
        </p:txBody>
      </p:sp>
      <p:sp>
        <p:nvSpPr>
          <p:cNvPr id="12" name="11 Slayt Numarası Yer Tutucusu"/>
          <p:cNvSpPr>
            <a:spLocks noGrp="1"/>
          </p:cNvSpPr>
          <p:nvPr>
            <p:ph type="sldNum" sz="quarter" idx="12"/>
          </p:nvPr>
        </p:nvSpPr>
        <p:spPr/>
        <p:txBody>
          <a:bodyPr/>
          <a:lstStyle/>
          <a:p>
            <a:pPr>
              <a:defRPr/>
            </a:pPr>
            <a:fld id="{6872D888-79E7-4D52-9DA8-58AC594B05BC}" type="slidenum">
              <a:rPr lang="tr-TR"/>
              <a:pPr>
                <a:defRPr/>
              </a:pPr>
              <a:t>42</a:t>
            </a:fld>
            <a:endParaRPr lang="tr-T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8888" y="247650"/>
            <a:ext cx="6626225" cy="400050"/>
          </a:xfrm>
          <a:prstGeom prst="rect">
            <a:avLst/>
          </a:prstGeom>
          <a:solidFill>
            <a:schemeClr val="accent1">
              <a:lumMod val="20000"/>
              <a:lumOff val="80000"/>
            </a:schemeClr>
          </a:solidFill>
          <a:ln w="9525">
            <a:solidFill>
              <a:schemeClr val="accent2">
                <a:lumMod val="75000"/>
              </a:schemeClr>
            </a:solidFill>
            <a:miter lim="800000"/>
            <a:headEnd/>
            <a:tailEnd/>
          </a:ln>
          <a:effectLst/>
        </p:spPr>
        <p:txBody>
          <a:bodyPr anchor="ctr">
            <a:spAutoFit/>
          </a:bodyPr>
          <a:lstStyle/>
          <a:p>
            <a:pPr algn="ctr">
              <a:defRPr/>
            </a:pPr>
            <a:r>
              <a:rPr lang="tr-TR" sz="2000" dirty="0">
                <a:solidFill>
                  <a:srgbClr val="FF0000"/>
                </a:solidFill>
                <a:latin typeface="Arial" pitchFamily="34" charset="0"/>
                <a:ea typeface="Times New Roman" pitchFamily="18" charset="0"/>
                <a:cs typeface="Arial" pitchFamily="34" charset="0"/>
              </a:rPr>
              <a:t>KIZIL ÖTESİ IŞIN KAMERALARI (</a:t>
            </a:r>
            <a:r>
              <a:rPr lang="tr-TR" sz="2000" dirty="0" err="1">
                <a:solidFill>
                  <a:srgbClr val="FF0000"/>
                </a:solidFill>
                <a:latin typeface="Arial" pitchFamily="34" charset="0"/>
                <a:ea typeface="Times New Roman" pitchFamily="18" charset="0"/>
                <a:cs typeface="Arial" pitchFamily="34" charset="0"/>
              </a:rPr>
              <a:t>Infrared</a:t>
            </a:r>
            <a:r>
              <a:rPr lang="tr-TR" sz="2000" dirty="0">
                <a:solidFill>
                  <a:srgbClr val="FF0000"/>
                </a:solidFill>
                <a:latin typeface="Arial" pitchFamily="34" charset="0"/>
                <a:ea typeface="Times New Roman" pitchFamily="18" charset="0"/>
                <a:cs typeface="Arial" pitchFamily="34" charset="0"/>
              </a:rPr>
              <a:t> </a:t>
            </a:r>
            <a:r>
              <a:rPr lang="tr-TR" sz="2000" dirty="0" err="1">
                <a:solidFill>
                  <a:srgbClr val="FF0000"/>
                </a:solidFill>
                <a:latin typeface="Arial" pitchFamily="34" charset="0"/>
                <a:ea typeface="Times New Roman" pitchFamily="18" charset="0"/>
                <a:cs typeface="Arial" pitchFamily="34" charset="0"/>
              </a:rPr>
              <a:t>Termografi</a:t>
            </a:r>
            <a:r>
              <a:rPr lang="tr-TR" sz="2000" dirty="0">
                <a:solidFill>
                  <a:srgbClr val="FF0000"/>
                </a:solidFill>
                <a:latin typeface="Arial" pitchFamily="34" charset="0"/>
                <a:ea typeface="Times New Roman" pitchFamily="18" charset="0"/>
                <a:cs typeface="Arial" pitchFamily="34" charset="0"/>
              </a:rPr>
              <a:t>)</a:t>
            </a:r>
            <a:endParaRPr lang="tr-TR" sz="2000" dirty="0">
              <a:latin typeface="Arial" pitchFamily="34" charset="0"/>
              <a:cs typeface="Arial" pitchFamily="34" charset="0"/>
            </a:endParaRPr>
          </a:p>
        </p:txBody>
      </p:sp>
      <p:pic>
        <p:nvPicPr>
          <p:cNvPr id="72706" name="il_fi" descr="therma2"/>
          <p:cNvPicPr>
            <a:picLocks noChangeAspect="1" noChangeArrowheads="1"/>
          </p:cNvPicPr>
          <p:nvPr/>
        </p:nvPicPr>
        <p:blipFill>
          <a:blip r:embed="rId2"/>
          <a:srcRect/>
          <a:stretch>
            <a:fillRect/>
          </a:stretch>
        </p:blipFill>
        <p:spPr bwMode="auto">
          <a:xfrm>
            <a:off x="323850" y="765175"/>
            <a:ext cx="2319338" cy="2592388"/>
          </a:xfrm>
          <a:prstGeom prst="rect">
            <a:avLst/>
          </a:prstGeom>
          <a:noFill/>
          <a:ln w="9525">
            <a:noFill/>
            <a:miter lim="800000"/>
            <a:headEnd/>
            <a:tailEnd/>
          </a:ln>
        </p:spPr>
      </p:pic>
      <p:pic>
        <p:nvPicPr>
          <p:cNvPr id="72707" name="dG4uD93GRXjD3M:b" descr="ANd9GcQ9aTE1vsbs7FiAWsNq4SkwH3iPDlxb0EGtzBiv7YGdAKCi_OxphRJwFGA6NA">
            <a:hlinkClick r:id="rId3"/>
          </p:cNvPr>
          <p:cNvPicPr>
            <a:picLocks noChangeAspect="1" noChangeArrowheads="1"/>
          </p:cNvPicPr>
          <p:nvPr/>
        </p:nvPicPr>
        <p:blipFill>
          <a:blip r:embed="rId4"/>
          <a:srcRect/>
          <a:stretch>
            <a:fillRect/>
          </a:stretch>
        </p:blipFill>
        <p:spPr bwMode="auto">
          <a:xfrm>
            <a:off x="468313" y="3500438"/>
            <a:ext cx="2865437" cy="2559050"/>
          </a:xfrm>
          <a:prstGeom prst="rect">
            <a:avLst/>
          </a:prstGeom>
          <a:noFill/>
          <a:ln w="9525">
            <a:noFill/>
            <a:miter lim="800000"/>
            <a:headEnd/>
            <a:tailEnd/>
          </a:ln>
        </p:spPr>
      </p:pic>
      <p:pic>
        <p:nvPicPr>
          <p:cNvPr id="72708" name="Picture 3" descr="FLIR A320 Thermal Camera Image 1"/>
          <p:cNvPicPr>
            <a:picLocks noChangeAspect="1" noChangeArrowheads="1"/>
          </p:cNvPicPr>
          <p:nvPr/>
        </p:nvPicPr>
        <p:blipFill>
          <a:blip r:embed="rId5"/>
          <a:srcRect/>
          <a:stretch>
            <a:fillRect/>
          </a:stretch>
        </p:blipFill>
        <p:spPr bwMode="auto">
          <a:xfrm>
            <a:off x="2987675" y="836613"/>
            <a:ext cx="4048125" cy="2524125"/>
          </a:xfrm>
          <a:prstGeom prst="rect">
            <a:avLst/>
          </a:prstGeom>
          <a:noFill/>
          <a:ln w="9525">
            <a:noFill/>
            <a:miter lim="800000"/>
            <a:headEnd/>
            <a:tailEnd/>
          </a:ln>
        </p:spPr>
      </p:pic>
      <p:pic>
        <p:nvPicPr>
          <p:cNvPr id="72709" name="Resim 3" descr="mwirpic01"/>
          <p:cNvPicPr>
            <a:picLocks noChangeAspect="1" noChangeArrowheads="1"/>
          </p:cNvPicPr>
          <p:nvPr/>
        </p:nvPicPr>
        <p:blipFill>
          <a:blip r:embed="rId6"/>
          <a:srcRect/>
          <a:stretch>
            <a:fillRect/>
          </a:stretch>
        </p:blipFill>
        <p:spPr bwMode="auto">
          <a:xfrm>
            <a:off x="3779838" y="4076700"/>
            <a:ext cx="2560637" cy="1925638"/>
          </a:xfrm>
          <a:prstGeom prst="rect">
            <a:avLst/>
          </a:prstGeom>
          <a:noFill/>
          <a:ln w="9525">
            <a:noFill/>
            <a:miter lim="800000"/>
            <a:headEnd/>
            <a:tailEnd/>
          </a:ln>
        </p:spPr>
      </p:pic>
      <p:pic>
        <p:nvPicPr>
          <p:cNvPr id="72710" name="Resim 4" descr="Picture41"/>
          <p:cNvPicPr>
            <a:picLocks noChangeAspect="1" noChangeArrowheads="1"/>
          </p:cNvPicPr>
          <p:nvPr/>
        </p:nvPicPr>
        <p:blipFill>
          <a:blip r:embed="rId7"/>
          <a:srcRect/>
          <a:stretch>
            <a:fillRect/>
          </a:stretch>
        </p:blipFill>
        <p:spPr bwMode="auto">
          <a:xfrm>
            <a:off x="6372225" y="4076700"/>
            <a:ext cx="2544763" cy="1908175"/>
          </a:xfrm>
          <a:prstGeom prst="rect">
            <a:avLst/>
          </a:prstGeom>
          <a:noFill/>
          <a:ln w="9525">
            <a:noFill/>
            <a:miter lim="800000"/>
            <a:headEnd/>
            <a:tailEnd/>
          </a:ln>
        </p:spPr>
      </p:pic>
      <p:sp>
        <p:nvSpPr>
          <p:cNvPr id="10" name="9 Veri Yer Tutucusu"/>
          <p:cNvSpPr>
            <a:spLocks noGrp="1"/>
          </p:cNvSpPr>
          <p:nvPr>
            <p:ph type="dt" sz="quarter" idx="10"/>
          </p:nvPr>
        </p:nvSpPr>
        <p:spPr/>
        <p:txBody>
          <a:bodyPr/>
          <a:lstStyle/>
          <a:p>
            <a:pPr>
              <a:defRPr/>
            </a:pPr>
            <a:r>
              <a:rPr lang="tr-TR"/>
              <a:t>Ölçme Yöntemleri</a:t>
            </a:r>
          </a:p>
        </p:txBody>
      </p:sp>
      <p:sp>
        <p:nvSpPr>
          <p:cNvPr id="11" name="10 Altbilgi Yer Tutucusu"/>
          <p:cNvSpPr>
            <a:spLocks noGrp="1"/>
          </p:cNvSpPr>
          <p:nvPr>
            <p:ph type="ftr" sz="quarter" idx="11"/>
          </p:nvPr>
        </p:nvSpPr>
        <p:spPr/>
        <p:txBody>
          <a:bodyPr/>
          <a:lstStyle/>
          <a:p>
            <a:pPr>
              <a:defRPr/>
            </a:pPr>
            <a:r>
              <a:rPr lang="tr-TR"/>
              <a:t>Doç. Dr. Hüsamettin BULUT</a:t>
            </a:r>
          </a:p>
        </p:txBody>
      </p:sp>
      <p:sp>
        <p:nvSpPr>
          <p:cNvPr id="12" name="11 Slayt Numarası Yer Tutucusu"/>
          <p:cNvSpPr>
            <a:spLocks noGrp="1"/>
          </p:cNvSpPr>
          <p:nvPr>
            <p:ph type="sldNum" sz="quarter" idx="12"/>
          </p:nvPr>
        </p:nvSpPr>
        <p:spPr/>
        <p:txBody>
          <a:bodyPr/>
          <a:lstStyle/>
          <a:p>
            <a:pPr>
              <a:defRPr/>
            </a:pPr>
            <a:fld id="{64388BD4-526A-436F-A15E-66A6C07252AC}" type="slidenum">
              <a:rPr lang="tr-TR"/>
              <a:pPr>
                <a:defRPr/>
              </a:pPr>
              <a:t>43</a:t>
            </a:fld>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8888" y="247650"/>
            <a:ext cx="6626225" cy="400050"/>
          </a:xfrm>
          <a:prstGeom prst="rect">
            <a:avLst/>
          </a:prstGeom>
          <a:solidFill>
            <a:schemeClr val="accent1">
              <a:lumMod val="20000"/>
              <a:lumOff val="80000"/>
            </a:schemeClr>
          </a:solidFill>
          <a:ln w="9525">
            <a:solidFill>
              <a:schemeClr val="accent2">
                <a:lumMod val="75000"/>
              </a:schemeClr>
            </a:solidFill>
            <a:miter lim="800000"/>
            <a:headEnd/>
            <a:tailEnd/>
          </a:ln>
          <a:effectLst/>
        </p:spPr>
        <p:txBody>
          <a:bodyPr anchor="ctr">
            <a:spAutoFit/>
          </a:bodyPr>
          <a:lstStyle/>
          <a:p>
            <a:pPr algn="ctr">
              <a:defRPr/>
            </a:pPr>
            <a:r>
              <a:rPr lang="tr-TR" sz="2000" dirty="0">
                <a:solidFill>
                  <a:srgbClr val="FF0000"/>
                </a:solidFill>
                <a:latin typeface="Arial" pitchFamily="34" charset="0"/>
                <a:ea typeface="Times New Roman" pitchFamily="18" charset="0"/>
                <a:cs typeface="Arial" pitchFamily="34" charset="0"/>
              </a:rPr>
              <a:t>KIZIL ÖTESİ IŞIN KAMERALARI (</a:t>
            </a:r>
            <a:r>
              <a:rPr lang="tr-TR" sz="2000" dirty="0" err="1">
                <a:solidFill>
                  <a:srgbClr val="FF0000"/>
                </a:solidFill>
                <a:latin typeface="Arial" pitchFamily="34" charset="0"/>
                <a:ea typeface="Times New Roman" pitchFamily="18" charset="0"/>
                <a:cs typeface="Arial" pitchFamily="34" charset="0"/>
              </a:rPr>
              <a:t>Infrared</a:t>
            </a:r>
            <a:r>
              <a:rPr lang="tr-TR" sz="2000" dirty="0">
                <a:solidFill>
                  <a:srgbClr val="FF0000"/>
                </a:solidFill>
                <a:latin typeface="Arial" pitchFamily="34" charset="0"/>
                <a:ea typeface="Times New Roman" pitchFamily="18" charset="0"/>
                <a:cs typeface="Arial" pitchFamily="34" charset="0"/>
              </a:rPr>
              <a:t> </a:t>
            </a:r>
            <a:r>
              <a:rPr lang="tr-TR" sz="2000" dirty="0" err="1">
                <a:solidFill>
                  <a:srgbClr val="FF0000"/>
                </a:solidFill>
                <a:latin typeface="Arial" pitchFamily="34" charset="0"/>
                <a:ea typeface="Times New Roman" pitchFamily="18" charset="0"/>
                <a:cs typeface="Arial" pitchFamily="34" charset="0"/>
              </a:rPr>
              <a:t>Termografi</a:t>
            </a:r>
            <a:r>
              <a:rPr lang="tr-TR" sz="2000" dirty="0">
                <a:solidFill>
                  <a:srgbClr val="FF0000"/>
                </a:solidFill>
                <a:latin typeface="Arial" pitchFamily="34" charset="0"/>
                <a:ea typeface="Times New Roman" pitchFamily="18" charset="0"/>
                <a:cs typeface="Arial" pitchFamily="34" charset="0"/>
              </a:rPr>
              <a:t>)</a:t>
            </a:r>
            <a:endParaRPr lang="tr-TR" sz="2000" dirty="0">
              <a:latin typeface="Arial" pitchFamily="34" charset="0"/>
              <a:cs typeface="Arial" pitchFamily="34" charset="0"/>
            </a:endParaRPr>
          </a:p>
        </p:txBody>
      </p:sp>
      <p:pic>
        <p:nvPicPr>
          <p:cNvPr id="73730" name="il_fi" descr="surekaf8b6abeaf62a810by"/>
          <p:cNvPicPr>
            <a:picLocks noChangeAspect="1" noChangeArrowheads="1"/>
          </p:cNvPicPr>
          <p:nvPr/>
        </p:nvPicPr>
        <p:blipFill>
          <a:blip r:embed="rId2"/>
          <a:srcRect/>
          <a:stretch>
            <a:fillRect/>
          </a:stretch>
        </p:blipFill>
        <p:spPr bwMode="auto">
          <a:xfrm>
            <a:off x="1692275" y="836613"/>
            <a:ext cx="2352675" cy="2354262"/>
          </a:xfrm>
          <a:prstGeom prst="rect">
            <a:avLst/>
          </a:prstGeom>
          <a:noFill/>
          <a:ln w="9525">
            <a:noFill/>
            <a:miter lim="800000"/>
            <a:headEnd/>
            <a:tailEnd/>
          </a:ln>
        </p:spPr>
      </p:pic>
      <p:pic>
        <p:nvPicPr>
          <p:cNvPr id="73731" name="il_fi" descr="large_Thermal_Inspections_1"/>
          <p:cNvPicPr>
            <a:picLocks noChangeAspect="1" noChangeArrowheads="1"/>
          </p:cNvPicPr>
          <p:nvPr/>
        </p:nvPicPr>
        <p:blipFill>
          <a:blip r:embed="rId3"/>
          <a:srcRect/>
          <a:stretch>
            <a:fillRect/>
          </a:stretch>
        </p:blipFill>
        <p:spPr bwMode="auto">
          <a:xfrm>
            <a:off x="1116013" y="3429000"/>
            <a:ext cx="5981700" cy="2219325"/>
          </a:xfrm>
          <a:prstGeom prst="rect">
            <a:avLst/>
          </a:prstGeom>
          <a:noFill/>
          <a:ln w="9525">
            <a:noFill/>
            <a:miter lim="800000"/>
            <a:headEnd/>
            <a:tailEnd/>
          </a:ln>
        </p:spPr>
      </p:pic>
      <p:pic>
        <p:nvPicPr>
          <p:cNvPr id="73732" name="_jy00L8jNurCJM:b" descr="ANd9GcQUDpyfdchpzFlPIqzMdQPNBfKvUnBto0FNn905Pexot3b9iXtHTKL-cTMK">
            <a:hlinkClick r:id="rId4"/>
          </p:cNvPr>
          <p:cNvPicPr>
            <a:picLocks noChangeAspect="1" noChangeArrowheads="1"/>
          </p:cNvPicPr>
          <p:nvPr/>
        </p:nvPicPr>
        <p:blipFill>
          <a:blip r:embed="rId5"/>
          <a:srcRect/>
          <a:stretch>
            <a:fillRect/>
          </a:stretch>
        </p:blipFill>
        <p:spPr bwMode="auto">
          <a:xfrm>
            <a:off x="4284663" y="765175"/>
            <a:ext cx="3300412" cy="2501900"/>
          </a:xfrm>
          <a:prstGeom prst="rect">
            <a:avLst/>
          </a:prstGeom>
          <a:noFill/>
          <a:ln w="9525">
            <a:noFill/>
            <a:miter lim="800000"/>
            <a:headEnd/>
            <a:tailEnd/>
          </a:ln>
        </p:spPr>
      </p:pic>
      <p:sp>
        <p:nvSpPr>
          <p:cNvPr id="73733" name="5 Dikdörtgen"/>
          <p:cNvSpPr>
            <a:spLocks noChangeArrowheads="1"/>
          </p:cNvSpPr>
          <p:nvPr/>
        </p:nvSpPr>
        <p:spPr bwMode="auto">
          <a:xfrm>
            <a:off x="395288" y="5732463"/>
            <a:ext cx="8424862" cy="369887"/>
          </a:xfrm>
          <a:prstGeom prst="rect">
            <a:avLst/>
          </a:prstGeom>
          <a:noFill/>
          <a:ln w="9525">
            <a:noFill/>
            <a:miter lim="800000"/>
            <a:headEnd/>
            <a:tailEnd/>
          </a:ln>
        </p:spPr>
        <p:txBody>
          <a:bodyPr>
            <a:spAutoFit/>
          </a:bodyPr>
          <a:lstStyle/>
          <a:p>
            <a:r>
              <a:rPr lang="tr-TR" b="1" i="1">
                <a:latin typeface="Calibri" pitchFamily="34" charset="0"/>
              </a:rPr>
              <a:t>Termal Kamera ile Binalarda Sıcaklık Analizi Yaptırılarak Isı Kayıp Bölgeleri Tespit Edilir.</a:t>
            </a:r>
          </a:p>
        </p:txBody>
      </p:sp>
      <p:sp>
        <p:nvSpPr>
          <p:cNvPr id="9" name="8 Veri Yer Tutucusu"/>
          <p:cNvSpPr>
            <a:spLocks noGrp="1"/>
          </p:cNvSpPr>
          <p:nvPr>
            <p:ph type="dt" sz="quarter" idx="10"/>
          </p:nvPr>
        </p:nvSpPr>
        <p:spPr/>
        <p:txBody>
          <a:bodyPr/>
          <a:lstStyle/>
          <a:p>
            <a:pPr>
              <a:defRPr/>
            </a:pPr>
            <a:r>
              <a:rPr lang="tr-TR"/>
              <a:t>Ölçme Yöntemleri</a:t>
            </a:r>
          </a:p>
        </p:txBody>
      </p:sp>
      <p:sp>
        <p:nvSpPr>
          <p:cNvPr id="10" name="9 Altbilgi Yer Tutucusu"/>
          <p:cNvSpPr>
            <a:spLocks noGrp="1"/>
          </p:cNvSpPr>
          <p:nvPr>
            <p:ph type="ftr" sz="quarter" idx="11"/>
          </p:nvPr>
        </p:nvSpPr>
        <p:spPr/>
        <p:txBody>
          <a:bodyPr/>
          <a:lstStyle/>
          <a:p>
            <a:pPr>
              <a:defRPr/>
            </a:pPr>
            <a:r>
              <a:rPr lang="tr-TR"/>
              <a:t>Doç. Dr. Hüsamettin BULUT</a:t>
            </a:r>
          </a:p>
        </p:txBody>
      </p:sp>
      <p:sp>
        <p:nvSpPr>
          <p:cNvPr id="11" name="10 Slayt Numarası Yer Tutucusu"/>
          <p:cNvSpPr>
            <a:spLocks noGrp="1"/>
          </p:cNvSpPr>
          <p:nvPr>
            <p:ph type="sldNum" sz="quarter" idx="12"/>
          </p:nvPr>
        </p:nvSpPr>
        <p:spPr/>
        <p:txBody>
          <a:bodyPr/>
          <a:lstStyle/>
          <a:p>
            <a:pPr>
              <a:defRPr/>
            </a:pPr>
            <a:fld id="{5025B021-6BAE-4083-AE9F-8A2622627E14}" type="slidenum">
              <a:rPr lang="tr-TR"/>
              <a:pPr>
                <a:defRPr/>
              </a:pPr>
              <a:t>44</a:t>
            </a:fld>
            <a:endParaRPr lang="tr-T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8888" y="247650"/>
            <a:ext cx="6626225" cy="400050"/>
          </a:xfrm>
          <a:prstGeom prst="rect">
            <a:avLst/>
          </a:prstGeom>
          <a:solidFill>
            <a:schemeClr val="accent1">
              <a:lumMod val="20000"/>
              <a:lumOff val="80000"/>
            </a:schemeClr>
          </a:solidFill>
          <a:ln w="9525">
            <a:solidFill>
              <a:schemeClr val="accent2">
                <a:lumMod val="75000"/>
              </a:schemeClr>
            </a:solidFill>
            <a:miter lim="800000"/>
            <a:headEnd/>
            <a:tailEnd/>
          </a:ln>
          <a:effectLst/>
        </p:spPr>
        <p:txBody>
          <a:bodyPr anchor="ctr">
            <a:spAutoFit/>
          </a:bodyPr>
          <a:lstStyle/>
          <a:p>
            <a:pPr algn="ctr">
              <a:defRPr/>
            </a:pPr>
            <a:r>
              <a:rPr lang="tr-TR" sz="2000" dirty="0">
                <a:solidFill>
                  <a:srgbClr val="FF0000"/>
                </a:solidFill>
                <a:latin typeface="Arial" pitchFamily="34" charset="0"/>
                <a:ea typeface="Times New Roman" pitchFamily="18" charset="0"/>
                <a:cs typeface="Arial" pitchFamily="34" charset="0"/>
              </a:rPr>
              <a:t>KIZIL ÖTESİ IŞIN KAMERALARI (</a:t>
            </a:r>
            <a:r>
              <a:rPr lang="tr-TR" sz="2000" dirty="0" err="1">
                <a:solidFill>
                  <a:srgbClr val="FF0000"/>
                </a:solidFill>
                <a:latin typeface="Arial" pitchFamily="34" charset="0"/>
                <a:ea typeface="Times New Roman" pitchFamily="18" charset="0"/>
                <a:cs typeface="Arial" pitchFamily="34" charset="0"/>
              </a:rPr>
              <a:t>Infrared</a:t>
            </a:r>
            <a:r>
              <a:rPr lang="tr-TR" sz="2000" dirty="0">
                <a:solidFill>
                  <a:srgbClr val="FF0000"/>
                </a:solidFill>
                <a:latin typeface="Arial" pitchFamily="34" charset="0"/>
                <a:ea typeface="Times New Roman" pitchFamily="18" charset="0"/>
                <a:cs typeface="Arial" pitchFamily="34" charset="0"/>
              </a:rPr>
              <a:t> </a:t>
            </a:r>
            <a:r>
              <a:rPr lang="tr-TR" sz="2000" dirty="0" err="1">
                <a:solidFill>
                  <a:srgbClr val="FF0000"/>
                </a:solidFill>
                <a:latin typeface="Arial" pitchFamily="34" charset="0"/>
                <a:ea typeface="Times New Roman" pitchFamily="18" charset="0"/>
                <a:cs typeface="Arial" pitchFamily="34" charset="0"/>
              </a:rPr>
              <a:t>Termografi</a:t>
            </a:r>
            <a:r>
              <a:rPr lang="tr-TR" sz="2000" dirty="0">
                <a:solidFill>
                  <a:srgbClr val="FF0000"/>
                </a:solidFill>
                <a:latin typeface="Arial" pitchFamily="34" charset="0"/>
                <a:ea typeface="Times New Roman" pitchFamily="18" charset="0"/>
                <a:cs typeface="Arial" pitchFamily="34" charset="0"/>
              </a:rPr>
              <a:t>)</a:t>
            </a:r>
            <a:endParaRPr lang="tr-TR" sz="2000" dirty="0">
              <a:latin typeface="Arial" pitchFamily="34" charset="0"/>
              <a:cs typeface="Arial" pitchFamily="34" charset="0"/>
            </a:endParaRPr>
          </a:p>
        </p:txBody>
      </p:sp>
      <p:pic>
        <p:nvPicPr>
          <p:cNvPr id="74754" name="Resim 2" descr="180px-Wiki_stranglesnake"/>
          <p:cNvPicPr>
            <a:picLocks noChangeAspect="1" noChangeArrowheads="1"/>
          </p:cNvPicPr>
          <p:nvPr/>
        </p:nvPicPr>
        <p:blipFill>
          <a:blip r:embed="rId2"/>
          <a:srcRect/>
          <a:stretch>
            <a:fillRect/>
          </a:stretch>
        </p:blipFill>
        <p:spPr bwMode="auto">
          <a:xfrm>
            <a:off x="827088" y="765175"/>
            <a:ext cx="3460750" cy="2039938"/>
          </a:xfrm>
          <a:prstGeom prst="rect">
            <a:avLst/>
          </a:prstGeom>
          <a:noFill/>
          <a:ln w="9525">
            <a:noFill/>
            <a:miter lim="800000"/>
            <a:headEnd/>
            <a:tailEnd/>
          </a:ln>
        </p:spPr>
      </p:pic>
      <p:sp>
        <p:nvSpPr>
          <p:cNvPr id="74755" name="Rectangle 3"/>
          <p:cNvSpPr>
            <a:spLocks noChangeArrowheads="1"/>
          </p:cNvSpPr>
          <p:nvPr/>
        </p:nvSpPr>
        <p:spPr bwMode="auto">
          <a:xfrm>
            <a:off x="323850" y="2852738"/>
            <a:ext cx="4283075" cy="246062"/>
          </a:xfrm>
          <a:prstGeom prst="rect">
            <a:avLst/>
          </a:prstGeom>
          <a:noFill/>
          <a:ln w="9525">
            <a:noFill/>
            <a:miter lim="800000"/>
            <a:headEnd/>
            <a:tailEnd/>
          </a:ln>
        </p:spPr>
        <p:txBody>
          <a:bodyPr anchor="ctr">
            <a:spAutoFit/>
          </a:bodyPr>
          <a:lstStyle/>
          <a:p>
            <a:pPr>
              <a:buFontTx/>
              <a:buChar char="•"/>
              <a:tabLst>
                <a:tab pos="457200" algn="l"/>
              </a:tabLst>
            </a:pPr>
            <a:r>
              <a:rPr lang="tr-TR" sz="1000">
                <a:ea typeface="Times New Roman" pitchFamily="18" charset="0"/>
                <a:cs typeface="Arial" charset="0"/>
              </a:rPr>
              <a:t>Bir insan tarafından tutulan yılanın termografik resmi</a:t>
            </a:r>
            <a:endParaRPr lang="tr-TR">
              <a:ea typeface="Times New Roman" pitchFamily="18" charset="0"/>
              <a:cs typeface="Arial" charset="0"/>
            </a:endParaRPr>
          </a:p>
        </p:txBody>
      </p:sp>
      <p:pic>
        <p:nvPicPr>
          <p:cNvPr id="74756" name="Resim 1" descr="332px-Infrared_dog"/>
          <p:cNvPicPr>
            <a:picLocks noChangeAspect="1" noChangeArrowheads="1"/>
          </p:cNvPicPr>
          <p:nvPr/>
        </p:nvPicPr>
        <p:blipFill>
          <a:blip r:embed="rId3"/>
          <a:srcRect/>
          <a:stretch>
            <a:fillRect/>
          </a:stretch>
        </p:blipFill>
        <p:spPr bwMode="auto">
          <a:xfrm>
            <a:off x="4572000" y="1341438"/>
            <a:ext cx="3162300" cy="1609725"/>
          </a:xfrm>
          <a:prstGeom prst="rect">
            <a:avLst/>
          </a:prstGeom>
          <a:noFill/>
          <a:ln w="9525">
            <a:noFill/>
            <a:miter lim="800000"/>
            <a:headEnd/>
            <a:tailEnd/>
          </a:ln>
        </p:spPr>
      </p:pic>
      <p:pic>
        <p:nvPicPr>
          <p:cNvPr id="74757" name="il_fi" descr="satt43"/>
          <p:cNvPicPr>
            <a:picLocks noChangeAspect="1" noChangeArrowheads="1"/>
          </p:cNvPicPr>
          <p:nvPr/>
        </p:nvPicPr>
        <p:blipFill>
          <a:blip r:embed="rId4"/>
          <a:srcRect/>
          <a:stretch>
            <a:fillRect/>
          </a:stretch>
        </p:blipFill>
        <p:spPr bwMode="auto">
          <a:xfrm>
            <a:off x="2555875" y="3213100"/>
            <a:ext cx="3343275" cy="2743200"/>
          </a:xfrm>
          <a:prstGeom prst="rect">
            <a:avLst/>
          </a:prstGeom>
          <a:noFill/>
          <a:ln w="9525">
            <a:noFill/>
            <a:miter lim="800000"/>
            <a:headEnd/>
            <a:tailEnd/>
          </a:ln>
        </p:spPr>
      </p:pic>
      <p:sp>
        <p:nvSpPr>
          <p:cNvPr id="9" name="8 Veri Yer Tutucusu"/>
          <p:cNvSpPr>
            <a:spLocks noGrp="1"/>
          </p:cNvSpPr>
          <p:nvPr>
            <p:ph type="dt" sz="quarter" idx="10"/>
          </p:nvPr>
        </p:nvSpPr>
        <p:spPr/>
        <p:txBody>
          <a:bodyPr/>
          <a:lstStyle/>
          <a:p>
            <a:pPr>
              <a:defRPr/>
            </a:pPr>
            <a:r>
              <a:rPr lang="tr-TR"/>
              <a:t>Ölçme Yöntemleri</a:t>
            </a:r>
          </a:p>
        </p:txBody>
      </p:sp>
      <p:sp>
        <p:nvSpPr>
          <p:cNvPr id="10" name="9 Altbilgi Yer Tutucusu"/>
          <p:cNvSpPr>
            <a:spLocks noGrp="1"/>
          </p:cNvSpPr>
          <p:nvPr>
            <p:ph type="ftr" sz="quarter" idx="11"/>
          </p:nvPr>
        </p:nvSpPr>
        <p:spPr/>
        <p:txBody>
          <a:bodyPr/>
          <a:lstStyle/>
          <a:p>
            <a:pPr>
              <a:defRPr/>
            </a:pPr>
            <a:r>
              <a:rPr lang="tr-TR"/>
              <a:t>Doç. Dr. Hüsamettin BULUT</a:t>
            </a:r>
          </a:p>
        </p:txBody>
      </p:sp>
      <p:sp>
        <p:nvSpPr>
          <p:cNvPr id="11" name="10 Slayt Numarası Yer Tutucusu"/>
          <p:cNvSpPr>
            <a:spLocks noGrp="1"/>
          </p:cNvSpPr>
          <p:nvPr>
            <p:ph type="sldNum" sz="quarter" idx="12"/>
          </p:nvPr>
        </p:nvSpPr>
        <p:spPr/>
        <p:txBody>
          <a:bodyPr/>
          <a:lstStyle/>
          <a:p>
            <a:pPr>
              <a:defRPr/>
            </a:pPr>
            <a:fld id="{0115D6BC-78BF-4B01-B0DB-568E8F74C7EC}" type="slidenum">
              <a:rPr lang="tr-TR"/>
              <a:pPr>
                <a:defRPr/>
              </a:pPr>
              <a:t>45</a:t>
            </a:fld>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8888" y="247650"/>
            <a:ext cx="6626225" cy="400050"/>
          </a:xfrm>
          <a:prstGeom prst="rect">
            <a:avLst/>
          </a:prstGeom>
          <a:solidFill>
            <a:schemeClr val="accent1">
              <a:lumMod val="20000"/>
              <a:lumOff val="80000"/>
            </a:schemeClr>
          </a:solidFill>
          <a:ln w="9525">
            <a:solidFill>
              <a:schemeClr val="accent2">
                <a:lumMod val="75000"/>
              </a:schemeClr>
            </a:solidFill>
            <a:miter lim="800000"/>
            <a:headEnd/>
            <a:tailEnd/>
          </a:ln>
          <a:effectLst/>
        </p:spPr>
        <p:txBody>
          <a:bodyPr anchor="ctr">
            <a:spAutoFit/>
          </a:bodyPr>
          <a:lstStyle/>
          <a:p>
            <a:pPr algn="ctr" fontAlgn="auto">
              <a:spcBef>
                <a:spcPts val="0"/>
              </a:spcBef>
              <a:spcAft>
                <a:spcPts val="0"/>
              </a:spcAft>
              <a:defRPr/>
            </a:pPr>
            <a:r>
              <a:rPr lang="tr-TR" sz="2000" dirty="0">
                <a:latin typeface="+mn-lt"/>
              </a:rPr>
              <a:t>SIVI KRİSTAL SICAKLIK ÖLÇERLER</a:t>
            </a:r>
          </a:p>
        </p:txBody>
      </p:sp>
      <p:sp>
        <p:nvSpPr>
          <p:cNvPr id="69633" name="Rectangle 1"/>
          <p:cNvSpPr>
            <a:spLocks noChangeArrowheads="1"/>
          </p:cNvSpPr>
          <p:nvPr/>
        </p:nvSpPr>
        <p:spPr bwMode="auto">
          <a:xfrm>
            <a:off x="250825" y="765175"/>
            <a:ext cx="8208963" cy="922338"/>
          </a:xfrm>
          <a:prstGeom prst="rect">
            <a:avLst/>
          </a:prstGeom>
          <a:solidFill>
            <a:schemeClr val="accent2">
              <a:lumMod val="20000"/>
              <a:lumOff val="80000"/>
            </a:schemeClr>
          </a:solidFill>
          <a:ln w="9525">
            <a:noFill/>
            <a:miter lim="800000"/>
            <a:headEnd/>
            <a:tailEnd/>
          </a:ln>
          <a:effectLst/>
        </p:spPr>
        <p:txBody>
          <a:bodyPr anchor="ctr">
            <a:spAutoFit/>
          </a:bodyPr>
          <a:lstStyle/>
          <a:p>
            <a:pPr>
              <a:defRPr/>
            </a:pPr>
            <a:r>
              <a:rPr lang="tr-TR" dirty="0">
                <a:solidFill>
                  <a:srgbClr val="0000FF"/>
                </a:solidFill>
                <a:latin typeface="Arial" pitchFamily="34" charset="0"/>
                <a:ea typeface="Times New Roman" pitchFamily="18" charset="0"/>
                <a:cs typeface="Arial" pitchFamily="34" charset="0"/>
              </a:rPr>
              <a:t>Tabiattaki bazı organik maddeler, katı, sıvı ve gaz fazından başka katı ve sıvı özelliklerine aynı anda sahip olduğu bir başka fa durumuna sahiptirler. Bu faz durumu sıvı kristal faz durumudur. </a:t>
            </a:r>
            <a:endParaRPr lang="tr-TR" dirty="0">
              <a:latin typeface="Arial" pitchFamily="34" charset="0"/>
              <a:cs typeface="Arial" pitchFamily="34" charset="0"/>
            </a:endParaRPr>
          </a:p>
        </p:txBody>
      </p:sp>
      <p:sp>
        <p:nvSpPr>
          <p:cNvPr id="69634" name="Rectangle 2"/>
          <p:cNvSpPr>
            <a:spLocks noChangeArrowheads="1"/>
          </p:cNvSpPr>
          <p:nvPr/>
        </p:nvSpPr>
        <p:spPr bwMode="auto">
          <a:xfrm>
            <a:off x="468313" y="2193925"/>
            <a:ext cx="7848600" cy="3416300"/>
          </a:xfrm>
          <a:prstGeom prst="rect">
            <a:avLst/>
          </a:prstGeom>
          <a:solidFill>
            <a:schemeClr val="accent1">
              <a:lumMod val="20000"/>
              <a:lumOff val="80000"/>
            </a:schemeClr>
          </a:solidFill>
          <a:ln w="9525">
            <a:noFill/>
            <a:miter lim="800000"/>
            <a:headEnd/>
            <a:tailEnd/>
          </a:ln>
          <a:effectLst/>
        </p:spPr>
        <p:txBody>
          <a:bodyPr anchor="ctr">
            <a:spAutoFit/>
          </a:bodyPr>
          <a:lstStyle/>
          <a:p>
            <a:pPr>
              <a:defRPr/>
            </a:pPr>
            <a:r>
              <a:rPr lang="tr-TR" b="1" dirty="0">
                <a:solidFill>
                  <a:srgbClr val="333333"/>
                </a:solidFill>
                <a:latin typeface="Arial" pitchFamily="34" charset="0"/>
                <a:ea typeface="Times New Roman" pitchFamily="18" charset="0"/>
                <a:cs typeface="Arial" pitchFamily="34" charset="0"/>
              </a:rPr>
              <a:t>Sıvı Kristali Nedir ?</a:t>
            </a:r>
            <a:r>
              <a:rPr lang="tr-TR" dirty="0">
                <a:solidFill>
                  <a:srgbClr val="333333"/>
                </a:solidFill>
                <a:latin typeface="Lucida Sans Unicode" pitchFamily="34" charset="0"/>
                <a:ea typeface="Times New Roman" pitchFamily="18" charset="0"/>
                <a:cs typeface="Lucida Sans Unicode" pitchFamily="34" charset="0"/>
              </a:rPr>
              <a:t/>
            </a:r>
            <a:br>
              <a:rPr lang="tr-TR" dirty="0">
                <a:solidFill>
                  <a:srgbClr val="333333"/>
                </a:solidFill>
                <a:latin typeface="Lucida Sans Unicode" pitchFamily="34" charset="0"/>
                <a:ea typeface="Times New Roman" pitchFamily="18" charset="0"/>
                <a:cs typeface="Lucida Sans Unicode" pitchFamily="34" charset="0"/>
              </a:rPr>
            </a:br>
            <a:r>
              <a:rPr lang="tr-TR" dirty="0">
                <a:solidFill>
                  <a:srgbClr val="333333"/>
                </a:solidFill>
                <a:latin typeface="Lucida Sans Unicode" pitchFamily="34" charset="0"/>
                <a:ea typeface="Times New Roman" pitchFamily="18" charset="0"/>
                <a:cs typeface="Lucida Sans Unicode" pitchFamily="34" charset="0"/>
              </a:rPr>
              <a:t/>
            </a:r>
            <a:br>
              <a:rPr lang="tr-TR" dirty="0">
                <a:solidFill>
                  <a:srgbClr val="333333"/>
                </a:solidFill>
                <a:latin typeface="Lucida Sans Unicode" pitchFamily="34" charset="0"/>
                <a:ea typeface="Times New Roman" pitchFamily="18" charset="0"/>
                <a:cs typeface="Lucida Sans Unicode" pitchFamily="34" charset="0"/>
              </a:rPr>
            </a:br>
            <a:r>
              <a:rPr lang="tr-TR" dirty="0">
                <a:solidFill>
                  <a:srgbClr val="333333"/>
                </a:solidFill>
                <a:latin typeface="Lucida Sans Unicode" pitchFamily="34" charset="0"/>
                <a:ea typeface="Times New Roman" pitchFamily="18" charset="0"/>
                <a:cs typeface="Lucida Sans Unicode" pitchFamily="34" charset="0"/>
              </a:rPr>
              <a:t>        </a:t>
            </a:r>
            <a:r>
              <a:rPr lang="tr-TR" dirty="0">
                <a:solidFill>
                  <a:srgbClr val="333333"/>
                </a:solidFill>
                <a:latin typeface="Arial" pitchFamily="34" charset="0"/>
                <a:ea typeface="Times New Roman" pitchFamily="18" charset="0"/>
                <a:cs typeface="Arial" pitchFamily="34" charset="0"/>
              </a:rPr>
              <a:t>Yapı olarak katı özellikleri taşırlar fakat görünüş olarak sıvıdırlar. Bu yapılar Sıvı Kristaller olarak adlandırılır. Moleküllerinin diziliş biçimlerine göre hareket ederler. Bu moleküller 3 farklı şekilde dizilirler.</a:t>
            </a:r>
            <a:r>
              <a:rPr lang="tr-TR" dirty="0">
                <a:solidFill>
                  <a:srgbClr val="333333"/>
                </a:solidFill>
                <a:latin typeface="Lucida Sans Unicode" pitchFamily="34" charset="0"/>
                <a:ea typeface="Times New Roman" pitchFamily="18" charset="0"/>
                <a:cs typeface="Lucida Sans Unicode" pitchFamily="34" charset="0"/>
              </a:rPr>
              <a:t/>
            </a:r>
            <a:br>
              <a:rPr lang="tr-TR" dirty="0">
                <a:solidFill>
                  <a:srgbClr val="333333"/>
                </a:solidFill>
                <a:latin typeface="Lucida Sans Unicode" pitchFamily="34" charset="0"/>
                <a:ea typeface="Times New Roman" pitchFamily="18" charset="0"/>
                <a:cs typeface="Lucida Sans Unicode" pitchFamily="34" charset="0"/>
              </a:rPr>
            </a:br>
            <a:r>
              <a:rPr lang="tr-TR" dirty="0">
                <a:solidFill>
                  <a:srgbClr val="333333"/>
                </a:solidFill>
                <a:latin typeface="Arial" pitchFamily="34" charset="0"/>
                <a:ea typeface="Times New Roman" pitchFamily="18" charset="0"/>
                <a:cs typeface="Arial" pitchFamily="34" charset="0"/>
              </a:rPr>
              <a:t>1-  SMETIC</a:t>
            </a:r>
            <a:r>
              <a:rPr lang="tr-TR" dirty="0">
                <a:solidFill>
                  <a:srgbClr val="333333"/>
                </a:solidFill>
                <a:latin typeface="Lucida Sans Unicode" pitchFamily="34" charset="0"/>
                <a:ea typeface="Times New Roman" pitchFamily="18" charset="0"/>
                <a:cs typeface="Lucida Sans Unicode" pitchFamily="34" charset="0"/>
              </a:rPr>
              <a:t> </a:t>
            </a:r>
            <a:endParaRPr lang="tr-TR" dirty="0">
              <a:latin typeface="Arial" pitchFamily="34" charset="0"/>
              <a:ea typeface="Times New Roman" pitchFamily="18" charset="0"/>
              <a:cs typeface="Arial" pitchFamily="34" charset="0"/>
            </a:endParaRPr>
          </a:p>
          <a:p>
            <a:pPr eaLnBrk="0" hangingPunct="0">
              <a:defRPr/>
            </a:pPr>
            <a:r>
              <a:rPr lang="tr-TR" dirty="0">
                <a:solidFill>
                  <a:srgbClr val="333333"/>
                </a:solidFill>
                <a:latin typeface="Arial" pitchFamily="34" charset="0"/>
                <a:ea typeface="Times New Roman" pitchFamily="18" charset="0"/>
                <a:cs typeface="Arial" pitchFamily="34" charset="0"/>
              </a:rPr>
              <a:t>Moleküller yatay olduğu kadar dikey bir hat üzerinde sıralanmıştır.</a:t>
            </a:r>
            <a:endParaRPr lang="tr-TR" dirty="0">
              <a:latin typeface="Arial" pitchFamily="34" charset="0"/>
              <a:ea typeface="Times New Roman" pitchFamily="18" charset="0"/>
              <a:cs typeface="Arial" pitchFamily="34" charset="0"/>
            </a:endParaRPr>
          </a:p>
          <a:p>
            <a:pPr eaLnBrk="0" hangingPunct="0">
              <a:defRPr/>
            </a:pPr>
            <a:r>
              <a:rPr lang="tr-TR" dirty="0">
                <a:solidFill>
                  <a:srgbClr val="333333"/>
                </a:solidFill>
                <a:latin typeface="Arial" pitchFamily="34" charset="0"/>
                <a:ea typeface="Times New Roman" pitchFamily="18" charset="0"/>
                <a:cs typeface="Arial" pitchFamily="34" charset="0"/>
              </a:rPr>
              <a:t>2- NEMATIC </a:t>
            </a:r>
            <a:endParaRPr lang="tr-TR" dirty="0">
              <a:latin typeface="Arial" pitchFamily="34" charset="0"/>
              <a:ea typeface="Times New Roman" pitchFamily="18" charset="0"/>
              <a:cs typeface="Arial" pitchFamily="34" charset="0"/>
            </a:endParaRPr>
          </a:p>
          <a:p>
            <a:pPr eaLnBrk="0" hangingPunct="0">
              <a:defRPr/>
            </a:pPr>
            <a:r>
              <a:rPr lang="tr-TR" dirty="0">
                <a:solidFill>
                  <a:srgbClr val="333333"/>
                </a:solidFill>
                <a:latin typeface="Arial" pitchFamily="34" charset="0"/>
                <a:ea typeface="Times New Roman" pitchFamily="18" charset="0"/>
                <a:cs typeface="Arial" pitchFamily="34" charset="0"/>
              </a:rPr>
              <a:t>Moleküller sadece dikey bir hatta sıralanmıştır.</a:t>
            </a:r>
            <a:endParaRPr lang="tr-TR" dirty="0">
              <a:latin typeface="Arial" pitchFamily="34" charset="0"/>
              <a:ea typeface="Times New Roman" pitchFamily="18" charset="0"/>
              <a:cs typeface="Arial" pitchFamily="34" charset="0"/>
            </a:endParaRPr>
          </a:p>
          <a:p>
            <a:pPr eaLnBrk="0" hangingPunct="0">
              <a:defRPr/>
            </a:pPr>
            <a:r>
              <a:rPr lang="tr-TR" dirty="0">
                <a:solidFill>
                  <a:srgbClr val="333333"/>
                </a:solidFill>
                <a:latin typeface="Arial" pitchFamily="34" charset="0"/>
                <a:ea typeface="Times New Roman" pitchFamily="18" charset="0"/>
                <a:cs typeface="Arial" pitchFamily="34" charset="0"/>
              </a:rPr>
              <a:t>3. CHOLESTERIC</a:t>
            </a:r>
            <a:endParaRPr lang="tr-TR" dirty="0">
              <a:latin typeface="Arial" pitchFamily="34" charset="0"/>
              <a:ea typeface="Times New Roman" pitchFamily="18" charset="0"/>
              <a:cs typeface="Arial" pitchFamily="34" charset="0"/>
            </a:endParaRPr>
          </a:p>
          <a:p>
            <a:pPr eaLnBrk="0" hangingPunct="0">
              <a:defRPr/>
            </a:pPr>
            <a:r>
              <a:rPr lang="tr-TR" dirty="0" err="1">
                <a:solidFill>
                  <a:srgbClr val="333333"/>
                </a:solidFill>
                <a:latin typeface="Arial" pitchFamily="34" charset="0"/>
                <a:ea typeface="Times New Roman" pitchFamily="18" charset="0"/>
                <a:cs typeface="Arial" pitchFamily="34" charset="0"/>
              </a:rPr>
              <a:t>Nematic</a:t>
            </a:r>
            <a:r>
              <a:rPr lang="tr-TR" dirty="0">
                <a:solidFill>
                  <a:srgbClr val="333333"/>
                </a:solidFill>
                <a:latin typeface="Arial" pitchFamily="34" charset="0"/>
                <a:ea typeface="Times New Roman" pitchFamily="18" charset="0"/>
                <a:cs typeface="Arial" pitchFamily="34" charset="0"/>
              </a:rPr>
              <a:t> tipindeki sıralanış her tabaka için yatay fakat yönleri dikey yöne doğru atlayarak spiral olarak sıralanmışlardır.</a:t>
            </a:r>
            <a:endParaRPr lang="tr-TR" dirty="0">
              <a:latin typeface="Arial" pitchFamily="34" charset="0"/>
              <a:cs typeface="Arial" pitchFamily="34" charset="0"/>
            </a:endParaRPr>
          </a:p>
        </p:txBody>
      </p:sp>
      <p:sp>
        <p:nvSpPr>
          <p:cNvPr id="8" name="7 Veri Yer Tutucusu"/>
          <p:cNvSpPr>
            <a:spLocks noGrp="1"/>
          </p:cNvSpPr>
          <p:nvPr>
            <p:ph type="dt" sz="quarter" idx="10"/>
          </p:nvPr>
        </p:nvSpPr>
        <p:spPr/>
        <p:txBody>
          <a:bodyPr/>
          <a:lstStyle/>
          <a:p>
            <a:pPr>
              <a:defRPr/>
            </a:pPr>
            <a:r>
              <a:rPr lang="tr-TR"/>
              <a:t>Ölçme Yöntemleri</a:t>
            </a:r>
          </a:p>
        </p:txBody>
      </p:sp>
      <p:sp>
        <p:nvSpPr>
          <p:cNvPr id="9" name="8 Altbilgi Yer Tutucusu"/>
          <p:cNvSpPr>
            <a:spLocks noGrp="1"/>
          </p:cNvSpPr>
          <p:nvPr>
            <p:ph type="ftr" sz="quarter" idx="11"/>
          </p:nvPr>
        </p:nvSpPr>
        <p:spPr/>
        <p:txBody>
          <a:bodyPr/>
          <a:lstStyle/>
          <a:p>
            <a:pPr>
              <a:defRPr/>
            </a:pPr>
            <a:r>
              <a:rPr lang="tr-TR"/>
              <a:t>Doç. Dr. Hüsamettin BULUT</a:t>
            </a:r>
          </a:p>
        </p:txBody>
      </p:sp>
      <p:sp>
        <p:nvSpPr>
          <p:cNvPr id="10" name="9 Slayt Numarası Yer Tutucusu"/>
          <p:cNvSpPr>
            <a:spLocks noGrp="1"/>
          </p:cNvSpPr>
          <p:nvPr>
            <p:ph type="sldNum" sz="quarter" idx="12"/>
          </p:nvPr>
        </p:nvSpPr>
        <p:spPr/>
        <p:txBody>
          <a:bodyPr/>
          <a:lstStyle/>
          <a:p>
            <a:pPr>
              <a:defRPr/>
            </a:pPr>
            <a:fld id="{D3E4D010-8169-41A9-8F14-7248F3B86899}" type="slidenum">
              <a:rPr lang="tr-TR"/>
              <a:pPr>
                <a:defRPr/>
              </a:pPr>
              <a:t>46</a:t>
            </a:fld>
            <a:endParaRPr lang="tr-T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31913" y="188913"/>
            <a:ext cx="6624637" cy="400050"/>
          </a:xfrm>
          <a:prstGeom prst="rect">
            <a:avLst/>
          </a:prstGeom>
          <a:solidFill>
            <a:schemeClr val="accent1">
              <a:lumMod val="20000"/>
              <a:lumOff val="80000"/>
            </a:schemeClr>
          </a:solidFill>
          <a:ln w="9525">
            <a:solidFill>
              <a:schemeClr val="accent2">
                <a:lumMod val="75000"/>
              </a:schemeClr>
            </a:solidFill>
            <a:miter lim="800000"/>
            <a:headEnd/>
            <a:tailEnd/>
          </a:ln>
          <a:effectLst/>
        </p:spPr>
        <p:txBody>
          <a:bodyPr anchor="ctr">
            <a:spAutoFit/>
          </a:bodyPr>
          <a:lstStyle/>
          <a:p>
            <a:pPr algn="ctr" fontAlgn="auto">
              <a:spcBef>
                <a:spcPts val="0"/>
              </a:spcBef>
              <a:spcAft>
                <a:spcPts val="0"/>
              </a:spcAft>
              <a:defRPr/>
            </a:pPr>
            <a:r>
              <a:rPr lang="tr-TR" sz="2000" dirty="0">
                <a:latin typeface="+mn-lt"/>
              </a:rPr>
              <a:t>SIVI KRİSTAL SICAKLIK ÖLÇERLER</a:t>
            </a:r>
          </a:p>
        </p:txBody>
      </p:sp>
      <p:sp>
        <p:nvSpPr>
          <p:cNvPr id="48129" name="Rectangle 1"/>
          <p:cNvSpPr>
            <a:spLocks noChangeArrowheads="1"/>
          </p:cNvSpPr>
          <p:nvPr/>
        </p:nvSpPr>
        <p:spPr bwMode="auto">
          <a:xfrm>
            <a:off x="468313" y="620713"/>
            <a:ext cx="8351837" cy="5632450"/>
          </a:xfrm>
          <a:prstGeom prst="rect">
            <a:avLst/>
          </a:prstGeom>
          <a:solidFill>
            <a:schemeClr val="accent3">
              <a:lumMod val="20000"/>
              <a:lumOff val="80000"/>
            </a:schemeClr>
          </a:solidFill>
          <a:ln w="9525">
            <a:noFill/>
            <a:miter lim="800000"/>
            <a:headEnd/>
            <a:tailEnd/>
          </a:ln>
          <a:effectLst/>
        </p:spPr>
        <p:txBody>
          <a:bodyPr anchor="ctr">
            <a:spAutoFit/>
          </a:bodyPr>
          <a:lstStyle/>
          <a:p>
            <a:pPr algn="just"/>
            <a:r>
              <a:rPr lang="tr-TR" sz="2000">
                <a:solidFill>
                  <a:srgbClr val="0000FF"/>
                </a:solidFill>
                <a:ea typeface="Times New Roman" pitchFamily="18" charset="0"/>
                <a:cs typeface="Arial" charset="0"/>
              </a:rPr>
              <a:t>Endüstride kullanılan birçok ticari yağlar ve hayvan vücudundaki protein ve yağlar sıvı kristal durumundadır. Sıvı kristallerin renkleri, kırmızıdan mora kadar değişmektedir. Sıcaklıkla Renk değişimi tersinir bir işlemdir.</a:t>
            </a:r>
          </a:p>
          <a:p>
            <a:pPr algn="just"/>
            <a:endParaRPr lang="tr-TR" sz="2000">
              <a:ea typeface="Times New Roman" pitchFamily="18" charset="0"/>
              <a:cs typeface="Arial" charset="0"/>
            </a:endParaRPr>
          </a:p>
          <a:p>
            <a:pPr algn="just" eaLnBrk="0" hangingPunct="0"/>
            <a:r>
              <a:rPr lang="tr-TR" sz="2000">
                <a:solidFill>
                  <a:srgbClr val="0000FF"/>
                </a:solidFill>
                <a:ea typeface="Times New Roman" pitchFamily="18" charset="0"/>
                <a:cs typeface="Arial" charset="0"/>
              </a:rPr>
              <a:t>Sıvı kristaller kullanılarak, sıcaklık ölçülmesi ve görüntü elde edilmesinde kullanılmaktadır. </a:t>
            </a:r>
          </a:p>
          <a:p>
            <a:pPr algn="just" eaLnBrk="0" hangingPunct="0"/>
            <a:endParaRPr lang="tr-TR" sz="2000">
              <a:cs typeface="Arial" charset="0"/>
            </a:endParaRPr>
          </a:p>
          <a:p>
            <a:pPr algn="just" eaLnBrk="0" hangingPunct="0"/>
            <a:r>
              <a:rPr lang="tr-TR" sz="2000">
                <a:solidFill>
                  <a:srgbClr val="0000FF"/>
                </a:solidFill>
                <a:cs typeface="Times New Roman" pitchFamily="18" charset="0"/>
              </a:rPr>
              <a:t>Sıvı kristal sıcaklığı ölçülecek cisim üzerine sürülerek gözlenmesi ve fotoğrafı alınabilir. </a:t>
            </a:r>
          </a:p>
          <a:p>
            <a:pPr algn="just" eaLnBrk="0" hangingPunct="0"/>
            <a:endParaRPr lang="tr-TR" sz="2000">
              <a:cs typeface="Arial" charset="0"/>
            </a:endParaRPr>
          </a:p>
          <a:p>
            <a:pPr algn="just" eaLnBrk="0" hangingPunct="0"/>
            <a:r>
              <a:rPr lang="tr-TR" sz="2000">
                <a:solidFill>
                  <a:srgbClr val="0000FF"/>
                </a:solidFill>
                <a:cs typeface="Times New Roman" pitchFamily="18" charset="0"/>
              </a:rPr>
              <a:t>Teknikte sıvı kiristal  cisim üzerine sürülür ve cisim üzerindeki sıcaklık dağılımı görünür hale gelir. Dış etkilerden korumak için sıvı kristalin üzeri polivinil alkol ile kaplanır.</a:t>
            </a:r>
          </a:p>
          <a:p>
            <a:pPr algn="just" eaLnBrk="0" hangingPunct="0"/>
            <a:endParaRPr lang="tr-TR" sz="2000">
              <a:solidFill>
                <a:srgbClr val="0000FF"/>
              </a:solidFill>
              <a:cs typeface="Times New Roman" pitchFamily="18" charset="0"/>
            </a:endParaRPr>
          </a:p>
          <a:p>
            <a:pPr algn="just" eaLnBrk="0" hangingPunct="0"/>
            <a:r>
              <a:rPr lang="tr-TR" sz="2000">
                <a:latin typeface="Calibri" pitchFamily="34" charset="0"/>
              </a:rPr>
              <a:t>Sıvı kristalli ikinci tip sıcaklık ölçerlerde cisimlerden yayılan kızıl ötesi ışınlar, sıvı kristal ile temasta olan ve kızıl ötesi ışınları absorbe eden bir levha üzerine düşürülür. Sıvı kristal kısmının gözlenmesi ile sıcaklık bölgeleri rahatça izlenebilir.</a:t>
            </a:r>
            <a:endParaRPr lang="tr-TR" sz="2000">
              <a:cs typeface="Arial" charset="0"/>
            </a:endParaRPr>
          </a:p>
        </p:txBody>
      </p:sp>
      <p:sp>
        <p:nvSpPr>
          <p:cNvPr id="7" name="6 Veri Yer Tutucusu"/>
          <p:cNvSpPr>
            <a:spLocks noGrp="1"/>
          </p:cNvSpPr>
          <p:nvPr>
            <p:ph type="dt" sz="quarter" idx="10"/>
          </p:nvPr>
        </p:nvSpPr>
        <p:spPr/>
        <p:txBody>
          <a:bodyPr/>
          <a:lstStyle/>
          <a:p>
            <a:pPr>
              <a:defRPr/>
            </a:pPr>
            <a:r>
              <a:rPr lang="tr-TR"/>
              <a:t>Ölçme Yöntemleri</a:t>
            </a:r>
          </a:p>
        </p:txBody>
      </p:sp>
      <p:sp>
        <p:nvSpPr>
          <p:cNvPr id="8" name="7 Altbilgi Yer Tutucusu"/>
          <p:cNvSpPr>
            <a:spLocks noGrp="1"/>
          </p:cNvSpPr>
          <p:nvPr>
            <p:ph type="ftr" sz="quarter" idx="11"/>
          </p:nvPr>
        </p:nvSpPr>
        <p:spPr/>
        <p:txBody>
          <a:bodyPr/>
          <a:lstStyle/>
          <a:p>
            <a:pPr>
              <a:defRPr/>
            </a:pPr>
            <a:r>
              <a:rPr lang="tr-TR"/>
              <a:t>Doç. Dr. Hüsamettin BULUT</a:t>
            </a:r>
          </a:p>
        </p:txBody>
      </p:sp>
      <p:sp>
        <p:nvSpPr>
          <p:cNvPr id="9" name="8 Slayt Numarası Yer Tutucusu"/>
          <p:cNvSpPr>
            <a:spLocks noGrp="1"/>
          </p:cNvSpPr>
          <p:nvPr>
            <p:ph type="sldNum" sz="quarter" idx="12"/>
          </p:nvPr>
        </p:nvSpPr>
        <p:spPr/>
        <p:txBody>
          <a:bodyPr/>
          <a:lstStyle/>
          <a:p>
            <a:pPr>
              <a:defRPr/>
            </a:pPr>
            <a:fld id="{7E11B6FA-F26A-49FF-93E5-888FC5D2BFCB}" type="slidenum">
              <a:rPr lang="tr-TR"/>
              <a:pPr>
                <a:defRPr/>
              </a:pPr>
              <a:t>47</a:t>
            </a:fld>
            <a:endParaRPr lang="tr-T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16013" y="333375"/>
            <a:ext cx="6624637" cy="400050"/>
          </a:xfrm>
          <a:prstGeom prst="rect">
            <a:avLst/>
          </a:prstGeom>
          <a:solidFill>
            <a:schemeClr val="accent1">
              <a:lumMod val="20000"/>
              <a:lumOff val="80000"/>
            </a:schemeClr>
          </a:solidFill>
          <a:ln w="9525">
            <a:solidFill>
              <a:schemeClr val="accent2">
                <a:lumMod val="75000"/>
              </a:schemeClr>
            </a:solidFill>
            <a:miter lim="800000"/>
            <a:headEnd/>
            <a:tailEnd/>
          </a:ln>
          <a:effectLst/>
        </p:spPr>
        <p:txBody>
          <a:bodyPr anchor="ctr">
            <a:spAutoFit/>
          </a:bodyPr>
          <a:lstStyle/>
          <a:p>
            <a:pPr algn="ctr" fontAlgn="auto">
              <a:spcBef>
                <a:spcPts val="0"/>
              </a:spcBef>
              <a:spcAft>
                <a:spcPts val="0"/>
              </a:spcAft>
              <a:defRPr/>
            </a:pPr>
            <a:r>
              <a:rPr lang="tr-TR" sz="2000" dirty="0">
                <a:latin typeface="+mn-lt"/>
              </a:rPr>
              <a:t>SIVI KRİSTAL SICAKLIK ÖLÇERLER</a:t>
            </a:r>
          </a:p>
        </p:txBody>
      </p:sp>
      <p:pic>
        <p:nvPicPr>
          <p:cNvPr id="77826" name="il_fi" descr="http://www.drsfostersmith.com/images/Categoryimages/normal/p_13365_21000P.jpg"/>
          <p:cNvPicPr>
            <a:picLocks noChangeAspect="1" noChangeArrowheads="1"/>
          </p:cNvPicPr>
          <p:nvPr/>
        </p:nvPicPr>
        <p:blipFill>
          <a:blip r:embed="rId2" r:link="rId3"/>
          <a:srcRect t="14250" b="23799"/>
          <a:stretch>
            <a:fillRect/>
          </a:stretch>
        </p:blipFill>
        <p:spPr bwMode="auto">
          <a:xfrm>
            <a:off x="323850" y="836613"/>
            <a:ext cx="2952750" cy="1079500"/>
          </a:xfrm>
          <a:prstGeom prst="rect">
            <a:avLst/>
          </a:prstGeom>
          <a:noFill/>
          <a:ln w="9525">
            <a:noFill/>
            <a:miter lim="800000"/>
            <a:headEnd/>
            <a:tailEnd/>
          </a:ln>
        </p:spPr>
      </p:pic>
      <p:pic>
        <p:nvPicPr>
          <p:cNvPr id="77827" name="Picture 2" descr="http://img1.photographersdirect.com/img/13429/wm/pd2439716.jpg"/>
          <p:cNvPicPr>
            <a:picLocks noChangeAspect="1" noChangeArrowheads="1"/>
          </p:cNvPicPr>
          <p:nvPr/>
        </p:nvPicPr>
        <p:blipFill>
          <a:blip r:embed="rId4" r:link="rId5"/>
          <a:srcRect b="40895"/>
          <a:stretch>
            <a:fillRect/>
          </a:stretch>
        </p:blipFill>
        <p:spPr bwMode="auto">
          <a:xfrm>
            <a:off x="3276600" y="836613"/>
            <a:ext cx="4041775" cy="1598612"/>
          </a:xfrm>
          <a:prstGeom prst="rect">
            <a:avLst/>
          </a:prstGeom>
          <a:noFill/>
          <a:ln w="9525">
            <a:noFill/>
            <a:miter lim="800000"/>
            <a:headEnd/>
            <a:tailEnd/>
          </a:ln>
        </p:spPr>
      </p:pic>
      <p:pic>
        <p:nvPicPr>
          <p:cNvPr id="77828" name="Picture 1" descr="http://i01.i.aliimg.com/photo/v0/285438025/Liquid_Crystal_LCD_Color_Change_Thermometer_Colour.jpg"/>
          <p:cNvPicPr>
            <a:picLocks noChangeAspect="1" noChangeArrowheads="1"/>
          </p:cNvPicPr>
          <p:nvPr/>
        </p:nvPicPr>
        <p:blipFill>
          <a:blip r:embed="rId6" r:link="rId7"/>
          <a:srcRect/>
          <a:stretch>
            <a:fillRect/>
          </a:stretch>
        </p:blipFill>
        <p:spPr bwMode="auto">
          <a:xfrm>
            <a:off x="8027988" y="188913"/>
            <a:ext cx="952500" cy="2857500"/>
          </a:xfrm>
          <a:prstGeom prst="rect">
            <a:avLst/>
          </a:prstGeom>
          <a:noFill/>
          <a:ln w="9525">
            <a:noFill/>
            <a:miter lim="800000"/>
            <a:headEnd/>
            <a:tailEnd/>
          </a:ln>
        </p:spPr>
      </p:pic>
      <p:sp>
        <p:nvSpPr>
          <p:cNvPr id="7782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7830" name="Rectangle 5"/>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pic>
        <p:nvPicPr>
          <p:cNvPr id="77831" name="il_fi" descr="590560"/>
          <p:cNvPicPr>
            <a:picLocks noChangeAspect="1" noChangeArrowheads="1"/>
          </p:cNvPicPr>
          <p:nvPr/>
        </p:nvPicPr>
        <p:blipFill>
          <a:blip r:embed="rId8"/>
          <a:srcRect b="30750"/>
          <a:stretch>
            <a:fillRect/>
          </a:stretch>
        </p:blipFill>
        <p:spPr bwMode="auto">
          <a:xfrm>
            <a:off x="3419475" y="2492375"/>
            <a:ext cx="2857500" cy="1728788"/>
          </a:xfrm>
          <a:prstGeom prst="rect">
            <a:avLst/>
          </a:prstGeom>
          <a:noFill/>
          <a:ln w="9525">
            <a:noFill/>
            <a:miter lim="800000"/>
            <a:headEnd/>
            <a:tailEnd/>
          </a:ln>
        </p:spPr>
      </p:pic>
      <p:pic>
        <p:nvPicPr>
          <p:cNvPr id="77832" name="il_fi" descr="colour-change-mug"/>
          <p:cNvPicPr>
            <a:picLocks noChangeAspect="1" noChangeArrowheads="1"/>
          </p:cNvPicPr>
          <p:nvPr/>
        </p:nvPicPr>
        <p:blipFill>
          <a:blip r:embed="rId9"/>
          <a:srcRect l="8873" t="8173" r="7719" b="8055"/>
          <a:stretch>
            <a:fillRect/>
          </a:stretch>
        </p:blipFill>
        <p:spPr bwMode="auto">
          <a:xfrm>
            <a:off x="6372225" y="2997200"/>
            <a:ext cx="2592388" cy="2260600"/>
          </a:xfrm>
          <a:prstGeom prst="rect">
            <a:avLst/>
          </a:prstGeom>
          <a:noFill/>
          <a:ln w="9525">
            <a:noFill/>
            <a:miter lim="800000"/>
            <a:headEnd/>
            <a:tailEnd/>
          </a:ln>
        </p:spPr>
      </p:pic>
      <p:pic>
        <p:nvPicPr>
          <p:cNvPr id="77833" name="il_fi" descr="1036065966"/>
          <p:cNvPicPr>
            <a:picLocks noChangeAspect="1" noChangeArrowheads="1"/>
          </p:cNvPicPr>
          <p:nvPr/>
        </p:nvPicPr>
        <p:blipFill>
          <a:blip r:embed="rId10"/>
          <a:srcRect/>
          <a:stretch>
            <a:fillRect/>
          </a:stretch>
        </p:blipFill>
        <p:spPr bwMode="auto">
          <a:xfrm>
            <a:off x="179388" y="2133600"/>
            <a:ext cx="3033712" cy="1819275"/>
          </a:xfrm>
          <a:prstGeom prst="rect">
            <a:avLst/>
          </a:prstGeom>
          <a:noFill/>
          <a:ln w="9525">
            <a:noFill/>
            <a:miter lim="800000"/>
            <a:headEnd/>
            <a:tailEnd/>
          </a:ln>
        </p:spPr>
      </p:pic>
      <p:sp>
        <p:nvSpPr>
          <p:cNvPr id="13" name="12 Veri Yer Tutucusu"/>
          <p:cNvSpPr>
            <a:spLocks noGrp="1"/>
          </p:cNvSpPr>
          <p:nvPr>
            <p:ph type="dt" sz="quarter" idx="10"/>
          </p:nvPr>
        </p:nvSpPr>
        <p:spPr/>
        <p:txBody>
          <a:bodyPr/>
          <a:lstStyle/>
          <a:p>
            <a:pPr>
              <a:defRPr/>
            </a:pPr>
            <a:r>
              <a:rPr lang="tr-TR"/>
              <a:t>Ölçme Yöntemleri</a:t>
            </a:r>
          </a:p>
        </p:txBody>
      </p:sp>
      <p:sp>
        <p:nvSpPr>
          <p:cNvPr id="14" name="13 Altbilgi Yer Tutucusu"/>
          <p:cNvSpPr>
            <a:spLocks noGrp="1"/>
          </p:cNvSpPr>
          <p:nvPr>
            <p:ph type="ftr" sz="quarter" idx="11"/>
          </p:nvPr>
        </p:nvSpPr>
        <p:spPr/>
        <p:txBody>
          <a:bodyPr/>
          <a:lstStyle/>
          <a:p>
            <a:pPr>
              <a:defRPr/>
            </a:pPr>
            <a:r>
              <a:rPr lang="tr-TR"/>
              <a:t>Doç. Dr. Hüsamettin BULUT</a:t>
            </a:r>
          </a:p>
        </p:txBody>
      </p:sp>
      <p:sp>
        <p:nvSpPr>
          <p:cNvPr id="15" name="14 Slayt Numarası Yer Tutucusu"/>
          <p:cNvSpPr>
            <a:spLocks noGrp="1"/>
          </p:cNvSpPr>
          <p:nvPr>
            <p:ph type="sldNum" sz="quarter" idx="12"/>
          </p:nvPr>
        </p:nvSpPr>
        <p:spPr/>
        <p:txBody>
          <a:bodyPr/>
          <a:lstStyle/>
          <a:p>
            <a:pPr>
              <a:defRPr/>
            </a:pPr>
            <a:fld id="{68DC9143-47DA-4FCB-B501-70E9230EE814}" type="slidenum">
              <a:rPr lang="tr-TR"/>
              <a:pPr>
                <a:defRPr/>
              </a:pPr>
              <a:t>48</a:t>
            </a:fld>
            <a:endParaRPr lang="tr-T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395288" y="1895475"/>
            <a:ext cx="8064500" cy="4092575"/>
          </a:xfrm>
          <a:prstGeom prst="rect">
            <a:avLst/>
          </a:prstGeom>
          <a:solidFill>
            <a:schemeClr val="accent3"/>
          </a:solidFill>
          <a:ln w="9525">
            <a:noFill/>
            <a:miter lim="800000"/>
            <a:headEnd/>
            <a:tailEnd/>
          </a:ln>
          <a:effectLst/>
        </p:spPr>
        <p:txBody>
          <a:bodyPr anchor="ctr">
            <a:spAutoFit/>
          </a:bodyPr>
          <a:lstStyle/>
          <a:p>
            <a:pPr algn="ctr">
              <a:defRPr/>
            </a:pPr>
            <a:r>
              <a:rPr lang="tr-TR" sz="2000" dirty="0">
                <a:solidFill>
                  <a:schemeClr val="accent6">
                    <a:lumMod val="50000"/>
                  </a:schemeClr>
                </a:solidFill>
                <a:latin typeface="Arial" pitchFamily="34" charset="0"/>
                <a:ea typeface="Times New Roman" pitchFamily="18" charset="0"/>
                <a:cs typeface="Arial" pitchFamily="34" charset="0"/>
              </a:rPr>
              <a:t>RENK DEĞİŞİMİ İLE SICAKLIK ÖLÇÜMÜ</a:t>
            </a:r>
            <a:endParaRPr lang="tr-TR" sz="2000" dirty="0">
              <a:solidFill>
                <a:schemeClr val="accent6">
                  <a:lumMod val="50000"/>
                </a:schemeClr>
              </a:solidFill>
              <a:latin typeface="Arial" pitchFamily="34" charset="0"/>
              <a:cs typeface="Arial" pitchFamily="34" charset="0"/>
            </a:endParaRPr>
          </a:p>
          <a:p>
            <a:pPr algn="just" eaLnBrk="0" hangingPunct="0">
              <a:defRPr/>
            </a:pPr>
            <a:r>
              <a:rPr lang="tr-TR" sz="2000" dirty="0">
                <a:latin typeface="Arial" pitchFamily="34" charset="0"/>
                <a:ea typeface="Times New Roman" pitchFamily="18" charset="0"/>
                <a:cs typeface="Arial" pitchFamily="34" charset="0"/>
              </a:rPr>
              <a:t>Çeşitli madeni tuzların belirli sıcaklıklarda renk değişimlerinden yararlanarak bu değişimlerinden yararlanarak bu değişim noktalarına karşı gelen değerlerde sıcaklık ölçmek mümkündür. Sıcaklık ölçerler, yapışkan şerit olarak bulunur. </a:t>
            </a:r>
          </a:p>
          <a:p>
            <a:pPr algn="just" eaLnBrk="0" hangingPunct="0">
              <a:defRPr/>
            </a:pPr>
            <a:endParaRPr lang="tr-TR" sz="2000" dirty="0">
              <a:latin typeface="Arial" pitchFamily="34" charset="0"/>
              <a:ea typeface="Times New Roman" pitchFamily="18" charset="0"/>
              <a:cs typeface="Arial" pitchFamily="34" charset="0"/>
            </a:endParaRPr>
          </a:p>
          <a:p>
            <a:pPr algn="just" eaLnBrk="0" hangingPunct="0">
              <a:defRPr/>
            </a:pPr>
            <a:r>
              <a:rPr lang="tr-TR" sz="2000" dirty="0">
                <a:latin typeface="Arial" pitchFamily="34" charset="0"/>
                <a:ea typeface="Times New Roman" pitchFamily="18" charset="0"/>
                <a:cs typeface="Arial" pitchFamily="34" charset="0"/>
              </a:rPr>
              <a:t>Bu tür sıcaklık ölçerler tek kullanımlıktır. Ekonomiktirler, elektronik devrelere, elektrik motorlarına, uçak motorları üzerine, hassas ilaç üzerlerine uygulanırlar. </a:t>
            </a:r>
          </a:p>
          <a:p>
            <a:pPr algn="just" eaLnBrk="0" hangingPunct="0">
              <a:defRPr/>
            </a:pPr>
            <a:endParaRPr lang="tr-TR" sz="2000" dirty="0">
              <a:latin typeface="Arial" pitchFamily="34" charset="0"/>
              <a:ea typeface="Times New Roman" pitchFamily="18" charset="0"/>
              <a:cs typeface="Arial" pitchFamily="34" charset="0"/>
            </a:endParaRPr>
          </a:p>
          <a:p>
            <a:pPr algn="just" eaLnBrk="0" hangingPunct="0">
              <a:defRPr/>
            </a:pPr>
            <a:r>
              <a:rPr lang="tr-TR" sz="2000" dirty="0">
                <a:latin typeface="Arial" pitchFamily="34" charset="0"/>
                <a:ea typeface="Times New Roman" pitchFamily="18" charset="0"/>
                <a:cs typeface="Arial" pitchFamily="34" charset="0"/>
              </a:rPr>
              <a:t>Kullanma, taşıma ve depolama esnasında elemanlardaki aşırı ısınma tespit edilebilir veya bu elemanın hangi bir anda sıcaklık nedeniyle zarara uğradığı tespit edilir.</a:t>
            </a:r>
            <a:endParaRPr lang="tr-TR" sz="2000" dirty="0">
              <a:latin typeface="Arial" pitchFamily="34" charset="0"/>
              <a:cs typeface="Arial" pitchFamily="34" charset="0"/>
            </a:endParaRPr>
          </a:p>
        </p:txBody>
      </p:sp>
      <p:sp>
        <p:nvSpPr>
          <p:cNvPr id="3" name="Rectangle 1"/>
          <p:cNvSpPr>
            <a:spLocks noChangeArrowheads="1"/>
          </p:cNvSpPr>
          <p:nvPr/>
        </p:nvSpPr>
        <p:spPr bwMode="auto">
          <a:xfrm>
            <a:off x="611188" y="549275"/>
            <a:ext cx="7705725" cy="1200150"/>
          </a:xfrm>
          <a:prstGeom prst="rect">
            <a:avLst/>
          </a:prstGeom>
          <a:solidFill>
            <a:schemeClr val="bg2"/>
          </a:solidFill>
          <a:ln w="9525">
            <a:noFill/>
            <a:miter lim="800000"/>
            <a:headEnd/>
            <a:tailEnd/>
          </a:ln>
          <a:effectLst/>
        </p:spPr>
        <p:txBody>
          <a:bodyPr anchor="ctr">
            <a:spAutoFit/>
          </a:bodyPr>
          <a:lstStyle/>
          <a:p>
            <a:pPr algn="ctr">
              <a:defRPr/>
            </a:pPr>
            <a:r>
              <a:rPr lang="tr-TR" dirty="0">
                <a:solidFill>
                  <a:schemeClr val="accent6">
                    <a:lumMod val="50000"/>
                  </a:schemeClr>
                </a:solidFill>
                <a:latin typeface="Arial" pitchFamily="34" charset="0"/>
                <a:ea typeface="Times New Roman" pitchFamily="18" charset="0"/>
                <a:cs typeface="Arial" pitchFamily="34" charset="0"/>
              </a:rPr>
              <a:t>KUVARZ KRİSTAL TERMOMETRESİ</a:t>
            </a:r>
            <a:endParaRPr lang="tr-TR" dirty="0">
              <a:solidFill>
                <a:schemeClr val="accent6">
                  <a:lumMod val="50000"/>
                </a:schemeClr>
              </a:solidFill>
              <a:latin typeface="Arial" pitchFamily="34" charset="0"/>
              <a:cs typeface="Arial" pitchFamily="34" charset="0"/>
            </a:endParaRPr>
          </a:p>
          <a:p>
            <a:pPr>
              <a:defRPr/>
            </a:pPr>
            <a:endParaRPr lang="tr-TR" dirty="0">
              <a:solidFill>
                <a:schemeClr val="accent6">
                  <a:lumMod val="50000"/>
                </a:schemeClr>
              </a:solidFill>
              <a:latin typeface="Arial" pitchFamily="34" charset="0"/>
              <a:cs typeface="Arial" pitchFamily="34" charset="0"/>
            </a:endParaRPr>
          </a:p>
          <a:p>
            <a:pPr eaLnBrk="0" hangingPunct="0">
              <a:defRPr/>
            </a:pPr>
            <a:r>
              <a:rPr lang="tr-TR" dirty="0">
                <a:latin typeface="Arial" pitchFamily="34" charset="0"/>
                <a:ea typeface="Times New Roman" pitchFamily="18" charset="0"/>
                <a:cs typeface="Arial" pitchFamily="34" charset="0"/>
              </a:rPr>
              <a:t>Sıcaklık değişimi ile </a:t>
            </a:r>
            <a:r>
              <a:rPr lang="tr-TR" dirty="0" err="1">
                <a:latin typeface="Arial" pitchFamily="34" charset="0"/>
                <a:ea typeface="Times New Roman" pitchFamily="18" charset="0"/>
                <a:cs typeface="Arial" pitchFamily="34" charset="0"/>
              </a:rPr>
              <a:t>kuvarz</a:t>
            </a:r>
            <a:r>
              <a:rPr lang="tr-TR" dirty="0">
                <a:latin typeface="Arial" pitchFamily="34" charset="0"/>
                <a:ea typeface="Times New Roman" pitchFamily="18" charset="0"/>
                <a:cs typeface="Arial" pitchFamily="34" charset="0"/>
              </a:rPr>
              <a:t> kristalin rezonans frekansındaki değişimin ölçülmesi prensibine dayanır, çok hassas ( 0.001 </a:t>
            </a:r>
            <a:r>
              <a:rPr lang="tr-TR" baseline="30000" dirty="0">
                <a:latin typeface="Arial" pitchFamily="34" charset="0"/>
                <a:ea typeface="Times New Roman" pitchFamily="18" charset="0"/>
                <a:cs typeface="Arial" pitchFamily="34" charset="0"/>
              </a:rPr>
              <a:t>o</a:t>
            </a:r>
            <a:r>
              <a:rPr lang="tr-TR" dirty="0">
                <a:latin typeface="Arial" pitchFamily="34" charset="0"/>
                <a:ea typeface="Times New Roman" pitchFamily="18" charset="0"/>
                <a:cs typeface="Arial" pitchFamily="34" charset="0"/>
              </a:rPr>
              <a:t>C ) termometrelerdir. </a:t>
            </a:r>
            <a:endParaRPr lang="tr-TR" dirty="0">
              <a:latin typeface="Arial" pitchFamily="34" charset="0"/>
              <a:cs typeface="Arial" pitchFamily="34" charset="0"/>
            </a:endParaRPr>
          </a:p>
        </p:txBody>
      </p:sp>
      <p:sp>
        <p:nvSpPr>
          <p:cNvPr id="4" name="3 Veri Yer Tutucusu"/>
          <p:cNvSpPr>
            <a:spLocks noGrp="1"/>
          </p:cNvSpPr>
          <p:nvPr>
            <p:ph type="dt" sz="quarter" idx="10"/>
          </p:nvPr>
        </p:nvSpPr>
        <p:spPr/>
        <p:txBody>
          <a:bodyPr/>
          <a:lstStyle/>
          <a:p>
            <a:pPr>
              <a:defRPr/>
            </a:pPr>
            <a:r>
              <a:rPr lang="tr-TR"/>
              <a:t>Ölçme Yöntemleri</a:t>
            </a:r>
          </a:p>
        </p:txBody>
      </p:sp>
      <p:sp>
        <p:nvSpPr>
          <p:cNvPr id="5" name="4 Altbilgi Yer Tutucusu"/>
          <p:cNvSpPr>
            <a:spLocks noGrp="1"/>
          </p:cNvSpPr>
          <p:nvPr>
            <p:ph type="ftr" sz="quarter" idx="11"/>
          </p:nvPr>
        </p:nvSpPr>
        <p:spPr/>
        <p:txBody>
          <a:bodyPr/>
          <a:lstStyle/>
          <a:p>
            <a:pPr>
              <a:defRPr/>
            </a:pPr>
            <a:r>
              <a:rPr lang="tr-TR"/>
              <a:t>Doç. Dr. Hüsamettin BULUT</a:t>
            </a:r>
          </a:p>
        </p:txBody>
      </p:sp>
      <p:sp>
        <p:nvSpPr>
          <p:cNvPr id="6" name="5 Slayt Numarası Yer Tutucusu"/>
          <p:cNvSpPr>
            <a:spLocks noGrp="1"/>
          </p:cNvSpPr>
          <p:nvPr>
            <p:ph type="sldNum" sz="quarter" idx="12"/>
          </p:nvPr>
        </p:nvSpPr>
        <p:spPr/>
        <p:txBody>
          <a:bodyPr/>
          <a:lstStyle/>
          <a:p>
            <a:pPr>
              <a:defRPr/>
            </a:pPr>
            <a:fld id="{0194296B-3291-41C6-A162-7ACDA972944B}" type="slidenum">
              <a:rPr lang="tr-TR"/>
              <a:pPr>
                <a:defRPr/>
              </a:pPr>
              <a:t>49</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2" name="Object 4"/>
          <p:cNvGraphicFramePr>
            <a:graphicFrameLocks noChangeAspect="1"/>
          </p:cNvGraphicFramePr>
          <p:nvPr/>
        </p:nvGraphicFramePr>
        <p:xfrm>
          <a:off x="3563938" y="1412875"/>
          <a:ext cx="2152650" cy="936625"/>
        </p:xfrm>
        <a:graphic>
          <a:graphicData uri="http://schemas.openxmlformats.org/presentationml/2006/ole">
            <mc:AlternateContent xmlns:mc="http://schemas.openxmlformats.org/markup-compatibility/2006">
              <mc:Choice xmlns:v="urn:schemas-microsoft-com:vml" Requires="v">
                <p:oleObj spid="_x0000_s22537" name="Denklem" r:id="rId3" imgW="1028254" imgH="444307" progId="Equation.3">
                  <p:embed/>
                </p:oleObj>
              </mc:Choice>
              <mc:Fallback>
                <p:oleObj name="Denklem" r:id="rId3" imgW="1028254" imgH="444307"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1412875"/>
                        <a:ext cx="215265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29" name="Object 1"/>
          <p:cNvGraphicFramePr>
            <a:graphicFrameLocks noChangeAspect="1"/>
          </p:cNvGraphicFramePr>
          <p:nvPr/>
        </p:nvGraphicFramePr>
        <p:xfrm>
          <a:off x="3203575" y="4221163"/>
          <a:ext cx="1512888" cy="1184275"/>
        </p:xfrm>
        <a:graphic>
          <a:graphicData uri="http://schemas.openxmlformats.org/presentationml/2006/ole">
            <mc:AlternateContent xmlns:mc="http://schemas.openxmlformats.org/markup-compatibility/2006">
              <mc:Choice xmlns:v="urn:schemas-microsoft-com:vml" Requires="v">
                <p:oleObj spid="_x0000_s22538" name="Denklem" r:id="rId5" imgW="571252" imgH="444307" progId="Equation.3">
                  <p:embed/>
                </p:oleObj>
              </mc:Choice>
              <mc:Fallback>
                <p:oleObj name="Denklem" r:id="rId5" imgW="571252" imgH="444307"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4221163"/>
                        <a:ext cx="1512888" cy="118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3" name="Rectangle 5"/>
          <p:cNvSpPr>
            <a:spLocks noChangeArrowheads="1"/>
          </p:cNvSpPr>
          <p:nvPr/>
        </p:nvSpPr>
        <p:spPr bwMode="auto">
          <a:xfrm>
            <a:off x="468313" y="692150"/>
            <a:ext cx="8315325" cy="1293813"/>
          </a:xfrm>
          <a:prstGeom prst="rect">
            <a:avLst/>
          </a:prstGeom>
          <a:noFill/>
          <a:ln w="9525">
            <a:noFill/>
            <a:miter lim="800000"/>
            <a:headEnd/>
            <a:tailEnd/>
          </a:ln>
          <a:effectLst/>
        </p:spPr>
        <p:txBody>
          <a:bodyPr anchor="ctr">
            <a:spAutoFit/>
          </a:bodyPr>
          <a:lstStyle/>
          <a:p>
            <a:pPr algn="just">
              <a:defRPr/>
            </a:pPr>
            <a:r>
              <a:rPr lang="tr-TR" sz="2000" u="sng" dirty="0">
                <a:solidFill>
                  <a:schemeClr val="accent2">
                    <a:lumMod val="50000"/>
                  </a:schemeClr>
                </a:solidFill>
                <a:latin typeface="Arial" pitchFamily="34" charset="0"/>
                <a:ea typeface="Times New Roman" pitchFamily="18" charset="0"/>
                <a:cs typeface="Arial" pitchFamily="34" charset="0"/>
              </a:rPr>
              <a:t>Deneysel sıcaklık Ölçeği</a:t>
            </a:r>
            <a:r>
              <a:rPr lang="tr-TR" sz="2000" dirty="0">
                <a:latin typeface="Arial" pitchFamily="34" charset="0"/>
                <a:ea typeface="Times New Roman" pitchFamily="18" charset="0"/>
                <a:cs typeface="Arial" pitchFamily="34" charset="0"/>
              </a:rPr>
              <a:t>, k </a:t>
            </a:r>
            <a:r>
              <a:rPr lang="tr-TR" sz="2000" dirty="0" err="1">
                <a:latin typeface="Arial" pitchFamily="34" charset="0"/>
                <a:ea typeface="Times New Roman" pitchFamily="18" charset="0"/>
                <a:cs typeface="Arial" pitchFamily="34" charset="0"/>
              </a:rPr>
              <a:t>termometrik</a:t>
            </a:r>
            <a:r>
              <a:rPr lang="tr-TR" sz="2000" dirty="0">
                <a:latin typeface="Arial" pitchFamily="34" charset="0"/>
                <a:ea typeface="Times New Roman" pitchFamily="18" charset="0"/>
                <a:cs typeface="Arial" pitchFamily="34" charset="0"/>
              </a:rPr>
              <a:t> özellik olmak üzere </a:t>
            </a:r>
            <a:r>
              <a:rPr lang="tr-TR" sz="2000" dirty="0" err="1">
                <a:latin typeface="Arial" pitchFamily="34" charset="0"/>
                <a:ea typeface="Times New Roman" pitchFamily="18" charset="0"/>
                <a:cs typeface="Arial" pitchFamily="34" charset="0"/>
              </a:rPr>
              <a:t>Celcius</a:t>
            </a:r>
            <a:r>
              <a:rPr lang="tr-TR" sz="2000" dirty="0">
                <a:latin typeface="Arial" pitchFamily="34" charset="0"/>
                <a:ea typeface="Times New Roman" pitchFamily="18" charset="0"/>
                <a:cs typeface="Arial" pitchFamily="34" charset="0"/>
              </a:rPr>
              <a:t> sıcaklık ölçeği referans alınırsa aşağıdaki ölçek deneysel olarak elde edilir.</a:t>
            </a:r>
            <a:endParaRPr lang="tr-TR" sz="2000" dirty="0">
              <a:latin typeface="Arial" pitchFamily="34" charset="0"/>
              <a:cs typeface="Arial" pitchFamily="34" charset="0"/>
            </a:endParaRPr>
          </a:p>
          <a:p>
            <a:pPr eaLnBrk="0" hangingPunct="0">
              <a:defRPr/>
            </a:pPr>
            <a:endParaRPr lang="tr-TR" dirty="0">
              <a:latin typeface="Arial" pitchFamily="34" charset="0"/>
              <a:cs typeface="Arial" pitchFamily="34" charset="0"/>
            </a:endParaRPr>
          </a:p>
        </p:txBody>
      </p:sp>
      <p:sp>
        <p:nvSpPr>
          <p:cNvPr id="22534" name="Rectangle 7"/>
          <p:cNvSpPr>
            <a:spLocks noChangeArrowheads="1"/>
          </p:cNvSpPr>
          <p:nvPr/>
        </p:nvSpPr>
        <p:spPr bwMode="auto">
          <a:xfrm>
            <a:off x="0" y="1590675"/>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2535" name="Rectangle 8"/>
          <p:cNvSpPr>
            <a:spLocks noChangeArrowheads="1"/>
          </p:cNvSpPr>
          <p:nvPr/>
        </p:nvSpPr>
        <p:spPr bwMode="auto">
          <a:xfrm>
            <a:off x="323850" y="2997200"/>
            <a:ext cx="8208963" cy="1323975"/>
          </a:xfrm>
          <a:prstGeom prst="rect">
            <a:avLst/>
          </a:prstGeom>
          <a:noFill/>
          <a:ln w="9525">
            <a:noFill/>
            <a:miter lim="800000"/>
            <a:headEnd/>
            <a:tailEnd/>
          </a:ln>
        </p:spPr>
        <p:txBody>
          <a:bodyPr anchor="ctr">
            <a:spAutoFit/>
          </a:bodyPr>
          <a:lstStyle/>
          <a:p>
            <a:pPr algn="just"/>
            <a:r>
              <a:rPr lang="tr-TR" sz="2000">
                <a:ea typeface="Times New Roman" pitchFamily="18" charset="0"/>
                <a:cs typeface="Arial" charset="0"/>
              </a:rPr>
              <a:t>Kelvin tarafından öne sürülen </a:t>
            </a:r>
            <a:r>
              <a:rPr lang="tr-TR" sz="2000" u="sng">
                <a:solidFill>
                  <a:schemeClr val="accent2"/>
                </a:solidFill>
                <a:ea typeface="Times New Roman" pitchFamily="18" charset="0"/>
                <a:cs typeface="Arial" charset="0"/>
              </a:rPr>
              <a:t>termodinamik sıcaklık ölçeğinde</a:t>
            </a:r>
            <a:r>
              <a:rPr lang="tr-TR" sz="2000">
                <a:ea typeface="Times New Roman" pitchFamily="18" charset="0"/>
                <a:cs typeface="Arial" charset="0"/>
              </a:rPr>
              <a:t>, sıcaklıklar Kelvin olmak şartıyla  Isı ve sıcaklıklara arasında aşağıdaki eşitlik geçerlidir.</a:t>
            </a:r>
          </a:p>
          <a:p>
            <a:pPr algn="just" eaLnBrk="0" hangingPunct="0"/>
            <a:endParaRPr lang="tr-TR" sz="2000">
              <a:ea typeface="Times New Roman" pitchFamily="18" charset="0"/>
              <a:cs typeface="Arial" charset="0"/>
            </a:endParaRPr>
          </a:p>
        </p:txBody>
      </p:sp>
      <p:sp>
        <p:nvSpPr>
          <p:cNvPr id="12" name="11 Veri Yer Tutucusu"/>
          <p:cNvSpPr>
            <a:spLocks noGrp="1"/>
          </p:cNvSpPr>
          <p:nvPr>
            <p:ph type="dt" sz="quarter" idx="10"/>
          </p:nvPr>
        </p:nvSpPr>
        <p:spPr/>
        <p:txBody>
          <a:bodyPr/>
          <a:lstStyle/>
          <a:p>
            <a:pPr>
              <a:defRPr/>
            </a:pPr>
            <a:r>
              <a:rPr lang="tr-TR"/>
              <a:t>Ölçme Yöntemleri</a:t>
            </a:r>
          </a:p>
        </p:txBody>
      </p:sp>
      <p:sp>
        <p:nvSpPr>
          <p:cNvPr id="13" name="12 Altbilgi Yer Tutucusu"/>
          <p:cNvSpPr>
            <a:spLocks noGrp="1"/>
          </p:cNvSpPr>
          <p:nvPr>
            <p:ph type="ftr" sz="quarter" idx="11"/>
          </p:nvPr>
        </p:nvSpPr>
        <p:spPr/>
        <p:txBody>
          <a:bodyPr/>
          <a:lstStyle/>
          <a:p>
            <a:pPr>
              <a:defRPr/>
            </a:pPr>
            <a:r>
              <a:rPr lang="tr-TR"/>
              <a:t>Doç. Dr. Hüsamettin BULUT</a:t>
            </a:r>
          </a:p>
        </p:txBody>
      </p:sp>
      <p:sp>
        <p:nvSpPr>
          <p:cNvPr id="22538" name="13 Dikdörtgen"/>
          <p:cNvSpPr>
            <a:spLocks noChangeArrowheads="1"/>
          </p:cNvSpPr>
          <p:nvPr/>
        </p:nvSpPr>
        <p:spPr bwMode="auto">
          <a:xfrm>
            <a:off x="3059113" y="260350"/>
            <a:ext cx="2673350" cy="369888"/>
          </a:xfrm>
          <a:prstGeom prst="rect">
            <a:avLst/>
          </a:prstGeom>
          <a:noFill/>
          <a:ln w="9525">
            <a:noFill/>
            <a:miter lim="800000"/>
            <a:headEnd/>
            <a:tailEnd/>
          </a:ln>
        </p:spPr>
        <p:txBody>
          <a:bodyPr wrap="none">
            <a:spAutoFit/>
          </a:bodyPr>
          <a:lstStyle/>
          <a:p>
            <a:pPr algn="ctr"/>
            <a:r>
              <a:rPr lang="tr-TR" b="1" u="sng">
                <a:ea typeface="Times New Roman" pitchFamily="18" charset="0"/>
                <a:cs typeface="Arial" charset="0"/>
              </a:rPr>
              <a:t>SICAKLIK ÖLÇEKLERİ</a:t>
            </a:r>
          </a:p>
        </p:txBody>
      </p:sp>
      <p:sp>
        <p:nvSpPr>
          <p:cNvPr id="15" name="14 Slayt Numarası Yer Tutucusu"/>
          <p:cNvSpPr>
            <a:spLocks noGrp="1"/>
          </p:cNvSpPr>
          <p:nvPr>
            <p:ph type="sldNum" sz="quarter" idx="12"/>
          </p:nvPr>
        </p:nvSpPr>
        <p:spPr/>
        <p:txBody>
          <a:bodyPr/>
          <a:lstStyle/>
          <a:p>
            <a:pPr>
              <a:defRPr/>
            </a:pPr>
            <a:fld id="{E0E2DACB-F3BC-46C5-BC31-59FCC41059A2}" type="slidenum">
              <a:rPr lang="tr-TR"/>
              <a:pPr>
                <a:defRPr/>
              </a:pPr>
              <a:t>5</a:t>
            </a:fld>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31800" y="188913"/>
            <a:ext cx="8532813" cy="1570037"/>
          </a:xfrm>
          <a:prstGeom prst="rect">
            <a:avLst/>
          </a:prstGeom>
          <a:solidFill>
            <a:schemeClr val="tx2">
              <a:lumMod val="20000"/>
              <a:lumOff val="80000"/>
            </a:schemeClr>
          </a:solidFill>
          <a:ln w="9525">
            <a:noFill/>
            <a:miter lim="800000"/>
            <a:headEnd/>
            <a:tailEnd/>
          </a:ln>
          <a:effectLst/>
        </p:spPr>
        <p:txBody>
          <a:bodyPr anchor="ctr">
            <a:spAutoFit/>
          </a:bodyPr>
          <a:lstStyle/>
          <a:p>
            <a:pPr algn="ctr"/>
            <a:r>
              <a:rPr lang="tr-TR" sz="1600" b="1">
                <a:solidFill>
                  <a:srgbClr val="984807"/>
                </a:solidFill>
                <a:ea typeface="Times New Roman" pitchFamily="18" charset="0"/>
                <a:cs typeface="Arial" charset="0"/>
              </a:rPr>
              <a:t>ŞEKİL DEĞİŞİMİ İLE SICAKLIK DEĞİŞİMİ</a:t>
            </a:r>
          </a:p>
          <a:p>
            <a:pPr eaLnBrk="0" hangingPunct="0"/>
            <a:r>
              <a:rPr lang="tr-TR" sz="1600">
                <a:ea typeface="Times New Roman" pitchFamily="18" charset="0"/>
                <a:cs typeface="Arial" charset="0"/>
              </a:rPr>
              <a:t>Seger sıcaklık ölçerleri olarak da adlandırılır. Çeşitli malzeme karışımlarından hazırlanmış bazı geometrik şekillerin belirli sıcaklılarda şekillerinin bozulmasına dayanır. </a:t>
            </a:r>
            <a:endParaRPr lang="tr-TR" sz="1600">
              <a:cs typeface="Arial" charset="0"/>
            </a:endParaRPr>
          </a:p>
          <a:p>
            <a:pPr eaLnBrk="0" hangingPunct="0"/>
            <a:r>
              <a:rPr lang="tr-TR" sz="1600">
                <a:cs typeface="Times New Roman" pitchFamily="18" charset="0"/>
              </a:rPr>
              <a:t>Özellikle toprak (seramik) sanayisindeki, pişirme fırınları içindeki sıcaklıkların ölçülmesinde, termoeleman, pirometre yerine seger koni veya pirmaidleri yaygın olarak kullanılır. Ölçme hassasiyetleri fazla olmamasına rağmen bu tip sanayiler için yeterlidir.</a:t>
            </a:r>
            <a:endParaRPr lang="tr-TR" sz="1600">
              <a:cs typeface="Arial" charset="0"/>
            </a:endParaRPr>
          </a:p>
        </p:txBody>
      </p:sp>
      <p:pic>
        <p:nvPicPr>
          <p:cNvPr id="78850" name="Picture 1"/>
          <p:cNvPicPr>
            <a:picLocks noChangeAspect="1" noChangeArrowheads="1"/>
          </p:cNvPicPr>
          <p:nvPr/>
        </p:nvPicPr>
        <p:blipFill>
          <a:blip r:embed="rId2"/>
          <a:srcRect l="3477" r="6134" b="3610"/>
          <a:stretch>
            <a:fillRect/>
          </a:stretch>
        </p:blipFill>
        <p:spPr bwMode="auto">
          <a:xfrm>
            <a:off x="1763713" y="1844675"/>
            <a:ext cx="5616575" cy="4679950"/>
          </a:xfrm>
          <a:prstGeom prst="rect">
            <a:avLst/>
          </a:prstGeom>
          <a:noFill/>
          <a:ln w="9525">
            <a:noFill/>
            <a:miter lim="800000"/>
            <a:headEnd/>
            <a:tailEnd/>
          </a:ln>
        </p:spPr>
      </p:pic>
      <p:sp>
        <p:nvSpPr>
          <p:cNvPr id="6" name="5 Veri Yer Tutucusu"/>
          <p:cNvSpPr>
            <a:spLocks noGrp="1"/>
          </p:cNvSpPr>
          <p:nvPr>
            <p:ph type="dt" sz="quarter" idx="10"/>
          </p:nvPr>
        </p:nvSpPr>
        <p:spPr/>
        <p:txBody>
          <a:bodyPr/>
          <a:lstStyle/>
          <a:p>
            <a:pPr>
              <a:defRPr/>
            </a:pPr>
            <a:r>
              <a:rPr lang="tr-TR"/>
              <a:t>Ölçme Yöntemleri</a:t>
            </a:r>
          </a:p>
        </p:txBody>
      </p:sp>
      <p:sp>
        <p:nvSpPr>
          <p:cNvPr id="7" name="6 Altbilgi Yer Tutucusu"/>
          <p:cNvSpPr>
            <a:spLocks noGrp="1"/>
          </p:cNvSpPr>
          <p:nvPr>
            <p:ph type="ftr" sz="quarter" idx="11"/>
          </p:nvPr>
        </p:nvSpPr>
        <p:spPr/>
        <p:txBody>
          <a:bodyPr/>
          <a:lstStyle/>
          <a:p>
            <a:pPr>
              <a:defRPr/>
            </a:pPr>
            <a:r>
              <a:rPr lang="tr-TR"/>
              <a:t>Doç. Dr. Hüsamettin BULUT</a:t>
            </a:r>
          </a:p>
        </p:txBody>
      </p:sp>
      <p:sp>
        <p:nvSpPr>
          <p:cNvPr id="8" name="7 Slayt Numarası Yer Tutucusu"/>
          <p:cNvSpPr>
            <a:spLocks noGrp="1"/>
          </p:cNvSpPr>
          <p:nvPr>
            <p:ph type="sldNum" sz="quarter" idx="12"/>
          </p:nvPr>
        </p:nvSpPr>
        <p:spPr/>
        <p:txBody>
          <a:bodyPr/>
          <a:lstStyle/>
          <a:p>
            <a:pPr>
              <a:defRPr/>
            </a:pPr>
            <a:fld id="{D985B00D-CCF5-442F-973B-9BF036024A5F}" type="slidenum">
              <a:rPr lang="tr-TR"/>
              <a:pPr>
                <a:defRPr/>
              </a:pPr>
              <a:t>50</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84213" y="260350"/>
            <a:ext cx="7775575" cy="6370638"/>
          </a:xfrm>
          <a:prstGeom prst="rect">
            <a:avLst/>
          </a:prstGeom>
          <a:solidFill>
            <a:srgbClr val="92D050"/>
          </a:solidFill>
          <a:ln>
            <a:solidFill>
              <a:schemeClr val="accent1"/>
            </a:solidFill>
          </a:ln>
        </p:spPr>
        <p:txBody>
          <a:bodyPr>
            <a:spAutoFit/>
          </a:bodyPr>
          <a:lstStyle/>
          <a:p>
            <a:pPr algn="ctr" fontAlgn="auto">
              <a:spcBef>
                <a:spcPts val="0"/>
              </a:spcBef>
              <a:spcAft>
                <a:spcPts val="0"/>
              </a:spcAft>
              <a:defRPr/>
            </a:pPr>
            <a:r>
              <a:rPr lang="tr-TR" sz="2400" b="1" u="sng" dirty="0">
                <a:effectLst>
                  <a:outerShdw blurRad="38100" dist="38100" dir="2700000" algn="tl">
                    <a:srgbClr val="000000">
                      <a:alpha val="43137"/>
                    </a:srgbClr>
                  </a:outerShdw>
                </a:effectLst>
                <a:latin typeface="Times New Roman" pitchFamily="18" charset="0"/>
                <a:cs typeface="Times New Roman" pitchFamily="18" charset="0"/>
              </a:rPr>
              <a:t>SICAKLIK ÖLÇERLER</a:t>
            </a:r>
            <a:endParaRPr lang="tr-TR" sz="2400" u="sng" dirty="0">
              <a:effectLst>
                <a:outerShdw blurRad="38100" dist="38100" dir="2700000" algn="tl">
                  <a:srgbClr val="000000">
                    <a:alpha val="43137"/>
                  </a:srgbClr>
                </a:outerShdw>
              </a:effectLst>
              <a:latin typeface="Times New Roman" pitchFamily="18" charset="0"/>
              <a:cs typeface="Times New Roman" pitchFamily="18" charset="0"/>
            </a:endParaRPr>
          </a:p>
          <a:p>
            <a:pPr fontAlgn="auto">
              <a:spcBef>
                <a:spcPts val="0"/>
              </a:spcBef>
              <a:spcAft>
                <a:spcPts val="0"/>
              </a:spcAft>
              <a:defRPr/>
            </a:pPr>
            <a:r>
              <a:rPr lang="tr-TR" sz="2400" dirty="0">
                <a:latin typeface="Times New Roman" pitchFamily="18" charset="0"/>
                <a:cs typeface="Times New Roman" pitchFamily="18" charset="0"/>
              </a:rPr>
              <a:t> </a:t>
            </a:r>
          </a:p>
          <a:p>
            <a:pPr fontAlgn="auto">
              <a:spcBef>
                <a:spcPts val="0"/>
              </a:spcBef>
              <a:spcAft>
                <a:spcPts val="0"/>
              </a:spcAft>
              <a:defRPr/>
            </a:pPr>
            <a:r>
              <a:rPr lang="tr-TR" sz="2400" b="1" dirty="0">
                <a:latin typeface="Times New Roman" pitchFamily="18" charset="0"/>
                <a:cs typeface="Times New Roman" pitchFamily="18" charset="0"/>
              </a:rPr>
              <a:t>Temaslı termometreler</a:t>
            </a:r>
            <a:endParaRPr lang="tr-TR" sz="2400" dirty="0">
              <a:latin typeface="Times New Roman" pitchFamily="18" charset="0"/>
              <a:cs typeface="Times New Roman" pitchFamily="18" charset="0"/>
            </a:endParaRPr>
          </a:p>
          <a:p>
            <a:pPr fontAlgn="auto">
              <a:spcBef>
                <a:spcPts val="0"/>
              </a:spcBef>
              <a:spcAft>
                <a:spcPts val="0"/>
              </a:spcAft>
              <a:defRPr/>
            </a:pPr>
            <a:r>
              <a:rPr lang="tr-TR" sz="2400" dirty="0">
                <a:latin typeface="Times New Roman" pitchFamily="18" charset="0"/>
                <a:cs typeface="Times New Roman" pitchFamily="18" charset="0"/>
              </a:rPr>
              <a:t>1- Genişleme tipli termometreler</a:t>
            </a:r>
          </a:p>
          <a:p>
            <a:pPr fontAlgn="auto">
              <a:spcBef>
                <a:spcPts val="0"/>
              </a:spcBef>
              <a:spcAft>
                <a:spcPts val="0"/>
              </a:spcAft>
              <a:buFont typeface="Arial" pitchFamily="34" charset="0"/>
              <a:buChar char="•"/>
              <a:defRPr/>
            </a:pPr>
            <a:r>
              <a:rPr lang="tr-TR" sz="2400" dirty="0">
                <a:latin typeface="Times New Roman" pitchFamily="18" charset="0"/>
                <a:cs typeface="Times New Roman" pitchFamily="18" charset="0"/>
              </a:rPr>
              <a:t>Sıvı genişlemeli</a:t>
            </a:r>
          </a:p>
          <a:p>
            <a:pPr fontAlgn="auto">
              <a:spcBef>
                <a:spcPts val="0"/>
              </a:spcBef>
              <a:spcAft>
                <a:spcPts val="0"/>
              </a:spcAft>
              <a:buFont typeface="Arial" pitchFamily="34" charset="0"/>
              <a:buChar char="•"/>
              <a:defRPr/>
            </a:pPr>
            <a:r>
              <a:rPr lang="tr-TR" sz="2400" dirty="0" err="1">
                <a:latin typeface="Times New Roman" pitchFamily="18" charset="0"/>
                <a:cs typeface="Times New Roman" pitchFamily="18" charset="0"/>
              </a:rPr>
              <a:t>Bimetalik</a:t>
            </a:r>
            <a:r>
              <a:rPr lang="tr-TR" sz="2400" dirty="0">
                <a:latin typeface="Times New Roman" pitchFamily="18" charset="0"/>
                <a:cs typeface="Times New Roman" pitchFamily="18" charset="0"/>
              </a:rPr>
              <a:t> tip</a:t>
            </a:r>
          </a:p>
          <a:p>
            <a:pPr fontAlgn="auto">
              <a:spcBef>
                <a:spcPts val="0"/>
              </a:spcBef>
              <a:spcAft>
                <a:spcPts val="0"/>
              </a:spcAft>
              <a:buFont typeface="Arial" pitchFamily="34" charset="0"/>
              <a:buChar char="•"/>
              <a:defRPr/>
            </a:pPr>
            <a:r>
              <a:rPr lang="tr-TR" sz="2400" dirty="0">
                <a:latin typeface="Times New Roman" pitchFamily="18" charset="0"/>
                <a:cs typeface="Times New Roman" pitchFamily="18" charset="0"/>
              </a:rPr>
              <a:t>Gaz termometreleri</a:t>
            </a:r>
          </a:p>
          <a:p>
            <a:pPr fontAlgn="auto">
              <a:spcBef>
                <a:spcPts val="0"/>
              </a:spcBef>
              <a:spcAft>
                <a:spcPts val="0"/>
              </a:spcAft>
              <a:defRPr/>
            </a:pPr>
            <a:r>
              <a:rPr lang="tr-TR" sz="2400" dirty="0">
                <a:latin typeface="Times New Roman" pitchFamily="18" charset="0"/>
                <a:cs typeface="Times New Roman" pitchFamily="18" charset="0"/>
              </a:rPr>
              <a:t>2- </a:t>
            </a:r>
            <a:r>
              <a:rPr lang="tr-TR" sz="2400" dirty="0" err="1">
                <a:latin typeface="Times New Roman" pitchFamily="18" charset="0"/>
                <a:cs typeface="Times New Roman" pitchFamily="18" charset="0"/>
              </a:rPr>
              <a:t>Termistorler</a:t>
            </a:r>
            <a:endParaRPr lang="tr-TR" sz="2400" dirty="0">
              <a:latin typeface="Times New Roman" pitchFamily="18" charset="0"/>
              <a:cs typeface="Times New Roman" pitchFamily="18" charset="0"/>
            </a:endParaRPr>
          </a:p>
          <a:p>
            <a:pPr fontAlgn="auto">
              <a:spcBef>
                <a:spcPts val="0"/>
              </a:spcBef>
              <a:spcAft>
                <a:spcPts val="0"/>
              </a:spcAft>
              <a:defRPr/>
            </a:pPr>
            <a:r>
              <a:rPr lang="tr-TR" sz="2400" dirty="0">
                <a:latin typeface="Times New Roman" pitchFamily="18" charset="0"/>
                <a:cs typeface="Times New Roman" pitchFamily="18" charset="0"/>
              </a:rPr>
              <a:t>3- Direnç termometreleri (Nikel, bakır, (korozyona uğrayabilir) </a:t>
            </a:r>
            <a:r>
              <a:rPr lang="tr-TR" sz="2400" dirty="0" err="1">
                <a:latin typeface="Times New Roman" pitchFamily="18" charset="0"/>
                <a:cs typeface="Times New Roman" pitchFamily="18" charset="0"/>
              </a:rPr>
              <a:t>Platinyum</a:t>
            </a:r>
            <a:r>
              <a:rPr lang="tr-TR" sz="2400" dirty="0">
                <a:latin typeface="Times New Roman" pitchFamily="18" charset="0"/>
                <a:cs typeface="Times New Roman" pitchFamily="18" charset="0"/>
              </a:rPr>
              <a:t>, tungsten)</a:t>
            </a:r>
          </a:p>
          <a:p>
            <a:pPr fontAlgn="auto">
              <a:spcBef>
                <a:spcPts val="0"/>
              </a:spcBef>
              <a:spcAft>
                <a:spcPts val="0"/>
              </a:spcAft>
              <a:defRPr/>
            </a:pPr>
            <a:r>
              <a:rPr lang="tr-TR" sz="2400" dirty="0">
                <a:latin typeface="Times New Roman" pitchFamily="18" charset="0"/>
                <a:cs typeface="Times New Roman" pitchFamily="18" charset="0"/>
              </a:rPr>
              <a:t>4- Isıl çiftler (</a:t>
            </a:r>
            <a:r>
              <a:rPr lang="tr-TR" sz="2400" dirty="0" err="1">
                <a:latin typeface="Times New Roman" pitchFamily="18" charset="0"/>
                <a:cs typeface="Times New Roman" pitchFamily="18" charset="0"/>
              </a:rPr>
              <a:t>Termoeleman</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Thermocouple</a:t>
            </a:r>
            <a:r>
              <a:rPr lang="tr-TR" sz="2400" dirty="0">
                <a:latin typeface="Times New Roman" pitchFamily="18" charset="0"/>
                <a:cs typeface="Times New Roman" pitchFamily="18" charset="0"/>
              </a:rPr>
              <a:t>)</a:t>
            </a:r>
          </a:p>
          <a:p>
            <a:pPr fontAlgn="auto">
              <a:spcBef>
                <a:spcPts val="0"/>
              </a:spcBef>
              <a:spcAft>
                <a:spcPts val="0"/>
              </a:spcAft>
              <a:defRPr/>
            </a:pPr>
            <a:r>
              <a:rPr lang="tr-TR" sz="2400" dirty="0">
                <a:latin typeface="Times New Roman" pitchFamily="18" charset="0"/>
                <a:cs typeface="Times New Roman" pitchFamily="18" charset="0"/>
              </a:rPr>
              <a:t>5-Sıvı Kristal termometreler</a:t>
            </a:r>
          </a:p>
          <a:p>
            <a:pPr fontAlgn="auto">
              <a:spcBef>
                <a:spcPts val="0"/>
              </a:spcBef>
              <a:spcAft>
                <a:spcPts val="0"/>
              </a:spcAft>
              <a:defRPr/>
            </a:pPr>
            <a:r>
              <a:rPr lang="tr-TR" sz="2400" dirty="0">
                <a:latin typeface="Times New Roman" pitchFamily="18" charset="0"/>
                <a:cs typeface="Times New Roman" pitchFamily="18" charset="0"/>
              </a:rPr>
              <a:t>5- Birleşik devreli termometreler</a:t>
            </a:r>
          </a:p>
          <a:p>
            <a:pPr fontAlgn="auto">
              <a:spcBef>
                <a:spcPts val="0"/>
              </a:spcBef>
              <a:spcAft>
                <a:spcPts val="0"/>
              </a:spcAft>
              <a:defRPr/>
            </a:pPr>
            <a:r>
              <a:rPr lang="tr-TR" sz="2400" b="1" dirty="0">
                <a:latin typeface="Times New Roman" pitchFamily="18" charset="0"/>
                <a:cs typeface="Times New Roman" pitchFamily="18" charset="0"/>
              </a:rPr>
              <a:t>Temassız Termometreler</a:t>
            </a:r>
            <a:endParaRPr lang="tr-TR" sz="2400" dirty="0">
              <a:latin typeface="Times New Roman" pitchFamily="18" charset="0"/>
              <a:cs typeface="Times New Roman" pitchFamily="18" charset="0"/>
            </a:endParaRPr>
          </a:p>
          <a:p>
            <a:pPr fontAlgn="auto">
              <a:spcBef>
                <a:spcPts val="0"/>
              </a:spcBef>
              <a:spcAft>
                <a:spcPts val="0"/>
              </a:spcAft>
              <a:defRPr/>
            </a:pPr>
            <a:r>
              <a:rPr lang="tr-TR" sz="2400" dirty="0">
                <a:latin typeface="Times New Roman" pitchFamily="18" charset="0"/>
                <a:cs typeface="Times New Roman" pitchFamily="18" charset="0"/>
              </a:rPr>
              <a:t>1- Optik termometreler</a:t>
            </a:r>
          </a:p>
          <a:p>
            <a:pPr fontAlgn="auto">
              <a:spcBef>
                <a:spcPts val="0"/>
              </a:spcBef>
              <a:spcAft>
                <a:spcPts val="0"/>
              </a:spcAft>
              <a:defRPr/>
            </a:pPr>
            <a:r>
              <a:rPr lang="tr-TR" sz="2400" dirty="0">
                <a:latin typeface="Times New Roman" pitchFamily="18" charset="0"/>
                <a:cs typeface="Times New Roman" pitchFamily="18" charset="0"/>
              </a:rPr>
              <a:t>2- </a:t>
            </a:r>
            <a:r>
              <a:rPr lang="tr-TR" sz="2400" dirty="0" err="1">
                <a:latin typeface="Times New Roman" pitchFamily="18" charset="0"/>
                <a:cs typeface="Times New Roman" pitchFamily="18" charset="0"/>
              </a:rPr>
              <a:t>İnfrared</a:t>
            </a:r>
            <a:r>
              <a:rPr lang="tr-TR" sz="2400" dirty="0">
                <a:latin typeface="Times New Roman" pitchFamily="18" charset="0"/>
                <a:cs typeface="Times New Roman" pitchFamily="18" charset="0"/>
              </a:rPr>
              <a:t> (Kızılötesi) termometreler</a:t>
            </a:r>
          </a:p>
          <a:p>
            <a:pPr fontAlgn="auto">
              <a:spcBef>
                <a:spcPts val="0"/>
              </a:spcBef>
              <a:spcAft>
                <a:spcPts val="0"/>
              </a:spcAft>
              <a:defRPr/>
            </a:pPr>
            <a:endParaRPr lang="tr-TR" sz="2400" dirty="0">
              <a:latin typeface="Times New Roman" pitchFamily="18" charset="0"/>
              <a:cs typeface="Times New Roman" pitchFamily="18" charset="0"/>
            </a:endParaRPr>
          </a:p>
        </p:txBody>
      </p:sp>
      <p:sp>
        <p:nvSpPr>
          <p:cNvPr id="7" name="6 Veri Yer Tutucusu"/>
          <p:cNvSpPr>
            <a:spLocks noGrp="1"/>
          </p:cNvSpPr>
          <p:nvPr>
            <p:ph type="dt" sz="quarter" idx="10"/>
          </p:nvPr>
        </p:nvSpPr>
        <p:spPr/>
        <p:txBody>
          <a:bodyPr/>
          <a:lstStyle/>
          <a:p>
            <a:pPr>
              <a:defRPr/>
            </a:pPr>
            <a:r>
              <a:rPr lang="tr-TR"/>
              <a:t>Ölçme Yöntemleri</a:t>
            </a:r>
          </a:p>
        </p:txBody>
      </p:sp>
      <p:sp>
        <p:nvSpPr>
          <p:cNvPr id="8" name="7 Altbilgi Yer Tutucusu"/>
          <p:cNvSpPr>
            <a:spLocks noGrp="1"/>
          </p:cNvSpPr>
          <p:nvPr>
            <p:ph type="ftr" sz="quarter" idx="11"/>
          </p:nvPr>
        </p:nvSpPr>
        <p:spPr/>
        <p:txBody>
          <a:bodyPr/>
          <a:lstStyle/>
          <a:p>
            <a:pPr>
              <a:defRPr/>
            </a:pPr>
            <a:r>
              <a:rPr lang="tr-TR"/>
              <a:t>Doç. Dr. Hüsamettin BULUT</a:t>
            </a:r>
          </a:p>
        </p:txBody>
      </p:sp>
      <p:sp>
        <p:nvSpPr>
          <p:cNvPr id="9" name="8 Slayt Numarası Yer Tutucusu"/>
          <p:cNvSpPr>
            <a:spLocks noGrp="1"/>
          </p:cNvSpPr>
          <p:nvPr>
            <p:ph type="sldNum" sz="quarter" idx="12"/>
          </p:nvPr>
        </p:nvSpPr>
        <p:spPr/>
        <p:txBody>
          <a:bodyPr/>
          <a:lstStyle/>
          <a:p>
            <a:pPr>
              <a:defRPr/>
            </a:pPr>
            <a:fld id="{E0ED42B4-4596-4034-88F8-9133CC0AF3B8}" type="slidenum">
              <a:rPr lang="tr-TR"/>
              <a:pPr>
                <a:defRPr/>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1 Metin kutusu"/>
          <p:cNvSpPr txBox="1">
            <a:spLocks noChangeArrowheads="1"/>
          </p:cNvSpPr>
          <p:nvPr/>
        </p:nvSpPr>
        <p:spPr bwMode="auto">
          <a:xfrm>
            <a:off x="755650" y="188913"/>
            <a:ext cx="4321175" cy="368300"/>
          </a:xfrm>
          <a:prstGeom prst="rect">
            <a:avLst/>
          </a:prstGeom>
          <a:noFill/>
          <a:ln w="9525">
            <a:noFill/>
            <a:miter lim="800000"/>
            <a:headEnd/>
            <a:tailEnd/>
          </a:ln>
        </p:spPr>
        <p:txBody>
          <a:bodyPr>
            <a:spAutoFit/>
          </a:bodyPr>
          <a:lstStyle/>
          <a:p>
            <a:r>
              <a:rPr lang="tr-TR">
                <a:latin typeface="Calibri" pitchFamily="34" charset="0"/>
              </a:rPr>
              <a:t>İdeal Gaz Termometreleri</a:t>
            </a:r>
          </a:p>
        </p:txBody>
      </p:sp>
      <p:sp>
        <p:nvSpPr>
          <p:cNvPr id="2048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pic>
        <p:nvPicPr>
          <p:cNvPr id="20486" name="Picture 1"/>
          <p:cNvPicPr>
            <a:picLocks noChangeAspect="1" noChangeArrowheads="1"/>
          </p:cNvPicPr>
          <p:nvPr/>
        </p:nvPicPr>
        <p:blipFill>
          <a:blip r:embed="rId3"/>
          <a:srcRect r="3535"/>
          <a:stretch>
            <a:fillRect/>
          </a:stretch>
        </p:blipFill>
        <p:spPr bwMode="auto">
          <a:xfrm rot="-5400000">
            <a:off x="-210343" y="1010443"/>
            <a:ext cx="5892800" cy="4824413"/>
          </a:xfrm>
          <a:prstGeom prst="rect">
            <a:avLst/>
          </a:prstGeom>
          <a:noFill/>
          <a:ln w="9525">
            <a:solidFill>
              <a:schemeClr val="tx2"/>
            </a:solidFill>
            <a:miter lim="800000"/>
            <a:headEnd/>
            <a:tailEnd/>
          </a:ln>
        </p:spPr>
      </p:pic>
      <p:sp>
        <p:nvSpPr>
          <p:cNvPr id="5" name="4 Metin kutusu"/>
          <p:cNvSpPr txBox="1"/>
          <p:nvPr/>
        </p:nvSpPr>
        <p:spPr>
          <a:xfrm>
            <a:off x="5219700" y="1268413"/>
            <a:ext cx="3744913" cy="4524375"/>
          </a:xfrm>
          <a:prstGeom prst="rect">
            <a:avLst/>
          </a:prstGeom>
          <a:solidFill>
            <a:schemeClr val="accent1">
              <a:lumMod val="20000"/>
              <a:lumOff val="80000"/>
            </a:schemeClr>
          </a:solidFill>
          <a:ln>
            <a:solidFill>
              <a:srgbClr val="FF0000"/>
            </a:solidFill>
          </a:ln>
        </p:spPr>
        <p:txBody>
          <a:bodyPr>
            <a:spAutoFit/>
          </a:bodyPr>
          <a:lstStyle/>
          <a:p>
            <a:pPr fontAlgn="auto">
              <a:spcBef>
                <a:spcPts val="0"/>
              </a:spcBef>
              <a:spcAft>
                <a:spcPts val="0"/>
              </a:spcAft>
              <a:defRPr/>
            </a:pPr>
            <a:r>
              <a:rPr lang="tr-TR" dirty="0">
                <a:latin typeface="+mn-lt"/>
              </a:rPr>
              <a:t>İdeal gaz termometresi saf suyun üçlü noktasındaki sıcaklıkta (</a:t>
            </a:r>
            <a:r>
              <a:rPr lang="tr-TR" dirty="0" err="1">
                <a:latin typeface="+mn-lt"/>
              </a:rPr>
              <a:t>Tref</a:t>
            </a:r>
            <a:r>
              <a:rPr lang="tr-TR" dirty="0">
                <a:latin typeface="+mn-lt"/>
              </a:rPr>
              <a:t>= 273.16 K) içindeki gazın basıncı </a:t>
            </a:r>
            <a:r>
              <a:rPr lang="tr-TR" dirty="0" err="1">
                <a:latin typeface="+mn-lt"/>
              </a:rPr>
              <a:t>Pref</a:t>
            </a:r>
            <a:r>
              <a:rPr lang="tr-TR" dirty="0">
                <a:latin typeface="+mn-lt"/>
              </a:rPr>
              <a:t> ise gazın herhangi bir P basıncına gelen T sıcaklığı,</a:t>
            </a:r>
          </a:p>
          <a:p>
            <a:pPr fontAlgn="auto">
              <a:spcBef>
                <a:spcPts val="0"/>
              </a:spcBef>
              <a:spcAft>
                <a:spcPts val="0"/>
              </a:spcAft>
              <a:defRPr/>
            </a:pPr>
            <a:endParaRPr lang="tr-TR" dirty="0">
              <a:latin typeface="+mn-lt"/>
            </a:endParaRPr>
          </a:p>
          <a:p>
            <a:pPr fontAlgn="auto">
              <a:spcBef>
                <a:spcPts val="0"/>
              </a:spcBef>
              <a:spcAft>
                <a:spcPts val="0"/>
              </a:spcAft>
              <a:defRPr/>
            </a:pPr>
            <a:endParaRPr lang="tr-TR" dirty="0">
              <a:latin typeface="+mn-lt"/>
            </a:endParaRPr>
          </a:p>
          <a:p>
            <a:pPr fontAlgn="auto">
              <a:spcBef>
                <a:spcPts val="0"/>
              </a:spcBef>
              <a:spcAft>
                <a:spcPts val="0"/>
              </a:spcAft>
              <a:defRPr/>
            </a:pPr>
            <a:endParaRPr lang="tr-TR" dirty="0">
              <a:latin typeface="+mn-lt"/>
            </a:endParaRPr>
          </a:p>
          <a:p>
            <a:pPr fontAlgn="auto">
              <a:spcBef>
                <a:spcPts val="0"/>
              </a:spcBef>
              <a:spcAft>
                <a:spcPts val="0"/>
              </a:spcAft>
              <a:defRPr/>
            </a:pPr>
            <a:r>
              <a:rPr lang="tr-TR" dirty="0">
                <a:latin typeface="+mn-lt"/>
              </a:rPr>
              <a:t> olarak hesaplanır. </a:t>
            </a:r>
          </a:p>
          <a:p>
            <a:pPr fontAlgn="auto">
              <a:spcBef>
                <a:spcPts val="0"/>
              </a:spcBef>
              <a:spcAft>
                <a:spcPts val="0"/>
              </a:spcAft>
              <a:defRPr/>
            </a:pPr>
            <a:endParaRPr lang="tr-TR" dirty="0">
              <a:latin typeface="+mn-lt"/>
            </a:endParaRPr>
          </a:p>
          <a:p>
            <a:pPr fontAlgn="auto">
              <a:spcBef>
                <a:spcPts val="0"/>
              </a:spcBef>
              <a:spcAft>
                <a:spcPts val="0"/>
              </a:spcAft>
              <a:defRPr/>
            </a:pPr>
            <a:r>
              <a:rPr lang="tr-TR" dirty="0">
                <a:latin typeface="+mn-lt"/>
              </a:rPr>
              <a:t>az termometreleri 1 K gibi düşük bir sıcaklık ölçülebilir. Büyük laboratuarlarda diğer sıcaklıkların </a:t>
            </a:r>
            <a:r>
              <a:rPr lang="tr-TR" dirty="0" err="1">
                <a:latin typeface="+mn-lt"/>
              </a:rPr>
              <a:t>kontrolunda</a:t>
            </a:r>
            <a:r>
              <a:rPr lang="tr-TR" dirty="0">
                <a:latin typeface="+mn-lt"/>
              </a:rPr>
              <a:t> uzman kimseler tarafından kullanılır.</a:t>
            </a:r>
          </a:p>
          <a:p>
            <a:pPr fontAlgn="auto">
              <a:spcBef>
                <a:spcPts val="0"/>
              </a:spcBef>
              <a:spcAft>
                <a:spcPts val="0"/>
              </a:spcAft>
              <a:defRPr/>
            </a:pPr>
            <a:endParaRPr lang="tr-TR" dirty="0">
              <a:latin typeface="+mn-lt"/>
            </a:endParaRPr>
          </a:p>
        </p:txBody>
      </p:sp>
      <p:graphicFrame>
        <p:nvGraphicFramePr>
          <p:cNvPr id="20483" name="Object 3"/>
          <p:cNvGraphicFramePr>
            <a:graphicFrameLocks noChangeAspect="1"/>
          </p:cNvGraphicFramePr>
          <p:nvPr/>
        </p:nvGraphicFramePr>
        <p:xfrm>
          <a:off x="5795963" y="2565400"/>
          <a:ext cx="2225675" cy="1008063"/>
        </p:xfrm>
        <a:graphic>
          <a:graphicData uri="http://schemas.openxmlformats.org/presentationml/2006/ole">
            <mc:AlternateContent xmlns:mc="http://schemas.openxmlformats.org/markup-compatibility/2006">
              <mc:Choice xmlns:v="urn:schemas-microsoft-com:vml" Requires="v">
                <p:oleObj spid="_x0000_s20486" name="Denklem" r:id="rId4" imgW="1117600" imgH="508000" progId="Equation.3">
                  <p:embed/>
                </p:oleObj>
              </mc:Choice>
              <mc:Fallback>
                <p:oleObj name="Denklem" r:id="rId4" imgW="1117600" imgH="5080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2565400"/>
                        <a:ext cx="2225675"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Veri Yer Tutucusu"/>
          <p:cNvSpPr>
            <a:spLocks noGrp="1"/>
          </p:cNvSpPr>
          <p:nvPr>
            <p:ph type="dt" sz="quarter" idx="10"/>
          </p:nvPr>
        </p:nvSpPr>
        <p:spPr/>
        <p:txBody>
          <a:bodyPr/>
          <a:lstStyle/>
          <a:p>
            <a:pPr>
              <a:defRPr/>
            </a:pPr>
            <a:r>
              <a:rPr lang="tr-TR"/>
              <a:t>Ölçme Yöntemleri</a:t>
            </a:r>
          </a:p>
        </p:txBody>
      </p:sp>
      <p:sp>
        <p:nvSpPr>
          <p:cNvPr id="10" name="9 Altbilgi Yer Tutucusu"/>
          <p:cNvSpPr>
            <a:spLocks noGrp="1"/>
          </p:cNvSpPr>
          <p:nvPr>
            <p:ph type="ftr" sz="quarter" idx="11"/>
          </p:nvPr>
        </p:nvSpPr>
        <p:spPr/>
        <p:txBody>
          <a:bodyPr/>
          <a:lstStyle/>
          <a:p>
            <a:pPr>
              <a:defRPr/>
            </a:pPr>
            <a:r>
              <a:rPr lang="tr-TR"/>
              <a:t>Doç. Dr. Hüsamettin BULUT</a:t>
            </a:r>
          </a:p>
        </p:txBody>
      </p:sp>
      <p:sp>
        <p:nvSpPr>
          <p:cNvPr id="11" name="10 Slayt Numarası Yer Tutucusu"/>
          <p:cNvSpPr>
            <a:spLocks noGrp="1"/>
          </p:cNvSpPr>
          <p:nvPr>
            <p:ph type="sldNum" sz="quarter" idx="12"/>
          </p:nvPr>
        </p:nvSpPr>
        <p:spPr/>
        <p:txBody>
          <a:bodyPr/>
          <a:lstStyle/>
          <a:p>
            <a:pPr>
              <a:defRPr/>
            </a:pPr>
            <a:fld id="{48F01B8A-613B-404C-8184-5D007D070E6F}" type="slidenum">
              <a:rPr lang="tr-TR"/>
              <a:pPr>
                <a:defRPr/>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7650" name="3 Metin kutusu"/>
          <p:cNvSpPr txBox="1">
            <a:spLocks noChangeArrowheads="1"/>
          </p:cNvSpPr>
          <p:nvPr/>
        </p:nvSpPr>
        <p:spPr bwMode="auto">
          <a:xfrm>
            <a:off x="2700338" y="476250"/>
            <a:ext cx="6192837" cy="5940425"/>
          </a:xfrm>
          <a:prstGeom prst="rect">
            <a:avLst/>
          </a:prstGeom>
          <a:noFill/>
          <a:ln w="9525">
            <a:solidFill>
              <a:srgbClr val="00B050"/>
            </a:solidFill>
            <a:miter lim="800000"/>
            <a:headEnd/>
            <a:tailEnd/>
          </a:ln>
        </p:spPr>
        <p:txBody>
          <a:bodyPr>
            <a:spAutoFit/>
          </a:bodyPr>
          <a:lstStyle/>
          <a:p>
            <a:pPr algn="just"/>
            <a:r>
              <a:rPr lang="tr-TR" sz="2000">
                <a:latin typeface="Calibri" pitchFamily="34" charset="0"/>
              </a:rPr>
              <a:t> </a:t>
            </a:r>
          </a:p>
          <a:p>
            <a:pPr algn="just"/>
            <a:r>
              <a:rPr lang="tr-TR" sz="2000" b="1">
                <a:solidFill>
                  <a:srgbClr val="FF0000"/>
                </a:solidFill>
                <a:latin typeface="Calibri" pitchFamily="34" charset="0"/>
              </a:rPr>
              <a:t>SIVI GENİŞLEMELİ CAM TERMOMETRELER</a:t>
            </a:r>
          </a:p>
          <a:p>
            <a:pPr algn="just"/>
            <a:r>
              <a:rPr lang="tr-TR" sz="2000">
                <a:latin typeface="Calibri" pitchFamily="34" charset="0"/>
              </a:rPr>
              <a:t> </a:t>
            </a:r>
          </a:p>
          <a:p>
            <a:pPr algn="just"/>
            <a:r>
              <a:rPr lang="tr-TR" sz="2000">
                <a:latin typeface="Calibri" pitchFamily="34" charset="0"/>
              </a:rPr>
              <a:t>Sıcaklık ölçümünde en çok kullanılan cihazlar, sıvı genişlemeli cam termometrelerdir. Temel çalışma prensibi, hazne içindeki sıvı, sıcaklıkla genişleyerek kılcal boru içinde yükselmesidir. Civa en çok kullanılan sıvıdır. Basit, doğrudan okuma imkanı, taşınabilir ve ekonomik olmaları önemli avantajlarıdır.</a:t>
            </a:r>
          </a:p>
          <a:p>
            <a:pPr algn="just"/>
            <a:endParaRPr lang="tr-TR" sz="2000">
              <a:latin typeface="Calibri" pitchFamily="34" charset="0"/>
            </a:endParaRPr>
          </a:p>
          <a:p>
            <a:pPr algn="just"/>
            <a:r>
              <a:rPr lang="tr-TR" sz="2000">
                <a:latin typeface="Calibri" pitchFamily="34" charset="0"/>
              </a:rPr>
              <a:t> Cam termometrelerde Civa, toluen, etil alkol, kerosen, petrol eteri ve pentan gibi sıvılar kullanılır. Bu sıvılar hacimsel genleşme katsayılarından dolayı kullanılırlar.</a:t>
            </a:r>
          </a:p>
          <a:p>
            <a:pPr algn="just"/>
            <a:endParaRPr lang="tr-TR" sz="2000">
              <a:latin typeface="Calibri" pitchFamily="34" charset="0"/>
            </a:endParaRPr>
          </a:p>
          <a:p>
            <a:pPr algn="just"/>
            <a:r>
              <a:rPr lang="tr-TR" sz="2000">
                <a:latin typeface="Calibri" pitchFamily="34" charset="0"/>
              </a:rPr>
              <a:t>En çok kullanılan sıvı civadır. Civa camı ıslatmaz ve saftır. Ayrıca Atmosferik basınçta -38.87 oC/ +356.58 oC arasında sıvı fazdadır. Diğer sıvıların kullanılmaması  hacimsel genişlemeleri fazla olmasına rağmen cam yüzeyini ıslatmaları ve okuma güçlük çıkarmalarıdır.</a:t>
            </a:r>
          </a:p>
        </p:txBody>
      </p:sp>
      <p:pic>
        <p:nvPicPr>
          <p:cNvPr id="27651" name="Picture 3"/>
          <p:cNvPicPr>
            <a:picLocks noChangeAspect="1" noChangeArrowheads="1"/>
          </p:cNvPicPr>
          <p:nvPr/>
        </p:nvPicPr>
        <p:blipFill>
          <a:blip r:embed="rId2"/>
          <a:srcRect/>
          <a:stretch>
            <a:fillRect/>
          </a:stretch>
        </p:blipFill>
        <p:spPr bwMode="auto">
          <a:xfrm>
            <a:off x="106363" y="488950"/>
            <a:ext cx="2486025" cy="6108700"/>
          </a:xfrm>
          <a:prstGeom prst="rect">
            <a:avLst/>
          </a:prstGeom>
          <a:noFill/>
          <a:ln w="9525">
            <a:noFill/>
            <a:miter lim="800000"/>
            <a:headEnd/>
            <a:tailEnd/>
          </a:ln>
        </p:spPr>
      </p:pic>
      <p:sp>
        <p:nvSpPr>
          <p:cNvPr id="8" name="7 Veri Yer Tutucusu"/>
          <p:cNvSpPr>
            <a:spLocks noGrp="1"/>
          </p:cNvSpPr>
          <p:nvPr>
            <p:ph type="dt" sz="quarter" idx="10"/>
          </p:nvPr>
        </p:nvSpPr>
        <p:spPr/>
        <p:txBody>
          <a:bodyPr/>
          <a:lstStyle/>
          <a:p>
            <a:pPr>
              <a:defRPr/>
            </a:pPr>
            <a:r>
              <a:rPr lang="tr-TR"/>
              <a:t>Ölçme Yöntemleri</a:t>
            </a:r>
          </a:p>
        </p:txBody>
      </p:sp>
      <p:sp>
        <p:nvSpPr>
          <p:cNvPr id="9" name="8 Altbilgi Yer Tutucusu"/>
          <p:cNvSpPr>
            <a:spLocks noGrp="1"/>
          </p:cNvSpPr>
          <p:nvPr>
            <p:ph type="ftr" sz="quarter" idx="11"/>
          </p:nvPr>
        </p:nvSpPr>
        <p:spPr/>
        <p:txBody>
          <a:bodyPr/>
          <a:lstStyle/>
          <a:p>
            <a:pPr>
              <a:defRPr/>
            </a:pPr>
            <a:r>
              <a:rPr lang="tr-TR"/>
              <a:t>Doç. Dr. Hüsamettin BULUT</a:t>
            </a:r>
          </a:p>
        </p:txBody>
      </p:sp>
      <p:sp>
        <p:nvSpPr>
          <p:cNvPr id="10" name="9 Slayt Numarası Yer Tutucusu"/>
          <p:cNvSpPr>
            <a:spLocks noGrp="1"/>
          </p:cNvSpPr>
          <p:nvPr>
            <p:ph type="sldNum" sz="quarter" idx="12"/>
          </p:nvPr>
        </p:nvSpPr>
        <p:spPr/>
        <p:txBody>
          <a:bodyPr/>
          <a:lstStyle/>
          <a:p>
            <a:pPr>
              <a:defRPr/>
            </a:pPr>
            <a:fld id="{216B2E0F-3E82-4214-9615-AD919727A7E2}" type="slidenum">
              <a:rPr lang="tr-TR"/>
              <a:pPr>
                <a:defRPr/>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rodImage" descr="0 to 230F General Laboratory Thermometer - Liquid-in-Glass"/>
          <p:cNvPicPr>
            <a:picLocks noChangeAspect="1" noChangeArrowheads="1"/>
          </p:cNvPicPr>
          <p:nvPr/>
        </p:nvPicPr>
        <p:blipFill>
          <a:blip r:embed="rId2" r:link="rId3"/>
          <a:srcRect l="40666" r="37334"/>
          <a:stretch>
            <a:fillRect/>
          </a:stretch>
        </p:blipFill>
        <p:spPr bwMode="auto">
          <a:xfrm>
            <a:off x="7380288" y="404813"/>
            <a:ext cx="476250" cy="2171700"/>
          </a:xfrm>
          <a:prstGeom prst="rect">
            <a:avLst/>
          </a:prstGeom>
          <a:noFill/>
          <a:ln w="9525">
            <a:noFill/>
            <a:miter lim="800000"/>
            <a:headEnd/>
            <a:tailEnd/>
          </a:ln>
        </p:spPr>
      </p:pic>
      <p:pic>
        <p:nvPicPr>
          <p:cNvPr id="28674" name="Picture 1" descr="http://upload.wikimedia.org/wikipedia/commons/9/93/Clinical_thermometer_38.7.JPG"/>
          <p:cNvPicPr>
            <a:picLocks noChangeAspect="1" noChangeArrowheads="1"/>
          </p:cNvPicPr>
          <p:nvPr/>
        </p:nvPicPr>
        <p:blipFill>
          <a:blip r:embed="rId4" r:link="rId5"/>
          <a:srcRect/>
          <a:stretch>
            <a:fillRect/>
          </a:stretch>
        </p:blipFill>
        <p:spPr bwMode="auto">
          <a:xfrm>
            <a:off x="1619250" y="692150"/>
            <a:ext cx="2755900" cy="1716088"/>
          </a:xfrm>
          <a:prstGeom prst="rect">
            <a:avLst/>
          </a:prstGeom>
          <a:noFill/>
          <a:ln w="9525">
            <a:noFill/>
            <a:miter lim="800000"/>
            <a:headEnd/>
            <a:tailEnd/>
          </a:ln>
        </p:spPr>
      </p:pic>
      <p:sp>
        <p:nvSpPr>
          <p:cNvPr id="28675"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cs typeface="Arial" charset="0"/>
            </a:endParaRPr>
          </a:p>
        </p:txBody>
      </p:sp>
      <p:sp>
        <p:nvSpPr>
          <p:cNvPr id="28676" name="Rectangle 4"/>
          <p:cNvSpPr>
            <a:spLocks noChangeArrowheads="1"/>
          </p:cNvSpPr>
          <p:nvPr/>
        </p:nvSpPr>
        <p:spPr bwMode="auto">
          <a:xfrm>
            <a:off x="0" y="2628900"/>
            <a:ext cx="9144000" cy="0"/>
          </a:xfrm>
          <a:prstGeom prst="rect">
            <a:avLst/>
          </a:prstGeom>
          <a:noFill/>
          <a:ln w="9525">
            <a:noFill/>
            <a:miter lim="800000"/>
            <a:headEnd/>
            <a:tailEnd/>
          </a:ln>
        </p:spPr>
        <p:txBody>
          <a:bodyPr wrap="none" anchor="ctr">
            <a:spAutoFit/>
          </a:bodyPr>
          <a:lstStyle/>
          <a:p>
            <a:r>
              <a:rPr lang="tr-TR" sz="1200">
                <a:ea typeface="Times New Roman" pitchFamily="18" charset="0"/>
                <a:cs typeface="Arial" charset="0"/>
              </a:rPr>
              <a:t> </a:t>
            </a:r>
            <a:endParaRPr lang="tr-TR">
              <a:ea typeface="Times New Roman" pitchFamily="18" charset="0"/>
              <a:cs typeface="Arial" charset="0"/>
            </a:endParaRPr>
          </a:p>
        </p:txBody>
      </p:sp>
      <p:sp>
        <p:nvSpPr>
          <p:cNvPr id="28677" name="Rectangle 5"/>
          <p:cNvSpPr>
            <a:spLocks noChangeArrowheads="1"/>
          </p:cNvSpPr>
          <p:nvPr/>
        </p:nvSpPr>
        <p:spPr bwMode="auto">
          <a:xfrm>
            <a:off x="0" y="4200525"/>
            <a:ext cx="9144000" cy="0"/>
          </a:xfrm>
          <a:prstGeom prst="rect">
            <a:avLst/>
          </a:prstGeom>
          <a:noFill/>
          <a:ln w="9525">
            <a:noFill/>
            <a:miter lim="800000"/>
            <a:headEnd/>
            <a:tailEnd/>
          </a:ln>
        </p:spPr>
        <p:txBody>
          <a:bodyPr wrap="none" anchor="ctr">
            <a:spAutoFit/>
          </a:bodyPr>
          <a:lstStyle/>
          <a:p>
            <a:r>
              <a:rPr lang="tr-TR" sz="1000">
                <a:ea typeface="Times New Roman" pitchFamily="18" charset="0"/>
                <a:cs typeface="Arial" charset="0"/>
              </a:rPr>
              <a:t> </a:t>
            </a:r>
            <a:r>
              <a:rPr lang="tr-TR" sz="800">
                <a:ea typeface="Times New Roman" pitchFamily="18" charset="0"/>
                <a:cs typeface="Arial" charset="0"/>
              </a:rPr>
              <a:t> </a:t>
            </a:r>
            <a:endParaRPr lang="tr-TR">
              <a:ea typeface="Times New Roman" pitchFamily="18" charset="0"/>
              <a:cs typeface="Arial" charset="0"/>
            </a:endParaRPr>
          </a:p>
        </p:txBody>
      </p:sp>
      <p:pic>
        <p:nvPicPr>
          <p:cNvPr id="28678" name="il_fi" descr="40-50c-thermometer_a"/>
          <p:cNvPicPr>
            <a:picLocks noChangeAspect="1" noChangeArrowheads="1"/>
          </p:cNvPicPr>
          <p:nvPr/>
        </p:nvPicPr>
        <p:blipFill>
          <a:blip r:embed="rId6"/>
          <a:srcRect l="19600" t="6134" r="16800" b="3467"/>
          <a:stretch>
            <a:fillRect/>
          </a:stretch>
        </p:blipFill>
        <p:spPr bwMode="auto">
          <a:xfrm>
            <a:off x="4932363" y="692150"/>
            <a:ext cx="1673225" cy="1784350"/>
          </a:xfrm>
          <a:prstGeom prst="rect">
            <a:avLst/>
          </a:prstGeom>
          <a:noFill/>
          <a:ln w="9525">
            <a:noFill/>
            <a:miter lim="800000"/>
            <a:headEnd/>
            <a:tailEnd/>
          </a:ln>
        </p:spPr>
      </p:pic>
      <p:pic>
        <p:nvPicPr>
          <p:cNvPr id="28679" name="il_fi" descr="product5"/>
          <p:cNvPicPr>
            <a:picLocks noChangeAspect="1" noChangeArrowheads="1"/>
          </p:cNvPicPr>
          <p:nvPr/>
        </p:nvPicPr>
        <p:blipFill>
          <a:blip r:embed="rId7"/>
          <a:srcRect l="10452" t="8263" r="17232" b="5933"/>
          <a:stretch>
            <a:fillRect/>
          </a:stretch>
        </p:blipFill>
        <p:spPr bwMode="auto">
          <a:xfrm>
            <a:off x="827088" y="2708275"/>
            <a:ext cx="1512887" cy="2392363"/>
          </a:xfrm>
          <a:prstGeom prst="rect">
            <a:avLst/>
          </a:prstGeom>
          <a:noFill/>
          <a:ln w="9525">
            <a:noFill/>
            <a:miter lim="800000"/>
            <a:headEnd/>
            <a:tailEnd/>
          </a:ln>
        </p:spPr>
      </p:pic>
      <p:sp>
        <p:nvSpPr>
          <p:cNvPr id="28680" name="8 Dikdörtgen"/>
          <p:cNvSpPr>
            <a:spLocks noChangeArrowheads="1"/>
          </p:cNvSpPr>
          <p:nvPr/>
        </p:nvSpPr>
        <p:spPr bwMode="auto">
          <a:xfrm>
            <a:off x="2339975" y="333375"/>
            <a:ext cx="4160838" cy="368300"/>
          </a:xfrm>
          <a:prstGeom prst="rect">
            <a:avLst/>
          </a:prstGeom>
          <a:noFill/>
          <a:ln w="9525">
            <a:noFill/>
            <a:miter lim="800000"/>
            <a:headEnd/>
            <a:tailEnd/>
          </a:ln>
        </p:spPr>
        <p:txBody>
          <a:bodyPr wrap="none">
            <a:spAutoFit/>
          </a:bodyPr>
          <a:lstStyle/>
          <a:p>
            <a:pPr algn="just"/>
            <a:r>
              <a:rPr lang="tr-TR" b="1">
                <a:solidFill>
                  <a:srgbClr val="FF0000"/>
                </a:solidFill>
                <a:latin typeface="Calibri" pitchFamily="34" charset="0"/>
              </a:rPr>
              <a:t>SIVI GENİŞLEMELİ CAM TERMOMETRELER</a:t>
            </a:r>
          </a:p>
        </p:txBody>
      </p:sp>
      <p:pic>
        <p:nvPicPr>
          <p:cNvPr id="28681" name="il_fi" descr="liquid-in-glass-thermometers-471549"/>
          <p:cNvPicPr>
            <a:picLocks noChangeAspect="1" noChangeArrowheads="1"/>
          </p:cNvPicPr>
          <p:nvPr/>
        </p:nvPicPr>
        <p:blipFill>
          <a:blip r:embed="rId8"/>
          <a:srcRect l="15526" t="12346" b="11420"/>
          <a:stretch>
            <a:fillRect/>
          </a:stretch>
        </p:blipFill>
        <p:spPr bwMode="auto">
          <a:xfrm>
            <a:off x="2627313" y="3213100"/>
            <a:ext cx="2697162" cy="1776413"/>
          </a:xfrm>
          <a:prstGeom prst="rect">
            <a:avLst/>
          </a:prstGeom>
          <a:noFill/>
          <a:ln w="9525">
            <a:noFill/>
            <a:miter lim="800000"/>
            <a:headEnd/>
            <a:tailEnd/>
          </a:ln>
        </p:spPr>
      </p:pic>
      <p:pic>
        <p:nvPicPr>
          <p:cNvPr id="28682" name="il_fi" descr="liquid_thermometer"/>
          <p:cNvPicPr>
            <a:picLocks noChangeAspect="1" noChangeArrowheads="1"/>
          </p:cNvPicPr>
          <p:nvPr/>
        </p:nvPicPr>
        <p:blipFill>
          <a:blip r:embed="rId9"/>
          <a:srcRect/>
          <a:stretch>
            <a:fillRect/>
          </a:stretch>
        </p:blipFill>
        <p:spPr bwMode="auto">
          <a:xfrm>
            <a:off x="5580063" y="3068638"/>
            <a:ext cx="1420812" cy="2536825"/>
          </a:xfrm>
          <a:prstGeom prst="rect">
            <a:avLst/>
          </a:prstGeom>
          <a:noFill/>
          <a:ln w="9525">
            <a:noFill/>
            <a:miter lim="800000"/>
            <a:headEnd/>
            <a:tailEnd/>
          </a:ln>
        </p:spPr>
      </p:pic>
      <p:sp>
        <p:nvSpPr>
          <p:cNvPr id="28683" name="Rectangle 10"/>
          <p:cNvSpPr>
            <a:spLocks noChangeArrowheads="1"/>
          </p:cNvSpPr>
          <p:nvPr/>
        </p:nvSpPr>
        <p:spPr bwMode="auto">
          <a:xfrm>
            <a:off x="250825" y="5300663"/>
            <a:ext cx="8424863" cy="831850"/>
          </a:xfrm>
          <a:prstGeom prst="rect">
            <a:avLst/>
          </a:prstGeom>
          <a:noFill/>
          <a:ln w="9525">
            <a:noFill/>
            <a:miter lim="800000"/>
            <a:headEnd/>
            <a:tailEnd/>
          </a:ln>
        </p:spPr>
        <p:txBody>
          <a:bodyPr anchor="ctr">
            <a:spAutoFit/>
          </a:bodyPr>
          <a:lstStyle/>
          <a:p>
            <a:r>
              <a:rPr lang="tr-TR" sz="1200" b="1">
                <a:ea typeface="Times New Roman" pitchFamily="18" charset="0"/>
                <a:cs typeface="Arial" charset="0"/>
              </a:rPr>
              <a:t>Endüstriyel koruyuculu termometreler.</a:t>
            </a:r>
          </a:p>
          <a:p>
            <a:endParaRPr lang="tr-TR" sz="1200" b="1">
              <a:ea typeface="Times New Roman" pitchFamily="18" charset="0"/>
              <a:cs typeface="Arial" charset="0"/>
            </a:endParaRPr>
          </a:p>
          <a:p>
            <a:pPr eaLnBrk="0" hangingPunct="0"/>
            <a:r>
              <a:rPr lang="tr-TR" sz="1200" b="1">
                <a:ea typeface="Times New Roman" pitchFamily="18" charset="0"/>
                <a:cs typeface="Arial" charset="0"/>
              </a:rPr>
              <a:t>Koruyuculu termometrelerde hazne ile metal arasına, ısı transferini artırmak için bakır, alüminyum veya buharlaşmayan bir yağ konulur.</a:t>
            </a:r>
            <a:endParaRPr lang="tr-TR" sz="1200" b="1">
              <a:cs typeface="Arial" charset="0"/>
            </a:endParaRPr>
          </a:p>
        </p:txBody>
      </p:sp>
      <p:sp>
        <p:nvSpPr>
          <p:cNvPr id="28684" name="12 Metin kutusu"/>
          <p:cNvSpPr txBox="1">
            <a:spLocks noChangeArrowheads="1"/>
          </p:cNvSpPr>
          <p:nvPr/>
        </p:nvSpPr>
        <p:spPr bwMode="auto">
          <a:xfrm>
            <a:off x="2771775" y="2492375"/>
            <a:ext cx="3529013" cy="369888"/>
          </a:xfrm>
          <a:prstGeom prst="rect">
            <a:avLst/>
          </a:prstGeom>
          <a:noFill/>
          <a:ln w="9525">
            <a:noFill/>
            <a:miter lim="800000"/>
            <a:headEnd/>
            <a:tailEnd/>
          </a:ln>
        </p:spPr>
        <p:txBody>
          <a:bodyPr>
            <a:spAutoFit/>
          </a:bodyPr>
          <a:lstStyle/>
          <a:p>
            <a:r>
              <a:rPr lang="tr-TR">
                <a:latin typeface="Calibri" pitchFamily="34" charset="0"/>
              </a:rPr>
              <a:t>Basit civalı termometre</a:t>
            </a:r>
          </a:p>
        </p:txBody>
      </p:sp>
      <p:sp>
        <p:nvSpPr>
          <p:cNvPr id="16" name="15 Veri Yer Tutucusu"/>
          <p:cNvSpPr>
            <a:spLocks noGrp="1"/>
          </p:cNvSpPr>
          <p:nvPr>
            <p:ph type="dt" sz="quarter" idx="10"/>
          </p:nvPr>
        </p:nvSpPr>
        <p:spPr/>
        <p:txBody>
          <a:bodyPr/>
          <a:lstStyle/>
          <a:p>
            <a:pPr>
              <a:defRPr/>
            </a:pPr>
            <a:r>
              <a:rPr lang="tr-TR"/>
              <a:t>Ölçme Yöntemleri</a:t>
            </a:r>
          </a:p>
        </p:txBody>
      </p:sp>
      <p:sp>
        <p:nvSpPr>
          <p:cNvPr id="17" name="16 Altbilgi Yer Tutucusu"/>
          <p:cNvSpPr>
            <a:spLocks noGrp="1"/>
          </p:cNvSpPr>
          <p:nvPr>
            <p:ph type="ftr" sz="quarter" idx="11"/>
          </p:nvPr>
        </p:nvSpPr>
        <p:spPr/>
        <p:txBody>
          <a:bodyPr/>
          <a:lstStyle/>
          <a:p>
            <a:pPr>
              <a:defRPr/>
            </a:pPr>
            <a:r>
              <a:rPr lang="tr-TR"/>
              <a:t>Doç. Dr. Hüsamettin BULUT</a:t>
            </a:r>
          </a:p>
        </p:txBody>
      </p:sp>
      <p:sp>
        <p:nvSpPr>
          <p:cNvPr id="18" name="17 Slayt Numarası Yer Tutucusu"/>
          <p:cNvSpPr>
            <a:spLocks noGrp="1"/>
          </p:cNvSpPr>
          <p:nvPr>
            <p:ph type="sldNum" sz="quarter" idx="12"/>
          </p:nvPr>
        </p:nvSpPr>
        <p:spPr/>
        <p:txBody>
          <a:bodyPr/>
          <a:lstStyle/>
          <a:p>
            <a:pPr>
              <a:defRPr/>
            </a:pPr>
            <a:fld id="{1B8570FC-B452-410F-A578-DAD80318B86B}" type="slidenum">
              <a:rPr lang="tr-TR"/>
              <a:pPr>
                <a:defRPr/>
              </a:pPr>
              <a:t>9</a:t>
            </a:fld>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2550</Words>
  <Application>Microsoft Office PowerPoint</Application>
  <PresentationFormat>Ekran Gösterisi (4:3)</PresentationFormat>
  <Paragraphs>394</Paragraphs>
  <Slides>50</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50</vt:i4>
      </vt:variant>
    </vt:vector>
  </HeadingPairs>
  <TitlesOfParts>
    <vt:vector size="52" baseType="lpstr">
      <vt:lpstr>Ofis Teması</vt:lpstr>
      <vt:lpstr>Denklem</vt:lpstr>
      <vt:lpstr>SICAKLIK ÖLÇÜMÜ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SICAKLIK ÖLÇÜMÜ</dc:title>
  <dc:creator>HBULUT</dc:creator>
  <cp:lastModifiedBy>Aktacir</cp:lastModifiedBy>
  <cp:revision>48</cp:revision>
  <dcterms:created xsi:type="dcterms:W3CDTF">2010-12-26T12:35:58Z</dcterms:created>
  <dcterms:modified xsi:type="dcterms:W3CDTF">2012-12-18T13:50:59Z</dcterms:modified>
</cp:coreProperties>
</file>