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 id="2147483708" r:id="rId2"/>
  </p:sldMasterIdLst>
  <p:notesMasterIdLst>
    <p:notesMasterId r:id="rId117"/>
  </p:notesMasterIdLst>
  <p:sldIdLst>
    <p:sldId id="256" r:id="rId3"/>
    <p:sldId id="275" r:id="rId4"/>
    <p:sldId id="288" r:id="rId5"/>
    <p:sldId id="276" r:id="rId6"/>
    <p:sldId id="257" r:id="rId7"/>
    <p:sldId id="279" r:id="rId8"/>
    <p:sldId id="282" r:id="rId9"/>
    <p:sldId id="349" r:id="rId10"/>
    <p:sldId id="283" r:id="rId11"/>
    <p:sldId id="286" r:id="rId12"/>
    <p:sldId id="285" r:id="rId13"/>
    <p:sldId id="287" r:id="rId14"/>
    <p:sldId id="259" r:id="rId15"/>
    <p:sldId id="350" r:id="rId16"/>
    <p:sldId id="281" r:id="rId17"/>
    <p:sldId id="274" r:id="rId18"/>
    <p:sldId id="269" r:id="rId19"/>
    <p:sldId id="270" r:id="rId20"/>
    <p:sldId id="267" r:id="rId21"/>
    <p:sldId id="272" r:id="rId22"/>
    <p:sldId id="265" r:id="rId23"/>
    <p:sldId id="334" r:id="rId24"/>
    <p:sldId id="329" r:id="rId25"/>
    <p:sldId id="266" r:id="rId26"/>
    <p:sldId id="277" r:id="rId27"/>
    <p:sldId id="278" r:id="rId28"/>
    <p:sldId id="337" r:id="rId29"/>
    <p:sldId id="338" r:id="rId30"/>
    <p:sldId id="339" r:id="rId31"/>
    <p:sldId id="341" r:id="rId32"/>
    <p:sldId id="340" r:id="rId33"/>
    <p:sldId id="342" r:id="rId34"/>
    <p:sldId id="284" r:id="rId35"/>
    <p:sldId id="301" r:id="rId36"/>
    <p:sldId id="353" r:id="rId37"/>
    <p:sldId id="354" r:id="rId38"/>
    <p:sldId id="356" r:id="rId39"/>
    <p:sldId id="357" r:id="rId40"/>
    <p:sldId id="358" r:id="rId41"/>
    <p:sldId id="359" r:id="rId42"/>
    <p:sldId id="306" r:id="rId43"/>
    <p:sldId id="307" r:id="rId44"/>
    <p:sldId id="308" r:id="rId45"/>
    <p:sldId id="309" r:id="rId46"/>
    <p:sldId id="311" r:id="rId47"/>
    <p:sldId id="302" r:id="rId48"/>
    <p:sldId id="326" r:id="rId49"/>
    <p:sldId id="423" r:id="rId50"/>
    <p:sldId id="424" r:id="rId51"/>
    <p:sldId id="425" r:id="rId52"/>
    <p:sldId id="426" r:id="rId53"/>
    <p:sldId id="427" r:id="rId54"/>
    <p:sldId id="428" r:id="rId55"/>
    <p:sldId id="429" r:id="rId56"/>
    <p:sldId id="312" r:id="rId57"/>
    <p:sldId id="314" r:id="rId58"/>
    <p:sldId id="315" r:id="rId59"/>
    <p:sldId id="325" r:id="rId60"/>
    <p:sldId id="361" r:id="rId61"/>
    <p:sldId id="362" r:id="rId62"/>
    <p:sldId id="360" r:id="rId63"/>
    <p:sldId id="346" r:id="rId64"/>
    <p:sldId id="345" r:id="rId65"/>
    <p:sldId id="347" r:id="rId66"/>
    <p:sldId id="363" r:id="rId67"/>
    <p:sldId id="295" r:id="rId68"/>
    <p:sldId id="292" r:id="rId69"/>
    <p:sldId id="364" r:id="rId70"/>
    <p:sldId id="376" r:id="rId71"/>
    <p:sldId id="366" r:id="rId72"/>
    <p:sldId id="365" r:id="rId73"/>
    <p:sldId id="368" r:id="rId74"/>
    <p:sldId id="372" r:id="rId75"/>
    <p:sldId id="369" r:id="rId76"/>
    <p:sldId id="370" r:id="rId77"/>
    <p:sldId id="371" r:id="rId78"/>
    <p:sldId id="374" r:id="rId79"/>
    <p:sldId id="375" r:id="rId80"/>
    <p:sldId id="373" r:id="rId81"/>
    <p:sldId id="422" r:id="rId82"/>
    <p:sldId id="377" r:id="rId83"/>
    <p:sldId id="388" r:id="rId84"/>
    <p:sldId id="389" r:id="rId85"/>
    <p:sldId id="390" r:id="rId86"/>
    <p:sldId id="378" r:id="rId87"/>
    <p:sldId id="380" r:id="rId88"/>
    <p:sldId id="382" r:id="rId89"/>
    <p:sldId id="381" r:id="rId90"/>
    <p:sldId id="379" r:id="rId91"/>
    <p:sldId id="391" r:id="rId92"/>
    <p:sldId id="392" r:id="rId93"/>
    <p:sldId id="393" r:id="rId94"/>
    <p:sldId id="394" r:id="rId95"/>
    <p:sldId id="395" r:id="rId96"/>
    <p:sldId id="409" r:id="rId97"/>
    <p:sldId id="410" r:id="rId98"/>
    <p:sldId id="411" r:id="rId99"/>
    <p:sldId id="412" r:id="rId100"/>
    <p:sldId id="413" r:id="rId101"/>
    <p:sldId id="414" r:id="rId102"/>
    <p:sldId id="415" r:id="rId103"/>
    <p:sldId id="416" r:id="rId104"/>
    <p:sldId id="417" r:id="rId105"/>
    <p:sldId id="419" r:id="rId106"/>
    <p:sldId id="396" r:id="rId107"/>
    <p:sldId id="397" r:id="rId108"/>
    <p:sldId id="399" r:id="rId109"/>
    <p:sldId id="400" r:id="rId110"/>
    <p:sldId id="401" r:id="rId111"/>
    <p:sldId id="402" r:id="rId112"/>
    <p:sldId id="404" r:id="rId113"/>
    <p:sldId id="405" r:id="rId114"/>
    <p:sldId id="406" r:id="rId115"/>
    <p:sldId id="408" r:id="rId11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23B"/>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notesMaster" Target="notesMasters/notesMaster1.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A99D5D-A548-4B22-ADB4-4A0092DC98F3}" type="datetimeFigureOut">
              <a:rPr lang="tr-TR" smtClean="0"/>
              <a:t>16.12.2013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3A230B-8FDD-46BA-BA46-239250F8133D}" type="slidenum">
              <a:rPr lang="tr-TR" smtClean="0"/>
              <a:t>‹#›</a:t>
            </a:fld>
            <a:endParaRPr lang="tr-TR"/>
          </a:p>
        </p:txBody>
      </p:sp>
    </p:spTree>
    <p:extLst>
      <p:ext uri="{BB962C8B-B14F-4D97-AF65-F5344CB8AC3E}">
        <p14:creationId xmlns:p14="http://schemas.microsoft.com/office/powerpoint/2010/main" val="3396505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43A230B-8FDD-46BA-BA46-239250F8133D}" type="slidenum">
              <a:rPr lang="tr-TR" smtClean="0"/>
              <a:t>1</a:t>
            </a:fld>
            <a:endParaRPr lang="tr-TR"/>
          </a:p>
        </p:txBody>
      </p:sp>
    </p:spTree>
    <p:extLst>
      <p:ext uri="{BB962C8B-B14F-4D97-AF65-F5344CB8AC3E}">
        <p14:creationId xmlns:p14="http://schemas.microsoft.com/office/powerpoint/2010/main" val="1289556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43A230B-8FDD-46BA-BA46-239250F8133D}" type="slidenum">
              <a:rPr lang="tr-TR" smtClean="0"/>
              <a:t>7</a:t>
            </a:fld>
            <a:endParaRPr lang="tr-TR"/>
          </a:p>
        </p:txBody>
      </p:sp>
    </p:spTree>
    <p:extLst>
      <p:ext uri="{BB962C8B-B14F-4D97-AF65-F5344CB8AC3E}">
        <p14:creationId xmlns:p14="http://schemas.microsoft.com/office/powerpoint/2010/main" val="3911754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43A230B-8FDD-46BA-BA46-239250F8133D}" type="slidenum">
              <a:rPr lang="tr-TR" smtClean="0"/>
              <a:t>8</a:t>
            </a:fld>
            <a:endParaRPr lang="tr-TR"/>
          </a:p>
        </p:txBody>
      </p:sp>
    </p:spTree>
    <p:extLst>
      <p:ext uri="{BB962C8B-B14F-4D97-AF65-F5344CB8AC3E}">
        <p14:creationId xmlns:p14="http://schemas.microsoft.com/office/powerpoint/2010/main" val="3911754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bwMode="auto">
          <a:xfrm rot="5400000">
            <a:off x="7764621" y="1174097"/>
            <a:ext cx="2286000" cy="381000"/>
          </a:xfrm>
        </p:spPr>
        <p:txBody>
          <a:bodyPr/>
          <a:lstStyle/>
          <a:p>
            <a:fld id="{495C12C8-FD57-4B13-8F8A-F555BA22E841}" type="datetime1">
              <a:rPr lang="tr-TR" smtClean="0"/>
              <a:t>16.12.2013</a:t>
            </a:fld>
            <a:endParaRPr lang="tr-TR"/>
          </a:p>
        </p:txBody>
      </p:sp>
      <p:sp>
        <p:nvSpPr>
          <p:cNvPr id="17" name="Altbilgi Yer Tutucusu 16"/>
          <p:cNvSpPr>
            <a:spLocks noGrp="1"/>
          </p:cNvSpPr>
          <p:nvPr>
            <p:ph type="ftr" sz="quarter" idx="11"/>
          </p:nvPr>
        </p:nvSpPr>
        <p:spPr bwMode="auto">
          <a:xfrm rot="5400000">
            <a:off x="7077269" y="4181669"/>
            <a:ext cx="3657600" cy="384048"/>
          </a:xfrm>
        </p:spPr>
        <p:txBody>
          <a:bodyPr/>
          <a:lstStyle/>
          <a:p>
            <a:r>
              <a:rPr lang="tr-TR" smtClean="0"/>
              <a:t>M.Azmi AKTACİR</a:t>
            </a:r>
            <a:endParaRPr lang="tr-TR"/>
          </a:p>
        </p:txBody>
      </p:sp>
      <p:sp>
        <p:nvSpPr>
          <p:cNvPr id="10"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ikdörtgen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üz Bağlayıcı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Düz Bağlayıcı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Düz Bağlayıcı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325544" y="4928702"/>
            <a:ext cx="609600" cy="517524"/>
          </a:xfrm>
        </p:spPr>
        <p:txBody>
          <a:bodyPr/>
          <a:lstStyle/>
          <a:p>
            <a:fld id="{BBC086B9-1232-402C-B1FD-0814278172A8}"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60DDE653-0E85-4DC8-A5F4-78CE5D411E4A}" type="datetime1">
              <a:rPr lang="tr-TR" smtClean="0"/>
              <a:t>16.12.2013</a:t>
            </a:fld>
            <a:endParaRPr lang="tr-TR"/>
          </a:p>
        </p:txBody>
      </p:sp>
      <p:sp>
        <p:nvSpPr>
          <p:cNvPr id="5" name="Altbilgi Yer Tutucusu 4"/>
          <p:cNvSpPr>
            <a:spLocks noGrp="1"/>
          </p:cNvSpPr>
          <p:nvPr>
            <p:ph type="ftr" sz="quarter" idx="11"/>
          </p:nvPr>
        </p:nvSpPr>
        <p:spPr/>
        <p:txBody>
          <a:bodyPr/>
          <a:lstStyle/>
          <a:p>
            <a:r>
              <a:rPr lang="tr-TR" smtClean="0"/>
              <a:t>M.Azmi AKTACİR</a:t>
            </a:r>
            <a:endParaRPr lang="tr-TR"/>
          </a:p>
        </p:txBody>
      </p:sp>
      <p:sp>
        <p:nvSpPr>
          <p:cNvPr id="6" name="Slayt Numarası Yer Tutucusu 5"/>
          <p:cNvSpPr>
            <a:spLocks noGrp="1"/>
          </p:cNvSpPr>
          <p:nvPr>
            <p:ph type="sldNum" sz="quarter" idx="12"/>
          </p:nvPr>
        </p:nvSpPr>
        <p:spPr/>
        <p:txBody>
          <a:bodyPr/>
          <a:lstStyle/>
          <a:p>
            <a:fld id="{BBC086B9-1232-402C-B1FD-0814278172A8}"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562A4D52-E4AD-4FC4-9E82-FF94A012887F}" type="datetime1">
              <a:rPr lang="tr-TR" smtClean="0"/>
              <a:t>16.12.2013</a:t>
            </a:fld>
            <a:endParaRPr lang="tr-TR"/>
          </a:p>
        </p:txBody>
      </p:sp>
      <p:sp>
        <p:nvSpPr>
          <p:cNvPr id="5" name="Altbilgi Yer Tutucusu 4"/>
          <p:cNvSpPr>
            <a:spLocks noGrp="1"/>
          </p:cNvSpPr>
          <p:nvPr>
            <p:ph type="ftr" sz="quarter" idx="11"/>
          </p:nvPr>
        </p:nvSpPr>
        <p:spPr/>
        <p:txBody>
          <a:bodyPr/>
          <a:lstStyle/>
          <a:p>
            <a:r>
              <a:rPr lang="tr-TR" smtClean="0"/>
              <a:t>M.Azmi AKTACİR</a:t>
            </a:r>
            <a:endParaRPr lang="tr-TR"/>
          </a:p>
        </p:txBody>
      </p:sp>
      <p:sp>
        <p:nvSpPr>
          <p:cNvPr id="6" name="Slayt Numarası Yer Tutucusu 5"/>
          <p:cNvSpPr>
            <a:spLocks noGrp="1"/>
          </p:cNvSpPr>
          <p:nvPr>
            <p:ph type="sldNum" sz="quarter" idx="12"/>
          </p:nvPr>
        </p:nvSpPr>
        <p:spPr/>
        <p:txBody>
          <a:bodyPr/>
          <a:lstStyle/>
          <a:p>
            <a:fld id="{BBC086B9-1232-402C-B1FD-0814278172A8}"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tr-TR" smtClean="0">
              <a:solidFill>
                <a:srgbClr val="000000"/>
              </a:solidFill>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smtClean="0">
              <a:solidFill>
                <a:srgbClr val="000000"/>
              </a:solidFill>
            </a:endParaRPr>
          </a:p>
        </p:txBody>
      </p:sp>
      <p:sp>
        <p:nvSpPr>
          <p:cNvPr id="65538" name="Rectangle 2"/>
          <p:cNvSpPr>
            <a:spLocks noGrp="1" noChangeArrowheads="1"/>
          </p:cNvSpPr>
          <p:nvPr>
            <p:ph type="ctrTitle"/>
          </p:nvPr>
        </p:nvSpPr>
        <p:spPr>
          <a:xfrm>
            <a:off x="914400" y="1524000"/>
            <a:ext cx="7623175" cy="1752600"/>
          </a:xfrm>
        </p:spPr>
        <p:txBody>
          <a:bodyPr/>
          <a:lstStyle>
            <a:lvl1pPr>
              <a:defRPr sz="5000"/>
            </a:lvl1pPr>
          </a:lstStyle>
          <a:p>
            <a:pPr lvl="0"/>
            <a:r>
              <a:rPr lang="tr-TR" altLang="en-US" noProof="0" smtClean="0"/>
              <a:t>Click to edit Master title style</a:t>
            </a:r>
          </a:p>
        </p:txBody>
      </p:sp>
      <p:sp>
        <p:nvSpPr>
          <p:cNvPr id="6553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tr-TR" altLang="en-US" noProof="0" smtClean="0"/>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tr-TR" altLang="en-US">
              <a:solidFill>
                <a:srgbClr val="000000"/>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tr-TR" altLang="en-US">
              <a:solidFill>
                <a:srgbClr val="000000"/>
              </a:solidFill>
            </a:endParaRPr>
          </a:p>
        </p:txBody>
      </p:sp>
      <p:sp>
        <p:nvSpPr>
          <p:cNvPr id="8" name="Rectangle 6"/>
          <p:cNvSpPr>
            <a:spLocks noGrp="1" noChangeArrowheads="1"/>
          </p:cNvSpPr>
          <p:nvPr>
            <p:ph type="sldNum" sz="quarter" idx="12"/>
          </p:nvPr>
        </p:nvSpPr>
        <p:spPr/>
        <p:txBody>
          <a:bodyPr/>
          <a:lstStyle>
            <a:lvl1pPr>
              <a:defRPr/>
            </a:lvl1pPr>
          </a:lstStyle>
          <a:p>
            <a:pPr>
              <a:defRPr/>
            </a:pPr>
            <a:fld id="{2ABAF6B5-3DBF-4872-B486-DD66C6D362D4}" type="slidenum">
              <a:rPr lang="tr-TR" altLang="en-US">
                <a:solidFill>
                  <a:srgbClr val="000000"/>
                </a:solidFill>
              </a:rPr>
              <a:pPr>
                <a:defRPr/>
              </a:pPr>
              <a:t>‹#›</a:t>
            </a:fld>
            <a:endParaRPr lang="tr-TR" altLang="en-US">
              <a:solidFill>
                <a:srgbClr val="000000"/>
              </a:solidFill>
            </a:endParaRPr>
          </a:p>
        </p:txBody>
      </p:sp>
    </p:spTree>
    <p:extLst>
      <p:ext uri="{BB962C8B-B14F-4D97-AF65-F5344CB8AC3E}">
        <p14:creationId xmlns:p14="http://schemas.microsoft.com/office/powerpoint/2010/main" val="375169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26B6FE-5810-4A80-97A5-94FA74A92313}" type="slidenum">
              <a:rPr lang="tr-TR" altLang="en-US">
                <a:solidFill>
                  <a:srgbClr val="000000"/>
                </a:solidFill>
              </a:rPr>
              <a:pPr>
                <a:defRPr/>
              </a:pPr>
              <a:t>‹#›</a:t>
            </a:fld>
            <a:endParaRPr lang="tr-TR" altLang="en-US">
              <a:solidFill>
                <a:srgbClr val="000000"/>
              </a:solidFill>
            </a:endParaRPr>
          </a:p>
        </p:txBody>
      </p:sp>
    </p:spTree>
    <p:extLst>
      <p:ext uri="{BB962C8B-B14F-4D97-AF65-F5344CB8AC3E}">
        <p14:creationId xmlns:p14="http://schemas.microsoft.com/office/powerpoint/2010/main" val="2339107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FE4904-19D0-41AD-B1CD-A16240645F4D}" type="slidenum">
              <a:rPr lang="tr-TR" altLang="en-US">
                <a:solidFill>
                  <a:srgbClr val="000000"/>
                </a:solidFill>
              </a:rPr>
              <a:pPr>
                <a:defRPr/>
              </a:pPr>
              <a:t>‹#›</a:t>
            </a:fld>
            <a:endParaRPr lang="tr-TR" altLang="en-US">
              <a:solidFill>
                <a:srgbClr val="000000"/>
              </a:solidFill>
            </a:endParaRPr>
          </a:p>
        </p:txBody>
      </p:sp>
    </p:spTree>
    <p:extLst>
      <p:ext uri="{BB962C8B-B14F-4D97-AF65-F5344CB8AC3E}">
        <p14:creationId xmlns:p14="http://schemas.microsoft.com/office/powerpoint/2010/main" val="3836952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823A92-F12E-4B64-833F-50DB272C3292}" type="slidenum">
              <a:rPr lang="tr-TR" altLang="en-US">
                <a:solidFill>
                  <a:srgbClr val="000000"/>
                </a:solidFill>
              </a:rPr>
              <a:pPr>
                <a:defRPr/>
              </a:pPr>
              <a:t>‹#›</a:t>
            </a:fld>
            <a:endParaRPr lang="tr-TR" altLang="en-US">
              <a:solidFill>
                <a:srgbClr val="000000"/>
              </a:solidFill>
            </a:endParaRPr>
          </a:p>
        </p:txBody>
      </p:sp>
    </p:spTree>
    <p:extLst>
      <p:ext uri="{BB962C8B-B14F-4D97-AF65-F5344CB8AC3E}">
        <p14:creationId xmlns:p14="http://schemas.microsoft.com/office/powerpoint/2010/main" val="4114277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tr-TR"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EB36875-16E9-4BCA-9BBE-7A7E7BC5118D}" type="slidenum">
              <a:rPr lang="tr-TR" altLang="en-US">
                <a:solidFill>
                  <a:srgbClr val="000000"/>
                </a:solidFill>
              </a:rPr>
              <a:pPr>
                <a:defRPr/>
              </a:pPr>
              <a:t>‹#›</a:t>
            </a:fld>
            <a:endParaRPr lang="tr-TR" altLang="en-US">
              <a:solidFill>
                <a:srgbClr val="000000"/>
              </a:solidFill>
            </a:endParaRPr>
          </a:p>
        </p:txBody>
      </p:sp>
    </p:spTree>
    <p:extLst>
      <p:ext uri="{BB962C8B-B14F-4D97-AF65-F5344CB8AC3E}">
        <p14:creationId xmlns:p14="http://schemas.microsoft.com/office/powerpoint/2010/main" val="1556854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tr-TR"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7D736CA-B795-40F8-B5D4-3DA2898450AA}" type="slidenum">
              <a:rPr lang="tr-TR" altLang="en-US">
                <a:solidFill>
                  <a:srgbClr val="000000"/>
                </a:solidFill>
              </a:rPr>
              <a:pPr>
                <a:defRPr/>
              </a:pPr>
              <a:t>‹#›</a:t>
            </a:fld>
            <a:endParaRPr lang="tr-TR" altLang="en-US">
              <a:solidFill>
                <a:srgbClr val="000000"/>
              </a:solidFill>
            </a:endParaRPr>
          </a:p>
        </p:txBody>
      </p:sp>
    </p:spTree>
    <p:extLst>
      <p:ext uri="{BB962C8B-B14F-4D97-AF65-F5344CB8AC3E}">
        <p14:creationId xmlns:p14="http://schemas.microsoft.com/office/powerpoint/2010/main" val="376183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tr-TR"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120B72F-8D90-4C96-BCA1-783E809C1535}" type="slidenum">
              <a:rPr lang="tr-TR" altLang="en-US">
                <a:solidFill>
                  <a:srgbClr val="000000"/>
                </a:solidFill>
              </a:rPr>
              <a:pPr>
                <a:defRPr/>
              </a:pPr>
              <a:t>‹#›</a:t>
            </a:fld>
            <a:endParaRPr lang="tr-TR" altLang="en-US">
              <a:solidFill>
                <a:srgbClr val="000000"/>
              </a:solidFill>
            </a:endParaRPr>
          </a:p>
        </p:txBody>
      </p:sp>
    </p:spTree>
    <p:extLst>
      <p:ext uri="{BB962C8B-B14F-4D97-AF65-F5344CB8AC3E}">
        <p14:creationId xmlns:p14="http://schemas.microsoft.com/office/powerpoint/2010/main" val="1696187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80F124-47DC-4282-B511-68D8CB64184B}" type="slidenum">
              <a:rPr lang="tr-TR" altLang="en-US">
                <a:solidFill>
                  <a:srgbClr val="000000"/>
                </a:solidFill>
              </a:rPr>
              <a:pPr>
                <a:defRPr/>
              </a:pPr>
              <a:t>‹#›</a:t>
            </a:fld>
            <a:endParaRPr lang="tr-TR" altLang="en-US">
              <a:solidFill>
                <a:srgbClr val="000000"/>
              </a:solidFill>
            </a:endParaRPr>
          </a:p>
        </p:txBody>
      </p:sp>
    </p:spTree>
    <p:extLst>
      <p:ext uri="{BB962C8B-B14F-4D97-AF65-F5344CB8AC3E}">
        <p14:creationId xmlns:p14="http://schemas.microsoft.com/office/powerpoint/2010/main" val="2556169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8" name="İçerik Yer Tutucusu 7"/>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4"/>
          </p:nvPr>
        </p:nvSpPr>
        <p:spPr/>
        <p:txBody>
          <a:bodyPr rtlCol="0"/>
          <a:lstStyle/>
          <a:p>
            <a:fld id="{0A359492-23FE-409F-8EE8-FF5E34BA1D8B}" type="datetime1">
              <a:rPr lang="tr-TR" smtClean="0"/>
              <a:t>16.12.2013</a:t>
            </a:fld>
            <a:endParaRPr lang="tr-TR"/>
          </a:p>
        </p:txBody>
      </p:sp>
      <p:sp>
        <p:nvSpPr>
          <p:cNvPr id="9" name="Slayt Numarası Yer Tutucusu 8"/>
          <p:cNvSpPr>
            <a:spLocks noGrp="1"/>
          </p:cNvSpPr>
          <p:nvPr>
            <p:ph type="sldNum" sz="quarter" idx="15"/>
          </p:nvPr>
        </p:nvSpPr>
        <p:spPr/>
        <p:txBody>
          <a:bodyPr rtlCol="0"/>
          <a:lstStyle/>
          <a:p>
            <a:fld id="{BBC086B9-1232-402C-B1FD-0814278172A8}" type="slidenum">
              <a:rPr lang="tr-TR" smtClean="0"/>
              <a:t>‹#›</a:t>
            </a:fld>
            <a:endParaRPr lang="tr-TR"/>
          </a:p>
        </p:txBody>
      </p:sp>
      <p:sp>
        <p:nvSpPr>
          <p:cNvPr id="10" name="Altbilgi Yer Tutucusu 9"/>
          <p:cNvSpPr>
            <a:spLocks noGrp="1"/>
          </p:cNvSpPr>
          <p:nvPr>
            <p:ph type="ftr" sz="quarter" idx="16"/>
          </p:nvPr>
        </p:nvSpPr>
        <p:spPr/>
        <p:txBody>
          <a:bodyPr rtlCol="0"/>
          <a:lstStyle/>
          <a:p>
            <a:r>
              <a:rPr lang="tr-TR" smtClean="0"/>
              <a:t>M.Azmi AKTACİR</a:t>
            </a:r>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18EA32F-7D9D-46B4-A2DB-53D8410C9D04}" type="slidenum">
              <a:rPr lang="tr-TR" altLang="en-US">
                <a:solidFill>
                  <a:srgbClr val="000000"/>
                </a:solidFill>
              </a:rPr>
              <a:pPr>
                <a:defRPr/>
              </a:pPr>
              <a:t>‹#›</a:t>
            </a:fld>
            <a:endParaRPr lang="tr-TR" altLang="en-US">
              <a:solidFill>
                <a:srgbClr val="000000"/>
              </a:solidFill>
            </a:endParaRPr>
          </a:p>
        </p:txBody>
      </p:sp>
    </p:spTree>
    <p:extLst>
      <p:ext uri="{BB962C8B-B14F-4D97-AF65-F5344CB8AC3E}">
        <p14:creationId xmlns:p14="http://schemas.microsoft.com/office/powerpoint/2010/main" val="127368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8A221F-AFB0-4D07-9008-3B166FC85D59}" type="slidenum">
              <a:rPr lang="tr-TR" altLang="en-US">
                <a:solidFill>
                  <a:srgbClr val="000000"/>
                </a:solidFill>
              </a:rPr>
              <a:pPr>
                <a:defRPr/>
              </a:pPr>
              <a:t>‹#›</a:t>
            </a:fld>
            <a:endParaRPr lang="tr-TR" altLang="en-US">
              <a:solidFill>
                <a:srgbClr val="000000"/>
              </a:solidFill>
            </a:endParaRPr>
          </a:p>
        </p:txBody>
      </p:sp>
    </p:spTree>
    <p:extLst>
      <p:ext uri="{BB962C8B-B14F-4D97-AF65-F5344CB8AC3E}">
        <p14:creationId xmlns:p14="http://schemas.microsoft.com/office/powerpoint/2010/main" val="3948836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7813"/>
            <a:ext cx="2057400" cy="5853112"/>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7813"/>
            <a:ext cx="6019800" cy="585311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4CEE7D-E3C6-446E-92EA-5D2989EA357E}" type="slidenum">
              <a:rPr lang="tr-TR" altLang="en-US">
                <a:solidFill>
                  <a:srgbClr val="000000"/>
                </a:solidFill>
              </a:rPr>
              <a:pPr>
                <a:defRPr/>
              </a:pPr>
              <a:t>‹#›</a:t>
            </a:fld>
            <a:endParaRPr lang="tr-TR" altLang="en-US">
              <a:solidFill>
                <a:srgbClr val="000000"/>
              </a:solidFill>
            </a:endParaRPr>
          </a:p>
        </p:txBody>
      </p:sp>
    </p:spTree>
    <p:extLst>
      <p:ext uri="{BB962C8B-B14F-4D97-AF65-F5344CB8AC3E}">
        <p14:creationId xmlns:p14="http://schemas.microsoft.com/office/powerpoint/2010/main" val="93527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bwMode="auto">
          <a:xfrm rot="5400000">
            <a:off x="7763256" y="1170432"/>
            <a:ext cx="2286000" cy="381000"/>
          </a:xfrm>
        </p:spPr>
        <p:txBody>
          <a:bodyPr/>
          <a:lstStyle/>
          <a:p>
            <a:fld id="{A55DD703-2A4F-47E7-9836-2C8F31DDE212}" type="datetime1">
              <a:rPr lang="tr-TR" smtClean="0"/>
              <a:t>16.12.2013</a:t>
            </a:fld>
            <a:endParaRPr lang="tr-TR"/>
          </a:p>
        </p:txBody>
      </p:sp>
      <p:sp>
        <p:nvSpPr>
          <p:cNvPr id="5" name="Altbilgi Yer Tutucusu 4"/>
          <p:cNvSpPr>
            <a:spLocks noGrp="1"/>
          </p:cNvSpPr>
          <p:nvPr>
            <p:ph type="ftr" sz="quarter" idx="11"/>
          </p:nvPr>
        </p:nvSpPr>
        <p:spPr bwMode="auto">
          <a:xfrm rot="5400000">
            <a:off x="7077456" y="4178808"/>
            <a:ext cx="3657600" cy="384048"/>
          </a:xfrm>
        </p:spPr>
        <p:txBody>
          <a:bodyPr/>
          <a:lstStyle/>
          <a:p>
            <a:r>
              <a:rPr lang="tr-TR" smtClean="0"/>
              <a:t>M.Azmi AKTACİR</a:t>
            </a:r>
            <a:endParaRPr lang="tr-TR"/>
          </a:p>
        </p:txBody>
      </p:sp>
      <p:sp>
        <p:nvSpPr>
          <p:cNvPr id="9" name="Dikdörtgen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üz Bağlayıcı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üz Bağlayıcı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ikdörtgen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ayt Numarası Yer Tutucusu 5"/>
          <p:cNvSpPr>
            <a:spLocks noGrp="1"/>
          </p:cNvSpPr>
          <p:nvPr>
            <p:ph type="sldNum" sz="quarter" idx="12"/>
          </p:nvPr>
        </p:nvSpPr>
        <p:spPr bwMode="auto">
          <a:xfrm>
            <a:off x="1340616" y="4928702"/>
            <a:ext cx="609600" cy="517524"/>
          </a:xfrm>
        </p:spPr>
        <p:txBody>
          <a:bodyPr/>
          <a:lstStyle/>
          <a:p>
            <a:fld id="{BBC086B9-1232-402C-B1FD-0814278172A8}"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92B4956E-3849-4108-822E-86857B671C5E}" type="datetime1">
              <a:rPr lang="tr-TR" smtClean="0"/>
              <a:t>16.12.2013</a:t>
            </a:fld>
            <a:endParaRPr lang="tr-TR"/>
          </a:p>
        </p:txBody>
      </p:sp>
      <p:sp>
        <p:nvSpPr>
          <p:cNvPr id="6" name="Altbilgi Yer Tutucusu 5"/>
          <p:cNvSpPr>
            <a:spLocks noGrp="1"/>
          </p:cNvSpPr>
          <p:nvPr>
            <p:ph type="ftr" sz="quarter" idx="11"/>
          </p:nvPr>
        </p:nvSpPr>
        <p:spPr/>
        <p:txBody>
          <a:bodyPr/>
          <a:lstStyle/>
          <a:p>
            <a:r>
              <a:rPr lang="tr-TR" smtClean="0"/>
              <a:t>M.Azmi AKTACİR</a:t>
            </a:r>
            <a:endParaRPr lang="tr-TR"/>
          </a:p>
        </p:txBody>
      </p:sp>
      <p:sp>
        <p:nvSpPr>
          <p:cNvPr id="7" name="Slayt Numarası Yer Tutucusu 6"/>
          <p:cNvSpPr>
            <a:spLocks noGrp="1"/>
          </p:cNvSpPr>
          <p:nvPr>
            <p:ph type="sldNum" sz="quarter" idx="12"/>
          </p:nvPr>
        </p:nvSpPr>
        <p:spPr/>
        <p:txBody>
          <a:bodyPr/>
          <a:lstStyle/>
          <a:p>
            <a:fld id="{BBC086B9-1232-402C-B1FD-0814278172A8}" type="slidenum">
              <a:rPr lang="tr-TR" smtClean="0"/>
              <a:t>‹#›</a:t>
            </a:fld>
            <a:endParaRPr lang="tr-TR"/>
          </a:p>
        </p:txBody>
      </p:sp>
      <p:sp>
        <p:nvSpPr>
          <p:cNvPr id="9" name="İçerik Yer Tutucusu 8"/>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fld id="{D132BFF2-99D2-4F0F-838B-D278E1050DE2}" type="datetime1">
              <a:rPr lang="tr-TR" smtClean="0"/>
              <a:t>16.12.2013</a:t>
            </a:fld>
            <a:endParaRPr lang="tr-TR"/>
          </a:p>
        </p:txBody>
      </p:sp>
      <p:sp>
        <p:nvSpPr>
          <p:cNvPr id="8" name="Altbilgi Yer Tutucusu 7"/>
          <p:cNvSpPr>
            <a:spLocks noGrp="1"/>
          </p:cNvSpPr>
          <p:nvPr>
            <p:ph type="ftr" sz="quarter" idx="11"/>
          </p:nvPr>
        </p:nvSpPr>
        <p:spPr/>
        <p:txBody>
          <a:bodyPr/>
          <a:lstStyle/>
          <a:p>
            <a:r>
              <a:rPr lang="tr-TR" smtClean="0"/>
              <a:t>M.Azmi AKTACİR</a:t>
            </a:r>
            <a:endParaRPr lang="tr-TR"/>
          </a:p>
        </p:txBody>
      </p:sp>
      <p:sp>
        <p:nvSpPr>
          <p:cNvPr id="9" name="Slayt Numarası Yer Tutucusu 8"/>
          <p:cNvSpPr>
            <a:spLocks noGrp="1"/>
          </p:cNvSpPr>
          <p:nvPr>
            <p:ph type="sldNum" sz="quarter" idx="12"/>
          </p:nvPr>
        </p:nvSpPr>
        <p:spPr/>
        <p:txBody>
          <a:bodyPr/>
          <a:lstStyle/>
          <a:p>
            <a:fld id="{BBC086B9-1232-402C-B1FD-0814278172A8}" type="slidenum">
              <a:rPr lang="tr-TR" smtClean="0"/>
              <a:t>‹#›</a:t>
            </a:fld>
            <a:endParaRPr lang="tr-TR"/>
          </a:p>
        </p:txBody>
      </p:sp>
      <p:sp>
        <p:nvSpPr>
          <p:cNvPr id="11" name="İçerik Yer Tutucusu 10"/>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Metin Yer Tutucus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Metin Yer Tutucus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6" name="Veri Yer Tutucusu 5"/>
          <p:cNvSpPr>
            <a:spLocks noGrp="1"/>
          </p:cNvSpPr>
          <p:nvPr>
            <p:ph type="dt" sz="half" idx="10"/>
          </p:nvPr>
        </p:nvSpPr>
        <p:spPr/>
        <p:txBody>
          <a:bodyPr rtlCol="0"/>
          <a:lstStyle/>
          <a:p>
            <a:fld id="{B7769AEF-5C81-4647-BAAC-BD1B6FE2A8D9}" type="datetime1">
              <a:rPr lang="tr-TR" smtClean="0"/>
              <a:t>16.12.2013</a:t>
            </a:fld>
            <a:endParaRPr lang="tr-TR"/>
          </a:p>
        </p:txBody>
      </p:sp>
      <p:sp>
        <p:nvSpPr>
          <p:cNvPr id="7" name="Slayt Numarası Yer Tutucusu 6"/>
          <p:cNvSpPr>
            <a:spLocks noGrp="1"/>
          </p:cNvSpPr>
          <p:nvPr>
            <p:ph type="sldNum" sz="quarter" idx="11"/>
          </p:nvPr>
        </p:nvSpPr>
        <p:spPr/>
        <p:txBody>
          <a:bodyPr rtlCol="0"/>
          <a:lstStyle/>
          <a:p>
            <a:fld id="{BBC086B9-1232-402C-B1FD-0814278172A8}" type="slidenum">
              <a:rPr lang="tr-TR" smtClean="0"/>
              <a:t>‹#›</a:t>
            </a:fld>
            <a:endParaRPr lang="tr-TR"/>
          </a:p>
        </p:txBody>
      </p:sp>
      <p:sp>
        <p:nvSpPr>
          <p:cNvPr id="8" name="Altbilgi Yer Tutucusu 7"/>
          <p:cNvSpPr>
            <a:spLocks noGrp="1"/>
          </p:cNvSpPr>
          <p:nvPr>
            <p:ph type="ftr" sz="quarter" idx="12"/>
          </p:nvPr>
        </p:nvSpPr>
        <p:spPr/>
        <p:txBody>
          <a:bodyPr rtlCol="0"/>
          <a:lstStyle/>
          <a:p>
            <a:r>
              <a:rPr lang="tr-TR" smtClean="0"/>
              <a:t>M.Azmi AKTACİR</a:t>
            </a:r>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6F911E4-2274-4D64-A9E7-30A6F2F5603D}" type="datetime1">
              <a:rPr lang="tr-TR" smtClean="0"/>
              <a:t>16.12.2013</a:t>
            </a:fld>
            <a:endParaRPr lang="tr-TR"/>
          </a:p>
        </p:txBody>
      </p:sp>
      <p:sp>
        <p:nvSpPr>
          <p:cNvPr id="3" name="Altbilgi Yer Tutucusu 2"/>
          <p:cNvSpPr>
            <a:spLocks noGrp="1"/>
          </p:cNvSpPr>
          <p:nvPr>
            <p:ph type="ftr" sz="quarter" idx="11"/>
          </p:nvPr>
        </p:nvSpPr>
        <p:spPr/>
        <p:txBody>
          <a:bodyPr/>
          <a:lstStyle/>
          <a:p>
            <a:r>
              <a:rPr lang="tr-TR" smtClean="0"/>
              <a:t>M.Azmi AKTACİR</a:t>
            </a:r>
            <a:endParaRPr lang="tr-TR"/>
          </a:p>
        </p:txBody>
      </p:sp>
      <p:sp>
        <p:nvSpPr>
          <p:cNvPr id="4" name="Slayt Numarası Yer Tutucusu 3"/>
          <p:cNvSpPr>
            <a:spLocks noGrp="1"/>
          </p:cNvSpPr>
          <p:nvPr>
            <p:ph type="sldNum" sz="quarter" idx="12"/>
          </p:nvPr>
        </p:nvSpPr>
        <p:spPr/>
        <p:txBody>
          <a:bodyPr/>
          <a:lstStyle/>
          <a:p>
            <a:fld id="{BBC086B9-1232-402C-B1FD-0814278172A8}"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üz Bağlayıcı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ikdörtgen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4"/>
          </p:nvPr>
        </p:nvSpPr>
        <p:spPr/>
        <p:txBody>
          <a:bodyPr rtlCol="0"/>
          <a:lstStyle/>
          <a:p>
            <a:fld id="{4ED9F82F-29C0-4D94-BB6C-3617FA1107D3}" type="datetime1">
              <a:rPr lang="tr-TR" smtClean="0"/>
              <a:t>16.12.2013</a:t>
            </a:fld>
            <a:endParaRPr lang="tr-TR"/>
          </a:p>
        </p:txBody>
      </p:sp>
      <p:sp>
        <p:nvSpPr>
          <p:cNvPr id="22" name="Slayt Numarası Yer Tutucusu 21"/>
          <p:cNvSpPr>
            <a:spLocks noGrp="1"/>
          </p:cNvSpPr>
          <p:nvPr>
            <p:ph type="sldNum" sz="quarter" idx="15"/>
          </p:nvPr>
        </p:nvSpPr>
        <p:spPr/>
        <p:txBody>
          <a:bodyPr rtlCol="0"/>
          <a:lstStyle/>
          <a:p>
            <a:fld id="{BBC086B9-1232-402C-B1FD-0814278172A8}" type="slidenum">
              <a:rPr lang="tr-TR" smtClean="0"/>
              <a:t>‹#›</a:t>
            </a:fld>
            <a:endParaRPr lang="tr-TR"/>
          </a:p>
        </p:txBody>
      </p:sp>
      <p:sp>
        <p:nvSpPr>
          <p:cNvPr id="23" name="Altbilgi Yer Tutucusu 22"/>
          <p:cNvSpPr>
            <a:spLocks noGrp="1"/>
          </p:cNvSpPr>
          <p:nvPr>
            <p:ph type="ftr" sz="quarter" idx="16"/>
          </p:nvPr>
        </p:nvSpPr>
        <p:spPr/>
        <p:txBody>
          <a:bodyPr rtlCol="0"/>
          <a:lstStyle/>
          <a:p>
            <a:r>
              <a:rPr lang="tr-TR" smtClean="0"/>
              <a:t>M.Azmi AKTACİR</a:t>
            </a:r>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Düz Bağlayıcı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ikdörtgen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üz Bağlayıcı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Düz Bağlayıcı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17C50A5C-49F8-41E7-8CC7-FE2543B9B7B3}" type="datetime1">
              <a:rPr lang="tr-TR" smtClean="0"/>
              <a:t>16.12.2013</a:t>
            </a:fld>
            <a:endParaRPr lang="tr-TR"/>
          </a:p>
        </p:txBody>
      </p:sp>
      <p:sp>
        <p:nvSpPr>
          <p:cNvPr id="18" name="Slayt Numarası Yer Tutucusu 17"/>
          <p:cNvSpPr>
            <a:spLocks noGrp="1"/>
          </p:cNvSpPr>
          <p:nvPr>
            <p:ph type="sldNum" sz="quarter" idx="11"/>
          </p:nvPr>
        </p:nvSpPr>
        <p:spPr/>
        <p:txBody>
          <a:bodyPr rtlCol="0"/>
          <a:lstStyle/>
          <a:p>
            <a:fld id="{BBC086B9-1232-402C-B1FD-0814278172A8}" type="slidenum">
              <a:rPr lang="tr-TR" smtClean="0"/>
              <a:t>‹#›</a:t>
            </a:fld>
            <a:endParaRPr lang="tr-TR"/>
          </a:p>
        </p:txBody>
      </p:sp>
      <p:sp>
        <p:nvSpPr>
          <p:cNvPr id="21" name="Altbilgi Yer Tutucusu 20"/>
          <p:cNvSpPr>
            <a:spLocks noGrp="1"/>
          </p:cNvSpPr>
          <p:nvPr>
            <p:ph type="ftr" sz="quarter" idx="12"/>
          </p:nvPr>
        </p:nvSpPr>
        <p:spPr/>
        <p:txBody>
          <a:bodyPr rtlCol="0"/>
          <a:lstStyle/>
          <a:p>
            <a:r>
              <a:rPr lang="tr-TR" smtClean="0"/>
              <a:t>M.Azmi AKTACİR</a:t>
            </a:r>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9626EC7-DE0D-4718-88E4-A854A53388A1}" type="datetime1">
              <a:rPr lang="tr-TR" smtClean="0"/>
              <a:t>16.12.2013</a:t>
            </a:fld>
            <a:endParaRPr lang="tr-TR"/>
          </a:p>
        </p:txBody>
      </p:sp>
      <p:sp>
        <p:nvSpPr>
          <p:cNvPr id="3" name="Altbilgi Yer Tutucusu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tr-TR" smtClean="0"/>
              <a:t>M.Azmi AKTACİR</a:t>
            </a:r>
            <a:endParaRPr lang="tr-TR"/>
          </a:p>
        </p:txBody>
      </p:sp>
      <p:sp>
        <p:nvSpPr>
          <p:cNvPr id="7"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üz Bağlayıcı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dörtgen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BC086B9-1232-402C-B1FD-0814278172A8}"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en-US" smtClean="0"/>
              <a:t>Click to edit Master text styles</a:t>
            </a:r>
          </a:p>
          <a:p>
            <a:pPr lvl="1"/>
            <a:r>
              <a:rPr lang="tr-TR" altLang="en-US" smtClean="0"/>
              <a:t>Second level</a:t>
            </a:r>
          </a:p>
          <a:p>
            <a:pPr lvl="2"/>
            <a:r>
              <a:rPr lang="tr-TR" altLang="en-US" smtClean="0"/>
              <a:t>Third level</a:t>
            </a:r>
          </a:p>
          <a:p>
            <a:pPr lvl="3"/>
            <a:r>
              <a:rPr lang="tr-TR" altLang="en-US" smtClean="0"/>
              <a:t>Fourth level</a:t>
            </a:r>
          </a:p>
          <a:p>
            <a:pPr lvl="4"/>
            <a:r>
              <a:rPr lang="tr-TR" altLang="en-US" smtClean="0"/>
              <a:t>Fifth level</a:t>
            </a:r>
          </a:p>
        </p:txBody>
      </p:sp>
      <p:sp>
        <p:nvSpPr>
          <p:cNvPr id="64516"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j-lt"/>
              </a:defRPr>
            </a:lvl1pPr>
          </a:lstStyle>
          <a:p>
            <a:pPr fontAlgn="base">
              <a:spcBef>
                <a:spcPct val="0"/>
              </a:spcBef>
              <a:spcAft>
                <a:spcPct val="0"/>
              </a:spcAft>
              <a:defRPr/>
            </a:pPr>
            <a:endParaRPr lang="tr-TR" altLang="en-US">
              <a:solidFill>
                <a:srgbClr val="000000"/>
              </a:solidFill>
            </a:endParaRPr>
          </a:p>
        </p:txBody>
      </p:sp>
      <p:sp>
        <p:nvSpPr>
          <p:cNvPr id="6451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j-lt"/>
              </a:defRPr>
            </a:lvl1pPr>
          </a:lstStyle>
          <a:p>
            <a:pPr fontAlgn="base">
              <a:spcBef>
                <a:spcPct val="0"/>
              </a:spcBef>
              <a:spcAft>
                <a:spcPct val="0"/>
              </a:spcAft>
              <a:defRPr/>
            </a:pPr>
            <a:endParaRPr lang="tr-TR" altLang="en-US">
              <a:solidFill>
                <a:srgbClr val="000000"/>
              </a:solidFill>
            </a:endParaRPr>
          </a:p>
        </p:txBody>
      </p:sp>
      <p:sp>
        <p:nvSpPr>
          <p:cNvPr id="64518"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mj-lt"/>
              </a:defRPr>
            </a:lvl1pPr>
          </a:lstStyle>
          <a:p>
            <a:pPr fontAlgn="base">
              <a:spcBef>
                <a:spcPct val="0"/>
              </a:spcBef>
              <a:spcAft>
                <a:spcPct val="0"/>
              </a:spcAft>
              <a:defRPr/>
            </a:pPr>
            <a:fld id="{A597A4BC-8C5E-4627-88D6-22FDDB7E38B9}" type="slidenum">
              <a:rPr lang="tr-TR" altLang="en-US">
                <a:solidFill>
                  <a:srgbClr val="000000"/>
                </a:solidFill>
              </a:rPr>
              <a:pPr fontAlgn="base">
                <a:spcBef>
                  <a:spcPct val="0"/>
                </a:spcBef>
                <a:spcAft>
                  <a:spcPct val="0"/>
                </a:spcAft>
                <a:defRPr/>
              </a:pPr>
              <a:t>‹#›</a:t>
            </a:fld>
            <a:endParaRPr lang="tr-TR" altLang="en-US">
              <a:solidFill>
                <a:srgbClr val="000000"/>
              </a:solidFill>
            </a:endParaRPr>
          </a:p>
        </p:txBody>
      </p:sp>
      <p:sp>
        <p:nvSpPr>
          <p:cNvPr id="1031" name="Freeform 7"/>
          <p:cNvSpPr>
            <a:spLocks noChangeArrowheads="1"/>
          </p:cNvSpPr>
          <p:nvPr/>
        </p:nvSpPr>
        <p:spPr bwMode="auto">
          <a:xfrm>
            <a:off x="381000" y="228600"/>
            <a:ext cx="8229600" cy="609600"/>
          </a:xfrm>
          <a:custGeom>
            <a:avLst/>
            <a:gdLst>
              <a:gd name="T0" fmla="*/ 0 w 1000"/>
              <a:gd name="T1" fmla="*/ 3716121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tr-TR" smtClean="0">
              <a:solidFill>
                <a:srgbClr val="000000"/>
              </a:solidFill>
            </a:endParaRPr>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smtClean="0">
              <a:solidFill>
                <a:srgbClr val="000000"/>
              </a:solidFill>
            </a:endParaRPr>
          </a:p>
        </p:txBody>
      </p:sp>
    </p:spTree>
    <p:extLst>
      <p:ext uri="{BB962C8B-B14F-4D97-AF65-F5344CB8AC3E}">
        <p14:creationId xmlns:p14="http://schemas.microsoft.com/office/powerpoint/2010/main" val="389036015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cs typeface="Arial" charset="0"/>
        </a:defRPr>
      </a:lvl2pPr>
      <a:lvl3pPr algn="l" rtl="0" eaLnBrk="0" fontAlgn="base" hangingPunct="0">
        <a:spcBef>
          <a:spcPct val="0"/>
        </a:spcBef>
        <a:spcAft>
          <a:spcPct val="0"/>
        </a:spcAft>
        <a:defRPr sz="4200">
          <a:solidFill>
            <a:schemeClr val="tx2"/>
          </a:solidFill>
          <a:latin typeface="Garamond" pitchFamily="18" charset="0"/>
          <a:cs typeface="Arial" charset="0"/>
        </a:defRPr>
      </a:lvl3pPr>
      <a:lvl4pPr algn="l" rtl="0" eaLnBrk="0" fontAlgn="base" hangingPunct="0">
        <a:spcBef>
          <a:spcPct val="0"/>
        </a:spcBef>
        <a:spcAft>
          <a:spcPct val="0"/>
        </a:spcAft>
        <a:defRPr sz="4200">
          <a:solidFill>
            <a:schemeClr val="tx2"/>
          </a:solidFill>
          <a:latin typeface="Garamond" pitchFamily="18" charset="0"/>
          <a:cs typeface="Arial" charset="0"/>
        </a:defRPr>
      </a:lvl4pPr>
      <a:lvl5pPr algn="l" rtl="0" eaLnBrk="0" fontAlgn="base" hangingPunct="0">
        <a:spcBef>
          <a:spcPct val="0"/>
        </a:spcBef>
        <a:spcAft>
          <a:spcPct val="0"/>
        </a:spcAft>
        <a:defRPr sz="4200">
          <a:solidFill>
            <a:schemeClr val="tx2"/>
          </a:solidFill>
          <a:latin typeface="Garamond" pitchFamily="18" charset="0"/>
          <a:cs typeface="Arial" charset="0"/>
        </a:defRPr>
      </a:lvl5pPr>
      <a:lvl6pPr marL="457200" algn="l" rtl="0" fontAlgn="base">
        <a:spcBef>
          <a:spcPct val="0"/>
        </a:spcBef>
        <a:spcAft>
          <a:spcPct val="0"/>
        </a:spcAft>
        <a:defRPr sz="4200">
          <a:solidFill>
            <a:schemeClr val="tx2"/>
          </a:solidFill>
          <a:latin typeface="Garamond" pitchFamily="18" charset="0"/>
          <a:cs typeface="Arial" charset="0"/>
        </a:defRPr>
      </a:lvl6pPr>
      <a:lvl7pPr marL="914400" algn="l" rtl="0" fontAlgn="base">
        <a:spcBef>
          <a:spcPct val="0"/>
        </a:spcBef>
        <a:spcAft>
          <a:spcPct val="0"/>
        </a:spcAft>
        <a:defRPr sz="4200">
          <a:solidFill>
            <a:schemeClr val="tx2"/>
          </a:solidFill>
          <a:latin typeface="Garamond" pitchFamily="18" charset="0"/>
          <a:cs typeface="Arial" charset="0"/>
        </a:defRPr>
      </a:lvl7pPr>
      <a:lvl8pPr marL="1371600" algn="l" rtl="0" fontAlgn="base">
        <a:spcBef>
          <a:spcPct val="0"/>
        </a:spcBef>
        <a:spcAft>
          <a:spcPct val="0"/>
        </a:spcAft>
        <a:defRPr sz="4200">
          <a:solidFill>
            <a:schemeClr val="tx2"/>
          </a:solidFill>
          <a:latin typeface="Garamond" pitchFamily="18" charset="0"/>
          <a:cs typeface="Arial" charset="0"/>
        </a:defRPr>
      </a:lvl8pPr>
      <a:lvl9pPr marL="1828800" algn="l" rtl="0" fontAlgn="base">
        <a:spcBef>
          <a:spcPct val="0"/>
        </a:spcBef>
        <a:spcAft>
          <a:spcPct val="0"/>
        </a:spcAft>
        <a:defRPr sz="4200">
          <a:solidFill>
            <a:schemeClr val="tx2"/>
          </a:solidFill>
          <a:latin typeface="Garamond" pitchFamily="18" charset="0"/>
          <a:cs typeface="Arial"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3.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627784" y="1916832"/>
            <a:ext cx="5398368" cy="2448272"/>
          </a:xfrm>
          <a:solidFill>
            <a:schemeClr val="tx2">
              <a:lumMod val="40000"/>
              <a:lumOff val="60000"/>
            </a:schemeClr>
          </a:solidFill>
        </p:spPr>
        <p:txBody>
          <a:bodyPr>
            <a:normAutofit/>
          </a:bodyPr>
          <a:lstStyle/>
          <a:p>
            <a:pPr algn="ctr"/>
            <a:r>
              <a:rPr lang="tr-TR" dirty="0" smtClean="0"/>
              <a:t>Kaldırma </a:t>
            </a:r>
            <a:r>
              <a:rPr lang="tr-TR" dirty="0" smtClean="0"/>
              <a:t>Makinaları</a:t>
            </a:r>
            <a:br>
              <a:rPr lang="tr-TR" dirty="0" smtClean="0"/>
            </a:br>
            <a:r>
              <a:rPr lang="tr-TR" dirty="0" smtClean="0"/>
              <a:t>Motorlu Araçlar</a:t>
            </a:r>
            <a:br>
              <a:rPr lang="tr-TR" dirty="0" smtClean="0"/>
            </a:br>
            <a:r>
              <a:rPr lang="tr-TR" dirty="0" smtClean="0"/>
              <a:t>Basınçlı Kaplar</a:t>
            </a:r>
            <a:br>
              <a:rPr lang="tr-TR" dirty="0" smtClean="0"/>
            </a:br>
            <a:r>
              <a:rPr lang="tr-TR" dirty="0" smtClean="0"/>
              <a:t>Havalandırma</a:t>
            </a:r>
            <a:br>
              <a:rPr lang="tr-TR" dirty="0" smtClean="0"/>
            </a:br>
            <a:r>
              <a:rPr lang="tr-TR" dirty="0" smtClean="0"/>
              <a:t>İSG Yönetim </a:t>
            </a:r>
            <a:r>
              <a:rPr lang="tr-TR" dirty="0" smtClean="0"/>
              <a:t>Sistemi</a:t>
            </a:r>
            <a:endParaRPr lang="tr-TR" dirty="0"/>
          </a:p>
        </p:txBody>
      </p:sp>
      <p:sp>
        <p:nvSpPr>
          <p:cNvPr id="3" name="Alt Başlık 2"/>
          <p:cNvSpPr>
            <a:spLocks noGrp="1"/>
          </p:cNvSpPr>
          <p:nvPr>
            <p:ph type="subTitle" idx="1"/>
          </p:nvPr>
        </p:nvSpPr>
        <p:spPr>
          <a:xfrm>
            <a:off x="2915816" y="4797152"/>
            <a:ext cx="5032648" cy="1104528"/>
          </a:xfrm>
        </p:spPr>
        <p:txBody>
          <a:bodyPr>
            <a:normAutofit/>
          </a:bodyPr>
          <a:lstStyle/>
          <a:p>
            <a:pPr algn="ctr"/>
            <a:r>
              <a:rPr lang="tr-TR" dirty="0" smtClean="0">
                <a:solidFill>
                  <a:schemeClr val="tx2"/>
                </a:solidFill>
              </a:rPr>
              <a:t>Doç. Dr. Mehmet Azmi </a:t>
            </a:r>
            <a:r>
              <a:rPr lang="tr-TR" dirty="0" err="1" smtClean="0">
                <a:solidFill>
                  <a:schemeClr val="tx2"/>
                </a:solidFill>
              </a:rPr>
              <a:t>AKTACiR</a:t>
            </a:r>
            <a:endParaRPr lang="tr-TR" dirty="0" smtClean="0">
              <a:solidFill>
                <a:schemeClr val="tx2"/>
              </a:solidFill>
            </a:endParaRPr>
          </a:p>
        </p:txBody>
      </p:sp>
    </p:spTree>
    <p:extLst>
      <p:ext uri="{BB962C8B-B14F-4D97-AF65-F5344CB8AC3E}">
        <p14:creationId xmlns:p14="http://schemas.microsoft.com/office/powerpoint/2010/main" val="2803484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İŞ EKİPMANLARI</a:t>
            </a:r>
          </a:p>
        </p:txBody>
      </p:sp>
      <p:sp>
        <p:nvSpPr>
          <p:cNvPr id="3" name="İçerik Yer Tutucusu 2"/>
          <p:cNvSpPr>
            <a:spLocks noGrp="1"/>
          </p:cNvSpPr>
          <p:nvPr>
            <p:ph sz="quarter" idx="1"/>
          </p:nvPr>
        </p:nvSpPr>
        <p:spPr/>
        <p:txBody>
          <a:bodyPr>
            <a:normAutofit/>
          </a:bodyPr>
          <a:lstStyle/>
          <a:p>
            <a:pPr marL="0" indent="0">
              <a:buNone/>
            </a:pPr>
            <a:r>
              <a:rPr lang="tr-TR" b="1" dirty="0">
                <a:solidFill>
                  <a:srgbClr val="FF0000"/>
                </a:solidFill>
              </a:rPr>
              <a:t>Periyodik kontrolleri yapmaya yetkili kişilerin </a:t>
            </a:r>
            <a:r>
              <a:rPr lang="tr-TR" b="1" dirty="0" smtClean="0">
                <a:solidFill>
                  <a:srgbClr val="FF0000"/>
                </a:solidFill>
              </a:rPr>
              <a:t>bildirimi nasıl yapılır?</a:t>
            </a:r>
          </a:p>
          <a:p>
            <a:pPr marL="0" indent="0">
              <a:buNone/>
            </a:pPr>
            <a:r>
              <a:rPr lang="tr-TR" dirty="0"/>
              <a:t>Yönetmelik kapsamında periyodik kontrolleri yapmaya yetkili kişiler, bilgilerini Bakanlığa elektronik ortamda kayıt yaptırır</a:t>
            </a:r>
            <a:r>
              <a:rPr lang="tr-TR" dirty="0" smtClean="0"/>
              <a:t>.</a:t>
            </a:r>
          </a:p>
          <a:p>
            <a:pPr marL="0" indent="0">
              <a:buNone/>
            </a:pPr>
            <a:r>
              <a:rPr lang="tr-TR" dirty="0"/>
              <a:t>Bildirimde beyan esastır. Bu kişilere Bakanlıkça kayıt numarası verilir</a:t>
            </a:r>
            <a:r>
              <a:rPr lang="tr-TR" dirty="0" smtClean="0"/>
              <a:t>. Kayıt </a:t>
            </a:r>
            <a:r>
              <a:rPr lang="tr-TR" dirty="0"/>
              <a:t>numarası </a:t>
            </a:r>
            <a:r>
              <a:rPr lang="tr-TR" dirty="0" smtClean="0"/>
              <a:t>olmayan </a:t>
            </a:r>
            <a:endParaRPr lang="tr-TR" dirty="0"/>
          </a:p>
          <a:p>
            <a:pPr marL="0" indent="0">
              <a:buNone/>
            </a:pPr>
            <a:r>
              <a:rPr lang="tr-TR" dirty="0" smtClean="0"/>
              <a:t>Raporlar geçersiz sayılır.</a:t>
            </a:r>
            <a:endParaRPr lang="tr-TR" dirty="0"/>
          </a:p>
          <a:p>
            <a:pPr marL="0" indent="0">
              <a:buNone/>
            </a:pPr>
            <a:endParaRPr lang="tr-TR" dirty="0">
              <a:solidFill>
                <a:srgbClr val="FF0000"/>
              </a:solidFill>
            </a:endParaRPr>
          </a:p>
        </p:txBody>
      </p:sp>
      <p:sp>
        <p:nvSpPr>
          <p:cNvPr id="4" name="Veri Yer Tutucusu 3"/>
          <p:cNvSpPr>
            <a:spLocks noGrp="1"/>
          </p:cNvSpPr>
          <p:nvPr>
            <p:ph type="dt" sz="half" idx="14"/>
          </p:nvPr>
        </p:nvSpPr>
        <p:spPr/>
        <p:txBody>
          <a:bodyPr/>
          <a:lstStyle/>
          <a:p>
            <a:fld id="{581FA9D2-2247-4E4D-BA3F-D1EB3E0BBEA0}"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10</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369305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p:cNvSpPr>
          <p:nvPr/>
        </p:nvSpPr>
        <p:spPr bwMode="auto">
          <a:xfrm>
            <a:off x="412750" y="1546225"/>
            <a:ext cx="2244725" cy="3825875"/>
          </a:xfrm>
          <a:custGeom>
            <a:avLst/>
            <a:gdLst>
              <a:gd name="T0" fmla="*/ 0 w 1414"/>
              <a:gd name="T1" fmla="*/ 1779230313 h 2410"/>
              <a:gd name="T2" fmla="*/ 1030744700 w 1414"/>
              <a:gd name="T3" fmla="*/ 0 h 2410"/>
              <a:gd name="T4" fmla="*/ 2147483647 w 1414"/>
              <a:gd name="T5" fmla="*/ 5040313 h 2410"/>
              <a:gd name="T6" fmla="*/ 2147483647 w 1414"/>
              <a:gd name="T7" fmla="*/ 2147483647 h 2410"/>
              <a:gd name="T8" fmla="*/ 0 w 1414"/>
              <a:gd name="T9" fmla="*/ 1779230313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sp>
        <p:nvSpPr>
          <p:cNvPr id="3"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fontAlgn="base" hangingPunct="0">
              <a:spcBef>
                <a:spcPct val="0"/>
              </a:spcBef>
              <a:spcAft>
                <a:spcPct val="0"/>
              </a:spcAft>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Yönetim sistemleri</a:t>
            </a:r>
          </a:p>
        </p:txBody>
      </p:sp>
      <p:sp>
        <p:nvSpPr>
          <p:cNvPr id="4" name="Rectangle 5"/>
          <p:cNvSpPr>
            <a:spLocks noChangeArrowheads="1"/>
          </p:cNvSpPr>
          <p:nvPr/>
        </p:nvSpPr>
        <p:spPr bwMode="gray">
          <a:xfrm>
            <a:off x="2657475"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just" fontAlgn="base">
              <a:spcBef>
                <a:spcPct val="0"/>
              </a:spcBef>
              <a:buClr>
                <a:srgbClr val="292929"/>
              </a:buClr>
              <a:defRPr/>
            </a:pPr>
            <a:r>
              <a:rPr lang="tr-TR" sz="2000" b="1" dirty="0">
                <a:solidFill>
                  <a:srgbClr val="000000"/>
                </a:solidFill>
              </a:rPr>
              <a:t>ISO 9000, ISO 14001 ve OHSAS 18001'in ortak olmayan yönü hangisidir?</a:t>
            </a:r>
          </a:p>
          <a:p>
            <a:pPr marL="457200" indent="-457200" algn="just" fontAlgn="base">
              <a:spcBef>
                <a:spcPct val="0"/>
              </a:spcBef>
              <a:buClr>
                <a:srgbClr val="292929"/>
              </a:buClr>
              <a:buFont typeface="+mj-lt"/>
              <a:buAutoNum type="alphaUcPeriod"/>
              <a:defRPr/>
            </a:pPr>
            <a:r>
              <a:rPr lang="tr-TR" sz="2000" dirty="0">
                <a:solidFill>
                  <a:srgbClr val="000000"/>
                </a:solidFill>
              </a:rPr>
              <a:t>İş sağlığı ve güvenliği</a:t>
            </a:r>
          </a:p>
          <a:p>
            <a:pPr marL="457200" indent="-457200" algn="just" fontAlgn="base">
              <a:spcBef>
                <a:spcPct val="0"/>
              </a:spcBef>
              <a:buClr>
                <a:srgbClr val="292929"/>
              </a:buClr>
              <a:buFont typeface="+mj-lt"/>
              <a:buAutoNum type="alphaUcPeriod"/>
              <a:defRPr/>
            </a:pPr>
            <a:r>
              <a:rPr lang="tr-TR" sz="2000" dirty="0">
                <a:solidFill>
                  <a:srgbClr val="000000"/>
                </a:solidFill>
              </a:rPr>
              <a:t>Ürün güvenliği/güvenirliği </a:t>
            </a:r>
          </a:p>
          <a:p>
            <a:pPr marL="457200" indent="-457200" algn="just" fontAlgn="base">
              <a:spcBef>
                <a:spcPct val="0"/>
              </a:spcBef>
              <a:buClr>
                <a:srgbClr val="292929"/>
              </a:buClr>
              <a:buFont typeface="+mj-lt"/>
              <a:buAutoNum type="alphaUcPeriod"/>
              <a:defRPr/>
            </a:pPr>
            <a:r>
              <a:rPr lang="tr-TR" sz="2000" dirty="0">
                <a:solidFill>
                  <a:srgbClr val="000000"/>
                </a:solidFill>
              </a:rPr>
              <a:t>Acil durum</a:t>
            </a:r>
          </a:p>
          <a:p>
            <a:pPr marL="457200" indent="-457200" algn="just" fontAlgn="base">
              <a:spcBef>
                <a:spcPct val="0"/>
              </a:spcBef>
              <a:buClr>
                <a:srgbClr val="292929"/>
              </a:buClr>
              <a:buFont typeface="+mj-lt"/>
              <a:buAutoNum type="alphaUcPeriod"/>
              <a:defRPr/>
            </a:pPr>
            <a:r>
              <a:rPr lang="tr-TR" sz="2000" dirty="0">
                <a:solidFill>
                  <a:srgbClr val="000000"/>
                </a:solidFill>
              </a:rPr>
              <a:t>Proses güvenliği</a:t>
            </a:r>
            <a:endParaRPr lang="tr-TR" sz="2000" i="1" dirty="0">
              <a:solidFill>
                <a:srgbClr val="000000"/>
              </a:solidFill>
              <a:latin typeface="Calibri" pitchFamily="34" charset="0"/>
              <a:cs typeface="Calibri" pitchFamily="34" charset="0"/>
            </a:endParaRPr>
          </a:p>
        </p:txBody>
      </p:sp>
      <p:sp>
        <p:nvSpPr>
          <p:cNvPr id="51205"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fontAlgn="base">
              <a:spcBef>
                <a:spcPct val="0"/>
              </a:spcBef>
              <a:spcAft>
                <a:spcPct val="0"/>
              </a:spcAft>
            </a:pPr>
            <a:endParaRPr lang="tr-TR" sz="2000" b="1" noProof="1" smtClean="0">
              <a:solidFill>
                <a:srgbClr val="000000"/>
              </a:solidFill>
            </a:endParaRPr>
          </a:p>
        </p:txBody>
      </p:sp>
      <p:grpSp>
        <p:nvGrpSpPr>
          <p:cNvPr id="51206" name="Group 9"/>
          <p:cNvGrpSpPr>
            <a:grpSpLocks/>
          </p:cNvGrpSpPr>
          <p:nvPr/>
        </p:nvGrpSpPr>
        <p:grpSpPr bwMode="auto">
          <a:xfrm>
            <a:off x="323850" y="1555750"/>
            <a:ext cx="1482725" cy="1482725"/>
            <a:chOff x="1710" y="1035"/>
            <a:chExt cx="2316" cy="2316"/>
          </a:xfrm>
        </p:grpSpPr>
        <p:grpSp>
          <p:nvGrpSpPr>
            <p:cNvPr id="51209" name="Group 10"/>
            <p:cNvGrpSpPr>
              <a:grpSpLocks/>
            </p:cNvGrpSpPr>
            <p:nvPr/>
          </p:nvGrpSpPr>
          <p:grpSpPr bwMode="auto">
            <a:xfrm rot="3600000">
              <a:off x="1710" y="1035"/>
              <a:ext cx="2316" cy="2316"/>
              <a:chOff x="1710" y="1035"/>
              <a:chExt cx="2316" cy="2316"/>
            </a:xfrm>
          </p:grpSpPr>
          <p:sp>
            <p:nvSpPr>
              <p:cNvPr id="51214" name="Freeform 11"/>
              <p:cNvSpPr>
                <a:spLocks/>
              </p:cNvSpPr>
              <p:nvPr/>
            </p:nvSpPr>
            <p:spPr bwMode="gray">
              <a:xfrm>
                <a:off x="2866" y="1599"/>
                <a:ext cx="1160" cy="1752"/>
              </a:xfrm>
              <a:custGeom>
                <a:avLst/>
                <a:gdLst>
                  <a:gd name="T0" fmla="*/ 1468 w 794"/>
                  <a:gd name="T1" fmla="*/ 19 h 1200"/>
                  <a:gd name="T2" fmla="*/ 1284 w 794"/>
                  <a:gd name="T3" fmla="*/ 126 h 1200"/>
                  <a:gd name="T4" fmla="*/ 1277 w 794"/>
                  <a:gd name="T5" fmla="*/ 121 h 1200"/>
                  <a:gd name="T6" fmla="*/ 1264 w 794"/>
                  <a:gd name="T7" fmla="*/ 85 h 1200"/>
                  <a:gd name="T8" fmla="*/ 1258 w 794"/>
                  <a:gd name="T9" fmla="*/ 41 h 1200"/>
                  <a:gd name="T10" fmla="*/ 1170 w 794"/>
                  <a:gd name="T11" fmla="*/ 18 h 1200"/>
                  <a:gd name="T12" fmla="*/ 1147 w 794"/>
                  <a:gd name="T13" fmla="*/ 105 h 1200"/>
                  <a:gd name="T14" fmla="*/ 1180 w 794"/>
                  <a:gd name="T15" fmla="*/ 133 h 1200"/>
                  <a:gd name="T16" fmla="*/ 1180 w 794"/>
                  <a:gd name="T17" fmla="*/ 133 h 1200"/>
                  <a:gd name="T18" fmla="*/ 1205 w 794"/>
                  <a:gd name="T19" fmla="*/ 162 h 1200"/>
                  <a:gd name="T20" fmla="*/ 1205 w 794"/>
                  <a:gd name="T21" fmla="*/ 171 h 1200"/>
                  <a:gd name="T22" fmla="*/ 1018 w 794"/>
                  <a:gd name="T23" fmla="*/ 279 h 1200"/>
                  <a:gd name="T24" fmla="*/ 1176 w 794"/>
                  <a:gd name="T25" fmla="*/ 866 h 1200"/>
                  <a:gd name="T26" fmla="*/ 1018 w 794"/>
                  <a:gd name="T27" fmla="*/ 1451 h 1200"/>
                  <a:gd name="T28" fmla="*/ 0 w 794"/>
                  <a:gd name="T29" fmla="*/ 2040 h 1200"/>
                  <a:gd name="T30" fmla="*/ 0 w 794"/>
                  <a:gd name="T31" fmla="*/ 2232 h 1200"/>
                  <a:gd name="T32" fmla="*/ 0 w 794"/>
                  <a:gd name="T33" fmla="*/ 2256 h 1200"/>
                  <a:gd name="T34" fmla="*/ 9 w 794"/>
                  <a:gd name="T35" fmla="*/ 2260 h 1200"/>
                  <a:gd name="T36" fmla="*/ 47 w 794"/>
                  <a:gd name="T37" fmla="*/ 2251 h 1200"/>
                  <a:gd name="T38" fmla="*/ 47 w 794"/>
                  <a:gd name="T39" fmla="*/ 2251 h 1200"/>
                  <a:gd name="T40" fmla="*/ 89 w 794"/>
                  <a:gd name="T41" fmla="*/ 2237 h 1200"/>
                  <a:gd name="T42" fmla="*/ 152 w 794"/>
                  <a:gd name="T43" fmla="*/ 2300 h 1200"/>
                  <a:gd name="T44" fmla="*/ 89 w 794"/>
                  <a:gd name="T45" fmla="*/ 2367 h 1200"/>
                  <a:gd name="T46" fmla="*/ 47 w 794"/>
                  <a:gd name="T47" fmla="*/ 2349 h 1200"/>
                  <a:gd name="T48" fmla="*/ 9 w 794"/>
                  <a:gd name="T49" fmla="*/ 2343 h 1200"/>
                  <a:gd name="T50" fmla="*/ 0 w 794"/>
                  <a:gd name="T51" fmla="*/ 2346 h 1200"/>
                  <a:gd name="T52" fmla="*/ 0 w 794"/>
                  <a:gd name="T53" fmla="*/ 2362 h 1200"/>
                  <a:gd name="T54" fmla="*/ 0 w 794"/>
                  <a:gd name="T55" fmla="*/ 2558 h 1200"/>
                  <a:gd name="T56" fmla="*/ 1468 w 794"/>
                  <a:gd name="T57" fmla="*/ 1711 h 1200"/>
                  <a:gd name="T58" fmla="*/ 1695 w 794"/>
                  <a:gd name="T59" fmla="*/ 866 h 1200"/>
                  <a:gd name="T60" fmla="*/ 1468 w 794"/>
                  <a:gd name="T61" fmla="*/ 1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sp>
            <p:nvSpPr>
              <p:cNvPr id="51215" name="Freeform 12"/>
              <p:cNvSpPr>
                <a:spLocks/>
              </p:cNvSpPr>
              <p:nvPr/>
            </p:nvSpPr>
            <p:spPr bwMode="gray">
              <a:xfrm>
                <a:off x="1710" y="1612"/>
                <a:ext cx="1262" cy="1739"/>
              </a:xfrm>
              <a:custGeom>
                <a:avLst/>
                <a:gdLst>
                  <a:gd name="T0" fmla="*/ 1782 w 864"/>
                  <a:gd name="T1" fmla="*/ 2218 h 1191"/>
                  <a:gd name="T2" fmla="*/ 1738 w 864"/>
                  <a:gd name="T3" fmla="*/ 2233 h 1191"/>
                  <a:gd name="T4" fmla="*/ 1738 w 864"/>
                  <a:gd name="T5" fmla="*/ 2233 h 1191"/>
                  <a:gd name="T6" fmla="*/ 1700 w 864"/>
                  <a:gd name="T7" fmla="*/ 2241 h 1191"/>
                  <a:gd name="T8" fmla="*/ 1691 w 864"/>
                  <a:gd name="T9" fmla="*/ 2237 h 1191"/>
                  <a:gd name="T10" fmla="*/ 1691 w 864"/>
                  <a:gd name="T11" fmla="*/ 2214 h 1191"/>
                  <a:gd name="T12" fmla="*/ 1691 w 864"/>
                  <a:gd name="T13" fmla="*/ 2021 h 1191"/>
                  <a:gd name="T14" fmla="*/ 676 w 864"/>
                  <a:gd name="T15" fmla="*/ 1432 h 1191"/>
                  <a:gd name="T16" fmla="*/ 519 w 864"/>
                  <a:gd name="T17" fmla="*/ 847 h 1191"/>
                  <a:gd name="T18" fmla="*/ 676 w 864"/>
                  <a:gd name="T19" fmla="*/ 260 h 1191"/>
                  <a:gd name="T20" fmla="*/ 492 w 864"/>
                  <a:gd name="T21" fmla="*/ 156 h 1191"/>
                  <a:gd name="T22" fmla="*/ 486 w 864"/>
                  <a:gd name="T23" fmla="*/ 161 h 1191"/>
                  <a:gd name="T24" fmla="*/ 472 w 864"/>
                  <a:gd name="T25" fmla="*/ 196 h 1191"/>
                  <a:gd name="T26" fmla="*/ 472 w 864"/>
                  <a:gd name="T27" fmla="*/ 196 h 1191"/>
                  <a:gd name="T28" fmla="*/ 464 w 864"/>
                  <a:gd name="T29" fmla="*/ 241 h 1191"/>
                  <a:gd name="T30" fmla="*/ 378 w 864"/>
                  <a:gd name="T31" fmla="*/ 263 h 1191"/>
                  <a:gd name="T32" fmla="*/ 353 w 864"/>
                  <a:gd name="T33" fmla="*/ 175 h 1191"/>
                  <a:gd name="T34" fmla="*/ 389 w 864"/>
                  <a:gd name="T35" fmla="*/ 147 h 1191"/>
                  <a:gd name="T36" fmla="*/ 413 w 864"/>
                  <a:gd name="T37" fmla="*/ 117 h 1191"/>
                  <a:gd name="T38" fmla="*/ 413 w 864"/>
                  <a:gd name="T39" fmla="*/ 108 h 1191"/>
                  <a:gd name="T40" fmla="*/ 226 w 864"/>
                  <a:gd name="T41" fmla="*/ 0 h 1191"/>
                  <a:gd name="T42" fmla="*/ 0 w 864"/>
                  <a:gd name="T43" fmla="*/ 847 h 1191"/>
                  <a:gd name="T44" fmla="*/ 226 w 864"/>
                  <a:gd name="T45" fmla="*/ 1692 h 1191"/>
                  <a:gd name="T46" fmla="*/ 1691 w 864"/>
                  <a:gd name="T47" fmla="*/ 2539 h 1191"/>
                  <a:gd name="T48" fmla="*/ 1691 w 864"/>
                  <a:gd name="T49" fmla="*/ 2343 h 1191"/>
                  <a:gd name="T50" fmla="*/ 1691 w 864"/>
                  <a:gd name="T51" fmla="*/ 2327 h 1191"/>
                  <a:gd name="T52" fmla="*/ 1700 w 864"/>
                  <a:gd name="T53" fmla="*/ 2325 h 1191"/>
                  <a:gd name="T54" fmla="*/ 1738 w 864"/>
                  <a:gd name="T55" fmla="*/ 2330 h 1191"/>
                  <a:gd name="T56" fmla="*/ 1782 w 864"/>
                  <a:gd name="T57" fmla="*/ 2348 h 1191"/>
                  <a:gd name="T58" fmla="*/ 1843 w 864"/>
                  <a:gd name="T59" fmla="*/ 2281 h 1191"/>
                  <a:gd name="T60" fmla="*/ 1782 w 864"/>
                  <a:gd name="T61" fmla="*/ 2218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sp>
            <p:nvSpPr>
              <p:cNvPr id="51216" name="Freeform 13"/>
              <p:cNvSpPr>
                <a:spLocks/>
              </p:cNvSpPr>
              <p:nvPr/>
            </p:nvSpPr>
            <p:spPr bwMode="gray">
              <a:xfrm>
                <a:off x="1862" y="1035"/>
                <a:ext cx="2010" cy="768"/>
              </a:xfrm>
              <a:custGeom>
                <a:avLst/>
                <a:gdLst>
                  <a:gd name="T0" fmla="*/ 2488 w 1375"/>
                  <a:gd name="T1" fmla="*/ 1100 h 527"/>
                  <a:gd name="T2" fmla="*/ 2675 w 1375"/>
                  <a:gd name="T3" fmla="*/ 992 h 527"/>
                  <a:gd name="T4" fmla="*/ 2675 w 1375"/>
                  <a:gd name="T5" fmla="*/ 984 h 527"/>
                  <a:gd name="T6" fmla="*/ 2650 w 1375"/>
                  <a:gd name="T7" fmla="*/ 953 h 527"/>
                  <a:gd name="T8" fmla="*/ 2650 w 1375"/>
                  <a:gd name="T9" fmla="*/ 953 h 527"/>
                  <a:gd name="T10" fmla="*/ 2615 w 1375"/>
                  <a:gd name="T11" fmla="*/ 925 h 527"/>
                  <a:gd name="T12" fmla="*/ 2639 w 1375"/>
                  <a:gd name="T13" fmla="*/ 839 h 527"/>
                  <a:gd name="T14" fmla="*/ 2726 w 1375"/>
                  <a:gd name="T15" fmla="*/ 863 h 527"/>
                  <a:gd name="T16" fmla="*/ 2734 w 1375"/>
                  <a:gd name="T17" fmla="*/ 906 h 527"/>
                  <a:gd name="T18" fmla="*/ 2745 w 1375"/>
                  <a:gd name="T19" fmla="*/ 943 h 527"/>
                  <a:gd name="T20" fmla="*/ 2754 w 1375"/>
                  <a:gd name="T21" fmla="*/ 947 h 527"/>
                  <a:gd name="T22" fmla="*/ 2938 w 1375"/>
                  <a:gd name="T23" fmla="*/ 841 h 527"/>
                  <a:gd name="T24" fmla="*/ 1468 w 1375"/>
                  <a:gd name="T25" fmla="*/ 0 h 527"/>
                  <a:gd name="T26" fmla="*/ 0 w 1375"/>
                  <a:gd name="T27" fmla="*/ 841 h 527"/>
                  <a:gd name="T28" fmla="*/ 189 w 1375"/>
                  <a:gd name="T29" fmla="*/ 949 h 527"/>
                  <a:gd name="T30" fmla="*/ 189 w 1375"/>
                  <a:gd name="T31" fmla="*/ 957 h 527"/>
                  <a:gd name="T32" fmla="*/ 162 w 1375"/>
                  <a:gd name="T33" fmla="*/ 988 h 527"/>
                  <a:gd name="T34" fmla="*/ 129 w 1375"/>
                  <a:gd name="T35" fmla="*/ 1016 h 527"/>
                  <a:gd name="T36" fmla="*/ 152 w 1375"/>
                  <a:gd name="T37" fmla="*/ 1102 h 527"/>
                  <a:gd name="T38" fmla="*/ 240 w 1375"/>
                  <a:gd name="T39" fmla="*/ 1081 h 527"/>
                  <a:gd name="T40" fmla="*/ 246 w 1375"/>
                  <a:gd name="T41" fmla="*/ 1036 h 527"/>
                  <a:gd name="T42" fmla="*/ 246 w 1375"/>
                  <a:gd name="T43" fmla="*/ 1036 h 527"/>
                  <a:gd name="T44" fmla="*/ 260 w 1375"/>
                  <a:gd name="T45" fmla="*/ 1000 h 527"/>
                  <a:gd name="T46" fmla="*/ 268 w 1375"/>
                  <a:gd name="T47" fmla="*/ 995 h 527"/>
                  <a:gd name="T48" fmla="*/ 450 w 1375"/>
                  <a:gd name="T49" fmla="*/ 1100 h 527"/>
                  <a:gd name="T50" fmla="*/ 1468 w 1375"/>
                  <a:gd name="T51" fmla="*/ 516 h 527"/>
                  <a:gd name="T52" fmla="*/ 2488 w 1375"/>
                  <a:gd name="T53" fmla="*/ 1100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grpSp>
        <p:grpSp>
          <p:nvGrpSpPr>
            <p:cNvPr id="51210" name="Group 14"/>
            <p:cNvGrpSpPr>
              <a:grpSpLocks/>
            </p:cNvGrpSpPr>
            <p:nvPr/>
          </p:nvGrpSpPr>
          <p:grpSpPr bwMode="auto">
            <a:xfrm rot="7200000">
              <a:off x="2059" y="1386"/>
              <a:ext cx="1616" cy="1614"/>
              <a:chOff x="2060" y="1387"/>
              <a:chExt cx="1616" cy="1614"/>
            </a:xfrm>
          </p:grpSpPr>
          <p:sp>
            <p:nvSpPr>
              <p:cNvPr id="51211" name="Freeform 15"/>
              <p:cNvSpPr>
                <a:spLocks/>
              </p:cNvSpPr>
              <p:nvPr/>
            </p:nvSpPr>
            <p:spPr bwMode="gray">
              <a:xfrm>
                <a:off x="2060" y="1387"/>
                <a:ext cx="808" cy="1225"/>
              </a:xfrm>
              <a:custGeom>
                <a:avLst/>
                <a:gdLst>
                  <a:gd name="T0" fmla="*/ 1187 w 550"/>
                  <a:gd name="T1" fmla="*/ 283 h 836"/>
                  <a:gd name="T2" fmla="*/ 1181 w 550"/>
                  <a:gd name="T3" fmla="*/ 278 h 836"/>
                  <a:gd name="T4" fmla="*/ 1141 w 550"/>
                  <a:gd name="T5" fmla="*/ 286 h 836"/>
                  <a:gd name="T6" fmla="*/ 1141 w 550"/>
                  <a:gd name="T7" fmla="*/ 286 h 836"/>
                  <a:gd name="T8" fmla="*/ 1099 w 550"/>
                  <a:gd name="T9" fmla="*/ 303 h 836"/>
                  <a:gd name="T10" fmla="*/ 1036 w 550"/>
                  <a:gd name="T11" fmla="*/ 239 h 836"/>
                  <a:gd name="T12" fmla="*/ 1099 w 550"/>
                  <a:gd name="T13" fmla="*/ 171 h 836"/>
                  <a:gd name="T14" fmla="*/ 1141 w 550"/>
                  <a:gd name="T15" fmla="*/ 189 h 836"/>
                  <a:gd name="T16" fmla="*/ 1181 w 550"/>
                  <a:gd name="T17" fmla="*/ 195 h 836"/>
                  <a:gd name="T18" fmla="*/ 1187 w 550"/>
                  <a:gd name="T19" fmla="*/ 190 h 836"/>
                  <a:gd name="T20" fmla="*/ 1187 w 550"/>
                  <a:gd name="T21" fmla="*/ 176 h 836"/>
                  <a:gd name="T22" fmla="*/ 1187 w 550"/>
                  <a:gd name="T23" fmla="*/ 0 h 836"/>
                  <a:gd name="T24" fmla="*/ 0 w 550"/>
                  <a:gd name="T25" fmla="*/ 1181 h 836"/>
                  <a:gd name="T26" fmla="*/ 160 w 550"/>
                  <a:gd name="T27" fmla="*/ 1772 h 836"/>
                  <a:gd name="T28" fmla="*/ 331 w 550"/>
                  <a:gd name="T29" fmla="*/ 1675 h 836"/>
                  <a:gd name="T30" fmla="*/ 341 w 550"/>
                  <a:gd name="T31" fmla="*/ 1709 h 836"/>
                  <a:gd name="T32" fmla="*/ 348 w 550"/>
                  <a:gd name="T33" fmla="*/ 1754 h 836"/>
                  <a:gd name="T34" fmla="*/ 436 w 550"/>
                  <a:gd name="T35" fmla="*/ 1776 h 836"/>
                  <a:gd name="T36" fmla="*/ 461 w 550"/>
                  <a:gd name="T37" fmla="*/ 1688 h 836"/>
                  <a:gd name="T38" fmla="*/ 428 w 550"/>
                  <a:gd name="T39" fmla="*/ 1660 h 836"/>
                  <a:gd name="T40" fmla="*/ 428 w 550"/>
                  <a:gd name="T41" fmla="*/ 1660 h 836"/>
                  <a:gd name="T42" fmla="*/ 401 w 550"/>
                  <a:gd name="T43" fmla="*/ 1634 h 836"/>
                  <a:gd name="T44" fmla="*/ 574 w 550"/>
                  <a:gd name="T45" fmla="*/ 1533 h 836"/>
                  <a:gd name="T46" fmla="*/ 479 w 550"/>
                  <a:gd name="T47" fmla="*/ 1181 h 836"/>
                  <a:gd name="T48" fmla="*/ 1187 w 550"/>
                  <a:gd name="T49" fmla="*/ 476 h 836"/>
                  <a:gd name="T50" fmla="*/ 1187 w 550"/>
                  <a:gd name="T51" fmla="*/ 308 h 836"/>
                  <a:gd name="T52" fmla="*/ 1187 w 550"/>
                  <a:gd name="T53" fmla="*/ 28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sp>
            <p:nvSpPr>
              <p:cNvPr id="51212" name="Freeform 16"/>
              <p:cNvSpPr>
                <a:spLocks/>
              </p:cNvSpPr>
              <p:nvPr/>
            </p:nvSpPr>
            <p:spPr bwMode="gray">
              <a:xfrm>
                <a:off x="2764" y="1387"/>
                <a:ext cx="912" cy="1210"/>
              </a:xfrm>
              <a:custGeom>
                <a:avLst/>
                <a:gdLst>
                  <a:gd name="T0" fmla="*/ 151 w 621"/>
                  <a:gd name="T1" fmla="*/ 0 h 826"/>
                  <a:gd name="T2" fmla="*/ 151 w 621"/>
                  <a:gd name="T3" fmla="*/ 176 h 826"/>
                  <a:gd name="T4" fmla="*/ 151 w 621"/>
                  <a:gd name="T5" fmla="*/ 190 h 826"/>
                  <a:gd name="T6" fmla="*/ 144 w 621"/>
                  <a:gd name="T7" fmla="*/ 195 h 826"/>
                  <a:gd name="T8" fmla="*/ 106 w 621"/>
                  <a:gd name="T9" fmla="*/ 189 h 826"/>
                  <a:gd name="T10" fmla="*/ 63 w 621"/>
                  <a:gd name="T11" fmla="*/ 171 h 826"/>
                  <a:gd name="T12" fmla="*/ 0 w 621"/>
                  <a:gd name="T13" fmla="*/ 239 h 826"/>
                  <a:gd name="T14" fmla="*/ 63 w 621"/>
                  <a:gd name="T15" fmla="*/ 303 h 826"/>
                  <a:gd name="T16" fmla="*/ 106 w 621"/>
                  <a:gd name="T17" fmla="*/ 286 h 826"/>
                  <a:gd name="T18" fmla="*/ 106 w 621"/>
                  <a:gd name="T19" fmla="*/ 286 h 826"/>
                  <a:gd name="T20" fmla="*/ 144 w 621"/>
                  <a:gd name="T21" fmla="*/ 278 h 826"/>
                  <a:gd name="T22" fmla="*/ 151 w 621"/>
                  <a:gd name="T23" fmla="*/ 283 h 826"/>
                  <a:gd name="T24" fmla="*/ 151 w 621"/>
                  <a:gd name="T25" fmla="*/ 306 h 826"/>
                  <a:gd name="T26" fmla="*/ 151 w 621"/>
                  <a:gd name="T27" fmla="*/ 476 h 826"/>
                  <a:gd name="T28" fmla="*/ 151 w 621"/>
                  <a:gd name="T29" fmla="*/ 476 h 826"/>
                  <a:gd name="T30" fmla="*/ 859 w 621"/>
                  <a:gd name="T31" fmla="*/ 1181 h 826"/>
                  <a:gd name="T32" fmla="*/ 764 w 621"/>
                  <a:gd name="T33" fmla="*/ 1532 h 826"/>
                  <a:gd name="T34" fmla="*/ 934 w 621"/>
                  <a:gd name="T35" fmla="*/ 1629 h 826"/>
                  <a:gd name="T36" fmla="*/ 940 w 621"/>
                  <a:gd name="T37" fmla="*/ 1626 h 826"/>
                  <a:gd name="T38" fmla="*/ 956 w 621"/>
                  <a:gd name="T39" fmla="*/ 1588 h 826"/>
                  <a:gd name="T40" fmla="*/ 956 w 621"/>
                  <a:gd name="T41" fmla="*/ 1588 h 826"/>
                  <a:gd name="T42" fmla="*/ 962 w 621"/>
                  <a:gd name="T43" fmla="*/ 1545 h 826"/>
                  <a:gd name="T44" fmla="*/ 1050 w 621"/>
                  <a:gd name="T45" fmla="*/ 1522 h 826"/>
                  <a:gd name="T46" fmla="*/ 1074 w 621"/>
                  <a:gd name="T47" fmla="*/ 1610 h 826"/>
                  <a:gd name="T48" fmla="*/ 1040 w 621"/>
                  <a:gd name="T49" fmla="*/ 1638 h 826"/>
                  <a:gd name="T50" fmla="*/ 1013 w 621"/>
                  <a:gd name="T51" fmla="*/ 1667 h 826"/>
                  <a:gd name="T52" fmla="*/ 1013 w 621"/>
                  <a:gd name="T53" fmla="*/ 1676 h 826"/>
                  <a:gd name="T54" fmla="*/ 1179 w 621"/>
                  <a:gd name="T55" fmla="*/ 1773 h 826"/>
                  <a:gd name="T56" fmla="*/ 1339 w 621"/>
                  <a:gd name="T57" fmla="*/ 1181 h 826"/>
                  <a:gd name="T58" fmla="*/ 151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sp>
            <p:nvSpPr>
              <p:cNvPr id="51213" name="Freeform 17"/>
              <p:cNvSpPr>
                <a:spLocks/>
              </p:cNvSpPr>
              <p:nvPr/>
            </p:nvSpPr>
            <p:spPr bwMode="gray">
              <a:xfrm>
                <a:off x="2169" y="2414"/>
                <a:ext cx="1397" cy="587"/>
              </a:xfrm>
              <a:custGeom>
                <a:avLst/>
                <a:gdLst>
                  <a:gd name="T0" fmla="*/ 1882 w 953"/>
                  <a:gd name="T1" fmla="*/ 172 h 400"/>
                  <a:gd name="T2" fmla="*/ 1882 w 953"/>
                  <a:gd name="T3" fmla="*/ 164 h 400"/>
                  <a:gd name="T4" fmla="*/ 1909 w 953"/>
                  <a:gd name="T5" fmla="*/ 134 h 400"/>
                  <a:gd name="T6" fmla="*/ 1942 w 953"/>
                  <a:gd name="T7" fmla="*/ 106 h 400"/>
                  <a:gd name="T8" fmla="*/ 1919 w 953"/>
                  <a:gd name="T9" fmla="*/ 18 h 400"/>
                  <a:gd name="T10" fmla="*/ 1831 w 953"/>
                  <a:gd name="T11" fmla="*/ 41 h 400"/>
                  <a:gd name="T12" fmla="*/ 1825 w 953"/>
                  <a:gd name="T13" fmla="*/ 84 h 400"/>
                  <a:gd name="T14" fmla="*/ 1825 w 953"/>
                  <a:gd name="T15" fmla="*/ 84 h 400"/>
                  <a:gd name="T16" fmla="*/ 1809 w 953"/>
                  <a:gd name="T17" fmla="*/ 123 h 400"/>
                  <a:gd name="T18" fmla="*/ 1803 w 953"/>
                  <a:gd name="T19" fmla="*/ 125 h 400"/>
                  <a:gd name="T20" fmla="*/ 1633 w 953"/>
                  <a:gd name="T21" fmla="*/ 28 h 400"/>
                  <a:gd name="T22" fmla="*/ 1023 w 953"/>
                  <a:gd name="T23" fmla="*/ 382 h 400"/>
                  <a:gd name="T24" fmla="*/ 412 w 953"/>
                  <a:gd name="T25" fmla="*/ 28 h 400"/>
                  <a:gd name="T26" fmla="*/ 240 w 953"/>
                  <a:gd name="T27" fmla="*/ 129 h 400"/>
                  <a:gd name="T28" fmla="*/ 267 w 953"/>
                  <a:gd name="T29" fmla="*/ 156 h 400"/>
                  <a:gd name="T30" fmla="*/ 267 w 953"/>
                  <a:gd name="T31" fmla="*/ 156 h 400"/>
                  <a:gd name="T32" fmla="*/ 301 w 953"/>
                  <a:gd name="T33" fmla="*/ 183 h 400"/>
                  <a:gd name="T34" fmla="*/ 276 w 953"/>
                  <a:gd name="T35" fmla="*/ 271 h 400"/>
                  <a:gd name="T36" fmla="*/ 188 w 953"/>
                  <a:gd name="T37" fmla="*/ 249 h 400"/>
                  <a:gd name="T38" fmla="*/ 180 w 953"/>
                  <a:gd name="T39" fmla="*/ 204 h 400"/>
                  <a:gd name="T40" fmla="*/ 170 w 953"/>
                  <a:gd name="T41" fmla="*/ 170 h 400"/>
                  <a:gd name="T42" fmla="*/ 0 w 953"/>
                  <a:gd name="T43" fmla="*/ 267 h 400"/>
                  <a:gd name="T44" fmla="*/ 1023 w 953"/>
                  <a:gd name="T45" fmla="*/ 861 h 400"/>
                  <a:gd name="T46" fmla="*/ 2048 w 953"/>
                  <a:gd name="T47" fmla="*/ 269 h 400"/>
                  <a:gd name="T48" fmla="*/ 1882 w 953"/>
                  <a:gd name="T49" fmla="*/ 17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grpSp>
      </p:grpSp>
      <p:sp>
        <p:nvSpPr>
          <p:cNvPr id="51207" name="Text Box 45"/>
          <p:cNvSpPr txBox="1">
            <a:spLocks noChangeArrowheads="1"/>
          </p:cNvSpPr>
          <p:nvPr/>
        </p:nvSpPr>
        <p:spPr bwMode="auto">
          <a:xfrm>
            <a:off x="763588" y="2171700"/>
            <a:ext cx="5508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20000"/>
              </a:spcBef>
              <a:spcAft>
                <a:spcPct val="0"/>
              </a:spcAft>
            </a:pPr>
            <a:r>
              <a:rPr lang="tr-TR" sz="1600" b="1" noProof="1" smtClean="0">
                <a:solidFill>
                  <a:srgbClr val="333333"/>
                </a:solidFill>
                <a:latin typeface="Calibri" pitchFamily="34" charset="0"/>
              </a:rPr>
              <a:t>İHE</a:t>
            </a:r>
          </a:p>
        </p:txBody>
      </p:sp>
      <p:sp>
        <p:nvSpPr>
          <p:cNvPr id="17" name="Oval 16"/>
          <p:cNvSpPr/>
          <p:nvPr/>
        </p:nvSpPr>
        <p:spPr>
          <a:xfrm>
            <a:off x="2706688" y="2965450"/>
            <a:ext cx="304800" cy="304800"/>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tr-TR">
              <a:solidFill>
                <a:srgbClr val="FFFFFF"/>
              </a:solidFill>
            </a:endParaRPr>
          </a:p>
        </p:txBody>
      </p:sp>
    </p:spTree>
    <p:extLst>
      <p:ext uri="{BB962C8B-B14F-4D97-AF65-F5344CB8AC3E}">
        <p14:creationId xmlns:p14="http://schemas.microsoft.com/office/powerpoint/2010/main" val="12239926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heel(1)">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7"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p:cNvSpPr>
          <p:nvPr/>
        </p:nvSpPr>
        <p:spPr bwMode="auto">
          <a:xfrm>
            <a:off x="412750" y="1546225"/>
            <a:ext cx="2244725" cy="3825875"/>
          </a:xfrm>
          <a:custGeom>
            <a:avLst/>
            <a:gdLst>
              <a:gd name="T0" fmla="*/ 0 w 1414"/>
              <a:gd name="T1" fmla="*/ 1779230313 h 2410"/>
              <a:gd name="T2" fmla="*/ 1030744700 w 1414"/>
              <a:gd name="T3" fmla="*/ 0 h 2410"/>
              <a:gd name="T4" fmla="*/ 2147483647 w 1414"/>
              <a:gd name="T5" fmla="*/ 5040313 h 2410"/>
              <a:gd name="T6" fmla="*/ 2147483647 w 1414"/>
              <a:gd name="T7" fmla="*/ 2147483647 h 2410"/>
              <a:gd name="T8" fmla="*/ 0 w 1414"/>
              <a:gd name="T9" fmla="*/ 1779230313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sp>
        <p:nvSpPr>
          <p:cNvPr id="3" name="Rectangle 11"/>
          <p:cNvSpPr>
            <a:spLocks noChangeArrowheads="1"/>
          </p:cNvSpPr>
          <p:nvPr/>
        </p:nvSpPr>
        <p:spPr bwMode="gray">
          <a:xfrm>
            <a:off x="2339975" y="1546225"/>
            <a:ext cx="6461125" cy="369888"/>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fontAlgn="base" hangingPunct="0">
              <a:spcBef>
                <a:spcPct val="0"/>
              </a:spcBef>
              <a:spcAft>
                <a:spcPct val="0"/>
              </a:spcAft>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Yönetim sistemleri</a:t>
            </a:r>
          </a:p>
        </p:txBody>
      </p:sp>
      <p:sp>
        <p:nvSpPr>
          <p:cNvPr id="4" name="Rectangle 5"/>
          <p:cNvSpPr>
            <a:spLocks noChangeArrowheads="1"/>
          </p:cNvSpPr>
          <p:nvPr/>
        </p:nvSpPr>
        <p:spPr bwMode="gray">
          <a:xfrm>
            <a:off x="2339975" y="1922463"/>
            <a:ext cx="6461125" cy="402748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just" fontAlgn="base">
              <a:spcBef>
                <a:spcPct val="0"/>
              </a:spcBef>
              <a:buClr>
                <a:srgbClr val="292929"/>
              </a:buClr>
              <a:defRPr/>
            </a:pPr>
            <a:r>
              <a:rPr lang="tr-TR" sz="2000" b="1" dirty="0">
                <a:solidFill>
                  <a:srgbClr val="000000"/>
                </a:solidFill>
              </a:rPr>
              <a:t>OHSAS 18001’de periyodik durum değerlendirmeleri sıralaması aşağıdakilerin hangisinde belirtilmiştir? </a:t>
            </a:r>
          </a:p>
          <a:p>
            <a:pPr algn="just" fontAlgn="base">
              <a:spcBef>
                <a:spcPct val="0"/>
              </a:spcBef>
              <a:buClr>
                <a:srgbClr val="292929"/>
              </a:buClr>
              <a:defRPr/>
            </a:pPr>
            <a:r>
              <a:rPr lang="tr-TR" sz="2000" b="1" dirty="0">
                <a:solidFill>
                  <a:srgbClr val="000000"/>
                </a:solidFill>
              </a:rPr>
              <a:t>I- Sistemin bileşenlerinin performansı</a:t>
            </a:r>
          </a:p>
          <a:p>
            <a:pPr algn="just" fontAlgn="base">
              <a:spcBef>
                <a:spcPct val="0"/>
              </a:spcBef>
              <a:buClr>
                <a:srgbClr val="292929"/>
              </a:buClr>
              <a:defRPr/>
            </a:pPr>
            <a:r>
              <a:rPr lang="tr-TR" sz="2000" b="1" dirty="0">
                <a:solidFill>
                  <a:srgbClr val="000000"/>
                </a:solidFill>
              </a:rPr>
              <a:t>II-İSG yönetim performansının genel yapısı, işlerliği</a:t>
            </a:r>
          </a:p>
          <a:p>
            <a:pPr algn="just" fontAlgn="base">
              <a:spcBef>
                <a:spcPct val="0"/>
              </a:spcBef>
              <a:buClr>
                <a:srgbClr val="292929"/>
              </a:buClr>
              <a:defRPr/>
            </a:pPr>
            <a:r>
              <a:rPr lang="tr-TR" sz="2000" b="1" dirty="0">
                <a:solidFill>
                  <a:srgbClr val="000000"/>
                </a:solidFill>
              </a:rPr>
              <a:t>III-İç ve dış faktörler</a:t>
            </a:r>
          </a:p>
          <a:p>
            <a:pPr algn="just" fontAlgn="base">
              <a:spcBef>
                <a:spcPct val="0"/>
              </a:spcBef>
              <a:buClr>
                <a:srgbClr val="292929"/>
              </a:buClr>
              <a:defRPr/>
            </a:pPr>
            <a:r>
              <a:rPr lang="tr-TR" sz="2000" b="1" dirty="0">
                <a:solidFill>
                  <a:srgbClr val="000000"/>
                </a:solidFill>
              </a:rPr>
              <a:t>IV-Denetleme bulguları</a:t>
            </a:r>
          </a:p>
          <a:p>
            <a:pPr marL="457200" indent="-457200" algn="just" fontAlgn="base">
              <a:spcBef>
                <a:spcPct val="0"/>
              </a:spcBef>
              <a:buClr>
                <a:srgbClr val="292929"/>
              </a:buClr>
              <a:buFont typeface="+mj-lt"/>
              <a:buAutoNum type="alphaUcPeriod"/>
              <a:defRPr/>
            </a:pPr>
            <a:r>
              <a:rPr lang="tr-TR" sz="2000" dirty="0">
                <a:solidFill>
                  <a:srgbClr val="000000"/>
                </a:solidFill>
              </a:rPr>
              <a:t>II-IV-III-I</a:t>
            </a:r>
          </a:p>
          <a:p>
            <a:pPr marL="457200" indent="-457200" algn="just" fontAlgn="base">
              <a:spcBef>
                <a:spcPct val="0"/>
              </a:spcBef>
              <a:buClr>
                <a:srgbClr val="292929"/>
              </a:buClr>
              <a:buFont typeface="+mj-lt"/>
              <a:buAutoNum type="alphaUcPeriod"/>
              <a:defRPr/>
            </a:pPr>
            <a:r>
              <a:rPr lang="tr-TR" sz="2000" dirty="0">
                <a:solidFill>
                  <a:srgbClr val="000000"/>
                </a:solidFill>
              </a:rPr>
              <a:t>III-IV-II-I</a:t>
            </a:r>
          </a:p>
          <a:p>
            <a:pPr marL="457200" indent="-457200" algn="just" fontAlgn="base">
              <a:spcBef>
                <a:spcPct val="0"/>
              </a:spcBef>
              <a:buClr>
                <a:srgbClr val="292929"/>
              </a:buClr>
              <a:buFont typeface="+mj-lt"/>
              <a:buAutoNum type="alphaUcPeriod"/>
              <a:defRPr/>
            </a:pPr>
            <a:r>
              <a:rPr lang="tr-TR" sz="2000" dirty="0">
                <a:solidFill>
                  <a:srgbClr val="000000"/>
                </a:solidFill>
              </a:rPr>
              <a:t>II-I-IV-III</a:t>
            </a:r>
          </a:p>
          <a:p>
            <a:pPr marL="457200" indent="-457200" algn="just" fontAlgn="base">
              <a:spcBef>
                <a:spcPct val="0"/>
              </a:spcBef>
              <a:buClr>
                <a:srgbClr val="292929"/>
              </a:buClr>
              <a:buFont typeface="+mj-lt"/>
              <a:buAutoNum type="alphaUcPeriod"/>
              <a:defRPr/>
            </a:pPr>
            <a:r>
              <a:rPr lang="tr-TR" sz="2000" dirty="0">
                <a:solidFill>
                  <a:srgbClr val="000000"/>
                </a:solidFill>
              </a:rPr>
              <a:t>III-II-I-IV</a:t>
            </a:r>
            <a:endParaRPr lang="tr-TR" sz="2000" i="1" dirty="0">
              <a:solidFill>
                <a:srgbClr val="000000"/>
              </a:solidFill>
              <a:latin typeface="Calibri" pitchFamily="34" charset="0"/>
              <a:cs typeface="Calibri" pitchFamily="34" charset="0"/>
            </a:endParaRPr>
          </a:p>
        </p:txBody>
      </p:sp>
      <p:sp>
        <p:nvSpPr>
          <p:cNvPr id="52229"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fontAlgn="base">
              <a:spcBef>
                <a:spcPct val="0"/>
              </a:spcBef>
              <a:spcAft>
                <a:spcPct val="0"/>
              </a:spcAft>
            </a:pPr>
            <a:endParaRPr lang="tr-TR" sz="2000" b="1" noProof="1" smtClean="0">
              <a:solidFill>
                <a:srgbClr val="000000"/>
              </a:solidFill>
            </a:endParaRPr>
          </a:p>
        </p:txBody>
      </p:sp>
      <p:grpSp>
        <p:nvGrpSpPr>
          <p:cNvPr id="52230" name="Group 9"/>
          <p:cNvGrpSpPr>
            <a:grpSpLocks/>
          </p:cNvGrpSpPr>
          <p:nvPr/>
        </p:nvGrpSpPr>
        <p:grpSpPr bwMode="auto">
          <a:xfrm>
            <a:off x="323850" y="1555750"/>
            <a:ext cx="1482725" cy="1482725"/>
            <a:chOff x="1710" y="1035"/>
            <a:chExt cx="2316" cy="2316"/>
          </a:xfrm>
        </p:grpSpPr>
        <p:grpSp>
          <p:nvGrpSpPr>
            <p:cNvPr id="52233" name="Group 10"/>
            <p:cNvGrpSpPr>
              <a:grpSpLocks/>
            </p:cNvGrpSpPr>
            <p:nvPr/>
          </p:nvGrpSpPr>
          <p:grpSpPr bwMode="auto">
            <a:xfrm rot="3600000">
              <a:off x="1710" y="1035"/>
              <a:ext cx="2316" cy="2316"/>
              <a:chOff x="1710" y="1035"/>
              <a:chExt cx="2316" cy="2316"/>
            </a:xfrm>
          </p:grpSpPr>
          <p:sp>
            <p:nvSpPr>
              <p:cNvPr id="52238" name="Freeform 11"/>
              <p:cNvSpPr>
                <a:spLocks/>
              </p:cNvSpPr>
              <p:nvPr/>
            </p:nvSpPr>
            <p:spPr bwMode="gray">
              <a:xfrm>
                <a:off x="2866" y="1599"/>
                <a:ext cx="1160" cy="1752"/>
              </a:xfrm>
              <a:custGeom>
                <a:avLst/>
                <a:gdLst>
                  <a:gd name="T0" fmla="*/ 1468 w 794"/>
                  <a:gd name="T1" fmla="*/ 19 h 1200"/>
                  <a:gd name="T2" fmla="*/ 1284 w 794"/>
                  <a:gd name="T3" fmla="*/ 126 h 1200"/>
                  <a:gd name="T4" fmla="*/ 1277 w 794"/>
                  <a:gd name="T5" fmla="*/ 121 h 1200"/>
                  <a:gd name="T6" fmla="*/ 1264 w 794"/>
                  <a:gd name="T7" fmla="*/ 85 h 1200"/>
                  <a:gd name="T8" fmla="*/ 1258 w 794"/>
                  <a:gd name="T9" fmla="*/ 41 h 1200"/>
                  <a:gd name="T10" fmla="*/ 1170 w 794"/>
                  <a:gd name="T11" fmla="*/ 18 h 1200"/>
                  <a:gd name="T12" fmla="*/ 1147 w 794"/>
                  <a:gd name="T13" fmla="*/ 105 h 1200"/>
                  <a:gd name="T14" fmla="*/ 1180 w 794"/>
                  <a:gd name="T15" fmla="*/ 133 h 1200"/>
                  <a:gd name="T16" fmla="*/ 1180 w 794"/>
                  <a:gd name="T17" fmla="*/ 133 h 1200"/>
                  <a:gd name="T18" fmla="*/ 1205 w 794"/>
                  <a:gd name="T19" fmla="*/ 162 h 1200"/>
                  <a:gd name="T20" fmla="*/ 1205 w 794"/>
                  <a:gd name="T21" fmla="*/ 171 h 1200"/>
                  <a:gd name="T22" fmla="*/ 1018 w 794"/>
                  <a:gd name="T23" fmla="*/ 279 h 1200"/>
                  <a:gd name="T24" fmla="*/ 1176 w 794"/>
                  <a:gd name="T25" fmla="*/ 866 h 1200"/>
                  <a:gd name="T26" fmla="*/ 1018 w 794"/>
                  <a:gd name="T27" fmla="*/ 1451 h 1200"/>
                  <a:gd name="T28" fmla="*/ 0 w 794"/>
                  <a:gd name="T29" fmla="*/ 2040 h 1200"/>
                  <a:gd name="T30" fmla="*/ 0 w 794"/>
                  <a:gd name="T31" fmla="*/ 2232 h 1200"/>
                  <a:gd name="T32" fmla="*/ 0 w 794"/>
                  <a:gd name="T33" fmla="*/ 2256 h 1200"/>
                  <a:gd name="T34" fmla="*/ 9 w 794"/>
                  <a:gd name="T35" fmla="*/ 2260 h 1200"/>
                  <a:gd name="T36" fmla="*/ 47 w 794"/>
                  <a:gd name="T37" fmla="*/ 2251 h 1200"/>
                  <a:gd name="T38" fmla="*/ 47 w 794"/>
                  <a:gd name="T39" fmla="*/ 2251 h 1200"/>
                  <a:gd name="T40" fmla="*/ 89 w 794"/>
                  <a:gd name="T41" fmla="*/ 2237 h 1200"/>
                  <a:gd name="T42" fmla="*/ 152 w 794"/>
                  <a:gd name="T43" fmla="*/ 2300 h 1200"/>
                  <a:gd name="T44" fmla="*/ 89 w 794"/>
                  <a:gd name="T45" fmla="*/ 2367 h 1200"/>
                  <a:gd name="T46" fmla="*/ 47 w 794"/>
                  <a:gd name="T47" fmla="*/ 2349 h 1200"/>
                  <a:gd name="T48" fmla="*/ 9 w 794"/>
                  <a:gd name="T49" fmla="*/ 2343 h 1200"/>
                  <a:gd name="T50" fmla="*/ 0 w 794"/>
                  <a:gd name="T51" fmla="*/ 2346 h 1200"/>
                  <a:gd name="T52" fmla="*/ 0 w 794"/>
                  <a:gd name="T53" fmla="*/ 2362 h 1200"/>
                  <a:gd name="T54" fmla="*/ 0 w 794"/>
                  <a:gd name="T55" fmla="*/ 2558 h 1200"/>
                  <a:gd name="T56" fmla="*/ 1468 w 794"/>
                  <a:gd name="T57" fmla="*/ 1711 h 1200"/>
                  <a:gd name="T58" fmla="*/ 1695 w 794"/>
                  <a:gd name="T59" fmla="*/ 866 h 1200"/>
                  <a:gd name="T60" fmla="*/ 1468 w 794"/>
                  <a:gd name="T61" fmla="*/ 1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sp>
            <p:nvSpPr>
              <p:cNvPr id="52239" name="Freeform 12"/>
              <p:cNvSpPr>
                <a:spLocks/>
              </p:cNvSpPr>
              <p:nvPr/>
            </p:nvSpPr>
            <p:spPr bwMode="gray">
              <a:xfrm>
                <a:off x="1710" y="1612"/>
                <a:ext cx="1262" cy="1739"/>
              </a:xfrm>
              <a:custGeom>
                <a:avLst/>
                <a:gdLst>
                  <a:gd name="T0" fmla="*/ 1782 w 864"/>
                  <a:gd name="T1" fmla="*/ 2218 h 1191"/>
                  <a:gd name="T2" fmla="*/ 1738 w 864"/>
                  <a:gd name="T3" fmla="*/ 2233 h 1191"/>
                  <a:gd name="T4" fmla="*/ 1738 w 864"/>
                  <a:gd name="T5" fmla="*/ 2233 h 1191"/>
                  <a:gd name="T6" fmla="*/ 1700 w 864"/>
                  <a:gd name="T7" fmla="*/ 2241 h 1191"/>
                  <a:gd name="T8" fmla="*/ 1691 w 864"/>
                  <a:gd name="T9" fmla="*/ 2237 h 1191"/>
                  <a:gd name="T10" fmla="*/ 1691 w 864"/>
                  <a:gd name="T11" fmla="*/ 2214 h 1191"/>
                  <a:gd name="T12" fmla="*/ 1691 w 864"/>
                  <a:gd name="T13" fmla="*/ 2021 h 1191"/>
                  <a:gd name="T14" fmla="*/ 676 w 864"/>
                  <a:gd name="T15" fmla="*/ 1432 h 1191"/>
                  <a:gd name="T16" fmla="*/ 519 w 864"/>
                  <a:gd name="T17" fmla="*/ 847 h 1191"/>
                  <a:gd name="T18" fmla="*/ 676 w 864"/>
                  <a:gd name="T19" fmla="*/ 260 h 1191"/>
                  <a:gd name="T20" fmla="*/ 492 w 864"/>
                  <a:gd name="T21" fmla="*/ 156 h 1191"/>
                  <a:gd name="T22" fmla="*/ 486 w 864"/>
                  <a:gd name="T23" fmla="*/ 161 h 1191"/>
                  <a:gd name="T24" fmla="*/ 472 w 864"/>
                  <a:gd name="T25" fmla="*/ 196 h 1191"/>
                  <a:gd name="T26" fmla="*/ 472 w 864"/>
                  <a:gd name="T27" fmla="*/ 196 h 1191"/>
                  <a:gd name="T28" fmla="*/ 464 w 864"/>
                  <a:gd name="T29" fmla="*/ 241 h 1191"/>
                  <a:gd name="T30" fmla="*/ 378 w 864"/>
                  <a:gd name="T31" fmla="*/ 263 h 1191"/>
                  <a:gd name="T32" fmla="*/ 353 w 864"/>
                  <a:gd name="T33" fmla="*/ 175 h 1191"/>
                  <a:gd name="T34" fmla="*/ 389 w 864"/>
                  <a:gd name="T35" fmla="*/ 147 h 1191"/>
                  <a:gd name="T36" fmla="*/ 413 w 864"/>
                  <a:gd name="T37" fmla="*/ 117 h 1191"/>
                  <a:gd name="T38" fmla="*/ 413 w 864"/>
                  <a:gd name="T39" fmla="*/ 108 h 1191"/>
                  <a:gd name="T40" fmla="*/ 226 w 864"/>
                  <a:gd name="T41" fmla="*/ 0 h 1191"/>
                  <a:gd name="T42" fmla="*/ 0 w 864"/>
                  <a:gd name="T43" fmla="*/ 847 h 1191"/>
                  <a:gd name="T44" fmla="*/ 226 w 864"/>
                  <a:gd name="T45" fmla="*/ 1692 h 1191"/>
                  <a:gd name="T46" fmla="*/ 1691 w 864"/>
                  <a:gd name="T47" fmla="*/ 2539 h 1191"/>
                  <a:gd name="T48" fmla="*/ 1691 w 864"/>
                  <a:gd name="T49" fmla="*/ 2343 h 1191"/>
                  <a:gd name="T50" fmla="*/ 1691 w 864"/>
                  <a:gd name="T51" fmla="*/ 2327 h 1191"/>
                  <a:gd name="T52" fmla="*/ 1700 w 864"/>
                  <a:gd name="T53" fmla="*/ 2325 h 1191"/>
                  <a:gd name="T54" fmla="*/ 1738 w 864"/>
                  <a:gd name="T55" fmla="*/ 2330 h 1191"/>
                  <a:gd name="T56" fmla="*/ 1782 w 864"/>
                  <a:gd name="T57" fmla="*/ 2348 h 1191"/>
                  <a:gd name="T58" fmla="*/ 1843 w 864"/>
                  <a:gd name="T59" fmla="*/ 2281 h 1191"/>
                  <a:gd name="T60" fmla="*/ 1782 w 864"/>
                  <a:gd name="T61" fmla="*/ 2218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sp>
            <p:nvSpPr>
              <p:cNvPr id="52240" name="Freeform 13"/>
              <p:cNvSpPr>
                <a:spLocks/>
              </p:cNvSpPr>
              <p:nvPr/>
            </p:nvSpPr>
            <p:spPr bwMode="gray">
              <a:xfrm>
                <a:off x="1862" y="1035"/>
                <a:ext cx="2010" cy="768"/>
              </a:xfrm>
              <a:custGeom>
                <a:avLst/>
                <a:gdLst>
                  <a:gd name="T0" fmla="*/ 2488 w 1375"/>
                  <a:gd name="T1" fmla="*/ 1100 h 527"/>
                  <a:gd name="T2" fmla="*/ 2675 w 1375"/>
                  <a:gd name="T3" fmla="*/ 992 h 527"/>
                  <a:gd name="T4" fmla="*/ 2675 w 1375"/>
                  <a:gd name="T5" fmla="*/ 984 h 527"/>
                  <a:gd name="T6" fmla="*/ 2650 w 1375"/>
                  <a:gd name="T7" fmla="*/ 953 h 527"/>
                  <a:gd name="T8" fmla="*/ 2650 w 1375"/>
                  <a:gd name="T9" fmla="*/ 953 h 527"/>
                  <a:gd name="T10" fmla="*/ 2615 w 1375"/>
                  <a:gd name="T11" fmla="*/ 925 h 527"/>
                  <a:gd name="T12" fmla="*/ 2639 w 1375"/>
                  <a:gd name="T13" fmla="*/ 839 h 527"/>
                  <a:gd name="T14" fmla="*/ 2726 w 1375"/>
                  <a:gd name="T15" fmla="*/ 863 h 527"/>
                  <a:gd name="T16" fmla="*/ 2734 w 1375"/>
                  <a:gd name="T17" fmla="*/ 906 h 527"/>
                  <a:gd name="T18" fmla="*/ 2745 w 1375"/>
                  <a:gd name="T19" fmla="*/ 943 h 527"/>
                  <a:gd name="T20" fmla="*/ 2754 w 1375"/>
                  <a:gd name="T21" fmla="*/ 947 h 527"/>
                  <a:gd name="T22" fmla="*/ 2938 w 1375"/>
                  <a:gd name="T23" fmla="*/ 841 h 527"/>
                  <a:gd name="T24" fmla="*/ 1468 w 1375"/>
                  <a:gd name="T25" fmla="*/ 0 h 527"/>
                  <a:gd name="T26" fmla="*/ 0 w 1375"/>
                  <a:gd name="T27" fmla="*/ 841 h 527"/>
                  <a:gd name="T28" fmla="*/ 189 w 1375"/>
                  <a:gd name="T29" fmla="*/ 949 h 527"/>
                  <a:gd name="T30" fmla="*/ 189 w 1375"/>
                  <a:gd name="T31" fmla="*/ 957 h 527"/>
                  <a:gd name="T32" fmla="*/ 162 w 1375"/>
                  <a:gd name="T33" fmla="*/ 988 h 527"/>
                  <a:gd name="T34" fmla="*/ 129 w 1375"/>
                  <a:gd name="T35" fmla="*/ 1016 h 527"/>
                  <a:gd name="T36" fmla="*/ 152 w 1375"/>
                  <a:gd name="T37" fmla="*/ 1102 h 527"/>
                  <a:gd name="T38" fmla="*/ 240 w 1375"/>
                  <a:gd name="T39" fmla="*/ 1081 h 527"/>
                  <a:gd name="T40" fmla="*/ 246 w 1375"/>
                  <a:gd name="T41" fmla="*/ 1036 h 527"/>
                  <a:gd name="T42" fmla="*/ 246 w 1375"/>
                  <a:gd name="T43" fmla="*/ 1036 h 527"/>
                  <a:gd name="T44" fmla="*/ 260 w 1375"/>
                  <a:gd name="T45" fmla="*/ 1000 h 527"/>
                  <a:gd name="T46" fmla="*/ 268 w 1375"/>
                  <a:gd name="T47" fmla="*/ 995 h 527"/>
                  <a:gd name="T48" fmla="*/ 450 w 1375"/>
                  <a:gd name="T49" fmla="*/ 1100 h 527"/>
                  <a:gd name="T50" fmla="*/ 1468 w 1375"/>
                  <a:gd name="T51" fmla="*/ 516 h 527"/>
                  <a:gd name="T52" fmla="*/ 2488 w 1375"/>
                  <a:gd name="T53" fmla="*/ 1100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grpSp>
        <p:grpSp>
          <p:nvGrpSpPr>
            <p:cNvPr id="52234" name="Group 14"/>
            <p:cNvGrpSpPr>
              <a:grpSpLocks/>
            </p:cNvGrpSpPr>
            <p:nvPr/>
          </p:nvGrpSpPr>
          <p:grpSpPr bwMode="auto">
            <a:xfrm rot="7200000">
              <a:off x="2059" y="1386"/>
              <a:ext cx="1616" cy="1614"/>
              <a:chOff x="2060" y="1387"/>
              <a:chExt cx="1616" cy="1614"/>
            </a:xfrm>
          </p:grpSpPr>
          <p:sp>
            <p:nvSpPr>
              <p:cNvPr id="52235" name="Freeform 15"/>
              <p:cNvSpPr>
                <a:spLocks/>
              </p:cNvSpPr>
              <p:nvPr/>
            </p:nvSpPr>
            <p:spPr bwMode="gray">
              <a:xfrm>
                <a:off x="2060" y="1387"/>
                <a:ext cx="808" cy="1225"/>
              </a:xfrm>
              <a:custGeom>
                <a:avLst/>
                <a:gdLst>
                  <a:gd name="T0" fmla="*/ 1187 w 550"/>
                  <a:gd name="T1" fmla="*/ 283 h 836"/>
                  <a:gd name="T2" fmla="*/ 1181 w 550"/>
                  <a:gd name="T3" fmla="*/ 278 h 836"/>
                  <a:gd name="T4" fmla="*/ 1141 w 550"/>
                  <a:gd name="T5" fmla="*/ 286 h 836"/>
                  <a:gd name="T6" fmla="*/ 1141 w 550"/>
                  <a:gd name="T7" fmla="*/ 286 h 836"/>
                  <a:gd name="T8" fmla="*/ 1099 w 550"/>
                  <a:gd name="T9" fmla="*/ 303 h 836"/>
                  <a:gd name="T10" fmla="*/ 1036 w 550"/>
                  <a:gd name="T11" fmla="*/ 239 h 836"/>
                  <a:gd name="T12" fmla="*/ 1099 w 550"/>
                  <a:gd name="T13" fmla="*/ 171 h 836"/>
                  <a:gd name="T14" fmla="*/ 1141 w 550"/>
                  <a:gd name="T15" fmla="*/ 189 h 836"/>
                  <a:gd name="T16" fmla="*/ 1181 w 550"/>
                  <a:gd name="T17" fmla="*/ 195 h 836"/>
                  <a:gd name="T18" fmla="*/ 1187 w 550"/>
                  <a:gd name="T19" fmla="*/ 190 h 836"/>
                  <a:gd name="T20" fmla="*/ 1187 w 550"/>
                  <a:gd name="T21" fmla="*/ 176 h 836"/>
                  <a:gd name="T22" fmla="*/ 1187 w 550"/>
                  <a:gd name="T23" fmla="*/ 0 h 836"/>
                  <a:gd name="T24" fmla="*/ 0 w 550"/>
                  <a:gd name="T25" fmla="*/ 1181 h 836"/>
                  <a:gd name="T26" fmla="*/ 160 w 550"/>
                  <a:gd name="T27" fmla="*/ 1772 h 836"/>
                  <a:gd name="T28" fmla="*/ 331 w 550"/>
                  <a:gd name="T29" fmla="*/ 1675 h 836"/>
                  <a:gd name="T30" fmla="*/ 341 w 550"/>
                  <a:gd name="T31" fmla="*/ 1709 h 836"/>
                  <a:gd name="T32" fmla="*/ 348 w 550"/>
                  <a:gd name="T33" fmla="*/ 1754 h 836"/>
                  <a:gd name="T34" fmla="*/ 436 w 550"/>
                  <a:gd name="T35" fmla="*/ 1776 h 836"/>
                  <a:gd name="T36" fmla="*/ 461 w 550"/>
                  <a:gd name="T37" fmla="*/ 1688 h 836"/>
                  <a:gd name="T38" fmla="*/ 428 w 550"/>
                  <a:gd name="T39" fmla="*/ 1660 h 836"/>
                  <a:gd name="T40" fmla="*/ 428 w 550"/>
                  <a:gd name="T41" fmla="*/ 1660 h 836"/>
                  <a:gd name="T42" fmla="*/ 401 w 550"/>
                  <a:gd name="T43" fmla="*/ 1634 h 836"/>
                  <a:gd name="T44" fmla="*/ 574 w 550"/>
                  <a:gd name="T45" fmla="*/ 1533 h 836"/>
                  <a:gd name="T46" fmla="*/ 479 w 550"/>
                  <a:gd name="T47" fmla="*/ 1181 h 836"/>
                  <a:gd name="T48" fmla="*/ 1187 w 550"/>
                  <a:gd name="T49" fmla="*/ 476 h 836"/>
                  <a:gd name="T50" fmla="*/ 1187 w 550"/>
                  <a:gd name="T51" fmla="*/ 308 h 836"/>
                  <a:gd name="T52" fmla="*/ 1187 w 550"/>
                  <a:gd name="T53" fmla="*/ 28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sp>
            <p:nvSpPr>
              <p:cNvPr id="52236" name="Freeform 16"/>
              <p:cNvSpPr>
                <a:spLocks/>
              </p:cNvSpPr>
              <p:nvPr/>
            </p:nvSpPr>
            <p:spPr bwMode="gray">
              <a:xfrm>
                <a:off x="2764" y="1387"/>
                <a:ext cx="912" cy="1210"/>
              </a:xfrm>
              <a:custGeom>
                <a:avLst/>
                <a:gdLst>
                  <a:gd name="T0" fmla="*/ 151 w 621"/>
                  <a:gd name="T1" fmla="*/ 0 h 826"/>
                  <a:gd name="T2" fmla="*/ 151 w 621"/>
                  <a:gd name="T3" fmla="*/ 176 h 826"/>
                  <a:gd name="T4" fmla="*/ 151 w 621"/>
                  <a:gd name="T5" fmla="*/ 190 h 826"/>
                  <a:gd name="T6" fmla="*/ 144 w 621"/>
                  <a:gd name="T7" fmla="*/ 195 h 826"/>
                  <a:gd name="T8" fmla="*/ 106 w 621"/>
                  <a:gd name="T9" fmla="*/ 189 h 826"/>
                  <a:gd name="T10" fmla="*/ 63 w 621"/>
                  <a:gd name="T11" fmla="*/ 171 h 826"/>
                  <a:gd name="T12" fmla="*/ 0 w 621"/>
                  <a:gd name="T13" fmla="*/ 239 h 826"/>
                  <a:gd name="T14" fmla="*/ 63 w 621"/>
                  <a:gd name="T15" fmla="*/ 303 h 826"/>
                  <a:gd name="T16" fmla="*/ 106 w 621"/>
                  <a:gd name="T17" fmla="*/ 286 h 826"/>
                  <a:gd name="T18" fmla="*/ 106 w 621"/>
                  <a:gd name="T19" fmla="*/ 286 h 826"/>
                  <a:gd name="T20" fmla="*/ 144 w 621"/>
                  <a:gd name="T21" fmla="*/ 278 h 826"/>
                  <a:gd name="T22" fmla="*/ 151 w 621"/>
                  <a:gd name="T23" fmla="*/ 283 h 826"/>
                  <a:gd name="T24" fmla="*/ 151 w 621"/>
                  <a:gd name="T25" fmla="*/ 306 h 826"/>
                  <a:gd name="T26" fmla="*/ 151 w 621"/>
                  <a:gd name="T27" fmla="*/ 476 h 826"/>
                  <a:gd name="T28" fmla="*/ 151 w 621"/>
                  <a:gd name="T29" fmla="*/ 476 h 826"/>
                  <a:gd name="T30" fmla="*/ 859 w 621"/>
                  <a:gd name="T31" fmla="*/ 1181 h 826"/>
                  <a:gd name="T32" fmla="*/ 764 w 621"/>
                  <a:gd name="T33" fmla="*/ 1532 h 826"/>
                  <a:gd name="T34" fmla="*/ 934 w 621"/>
                  <a:gd name="T35" fmla="*/ 1629 h 826"/>
                  <a:gd name="T36" fmla="*/ 940 w 621"/>
                  <a:gd name="T37" fmla="*/ 1626 h 826"/>
                  <a:gd name="T38" fmla="*/ 956 w 621"/>
                  <a:gd name="T39" fmla="*/ 1588 h 826"/>
                  <a:gd name="T40" fmla="*/ 956 w 621"/>
                  <a:gd name="T41" fmla="*/ 1588 h 826"/>
                  <a:gd name="T42" fmla="*/ 962 w 621"/>
                  <a:gd name="T43" fmla="*/ 1545 h 826"/>
                  <a:gd name="T44" fmla="*/ 1050 w 621"/>
                  <a:gd name="T45" fmla="*/ 1522 h 826"/>
                  <a:gd name="T46" fmla="*/ 1074 w 621"/>
                  <a:gd name="T47" fmla="*/ 1610 h 826"/>
                  <a:gd name="T48" fmla="*/ 1040 w 621"/>
                  <a:gd name="T49" fmla="*/ 1638 h 826"/>
                  <a:gd name="T50" fmla="*/ 1013 w 621"/>
                  <a:gd name="T51" fmla="*/ 1667 h 826"/>
                  <a:gd name="T52" fmla="*/ 1013 w 621"/>
                  <a:gd name="T53" fmla="*/ 1676 h 826"/>
                  <a:gd name="T54" fmla="*/ 1179 w 621"/>
                  <a:gd name="T55" fmla="*/ 1773 h 826"/>
                  <a:gd name="T56" fmla="*/ 1339 w 621"/>
                  <a:gd name="T57" fmla="*/ 1181 h 826"/>
                  <a:gd name="T58" fmla="*/ 151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sp>
            <p:nvSpPr>
              <p:cNvPr id="52237" name="Freeform 17"/>
              <p:cNvSpPr>
                <a:spLocks/>
              </p:cNvSpPr>
              <p:nvPr/>
            </p:nvSpPr>
            <p:spPr bwMode="gray">
              <a:xfrm>
                <a:off x="2169" y="2414"/>
                <a:ext cx="1397" cy="587"/>
              </a:xfrm>
              <a:custGeom>
                <a:avLst/>
                <a:gdLst>
                  <a:gd name="T0" fmla="*/ 1882 w 953"/>
                  <a:gd name="T1" fmla="*/ 172 h 400"/>
                  <a:gd name="T2" fmla="*/ 1882 w 953"/>
                  <a:gd name="T3" fmla="*/ 164 h 400"/>
                  <a:gd name="T4" fmla="*/ 1909 w 953"/>
                  <a:gd name="T5" fmla="*/ 134 h 400"/>
                  <a:gd name="T6" fmla="*/ 1942 w 953"/>
                  <a:gd name="T7" fmla="*/ 106 h 400"/>
                  <a:gd name="T8" fmla="*/ 1919 w 953"/>
                  <a:gd name="T9" fmla="*/ 18 h 400"/>
                  <a:gd name="T10" fmla="*/ 1831 w 953"/>
                  <a:gd name="T11" fmla="*/ 41 h 400"/>
                  <a:gd name="T12" fmla="*/ 1825 w 953"/>
                  <a:gd name="T13" fmla="*/ 84 h 400"/>
                  <a:gd name="T14" fmla="*/ 1825 w 953"/>
                  <a:gd name="T15" fmla="*/ 84 h 400"/>
                  <a:gd name="T16" fmla="*/ 1809 w 953"/>
                  <a:gd name="T17" fmla="*/ 123 h 400"/>
                  <a:gd name="T18" fmla="*/ 1803 w 953"/>
                  <a:gd name="T19" fmla="*/ 125 h 400"/>
                  <a:gd name="T20" fmla="*/ 1633 w 953"/>
                  <a:gd name="T21" fmla="*/ 28 h 400"/>
                  <a:gd name="T22" fmla="*/ 1023 w 953"/>
                  <a:gd name="T23" fmla="*/ 382 h 400"/>
                  <a:gd name="T24" fmla="*/ 412 w 953"/>
                  <a:gd name="T25" fmla="*/ 28 h 400"/>
                  <a:gd name="T26" fmla="*/ 240 w 953"/>
                  <a:gd name="T27" fmla="*/ 129 h 400"/>
                  <a:gd name="T28" fmla="*/ 267 w 953"/>
                  <a:gd name="T29" fmla="*/ 156 h 400"/>
                  <a:gd name="T30" fmla="*/ 267 w 953"/>
                  <a:gd name="T31" fmla="*/ 156 h 400"/>
                  <a:gd name="T32" fmla="*/ 301 w 953"/>
                  <a:gd name="T33" fmla="*/ 183 h 400"/>
                  <a:gd name="T34" fmla="*/ 276 w 953"/>
                  <a:gd name="T35" fmla="*/ 271 h 400"/>
                  <a:gd name="T36" fmla="*/ 188 w 953"/>
                  <a:gd name="T37" fmla="*/ 249 h 400"/>
                  <a:gd name="T38" fmla="*/ 180 w 953"/>
                  <a:gd name="T39" fmla="*/ 204 h 400"/>
                  <a:gd name="T40" fmla="*/ 170 w 953"/>
                  <a:gd name="T41" fmla="*/ 170 h 400"/>
                  <a:gd name="T42" fmla="*/ 0 w 953"/>
                  <a:gd name="T43" fmla="*/ 267 h 400"/>
                  <a:gd name="T44" fmla="*/ 1023 w 953"/>
                  <a:gd name="T45" fmla="*/ 861 h 400"/>
                  <a:gd name="T46" fmla="*/ 2048 w 953"/>
                  <a:gd name="T47" fmla="*/ 269 h 400"/>
                  <a:gd name="T48" fmla="*/ 1882 w 953"/>
                  <a:gd name="T49" fmla="*/ 17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grpSp>
      </p:grpSp>
      <p:sp>
        <p:nvSpPr>
          <p:cNvPr id="52231" name="Text Box 45"/>
          <p:cNvSpPr txBox="1">
            <a:spLocks noChangeArrowheads="1"/>
          </p:cNvSpPr>
          <p:nvPr/>
        </p:nvSpPr>
        <p:spPr bwMode="auto">
          <a:xfrm>
            <a:off x="763588" y="2171700"/>
            <a:ext cx="5508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20000"/>
              </a:spcBef>
              <a:spcAft>
                <a:spcPct val="0"/>
              </a:spcAft>
            </a:pPr>
            <a:r>
              <a:rPr lang="tr-TR" sz="1600" b="1" noProof="1" smtClean="0">
                <a:solidFill>
                  <a:srgbClr val="333333"/>
                </a:solidFill>
                <a:latin typeface="Calibri" pitchFamily="34" charset="0"/>
              </a:rPr>
              <a:t>İHE</a:t>
            </a:r>
          </a:p>
        </p:txBody>
      </p:sp>
      <p:sp>
        <p:nvSpPr>
          <p:cNvPr id="17" name="Oval 16"/>
          <p:cNvSpPr/>
          <p:nvPr/>
        </p:nvSpPr>
        <p:spPr>
          <a:xfrm>
            <a:off x="2411413" y="4779963"/>
            <a:ext cx="304800" cy="304800"/>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tr-TR">
              <a:solidFill>
                <a:srgbClr val="FFFFFF"/>
              </a:solidFill>
            </a:endParaRPr>
          </a:p>
        </p:txBody>
      </p:sp>
    </p:spTree>
    <p:extLst>
      <p:ext uri="{BB962C8B-B14F-4D97-AF65-F5344CB8AC3E}">
        <p14:creationId xmlns:p14="http://schemas.microsoft.com/office/powerpoint/2010/main" val="3708564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heel(1)">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7"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p:cNvSpPr>
          <p:nvPr/>
        </p:nvSpPr>
        <p:spPr bwMode="auto">
          <a:xfrm>
            <a:off x="412750" y="1546225"/>
            <a:ext cx="2244725" cy="3825875"/>
          </a:xfrm>
          <a:custGeom>
            <a:avLst/>
            <a:gdLst>
              <a:gd name="T0" fmla="*/ 0 w 1414"/>
              <a:gd name="T1" fmla="*/ 1779230313 h 2410"/>
              <a:gd name="T2" fmla="*/ 1030744700 w 1414"/>
              <a:gd name="T3" fmla="*/ 0 h 2410"/>
              <a:gd name="T4" fmla="*/ 2147483647 w 1414"/>
              <a:gd name="T5" fmla="*/ 5040313 h 2410"/>
              <a:gd name="T6" fmla="*/ 2147483647 w 1414"/>
              <a:gd name="T7" fmla="*/ 2147483647 h 2410"/>
              <a:gd name="T8" fmla="*/ 0 w 1414"/>
              <a:gd name="T9" fmla="*/ 1779230313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sp>
        <p:nvSpPr>
          <p:cNvPr id="3" name="Rectangle 11"/>
          <p:cNvSpPr>
            <a:spLocks noChangeArrowheads="1"/>
          </p:cNvSpPr>
          <p:nvPr/>
        </p:nvSpPr>
        <p:spPr bwMode="gray">
          <a:xfrm>
            <a:off x="2657475" y="1546225"/>
            <a:ext cx="6143625" cy="369888"/>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fontAlgn="base" hangingPunct="0">
              <a:spcBef>
                <a:spcPct val="0"/>
              </a:spcBef>
              <a:spcAft>
                <a:spcPct val="0"/>
              </a:spcAft>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Yönetim sistemleri</a:t>
            </a:r>
          </a:p>
        </p:txBody>
      </p:sp>
      <p:sp>
        <p:nvSpPr>
          <p:cNvPr id="4" name="Rectangle 5"/>
          <p:cNvSpPr>
            <a:spLocks noChangeArrowheads="1"/>
          </p:cNvSpPr>
          <p:nvPr/>
        </p:nvSpPr>
        <p:spPr bwMode="gray">
          <a:xfrm>
            <a:off x="2657475" y="1922463"/>
            <a:ext cx="6143625" cy="402748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just" fontAlgn="base">
              <a:spcBef>
                <a:spcPct val="0"/>
              </a:spcBef>
              <a:buClr>
                <a:srgbClr val="292929"/>
              </a:buClr>
              <a:defRPr/>
            </a:pPr>
            <a:r>
              <a:rPr lang="tr-TR" sz="2000" b="1" dirty="0">
                <a:solidFill>
                  <a:srgbClr val="000000"/>
                </a:solidFill>
              </a:rPr>
              <a:t>Aşağıdakilerden hangisi TS OHSAS 18001 İş sağlığı ve güvenliği yönetim sisteminin son adımıdır? </a:t>
            </a:r>
          </a:p>
          <a:p>
            <a:pPr algn="just" fontAlgn="base">
              <a:spcBef>
                <a:spcPct val="0"/>
              </a:spcBef>
              <a:buClr>
                <a:srgbClr val="292929"/>
              </a:buClr>
              <a:defRPr/>
            </a:pPr>
            <a:endParaRPr lang="tr-TR" sz="2000" dirty="0">
              <a:solidFill>
                <a:srgbClr val="000000"/>
              </a:solidFill>
            </a:endParaRPr>
          </a:p>
          <a:p>
            <a:pPr marL="457200" indent="-457200" algn="just" fontAlgn="base">
              <a:spcBef>
                <a:spcPct val="0"/>
              </a:spcBef>
              <a:buClr>
                <a:srgbClr val="292929"/>
              </a:buClr>
              <a:buFont typeface="+mj-lt"/>
              <a:buAutoNum type="alphaUcPeriod"/>
              <a:defRPr/>
            </a:pPr>
            <a:r>
              <a:rPr lang="tr-TR" sz="2000" dirty="0">
                <a:solidFill>
                  <a:srgbClr val="000000"/>
                </a:solidFill>
              </a:rPr>
              <a:t>Planlama</a:t>
            </a:r>
          </a:p>
          <a:p>
            <a:pPr marL="457200" indent="-457200" algn="just" fontAlgn="base">
              <a:spcBef>
                <a:spcPct val="0"/>
              </a:spcBef>
              <a:buClr>
                <a:srgbClr val="292929"/>
              </a:buClr>
              <a:buFont typeface="+mj-lt"/>
              <a:buAutoNum type="alphaUcPeriod"/>
              <a:defRPr/>
            </a:pPr>
            <a:r>
              <a:rPr lang="tr-TR" sz="2000" dirty="0">
                <a:solidFill>
                  <a:srgbClr val="000000"/>
                </a:solidFill>
              </a:rPr>
              <a:t>Uygulama</a:t>
            </a:r>
          </a:p>
          <a:p>
            <a:pPr marL="457200" indent="-457200" algn="just" fontAlgn="base">
              <a:spcBef>
                <a:spcPct val="0"/>
              </a:spcBef>
              <a:buClr>
                <a:srgbClr val="292929"/>
              </a:buClr>
              <a:buFont typeface="+mj-lt"/>
              <a:buAutoNum type="alphaUcPeriod"/>
              <a:defRPr/>
            </a:pPr>
            <a:r>
              <a:rPr lang="tr-TR" sz="2000" dirty="0">
                <a:solidFill>
                  <a:srgbClr val="000000"/>
                </a:solidFill>
              </a:rPr>
              <a:t>Yönetimin gözden geçirmesi</a:t>
            </a:r>
          </a:p>
          <a:p>
            <a:pPr marL="457200" indent="-457200" algn="just" fontAlgn="base">
              <a:spcBef>
                <a:spcPct val="0"/>
              </a:spcBef>
              <a:buClr>
                <a:srgbClr val="292929"/>
              </a:buClr>
              <a:buFont typeface="+mj-lt"/>
              <a:buAutoNum type="alphaUcPeriod"/>
              <a:defRPr/>
            </a:pPr>
            <a:r>
              <a:rPr lang="tr-TR" sz="2000" dirty="0">
                <a:solidFill>
                  <a:srgbClr val="000000"/>
                </a:solidFill>
              </a:rPr>
              <a:t>Kontrol ve düzeltici faaliyet</a:t>
            </a:r>
          </a:p>
        </p:txBody>
      </p:sp>
      <p:sp>
        <p:nvSpPr>
          <p:cNvPr id="53253" name="Rectangle 12"/>
          <p:cNvSpPr>
            <a:spLocks noChangeArrowheads="1"/>
          </p:cNvSpPr>
          <p:nvPr/>
        </p:nvSpPr>
        <p:spPr bwMode="gray">
          <a:xfrm>
            <a:off x="368300" y="411163"/>
            <a:ext cx="85201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fontAlgn="base">
              <a:spcBef>
                <a:spcPct val="0"/>
              </a:spcBef>
              <a:spcAft>
                <a:spcPct val="0"/>
              </a:spcAft>
            </a:pPr>
            <a:endParaRPr lang="tr-TR" sz="2000" b="1" noProof="1" smtClean="0">
              <a:solidFill>
                <a:srgbClr val="000000"/>
              </a:solidFill>
            </a:endParaRPr>
          </a:p>
        </p:txBody>
      </p:sp>
      <p:grpSp>
        <p:nvGrpSpPr>
          <p:cNvPr id="53254" name="Group 9"/>
          <p:cNvGrpSpPr>
            <a:grpSpLocks/>
          </p:cNvGrpSpPr>
          <p:nvPr/>
        </p:nvGrpSpPr>
        <p:grpSpPr bwMode="auto">
          <a:xfrm>
            <a:off x="323850" y="1555750"/>
            <a:ext cx="1482725" cy="1482725"/>
            <a:chOff x="1710" y="1035"/>
            <a:chExt cx="2316" cy="2316"/>
          </a:xfrm>
        </p:grpSpPr>
        <p:grpSp>
          <p:nvGrpSpPr>
            <p:cNvPr id="53257" name="Group 10"/>
            <p:cNvGrpSpPr>
              <a:grpSpLocks/>
            </p:cNvGrpSpPr>
            <p:nvPr/>
          </p:nvGrpSpPr>
          <p:grpSpPr bwMode="auto">
            <a:xfrm rot="3600000">
              <a:off x="1710" y="1035"/>
              <a:ext cx="2316" cy="2316"/>
              <a:chOff x="1710" y="1035"/>
              <a:chExt cx="2316" cy="2316"/>
            </a:xfrm>
          </p:grpSpPr>
          <p:sp>
            <p:nvSpPr>
              <p:cNvPr id="53262" name="Freeform 11"/>
              <p:cNvSpPr>
                <a:spLocks/>
              </p:cNvSpPr>
              <p:nvPr/>
            </p:nvSpPr>
            <p:spPr bwMode="gray">
              <a:xfrm>
                <a:off x="2866" y="1599"/>
                <a:ext cx="1160" cy="1752"/>
              </a:xfrm>
              <a:custGeom>
                <a:avLst/>
                <a:gdLst>
                  <a:gd name="T0" fmla="*/ 1468 w 794"/>
                  <a:gd name="T1" fmla="*/ 19 h 1200"/>
                  <a:gd name="T2" fmla="*/ 1284 w 794"/>
                  <a:gd name="T3" fmla="*/ 126 h 1200"/>
                  <a:gd name="T4" fmla="*/ 1277 w 794"/>
                  <a:gd name="T5" fmla="*/ 121 h 1200"/>
                  <a:gd name="T6" fmla="*/ 1264 w 794"/>
                  <a:gd name="T7" fmla="*/ 85 h 1200"/>
                  <a:gd name="T8" fmla="*/ 1258 w 794"/>
                  <a:gd name="T9" fmla="*/ 41 h 1200"/>
                  <a:gd name="T10" fmla="*/ 1170 w 794"/>
                  <a:gd name="T11" fmla="*/ 18 h 1200"/>
                  <a:gd name="T12" fmla="*/ 1147 w 794"/>
                  <a:gd name="T13" fmla="*/ 105 h 1200"/>
                  <a:gd name="T14" fmla="*/ 1180 w 794"/>
                  <a:gd name="T15" fmla="*/ 133 h 1200"/>
                  <a:gd name="T16" fmla="*/ 1180 w 794"/>
                  <a:gd name="T17" fmla="*/ 133 h 1200"/>
                  <a:gd name="T18" fmla="*/ 1205 w 794"/>
                  <a:gd name="T19" fmla="*/ 162 h 1200"/>
                  <a:gd name="T20" fmla="*/ 1205 w 794"/>
                  <a:gd name="T21" fmla="*/ 171 h 1200"/>
                  <a:gd name="T22" fmla="*/ 1018 w 794"/>
                  <a:gd name="T23" fmla="*/ 279 h 1200"/>
                  <a:gd name="T24" fmla="*/ 1176 w 794"/>
                  <a:gd name="T25" fmla="*/ 866 h 1200"/>
                  <a:gd name="T26" fmla="*/ 1018 w 794"/>
                  <a:gd name="T27" fmla="*/ 1451 h 1200"/>
                  <a:gd name="T28" fmla="*/ 0 w 794"/>
                  <a:gd name="T29" fmla="*/ 2040 h 1200"/>
                  <a:gd name="T30" fmla="*/ 0 w 794"/>
                  <a:gd name="T31" fmla="*/ 2232 h 1200"/>
                  <a:gd name="T32" fmla="*/ 0 w 794"/>
                  <a:gd name="T33" fmla="*/ 2256 h 1200"/>
                  <a:gd name="T34" fmla="*/ 9 w 794"/>
                  <a:gd name="T35" fmla="*/ 2260 h 1200"/>
                  <a:gd name="T36" fmla="*/ 47 w 794"/>
                  <a:gd name="T37" fmla="*/ 2251 h 1200"/>
                  <a:gd name="T38" fmla="*/ 47 w 794"/>
                  <a:gd name="T39" fmla="*/ 2251 h 1200"/>
                  <a:gd name="T40" fmla="*/ 89 w 794"/>
                  <a:gd name="T41" fmla="*/ 2237 h 1200"/>
                  <a:gd name="T42" fmla="*/ 152 w 794"/>
                  <a:gd name="T43" fmla="*/ 2300 h 1200"/>
                  <a:gd name="T44" fmla="*/ 89 w 794"/>
                  <a:gd name="T45" fmla="*/ 2367 h 1200"/>
                  <a:gd name="T46" fmla="*/ 47 w 794"/>
                  <a:gd name="T47" fmla="*/ 2349 h 1200"/>
                  <a:gd name="T48" fmla="*/ 9 w 794"/>
                  <a:gd name="T49" fmla="*/ 2343 h 1200"/>
                  <a:gd name="T50" fmla="*/ 0 w 794"/>
                  <a:gd name="T51" fmla="*/ 2346 h 1200"/>
                  <a:gd name="T52" fmla="*/ 0 w 794"/>
                  <a:gd name="T53" fmla="*/ 2362 h 1200"/>
                  <a:gd name="T54" fmla="*/ 0 w 794"/>
                  <a:gd name="T55" fmla="*/ 2558 h 1200"/>
                  <a:gd name="T56" fmla="*/ 1468 w 794"/>
                  <a:gd name="T57" fmla="*/ 1711 h 1200"/>
                  <a:gd name="T58" fmla="*/ 1695 w 794"/>
                  <a:gd name="T59" fmla="*/ 866 h 1200"/>
                  <a:gd name="T60" fmla="*/ 1468 w 794"/>
                  <a:gd name="T61" fmla="*/ 1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sp>
            <p:nvSpPr>
              <p:cNvPr id="53263" name="Freeform 12"/>
              <p:cNvSpPr>
                <a:spLocks/>
              </p:cNvSpPr>
              <p:nvPr/>
            </p:nvSpPr>
            <p:spPr bwMode="gray">
              <a:xfrm>
                <a:off x="1710" y="1612"/>
                <a:ext cx="1262" cy="1739"/>
              </a:xfrm>
              <a:custGeom>
                <a:avLst/>
                <a:gdLst>
                  <a:gd name="T0" fmla="*/ 1782 w 864"/>
                  <a:gd name="T1" fmla="*/ 2218 h 1191"/>
                  <a:gd name="T2" fmla="*/ 1738 w 864"/>
                  <a:gd name="T3" fmla="*/ 2233 h 1191"/>
                  <a:gd name="T4" fmla="*/ 1738 w 864"/>
                  <a:gd name="T5" fmla="*/ 2233 h 1191"/>
                  <a:gd name="T6" fmla="*/ 1700 w 864"/>
                  <a:gd name="T7" fmla="*/ 2241 h 1191"/>
                  <a:gd name="T8" fmla="*/ 1691 w 864"/>
                  <a:gd name="T9" fmla="*/ 2237 h 1191"/>
                  <a:gd name="T10" fmla="*/ 1691 w 864"/>
                  <a:gd name="T11" fmla="*/ 2214 h 1191"/>
                  <a:gd name="T12" fmla="*/ 1691 w 864"/>
                  <a:gd name="T13" fmla="*/ 2021 h 1191"/>
                  <a:gd name="T14" fmla="*/ 676 w 864"/>
                  <a:gd name="T15" fmla="*/ 1432 h 1191"/>
                  <a:gd name="T16" fmla="*/ 519 w 864"/>
                  <a:gd name="T17" fmla="*/ 847 h 1191"/>
                  <a:gd name="T18" fmla="*/ 676 w 864"/>
                  <a:gd name="T19" fmla="*/ 260 h 1191"/>
                  <a:gd name="T20" fmla="*/ 492 w 864"/>
                  <a:gd name="T21" fmla="*/ 156 h 1191"/>
                  <a:gd name="T22" fmla="*/ 486 w 864"/>
                  <a:gd name="T23" fmla="*/ 161 h 1191"/>
                  <a:gd name="T24" fmla="*/ 472 w 864"/>
                  <a:gd name="T25" fmla="*/ 196 h 1191"/>
                  <a:gd name="T26" fmla="*/ 472 w 864"/>
                  <a:gd name="T27" fmla="*/ 196 h 1191"/>
                  <a:gd name="T28" fmla="*/ 464 w 864"/>
                  <a:gd name="T29" fmla="*/ 241 h 1191"/>
                  <a:gd name="T30" fmla="*/ 378 w 864"/>
                  <a:gd name="T31" fmla="*/ 263 h 1191"/>
                  <a:gd name="T32" fmla="*/ 353 w 864"/>
                  <a:gd name="T33" fmla="*/ 175 h 1191"/>
                  <a:gd name="T34" fmla="*/ 389 w 864"/>
                  <a:gd name="T35" fmla="*/ 147 h 1191"/>
                  <a:gd name="T36" fmla="*/ 413 w 864"/>
                  <a:gd name="T37" fmla="*/ 117 h 1191"/>
                  <a:gd name="T38" fmla="*/ 413 w 864"/>
                  <a:gd name="T39" fmla="*/ 108 h 1191"/>
                  <a:gd name="T40" fmla="*/ 226 w 864"/>
                  <a:gd name="T41" fmla="*/ 0 h 1191"/>
                  <a:gd name="T42" fmla="*/ 0 w 864"/>
                  <a:gd name="T43" fmla="*/ 847 h 1191"/>
                  <a:gd name="T44" fmla="*/ 226 w 864"/>
                  <a:gd name="T45" fmla="*/ 1692 h 1191"/>
                  <a:gd name="T46" fmla="*/ 1691 w 864"/>
                  <a:gd name="T47" fmla="*/ 2539 h 1191"/>
                  <a:gd name="T48" fmla="*/ 1691 w 864"/>
                  <a:gd name="T49" fmla="*/ 2343 h 1191"/>
                  <a:gd name="T50" fmla="*/ 1691 w 864"/>
                  <a:gd name="T51" fmla="*/ 2327 h 1191"/>
                  <a:gd name="T52" fmla="*/ 1700 w 864"/>
                  <a:gd name="T53" fmla="*/ 2325 h 1191"/>
                  <a:gd name="T54" fmla="*/ 1738 w 864"/>
                  <a:gd name="T55" fmla="*/ 2330 h 1191"/>
                  <a:gd name="T56" fmla="*/ 1782 w 864"/>
                  <a:gd name="T57" fmla="*/ 2348 h 1191"/>
                  <a:gd name="T58" fmla="*/ 1843 w 864"/>
                  <a:gd name="T59" fmla="*/ 2281 h 1191"/>
                  <a:gd name="T60" fmla="*/ 1782 w 864"/>
                  <a:gd name="T61" fmla="*/ 2218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sp>
            <p:nvSpPr>
              <p:cNvPr id="53264" name="Freeform 13"/>
              <p:cNvSpPr>
                <a:spLocks/>
              </p:cNvSpPr>
              <p:nvPr/>
            </p:nvSpPr>
            <p:spPr bwMode="gray">
              <a:xfrm>
                <a:off x="1862" y="1035"/>
                <a:ext cx="2010" cy="768"/>
              </a:xfrm>
              <a:custGeom>
                <a:avLst/>
                <a:gdLst>
                  <a:gd name="T0" fmla="*/ 2488 w 1375"/>
                  <a:gd name="T1" fmla="*/ 1100 h 527"/>
                  <a:gd name="T2" fmla="*/ 2675 w 1375"/>
                  <a:gd name="T3" fmla="*/ 992 h 527"/>
                  <a:gd name="T4" fmla="*/ 2675 w 1375"/>
                  <a:gd name="T5" fmla="*/ 984 h 527"/>
                  <a:gd name="T6" fmla="*/ 2650 w 1375"/>
                  <a:gd name="T7" fmla="*/ 953 h 527"/>
                  <a:gd name="T8" fmla="*/ 2650 w 1375"/>
                  <a:gd name="T9" fmla="*/ 953 h 527"/>
                  <a:gd name="T10" fmla="*/ 2615 w 1375"/>
                  <a:gd name="T11" fmla="*/ 925 h 527"/>
                  <a:gd name="T12" fmla="*/ 2639 w 1375"/>
                  <a:gd name="T13" fmla="*/ 839 h 527"/>
                  <a:gd name="T14" fmla="*/ 2726 w 1375"/>
                  <a:gd name="T15" fmla="*/ 863 h 527"/>
                  <a:gd name="T16" fmla="*/ 2734 w 1375"/>
                  <a:gd name="T17" fmla="*/ 906 h 527"/>
                  <a:gd name="T18" fmla="*/ 2745 w 1375"/>
                  <a:gd name="T19" fmla="*/ 943 h 527"/>
                  <a:gd name="T20" fmla="*/ 2754 w 1375"/>
                  <a:gd name="T21" fmla="*/ 947 h 527"/>
                  <a:gd name="T22" fmla="*/ 2938 w 1375"/>
                  <a:gd name="T23" fmla="*/ 841 h 527"/>
                  <a:gd name="T24" fmla="*/ 1468 w 1375"/>
                  <a:gd name="T25" fmla="*/ 0 h 527"/>
                  <a:gd name="T26" fmla="*/ 0 w 1375"/>
                  <a:gd name="T27" fmla="*/ 841 h 527"/>
                  <a:gd name="T28" fmla="*/ 189 w 1375"/>
                  <a:gd name="T29" fmla="*/ 949 h 527"/>
                  <a:gd name="T30" fmla="*/ 189 w 1375"/>
                  <a:gd name="T31" fmla="*/ 957 h 527"/>
                  <a:gd name="T32" fmla="*/ 162 w 1375"/>
                  <a:gd name="T33" fmla="*/ 988 h 527"/>
                  <a:gd name="T34" fmla="*/ 129 w 1375"/>
                  <a:gd name="T35" fmla="*/ 1016 h 527"/>
                  <a:gd name="T36" fmla="*/ 152 w 1375"/>
                  <a:gd name="T37" fmla="*/ 1102 h 527"/>
                  <a:gd name="T38" fmla="*/ 240 w 1375"/>
                  <a:gd name="T39" fmla="*/ 1081 h 527"/>
                  <a:gd name="T40" fmla="*/ 246 w 1375"/>
                  <a:gd name="T41" fmla="*/ 1036 h 527"/>
                  <a:gd name="T42" fmla="*/ 246 w 1375"/>
                  <a:gd name="T43" fmla="*/ 1036 h 527"/>
                  <a:gd name="T44" fmla="*/ 260 w 1375"/>
                  <a:gd name="T45" fmla="*/ 1000 h 527"/>
                  <a:gd name="T46" fmla="*/ 268 w 1375"/>
                  <a:gd name="T47" fmla="*/ 995 h 527"/>
                  <a:gd name="T48" fmla="*/ 450 w 1375"/>
                  <a:gd name="T49" fmla="*/ 1100 h 527"/>
                  <a:gd name="T50" fmla="*/ 1468 w 1375"/>
                  <a:gd name="T51" fmla="*/ 516 h 527"/>
                  <a:gd name="T52" fmla="*/ 2488 w 1375"/>
                  <a:gd name="T53" fmla="*/ 1100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grpSp>
        <p:grpSp>
          <p:nvGrpSpPr>
            <p:cNvPr id="53258" name="Group 14"/>
            <p:cNvGrpSpPr>
              <a:grpSpLocks/>
            </p:cNvGrpSpPr>
            <p:nvPr/>
          </p:nvGrpSpPr>
          <p:grpSpPr bwMode="auto">
            <a:xfrm rot="7200000">
              <a:off x="2059" y="1386"/>
              <a:ext cx="1616" cy="1614"/>
              <a:chOff x="2060" y="1387"/>
              <a:chExt cx="1616" cy="1614"/>
            </a:xfrm>
          </p:grpSpPr>
          <p:sp>
            <p:nvSpPr>
              <p:cNvPr id="53259" name="Freeform 15"/>
              <p:cNvSpPr>
                <a:spLocks/>
              </p:cNvSpPr>
              <p:nvPr/>
            </p:nvSpPr>
            <p:spPr bwMode="gray">
              <a:xfrm>
                <a:off x="2060" y="1387"/>
                <a:ext cx="808" cy="1225"/>
              </a:xfrm>
              <a:custGeom>
                <a:avLst/>
                <a:gdLst>
                  <a:gd name="T0" fmla="*/ 1187 w 550"/>
                  <a:gd name="T1" fmla="*/ 283 h 836"/>
                  <a:gd name="T2" fmla="*/ 1181 w 550"/>
                  <a:gd name="T3" fmla="*/ 278 h 836"/>
                  <a:gd name="T4" fmla="*/ 1141 w 550"/>
                  <a:gd name="T5" fmla="*/ 286 h 836"/>
                  <a:gd name="T6" fmla="*/ 1141 w 550"/>
                  <a:gd name="T7" fmla="*/ 286 h 836"/>
                  <a:gd name="T8" fmla="*/ 1099 w 550"/>
                  <a:gd name="T9" fmla="*/ 303 h 836"/>
                  <a:gd name="T10" fmla="*/ 1036 w 550"/>
                  <a:gd name="T11" fmla="*/ 239 h 836"/>
                  <a:gd name="T12" fmla="*/ 1099 w 550"/>
                  <a:gd name="T13" fmla="*/ 171 h 836"/>
                  <a:gd name="T14" fmla="*/ 1141 w 550"/>
                  <a:gd name="T15" fmla="*/ 189 h 836"/>
                  <a:gd name="T16" fmla="*/ 1181 w 550"/>
                  <a:gd name="T17" fmla="*/ 195 h 836"/>
                  <a:gd name="T18" fmla="*/ 1187 w 550"/>
                  <a:gd name="T19" fmla="*/ 190 h 836"/>
                  <a:gd name="T20" fmla="*/ 1187 w 550"/>
                  <a:gd name="T21" fmla="*/ 176 h 836"/>
                  <a:gd name="T22" fmla="*/ 1187 w 550"/>
                  <a:gd name="T23" fmla="*/ 0 h 836"/>
                  <a:gd name="T24" fmla="*/ 0 w 550"/>
                  <a:gd name="T25" fmla="*/ 1181 h 836"/>
                  <a:gd name="T26" fmla="*/ 160 w 550"/>
                  <a:gd name="T27" fmla="*/ 1772 h 836"/>
                  <a:gd name="T28" fmla="*/ 331 w 550"/>
                  <a:gd name="T29" fmla="*/ 1675 h 836"/>
                  <a:gd name="T30" fmla="*/ 341 w 550"/>
                  <a:gd name="T31" fmla="*/ 1709 h 836"/>
                  <a:gd name="T32" fmla="*/ 348 w 550"/>
                  <a:gd name="T33" fmla="*/ 1754 h 836"/>
                  <a:gd name="T34" fmla="*/ 436 w 550"/>
                  <a:gd name="T35" fmla="*/ 1776 h 836"/>
                  <a:gd name="T36" fmla="*/ 461 w 550"/>
                  <a:gd name="T37" fmla="*/ 1688 h 836"/>
                  <a:gd name="T38" fmla="*/ 428 w 550"/>
                  <a:gd name="T39" fmla="*/ 1660 h 836"/>
                  <a:gd name="T40" fmla="*/ 428 w 550"/>
                  <a:gd name="T41" fmla="*/ 1660 h 836"/>
                  <a:gd name="T42" fmla="*/ 401 w 550"/>
                  <a:gd name="T43" fmla="*/ 1634 h 836"/>
                  <a:gd name="T44" fmla="*/ 574 w 550"/>
                  <a:gd name="T45" fmla="*/ 1533 h 836"/>
                  <a:gd name="T46" fmla="*/ 479 w 550"/>
                  <a:gd name="T47" fmla="*/ 1181 h 836"/>
                  <a:gd name="T48" fmla="*/ 1187 w 550"/>
                  <a:gd name="T49" fmla="*/ 476 h 836"/>
                  <a:gd name="T50" fmla="*/ 1187 w 550"/>
                  <a:gd name="T51" fmla="*/ 308 h 836"/>
                  <a:gd name="T52" fmla="*/ 1187 w 550"/>
                  <a:gd name="T53" fmla="*/ 28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sp>
            <p:nvSpPr>
              <p:cNvPr id="53260" name="Freeform 16"/>
              <p:cNvSpPr>
                <a:spLocks/>
              </p:cNvSpPr>
              <p:nvPr/>
            </p:nvSpPr>
            <p:spPr bwMode="gray">
              <a:xfrm>
                <a:off x="2764" y="1387"/>
                <a:ext cx="912" cy="1210"/>
              </a:xfrm>
              <a:custGeom>
                <a:avLst/>
                <a:gdLst>
                  <a:gd name="T0" fmla="*/ 151 w 621"/>
                  <a:gd name="T1" fmla="*/ 0 h 826"/>
                  <a:gd name="T2" fmla="*/ 151 w 621"/>
                  <a:gd name="T3" fmla="*/ 176 h 826"/>
                  <a:gd name="T4" fmla="*/ 151 w 621"/>
                  <a:gd name="T5" fmla="*/ 190 h 826"/>
                  <a:gd name="T6" fmla="*/ 144 w 621"/>
                  <a:gd name="T7" fmla="*/ 195 h 826"/>
                  <a:gd name="T8" fmla="*/ 106 w 621"/>
                  <a:gd name="T9" fmla="*/ 189 h 826"/>
                  <a:gd name="T10" fmla="*/ 63 w 621"/>
                  <a:gd name="T11" fmla="*/ 171 h 826"/>
                  <a:gd name="T12" fmla="*/ 0 w 621"/>
                  <a:gd name="T13" fmla="*/ 239 h 826"/>
                  <a:gd name="T14" fmla="*/ 63 w 621"/>
                  <a:gd name="T15" fmla="*/ 303 h 826"/>
                  <a:gd name="T16" fmla="*/ 106 w 621"/>
                  <a:gd name="T17" fmla="*/ 286 h 826"/>
                  <a:gd name="T18" fmla="*/ 106 w 621"/>
                  <a:gd name="T19" fmla="*/ 286 h 826"/>
                  <a:gd name="T20" fmla="*/ 144 w 621"/>
                  <a:gd name="T21" fmla="*/ 278 h 826"/>
                  <a:gd name="T22" fmla="*/ 151 w 621"/>
                  <a:gd name="T23" fmla="*/ 283 h 826"/>
                  <a:gd name="T24" fmla="*/ 151 w 621"/>
                  <a:gd name="T25" fmla="*/ 306 h 826"/>
                  <a:gd name="T26" fmla="*/ 151 w 621"/>
                  <a:gd name="T27" fmla="*/ 476 h 826"/>
                  <a:gd name="T28" fmla="*/ 151 w 621"/>
                  <a:gd name="T29" fmla="*/ 476 h 826"/>
                  <a:gd name="T30" fmla="*/ 859 w 621"/>
                  <a:gd name="T31" fmla="*/ 1181 h 826"/>
                  <a:gd name="T32" fmla="*/ 764 w 621"/>
                  <a:gd name="T33" fmla="*/ 1532 h 826"/>
                  <a:gd name="T34" fmla="*/ 934 w 621"/>
                  <a:gd name="T35" fmla="*/ 1629 h 826"/>
                  <a:gd name="T36" fmla="*/ 940 w 621"/>
                  <a:gd name="T37" fmla="*/ 1626 h 826"/>
                  <a:gd name="T38" fmla="*/ 956 w 621"/>
                  <a:gd name="T39" fmla="*/ 1588 h 826"/>
                  <a:gd name="T40" fmla="*/ 956 w 621"/>
                  <a:gd name="T41" fmla="*/ 1588 h 826"/>
                  <a:gd name="T42" fmla="*/ 962 w 621"/>
                  <a:gd name="T43" fmla="*/ 1545 h 826"/>
                  <a:gd name="T44" fmla="*/ 1050 w 621"/>
                  <a:gd name="T45" fmla="*/ 1522 h 826"/>
                  <a:gd name="T46" fmla="*/ 1074 w 621"/>
                  <a:gd name="T47" fmla="*/ 1610 h 826"/>
                  <a:gd name="T48" fmla="*/ 1040 w 621"/>
                  <a:gd name="T49" fmla="*/ 1638 h 826"/>
                  <a:gd name="T50" fmla="*/ 1013 w 621"/>
                  <a:gd name="T51" fmla="*/ 1667 h 826"/>
                  <a:gd name="T52" fmla="*/ 1013 w 621"/>
                  <a:gd name="T53" fmla="*/ 1676 h 826"/>
                  <a:gd name="T54" fmla="*/ 1179 w 621"/>
                  <a:gd name="T55" fmla="*/ 1773 h 826"/>
                  <a:gd name="T56" fmla="*/ 1339 w 621"/>
                  <a:gd name="T57" fmla="*/ 1181 h 826"/>
                  <a:gd name="T58" fmla="*/ 151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sp>
            <p:nvSpPr>
              <p:cNvPr id="53261" name="Freeform 17"/>
              <p:cNvSpPr>
                <a:spLocks/>
              </p:cNvSpPr>
              <p:nvPr/>
            </p:nvSpPr>
            <p:spPr bwMode="gray">
              <a:xfrm>
                <a:off x="2169" y="2414"/>
                <a:ext cx="1397" cy="587"/>
              </a:xfrm>
              <a:custGeom>
                <a:avLst/>
                <a:gdLst>
                  <a:gd name="T0" fmla="*/ 1882 w 953"/>
                  <a:gd name="T1" fmla="*/ 172 h 400"/>
                  <a:gd name="T2" fmla="*/ 1882 w 953"/>
                  <a:gd name="T3" fmla="*/ 164 h 400"/>
                  <a:gd name="T4" fmla="*/ 1909 w 953"/>
                  <a:gd name="T5" fmla="*/ 134 h 400"/>
                  <a:gd name="T6" fmla="*/ 1942 w 953"/>
                  <a:gd name="T7" fmla="*/ 106 h 400"/>
                  <a:gd name="T8" fmla="*/ 1919 w 953"/>
                  <a:gd name="T9" fmla="*/ 18 h 400"/>
                  <a:gd name="T10" fmla="*/ 1831 w 953"/>
                  <a:gd name="T11" fmla="*/ 41 h 400"/>
                  <a:gd name="T12" fmla="*/ 1825 w 953"/>
                  <a:gd name="T13" fmla="*/ 84 h 400"/>
                  <a:gd name="T14" fmla="*/ 1825 w 953"/>
                  <a:gd name="T15" fmla="*/ 84 h 400"/>
                  <a:gd name="T16" fmla="*/ 1809 w 953"/>
                  <a:gd name="T17" fmla="*/ 123 h 400"/>
                  <a:gd name="T18" fmla="*/ 1803 w 953"/>
                  <a:gd name="T19" fmla="*/ 125 h 400"/>
                  <a:gd name="T20" fmla="*/ 1633 w 953"/>
                  <a:gd name="T21" fmla="*/ 28 h 400"/>
                  <a:gd name="T22" fmla="*/ 1023 w 953"/>
                  <a:gd name="T23" fmla="*/ 382 h 400"/>
                  <a:gd name="T24" fmla="*/ 412 w 953"/>
                  <a:gd name="T25" fmla="*/ 28 h 400"/>
                  <a:gd name="T26" fmla="*/ 240 w 953"/>
                  <a:gd name="T27" fmla="*/ 129 h 400"/>
                  <a:gd name="T28" fmla="*/ 267 w 953"/>
                  <a:gd name="T29" fmla="*/ 156 h 400"/>
                  <a:gd name="T30" fmla="*/ 267 w 953"/>
                  <a:gd name="T31" fmla="*/ 156 h 400"/>
                  <a:gd name="T32" fmla="*/ 301 w 953"/>
                  <a:gd name="T33" fmla="*/ 183 h 400"/>
                  <a:gd name="T34" fmla="*/ 276 w 953"/>
                  <a:gd name="T35" fmla="*/ 271 h 400"/>
                  <a:gd name="T36" fmla="*/ 188 w 953"/>
                  <a:gd name="T37" fmla="*/ 249 h 400"/>
                  <a:gd name="T38" fmla="*/ 180 w 953"/>
                  <a:gd name="T39" fmla="*/ 204 h 400"/>
                  <a:gd name="T40" fmla="*/ 170 w 953"/>
                  <a:gd name="T41" fmla="*/ 170 h 400"/>
                  <a:gd name="T42" fmla="*/ 0 w 953"/>
                  <a:gd name="T43" fmla="*/ 267 h 400"/>
                  <a:gd name="T44" fmla="*/ 1023 w 953"/>
                  <a:gd name="T45" fmla="*/ 861 h 400"/>
                  <a:gd name="T46" fmla="*/ 2048 w 953"/>
                  <a:gd name="T47" fmla="*/ 269 h 400"/>
                  <a:gd name="T48" fmla="*/ 1882 w 953"/>
                  <a:gd name="T49" fmla="*/ 17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grpSp>
      </p:grpSp>
      <p:sp>
        <p:nvSpPr>
          <p:cNvPr id="53255" name="Text Box 45"/>
          <p:cNvSpPr txBox="1">
            <a:spLocks noChangeArrowheads="1"/>
          </p:cNvSpPr>
          <p:nvPr/>
        </p:nvSpPr>
        <p:spPr bwMode="auto">
          <a:xfrm>
            <a:off x="763588" y="2171700"/>
            <a:ext cx="5508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20000"/>
              </a:spcBef>
              <a:spcAft>
                <a:spcPct val="0"/>
              </a:spcAft>
            </a:pPr>
            <a:r>
              <a:rPr lang="tr-TR" sz="1600" b="1" noProof="1" smtClean="0">
                <a:solidFill>
                  <a:srgbClr val="333333"/>
                </a:solidFill>
                <a:latin typeface="Calibri" pitchFamily="34" charset="0"/>
              </a:rPr>
              <a:t>İHE</a:t>
            </a:r>
          </a:p>
        </p:txBody>
      </p:sp>
      <p:sp>
        <p:nvSpPr>
          <p:cNvPr id="17" name="Oval 16"/>
          <p:cNvSpPr/>
          <p:nvPr/>
        </p:nvSpPr>
        <p:spPr>
          <a:xfrm>
            <a:off x="2697163" y="3875088"/>
            <a:ext cx="304800" cy="304800"/>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tr-TR">
              <a:solidFill>
                <a:srgbClr val="FFFFFF"/>
              </a:solidFill>
            </a:endParaRPr>
          </a:p>
        </p:txBody>
      </p:sp>
    </p:spTree>
    <p:extLst>
      <p:ext uri="{BB962C8B-B14F-4D97-AF65-F5344CB8AC3E}">
        <p14:creationId xmlns:p14="http://schemas.microsoft.com/office/powerpoint/2010/main" val="4012513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heel(1)">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7"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p:cNvSpPr>
          <p:nvPr/>
        </p:nvSpPr>
        <p:spPr bwMode="auto">
          <a:xfrm>
            <a:off x="412750" y="1546225"/>
            <a:ext cx="2244725" cy="3825875"/>
          </a:xfrm>
          <a:custGeom>
            <a:avLst/>
            <a:gdLst>
              <a:gd name="T0" fmla="*/ 0 w 1414"/>
              <a:gd name="T1" fmla="*/ 1779230313 h 2410"/>
              <a:gd name="T2" fmla="*/ 1030744700 w 1414"/>
              <a:gd name="T3" fmla="*/ 0 h 2410"/>
              <a:gd name="T4" fmla="*/ 2147483647 w 1414"/>
              <a:gd name="T5" fmla="*/ 5040313 h 2410"/>
              <a:gd name="T6" fmla="*/ 2147483647 w 1414"/>
              <a:gd name="T7" fmla="*/ 2147483647 h 2410"/>
              <a:gd name="T8" fmla="*/ 0 w 1414"/>
              <a:gd name="T9" fmla="*/ 1779230313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sp>
        <p:nvSpPr>
          <p:cNvPr id="3" name="Rectangle 11"/>
          <p:cNvSpPr>
            <a:spLocks noChangeArrowheads="1"/>
          </p:cNvSpPr>
          <p:nvPr/>
        </p:nvSpPr>
        <p:spPr bwMode="gray">
          <a:xfrm>
            <a:off x="2339975" y="1546225"/>
            <a:ext cx="6461125" cy="369888"/>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fontAlgn="base" hangingPunct="0">
              <a:spcBef>
                <a:spcPct val="0"/>
              </a:spcBef>
              <a:spcAft>
                <a:spcPct val="0"/>
              </a:spcAft>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Yönetim sistemleri</a:t>
            </a:r>
          </a:p>
        </p:txBody>
      </p:sp>
      <p:sp>
        <p:nvSpPr>
          <p:cNvPr id="4" name="Rectangle 5"/>
          <p:cNvSpPr>
            <a:spLocks noChangeArrowheads="1"/>
          </p:cNvSpPr>
          <p:nvPr/>
        </p:nvSpPr>
        <p:spPr bwMode="gray">
          <a:xfrm>
            <a:off x="2397125" y="1909763"/>
            <a:ext cx="6461125" cy="402748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just" fontAlgn="base">
              <a:spcBef>
                <a:spcPct val="0"/>
              </a:spcBef>
              <a:buClr>
                <a:srgbClr val="292929"/>
              </a:buClr>
              <a:defRPr/>
            </a:pPr>
            <a:r>
              <a:rPr lang="tr-TR" sz="2000" b="1" dirty="0">
                <a:solidFill>
                  <a:srgbClr val="000000"/>
                </a:solidFill>
              </a:rPr>
              <a:t>ISO 9000, ISO 14001 ve OHSAS 18001'in ortak yanları nelerdir?</a:t>
            </a:r>
          </a:p>
          <a:p>
            <a:pPr algn="just" fontAlgn="base">
              <a:spcBef>
                <a:spcPct val="0"/>
              </a:spcBef>
              <a:buClr>
                <a:srgbClr val="292929"/>
              </a:buClr>
              <a:defRPr/>
            </a:pPr>
            <a:endParaRPr lang="tr-TR" sz="2000" dirty="0">
              <a:solidFill>
                <a:srgbClr val="000000"/>
              </a:solidFill>
            </a:endParaRPr>
          </a:p>
          <a:p>
            <a:pPr marL="457200" indent="-457200" algn="just" fontAlgn="base">
              <a:spcBef>
                <a:spcPct val="0"/>
              </a:spcBef>
              <a:buClr>
                <a:srgbClr val="292929"/>
              </a:buClr>
              <a:buFont typeface="+mj-lt"/>
              <a:buAutoNum type="alphaUcPeriod"/>
              <a:defRPr/>
            </a:pPr>
            <a:r>
              <a:rPr lang="tr-TR" sz="2000" dirty="0">
                <a:solidFill>
                  <a:srgbClr val="000000"/>
                </a:solidFill>
              </a:rPr>
              <a:t>Toplumun bilinçlendirilmesi, Acil durum</a:t>
            </a:r>
          </a:p>
          <a:p>
            <a:pPr marL="457200" indent="-457200" algn="just" fontAlgn="base">
              <a:spcBef>
                <a:spcPct val="0"/>
              </a:spcBef>
              <a:buClr>
                <a:srgbClr val="292929"/>
              </a:buClr>
              <a:buFont typeface="+mj-lt"/>
              <a:buAutoNum type="alphaUcPeriod"/>
              <a:defRPr/>
            </a:pPr>
            <a:r>
              <a:rPr lang="tr-TR" sz="2000" dirty="0">
                <a:solidFill>
                  <a:srgbClr val="000000"/>
                </a:solidFill>
              </a:rPr>
              <a:t>İş sağlığı ve iş güvenliği, Proses güvenliği</a:t>
            </a:r>
          </a:p>
          <a:p>
            <a:pPr marL="457200" indent="-457200" algn="just" fontAlgn="base">
              <a:spcBef>
                <a:spcPct val="0"/>
              </a:spcBef>
              <a:buClr>
                <a:srgbClr val="292929"/>
              </a:buClr>
              <a:buFont typeface="+mj-lt"/>
              <a:buAutoNum type="alphaUcPeriod"/>
              <a:defRPr/>
            </a:pPr>
            <a:r>
              <a:rPr lang="tr-TR" sz="2000" dirty="0">
                <a:solidFill>
                  <a:srgbClr val="000000"/>
                </a:solidFill>
              </a:rPr>
              <a:t>Çevre koruma, ürün sorumluluğu</a:t>
            </a:r>
          </a:p>
          <a:p>
            <a:pPr marL="457200" indent="-457200" algn="just" fontAlgn="base">
              <a:spcBef>
                <a:spcPct val="0"/>
              </a:spcBef>
              <a:buClr>
                <a:srgbClr val="292929"/>
              </a:buClr>
              <a:buFont typeface="+mj-lt"/>
              <a:buAutoNum type="alphaUcPeriod"/>
              <a:defRPr/>
            </a:pPr>
            <a:r>
              <a:rPr lang="tr-TR" sz="2000" dirty="0">
                <a:solidFill>
                  <a:srgbClr val="000000"/>
                </a:solidFill>
              </a:rPr>
              <a:t>İş sağlığı ve iş güvenliği, Proses güvenliği, Çevre koruma, Acil durum</a:t>
            </a:r>
          </a:p>
        </p:txBody>
      </p:sp>
      <p:sp>
        <p:nvSpPr>
          <p:cNvPr id="54277"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fontAlgn="base">
              <a:spcBef>
                <a:spcPct val="0"/>
              </a:spcBef>
              <a:spcAft>
                <a:spcPct val="0"/>
              </a:spcAft>
            </a:pPr>
            <a:endParaRPr lang="tr-TR" sz="2000" b="1" noProof="1" smtClean="0">
              <a:solidFill>
                <a:srgbClr val="000000"/>
              </a:solidFill>
            </a:endParaRPr>
          </a:p>
        </p:txBody>
      </p:sp>
      <p:grpSp>
        <p:nvGrpSpPr>
          <p:cNvPr id="54278" name="Group 9"/>
          <p:cNvGrpSpPr>
            <a:grpSpLocks/>
          </p:cNvGrpSpPr>
          <p:nvPr/>
        </p:nvGrpSpPr>
        <p:grpSpPr bwMode="auto">
          <a:xfrm>
            <a:off x="323850" y="1555750"/>
            <a:ext cx="1482725" cy="1482725"/>
            <a:chOff x="1710" y="1035"/>
            <a:chExt cx="2316" cy="2316"/>
          </a:xfrm>
        </p:grpSpPr>
        <p:grpSp>
          <p:nvGrpSpPr>
            <p:cNvPr id="54281" name="Group 10"/>
            <p:cNvGrpSpPr>
              <a:grpSpLocks/>
            </p:cNvGrpSpPr>
            <p:nvPr/>
          </p:nvGrpSpPr>
          <p:grpSpPr bwMode="auto">
            <a:xfrm rot="3600000">
              <a:off x="1710" y="1035"/>
              <a:ext cx="2316" cy="2316"/>
              <a:chOff x="1710" y="1035"/>
              <a:chExt cx="2316" cy="2316"/>
            </a:xfrm>
          </p:grpSpPr>
          <p:sp>
            <p:nvSpPr>
              <p:cNvPr id="54286" name="Freeform 11"/>
              <p:cNvSpPr>
                <a:spLocks/>
              </p:cNvSpPr>
              <p:nvPr/>
            </p:nvSpPr>
            <p:spPr bwMode="gray">
              <a:xfrm>
                <a:off x="2866" y="1599"/>
                <a:ext cx="1160" cy="1752"/>
              </a:xfrm>
              <a:custGeom>
                <a:avLst/>
                <a:gdLst>
                  <a:gd name="T0" fmla="*/ 1468 w 794"/>
                  <a:gd name="T1" fmla="*/ 19 h 1200"/>
                  <a:gd name="T2" fmla="*/ 1284 w 794"/>
                  <a:gd name="T3" fmla="*/ 126 h 1200"/>
                  <a:gd name="T4" fmla="*/ 1277 w 794"/>
                  <a:gd name="T5" fmla="*/ 121 h 1200"/>
                  <a:gd name="T6" fmla="*/ 1264 w 794"/>
                  <a:gd name="T7" fmla="*/ 85 h 1200"/>
                  <a:gd name="T8" fmla="*/ 1258 w 794"/>
                  <a:gd name="T9" fmla="*/ 41 h 1200"/>
                  <a:gd name="T10" fmla="*/ 1170 w 794"/>
                  <a:gd name="T11" fmla="*/ 18 h 1200"/>
                  <a:gd name="T12" fmla="*/ 1147 w 794"/>
                  <a:gd name="T13" fmla="*/ 105 h 1200"/>
                  <a:gd name="T14" fmla="*/ 1180 w 794"/>
                  <a:gd name="T15" fmla="*/ 133 h 1200"/>
                  <a:gd name="T16" fmla="*/ 1180 w 794"/>
                  <a:gd name="T17" fmla="*/ 133 h 1200"/>
                  <a:gd name="T18" fmla="*/ 1205 w 794"/>
                  <a:gd name="T19" fmla="*/ 162 h 1200"/>
                  <a:gd name="T20" fmla="*/ 1205 w 794"/>
                  <a:gd name="T21" fmla="*/ 171 h 1200"/>
                  <a:gd name="T22" fmla="*/ 1018 w 794"/>
                  <a:gd name="T23" fmla="*/ 279 h 1200"/>
                  <a:gd name="T24" fmla="*/ 1176 w 794"/>
                  <a:gd name="T25" fmla="*/ 866 h 1200"/>
                  <a:gd name="T26" fmla="*/ 1018 w 794"/>
                  <a:gd name="T27" fmla="*/ 1451 h 1200"/>
                  <a:gd name="T28" fmla="*/ 0 w 794"/>
                  <a:gd name="T29" fmla="*/ 2040 h 1200"/>
                  <a:gd name="T30" fmla="*/ 0 w 794"/>
                  <a:gd name="T31" fmla="*/ 2232 h 1200"/>
                  <a:gd name="T32" fmla="*/ 0 w 794"/>
                  <a:gd name="T33" fmla="*/ 2256 h 1200"/>
                  <a:gd name="T34" fmla="*/ 9 w 794"/>
                  <a:gd name="T35" fmla="*/ 2260 h 1200"/>
                  <a:gd name="T36" fmla="*/ 47 w 794"/>
                  <a:gd name="T37" fmla="*/ 2251 h 1200"/>
                  <a:gd name="T38" fmla="*/ 47 w 794"/>
                  <a:gd name="T39" fmla="*/ 2251 h 1200"/>
                  <a:gd name="T40" fmla="*/ 89 w 794"/>
                  <a:gd name="T41" fmla="*/ 2237 h 1200"/>
                  <a:gd name="T42" fmla="*/ 152 w 794"/>
                  <a:gd name="T43" fmla="*/ 2300 h 1200"/>
                  <a:gd name="T44" fmla="*/ 89 w 794"/>
                  <a:gd name="T45" fmla="*/ 2367 h 1200"/>
                  <a:gd name="T46" fmla="*/ 47 w 794"/>
                  <a:gd name="T47" fmla="*/ 2349 h 1200"/>
                  <a:gd name="T48" fmla="*/ 9 w 794"/>
                  <a:gd name="T49" fmla="*/ 2343 h 1200"/>
                  <a:gd name="T50" fmla="*/ 0 w 794"/>
                  <a:gd name="T51" fmla="*/ 2346 h 1200"/>
                  <a:gd name="T52" fmla="*/ 0 w 794"/>
                  <a:gd name="T53" fmla="*/ 2362 h 1200"/>
                  <a:gd name="T54" fmla="*/ 0 w 794"/>
                  <a:gd name="T55" fmla="*/ 2558 h 1200"/>
                  <a:gd name="T56" fmla="*/ 1468 w 794"/>
                  <a:gd name="T57" fmla="*/ 1711 h 1200"/>
                  <a:gd name="T58" fmla="*/ 1695 w 794"/>
                  <a:gd name="T59" fmla="*/ 866 h 1200"/>
                  <a:gd name="T60" fmla="*/ 1468 w 794"/>
                  <a:gd name="T61" fmla="*/ 1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sp>
            <p:nvSpPr>
              <p:cNvPr id="54287" name="Freeform 12"/>
              <p:cNvSpPr>
                <a:spLocks/>
              </p:cNvSpPr>
              <p:nvPr/>
            </p:nvSpPr>
            <p:spPr bwMode="gray">
              <a:xfrm>
                <a:off x="1710" y="1612"/>
                <a:ext cx="1262" cy="1739"/>
              </a:xfrm>
              <a:custGeom>
                <a:avLst/>
                <a:gdLst>
                  <a:gd name="T0" fmla="*/ 1782 w 864"/>
                  <a:gd name="T1" fmla="*/ 2218 h 1191"/>
                  <a:gd name="T2" fmla="*/ 1738 w 864"/>
                  <a:gd name="T3" fmla="*/ 2233 h 1191"/>
                  <a:gd name="T4" fmla="*/ 1738 w 864"/>
                  <a:gd name="T5" fmla="*/ 2233 h 1191"/>
                  <a:gd name="T6" fmla="*/ 1700 w 864"/>
                  <a:gd name="T7" fmla="*/ 2241 h 1191"/>
                  <a:gd name="T8" fmla="*/ 1691 w 864"/>
                  <a:gd name="T9" fmla="*/ 2237 h 1191"/>
                  <a:gd name="T10" fmla="*/ 1691 w 864"/>
                  <a:gd name="T11" fmla="*/ 2214 h 1191"/>
                  <a:gd name="T12" fmla="*/ 1691 w 864"/>
                  <a:gd name="T13" fmla="*/ 2021 h 1191"/>
                  <a:gd name="T14" fmla="*/ 676 w 864"/>
                  <a:gd name="T15" fmla="*/ 1432 h 1191"/>
                  <a:gd name="T16" fmla="*/ 519 w 864"/>
                  <a:gd name="T17" fmla="*/ 847 h 1191"/>
                  <a:gd name="T18" fmla="*/ 676 w 864"/>
                  <a:gd name="T19" fmla="*/ 260 h 1191"/>
                  <a:gd name="T20" fmla="*/ 492 w 864"/>
                  <a:gd name="T21" fmla="*/ 156 h 1191"/>
                  <a:gd name="T22" fmla="*/ 486 w 864"/>
                  <a:gd name="T23" fmla="*/ 161 h 1191"/>
                  <a:gd name="T24" fmla="*/ 472 w 864"/>
                  <a:gd name="T25" fmla="*/ 196 h 1191"/>
                  <a:gd name="T26" fmla="*/ 472 w 864"/>
                  <a:gd name="T27" fmla="*/ 196 h 1191"/>
                  <a:gd name="T28" fmla="*/ 464 w 864"/>
                  <a:gd name="T29" fmla="*/ 241 h 1191"/>
                  <a:gd name="T30" fmla="*/ 378 w 864"/>
                  <a:gd name="T31" fmla="*/ 263 h 1191"/>
                  <a:gd name="T32" fmla="*/ 353 w 864"/>
                  <a:gd name="T33" fmla="*/ 175 h 1191"/>
                  <a:gd name="T34" fmla="*/ 389 w 864"/>
                  <a:gd name="T35" fmla="*/ 147 h 1191"/>
                  <a:gd name="T36" fmla="*/ 413 w 864"/>
                  <a:gd name="T37" fmla="*/ 117 h 1191"/>
                  <a:gd name="T38" fmla="*/ 413 w 864"/>
                  <a:gd name="T39" fmla="*/ 108 h 1191"/>
                  <a:gd name="T40" fmla="*/ 226 w 864"/>
                  <a:gd name="T41" fmla="*/ 0 h 1191"/>
                  <a:gd name="T42" fmla="*/ 0 w 864"/>
                  <a:gd name="T43" fmla="*/ 847 h 1191"/>
                  <a:gd name="T44" fmla="*/ 226 w 864"/>
                  <a:gd name="T45" fmla="*/ 1692 h 1191"/>
                  <a:gd name="T46" fmla="*/ 1691 w 864"/>
                  <a:gd name="T47" fmla="*/ 2539 h 1191"/>
                  <a:gd name="T48" fmla="*/ 1691 w 864"/>
                  <a:gd name="T49" fmla="*/ 2343 h 1191"/>
                  <a:gd name="T50" fmla="*/ 1691 w 864"/>
                  <a:gd name="T51" fmla="*/ 2327 h 1191"/>
                  <a:gd name="T52" fmla="*/ 1700 w 864"/>
                  <a:gd name="T53" fmla="*/ 2325 h 1191"/>
                  <a:gd name="T54" fmla="*/ 1738 w 864"/>
                  <a:gd name="T55" fmla="*/ 2330 h 1191"/>
                  <a:gd name="T56" fmla="*/ 1782 w 864"/>
                  <a:gd name="T57" fmla="*/ 2348 h 1191"/>
                  <a:gd name="T58" fmla="*/ 1843 w 864"/>
                  <a:gd name="T59" fmla="*/ 2281 h 1191"/>
                  <a:gd name="T60" fmla="*/ 1782 w 864"/>
                  <a:gd name="T61" fmla="*/ 2218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sp>
            <p:nvSpPr>
              <p:cNvPr id="54288" name="Freeform 13"/>
              <p:cNvSpPr>
                <a:spLocks/>
              </p:cNvSpPr>
              <p:nvPr/>
            </p:nvSpPr>
            <p:spPr bwMode="gray">
              <a:xfrm>
                <a:off x="1862" y="1035"/>
                <a:ext cx="2010" cy="768"/>
              </a:xfrm>
              <a:custGeom>
                <a:avLst/>
                <a:gdLst>
                  <a:gd name="T0" fmla="*/ 2488 w 1375"/>
                  <a:gd name="T1" fmla="*/ 1100 h 527"/>
                  <a:gd name="T2" fmla="*/ 2675 w 1375"/>
                  <a:gd name="T3" fmla="*/ 992 h 527"/>
                  <a:gd name="T4" fmla="*/ 2675 w 1375"/>
                  <a:gd name="T5" fmla="*/ 984 h 527"/>
                  <a:gd name="T6" fmla="*/ 2650 w 1375"/>
                  <a:gd name="T7" fmla="*/ 953 h 527"/>
                  <a:gd name="T8" fmla="*/ 2650 w 1375"/>
                  <a:gd name="T9" fmla="*/ 953 h 527"/>
                  <a:gd name="T10" fmla="*/ 2615 w 1375"/>
                  <a:gd name="T11" fmla="*/ 925 h 527"/>
                  <a:gd name="T12" fmla="*/ 2639 w 1375"/>
                  <a:gd name="T13" fmla="*/ 839 h 527"/>
                  <a:gd name="T14" fmla="*/ 2726 w 1375"/>
                  <a:gd name="T15" fmla="*/ 863 h 527"/>
                  <a:gd name="T16" fmla="*/ 2734 w 1375"/>
                  <a:gd name="T17" fmla="*/ 906 h 527"/>
                  <a:gd name="T18" fmla="*/ 2745 w 1375"/>
                  <a:gd name="T19" fmla="*/ 943 h 527"/>
                  <a:gd name="T20" fmla="*/ 2754 w 1375"/>
                  <a:gd name="T21" fmla="*/ 947 h 527"/>
                  <a:gd name="T22" fmla="*/ 2938 w 1375"/>
                  <a:gd name="T23" fmla="*/ 841 h 527"/>
                  <a:gd name="T24" fmla="*/ 1468 w 1375"/>
                  <a:gd name="T25" fmla="*/ 0 h 527"/>
                  <a:gd name="T26" fmla="*/ 0 w 1375"/>
                  <a:gd name="T27" fmla="*/ 841 h 527"/>
                  <a:gd name="T28" fmla="*/ 189 w 1375"/>
                  <a:gd name="T29" fmla="*/ 949 h 527"/>
                  <a:gd name="T30" fmla="*/ 189 w 1375"/>
                  <a:gd name="T31" fmla="*/ 957 h 527"/>
                  <a:gd name="T32" fmla="*/ 162 w 1375"/>
                  <a:gd name="T33" fmla="*/ 988 h 527"/>
                  <a:gd name="T34" fmla="*/ 129 w 1375"/>
                  <a:gd name="T35" fmla="*/ 1016 h 527"/>
                  <a:gd name="T36" fmla="*/ 152 w 1375"/>
                  <a:gd name="T37" fmla="*/ 1102 h 527"/>
                  <a:gd name="T38" fmla="*/ 240 w 1375"/>
                  <a:gd name="T39" fmla="*/ 1081 h 527"/>
                  <a:gd name="T40" fmla="*/ 246 w 1375"/>
                  <a:gd name="T41" fmla="*/ 1036 h 527"/>
                  <a:gd name="T42" fmla="*/ 246 w 1375"/>
                  <a:gd name="T43" fmla="*/ 1036 h 527"/>
                  <a:gd name="T44" fmla="*/ 260 w 1375"/>
                  <a:gd name="T45" fmla="*/ 1000 h 527"/>
                  <a:gd name="T46" fmla="*/ 268 w 1375"/>
                  <a:gd name="T47" fmla="*/ 995 h 527"/>
                  <a:gd name="T48" fmla="*/ 450 w 1375"/>
                  <a:gd name="T49" fmla="*/ 1100 h 527"/>
                  <a:gd name="T50" fmla="*/ 1468 w 1375"/>
                  <a:gd name="T51" fmla="*/ 516 h 527"/>
                  <a:gd name="T52" fmla="*/ 2488 w 1375"/>
                  <a:gd name="T53" fmla="*/ 1100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grpSp>
        <p:grpSp>
          <p:nvGrpSpPr>
            <p:cNvPr id="54282" name="Group 14"/>
            <p:cNvGrpSpPr>
              <a:grpSpLocks/>
            </p:cNvGrpSpPr>
            <p:nvPr/>
          </p:nvGrpSpPr>
          <p:grpSpPr bwMode="auto">
            <a:xfrm rot="7200000">
              <a:off x="2059" y="1386"/>
              <a:ext cx="1616" cy="1614"/>
              <a:chOff x="2060" y="1387"/>
              <a:chExt cx="1616" cy="1614"/>
            </a:xfrm>
          </p:grpSpPr>
          <p:sp>
            <p:nvSpPr>
              <p:cNvPr id="54283" name="Freeform 15"/>
              <p:cNvSpPr>
                <a:spLocks/>
              </p:cNvSpPr>
              <p:nvPr/>
            </p:nvSpPr>
            <p:spPr bwMode="gray">
              <a:xfrm>
                <a:off x="2060" y="1387"/>
                <a:ext cx="808" cy="1225"/>
              </a:xfrm>
              <a:custGeom>
                <a:avLst/>
                <a:gdLst>
                  <a:gd name="T0" fmla="*/ 1187 w 550"/>
                  <a:gd name="T1" fmla="*/ 283 h 836"/>
                  <a:gd name="T2" fmla="*/ 1181 w 550"/>
                  <a:gd name="T3" fmla="*/ 278 h 836"/>
                  <a:gd name="T4" fmla="*/ 1141 w 550"/>
                  <a:gd name="T5" fmla="*/ 286 h 836"/>
                  <a:gd name="T6" fmla="*/ 1141 w 550"/>
                  <a:gd name="T7" fmla="*/ 286 h 836"/>
                  <a:gd name="T8" fmla="*/ 1099 w 550"/>
                  <a:gd name="T9" fmla="*/ 303 h 836"/>
                  <a:gd name="T10" fmla="*/ 1036 w 550"/>
                  <a:gd name="T11" fmla="*/ 239 h 836"/>
                  <a:gd name="T12" fmla="*/ 1099 w 550"/>
                  <a:gd name="T13" fmla="*/ 171 h 836"/>
                  <a:gd name="T14" fmla="*/ 1141 w 550"/>
                  <a:gd name="T15" fmla="*/ 189 h 836"/>
                  <a:gd name="T16" fmla="*/ 1181 w 550"/>
                  <a:gd name="T17" fmla="*/ 195 h 836"/>
                  <a:gd name="T18" fmla="*/ 1187 w 550"/>
                  <a:gd name="T19" fmla="*/ 190 h 836"/>
                  <a:gd name="T20" fmla="*/ 1187 w 550"/>
                  <a:gd name="T21" fmla="*/ 176 h 836"/>
                  <a:gd name="T22" fmla="*/ 1187 w 550"/>
                  <a:gd name="T23" fmla="*/ 0 h 836"/>
                  <a:gd name="T24" fmla="*/ 0 w 550"/>
                  <a:gd name="T25" fmla="*/ 1181 h 836"/>
                  <a:gd name="T26" fmla="*/ 160 w 550"/>
                  <a:gd name="T27" fmla="*/ 1772 h 836"/>
                  <a:gd name="T28" fmla="*/ 331 w 550"/>
                  <a:gd name="T29" fmla="*/ 1675 h 836"/>
                  <a:gd name="T30" fmla="*/ 341 w 550"/>
                  <a:gd name="T31" fmla="*/ 1709 h 836"/>
                  <a:gd name="T32" fmla="*/ 348 w 550"/>
                  <a:gd name="T33" fmla="*/ 1754 h 836"/>
                  <a:gd name="T34" fmla="*/ 436 w 550"/>
                  <a:gd name="T35" fmla="*/ 1776 h 836"/>
                  <a:gd name="T36" fmla="*/ 461 w 550"/>
                  <a:gd name="T37" fmla="*/ 1688 h 836"/>
                  <a:gd name="T38" fmla="*/ 428 w 550"/>
                  <a:gd name="T39" fmla="*/ 1660 h 836"/>
                  <a:gd name="T40" fmla="*/ 428 w 550"/>
                  <a:gd name="T41" fmla="*/ 1660 h 836"/>
                  <a:gd name="T42" fmla="*/ 401 w 550"/>
                  <a:gd name="T43" fmla="*/ 1634 h 836"/>
                  <a:gd name="T44" fmla="*/ 574 w 550"/>
                  <a:gd name="T45" fmla="*/ 1533 h 836"/>
                  <a:gd name="T46" fmla="*/ 479 w 550"/>
                  <a:gd name="T47" fmla="*/ 1181 h 836"/>
                  <a:gd name="T48" fmla="*/ 1187 w 550"/>
                  <a:gd name="T49" fmla="*/ 476 h 836"/>
                  <a:gd name="T50" fmla="*/ 1187 w 550"/>
                  <a:gd name="T51" fmla="*/ 308 h 836"/>
                  <a:gd name="T52" fmla="*/ 1187 w 550"/>
                  <a:gd name="T53" fmla="*/ 28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sp>
            <p:nvSpPr>
              <p:cNvPr id="54284" name="Freeform 16"/>
              <p:cNvSpPr>
                <a:spLocks/>
              </p:cNvSpPr>
              <p:nvPr/>
            </p:nvSpPr>
            <p:spPr bwMode="gray">
              <a:xfrm>
                <a:off x="2764" y="1387"/>
                <a:ext cx="912" cy="1210"/>
              </a:xfrm>
              <a:custGeom>
                <a:avLst/>
                <a:gdLst>
                  <a:gd name="T0" fmla="*/ 151 w 621"/>
                  <a:gd name="T1" fmla="*/ 0 h 826"/>
                  <a:gd name="T2" fmla="*/ 151 w 621"/>
                  <a:gd name="T3" fmla="*/ 176 h 826"/>
                  <a:gd name="T4" fmla="*/ 151 w 621"/>
                  <a:gd name="T5" fmla="*/ 190 h 826"/>
                  <a:gd name="T6" fmla="*/ 144 w 621"/>
                  <a:gd name="T7" fmla="*/ 195 h 826"/>
                  <a:gd name="T8" fmla="*/ 106 w 621"/>
                  <a:gd name="T9" fmla="*/ 189 h 826"/>
                  <a:gd name="T10" fmla="*/ 63 w 621"/>
                  <a:gd name="T11" fmla="*/ 171 h 826"/>
                  <a:gd name="T12" fmla="*/ 0 w 621"/>
                  <a:gd name="T13" fmla="*/ 239 h 826"/>
                  <a:gd name="T14" fmla="*/ 63 w 621"/>
                  <a:gd name="T15" fmla="*/ 303 h 826"/>
                  <a:gd name="T16" fmla="*/ 106 w 621"/>
                  <a:gd name="T17" fmla="*/ 286 h 826"/>
                  <a:gd name="T18" fmla="*/ 106 w 621"/>
                  <a:gd name="T19" fmla="*/ 286 h 826"/>
                  <a:gd name="T20" fmla="*/ 144 w 621"/>
                  <a:gd name="T21" fmla="*/ 278 h 826"/>
                  <a:gd name="T22" fmla="*/ 151 w 621"/>
                  <a:gd name="T23" fmla="*/ 283 h 826"/>
                  <a:gd name="T24" fmla="*/ 151 w 621"/>
                  <a:gd name="T25" fmla="*/ 306 h 826"/>
                  <a:gd name="T26" fmla="*/ 151 w 621"/>
                  <a:gd name="T27" fmla="*/ 476 h 826"/>
                  <a:gd name="T28" fmla="*/ 151 w 621"/>
                  <a:gd name="T29" fmla="*/ 476 h 826"/>
                  <a:gd name="T30" fmla="*/ 859 w 621"/>
                  <a:gd name="T31" fmla="*/ 1181 h 826"/>
                  <a:gd name="T32" fmla="*/ 764 w 621"/>
                  <a:gd name="T33" fmla="*/ 1532 h 826"/>
                  <a:gd name="T34" fmla="*/ 934 w 621"/>
                  <a:gd name="T35" fmla="*/ 1629 h 826"/>
                  <a:gd name="T36" fmla="*/ 940 w 621"/>
                  <a:gd name="T37" fmla="*/ 1626 h 826"/>
                  <a:gd name="T38" fmla="*/ 956 w 621"/>
                  <a:gd name="T39" fmla="*/ 1588 h 826"/>
                  <a:gd name="T40" fmla="*/ 956 w 621"/>
                  <a:gd name="T41" fmla="*/ 1588 h 826"/>
                  <a:gd name="T42" fmla="*/ 962 w 621"/>
                  <a:gd name="T43" fmla="*/ 1545 h 826"/>
                  <a:gd name="T44" fmla="*/ 1050 w 621"/>
                  <a:gd name="T45" fmla="*/ 1522 h 826"/>
                  <a:gd name="T46" fmla="*/ 1074 w 621"/>
                  <a:gd name="T47" fmla="*/ 1610 h 826"/>
                  <a:gd name="T48" fmla="*/ 1040 w 621"/>
                  <a:gd name="T49" fmla="*/ 1638 h 826"/>
                  <a:gd name="T50" fmla="*/ 1013 w 621"/>
                  <a:gd name="T51" fmla="*/ 1667 h 826"/>
                  <a:gd name="T52" fmla="*/ 1013 w 621"/>
                  <a:gd name="T53" fmla="*/ 1676 h 826"/>
                  <a:gd name="T54" fmla="*/ 1179 w 621"/>
                  <a:gd name="T55" fmla="*/ 1773 h 826"/>
                  <a:gd name="T56" fmla="*/ 1339 w 621"/>
                  <a:gd name="T57" fmla="*/ 1181 h 826"/>
                  <a:gd name="T58" fmla="*/ 151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sp>
            <p:nvSpPr>
              <p:cNvPr id="54285" name="Freeform 17"/>
              <p:cNvSpPr>
                <a:spLocks/>
              </p:cNvSpPr>
              <p:nvPr/>
            </p:nvSpPr>
            <p:spPr bwMode="gray">
              <a:xfrm>
                <a:off x="2169" y="2414"/>
                <a:ext cx="1397" cy="587"/>
              </a:xfrm>
              <a:custGeom>
                <a:avLst/>
                <a:gdLst>
                  <a:gd name="T0" fmla="*/ 1882 w 953"/>
                  <a:gd name="T1" fmla="*/ 172 h 400"/>
                  <a:gd name="T2" fmla="*/ 1882 w 953"/>
                  <a:gd name="T3" fmla="*/ 164 h 400"/>
                  <a:gd name="T4" fmla="*/ 1909 w 953"/>
                  <a:gd name="T5" fmla="*/ 134 h 400"/>
                  <a:gd name="T6" fmla="*/ 1942 w 953"/>
                  <a:gd name="T7" fmla="*/ 106 h 400"/>
                  <a:gd name="T8" fmla="*/ 1919 w 953"/>
                  <a:gd name="T9" fmla="*/ 18 h 400"/>
                  <a:gd name="T10" fmla="*/ 1831 w 953"/>
                  <a:gd name="T11" fmla="*/ 41 h 400"/>
                  <a:gd name="T12" fmla="*/ 1825 w 953"/>
                  <a:gd name="T13" fmla="*/ 84 h 400"/>
                  <a:gd name="T14" fmla="*/ 1825 w 953"/>
                  <a:gd name="T15" fmla="*/ 84 h 400"/>
                  <a:gd name="T16" fmla="*/ 1809 w 953"/>
                  <a:gd name="T17" fmla="*/ 123 h 400"/>
                  <a:gd name="T18" fmla="*/ 1803 w 953"/>
                  <a:gd name="T19" fmla="*/ 125 h 400"/>
                  <a:gd name="T20" fmla="*/ 1633 w 953"/>
                  <a:gd name="T21" fmla="*/ 28 h 400"/>
                  <a:gd name="T22" fmla="*/ 1023 w 953"/>
                  <a:gd name="T23" fmla="*/ 382 h 400"/>
                  <a:gd name="T24" fmla="*/ 412 w 953"/>
                  <a:gd name="T25" fmla="*/ 28 h 400"/>
                  <a:gd name="T26" fmla="*/ 240 w 953"/>
                  <a:gd name="T27" fmla="*/ 129 h 400"/>
                  <a:gd name="T28" fmla="*/ 267 w 953"/>
                  <a:gd name="T29" fmla="*/ 156 h 400"/>
                  <a:gd name="T30" fmla="*/ 267 w 953"/>
                  <a:gd name="T31" fmla="*/ 156 h 400"/>
                  <a:gd name="T32" fmla="*/ 301 w 953"/>
                  <a:gd name="T33" fmla="*/ 183 h 400"/>
                  <a:gd name="T34" fmla="*/ 276 w 953"/>
                  <a:gd name="T35" fmla="*/ 271 h 400"/>
                  <a:gd name="T36" fmla="*/ 188 w 953"/>
                  <a:gd name="T37" fmla="*/ 249 h 400"/>
                  <a:gd name="T38" fmla="*/ 180 w 953"/>
                  <a:gd name="T39" fmla="*/ 204 h 400"/>
                  <a:gd name="T40" fmla="*/ 170 w 953"/>
                  <a:gd name="T41" fmla="*/ 170 h 400"/>
                  <a:gd name="T42" fmla="*/ 0 w 953"/>
                  <a:gd name="T43" fmla="*/ 267 h 400"/>
                  <a:gd name="T44" fmla="*/ 1023 w 953"/>
                  <a:gd name="T45" fmla="*/ 861 h 400"/>
                  <a:gd name="T46" fmla="*/ 2048 w 953"/>
                  <a:gd name="T47" fmla="*/ 269 h 400"/>
                  <a:gd name="T48" fmla="*/ 1882 w 953"/>
                  <a:gd name="T49" fmla="*/ 17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grpSp>
      </p:grpSp>
      <p:sp>
        <p:nvSpPr>
          <p:cNvPr id="54279" name="Text Box 45"/>
          <p:cNvSpPr txBox="1">
            <a:spLocks noChangeArrowheads="1"/>
          </p:cNvSpPr>
          <p:nvPr/>
        </p:nvSpPr>
        <p:spPr bwMode="auto">
          <a:xfrm>
            <a:off x="763588" y="2171700"/>
            <a:ext cx="5508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20000"/>
              </a:spcBef>
              <a:spcAft>
                <a:spcPct val="0"/>
              </a:spcAft>
            </a:pPr>
            <a:r>
              <a:rPr lang="tr-TR" sz="1600" b="1" noProof="1" smtClean="0">
                <a:solidFill>
                  <a:srgbClr val="333333"/>
                </a:solidFill>
                <a:latin typeface="Calibri" pitchFamily="34" charset="0"/>
              </a:rPr>
              <a:t>İHE</a:t>
            </a:r>
          </a:p>
        </p:txBody>
      </p:sp>
      <p:sp>
        <p:nvSpPr>
          <p:cNvPr id="17" name="Oval 16"/>
          <p:cNvSpPr/>
          <p:nvPr/>
        </p:nvSpPr>
        <p:spPr>
          <a:xfrm>
            <a:off x="2397125" y="3875088"/>
            <a:ext cx="304800" cy="304800"/>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tr-TR">
              <a:solidFill>
                <a:srgbClr val="FFFFFF"/>
              </a:solidFill>
            </a:endParaRPr>
          </a:p>
        </p:txBody>
      </p:sp>
    </p:spTree>
    <p:extLst>
      <p:ext uri="{BB962C8B-B14F-4D97-AF65-F5344CB8AC3E}">
        <p14:creationId xmlns:p14="http://schemas.microsoft.com/office/powerpoint/2010/main" val="3649962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heel(1)">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7"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gray">
          <a:xfrm>
            <a:off x="2657475" y="1909763"/>
            <a:ext cx="6200775" cy="402748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just" fontAlgn="base">
              <a:spcBef>
                <a:spcPct val="0"/>
              </a:spcBef>
              <a:buClr>
                <a:srgbClr val="292929"/>
              </a:buClr>
              <a:defRPr/>
            </a:pPr>
            <a:r>
              <a:rPr lang="tr-TR" sz="2000" b="1" dirty="0">
                <a:solidFill>
                  <a:srgbClr val="000000"/>
                </a:solidFill>
              </a:rPr>
              <a:t>İşçilerin sağlık muayenelerinden elde edilen verilerin analizi TS OHSAS 18001'in hangi aşamasında yapılır?</a:t>
            </a:r>
          </a:p>
          <a:p>
            <a:pPr algn="just" fontAlgn="base">
              <a:spcBef>
                <a:spcPct val="0"/>
              </a:spcBef>
              <a:buClr>
                <a:srgbClr val="292929"/>
              </a:buClr>
              <a:defRPr/>
            </a:pPr>
            <a:endParaRPr lang="tr-TR" sz="2000" dirty="0">
              <a:solidFill>
                <a:srgbClr val="000000"/>
              </a:solidFill>
            </a:endParaRPr>
          </a:p>
          <a:p>
            <a:pPr marL="457200" indent="-457200" algn="just" fontAlgn="base">
              <a:spcBef>
                <a:spcPct val="0"/>
              </a:spcBef>
              <a:buClr>
                <a:srgbClr val="292929"/>
              </a:buClr>
              <a:buFont typeface="+mj-lt"/>
              <a:buAutoNum type="alphaUcPeriod"/>
              <a:defRPr/>
            </a:pPr>
            <a:r>
              <a:rPr lang="tr-TR" sz="2000" dirty="0">
                <a:solidFill>
                  <a:srgbClr val="000000"/>
                </a:solidFill>
              </a:rPr>
              <a:t>Durum tespiti</a:t>
            </a:r>
          </a:p>
          <a:p>
            <a:pPr marL="457200" indent="-457200" algn="just" fontAlgn="base">
              <a:spcBef>
                <a:spcPct val="0"/>
              </a:spcBef>
              <a:buClr>
                <a:srgbClr val="292929"/>
              </a:buClr>
              <a:buFont typeface="+mj-lt"/>
              <a:buAutoNum type="alphaUcPeriod"/>
              <a:defRPr/>
            </a:pPr>
            <a:r>
              <a:rPr lang="tr-TR" sz="2000">
                <a:solidFill>
                  <a:srgbClr val="000000"/>
                </a:solidFill>
              </a:rPr>
              <a:t>Kontrol yöntemleri</a:t>
            </a:r>
            <a:endParaRPr lang="tr-TR" sz="2000" dirty="0">
              <a:solidFill>
                <a:srgbClr val="000000"/>
              </a:solidFill>
            </a:endParaRPr>
          </a:p>
          <a:p>
            <a:pPr marL="457200" indent="-457200" algn="just" fontAlgn="base">
              <a:spcBef>
                <a:spcPct val="0"/>
              </a:spcBef>
              <a:buClr>
                <a:srgbClr val="292929"/>
              </a:buClr>
              <a:buFont typeface="+mj-lt"/>
              <a:buAutoNum type="alphaUcPeriod"/>
              <a:defRPr/>
            </a:pPr>
            <a:r>
              <a:rPr lang="tr-TR" sz="2000" dirty="0">
                <a:solidFill>
                  <a:srgbClr val="000000"/>
                </a:solidFill>
              </a:rPr>
              <a:t>Planlama</a:t>
            </a:r>
          </a:p>
          <a:p>
            <a:pPr marL="457200" indent="-457200" algn="just" fontAlgn="base">
              <a:spcBef>
                <a:spcPct val="0"/>
              </a:spcBef>
              <a:buClr>
                <a:srgbClr val="292929"/>
              </a:buClr>
              <a:buFont typeface="+mj-lt"/>
              <a:buAutoNum type="alphaUcPeriod"/>
              <a:defRPr/>
            </a:pPr>
            <a:r>
              <a:rPr lang="tr-TR" sz="2000" dirty="0">
                <a:solidFill>
                  <a:srgbClr val="000000"/>
                </a:solidFill>
              </a:rPr>
              <a:t>Uygulama</a:t>
            </a:r>
          </a:p>
        </p:txBody>
      </p:sp>
      <p:sp>
        <p:nvSpPr>
          <p:cNvPr id="2" name="Freeform 2"/>
          <p:cNvSpPr>
            <a:spLocks/>
          </p:cNvSpPr>
          <p:nvPr/>
        </p:nvSpPr>
        <p:spPr bwMode="auto">
          <a:xfrm>
            <a:off x="412750" y="1546225"/>
            <a:ext cx="2244725" cy="3825875"/>
          </a:xfrm>
          <a:custGeom>
            <a:avLst/>
            <a:gdLst>
              <a:gd name="T0" fmla="*/ 0 w 1414"/>
              <a:gd name="T1" fmla="*/ 1779230313 h 2410"/>
              <a:gd name="T2" fmla="*/ 1030744700 w 1414"/>
              <a:gd name="T3" fmla="*/ 0 h 2410"/>
              <a:gd name="T4" fmla="*/ 2147483647 w 1414"/>
              <a:gd name="T5" fmla="*/ 5040313 h 2410"/>
              <a:gd name="T6" fmla="*/ 2147483647 w 1414"/>
              <a:gd name="T7" fmla="*/ 2147483647 h 2410"/>
              <a:gd name="T8" fmla="*/ 0 w 1414"/>
              <a:gd name="T9" fmla="*/ 1779230313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sp>
        <p:nvSpPr>
          <p:cNvPr id="3" name="Rectangle 11"/>
          <p:cNvSpPr>
            <a:spLocks noChangeArrowheads="1"/>
          </p:cNvSpPr>
          <p:nvPr/>
        </p:nvSpPr>
        <p:spPr bwMode="gray">
          <a:xfrm>
            <a:off x="2657475" y="1546225"/>
            <a:ext cx="6143625" cy="369888"/>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fontAlgn="base" hangingPunct="0">
              <a:spcBef>
                <a:spcPct val="0"/>
              </a:spcBef>
              <a:spcAft>
                <a:spcPct val="0"/>
              </a:spcAft>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Yönetim sistemleri</a:t>
            </a:r>
          </a:p>
        </p:txBody>
      </p:sp>
      <p:sp>
        <p:nvSpPr>
          <p:cNvPr id="56325"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fontAlgn="base">
              <a:spcBef>
                <a:spcPct val="0"/>
              </a:spcBef>
              <a:spcAft>
                <a:spcPct val="0"/>
              </a:spcAft>
            </a:pPr>
            <a:endParaRPr lang="tr-TR" sz="2000" b="1" noProof="1" smtClean="0">
              <a:solidFill>
                <a:srgbClr val="000000"/>
              </a:solidFill>
            </a:endParaRPr>
          </a:p>
        </p:txBody>
      </p:sp>
      <p:grpSp>
        <p:nvGrpSpPr>
          <p:cNvPr id="56326" name="Group 9"/>
          <p:cNvGrpSpPr>
            <a:grpSpLocks/>
          </p:cNvGrpSpPr>
          <p:nvPr/>
        </p:nvGrpSpPr>
        <p:grpSpPr bwMode="auto">
          <a:xfrm>
            <a:off x="323850" y="1555750"/>
            <a:ext cx="1482725" cy="1482725"/>
            <a:chOff x="1710" y="1035"/>
            <a:chExt cx="2316" cy="2316"/>
          </a:xfrm>
        </p:grpSpPr>
        <p:grpSp>
          <p:nvGrpSpPr>
            <p:cNvPr id="56329" name="Group 10"/>
            <p:cNvGrpSpPr>
              <a:grpSpLocks/>
            </p:cNvGrpSpPr>
            <p:nvPr/>
          </p:nvGrpSpPr>
          <p:grpSpPr bwMode="auto">
            <a:xfrm rot="3600000">
              <a:off x="1710" y="1035"/>
              <a:ext cx="2316" cy="2316"/>
              <a:chOff x="1710" y="1035"/>
              <a:chExt cx="2316" cy="2316"/>
            </a:xfrm>
          </p:grpSpPr>
          <p:sp>
            <p:nvSpPr>
              <p:cNvPr id="56334" name="Freeform 11"/>
              <p:cNvSpPr>
                <a:spLocks/>
              </p:cNvSpPr>
              <p:nvPr/>
            </p:nvSpPr>
            <p:spPr bwMode="gray">
              <a:xfrm>
                <a:off x="2866" y="1599"/>
                <a:ext cx="1160" cy="1752"/>
              </a:xfrm>
              <a:custGeom>
                <a:avLst/>
                <a:gdLst>
                  <a:gd name="T0" fmla="*/ 1468 w 794"/>
                  <a:gd name="T1" fmla="*/ 19 h 1200"/>
                  <a:gd name="T2" fmla="*/ 1284 w 794"/>
                  <a:gd name="T3" fmla="*/ 126 h 1200"/>
                  <a:gd name="T4" fmla="*/ 1277 w 794"/>
                  <a:gd name="T5" fmla="*/ 121 h 1200"/>
                  <a:gd name="T6" fmla="*/ 1264 w 794"/>
                  <a:gd name="T7" fmla="*/ 85 h 1200"/>
                  <a:gd name="T8" fmla="*/ 1258 w 794"/>
                  <a:gd name="T9" fmla="*/ 41 h 1200"/>
                  <a:gd name="T10" fmla="*/ 1170 w 794"/>
                  <a:gd name="T11" fmla="*/ 18 h 1200"/>
                  <a:gd name="T12" fmla="*/ 1147 w 794"/>
                  <a:gd name="T13" fmla="*/ 105 h 1200"/>
                  <a:gd name="T14" fmla="*/ 1180 w 794"/>
                  <a:gd name="T15" fmla="*/ 133 h 1200"/>
                  <a:gd name="T16" fmla="*/ 1180 w 794"/>
                  <a:gd name="T17" fmla="*/ 133 h 1200"/>
                  <a:gd name="T18" fmla="*/ 1205 w 794"/>
                  <a:gd name="T19" fmla="*/ 162 h 1200"/>
                  <a:gd name="T20" fmla="*/ 1205 w 794"/>
                  <a:gd name="T21" fmla="*/ 171 h 1200"/>
                  <a:gd name="T22" fmla="*/ 1018 w 794"/>
                  <a:gd name="T23" fmla="*/ 279 h 1200"/>
                  <a:gd name="T24" fmla="*/ 1176 w 794"/>
                  <a:gd name="T25" fmla="*/ 866 h 1200"/>
                  <a:gd name="T26" fmla="*/ 1018 w 794"/>
                  <a:gd name="T27" fmla="*/ 1451 h 1200"/>
                  <a:gd name="T28" fmla="*/ 0 w 794"/>
                  <a:gd name="T29" fmla="*/ 2040 h 1200"/>
                  <a:gd name="T30" fmla="*/ 0 w 794"/>
                  <a:gd name="T31" fmla="*/ 2232 h 1200"/>
                  <a:gd name="T32" fmla="*/ 0 w 794"/>
                  <a:gd name="T33" fmla="*/ 2256 h 1200"/>
                  <a:gd name="T34" fmla="*/ 9 w 794"/>
                  <a:gd name="T35" fmla="*/ 2260 h 1200"/>
                  <a:gd name="T36" fmla="*/ 47 w 794"/>
                  <a:gd name="T37" fmla="*/ 2251 h 1200"/>
                  <a:gd name="T38" fmla="*/ 47 w 794"/>
                  <a:gd name="T39" fmla="*/ 2251 h 1200"/>
                  <a:gd name="T40" fmla="*/ 89 w 794"/>
                  <a:gd name="T41" fmla="*/ 2237 h 1200"/>
                  <a:gd name="T42" fmla="*/ 152 w 794"/>
                  <a:gd name="T43" fmla="*/ 2300 h 1200"/>
                  <a:gd name="T44" fmla="*/ 89 w 794"/>
                  <a:gd name="T45" fmla="*/ 2367 h 1200"/>
                  <a:gd name="T46" fmla="*/ 47 w 794"/>
                  <a:gd name="T47" fmla="*/ 2349 h 1200"/>
                  <a:gd name="T48" fmla="*/ 9 w 794"/>
                  <a:gd name="T49" fmla="*/ 2343 h 1200"/>
                  <a:gd name="T50" fmla="*/ 0 w 794"/>
                  <a:gd name="T51" fmla="*/ 2346 h 1200"/>
                  <a:gd name="T52" fmla="*/ 0 w 794"/>
                  <a:gd name="T53" fmla="*/ 2362 h 1200"/>
                  <a:gd name="T54" fmla="*/ 0 w 794"/>
                  <a:gd name="T55" fmla="*/ 2558 h 1200"/>
                  <a:gd name="T56" fmla="*/ 1468 w 794"/>
                  <a:gd name="T57" fmla="*/ 1711 h 1200"/>
                  <a:gd name="T58" fmla="*/ 1695 w 794"/>
                  <a:gd name="T59" fmla="*/ 866 h 1200"/>
                  <a:gd name="T60" fmla="*/ 1468 w 794"/>
                  <a:gd name="T61" fmla="*/ 1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sp>
            <p:nvSpPr>
              <p:cNvPr id="56335" name="Freeform 12"/>
              <p:cNvSpPr>
                <a:spLocks/>
              </p:cNvSpPr>
              <p:nvPr/>
            </p:nvSpPr>
            <p:spPr bwMode="gray">
              <a:xfrm>
                <a:off x="1710" y="1612"/>
                <a:ext cx="1262" cy="1739"/>
              </a:xfrm>
              <a:custGeom>
                <a:avLst/>
                <a:gdLst>
                  <a:gd name="T0" fmla="*/ 1782 w 864"/>
                  <a:gd name="T1" fmla="*/ 2218 h 1191"/>
                  <a:gd name="T2" fmla="*/ 1738 w 864"/>
                  <a:gd name="T3" fmla="*/ 2233 h 1191"/>
                  <a:gd name="T4" fmla="*/ 1738 w 864"/>
                  <a:gd name="T5" fmla="*/ 2233 h 1191"/>
                  <a:gd name="T6" fmla="*/ 1700 w 864"/>
                  <a:gd name="T7" fmla="*/ 2241 h 1191"/>
                  <a:gd name="T8" fmla="*/ 1691 w 864"/>
                  <a:gd name="T9" fmla="*/ 2237 h 1191"/>
                  <a:gd name="T10" fmla="*/ 1691 w 864"/>
                  <a:gd name="T11" fmla="*/ 2214 h 1191"/>
                  <a:gd name="T12" fmla="*/ 1691 w 864"/>
                  <a:gd name="T13" fmla="*/ 2021 h 1191"/>
                  <a:gd name="T14" fmla="*/ 676 w 864"/>
                  <a:gd name="T15" fmla="*/ 1432 h 1191"/>
                  <a:gd name="T16" fmla="*/ 519 w 864"/>
                  <a:gd name="T17" fmla="*/ 847 h 1191"/>
                  <a:gd name="T18" fmla="*/ 676 w 864"/>
                  <a:gd name="T19" fmla="*/ 260 h 1191"/>
                  <a:gd name="T20" fmla="*/ 492 w 864"/>
                  <a:gd name="T21" fmla="*/ 156 h 1191"/>
                  <a:gd name="T22" fmla="*/ 486 w 864"/>
                  <a:gd name="T23" fmla="*/ 161 h 1191"/>
                  <a:gd name="T24" fmla="*/ 472 w 864"/>
                  <a:gd name="T25" fmla="*/ 196 h 1191"/>
                  <a:gd name="T26" fmla="*/ 472 w 864"/>
                  <a:gd name="T27" fmla="*/ 196 h 1191"/>
                  <a:gd name="T28" fmla="*/ 464 w 864"/>
                  <a:gd name="T29" fmla="*/ 241 h 1191"/>
                  <a:gd name="T30" fmla="*/ 378 w 864"/>
                  <a:gd name="T31" fmla="*/ 263 h 1191"/>
                  <a:gd name="T32" fmla="*/ 353 w 864"/>
                  <a:gd name="T33" fmla="*/ 175 h 1191"/>
                  <a:gd name="T34" fmla="*/ 389 w 864"/>
                  <a:gd name="T35" fmla="*/ 147 h 1191"/>
                  <a:gd name="T36" fmla="*/ 413 w 864"/>
                  <a:gd name="T37" fmla="*/ 117 h 1191"/>
                  <a:gd name="T38" fmla="*/ 413 w 864"/>
                  <a:gd name="T39" fmla="*/ 108 h 1191"/>
                  <a:gd name="T40" fmla="*/ 226 w 864"/>
                  <a:gd name="T41" fmla="*/ 0 h 1191"/>
                  <a:gd name="T42" fmla="*/ 0 w 864"/>
                  <a:gd name="T43" fmla="*/ 847 h 1191"/>
                  <a:gd name="T44" fmla="*/ 226 w 864"/>
                  <a:gd name="T45" fmla="*/ 1692 h 1191"/>
                  <a:gd name="T46" fmla="*/ 1691 w 864"/>
                  <a:gd name="T47" fmla="*/ 2539 h 1191"/>
                  <a:gd name="T48" fmla="*/ 1691 w 864"/>
                  <a:gd name="T49" fmla="*/ 2343 h 1191"/>
                  <a:gd name="T50" fmla="*/ 1691 w 864"/>
                  <a:gd name="T51" fmla="*/ 2327 h 1191"/>
                  <a:gd name="T52" fmla="*/ 1700 w 864"/>
                  <a:gd name="T53" fmla="*/ 2325 h 1191"/>
                  <a:gd name="T54" fmla="*/ 1738 w 864"/>
                  <a:gd name="T55" fmla="*/ 2330 h 1191"/>
                  <a:gd name="T56" fmla="*/ 1782 w 864"/>
                  <a:gd name="T57" fmla="*/ 2348 h 1191"/>
                  <a:gd name="T58" fmla="*/ 1843 w 864"/>
                  <a:gd name="T59" fmla="*/ 2281 h 1191"/>
                  <a:gd name="T60" fmla="*/ 1782 w 864"/>
                  <a:gd name="T61" fmla="*/ 2218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sp>
            <p:nvSpPr>
              <p:cNvPr id="56336" name="Freeform 13"/>
              <p:cNvSpPr>
                <a:spLocks/>
              </p:cNvSpPr>
              <p:nvPr/>
            </p:nvSpPr>
            <p:spPr bwMode="gray">
              <a:xfrm>
                <a:off x="1862" y="1035"/>
                <a:ext cx="2010" cy="768"/>
              </a:xfrm>
              <a:custGeom>
                <a:avLst/>
                <a:gdLst>
                  <a:gd name="T0" fmla="*/ 2488 w 1375"/>
                  <a:gd name="T1" fmla="*/ 1100 h 527"/>
                  <a:gd name="T2" fmla="*/ 2675 w 1375"/>
                  <a:gd name="T3" fmla="*/ 992 h 527"/>
                  <a:gd name="T4" fmla="*/ 2675 w 1375"/>
                  <a:gd name="T5" fmla="*/ 984 h 527"/>
                  <a:gd name="T6" fmla="*/ 2650 w 1375"/>
                  <a:gd name="T7" fmla="*/ 953 h 527"/>
                  <a:gd name="T8" fmla="*/ 2650 w 1375"/>
                  <a:gd name="T9" fmla="*/ 953 h 527"/>
                  <a:gd name="T10" fmla="*/ 2615 w 1375"/>
                  <a:gd name="T11" fmla="*/ 925 h 527"/>
                  <a:gd name="T12" fmla="*/ 2639 w 1375"/>
                  <a:gd name="T13" fmla="*/ 839 h 527"/>
                  <a:gd name="T14" fmla="*/ 2726 w 1375"/>
                  <a:gd name="T15" fmla="*/ 863 h 527"/>
                  <a:gd name="T16" fmla="*/ 2734 w 1375"/>
                  <a:gd name="T17" fmla="*/ 906 h 527"/>
                  <a:gd name="T18" fmla="*/ 2745 w 1375"/>
                  <a:gd name="T19" fmla="*/ 943 h 527"/>
                  <a:gd name="T20" fmla="*/ 2754 w 1375"/>
                  <a:gd name="T21" fmla="*/ 947 h 527"/>
                  <a:gd name="T22" fmla="*/ 2938 w 1375"/>
                  <a:gd name="T23" fmla="*/ 841 h 527"/>
                  <a:gd name="T24" fmla="*/ 1468 w 1375"/>
                  <a:gd name="T25" fmla="*/ 0 h 527"/>
                  <a:gd name="T26" fmla="*/ 0 w 1375"/>
                  <a:gd name="T27" fmla="*/ 841 h 527"/>
                  <a:gd name="T28" fmla="*/ 189 w 1375"/>
                  <a:gd name="T29" fmla="*/ 949 h 527"/>
                  <a:gd name="T30" fmla="*/ 189 w 1375"/>
                  <a:gd name="T31" fmla="*/ 957 h 527"/>
                  <a:gd name="T32" fmla="*/ 162 w 1375"/>
                  <a:gd name="T33" fmla="*/ 988 h 527"/>
                  <a:gd name="T34" fmla="*/ 129 w 1375"/>
                  <a:gd name="T35" fmla="*/ 1016 h 527"/>
                  <a:gd name="T36" fmla="*/ 152 w 1375"/>
                  <a:gd name="T37" fmla="*/ 1102 h 527"/>
                  <a:gd name="T38" fmla="*/ 240 w 1375"/>
                  <a:gd name="T39" fmla="*/ 1081 h 527"/>
                  <a:gd name="T40" fmla="*/ 246 w 1375"/>
                  <a:gd name="T41" fmla="*/ 1036 h 527"/>
                  <a:gd name="T42" fmla="*/ 246 w 1375"/>
                  <a:gd name="T43" fmla="*/ 1036 h 527"/>
                  <a:gd name="T44" fmla="*/ 260 w 1375"/>
                  <a:gd name="T45" fmla="*/ 1000 h 527"/>
                  <a:gd name="T46" fmla="*/ 268 w 1375"/>
                  <a:gd name="T47" fmla="*/ 995 h 527"/>
                  <a:gd name="T48" fmla="*/ 450 w 1375"/>
                  <a:gd name="T49" fmla="*/ 1100 h 527"/>
                  <a:gd name="T50" fmla="*/ 1468 w 1375"/>
                  <a:gd name="T51" fmla="*/ 516 h 527"/>
                  <a:gd name="T52" fmla="*/ 2488 w 1375"/>
                  <a:gd name="T53" fmla="*/ 1100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grpSp>
        <p:grpSp>
          <p:nvGrpSpPr>
            <p:cNvPr id="56330" name="Group 14"/>
            <p:cNvGrpSpPr>
              <a:grpSpLocks/>
            </p:cNvGrpSpPr>
            <p:nvPr/>
          </p:nvGrpSpPr>
          <p:grpSpPr bwMode="auto">
            <a:xfrm rot="7200000">
              <a:off x="2059" y="1386"/>
              <a:ext cx="1616" cy="1614"/>
              <a:chOff x="2060" y="1387"/>
              <a:chExt cx="1616" cy="1614"/>
            </a:xfrm>
          </p:grpSpPr>
          <p:sp>
            <p:nvSpPr>
              <p:cNvPr id="56331" name="Freeform 15"/>
              <p:cNvSpPr>
                <a:spLocks/>
              </p:cNvSpPr>
              <p:nvPr/>
            </p:nvSpPr>
            <p:spPr bwMode="gray">
              <a:xfrm>
                <a:off x="2060" y="1387"/>
                <a:ext cx="808" cy="1225"/>
              </a:xfrm>
              <a:custGeom>
                <a:avLst/>
                <a:gdLst>
                  <a:gd name="T0" fmla="*/ 1187 w 550"/>
                  <a:gd name="T1" fmla="*/ 283 h 836"/>
                  <a:gd name="T2" fmla="*/ 1181 w 550"/>
                  <a:gd name="T3" fmla="*/ 278 h 836"/>
                  <a:gd name="T4" fmla="*/ 1141 w 550"/>
                  <a:gd name="T5" fmla="*/ 286 h 836"/>
                  <a:gd name="T6" fmla="*/ 1141 w 550"/>
                  <a:gd name="T7" fmla="*/ 286 h 836"/>
                  <a:gd name="T8" fmla="*/ 1099 w 550"/>
                  <a:gd name="T9" fmla="*/ 303 h 836"/>
                  <a:gd name="T10" fmla="*/ 1036 w 550"/>
                  <a:gd name="T11" fmla="*/ 239 h 836"/>
                  <a:gd name="T12" fmla="*/ 1099 w 550"/>
                  <a:gd name="T13" fmla="*/ 171 h 836"/>
                  <a:gd name="T14" fmla="*/ 1141 w 550"/>
                  <a:gd name="T15" fmla="*/ 189 h 836"/>
                  <a:gd name="T16" fmla="*/ 1181 w 550"/>
                  <a:gd name="T17" fmla="*/ 195 h 836"/>
                  <a:gd name="T18" fmla="*/ 1187 w 550"/>
                  <a:gd name="T19" fmla="*/ 190 h 836"/>
                  <a:gd name="T20" fmla="*/ 1187 w 550"/>
                  <a:gd name="T21" fmla="*/ 176 h 836"/>
                  <a:gd name="T22" fmla="*/ 1187 w 550"/>
                  <a:gd name="T23" fmla="*/ 0 h 836"/>
                  <a:gd name="T24" fmla="*/ 0 w 550"/>
                  <a:gd name="T25" fmla="*/ 1181 h 836"/>
                  <a:gd name="T26" fmla="*/ 160 w 550"/>
                  <a:gd name="T27" fmla="*/ 1772 h 836"/>
                  <a:gd name="T28" fmla="*/ 331 w 550"/>
                  <a:gd name="T29" fmla="*/ 1675 h 836"/>
                  <a:gd name="T30" fmla="*/ 341 w 550"/>
                  <a:gd name="T31" fmla="*/ 1709 h 836"/>
                  <a:gd name="T32" fmla="*/ 348 w 550"/>
                  <a:gd name="T33" fmla="*/ 1754 h 836"/>
                  <a:gd name="T34" fmla="*/ 436 w 550"/>
                  <a:gd name="T35" fmla="*/ 1776 h 836"/>
                  <a:gd name="T36" fmla="*/ 461 w 550"/>
                  <a:gd name="T37" fmla="*/ 1688 h 836"/>
                  <a:gd name="T38" fmla="*/ 428 w 550"/>
                  <a:gd name="T39" fmla="*/ 1660 h 836"/>
                  <a:gd name="T40" fmla="*/ 428 w 550"/>
                  <a:gd name="T41" fmla="*/ 1660 h 836"/>
                  <a:gd name="T42" fmla="*/ 401 w 550"/>
                  <a:gd name="T43" fmla="*/ 1634 h 836"/>
                  <a:gd name="T44" fmla="*/ 574 w 550"/>
                  <a:gd name="T45" fmla="*/ 1533 h 836"/>
                  <a:gd name="T46" fmla="*/ 479 w 550"/>
                  <a:gd name="T47" fmla="*/ 1181 h 836"/>
                  <a:gd name="T48" fmla="*/ 1187 w 550"/>
                  <a:gd name="T49" fmla="*/ 476 h 836"/>
                  <a:gd name="T50" fmla="*/ 1187 w 550"/>
                  <a:gd name="T51" fmla="*/ 308 h 836"/>
                  <a:gd name="T52" fmla="*/ 1187 w 550"/>
                  <a:gd name="T53" fmla="*/ 28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sp>
            <p:nvSpPr>
              <p:cNvPr id="56332" name="Freeform 16"/>
              <p:cNvSpPr>
                <a:spLocks/>
              </p:cNvSpPr>
              <p:nvPr/>
            </p:nvSpPr>
            <p:spPr bwMode="gray">
              <a:xfrm>
                <a:off x="2764" y="1387"/>
                <a:ext cx="912" cy="1210"/>
              </a:xfrm>
              <a:custGeom>
                <a:avLst/>
                <a:gdLst>
                  <a:gd name="T0" fmla="*/ 151 w 621"/>
                  <a:gd name="T1" fmla="*/ 0 h 826"/>
                  <a:gd name="T2" fmla="*/ 151 w 621"/>
                  <a:gd name="T3" fmla="*/ 176 h 826"/>
                  <a:gd name="T4" fmla="*/ 151 w 621"/>
                  <a:gd name="T5" fmla="*/ 190 h 826"/>
                  <a:gd name="T6" fmla="*/ 144 w 621"/>
                  <a:gd name="T7" fmla="*/ 195 h 826"/>
                  <a:gd name="T8" fmla="*/ 106 w 621"/>
                  <a:gd name="T9" fmla="*/ 189 h 826"/>
                  <a:gd name="T10" fmla="*/ 63 w 621"/>
                  <a:gd name="T11" fmla="*/ 171 h 826"/>
                  <a:gd name="T12" fmla="*/ 0 w 621"/>
                  <a:gd name="T13" fmla="*/ 239 h 826"/>
                  <a:gd name="T14" fmla="*/ 63 w 621"/>
                  <a:gd name="T15" fmla="*/ 303 h 826"/>
                  <a:gd name="T16" fmla="*/ 106 w 621"/>
                  <a:gd name="T17" fmla="*/ 286 h 826"/>
                  <a:gd name="T18" fmla="*/ 106 w 621"/>
                  <a:gd name="T19" fmla="*/ 286 h 826"/>
                  <a:gd name="T20" fmla="*/ 144 w 621"/>
                  <a:gd name="T21" fmla="*/ 278 h 826"/>
                  <a:gd name="T22" fmla="*/ 151 w 621"/>
                  <a:gd name="T23" fmla="*/ 283 h 826"/>
                  <a:gd name="T24" fmla="*/ 151 w 621"/>
                  <a:gd name="T25" fmla="*/ 306 h 826"/>
                  <a:gd name="T26" fmla="*/ 151 w 621"/>
                  <a:gd name="T27" fmla="*/ 476 h 826"/>
                  <a:gd name="T28" fmla="*/ 151 w 621"/>
                  <a:gd name="T29" fmla="*/ 476 h 826"/>
                  <a:gd name="T30" fmla="*/ 859 w 621"/>
                  <a:gd name="T31" fmla="*/ 1181 h 826"/>
                  <a:gd name="T32" fmla="*/ 764 w 621"/>
                  <a:gd name="T33" fmla="*/ 1532 h 826"/>
                  <a:gd name="T34" fmla="*/ 934 w 621"/>
                  <a:gd name="T35" fmla="*/ 1629 h 826"/>
                  <a:gd name="T36" fmla="*/ 940 w 621"/>
                  <a:gd name="T37" fmla="*/ 1626 h 826"/>
                  <a:gd name="T38" fmla="*/ 956 w 621"/>
                  <a:gd name="T39" fmla="*/ 1588 h 826"/>
                  <a:gd name="T40" fmla="*/ 956 w 621"/>
                  <a:gd name="T41" fmla="*/ 1588 h 826"/>
                  <a:gd name="T42" fmla="*/ 962 w 621"/>
                  <a:gd name="T43" fmla="*/ 1545 h 826"/>
                  <a:gd name="T44" fmla="*/ 1050 w 621"/>
                  <a:gd name="T45" fmla="*/ 1522 h 826"/>
                  <a:gd name="T46" fmla="*/ 1074 w 621"/>
                  <a:gd name="T47" fmla="*/ 1610 h 826"/>
                  <a:gd name="T48" fmla="*/ 1040 w 621"/>
                  <a:gd name="T49" fmla="*/ 1638 h 826"/>
                  <a:gd name="T50" fmla="*/ 1013 w 621"/>
                  <a:gd name="T51" fmla="*/ 1667 h 826"/>
                  <a:gd name="T52" fmla="*/ 1013 w 621"/>
                  <a:gd name="T53" fmla="*/ 1676 h 826"/>
                  <a:gd name="T54" fmla="*/ 1179 w 621"/>
                  <a:gd name="T55" fmla="*/ 1773 h 826"/>
                  <a:gd name="T56" fmla="*/ 1339 w 621"/>
                  <a:gd name="T57" fmla="*/ 1181 h 826"/>
                  <a:gd name="T58" fmla="*/ 151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sp>
            <p:nvSpPr>
              <p:cNvPr id="56333" name="Freeform 17"/>
              <p:cNvSpPr>
                <a:spLocks/>
              </p:cNvSpPr>
              <p:nvPr/>
            </p:nvSpPr>
            <p:spPr bwMode="gray">
              <a:xfrm>
                <a:off x="2169" y="2414"/>
                <a:ext cx="1397" cy="587"/>
              </a:xfrm>
              <a:custGeom>
                <a:avLst/>
                <a:gdLst>
                  <a:gd name="T0" fmla="*/ 1882 w 953"/>
                  <a:gd name="T1" fmla="*/ 172 h 400"/>
                  <a:gd name="T2" fmla="*/ 1882 w 953"/>
                  <a:gd name="T3" fmla="*/ 164 h 400"/>
                  <a:gd name="T4" fmla="*/ 1909 w 953"/>
                  <a:gd name="T5" fmla="*/ 134 h 400"/>
                  <a:gd name="T6" fmla="*/ 1942 w 953"/>
                  <a:gd name="T7" fmla="*/ 106 h 400"/>
                  <a:gd name="T8" fmla="*/ 1919 w 953"/>
                  <a:gd name="T9" fmla="*/ 18 h 400"/>
                  <a:gd name="T10" fmla="*/ 1831 w 953"/>
                  <a:gd name="T11" fmla="*/ 41 h 400"/>
                  <a:gd name="T12" fmla="*/ 1825 w 953"/>
                  <a:gd name="T13" fmla="*/ 84 h 400"/>
                  <a:gd name="T14" fmla="*/ 1825 w 953"/>
                  <a:gd name="T15" fmla="*/ 84 h 400"/>
                  <a:gd name="T16" fmla="*/ 1809 w 953"/>
                  <a:gd name="T17" fmla="*/ 123 h 400"/>
                  <a:gd name="T18" fmla="*/ 1803 w 953"/>
                  <a:gd name="T19" fmla="*/ 125 h 400"/>
                  <a:gd name="T20" fmla="*/ 1633 w 953"/>
                  <a:gd name="T21" fmla="*/ 28 h 400"/>
                  <a:gd name="T22" fmla="*/ 1023 w 953"/>
                  <a:gd name="T23" fmla="*/ 382 h 400"/>
                  <a:gd name="T24" fmla="*/ 412 w 953"/>
                  <a:gd name="T25" fmla="*/ 28 h 400"/>
                  <a:gd name="T26" fmla="*/ 240 w 953"/>
                  <a:gd name="T27" fmla="*/ 129 h 400"/>
                  <a:gd name="T28" fmla="*/ 267 w 953"/>
                  <a:gd name="T29" fmla="*/ 156 h 400"/>
                  <a:gd name="T30" fmla="*/ 267 w 953"/>
                  <a:gd name="T31" fmla="*/ 156 h 400"/>
                  <a:gd name="T32" fmla="*/ 301 w 953"/>
                  <a:gd name="T33" fmla="*/ 183 h 400"/>
                  <a:gd name="T34" fmla="*/ 276 w 953"/>
                  <a:gd name="T35" fmla="*/ 271 h 400"/>
                  <a:gd name="T36" fmla="*/ 188 w 953"/>
                  <a:gd name="T37" fmla="*/ 249 h 400"/>
                  <a:gd name="T38" fmla="*/ 180 w 953"/>
                  <a:gd name="T39" fmla="*/ 204 h 400"/>
                  <a:gd name="T40" fmla="*/ 170 w 953"/>
                  <a:gd name="T41" fmla="*/ 170 h 400"/>
                  <a:gd name="T42" fmla="*/ 0 w 953"/>
                  <a:gd name="T43" fmla="*/ 267 h 400"/>
                  <a:gd name="T44" fmla="*/ 1023 w 953"/>
                  <a:gd name="T45" fmla="*/ 861 h 400"/>
                  <a:gd name="T46" fmla="*/ 2048 w 953"/>
                  <a:gd name="T47" fmla="*/ 269 h 400"/>
                  <a:gd name="T48" fmla="*/ 1882 w 953"/>
                  <a:gd name="T49" fmla="*/ 17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grpSp>
      </p:grpSp>
      <p:sp>
        <p:nvSpPr>
          <p:cNvPr id="56327" name="Text Box 45"/>
          <p:cNvSpPr txBox="1">
            <a:spLocks noChangeArrowheads="1"/>
          </p:cNvSpPr>
          <p:nvPr/>
        </p:nvSpPr>
        <p:spPr bwMode="auto">
          <a:xfrm>
            <a:off x="763588" y="2171700"/>
            <a:ext cx="5508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20000"/>
              </a:spcBef>
              <a:spcAft>
                <a:spcPct val="0"/>
              </a:spcAft>
            </a:pPr>
            <a:r>
              <a:rPr lang="tr-TR" sz="1600" b="1" noProof="1" smtClean="0">
                <a:solidFill>
                  <a:srgbClr val="333333"/>
                </a:solidFill>
                <a:latin typeface="Calibri" pitchFamily="34" charset="0"/>
              </a:rPr>
              <a:t>İHE</a:t>
            </a:r>
          </a:p>
        </p:txBody>
      </p:sp>
      <p:sp>
        <p:nvSpPr>
          <p:cNvPr id="17" name="Oval 16"/>
          <p:cNvSpPr/>
          <p:nvPr/>
        </p:nvSpPr>
        <p:spPr>
          <a:xfrm>
            <a:off x="2697163" y="3238500"/>
            <a:ext cx="304800" cy="304800"/>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tr-TR">
              <a:solidFill>
                <a:srgbClr val="FFFFFF"/>
              </a:solidFill>
            </a:endParaRPr>
          </a:p>
        </p:txBody>
      </p:sp>
    </p:spTree>
    <p:extLst>
      <p:ext uri="{BB962C8B-B14F-4D97-AF65-F5344CB8AC3E}">
        <p14:creationId xmlns:p14="http://schemas.microsoft.com/office/powerpoint/2010/main" val="25301979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heel(1)">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P spid="17"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Başlık"/>
          <p:cNvSpPr>
            <a:spLocks noGrp="1"/>
          </p:cNvSpPr>
          <p:nvPr>
            <p:ph type="title"/>
          </p:nvPr>
        </p:nvSpPr>
        <p:spPr/>
        <p:txBody>
          <a:bodyPr/>
          <a:lstStyle/>
          <a:p>
            <a:r>
              <a:rPr lang="tr-TR" smtClean="0"/>
              <a:t>SORULAR</a:t>
            </a:r>
          </a:p>
        </p:txBody>
      </p:sp>
      <p:pic>
        <p:nvPicPr>
          <p:cNvPr id="5427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85813" y="1214438"/>
            <a:ext cx="7715250" cy="4857750"/>
          </a:xfrm>
        </p:spPr>
      </p:pic>
      <p:sp>
        <p:nvSpPr>
          <p:cNvPr id="4" name="Oval 3"/>
          <p:cNvSpPr/>
          <p:nvPr/>
        </p:nvSpPr>
        <p:spPr>
          <a:xfrm>
            <a:off x="755576" y="5230932"/>
            <a:ext cx="518195" cy="474340"/>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tr-TR">
              <a:solidFill>
                <a:srgbClr val="FFFFFF"/>
              </a:solidFill>
            </a:endParaRPr>
          </a:p>
        </p:txBody>
      </p:sp>
    </p:spTree>
    <p:extLst>
      <p:ext uri="{BB962C8B-B14F-4D97-AF65-F5344CB8AC3E}">
        <p14:creationId xmlns:p14="http://schemas.microsoft.com/office/powerpoint/2010/main" val="227482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Başlık"/>
          <p:cNvSpPr>
            <a:spLocks noGrp="1"/>
          </p:cNvSpPr>
          <p:nvPr>
            <p:ph type="title"/>
          </p:nvPr>
        </p:nvSpPr>
        <p:spPr/>
        <p:txBody>
          <a:bodyPr/>
          <a:lstStyle/>
          <a:p>
            <a:endParaRPr lang="tr-TR" smtClean="0"/>
          </a:p>
        </p:txBody>
      </p:sp>
      <p:pic>
        <p:nvPicPr>
          <p:cNvPr id="5529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14438" y="1643063"/>
            <a:ext cx="6929437" cy="4214812"/>
          </a:xfrm>
        </p:spPr>
      </p:pic>
      <p:sp>
        <p:nvSpPr>
          <p:cNvPr id="4" name="Oval 3"/>
          <p:cNvSpPr/>
          <p:nvPr/>
        </p:nvSpPr>
        <p:spPr>
          <a:xfrm>
            <a:off x="1114946" y="4509120"/>
            <a:ext cx="518195" cy="474340"/>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tr-TR">
              <a:solidFill>
                <a:srgbClr val="FFFFFF"/>
              </a:solidFill>
            </a:endParaRPr>
          </a:p>
        </p:txBody>
      </p:sp>
    </p:spTree>
    <p:extLst>
      <p:ext uri="{BB962C8B-B14F-4D97-AF65-F5344CB8AC3E}">
        <p14:creationId xmlns:p14="http://schemas.microsoft.com/office/powerpoint/2010/main" val="92843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59632" y="714376"/>
            <a:ext cx="6467488" cy="4730848"/>
          </a:xfrm>
        </p:spPr>
      </p:pic>
      <p:sp>
        <p:nvSpPr>
          <p:cNvPr id="3" name="Oval 2"/>
          <p:cNvSpPr/>
          <p:nvPr/>
        </p:nvSpPr>
        <p:spPr>
          <a:xfrm>
            <a:off x="1209517" y="3802056"/>
            <a:ext cx="518195" cy="474340"/>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tr-TR">
              <a:solidFill>
                <a:srgbClr val="FFFFFF"/>
              </a:solidFill>
            </a:endParaRPr>
          </a:p>
        </p:txBody>
      </p:sp>
    </p:spTree>
    <p:extLst>
      <p:ext uri="{BB962C8B-B14F-4D97-AF65-F5344CB8AC3E}">
        <p14:creationId xmlns:p14="http://schemas.microsoft.com/office/powerpoint/2010/main" val="389834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57250" y="836712"/>
            <a:ext cx="7572375" cy="4429125"/>
          </a:xfrm>
        </p:spPr>
      </p:pic>
      <p:sp>
        <p:nvSpPr>
          <p:cNvPr id="3" name="Oval 2"/>
          <p:cNvSpPr/>
          <p:nvPr/>
        </p:nvSpPr>
        <p:spPr>
          <a:xfrm>
            <a:off x="858812" y="4611516"/>
            <a:ext cx="518195" cy="474340"/>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tr-TR">
              <a:solidFill>
                <a:srgbClr val="FFFFFF"/>
              </a:solidFill>
            </a:endParaRPr>
          </a:p>
        </p:txBody>
      </p:sp>
    </p:spTree>
    <p:extLst>
      <p:ext uri="{BB962C8B-B14F-4D97-AF65-F5344CB8AC3E}">
        <p14:creationId xmlns:p14="http://schemas.microsoft.com/office/powerpoint/2010/main" val="3820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Başlık"/>
          <p:cNvSpPr>
            <a:spLocks noGrp="1"/>
          </p:cNvSpPr>
          <p:nvPr>
            <p:ph type="title"/>
          </p:nvPr>
        </p:nvSpPr>
        <p:spPr/>
        <p:txBody>
          <a:bodyPr/>
          <a:lstStyle/>
          <a:p>
            <a:endParaRPr lang="tr-TR" smtClean="0"/>
          </a:p>
        </p:txBody>
      </p:sp>
      <p:pic>
        <p:nvPicPr>
          <p:cNvPr id="5939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85813" y="1714500"/>
            <a:ext cx="6971675" cy="3802732"/>
          </a:xfrm>
        </p:spPr>
      </p:pic>
      <p:sp>
        <p:nvSpPr>
          <p:cNvPr id="6" name="Oval 5"/>
          <p:cNvSpPr/>
          <p:nvPr/>
        </p:nvSpPr>
        <p:spPr>
          <a:xfrm>
            <a:off x="4053805" y="4293096"/>
            <a:ext cx="518195" cy="474340"/>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tr-TR">
              <a:solidFill>
                <a:srgbClr val="FFFFFF"/>
              </a:solidFill>
            </a:endParaRPr>
          </a:p>
        </p:txBody>
      </p:sp>
    </p:spTree>
    <p:extLst>
      <p:ext uri="{BB962C8B-B14F-4D97-AF65-F5344CB8AC3E}">
        <p14:creationId xmlns:p14="http://schemas.microsoft.com/office/powerpoint/2010/main" val="337156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İŞ EKİPMANLARI</a:t>
            </a:r>
          </a:p>
        </p:txBody>
      </p:sp>
      <p:sp>
        <p:nvSpPr>
          <p:cNvPr id="3" name="İçerik Yer Tutucusu 2"/>
          <p:cNvSpPr>
            <a:spLocks noGrp="1"/>
          </p:cNvSpPr>
          <p:nvPr>
            <p:ph sz="quarter" idx="1"/>
          </p:nvPr>
        </p:nvSpPr>
        <p:spPr/>
        <p:txBody>
          <a:bodyPr>
            <a:normAutofit/>
          </a:bodyPr>
          <a:lstStyle/>
          <a:p>
            <a:pPr marL="0" indent="0">
              <a:buNone/>
            </a:pPr>
            <a:r>
              <a:rPr lang="tr-TR" b="1" dirty="0">
                <a:solidFill>
                  <a:srgbClr val="FF0000"/>
                </a:solidFill>
              </a:rPr>
              <a:t>Periyodik kontrolleri yapmaya yetkili kişilerin </a:t>
            </a:r>
            <a:r>
              <a:rPr lang="tr-TR" b="1" dirty="0" smtClean="0">
                <a:solidFill>
                  <a:srgbClr val="FF0000"/>
                </a:solidFill>
              </a:rPr>
              <a:t>bildirimde hangi bilgiler gereklidir?</a:t>
            </a:r>
            <a:endParaRPr lang="tr-TR" b="1" dirty="0">
              <a:solidFill>
                <a:srgbClr val="FF0000"/>
              </a:solidFill>
            </a:endParaRPr>
          </a:p>
          <a:p>
            <a:pPr marL="0" indent="0">
              <a:buNone/>
            </a:pPr>
            <a:r>
              <a:rPr lang="tr-TR" dirty="0" smtClean="0"/>
              <a:t>1</a:t>
            </a:r>
            <a:r>
              <a:rPr lang="tr-TR" dirty="0"/>
              <a:t>) Adı ve soyadı.</a:t>
            </a:r>
          </a:p>
          <a:p>
            <a:pPr marL="0" indent="0">
              <a:buNone/>
            </a:pPr>
            <a:r>
              <a:rPr lang="tr-TR" dirty="0"/>
              <a:t>2) T.C. kimlik numarası.</a:t>
            </a:r>
          </a:p>
          <a:p>
            <a:pPr marL="0" indent="0">
              <a:buNone/>
            </a:pPr>
            <a:r>
              <a:rPr lang="tr-TR" dirty="0"/>
              <a:t>3) Mezun olduğu okul, bölüm, tarihi ve diploma numarası.</a:t>
            </a:r>
          </a:p>
          <a:p>
            <a:pPr marL="0" indent="0">
              <a:buNone/>
            </a:pPr>
            <a:r>
              <a:rPr lang="tr-TR" dirty="0"/>
              <a:t>4) Hizmet zorunluluğu bulunması halinde çalıştığı kurum veya işletmenin sigorta sicil numarası.</a:t>
            </a:r>
          </a:p>
          <a:p>
            <a:pPr marL="0" indent="0">
              <a:buNone/>
            </a:pPr>
            <a:r>
              <a:rPr lang="tr-TR" dirty="0"/>
              <a:t>5) Periyodik kontrol yapacağı iş ekipmanı.</a:t>
            </a:r>
          </a:p>
          <a:p>
            <a:endParaRPr lang="tr-TR" dirty="0"/>
          </a:p>
        </p:txBody>
      </p:sp>
      <p:sp>
        <p:nvSpPr>
          <p:cNvPr id="4" name="Veri Yer Tutucusu 3"/>
          <p:cNvSpPr>
            <a:spLocks noGrp="1"/>
          </p:cNvSpPr>
          <p:nvPr>
            <p:ph type="dt" sz="half" idx="14"/>
          </p:nvPr>
        </p:nvSpPr>
        <p:spPr/>
        <p:txBody>
          <a:bodyPr/>
          <a:lstStyle/>
          <a:p>
            <a:fld id="{AB04C90C-193D-4791-B5C1-FBEFFD942573}"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11</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58114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Başlık"/>
          <p:cNvSpPr>
            <a:spLocks noGrp="1"/>
          </p:cNvSpPr>
          <p:nvPr>
            <p:ph type="title"/>
          </p:nvPr>
        </p:nvSpPr>
        <p:spPr/>
        <p:txBody>
          <a:bodyPr/>
          <a:lstStyle/>
          <a:p>
            <a:endParaRPr lang="tr-TR" smtClean="0"/>
          </a:p>
        </p:txBody>
      </p:sp>
      <p:pic>
        <p:nvPicPr>
          <p:cNvPr id="6041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14375" y="1643063"/>
            <a:ext cx="7715250" cy="4429125"/>
          </a:xfrm>
        </p:spPr>
      </p:pic>
      <p:sp>
        <p:nvSpPr>
          <p:cNvPr id="4" name="Oval 3"/>
          <p:cNvSpPr/>
          <p:nvPr/>
        </p:nvSpPr>
        <p:spPr>
          <a:xfrm>
            <a:off x="858812" y="4611516"/>
            <a:ext cx="518195" cy="474340"/>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tr-TR">
              <a:solidFill>
                <a:srgbClr val="FFFFFF"/>
              </a:solidFill>
            </a:endParaRPr>
          </a:p>
        </p:txBody>
      </p:sp>
    </p:spTree>
    <p:extLst>
      <p:ext uri="{BB962C8B-B14F-4D97-AF65-F5344CB8AC3E}">
        <p14:creationId xmlns:p14="http://schemas.microsoft.com/office/powerpoint/2010/main" val="53913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30399" y="1534611"/>
            <a:ext cx="7169993" cy="4198645"/>
          </a:xfrm>
        </p:spPr>
      </p:pic>
      <p:sp>
        <p:nvSpPr>
          <p:cNvPr id="3" name="Oval 2"/>
          <p:cNvSpPr/>
          <p:nvPr/>
        </p:nvSpPr>
        <p:spPr>
          <a:xfrm>
            <a:off x="858812" y="4611516"/>
            <a:ext cx="518195" cy="474340"/>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tr-TR">
              <a:solidFill>
                <a:srgbClr val="FFFFFF"/>
              </a:solidFill>
            </a:endParaRPr>
          </a:p>
        </p:txBody>
      </p:sp>
    </p:spTree>
    <p:extLst>
      <p:ext uri="{BB962C8B-B14F-4D97-AF65-F5344CB8AC3E}">
        <p14:creationId xmlns:p14="http://schemas.microsoft.com/office/powerpoint/2010/main" val="25434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58812" y="404664"/>
            <a:ext cx="7500938" cy="5715000"/>
          </a:xfrm>
        </p:spPr>
      </p:pic>
      <p:sp>
        <p:nvSpPr>
          <p:cNvPr id="3" name="Oval 2"/>
          <p:cNvSpPr/>
          <p:nvPr/>
        </p:nvSpPr>
        <p:spPr>
          <a:xfrm>
            <a:off x="796850" y="2348880"/>
            <a:ext cx="518195" cy="474340"/>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tr-TR">
              <a:solidFill>
                <a:srgbClr val="FFFFFF"/>
              </a:solidFill>
            </a:endParaRPr>
          </a:p>
        </p:txBody>
      </p:sp>
    </p:spTree>
    <p:extLst>
      <p:ext uri="{BB962C8B-B14F-4D97-AF65-F5344CB8AC3E}">
        <p14:creationId xmlns:p14="http://schemas.microsoft.com/office/powerpoint/2010/main" val="300710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Başlık"/>
          <p:cNvSpPr>
            <a:spLocks noGrp="1"/>
          </p:cNvSpPr>
          <p:nvPr>
            <p:ph type="title"/>
          </p:nvPr>
        </p:nvSpPr>
        <p:spPr/>
        <p:txBody>
          <a:bodyPr/>
          <a:lstStyle/>
          <a:p>
            <a:endParaRPr lang="tr-TR" smtClean="0"/>
          </a:p>
        </p:txBody>
      </p:sp>
      <p:pic>
        <p:nvPicPr>
          <p:cNvPr id="6451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27584" y="1268760"/>
            <a:ext cx="7072313" cy="3929062"/>
          </a:xfrm>
        </p:spPr>
      </p:pic>
      <p:sp>
        <p:nvSpPr>
          <p:cNvPr id="4" name="Oval 3"/>
          <p:cNvSpPr/>
          <p:nvPr/>
        </p:nvSpPr>
        <p:spPr>
          <a:xfrm>
            <a:off x="858812" y="4611516"/>
            <a:ext cx="518195" cy="474340"/>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tr-TR">
              <a:solidFill>
                <a:srgbClr val="FFFFFF"/>
              </a:solidFill>
            </a:endParaRPr>
          </a:p>
        </p:txBody>
      </p:sp>
    </p:spTree>
    <p:extLst>
      <p:ext uri="{BB962C8B-B14F-4D97-AF65-F5344CB8AC3E}">
        <p14:creationId xmlns:p14="http://schemas.microsoft.com/office/powerpoint/2010/main" val="236294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Başlık"/>
          <p:cNvSpPr>
            <a:spLocks noGrp="1"/>
          </p:cNvSpPr>
          <p:nvPr>
            <p:ph type="title"/>
          </p:nvPr>
        </p:nvSpPr>
        <p:spPr/>
        <p:txBody>
          <a:bodyPr/>
          <a:lstStyle/>
          <a:p>
            <a:endParaRPr lang="tr-TR" smtClean="0"/>
          </a:p>
        </p:txBody>
      </p:sp>
      <p:sp>
        <p:nvSpPr>
          <p:cNvPr id="66563" name="2 İçerik Yer Tutucusu"/>
          <p:cNvSpPr>
            <a:spLocks noGrp="1"/>
          </p:cNvSpPr>
          <p:nvPr>
            <p:ph idx="1"/>
          </p:nvPr>
        </p:nvSpPr>
        <p:spPr/>
        <p:txBody>
          <a:bodyPr/>
          <a:lstStyle/>
          <a:p>
            <a:pPr>
              <a:buFont typeface="Arial" charset="0"/>
              <a:buNone/>
            </a:pPr>
            <a:r>
              <a:rPr lang="tr-TR" b="1" dirty="0" smtClean="0"/>
              <a:t>	Aşağıdakilerden hangisi TS 18001 İSG Yönetim Sisteminin ana elemanlarından</a:t>
            </a:r>
            <a:r>
              <a:rPr lang="tr-TR" dirty="0" smtClean="0"/>
              <a:t> </a:t>
            </a:r>
            <a:r>
              <a:rPr lang="tr-TR" b="1" dirty="0" smtClean="0"/>
              <a:t>değildir?</a:t>
            </a:r>
            <a:endParaRPr lang="tr-TR" dirty="0" smtClean="0"/>
          </a:p>
          <a:p>
            <a:pPr>
              <a:buFont typeface="Arial" charset="0"/>
              <a:buNone/>
            </a:pPr>
            <a:r>
              <a:rPr lang="tr-TR" b="1" dirty="0" smtClean="0"/>
              <a:t>	A) İSG Politikası</a:t>
            </a:r>
            <a:endParaRPr lang="tr-TR" dirty="0" smtClean="0"/>
          </a:p>
          <a:p>
            <a:pPr>
              <a:buFont typeface="Arial" charset="0"/>
              <a:buNone/>
            </a:pPr>
            <a:r>
              <a:rPr lang="tr-TR" b="1" dirty="0" smtClean="0"/>
              <a:t>	B) Uygulama ve İşletme</a:t>
            </a:r>
            <a:endParaRPr lang="tr-TR" dirty="0" smtClean="0"/>
          </a:p>
          <a:p>
            <a:pPr>
              <a:buFont typeface="Arial" charset="0"/>
              <a:buNone/>
            </a:pPr>
            <a:r>
              <a:rPr lang="tr-TR" b="1" dirty="0" smtClean="0"/>
              <a:t>	C) Plânlama</a:t>
            </a:r>
            <a:endParaRPr lang="tr-TR" dirty="0" smtClean="0"/>
          </a:p>
          <a:p>
            <a:pPr>
              <a:buFont typeface="Arial" charset="0"/>
              <a:buNone/>
            </a:pPr>
            <a:r>
              <a:rPr lang="tr-TR" b="1" dirty="0" smtClean="0"/>
              <a:t>	D) Ürün Gerçekleştirme</a:t>
            </a:r>
            <a:endParaRPr lang="tr-TR" dirty="0" smtClean="0"/>
          </a:p>
          <a:p>
            <a:endParaRPr lang="tr-TR" dirty="0" smtClean="0"/>
          </a:p>
        </p:txBody>
      </p:sp>
      <p:sp>
        <p:nvSpPr>
          <p:cNvPr id="4" name="Oval 3"/>
          <p:cNvSpPr/>
          <p:nvPr/>
        </p:nvSpPr>
        <p:spPr>
          <a:xfrm>
            <a:off x="755576" y="4106788"/>
            <a:ext cx="518195" cy="474340"/>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tr-TR">
              <a:solidFill>
                <a:srgbClr val="FFFFFF"/>
              </a:solidFill>
            </a:endParaRPr>
          </a:p>
        </p:txBody>
      </p:sp>
    </p:spTree>
    <p:extLst>
      <p:ext uri="{BB962C8B-B14F-4D97-AF65-F5344CB8AC3E}">
        <p14:creationId xmlns:p14="http://schemas.microsoft.com/office/powerpoint/2010/main" val="292837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İŞ EKİPMANLARI</a:t>
            </a:r>
          </a:p>
        </p:txBody>
      </p:sp>
      <p:sp>
        <p:nvSpPr>
          <p:cNvPr id="3" name="İçerik Yer Tutucusu 2"/>
          <p:cNvSpPr>
            <a:spLocks noGrp="1"/>
          </p:cNvSpPr>
          <p:nvPr>
            <p:ph sz="quarter" idx="1"/>
          </p:nvPr>
        </p:nvSpPr>
        <p:spPr>
          <a:xfrm>
            <a:off x="457200" y="1600200"/>
            <a:ext cx="8507288" cy="4525963"/>
          </a:xfrm>
        </p:spPr>
        <p:txBody>
          <a:bodyPr>
            <a:normAutofit/>
          </a:bodyPr>
          <a:lstStyle/>
          <a:p>
            <a:pPr marL="0" indent="0">
              <a:buNone/>
            </a:pPr>
            <a:r>
              <a:rPr lang="tr-TR" b="1" dirty="0">
                <a:solidFill>
                  <a:srgbClr val="FF0000"/>
                </a:solidFill>
              </a:rPr>
              <a:t>Periyodik kontrolleri yapmaya yetkili kişilerin </a:t>
            </a:r>
            <a:r>
              <a:rPr lang="tr-TR" b="1" dirty="0" smtClean="0">
                <a:solidFill>
                  <a:srgbClr val="FF0000"/>
                </a:solidFill>
              </a:rPr>
              <a:t>yanlış bildirimde bulunmasının cezası nedir?</a:t>
            </a:r>
            <a:endParaRPr lang="tr-TR" b="1" dirty="0">
              <a:solidFill>
                <a:srgbClr val="FF0000"/>
              </a:solidFill>
            </a:endParaRPr>
          </a:p>
          <a:p>
            <a:pPr marL="0" indent="0">
              <a:buNone/>
            </a:pPr>
            <a:r>
              <a:rPr lang="tr-TR" dirty="0" smtClean="0"/>
              <a:t>Yasal mevzuat uygulanır.</a:t>
            </a:r>
          </a:p>
          <a:p>
            <a:pPr marL="0" indent="0">
              <a:buNone/>
            </a:pPr>
            <a:r>
              <a:rPr lang="tr-TR" dirty="0" smtClean="0"/>
              <a:t>Kaydı</a:t>
            </a:r>
            <a:r>
              <a:rPr lang="tr-TR" dirty="0"/>
              <a:t> silinenlerin silinme tarihinden itibaren üç yıl içerisinde yaptığı başvurular, üç yılın tamamlanmasına kadar askıya alınır</a:t>
            </a:r>
            <a:r>
              <a:rPr lang="tr-TR" dirty="0" smtClean="0"/>
              <a:t>.</a:t>
            </a:r>
            <a:endParaRPr lang="tr-TR" dirty="0"/>
          </a:p>
        </p:txBody>
      </p:sp>
      <p:sp>
        <p:nvSpPr>
          <p:cNvPr id="4" name="Veri Yer Tutucusu 3"/>
          <p:cNvSpPr>
            <a:spLocks noGrp="1"/>
          </p:cNvSpPr>
          <p:nvPr>
            <p:ph type="dt" sz="half" idx="14"/>
          </p:nvPr>
        </p:nvSpPr>
        <p:spPr/>
        <p:txBody>
          <a:bodyPr/>
          <a:lstStyle/>
          <a:p>
            <a:fld id="{49B2C4E4-9CC4-4E34-96C6-61A12D03D329}"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12</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127240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Kaldırma Araçları</a:t>
            </a:r>
          </a:p>
        </p:txBody>
      </p:sp>
      <p:sp>
        <p:nvSpPr>
          <p:cNvPr id="3" name="İçerik Yer Tutucusu 2"/>
          <p:cNvSpPr>
            <a:spLocks noGrp="1"/>
          </p:cNvSpPr>
          <p:nvPr>
            <p:ph sz="quarter" idx="1"/>
          </p:nvPr>
        </p:nvSpPr>
        <p:spPr/>
        <p:txBody>
          <a:bodyPr/>
          <a:lstStyle/>
          <a:p>
            <a:pPr marL="0" indent="0">
              <a:buNone/>
            </a:pPr>
            <a:r>
              <a:rPr lang="tr-TR" b="1" dirty="0" smtClean="0">
                <a:solidFill>
                  <a:srgbClr val="FF0000"/>
                </a:solidFill>
              </a:rPr>
              <a:t>İş Ekipmanlarının Kullanımında Sağlık Ve Güvenlik Şartları Yönetmeliği göre, statik ve dinamik deney katsayısı kat olarak alınmalıdır?</a:t>
            </a:r>
            <a:endParaRPr lang="tr-TR" b="1" dirty="0">
              <a:solidFill>
                <a:srgbClr val="FF0000"/>
              </a:solidFill>
            </a:endParaRPr>
          </a:p>
        </p:txBody>
      </p:sp>
      <p:sp>
        <p:nvSpPr>
          <p:cNvPr id="6" name="Veri Yer Tutucusu 5"/>
          <p:cNvSpPr>
            <a:spLocks noGrp="1"/>
          </p:cNvSpPr>
          <p:nvPr>
            <p:ph type="dt" sz="half" idx="14"/>
          </p:nvPr>
        </p:nvSpPr>
        <p:spPr/>
        <p:txBody>
          <a:bodyPr/>
          <a:lstStyle/>
          <a:p>
            <a:fld id="{4E4366B4-6725-4AC8-9368-90BCADE895FC}" type="datetime1">
              <a:rPr lang="tr-TR" smtClean="0"/>
              <a:t>16.12.2013</a:t>
            </a:fld>
            <a:endParaRPr lang="tr-TR"/>
          </a:p>
        </p:txBody>
      </p:sp>
      <p:sp>
        <p:nvSpPr>
          <p:cNvPr id="8" name="Slayt Numarası Yer Tutucusu 7"/>
          <p:cNvSpPr>
            <a:spLocks noGrp="1"/>
          </p:cNvSpPr>
          <p:nvPr>
            <p:ph type="sldNum" sz="quarter" idx="15"/>
          </p:nvPr>
        </p:nvSpPr>
        <p:spPr/>
        <p:txBody>
          <a:bodyPr/>
          <a:lstStyle/>
          <a:p>
            <a:fld id="{BBC086B9-1232-402C-B1FD-0814278172A8}" type="slidenum">
              <a:rPr lang="tr-TR" smtClean="0"/>
              <a:t>13</a:t>
            </a:fld>
            <a:endParaRPr lang="tr-TR"/>
          </a:p>
        </p:txBody>
      </p:sp>
      <p:sp>
        <p:nvSpPr>
          <p:cNvPr id="7" name="Altbilgi Yer Tutucusu 6"/>
          <p:cNvSpPr>
            <a:spLocks noGrp="1"/>
          </p:cNvSpPr>
          <p:nvPr>
            <p:ph type="ftr" sz="quarter" idx="16"/>
          </p:nvPr>
        </p:nvSpPr>
        <p:spPr/>
        <p:txBody>
          <a:bodyPr/>
          <a:lstStyle/>
          <a:p>
            <a:r>
              <a:rPr lang="tr-TR" smtClean="0"/>
              <a:t>M.Azmi AKTACİR</a:t>
            </a:r>
            <a:endParaRPr lang="tr-TR"/>
          </a:p>
        </p:txBody>
      </p:sp>
      <p:pic>
        <p:nvPicPr>
          <p:cNvPr id="4" name="Picture 20" descr="http://www.demirkancelikhalat.com/images/images/yale-ceraskal-yale-caraskal-vs-plus-yale-ceraskal-yale-caraskal-fiyatlari-caraskal-yale-ceraskal-yale-yale-marka-carask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3697909"/>
            <a:ext cx="2025749" cy="2585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683568" y="3284984"/>
            <a:ext cx="4572000" cy="2554545"/>
          </a:xfrm>
          <a:prstGeom prst="rect">
            <a:avLst/>
          </a:prstGeom>
        </p:spPr>
        <p:txBody>
          <a:bodyPr>
            <a:spAutoFit/>
          </a:bodyPr>
          <a:lstStyle/>
          <a:p>
            <a:r>
              <a:rPr lang="tr-TR" sz="3200" dirty="0">
                <a:solidFill>
                  <a:srgbClr val="FF0000"/>
                </a:solidFill>
              </a:rPr>
              <a:t>statik deneyde </a:t>
            </a:r>
            <a:r>
              <a:rPr lang="tr-TR" sz="3200" dirty="0"/>
              <a:t>deney yükü, </a:t>
            </a:r>
            <a:r>
              <a:rPr lang="tr-TR" sz="3200" dirty="0">
                <a:solidFill>
                  <a:srgbClr val="FF0000"/>
                </a:solidFill>
              </a:rPr>
              <a:t>beyan edilen yükün</a:t>
            </a:r>
            <a:r>
              <a:rPr lang="tr-TR" sz="3200" baseline="30000" dirty="0"/>
              <a:t> </a:t>
            </a:r>
            <a:r>
              <a:rPr lang="tr-TR" sz="3200" dirty="0"/>
              <a:t>en az </a:t>
            </a:r>
            <a:r>
              <a:rPr lang="tr-TR" sz="3200" dirty="0">
                <a:solidFill>
                  <a:srgbClr val="FF0000"/>
                </a:solidFill>
              </a:rPr>
              <a:t>1,25</a:t>
            </a:r>
            <a:r>
              <a:rPr lang="tr-TR" sz="3200" dirty="0"/>
              <a:t> katı, </a:t>
            </a:r>
            <a:r>
              <a:rPr lang="tr-TR" sz="3200" dirty="0">
                <a:solidFill>
                  <a:srgbClr val="FF0000"/>
                </a:solidFill>
              </a:rPr>
              <a:t>dinamik deneyde ise en az 1,1</a:t>
            </a:r>
            <a:r>
              <a:rPr lang="tr-TR" sz="3200" dirty="0"/>
              <a:t> katı olması gerekir.</a:t>
            </a:r>
          </a:p>
        </p:txBody>
      </p:sp>
    </p:spTree>
    <p:extLst>
      <p:ext uri="{BB962C8B-B14F-4D97-AF65-F5344CB8AC3E}">
        <p14:creationId xmlns:p14="http://schemas.microsoft.com/office/powerpoint/2010/main" val="74573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Kaldırma Araçları</a:t>
            </a:r>
          </a:p>
        </p:txBody>
      </p:sp>
      <p:sp>
        <p:nvSpPr>
          <p:cNvPr id="3" name="İçerik Yer Tutucusu 2"/>
          <p:cNvSpPr>
            <a:spLocks noGrp="1"/>
          </p:cNvSpPr>
          <p:nvPr>
            <p:ph sz="quarter" idx="1"/>
          </p:nvPr>
        </p:nvSpPr>
        <p:spPr/>
        <p:txBody>
          <a:bodyPr/>
          <a:lstStyle/>
          <a:p>
            <a:pPr marL="0" indent="0">
              <a:buNone/>
            </a:pPr>
            <a:r>
              <a:rPr lang="tr-TR" b="1" dirty="0" smtClean="0">
                <a:solidFill>
                  <a:srgbClr val="FF0000"/>
                </a:solidFill>
              </a:rPr>
              <a:t>İş Ekipmanlarının Kullanımında Sağlık Ve Güvenlik Şartları Yönetmeliği göre, beyan yükü nasıl tanımlanır?</a:t>
            </a:r>
            <a:endParaRPr lang="tr-TR" b="1" dirty="0">
              <a:solidFill>
                <a:srgbClr val="FF0000"/>
              </a:solidFill>
            </a:endParaRPr>
          </a:p>
        </p:txBody>
      </p:sp>
      <p:sp>
        <p:nvSpPr>
          <p:cNvPr id="6" name="Veri Yer Tutucusu 5"/>
          <p:cNvSpPr>
            <a:spLocks noGrp="1"/>
          </p:cNvSpPr>
          <p:nvPr>
            <p:ph type="dt" sz="half" idx="14"/>
          </p:nvPr>
        </p:nvSpPr>
        <p:spPr/>
        <p:txBody>
          <a:bodyPr/>
          <a:lstStyle/>
          <a:p>
            <a:fld id="{FE946990-7FEB-42DA-9C8F-9FACF77D7E97}" type="datetime1">
              <a:rPr lang="tr-TR" smtClean="0"/>
              <a:t>16.12.2013</a:t>
            </a:fld>
            <a:endParaRPr lang="tr-TR"/>
          </a:p>
        </p:txBody>
      </p:sp>
      <p:sp>
        <p:nvSpPr>
          <p:cNvPr id="8" name="Slayt Numarası Yer Tutucusu 7"/>
          <p:cNvSpPr>
            <a:spLocks noGrp="1"/>
          </p:cNvSpPr>
          <p:nvPr>
            <p:ph type="sldNum" sz="quarter" idx="15"/>
          </p:nvPr>
        </p:nvSpPr>
        <p:spPr/>
        <p:txBody>
          <a:bodyPr/>
          <a:lstStyle/>
          <a:p>
            <a:fld id="{BBC086B9-1232-402C-B1FD-0814278172A8}" type="slidenum">
              <a:rPr lang="tr-TR" smtClean="0"/>
              <a:t>14</a:t>
            </a:fld>
            <a:endParaRPr lang="tr-TR"/>
          </a:p>
        </p:txBody>
      </p:sp>
      <p:sp>
        <p:nvSpPr>
          <p:cNvPr id="7" name="Altbilgi Yer Tutucusu 6"/>
          <p:cNvSpPr>
            <a:spLocks noGrp="1"/>
          </p:cNvSpPr>
          <p:nvPr>
            <p:ph type="ftr" sz="quarter" idx="16"/>
          </p:nvPr>
        </p:nvSpPr>
        <p:spPr/>
        <p:txBody>
          <a:bodyPr/>
          <a:lstStyle/>
          <a:p>
            <a:r>
              <a:rPr lang="tr-TR" smtClean="0"/>
              <a:t>M.Azmi AKTACİR</a:t>
            </a:r>
            <a:endParaRPr lang="tr-TR"/>
          </a:p>
        </p:txBody>
      </p:sp>
      <p:pic>
        <p:nvPicPr>
          <p:cNvPr id="4" name="Picture 20" descr="http://www.demirkancelikhalat.com/images/images/yale-ceraskal-yale-caraskal-vs-plus-yale-ceraskal-yale-caraskal-fiyatlari-caraskal-yale-ceraskal-yale-yale-marka-carask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3068960"/>
            <a:ext cx="2025749" cy="2585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683568" y="3284984"/>
            <a:ext cx="4572000" cy="2554545"/>
          </a:xfrm>
          <a:prstGeom prst="rect">
            <a:avLst/>
          </a:prstGeom>
        </p:spPr>
        <p:txBody>
          <a:bodyPr>
            <a:spAutoFit/>
          </a:bodyPr>
          <a:lstStyle/>
          <a:p>
            <a:r>
              <a:rPr lang="tr-TR" sz="3200" b="1" dirty="0">
                <a:solidFill>
                  <a:schemeClr val="tx2">
                    <a:lumMod val="60000"/>
                    <a:lumOff val="40000"/>
                  </a:schemeClr>
                </a:solidFill>
                <a:effectLst>
                  <a:outerShdw blurRad="38100" dist="38100" dir="2700000" algn="tl">
                    <a:srgbClr val="000000">
                      <a:alpha val="43137"/>
                    </a:srgbClr>
                  </a:outerShdw>
                </a:effectLst>
              </a:rPr>
              <a:t>Beyan yükü</a:t>
            </a:r>
            <a:r>
              <a:rPr lang="tr-TR" sz="3200" dirty="0"/>
              <a:t>; kaldırma aracında işveren tarafından beyan edilen kaldırılacak maksimum ağırlıktır</a:t>
            </a:r>
          </a:p>
        </p:txBody>
      </p:sp>
    </p:spTree>
    <p:extLst>
      <p:ext uri="{BB962C8B-B14F-4D97-AF65-F5344CB8AC3E}">
        <p14:creationId xmlns:p14="http://schemas.microsoft.com/office/powerpoint/2010/main" val="162861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Kaldırma Araçları</a:t>
            </a:r>
          </a:p>
        </p:txBody>
      </p:sp>
      <p:sp>
        <p:nvSpPr>
          <p:cNvPr id="3" name="İçerik Yer Tutucusu 2"/>
          <p:cNvSpPr>
            <a:spLocks noGrp="1"/>
          </p:cNvSpPr>
          <p:nvPr>
            <p:ph sz="quarter" idx="1"/>
          </p:nvPr>
        </p:nvSpPr>
        <p:spPr/>
        <p:txBody>
          <a:bodyPr>
            <a:normAutofit/>
          </a:bodyPr>
          <a:lstStyle/>
          <a:p>
            <a:pPr marL="0" indent="0">
              <a:buNone/>
            </a:pPr>
            <a:r>
              <a:rPr lang="tr-TR" b="1" dirty="0">
                <a:solidFill>
                  <a:srgbClr val="FF0000"/>
                </a:solidFill>
              </a:rPr>
              <a:t>İş Ekipmanlarının Kullanımında Sağlık Ve Güvenlik Şartları Yönetmeliği göre, </a:t>
            </a:r>
            <a:r>
              <a:rPr lang="tr-TR" b="1" dirty="0" smtClean="0">
                <a:solidFill>
                  <a:srgbClr val="FF0000"/>
                </a:solidFill>
              </a:rPr>
              <a:t>kaldırma makinalarının olması gereken asgari şartlar nelerdir?</a:t>
            </a:r>
            <a:endParaRPr lang="tr-TR" b="1" dirty="0">
              <a:solidFill>
                <a:srgbClr val="FF0000"/>
              </a:solidFill>
            </a:endParaRPr>
          </a:p>
          <a:p>
            <a:r>
              <a:rPr lang="tr-TR" dirty="0" smtClean="0"/>
              <a:t>Standartlarda </a:t>
            </a:r>
            <a:r>
              <a:rPr lang="tr-TR" dirty="0"/>
              <a:t>aksi belirtilmediği sürece, kaldırma ve iletme ekipmanları, beyan edilen yükün en az 1,25 katını, etkili ve güvenli bir şekilde kaldıracak ve askıda tutabilecek güçte olur ve bunların bu yüke dayanıklı ve yeterli yük frenleri bulunur</a:t>
            </a:r>
            <a:r>
              <a:rPr lang="tr-TR" dirty="0" smtClean="0"/>
              <a:t>.</a:t>
            </a:r>
            <a:endParaRPr lang="tr-TR" dirty="0"/>
          </a:p>
          <a:p>
            <a:endParaRPr lang="tr-TR" dirty="0"/>
          </a:p>
        </p:txBody>
      </p:sp>
      <p:sp>
        <p:nvSpPr>
          <p:cNvPr id="4" name="Veri Yer Tutucusu 3"/>
          <p:cNvSpPr>
            <a:spLocks noGrp="1"/>
          </p:cNvSpPr>
          <p:nvPr>
            <p:ph type="dt" sz="half" idx="14"/>
          </p:nvPr>
        </p:nvSpPr>
        <p:spPr/>
        <p:txBody>
          <a:bodyPr/>
          <a:lstStyle/>
          <a:p>
            <a:fld id="{1628455C-4A20-4F08-B22B-6793E88EFD0C}"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15</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309038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Kaldırma Araçları</a:t>
            </a:r>
          </a:p>
        </p:txBody>
      </p:sp>
      <p:sp>
        <p:nvSpPr>
          <p:cNvPr id="3" name="İçerik Yer Tutucusu 2"/>
          <p:cNvSpPr>
            <a:spLocks noGrp="1"/>
          </p:cNvSpPr>
          <p:nvPr>
            <p:ph sz="quarter" idx="1"/>
          </p:nvPr>
        </p:nvSpPr>
        <p:spPr/>
        <p:txBody>
          <a:bodyPr/>
          <a:lstStyle/>
          <a:p>
            <a:pPr marL="0" indent="0">
              <a:buNone/>
            </a:pPr>
            <a:r>
              <a:rPr lang="tr-TR" b="1" dirty="0" smtClean="0">
                <a:solidFill>
                  <a:srgbClr val="FF0000"/>
                </a:solidFill>
              </a:rPr>
              <a:t>Makine Emniyet Yönetmeliğine göre, statik deney katsayısı kat olarak alınmalıdır?</a:t>
            </a:r>
          </a:p>
          <a:p>
            <a:pPr marL="0" indent="0">
              <a:buNone/>
            </a:pPr>
            <a:r>
              <a:rPr lang="tr-TR" dirty="0"/>
              <a:t>(a) Manuel çalıştırılan makinalar ve kaldırma aksesuarları: 1,5,</a:t>
            </a:r>
          </a:p>
          <a:p>
            <a:pPr marL="0" indent="0">
              <a:buNone/>
            </a:pPr>
            <a:r>
              <a:rPr lang="tr-TR" dirty="0"/>
              <a:t>(b) Diğer makinalar: 1,25.</a:t>
            </a:r>
          </a:p>
          <a:p>
            <a:pPr marL="0" indent="0">
              <a:buNone/>
            </a:pPr>
            <a:endParaRPr lang="tr-TR" dirty="0"/>
          </a:p>
        </p:txBody>
      </p:sp>
      <p:sp>
        <p:nvSpPr>
          <p:cNvPr id="4" name="Veri Yer Tutucusu 3"/>
          <p:cNvSpPr>
            <a:spLocks noGrp="1"/>
          </p:cNvSpPr>
          <p:nvPr>
            <p:ph type="dt" sz="half" idx="14"/>
          </p:nvPr>
        </p:nvSpPr>
        <p:spPr/>
        <p:txBody>
          <a:bodyPr/>
          <a:lstStyle/>
          <a:p>
            <a:fld id="{9B3E8B27-D576-4DC3-9230-0E7D7569AF42}"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16</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34962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Kaldırma Araçları</a:t>
            </a:r>
          </a:p>
        </p:txBody>
      </p:sp>
      <p:sp>
        <p:nvSpPr>
          <p:cNvPr id="3" name="İçerik Yer Tutucusu 2"/>
          <p:cNvSpPr>
            <a:spLocks noGrp="1"/>
          </p:cNvSpPr>
          <p:nvPr>
            <p:ph sz="quarter" idx="1"/>
          </p:nvPr>
        </p:nvSpPr>
        <p:spPr/>
        <p:txBody>
          <a:bodyPr/>
          <a:lstStyle/>
          <a:p>
            <a:pPr marL="0" indent="0">
              <a:buNone/>
            </a:pPr>
            <a:r>
              <a:rPr lang="tr-TR" b="1" dirty="0" smtClean="0">
                <a:solidFill>
                  <a:srgbClr val="FF0000"/>
                </a:solidFill>
              </a:rPr>
              <a:t>Makine Emniyet Yönetmeliğine göre, tel halat/ halat ucu kombinasyonlarının çalışma katsayıları genel bir kural olarak kaç olmalıdır?</a:t>
            </a:r>
          </a:p>
          <a:p>
            <a:pPr marL="0" indent="0">
              <a:buNone/>
            </a:pPr>
            <a:r>
              <a:rPr lang="tr-TR" dirty="0"/>
              <a:t>Halatın bütünü ve uçları, genel bir kural olarak bu kat sayı 5’tir.</a:t>
            </a:r>
          </a:p>
          <a:p>
            <a:pPr marL="0" indent="0">
              <a:buNone/>
            </a:pPr>
            <a:endParaRPr lang="tr-TR" dirty="0"/>
          </a:p>
        </p:txBody>
      </p:sp>
      <p:sp>
        <p:nvSpPr>
          <p:cNvPr id="5" name="Veri Yer Tutucusu 4"/>
          <p:cNvSpPr>
            <a:spLocks noGrp="1"/>
          </p:cNvSpPr>
          <p:nvPr>
            <p:ph type="dt" sz="half" idx="14"/>
          </p:nvPr>
        </p:nvSpPr>
        <p:spPr/>
        <p:txBody>
          <a:bodyPr/>
          <a:lstStyle/>
          <a:p>
            <a:fld id="{B394ECA1-E131-4307-B88B-5740AFA1DDAD}" type="datetime1">
              <a:rPr lang="tr-TR" smtClean="0"/>
              <a:t>16.12.2013</a:t>
            </a:fld>
            <a:endParaRPr lang="tr-TR"/>
          </a:p>
        </p:txBody>
      </p:sp>
      <p:sp>
        <p:nvSpPr>
          <p:cNvPr id="7" name="Slayt Numarası Yer Tutucusu 6"/>
          <p:cNvSpPr>
            <a:spLocks noGrp="1"/>
          </p:cNvSpPr>
          <p:nvPr>
            <p:ph type="sldNum" sz="quarter" idx="15"/>
          </p:nvPr>
        </p:nvSpPr>
        <p:spPr/>
        <p:txBody>
          <a:bodyPr/>
          <a:lstStyle/>
          <a:p>
            <a:fld id="{BBC086B9-1232-402C-B1FD-0814278172A8}" type="slidenum">
              <a:rPr lang="tr-TR" smtClean="0"/>
              <a:t>17</a:t>
            </a:fld>
            <a:endParaRPr lang="tr-TR"/>
          </a:p>
        </p:txBody>
      </p:sp>
      <p:sp>
        <p:nvSpPr>
          <p:cNvPr id="6" name="Altbilgi Yer Tutucusu 5"/>
          <p:cNvSpPr>
            <a:spLocks noGrp="1"/>
          </p:cNvSpPr>
          <p:nvPr>
            <p:ph type="ftr" sz="quarter" idx="16"/>
          </p:nvPr>
        </p:nvSpPr>
        <p:spPr/>
        <p:txBody>
          <a:bodyPr/>
          <a:lstStyle/>
          <a:p>
            <a:r>
              <a:rPr lang="tr-TR" smtClean="0"/>
              <a:t>M.Azmi AKTACİR</a:t>
            </a:r>
            <a:endParaRPr lang="tr-TR"/>
          </a:p>
        </p:txBody>
      </p:sp>
      <p:pic>
        <p:nvPicPr>
          <p:cNvPr id="4" name="Picture 4" descr="1049_450[1]"/>
          <p:cNvPicPr>
            <a:picLocks noChangeAspect="1" noChangeArrowheads="1"/>
          </p:cNvPicPr>
          <p:nvPr/>
        </p:nvPicPr>
        <p:blipFill>
          <a:blip r:embed="rId2" cstate="print"/>
          <a:srcRect/>
          <a:stretch>
            <a:fillRect/>
          </a:stretch>
        </p:blipFill>
        <p:spPr bwMode="auto">
          <a:xfrm>
            <a:off x="6388601" y="3933056"/>
            <a:ext cx="2189842" cy="1656183"/>
          </a:xfrm>
          <a:prstGeom prst="rect">
            <a:avLst/>
          </a:prstGeom>
          <a:noFill/>
        </p:spPr>
      </p:pic>
    </p:spTree>
    <p:extLst>
      <p:ext uri="{BB962C8B-B14F-4D97-AF65-F5344CB8AC3E}">
        <p14:creationId xmlns:p14="http://schemas.microsoft.com/office/powerpoint/2010/main" val="385228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Kaldırma Araçları</a:t>
            </a:r>
          </a:p>
        </p:txBody>
      </p:sp>
      <p:sp>
        <p:nvSpPr>
          <p:cNvPr id="3" name="İçerik Yer Tutucusu 2"/>
          <p:cNvSpPr>
            <a:spLocks noGrp="1"/>
          </p:cNvSpPr>
          <p:nvPr>
            <p:ph sz="quarter" idx="1"/>
          </p:nvPr>
        </p:nvSpPr>
        <p:spPr/>
        <p:txBody>
          <a:bodyPr/>
          <a:lstStyle/>
          <a:p>
            <a:pPr marL="0" indent="0">
              <a:buNone/>
            </a:pPr>
            <a:r>
              <a:rPr lang="tr-TR" b="1" dirty="0" smtClean="0">
                <a:solidFill>
                  <a:srgbClr val="FF0000"/>
                </a:solidFill>
              </a:rPr>
              <a:t>Makine Emniyet Yönetmeliğine göre</a:t>
            </a:r>
            <a:r>
              <a:rPr lang="tr-TR" b="1" dirty="0">
                <a:solidFill>
                  <a:srgbClr val="FF0000"/>
                </a:solidFill>
              </a:rPr>
              <a:t>, Dokuma halat veya sapanların çalışma katsayısı</a:t>
            </a:r>
            <a:r>
              <a:rPr lang="tr-TR" b="1" dirty="0" smtClean="0">
                <a:solidFill>
                  <a:srgbClr val="FF0000"/>
                </a:solidFill>
              </a:rPr>
              <a:t> genel bir kural olarak kaç olmalıdır?</a:t>
            </a:r>
          </a:p>
          <a:p>
            <a:pPr marL="0" indent="0">
              <a:buNone/>
            </a:pPr>
            <a:r>
              <a:rPr lang="tr-TR" dirty="0"/>
              <a:t>Dokuma halat veya sapanların çalışma katsayısı kullanım amacına uygun olması koşuluyla, 7’ye eşittir. </a:t>
            </a:r>
          </a:p>
          <a:p>
            <a:pPr marL="0" indent="0">
              <a:buNone/>
            </a:pPr>
            <a:endParaRPr lang="tr-TR" b="1" dirty="0">
              <a:solidFill>
                <a:srgbClr val="FF0000"/>
              </a:solidFill>
            </a:endParaRPr>
          </a:p>
        </p:txBody>
      </p:sp>
      <p:sp>
        <p:nvSpPr>
          <p:cNvPr id="4" name="Veri Yer Tutucusu 3"/>
          <p:cNvSpPr>
            <a:spLocks noGrp="1"/>
          </p:cNvSpPr>
          <p:nvPr>
            <p:ph type="dt" sz="half" idx="14"/>
          </p:nvPr>
        </p:nvSpPr>
        <p:spPr/>
        <p:txBody>
          <a:bodyPr/>
          <a:lstStyle/>
          <a:p>
            <a:fld id="{BF27EA35-ADB7-4632-9705-1C77A7E23381}"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18</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274287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Kaldırma Araçları</a:t>
            </a:r>
          </a:p>
        </p:txBody>
      </p:sp>
      <p:sp>
        <p:nvSpPr>
          <p:cNvPr id="3" name="İçerik Yer Tutucusu 2"/>
          <p:cNvSpPr>
            <a:spLocks noGrp="1"/>
          </p:cNvSpPr>
          <p:nvPr>
            <p:ph sz="quarter" idx="1"/>
          </p:nvPr>
        </p:nvSpPr>
        <p:spPr/>
        <p:txBody>
          <a:bodyPr/>
          <a:lstStyle/>
          <a:p>
            <a:pPr marL="0" indent="0">
              <a:buNone/>
            </a:pPr>
            <a:r>
              <a:rPr lang="tr-TR" b="1" dirty="0" smtClean="0">
                <a:solidFill>
                  <a:srgbClr val="FF0000"/>
                </a:solidFill>
              </a:rPr>
              <a:t>Makine Emniyet Yönetmeliğine göre</a:t>
            </a:r>
            <a:r>
              <a:rPr lang="tr-TR" b="1" dirty="0">
                <a:solidFill>
                  <a:srgbClr val="FF0000"/>
                </a:solidFill>
              </a:rPr>
              <a:t>, Kaldırma </a:t>
            </a:r>
            <a:r>
              <a:rPr lang="tr-TR" b="1" dirty="0" smtClean="0">
                <a:solidFill>
                  <a:srgbClr val="FF0000"/>
                </a:solidFill>
              </a:rPr>
              <a:t>zincirlerinde çalışma katsayıları genel bir kural olarak kaç olmalıdır?</a:t>
            </a:r>
          </a:p>
          <a:p>
            <a:pPr marL="0" indent="0">
              <a:buNone/>
            </a:pPr>
            <a:r>
              <a:rPr lang="tr-TR" dirty="0"/>
              <a:t>Kaldırma zincirleri, genel bir kural olarak bu katsayı 4’tür.</a:t>
            </a:r>
          </a:p>
          <a:p>
            <a:pPr marL="0" indent="0">
              <a:buNone/>
            </a:pPr>
            <a:endParaRPr lang="tr-TR" dirty="0"/>
          </a:p>
        </p:txBody>
      </p:sp>
      <p:sp>
        <p:nvSpPr>
          <p:cNvPr id="4" name="Veri Yer Tutucusu 3"/>
          <p:cNvSpPr>
            <a:spLocks noGrp="1"/>
          </p:cNvSpPr>
          <p:nvPr>
            <p:ph type="dt" sz="half" idx="14"/>
          </p:nvPr>
        </p:nvSpPr>
        <p:spPr/>
        <p:txBody>
          <a:bodyPr/>
          <a:lstStyle/>
          <a:p>
            <a:fld id="{A2FBA194-573E-4852-A12E-6301B8FD36F4}"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19</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351258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İŞ EKİPMANLARI</a:t>
            </a:r>
          </a:p>
        </p:txBody>
      </p:sp>
      <p:sp>
        <p:nvSpPr>
          <p:cNvPr id="3" name="İçerik Yer Tutucusu 2"/>
          <p:cNvSpPr>
            <a:spLocks noGrp="1"/>
          </p:cNvSpPr>
          <p:nvPr>
            <p:ph sz="quarter" idx="1"/>
          </p:nvPr>
        </p:nvSpPr>
        <p:spPr/>
        <p:txBody>
          <a:bodyPr/>
          <a:lstStyle/>
          <a:p>
            <a:pPr marL="0" indent="0">
              <a:buNone/>
            </a:pPr>
            <a:r>
              <a:rPr lang="tr-TR" sz="3200" b="1" dirty="0">
                <a:solidFill>
                  <a:srgbClr val="FF0000"/>
                </a:solidFill>
              </a:rPr>
              <a:t>Periyodik </a:t>
            </a:r>
            <a:r>
              <a:rPr lang="tr-TR" sz="3200" b="1" dirty="0" smtClean="0">
                <a:solidFill>
                  <a:srgbClr val="FF0000"/>
                </a:solidFill>
              </a:rPr>
              <a:t>kontrol nedir?</a:t>
            </a:r>
          </a:p>
          <a:p>
            <a:pPr marL="0" indent="0">
              <a:buNone/>
            </a:pPr>
            <a:r>
              <a:rPr lang="tr-TR" sz="3200" dirty="0" smtClean="0"/>
              <a:t>İş</a:t>
            </a:r>
            <a:r>
              <a:rPr lang="tr-TR" sz="3200" dirty="0"/>
              <a:t> ekipmanlarının, </a:t>
            </a:r>
            <a:r>
              <a:rPr lang="tr-TR" sz="3200" dirty="0" smtClean="0"/>
              <a:t>yönetmelikte</a:t>
            </a:r>
            <a:r>
              <a:rPr lang="tr-TR" sz="3200" dirty="0"/>
              <a:t> </a:t>
            </a:r>
            <a:r>
              <a:rPr lang="tr-TR" sz="3200" dirty="0" smtClean="0"/>
              <a:t>öngörülen </a:t>
            </a:r>
            <a:r>
              <a:rPr lang="tr-TR" sz="3200" dirty="0"/>
              <a:t>aralıklarda ve belirtilen yöntemlere uygun olarak, yetkili kişilerce yapılan </a:t>
            </a:r>
            <a:r>
              <a:rPr lang="tr-TR" sz="3200" dirty="0">
                <a:solidFill>
                  <a:srgbClr val="00823B"/>
                </a:solidFill>
              </a:rPr>
              <a:t>muayene, deney ve test </a:t>
            </a:r>
            <a:r>
              <a:rPr lang="tr-TR" sz="3200" dirty="0" smtClean="0"/>
              <a:t>faaliyetlerine denir.</a:t>
            </a:r>
            <a:endParaRPr lang="tr-TR" sz="3200" dirty="0"/>
          </a:p>
          <a:p>
            <a:endParaRPr lang="tr-TR" dirty="0"/>
          </a:p>
        </p:txBody>
      </p:sp>
      <p:sp>
        <p:nvSpPr>
          <p:cNvPr id="4" name="Veri Yer Tutucusu 3"/>
          <p:cNvSpPr>
            <a:spLocks noGrp="1"/>
          </p:cNvSpPr>
          <p:nvPr>
            <p:ph type="dt" sz="half" idx="14"/>
          </p:nvPr>
        </p:nvSpPr>
        <p:spPr/>
        <p:txBody>
          <a:bodyPr/>
          <a:lstStyle/>
          <a:p>
            <a:fld id="{F3CBBE3B-B4F6-42F6-A32C-6FB6D0DEED8E}"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2</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261211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Kaldırma Araçları</a:t>
            </a:r>
          </a:p>
        </p:txBody>
      </p:sp>
      <p:sp>
        <p:nvSpPr>
          <p:cNvPr id="3" name="İçerik Yer Tutucusu 2"/>
          <p:cNvSpPr>
            <a:spLocks noGrp="1"/>
          </p:cNvSpPr>
          <p:nvPr>
            <p:ph sz="quarter" idx="1"/>
          </p:nvPr>
        </p:nvSpPr>
        <p:spPr/>
        <p:txBody>
          <a:bodyPr/>
          <a:lstStyle/>
          <a:p>
            <a:pPr marL="0" indent="0">
              <a:buNone/>
            </a:pPr>
            <a:r>
              <a:rPr lang="tr-TR" b="1" dirty="0" smtClean="0">
                <a:solidFill>
                  <a:srgbClr val="FF0000"/>
                </a:solidFill>
              </a:rPr>
              <a:t>Makine Emniyet Yönetmeliğine göre</a:t>
            </a:r>
            <a:r>
              <a:rPr lang="tr-TR" b="1" dirty="0">
                <a:solidFill>
                  <a:srgbClr val="FF0000"/>
                </a:solidFill>
              </a:rPr>
              <a:t>, Kaldırma </a:t>
            </a:r>
            <a:r>
              <a:rPr lang="tr-TR" b="1" dirty="0" smtClean="0">
                <a:solidFill>
                  <a:srgbClr val="FF0000"/>
                </a:solidFill>
              </a:rPr>
              <a:t>makinalarında kullanılan sapanın </a:t>
            </a:r>
            <a:r>
              <a:rPr lang="tr-TR" b="1" dirty="0">
                <a:solidFill>
                  <a:srgbClr val="FF0000"/>
                </a:solidFill>
              </a:rPr>
              <a:t>çalışma katsayısı</a:t>
            </a:r>
            <a:r>
              <a:rPr lang="tr-TR" b="1" dirty="0" smtClean="0">
                <a:solidFill>
                  <a:srgbClr val="FF0000"/>
                </a:solidFill>
              </a:rPr>
              <a:t> genel bir kural olarak kaç olmalıdır?</a:t>
            </a:r>
          </a:p>
          <a:p>
            <a:pPr marL="0" indent="0">
              <a:buNone/>
            </a:pPr>
            <a:r>
              <a:rPr lang="tr-TR" dirty="0"/>
              <a:t>Bir sapanı oluşturan ve sapanla birlikte kullanılan bütün metalik aksamlar genel bir kural olarak bu katsayı 4’e eşittir,</a:t>
            </a:r>
          </a:p>
          <a:p>
            <a:pPr marL="0" indent="0">
              <a:buNone/>
            </a:pPr>
            <a:endParaRPr lang="tr-TR" dirty="0"/>
          </a:p>
        </p:txBody>
      </p:sp>
      <p:sp>
        <p:nvSpPr>
          <p:cNvPr id="4" name="Veri Yer Tutucusu 3"/>
          <p:cNvSpPr>
            <a:spLocks noGrp="1"/>
          </p:cNvSpPr>
          <p:nvPr>
            <p:ph type="dt" sz="half" idx="14"/>
          </p:nvPr>
        </p:nvSpPr>
        <p:spPr/>
        <p:txBody>
          <a:bodyPr/>
          <a:lstStyle/>
          <a:p>
            <a:fld id="{DA201635-D8AD-43B8-B828-AD22FD236B93}"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20</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11032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Kaldırma Araçları</a:t>
            </a:r>
          </a:p>
        </p:txBody>
      </p:sp>
      <p:sp>
        <p:nvSpPr>
          <p:cNvPr id="3" name="İçerik Yer Tutucusu 2"/>
          <p:cNvSpPr>
            <a:spLocks noGrp="1"/>
          </p:cNvSpPr>
          <p:nvPr>
            <p:ph sz="quarter" idx="1"/>
          </p:nvPr>
        </p:nvSpPr>
        <p:spPr/>
        <p:txBody>
          <a:bodyPr>
            <a:normAutofit fontScale="92500"/>
          </a:bodyPr>
          <a:lstStyle/>
          <a:p>
            <a:pPr lvl="0"/>
            <a:r>
              <a:rPr lang="tr-TR" dirty="0" smtClean="0"/>
              <a:t>Tek </a:t>
            </a:r>
            <a:r>
              <a:rPr lang="tr-TR" dirty="0"/>
              <a:t>bir işaretçiden işaret almalı,</a:t>
            </a:r>
          </a:p>
          <a:p>
            <a:pPr lvl="0"/>
            <a:r>
              <a:rPr lang="tr-TR" dirty="0"/>
              <a:t>Yüklü olarak hareket ettirilmemeli,</a:t>
            </a:r>
          </a:p>
          <a:p>
            <a:r>
              <a:rPr lang="tr-TR" dirty="0"/>
              <a:t>Tamburda en az iki </a:t>
            </a:r>
            <a:r>
              <a:rPr lang="tr-TR" dirty="0" err="1"/>
              <a:t>sarımhalat</a:t>
            </a:r>
            <a:r>
              <a:rPr lang="tr-TR" dirty="0"/>
              <a:t> kalmalı</a:t>
            </a:r>
          </a:p>
          <a:p>
            <a:pPr lvl="0"/>
            <a:r>
              <a:rPr lang="tr-TR" dirty="0"/>
              <a:t>Yükler çalışanların üzerinden geçirilmemeli,</a:t>
            </a:r>
          </a:p>
          <a:p>
            <a:pPr lvl="0"/>
            <a:r>
              <a:rPr lang="tr-TR" dirty="0"/>
              <a:t>Sesli ikaz sistemleri bulunmalı,</a:t>
            </a:r>
          </a:p>
          <a:p>
            <a:pPr lvl="0"/>
            <a:r>
              <a:rPr lang="tr-TR" dirty="0"/>
              <a:t>Yük asılı durumdayken, operatör makineyi terk etmemeli,</a:t>
            </a:r>
          </a:p>
          <a:p>
            <a:pPr lvl="0"/>
            <a:r>
              <a:rPr lang="tr-TR" dirty="0"/>
              <a:t>Açık havada çalışan vinçlerin kabinleri kapalı olmalı ve ısıtılmalı,</a:t>
            </a:r>
          </a:p>
          <a:p>
            <a:pPr lvl="0"/>
            <a:r>
              <a:rPr lang="tr-TR" dirty="0"/>
              <a:t>Aracın üzerinde azami çalışma kapasitesi belirtilmeli,</a:t>
            </a:r>
          </a:p>
          <a:p>
            <a:pPr lvl="0"/>
            <a:r>
              <a:rPr lang="tr-TR" dirty="0"/>
              <a:t>Azami yükten fazla kaldırıldığında uyaracak sesli ve ışıklı ikaz sistemi olmalı</a:t>
            </a:r>
            <a:r>
              <a:rPr lang="tr-TR" dirty="0" smtClean="0"/>
              <a:t>,</a:t>
            </a:r>
            <a:endParaRPr lang="tr-TR" dirty="0"/>
          </a:p>
        </p:txBody>
      </p:sp>
      <p:sp>
        <p:nvSpPr>
          <p:cNvPr id="4" name="Veri Yer Tutucusu 3"/>
          <p:cNvSpPr>
            <a:spLocks noGrp="1"/>
          </p:cNvSpPr>
          <p:nvPr>
            <p:ph type="dt" sz="half" idx="14"/>
          </p:nvPr>
        </p:nvSpPr>
        <p:spPr/>
        <p:txBody>
          <a:bodyPr/>
          <a:lstStyle/>
          <a:p>
            <a:fld id="{A8B0A8EA-5FFC-46B0-B812-54A323E8C1E9}"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21</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7751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Kaldırma Araçları</a:t>
            </a:r>
          </a:p>
        </p:txBody>
      </p:sp>
      <p:sp>
        <p:nvSpPr>
          <p:cNvPr id="3" name="İçerik Yer Tutucusu 2"/>
          <p:cNvSpPr>
            <a:spLocks noGrp="1"/>
          </p:cNvSpPr>
          <p:nvPr>
            <p:ph sz="quarter" idx="1"/>
          </p:nvPr>
        </p:nvSpPr>
        <p:spPr/>
        <p:txBody>
          <a:bodyPr>
            <a:normAutofit/>
          </a:bodyPr>
          <a:lstStyle/>
          <a:p>
            <a:pPr marL="0" indent="0">
              <a:buNone/>
            </a:pPr>
            <a:r>
              <a:rPr lang="tr-TR" b="1" dirty="0" smtClean="0">
                <a:solidFill>
                  <a:srgbClr val="FF0000"/>
                </a:solidFill>
              </a:rPr>
              <a:t>Kaldırma Araçlarıyla Yapılan İşlemlerde Sağlık Ve Güvenlik İşaretleri İle İlgili Asgari Gereklilikler Nelerdir?</a:t>
            </a:r>
          </a:p>
          <a:p>
            <a:pPr lvl="0"/>
            <a:r>
              <a:rPr lang="tr-TR" dirty="0" smtClean="0"/>
              <a:t>Kaldırma </a:t>
            </a:r>
            <a:r>
              <a:rPr lang="tr-TR" dirty="0"/>
              <a:t>makinalarında yüklerin kaldırılmaları, indirilmeleri veya taşınmaları, yetiştirilmiş işaretçiler tarafından verilecek el ve kol </a:t>
            </a:r>
            <a:r>
              <a:rPr lang="tr-TR" dirty="0">
                <a:solidFill>
                  <a:srgbClr val="FF0000"/>
                </a:solidFill>
              </a:rPr>
              <a:t>işaretlerine</a:t>
            </a:r>
            <a:r>
              <a:rPr lang="tr-TR" dirty="0"/>
              <a:t> göre yapılır</a:t>
            </a:r>
            <a:r>
              <a:rPr lang="tr-TR" dirty="0" smtClean="0"/>
              <a:t>. </a:t>
            </a:r>
            <a:r>
              <a:rPr lang="tr-TR" dirty="0"/>
              <a:t> </a:t>
            </a:r>
          </a:p>
          <a:p>
            <a:endParaRPr lang="tr-TR" dirty="0"/>
          </a:p>
        </p:txBody>
      </p:sp>
      <p:sp>
        <p:nvSpPr>
          <p:cNvPr id="4" name="Veri Yer Tutucusu 3"/>
          <p:cNvSpPr>
            <a:spLocks noGrp="1"/>
          </p:cNvSpPr>
          <p:nvPr>
            <p:ph type="dt" sz="half" idx="14"/>
          </p:nvPr>
        </p:nvSpPr>
        <p:spPr/>
        <p:txBody>
          <a:bodyPr/>
          <a:lstStyle/>
          <a:p>
            <a:fld id="{11519A13-F7C9-4F7C-A7E1-6A89D8812351}"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22</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200193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Kaldırma Araçları</a:t>
            </a:r>
          </a:p>
        </p:txBody>
      </p:sp>
      <p:sp>
        <p:nvSpPr>
          <p:cNvPr id="3" name="İçerik Yer Tutucusu 2"/>
          <p:cNvSpPr>
            <a:spLocks noGrp="1"/>
          </p:cNvSpPr>
          <p:nvPr>
            <p:ph sz="quarter" idx="1"/>
          </p:nvPr>
        </p:nvSpPr>
        <p:spPr/>
        <p:txBody>
          <a:bodyPr/>
          <a:lstStyle/>
          <a:p>
            <a:pPr marL="0" indent="0">
              <a:buNone/>
            </a:pPr>
            <a:r>
              <a:rPr lang="tr-TR" b="1" dirty="0" smtClean="0">
                <a:solidFill>
                  <a:srgbClr val="FF0000"/>
                </a:solidFill>
              </a:rPr>
              <a:t>Sağlık Ve Güvenlik İşaretleri Yönetmeliğine göre el işaretleri nedir?</a:t>
            </a:r>
            <a:endParaRPr lang="tr-TR" dirty="0" smtClean="0">
              <a:solidFill>
                <a:srgbClr val="FF0000"/>
              </a:solidFill>
            </a:endParaRPr>
          </a:p>
          <a:p>
            <a:pPr marL="0" indent="0">
              <a:buNone/>
            </a:pPr>
            <a:r>
              <a:rPr lang="tr-TR" dirty="0" smtClean="0"/>
              <a:t>Çalışanlar </a:t>
            </a:r>
            <a:r>
              <a:rPr lang="tr-TR" dirty="0"/>
              <a:t>için tehlike oluşturabilecek manevra yapan operatörleri yönlendirmek üzere ellerin </a:t>
            </a:r>
            <a:r>
              <a:rPr lang="tr-TR" dirty="0" smtClean="0"/>
              <a:t>veya </a:t>
            </a:r>
            <a:r>
              <a:rPr lang="tr-TR" dirty="0"/>
              <a:t>kolların önceden anlamları belirlenmiş hareket </a:t>
            </a:r>
            <a:r>
              <a:rPr lang="tr-TR" dirty="0" smtClean="0"/>
              <a:t>veya </a:t>
            </a:r>
            <a:r>
              <a:rPr lang="tr-TR" dirty="0" err="1" smtClean="0"/>
              <a:t>pozisyonlarınına</a:t>
            </a:r>
            <a:r>
              <a:rPr lang="tr-TR" dirty="0" smtClean="0"/>
              <a:t> </a:t>
            </a:r>
            <a:r>
              <a:rPr lang="tr-TR" dirty="0" smtClean="0">
                <a:solidFill>
                  <a:srgbClr val="0070C0"/>
                </a:solidFill>
              </a:rPr>
              <a:t>el işaretleri </a:t>
            </a:r>
            <a:r>
              <a:rPr lang="tr-TR" dirty="0" smtClean="0"/>
              <a:t>denir.</a:t>
            </a:r>
            <a:endParaRPr lang="tr-TR" dirty="0"/>
          </a:p>
          <a:p>
            <a:endParaRPr lang="tr-TR" dirty="0"/>
          </a:p>
        </p:txBody>
      </p:sp>
      <p:sp>
        <p:nvSpPr>
          <p:cNvPr id="4" name="Veri Yer Tutucusu 3"/>
          <p:cNvSpPr>
            <a:spLocks noGrp="1"/>
          </p:cNvSpPr>
          <p:nvPr>
            <p:ph type="dt" sz="half" idx="14"/>
          </p:nvPr>
        </p:nvSpPr>
        <p:spPr/>
        <p:txBody>
          <a:bodyPr/>
          <a:lstStyle/>
          <a:p>
            <a:fld id="{09FD7225-1E7E-4D0C-9E48-C3D224081963}" type="datetime1">
              <a:rPr lang="tr-TR" smtClean="0"/>
              <a:t>16.12.2013</a:t>
            </a:fld>
            <a:endParaRPr lang="tr-TR"/>
          </a:p>
        </p:txBody>
      </p:sp>
      <p:sp>
        <p:nvSpPr>
          <p:cNvPr id="7" name="Slayt Numarası Yer Tutucusu 6"/>
          <p:cNvSpPr>
            <a:spLocks noGrp="1"/>
          </p:cNvSpPr>
          <p:nvPr>
            <p:ph type="sldNum" sz="quarter" idx="15"/>
          </p:nvPr>
        </p:nvSpPr>
        <p:spPr/>
        <p:txBody>
          <a:bodyPr/>
          <a:lstStyle/>
          <a:p>
            <a:fld id="{BBC086B9-1232-402C-B1FD-0814278172A8}" type="slidenum">
              <a:rPr lang="tr-TR" smtClean="0"/>
              <a:t>23</a:t>
            </a:fld>
            <a:endParaRPr lang="tr-TR"/>
          </a:p>
        </p:txBody>
      </p:sp>
      <p:sp>
        <p:nvSpPr>
          <p:cNvPr id="6" name="Altbilgi Yer Tutucusu 5"/>
          <p:cNvSpPr>
            <a:spLocks noGrp="1"/>
          </p:cNvSpPr>
          <p:nvPr>
            <p:ph type="ftr" sz="quarter" idx="16"/>
          </p:nvPr>
        </p:nvSpPr>
        <p:spPr/>
        <p:txBody>
          <a:bodyPr/>
          <a:lstStyle/>
          <a:p>
            <a:r>
              <a:rPr lang="tr-TR" smtClean="0"/>
              <a:t>M.Azmi AKTACİR</a:t>
            </a:r>
            <a:endParaRPr lang="tr-TR"/>
          </a:p>
        </p:txBody>
      </p:sp>
      <p:pic>
        <p:nvPicPr>
          <p:cNvPr id="8194" name="Resim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4226480"/>
            <a:ext cx="1250628" cy="1707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3743908" y="4541686"/>
            <a:ext cx="2844316" cy="1077218"/>
          </a:xfrm>
          <a:prstGeom prst="rect">
            <a:avLst/>
          </a:prstGeom>
        </p:spPr>
        <p:txBody>
          <a:bodyPr wrap="square">
            <a:spAutoFit/>
          </a:bodyPr>
          <a:lstStyle/>
          <a:p>
            <a:pPr algn="ctr"/>
            <a:r>
              <a:rPr lang="tr-TR" sz="3200" dirty="0"/>
              <a:t>KES</a:t>
            </a:r>
          </a:p>
          <a:p>
            <a:pPr algn="ctr"/>
            <a:r>
              <a:rPr lang="tr-TR" sz="3200" dirty="0"/>
              <a:t>Acil dur.</a:t>
            </a:r>
          </a:p>
        </p:txBody>
      </p:sp>
    </p:spTree>
    <p:extLst>
      <p:ext uri="{BB962C8B-B14F-4D97-AF65-F5344CB8AC3E}">
        <p14:creationId xmlns:p14="http://schemas.microsoft.com/office/powerpoint/2010/main" val="279533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Kaldırma Araçları</a:t>
            </a:r>
          </a:p>
        </p:txBody>
      </p:sp>
      <p:sp>
        <p:nvSpPr>
          <p:cNvPr id="3" name="İçerik Yer Tutucusu 2"/>
          <p:cNvSpPr>
            <a:spLocks noGrp="1"/>
          </p:cNvSpPr>
          <p:nvPr>
            <p:ph sz="quarter" idx="1"/>
          </p:nvPr>
        </p:nvSpPr>
        <p:spPr/>
        <p:txBody>
          <a:bodyPr/>
          <a:lstStyle/>
          <a:p>
            <a:endParaRPr lang="tr-TR"/>
          </a:p>
        </p:txBody>
      </p:sp>
      <p:sp>
        <p:nvSpPr>
          <p:cNvPr id="4" name="Veri Yer Tutucusu 3"/>
          <p:cNvSpPr>
            <a:spLocks noGrp="1"/>
          </p:cNvSpPr>
          <p:nvPr>
            <p:ph type="dt" sz="half" idx="14"/>
          </p:nvPr>
        </p:nvSpPr>
        <p:spPr/>
        <p:txBody>
          <a:bodyPr/>
          <a:lstStyle/>
          <a:p>
            <a:fld id="{97D932C6-4954-4AA7-97C3-325A3E06D966}" type="datetime1">
              <a:rPr lang="tr-TR" smtClean="0"/>
              <a:t>16.12.2013</a:t>
            </a:fld>
            <a:endParaRPr lang="tr-TR"/>
          </a:p>
        </p:txBody>
      </p:sp>
      <p:sp>
        <p:nvSpPr>
          <p:cNvPr id="13" name="9 Slayt Numarası Yer Tutucusu"/>
          <p:cNvSpPr>
            <a:spLocks noGrp="1"/>
          </p:cNvSpPr>
          <p:nvPr>
            <p:ph type="sldNum" sz="quarter" idx="15"/>
          </p:nvPr>
        </p:nvSpPr>
        <p:spPr bwMode="auto">
          <a:xfrm>
            <a:off x="8201024" y="5575474"/>
            <a:ext cx="609600" cy="5212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rgbClr val="003459"/>
                </a:solidFill>
                <a:latin typeface="Arial" charset="0"/>
                <a:cs typeface="Arial" charset="0"/>
              </a:defRPr>
            </a:lvl1pPr>
            <a:lvl2pPr marL="742950" indent="-285750" eaLnBrk="0" hangingPunct="0">
              <a:defRPr>
                <a:solidFill>
                  <a:srgbClr val="003459"/>
                </a:solidFill>
                <a:latin typeface="Arial" charset="0"/>
                <a:cs typeface="Arial" charset="0"/>
              </a:defRPr>
            </a:lvl2pPr>
            <a:lvl3pPr marL="1143000" indent="-228600" eaLnBrk="0" hangingPunct="0">
              <a:defRPr>
                <a:solidFill>
                  <a:srgbClr val="003459"/>
                </a:solidFill>
                <a:latin typeface="Arial" charset="0"/>
                <a:cs typeface="Arial" charset="0"/>
              </a:defRPr>
            </a:lvl3pPr>
            <a:lvl4pPr marL="1600200" indent="-228600" eaLnBrk="0" hangingPunct="0">
              <a:defRPr>
                <a:solidFill>
                  <a:srgbClr val="003459"/>
                </a:solidFill>
                <a:latin typeface="Arial" charset="0"/>
                <a:cs typeface="Arial" charset="0"/>
              </a:defRPr>
            </a:lvl4pPr>
            <a:lvl5pPr marL="2057400" indent="-228600" eaLnBrk="0" hangingPunct="0">
              <a:defRPr>
                <a:solidFill>
                  <a:srgbClr val="003459"/>
                </a:solidFill>
                <a:latin typeface="Arial" charset="0"/>
                <a:cs typeface="Arial" charset="0"/>
              </a:defRPr>
            </a:lvl5pPr>
            <a:lvl6pPr marL="2514600" indent="-228600" eaLnBrk="0" fontAlgn="base" hangingPunct="0">
              <a:spcBef>
                <a:spcPct val="0"/>
              </a:spcBef>
              <a:spcAft>
                <a:spcPct val="0"/>
              </a:spcAft>
              <a:defRPr>
                <a:solidFill>
                  <a:srgbClr val="003459"/>
                </a:solidFill>
                <a:latin typeface="Arial" charset="0"/>
                <a:cs typeface="Arial" charset="0"/>
              </a:defRPr>
            </a:lvl6pPr>
            <a:lvl7pPr marL="2971800" indent="-228600" eaLnBrk="0" fontAlgn="base" hangingPunct="0">
              <a:spcBef>
                <a:spcPct val="0"/>
              </a:spcBef>
              <a:spcAft>
                <a:spcPct val="0"/>
              </a:spcAft>
              <a:defRPr>
                <a:solidFill>
                  <a:srgbClr val="003459"/>
                </a:solidFill>
                <a:latin typeface="Arial" charset="0"/>
                <a:cs typeface="Arial" charset="0"/>
              </a:defRPr>
            </a:lvl7pPr>
            <a:lvl8pPr marL="3429000" indent="-228600" eaLnBrk="0" fontAlgn="base" hangingPunct="0">
              <a:spcBef>
                <a:spcPct val="0"/>
              </a:spcBef>
              <a:spcAft>
                <a:spcPct val="0"/>
              </a:spcAft>
              <a:defRPr>
                <a:solidFill>
                  <a:srgbClr val="003459"/>
                </a:solidFill>
                <a:latin typeface="Arial" charset="0"/>
                <a:cs typeface="Arial" charset="0"/>
              </a:defRPr>
            </a:lvl8pPr>
            <a:lvl9pPr marL="3886200" indent="-228600" eaLnBrk="0" fontAlgn="base" hangingPunct="0">
              <a:spcBef>
                <a:spcPct val="0"/>
              </a:spcBef>
              <a:spcAft>
                <a:spcPct val="0"/>
              </a:spcAft>
              <a:defRPr>
                <a:solidFill>
                  <a:srgbClr val="003459"/>
                </a:solidFill>
                <a:latin typeface="Arial" charset="0"/>
                <a:cs typeface="Arial" charset="0"/>
              </a:defRPr>
            </a:lvl9pPr>
          </a:lstStyle>
          <a:p>
            <a:pPr eaLnBrk="1" hangingPunct="1"/>
            <a:fld id="{0A39C307-EFA8-458E-8753-7B16BB719978}" type="slidenum">
              <a:rPr lang="en-GB" smtClean="0">
                <a:solidFill>
                  <a:schemeClr val="tx2"/>
                </a:solidFill>
              </a:rPr>
              <a:pPr eaLnBrk="1" hangingPunct="1"/>
              <a:t>24</a:t>
            </a:fld>
            <a:endParaRPr lang="en-GB" smtClean="0">
              <a:solidFill>
                <a:schemeClr val="tx2"/>
              </a:solidFill>
            </a:endParaRPr>
          </a:p>
        </p:txBody>
      </p:sp>
      <p:sp>
        <p:nvSpPr>
          <p:cNvPr id="10" name="Altbilgi Yer Tutucusu 9"/>
          <p:cNvSpPr>
            <a:spLocks noGrp="1"/>
          </p:cNvSpPr>
          <p:nvPr>
            <p:ph type="ftr" sz="quarter" idx="16"/>
          </p:nvPr>
        </p:nvSpPr>
        <p:spPr/>
        <p:txBody>
          <a:bodyPr/>
          <a:lstStyle/>
          <a:p>
            <a:r>
              <a:rPr lang="tr-TR" smtClean="0"/>
              <a:t>M.Azmi AKTACİR</a:t>
            </a:r>
            <a:endParaRPr lang="tr-TR"/>
          </a:p>
        </p:txBody>
      </p:sp>
      <p:sp>
        <p:nvSpPr>
          <p:cNvPr id="5" name="Rectangle 3"/>
          <p:cNvSpPr>
            <a:spLocks noChangeArrowheads="1"/>
          </p:cNvSpPr>
          <p:nvPr/>
        </p:nvSpPr>
        <p:spPr bwMode="auto">
          <a:xfrm>
            <a:off x="548258" y="1933749"/>
            <a:ext cx="2057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endParaRPr lang="tr-TR"/>
          </a:p>
        </p:txBody>
      </p:sp>
      <p:sp>
        <p:nvSpPr>
          <p:cNvPr id="6" name="Rectangle 4"/>
          <p:cNvSpPr>
            <a:spLocks noChangeArrowheads="1"/>
          </p:cNvSpPr>
          <p:nvPr/>
        </p:nvSpPr>
        <p:spPr bwMode="auto">
          <a:xfrm>
            <a:off x="548258" y="1933749"/>
            <a:ext cx="2057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endParaRPr lang="tr-TR"/>
          </a:p>
        </p:txBody>
      </p:sp>
      <p:sp>
        <p:nvSpPr>
          <p:cNvPr id="7" name="Rectangle 5"/>
          <p:cNvSpPr>
            <a:spLocks noChangeArrowheads="1"/>
          </p:cNvSpPr>
          <p:nvPr/>
        </p:nvSpPr>
        <p:spPr bwMode="auto">
          <a:xfrm>
            <a:off x="548258" y="1933749"/>
            <a:ext cx="2057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endParaRPr lang="tr-TR"/>
          </a:p>
        </p:txBody>
      </p:sp>
      <p:graphicFrame>
        <p:nvGraphicFramePr>
          <p:cNvPr id="8" name="Group 33"/>
          <p:cNvGraphicFramePr>
            <a:graphicFrameLocks noGrp="1"/>
          </p:cNvGraphicFramePr>
          <p:nvPr>
            <p:extLst>
              <p:ext uri="{D42A27DB-BD31-4B8C-83A1-F6EECF244321}">
                <p14:modId xmlns:p14="http://schemas.microsoft.com/office/powerpoint/2010/main" val="266947846"/>
              </p:ext>
            </p:extLst>
          </p:nvPr>
        </p:nvGraphicFramePr>
        <p:xfrm>
          <a:off x="179512" y="627237"/>
          <a:ext cx="8784976" cy="6072187"/>
        </p:xfrm>
        <a:graphic>
          <a:graphicData uri="http://schemas.openxmlformats.org/drawingml/2006/table">
            <a:tbl>
              <a:tblPr/>
              <a:tblGrid>
                <a:gridCol w="2800539"/>
                <a:gridCol w="3365489"/>
                <a:gridCol w="2618948"/>
              </a:tblGrid>
              <a:tr h="6333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bg1"/>
                          </a:solidFill>
                          <a:effectLst/>
                          <a:latin typeface="Verdana" pitchFamily="34" charset="0"/>
                          <a:ea typeface="ＭＳ Ｐゴシック" pitchFamily="34" charset="-128"/>
                        </a:rPr>
                        <a:t>Anlamı</a:t>
                      </a:r>
                      <a:endParaRPr kumimoji="0" lang="en-US" sz="2000" b="0" i="0" u="none" strike="noStrike" cap="none" normalizeH="0" baseline="0" dirty="0" smtClean="0">
                        <a:ln>
                          <a:noFill/>
                        </a:ln>
                        <a:solidFill>
                          <a:schemeClr val="bg1"/>
                        </a:solidFill>
                        <a:effectLst/>
                        <a:latin typeface="Times New Roman" pitchFamily="18" charset="0"/>
                        <a:ea typeface="ＭＳ Ｐゴシック" pitchFamily="34" charset="-128"/>
                      </a:endParaRPr>
                    </a:p>
                  </a:txBody>
                  <a:tcPr marT="45726" marB="45726" horzOverflow="overflow">
                    <a:lnL w="12700" cap="flat" cmpd="sng" algn="ctr">
                      <a:solidFill>
                        <a:srgbClr val="000000"/>
                      </a:solidFill>
                      <a:prstDash val="solid"/>
                      <a:miter lim="800000"/>
                      <a:headEnd type="none" w="sm" len="sm"/>
                      <a:tailEnd type="none" w="sm" len="sm"/>
                    </a:lnL>
                    <a:lnR w="0" cap="flat" cmpd="sng" algn="ctr">
                      <a:solidFill>
                        <a:srgbClr val="010000"/>
                      </a:solidFill>
                      <a:prstDash val="solid"/>
                      <a:miter lim="800000"/>
                      <a:headEnd type="none" w="sm" len="sm"/>
                      <a:tailEnd type="none" w="sm" len="sm"/>
                    </a:lnR>
                    <a:lnT w="12700" cap="flat" cmpd="sng" algn="ctr">
                      <a:solidFill>
                        <a:srgbClr val="000000"/>
                      </a:solidFill>
                      <a:prstDash val="solid"/>
                      <a:miter lim="800000"/>
                      <a:headEnd type="none" w="sm" len="sm"/>
                      <a:tailEnd type="none" w="sm" len="sm"/>
                    </a:lnT>
                    <a:lnB w="0" cap="flat" cmpd="sng" algn="ctr">
                      <a:solidFill>
                        <a:srgbClr val="010000"/>
                      </a:solidFill>
                      <a:prstDash val="solid"/>
                      <a:miter lim="800000"/>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bg1"/>
                          </a:solidFill>
                          <a:effectLst/>
                          <a:latin typeface="Verdana" pitchFamily="34" charset="0"/>
                          <a:ea typeface="ＭＳ Ｐゴシック" pitchFamily="34" charset="-128"/>
                        </a:rPr>
                        <a:t>Tarifi</a:t>
                      </a:r>
                      <a:endParaRPr kumimoji="0" lang="en-US" sz="2000" b="0" i="0" u="none" strike="noStrike" cap="none" normalizeH="0" baseline="0" dirty="0" smtClean="0">
                        <a:ln>
                          <a:noFill/>
                        </a:ln>
                        <a:solidFill>
                          <a:schemeClr val="bg1"/>
                        </a:solidFill>
                        <a:effectLst/>
                        <a:latin typeface="Times New Roman" pitchFamily="18" charset="0"/>
                        <a:ea typeface="ＭＳ Ｐゴシック" pitchFamily="34" charset="-128"/>
                      </a:endParaRPr>
                    </a:p>
                  </a:txBody>
                  <a:tcPr marT="45726" marB="45726" horzOverflow="overflow">
                    <a:lnL w="0" cap="flat" cmpd="sng" algn="ctr">
                      <a:solidFill>
                        <a:srgbClr val="010000"/>
                      </a:solidFill>
                      <a:prstDash val="solid"/>
                      <a:miter lim="800000"/>
                      <a:headEnd type="none" w="sm" len="sm"/>
                      <a:tailEnd type="none" w="sm" len="sm"/>
                    </a:lnL>
                    <a:lnR w="0" cap="flat" cmpd="sng" algn="ctr">
                      <a:solidFill>
                        <a:srgbClr val="010000"/>
                      </a:solidFill>
                      <a:prstDash val="solid"/>
                      <a:miter lim="800000"/>
                      <a:headEnd type="none" w="sm" len="sm"/>
                      <a:tailEnd type="none" w="sm" len="sm"/>
                    </a:lnR>
                    <a:lnT w="12700" cap="flat" cmpd="sng" algn="ctr">
                      <a:solidFill>
                        <a:srgbClr val="000000"/>
                      </a:solidFill>
                      <a:prstDash val="solid"/>
                      <a:miter lim="800000"/>
                      <a:headEnd type="none" w="sm" len="sm"/>
                      <a:tailEnd type="none" w="sm" len="sm"/>
                    </a:lnT>
                    <a:lnB w="0" cap="flat" cmpd="sng" algn="ctr">
                      <a:solidFill>
                        <a:srgbClr val="010000"/>
                      </a:solidFill>
                      <a:prstDash val="solid"/>
                      <a:miter lim="800000"/>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Verdana" pitchFamily="34" charset="0"/>
                          <a:ea typeface="ＭＳ Ｐゴシック" pitchFamily="34" charset="-128"/>
                        </a:rPr>
                        <a:t>Şekil</a:t>
                      </a:r>
                      <a:endParaRPr kumimoji="0" lang="en-US" sz="2000" b="0" i="0" u="none" strike="noStrike" cap="none" normalizeH="0" baseline="0" smtClean="0">
                        <a:ln>
                          <a:noFill/>
                        </a:ln>
                        <a:solidFill>
                          <a:schemeClr val="bg1"/>
                        </a:solidFill>
                        <a:effectLst/>
                        <a:latin typeface="Times New Roman" pitchFamily="18" charset="0"/>
                        <a:ea typeface="ＭＳ Ｐゴシック" pitchFamily="34" charset="-128"/>
                      </a:endParaRPr>
                    </a:p>
                  </a:txBody>
                  <a:tcPr marT="45726" marB="45726" horzOverflow="overflow">
                    <a:lnL w="0" cap="flat" cmpd="sng" algn="ctr">
                      <a:solidFill>
                        <a:srgbClr val="01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w="12700" cap="flat" cmpd="sng" algn="ctr">
                      <a:solidFill>
                        <a:srgbClr val="000000"/>
                      </a:solidFill>
                      <a:prstDash val="solid"/>
                      <a:miter lim="800000"/>
                      <a:headEnd type="none" w="sm" len="sm"/>
                      <a:tailEnd type="none" w="sm" len="sm"/>
                    </a:lnT>
                    <a:lnB w="0" cap="flat" cmpd="sng" algn="ctr">
                      <a:solidFill>
                        <a:srgbClr val="010000"/>
                      </a:solidFill>
                      <a:prstDash val="solid"/>
                      <a:miter lim="800000"/>
                      <a:headEnd type="none" w="sm" len="sm"/>
                      <a:tailEnd type="none" w="sm" len="sm"/>
                    </a:lnB>
                    <a:lnTlToBr>
                      <a:noFill/>
                    </a:lnTlToBr>
                    <a:lnBlToTr>
                      <a:noFill/>
                    </a:lnBlToTr>
                    <a:solidFill>
                      <a:schemeClr val="tx1"/>
                    </a:solidFill>
                  </a:tcPr>
                </a:tc>
              </a:tr>
              <a:tr h="19180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Verdana" pitchFamily="34" charset="0"/>
                          <a:ea typeface="ＭＳ Ｐゴシック" pitchFamily="34" charset="-128"/>
                        </a:rPr>
                        <a:t>BAŞLAT</a:t>
                      </a:r>
                      <a:endParaRPr kumimoji="0" lang="en-US" sz="2000" b="0" i="0" u="none" strike="noStrike" cap="none" normalizeH="0" baseline="0" dirty="0" smtClean="0">
                        <a:ln>
                          <a:noFill/>
                        </a:ln>
                        <a:solidFill>
                          <a:schemeClr val="bg1"/>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bg1"/>
                          </a:solidFill>
                          <a:effectLst/>
                          <a:latin typeface="Verdana" pitchFamily="34" charset="0"/>
                          <a:ea typeface="ＭＳ Ｐゴシック" pitchFamily="34" charset="-128"/>
                        </a:rPr>
                        <a:t>Hazır</a:t>
                      </a:r>
                      <a:r>
                        <a:rPr kumimoji="0" lang="en-US" sz="2000" b="0" i="0" u="none" strike="noStrike" cap="none" normalizeH="0" baseline="0" dirty="0" smtClean="0">
                          <a:ln>
                            <a:noFill/>
                          </a:ln>
                          <a:solidFill>
                            <a:schemeClr val="bg1"/>
                          </a:solidFill>
                          <a:effectLst/>
                          <a:latin typeface="Verdana" pitchFamily="34" charset="0"/>
                          <a:ea typeface="ＭＳ Ｐゴシック" pitchFamily="34" charset="-128"/>
                        </a:rPr>
                        <a:t> </a:t>
                      </a:r>
                      <a:r>
                        <a:rPr kumimoji="0" lang="en-US" sz="2000" b="0" i="0" u="none" strike="noStrike" cap="none" normalizeH="0" baseline="0" dirty="0" err="1" smtClean="0">
                          <a:ln>
                            <a:noFill/>
                          </a:ln>
                          <a:solidFill>
                            <a:schemeClr val="bg1"/>
                          </a:solidFill>
                          <a:effectLst/>
                          <a:latin typeface="Verdana" pitchFamily="34" charset="0"/>
                          <a:ea typeface="ＭＳ Ｐゴシック" pitchFamily="34" charset="-128"/>
                        </a:rPr>
                        <a:t>ol</a:t>
                      </a:r>
                      <a:endParaRPr kumimoji="0" lang="en-US" sz="2000" b="0" i="0" u="none" strike="noStrike" cap="none" normalizeH="0" baseline="0" dirty="0" smtClean="0">
                        <a:ln>
                          <a:noFill/>
                        </a:ln>
                        <a:solidFill>
                          <a:schemeClr val="bg1"/>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bg1"/>
                          </a:solidFill>
                          <a:effectLst/>
                          <a:latin typeface="Verdana" pitchFamily="34" charset="0"/>
                          <a:ea typeface="ＭＳ Ｐゴシック" pitchFamily="34" charset="-128"/>
                        </a:rPr>
                        <a:t>Başlama</a:t>
                      </a:r>
                      <a:r>
                        <a:rPr kumimoji="0" lang="en-US" sz="2000" b="0" i="0" u="none" strike="noStrike" cap="none" normalizeH="0" baseline="0" dirty="0" smtClean="0">
                          <a:ln>
                            <a:noFill/>
                          </a:ln>
                          <a:solidFill>
                            <a:schemeClr val="bg1"/>
                          </a:solidFill>
                          <a:effectLst/>
                          <a:latin typeface="Verdana" pitchFamily="34" charset="0"/>
                          <a:ea typeface="ＭＳ Ｐゴシック" pitchFamily="34" charset="-128"/>
                        </a:rPr>
                        <a:t> </a:t>
                      </a:r>
                      <a:r>
                        <a:rPr kumimoji="0" lang="en-US" sz="2000" b="0" i="0" u="none" strike="noStrike" cap="none" normalizeH="0" baseline="0" dirty="0" err="1" smtClean="0">
                          <a:ln>
                            <a:noFill/>
                          </a:ln>
                          <a:solidFill>
                            <a:schemeClr val="bg1"/>
                          </a:solidFill>
                          <a:effectLst/>
                          <a:latin typeface="Verdana" pitchFamily="34" charset="0"/>
                          <a:ea typeface="ＭＳ Ｐゴシック" pitchFamily="34" charset="-128"/>
                        </a:rPr>
                        <a:t>komutu</a:t>
                      </a:r>
                      <a:endParaRPr kumimoji="0" lang="en-US" sz="2000" b="0" i="0" u="none" strike="noStrike" cap="none" normalizeH="0" baseline="0" dirty="0" smtClean="0">
                        <a:ln>
                          <a:noFill/>
                        </a:ln>
                        <a:solidFill>
                          <a:schemeClr val="bg1"/>
                        </a:solidFill>
                        <a:effectLst/>
                        <a:latin typeface="Times New Roman" pitchFamily="18" charset="0"/>
                        <a:ea typeface="ＭＳ Ｐゴシック" pitchFamily="34" charset="-128"/>
                      </a:endParaRPr>
                    </a:p>
                  </a:txBody>
                  <a:tcPr marT="45726" marB="45726" horzOverflow="overflow">
                    <a:lnL w="12700" cap="flat" cmpd="sng" algn="ctr">
                      <a:solidFill>
                        <a:srgbClr val="000000"/>
                      </a:solidFill>
                      <a:prstDash val="solid"/>
                      <a:miter lim="800000"/>
                      <a:headEnd type="none" w="sm" len="sm"/>
                      <a:tailEnd type="none" w="sm" len="sm"/>
                    </a:lnL>
                    <a:lnR w="0" cap="flat" cmpd="sng" algn="ctr">
                      <a:solidFill>
                        <a:srgbClr val="010000"/>
                      </a:solidFill>
                      <a:prstDash val="solid"/>
                      <a:miter lim="800000"/>
                      <a:headEnd type="none" w="sm" len="sm"/>
                      <a:tailEnd type="none" w="sm" len="sm"/>
                    </a:lnR>
                    <a:lnT w="0" cap="flat" cmpd="sng" algn="ctr">
                      <a:solidFill>
                        <a:srgbClr val="010000"/>
                      </a:solidFill>
                      <a:prstDash val="solid"/>
                      <a:miter lim="800000"/>
                      <a:headEnd type="none" w="sm" len="sm"/>
                      <a:tailEnd type="none" w="sm" len="sm"/>
                    </a:lnT>
                    <a:lnB w="0" cap="flat" cmpd="sng" algn="ctr">
                      <a:solidFill>
                        <a:srgbClr val="010000"/>
                      </a:solidFill>
                      <a:prstDash val="solid"/>
                      <a:miter lim="800000"/>
                      <a:headEnd type="none" w="sm" len="sm"/>
                      <a:tailEnd type="none" w="sm" len="sm"/>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bg1"/>
                          </a:solidFill>
                          <a:effectLst/>
                          <a:latin typeface="Verdana" pitchFamily="34" charset="0"/>
                          <a:ea typeface="ＭＳ Ｐゴシック" pitchFamily="34" charset="-128"/>
                        </a:rPr>
                        <a:t>Avuç</a:t>
                      </a:r>
                      <a:r>
                        <a:rPr kumimoji="0" lang="en-US" sz="2000" b="0" i="0" u="none" strike="noStrike" cap="none" normalizeH="0" baseline="0" dirty="0" smtClean="0">
                          <a:ln>
                            <a:noFill/>
                          </a:ln>
                          <a:solidFill>
                            <a:schemeClr val="bg1"/>
                          </a:solidFill>
                          <a:effectLst/>
                          <a:latin typeface="Verdana" pitchFamily="34" charset="0"/>
                          <a:ea typeface="ＭＳ Ｐゴシック" pitchFamily="34" charset="-128"/>
                        </a:rPr>
                        <a:t> </a:t>
                      </a:r>
                      <a:r>
                        <a:rPr kumimoji="0" lang="en-US" sz="2000" b="0" i="0" u="none" strike="noStrike" cap="none" normalizeH="0" baseline="0" dirty="0" err="1" smtClean="0">
                          <a:ln>
                            <a:noFill/>
                          </a:ln>
                          <a:solidFill>
                            <a:schemeClr val="bg1"/>
                          </a:solidFill>
                          <a:effectLst/>
                          <a:latin typeface="Verdana" pitchFamily="34" charset="0"/>
                          <a:ea typeface="ＭＳ Ｐゴシック" pitchFamily="34" charset="-128"/>
                        </a:rPr>
                        <a:t>içleri</a:t>
                      </a:r>
                      <a:r>
                        <a:rPr kumimoji="0" lang="en-US" sz="2000" b="0" i="0" u="none" strike="noStrike" cap="none" normalizeH="0" baseline="0" dirty="0" smtClean="0">
                          <a:ln>
                            <a:noFill/>
                          </a:ln>
                          <a:solidFill>
                            <a:schemeClr val="bg1"/>
                          </a:solidFill>
                          <a:effectLst/>
                          <a:latin typeface="Verdana" pitchFamily="34" charset="0"/>
                          <a:ea typeface="ＭＳ Ｐゴシック" pitchFamily="34" charset="-128"/>
                        </a:rPr>
                        <a:t> </a:t>
                      </a:r>
                      <a:r>
                        <a:rPr kumimoji="0" lang="en-US" sz="2000" b="0" i="0" u="none" strike="noStrike" cap="none" normalizeH="0" baseline="0" dirty="0" err="1" smtClean="0">
                          <a:ln>
                            <a:noFill/>
                          </a:ln>
                          <a:solidFill>
                            <a:schemeClr val="bg1"/>
                          </a:solidFill>
                          <a:effectLst/>
                          <a:latin typeface="Verdana" pitchFamily="34" charset="0"/>
                          <a:ea typeface="ＭＳ Ｐゴシック" pitchFamily="34" charset="-128"/>
                        </a:rPr>
                        <a:t>öne</a:t>
                      </a:r>
                      <a:r>
                        <a:rPr kumimoji="0" lang="en-US" sz="2000" b="0" i="0" u="none" strike="noStrike" cap="none" normalizeH="0" baseline="0" dirty="0" smtClean="0">
                          <a:ln>
                            <a:noFill/>
                          </a:ln>
                          <a:solidFill>
                            <a:schemeClr val="bg1"/>
                          </a:solidFill>
                          <a:effectLst/>
                          <a:latin typeface="Verdana" pitchFamily="34" charset="0"/>
                          <a:ea typeface="ＭＳ Ｐゴシック" pitchFamily="34" charset="-128"/>
                        </a:rPr>
                        <a:t> </a:t>
                      </a:r>
                      <a:r>
                        <a:rPr kumimoji="0" lang="en-US" sz="2000" b="0" i="0" u="none" strike="noStrike" cap="none" normalizeH="0" baseline="0" dirty="0" err="1" smtClean="0">
                          <a:ln>
                            <a:noFill/>
                          </a:ln>
                          <a:solidFill>
                            <a:schemeClr val="bg1"/>
                          </a:solidFill>
                          <a:effectLst/>
                          <a:latin typeface="Verdana" pitchFamily="34" charset="0"/>
                          <a:ea typeface="ＭＳ Ｐゴシック" pitchFamily="34" charset="-128"/>
                        </a:rPr>
                        <a:t>bakacak</a:t>
                      </a:r>
                      <a:r>
                        <a:rPr kumimoji="0" lang="en-US" sz="2000" b="0" i="0" u="none" strike="noStrike" cap="none" normalizeH="0" baseline="0" dirty="0" smtClean="0">
                          <a:ln>
                            <a:noFill/>
                          </a:ln>
                          <a:solidFill>
                            <a:schemeClr val="bg1"/>
                          </a:solidFill>
                          <a:effectLst/>
                          <a:latin typeface="Verdana" pitchFamily="34" charset="0"/>
                          <a:ea typeface="ＭＳ Ｐゴシック" pitchFamily="34" charset="-128"/>
                        </a:rPr>
                        <a:t> </a:t>
                      </a:r>
                      <a:r>
                        <a:rPr kumimoji="0" lang="en-US" sz="2000" b="0" i="0" u="none" strike="noStrike" cap="none" normalizeH="0" baseline="0" dirty="0" err="1" smtClean="0">
                          <a:ln>
                            <a:noFill/>
                          </a:ln>
                          <a:solidFill>
                            <a:schemeClr val="bg1"/>
                          </a:solidFill>
                          <a:effectLst/>
                          <a:latin typeface="Verdana" pitchFamily="34" charset="0"/>
                          <a:ea typeface="ＭＳ Ｐゴシック" pitchFamily="34" charset="-128"/>
                        </a:rPr>
                        <a:t>şekilde</a:t>
                      </a:r>
                      <a:r>
                        <a:rPr kumimoji="0" lang="en-US" sz="2000" b="0" i="0" u="none" strike="noStrike" cap="none" normalizeH="0" baseline="0" dirty="0" smtClean="0">
                          <a:ln>
                            <a:noFill/>
                          </a:ln>
                          <a:solidFill>
                            <a:schemeClr val="bg1"/>
                          </a:solidFill>
                          <a:effectLst/>
                          <a:latin typeface="Verdana" pitchFamily="34" charset="0"/>
                          <a:ea typeface="ＭＳ Ｐゴシック" pitchFamily="34" charset="-128"/>
                        </a:rPr>
                        <a:t> her </a:t>
                      </a:r>
                      <a:r>
                        <a:rPr kumimoji="0" lang="en-US" sz="2000" b="0" i="0" u="none" strike="noStrike" cap="none" normalizeH="0" baseline="0" dirty="0" err="1" smtClean="0">
                          <a:ln>
                            <a:noFill/>
                          </a:ln>
                          <a:solidFill>
                            <a:schemeClr val="bg1"/>
                          </a:solidFill>
                          <a:effectLst/>
                          <a:latin typeface="Verdana" pitchFamily="34" charset="0"/>
                          <a:ea typeface="ＭＳ Ｐゴシック" pitchFamily="34" charset="-128"/>
                        </a:rPr>
                        <a:t>iki</a:t>
                      </a:r>
                      <a:r>
                        <a:rPr kumimoji="0" lang="en-US" sz="2000" b="0" i="0" u="none" strike="noStrike" cap="none" normalizeH="0" baseline="0" dirty="0" smtClean="0">
                          <a:ln>
                            <a:noFill/>
                          </a:ln>
                          <a:solidFill>
                            <a:schemeClr val="bg1"/>
                          </a:solidFill>
                          <a:effectLst/>
                          <a:latin typeface="Verdana" pitchFamily="34" charset="0"/>
                          <a:ea typeface="ＭＳ Ｐゴシック" pitchFamily="34" charset="-128"/>
                        </a:rPr>
                        <a:t> </a:t>
                      </a:r>
                      <a:r>
                        <a:rPr kumimoji="0" lang="en-US" sz="2000" b="0" i="0" u="none" strike="noStrike" cap="none" normalizeH="0" baseline="0" dirty="0" err="1" smtClean="0">
                          <a:ln>
                            <a:noFill/>
                          </a:ln>
                          <a:solidFill>
                            <a:schemeClr val="bg1"/>
                          </a:solidFill>
                          <a:effectLst/>
                          <a:latin typeface="Verdana" pitchFamily="34" charset="0"/>
                          <a:ea typeface="ＭＳ Ｐゴシック" pitchFamily="34" charset="-128"/>
                        </a:rPr>
                        <a:t>kol</a:t>
                      </a:r>
                      <a:r>
                        <a:rPr kumimoji="0" lang="en-US" sz="2000" b="0" i="0" u="none" strike="noStrike" cap="none" normalizeH="0" baseline="0" dirty="0" smtClean="0">
                          <a:ln>
                            <a:noFill/>
                          </a:ln>
                          <a:solidFill>
                            <a:schemeClr val="bg1"/>
                          </a:solidFill>
                          <a:effectLst/>
                          <a:latin typeface="Verdana" pitchFamily="34" charset="0"/>
                          <a:ea typeface="ＭＳ Ｐゴシック" pitchFamily="34" charset="-128"/>
                        </a:rPr>
                        <a:t> </a:t>
                      </a:r>
                      <a:r>
                        <a:rPr kumimoji="0" lang="en-US" sz="2000" b="0" i="0" u="none" strike="noStrike" cap="none" normalizeH="0" baseline="0" dirty="0" err="1" smtClean="0">
                          <a:ln>
                            <a:noFill/>
                          </a:ln>
                          <a:solidFill>
                            <a:schemeClr val="bg1"/>
                          </a:solidFill>
                          <a:effectLst/>
                          <a:latin typeface="Verdana" pitchFamily="34" charset="0"/>
                          <a:ea typeface="ＭＳ Ｐゴシック" pitchFamily="34" charset="-128"/>
                        </a:rPr>
                        <a:t>yere</a:t>
                      </a:r>
                      <a:r>
                        <a:rPr kumimoji="0" lang="en-US" sz="2000" b="0" i="0" u="none" strike="noStrike" cap="none" normalizeH="0" baseline="0" dirty="0" smtClean="0">
                          <a:ln>
                            <a:noFill/>
                          </a:ln>
                          <a:solidFill>
                            <a:schemeClr val="bg1"/>
                          </a:solidFill>
                          <a:effectLst/>
                          <a:latin typeface="Verdana" pitchFamily="34" charset="0"/>
                          <a:ea typeface="ＭＳ Ｐゴシック" pitchFamily="34" charset="-128"/>
                        </a:rPr>
                        <a:t> </a:t>
                      </a:r>
                      <a:r>
                        <a:rPr kumimoji="0" lang="en-US" sz="2000" b="0" i="0" u="none" strike="noStrike" cap="none" normalizeH="0" baseline="0" dirty="0" err="1" smtClean="0">
                          <a:ln>
                            <a:noFill/>
                          </a:ln>
                          <a:solidFill>
                            <a:schemeClr val="bg1"/>
                          </a:solidFill>
                          <a:effectLst/>
                          <a:latin typeface="Verdana" pitchFamily="34" charset="0"/>
                          <a:ea typeface="ＭＳ Ｐゴシック" pitchFamily="34" charset="-128"/>
                        </a:rPr>
                        <a:t>paralel</a:t>
                      </a:r>
                      <a:endParaRPr kumimoji="0" lang="en-US" sz="2000" b="0" i="0" u="none" strike="noStrike" cap="none" normalizeH="0" baseline="0" dirty="0" smtClean="0">
                        <a:ln>
                          <a:noFill/>
                        </a:ln>
                        <a:solidFill>
                          <a:schemeClr val="bg1"/>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Verdana" pitchFamily="34" charset="0"/>
                          <a:ea typeface="ＭＳ Ｐゴシック" pitchFamily="34" charset="-128"/>
                        </a:rPr>
                        <a:t> </a:t>
                      </a:r>
                      <a:endParaRPr kumimoji="0" lang="en-US" sz="2000" b="0" i="0" u="none" strike="noStrike" cap="none" normalizeH="0" baseline="0" dirty="0" smtClean="0">
                        <a:ln>
                          <a:noFill/>
                        </a:ln>
                        <a:solidFill>
                          <a:schemeClr val="bg1"/>
                        </a:solidFill>
                        <a:effectLst/>
                        <a:latin typeface="Times New Roman" pitchFamily="18" charset="0"/>
                        <a:ea typeface="ＭＳ Ｐゴシック" pitchFamily="34" charset="-128"/>
                      </a:endParaRPr>
                    </a:p>
                  </a:txBody>
                  <a:tcPr marT="45726" marB="45726" horzOverflow="overflow">
                    <a:lnL w="0" cap="flat" cmpd="sng" algn="ctr">
                      <a:solidFill>
                        <a:srgbClr val="010000"/>
                      </a:solidFill>
                      <a:prstDash val="solid"/>
                      <a:miter lim="800000"/>
                      <a:headEnd type="none" w="sm" len="sm"/>
                      <a:tailEnd type="none" w="sm" len="sm"/>
                    </a:lnL>
                    <a:lnR w="0" cap="flat" cmpd="sng" algn="ctr">
                      <a:solidFill>
                        <a:srgbClr val="010000"/>
                      </a:solidFill>
                      <a:prstDash val="solid"/>
                      <a:miter lim="800000"/>
                      <a:headEnd type="none" w="sm" len="sm"/>
                      <a:tailEnd type="none" w="sm" len="sm"/>
                    </a:lnR>
                    <a:lnT w="0" cap="flat" cmpd="sng" algn="ctr">
                      <a:solidFill>
                        <a:srgbClr val="010000"/>
                      </a:solidFill>
                      <a:prstDash val="solid"/>
                      <a:miter lim="800000"/>
                      <a:headEnd type="none" w="sm" len="sm"/>
                      <a:tailEnd type="none" w="sm" len="sm"/>
                    </a:lnT>
                    <a:lnB w="0" cap="flat" cmpd="sng" algn="ctr">
                      <a:solidFill>
                        <a:srgbClr val="010000"/>
                      </a:solidFill>
                      <a:prstDash val="solid"/>
                      <a:miter lim="800000"/>
                      <a:headEnd type="none" w="sm" len="sm"/>
                      <a:tailEnd type="none" w="sm" len="sm"/>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000" b="0" i="0" u="none" strike="noStrike" cap="none" normalizeH="0" baseline="0" smtClean="0">
                        <a:ln>
                          <a:noFill/>
                        </a:ln>
                        <a:solidFill>
                          <a:schemeClr val="bg1"/>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000" b="0" i="0" u="none" strike="noStrike" cap="none" normalizeH="0" baseline="0" smtClean="0">
                        <a:ln>
                          <a:noFill/>
                        </a:ln>
                        <a:solidFill>
                          <a:schemeClr val="bg1"/>
                        </a:solidFill>
                        <a:effectLst/>
                        <a:latin typeface="Arial" pitchFamily="34" charset="0"/>
                        <a:ea typeface="ＭＳ Ｐゴシック" pitchFamily="34" charset="-128"/>
                      </a:endParaRPr>
                    </a:p>
                  </a:txBody>
                  <a:tcPr marT="45726" marB="45726" horzOverflow="overflow">
                    <a:lnL w="0" cap="flat" cmpd="sng" algn="ctr">
                      <a:solidFill>
                        <a:srgbClr val="01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w="0" cap="flat" cmpd="sng" algn="ctr">
                      <a:solidFill>
                        <a:srgbClr val="010000"/>
                      </a:solidFill>
                      <a:prstDash val="solid"/>
                      <a:miter lim="800000"/>
                      <a:headEnd type="none" w="sm" len="sm"/>
                      <a:tailEnd type="none" w="sm" len="sm"/>
                    </a:lnT>
                    <a:lnB w="0" cap="flat" cmpd="sng" algn="ctr">
                      <a:solidFill>
                        <a:srgbClr val="010000"/>
                      </a:solidFill>
                      <a:prstDash val="solid"/>
                      <a:miter lim="800000"/>
                      <a:headEnd type="none" w="sm" len="sm"/>
                      <a:tailEnd type="none" w="sm" len="sm"/>
                    </a:lnB>
                    <a:lnTlToBr>
                      <a:noFill/>
                    </a:lnTlToBr>
                    <a:lnBlToTr>
                      <a:noFill/>
                    </a:lnBlToTr>
                    <a:solidFill>
                      <a:schemeClr val="tx1"/>
                    </a:solidFill>
                  </a:tcPr>
                </a:tc>
              </a:tr>
              <a:tr h="2077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Verdana" pitchFamily="34" charset="0"/>
                          <a:ea typeface="ＭＳ Ｐゴシック" pitchFamily="34" charset="-128"/>
                        </a:rPr>
                        <a:t>DUR</a:t>
                      </a:r>
                      <a:endParaRPr kumimoji="0" lang="en-US" sz="2000" b="0" i="0" u="none" strike="noStrike" cap="none" normalizeH="0" baseline="0" dirty="0" smtClean="0">
                        <a:ln>
                          <a:noFill/>
                        </a:ln>
                        <a:solidFill>
                          <a:schemeClr val="bg1"/>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bg1"/>
                          </a:solidFill>
                          <a:effectLst/>
                          <a:latin typeface="Verdana" pitchFamily="34" charset="0"/>
                          <a:ea typeface="ＭＳ Ｐゴシック" pitchFamily="34" charset="-128"/>
                        </a:rPr>
                        <a:t>Kesinti</a:t>
                      </a:r>
                      <a:r>
                        <a:rPr kumimoji="0" lang="en-US" sz="2000" b="0" i="0" u="none" strike="noStrike" cap="none" normalizeH="0" baseline="0" dirty="0" smtClean="0">
                          <a:ln>
                            <a:noFill/>
                          </a:ln>
                          <a:solidFill>
                            <a:schemeClr val="bg1"/>
                          </a:solidFill>
                          <a:effectLst/>
                          <a:latin typeface="Verdana" pitchFamily="34" charset="0"/>
                          <a:ea typeface="ＭＳ Ｐゴシック" pitchFamily="34" charset="-128"/>
                        </a:rPr>
                        <a:t> / </a:t>
                      </a:r>
                      <a:r>
                        <a:rPr kumimoji="0" lang="en-US" sz="2000" b="0" i="0" u="none" strike="noStrike" cap="none" normalizeH="0" baseline="0" dirty="0" err="1" smtClean="0">
                          <a:ln>
                            <a:noFill/>
                          </a:ln>
                          <a:solidFill>
                            <a:schemeClr val="bg1"/>
                          </a:solidFill>
                          <a:effectLst/>
                          <a:latin typeface="Verdana" pitchFamily="34" charset="0"/>
                          <a:ea typeface="ＭＳ Ｐゴシック" pitchFamily="34" charset="-128"/>
                        </a:rPr>
                        <a:t>ara</a:t>
                      </a:r>
                      <a:endParaRPr kumimoji="0" lang="en-US" sz="2000" b="0" i="0" u="none" strike="noStrike" cap="none" normalizeH="0" baseline="0" dirty="0" smtClean="0">
                        <a:ln>
                          <a:noFill/>
                        </a:ln>
                        <a:solidFill>
                          <a:schemeClr val="bg1"/>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bg1"/>
                          </a:solidFill>
                          <a:effectLst/>
                          <a:latin typeface="Verdana" pitchFamily="34" charset="0"/>
                          <a:ea typeface="ＭＳ Ｐゴシック" pitchFamily="34" charset="-128"/>
                        </a:rPr>
                        <a:t>Hareketi</a:t>
                      </a:r>
                      <a:r>
                        <a:rPr kumimoji="0" lang="en-US" sz="2000" b="0" i="0" u="none" strike="noStrike" cap="none" normalizeH="0" baseline="0" dirty="0" smtClean="0">
                          <a:ln>
                            <a:noFill/>
                          </a:ln>
                          <a:solidFill>
                            <a:schemeClr val="bg1"/>
                          </a:solidFill>
                          <a:effectLst/>
                          <a:latin typeface="Verdana" pitchFamily="34" charset="0"/>
                          <a:ea typeface="ＭＳ Ｐゴシック" pitchFamily="34" charset="-128"/>
                        </a:rPr>
                        <a:t> </a:t>
                      </a:r>
                      <a:r>
                        <a:rPr kumimoji="0" lang="en-US" sz="2000" b="0" i="0" u="none" strike="noStrike" cap="none" normalizeH="0" baseline="0" dirty="0" err="1" smtClean="0">
                          <a:ln>
                            <a:noFill/>
                          </a:ln>
                          <a:solidFill>
                            <a:schemeClr val="bg1"/>
                          </a:solidFill>
                          <a:effectLst/>
                          <a:latin typeface="Verdana" pitchFamily="34" charset="0"/>
                          <a:ea typeface="ＭＳ Ｐゴシック" pitchFamily="34" charset="-128"/>
                        </a:rPr>
                        <a:t>durdur</a:t>
                      </a:r>
                      <a:endParaRPr kumimoji="0" lang="tr-TR" sz="2000" b="0" i="0" u="none" strike="noStrike" cap="none" normalizeH="0" baseline="0" dirty="0" smtClean="0">
                        <a:ln>
                          <a:noFill/>
                        </a:ln>
                        <a:solidFill>
                          <a:schemeClr val="bg1"/>
                        </a:solidFill>
                        <a:effectLst/>
                        <a:latin typeface="Verdana"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chemeClr val="bg1"/>
                        </a:solidFill>
                        <a:effectLst/>
                        <a:latin typeface="Verdana"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Times New Roman" pitchFamily="18" charset="0"/>
                        <a:ea typeface="ＭＳ Ｐゴシック" pitchFamily="34" charset="-128"/>
                      </a:endParaRPr>
                    </a:p>
                  </a:txBody>
                  <a:tcPr marT="45726" marB="45726" horzOverflow="overflow">
                    <a:lnL w="12700" cap="flat" cmpd="sng" algn="ctr">
                      <a:solidFill>
                        <a:srgbClr val="000000"/>
                      </a:solidFill>
                      <a:prstDash val="solid"/>
                      <a:miter lim="800000"/>
                      <a:headEnd type="none" w="sm" len="sm"/>
                      <a:tailEnd type="none" w="sm" len="sm"/>
                    </a:lnL>
                    <a:lnR w="0" cap="flat" cmpd="sng" algn="ctr">
                      <a:solidFill>
                        <a:srgbClr val="010000"/>
                      </a:solidFill>
                      <a:prstDash val="solid"/>
                      <a:miter lim="800000"/>
                      <a:headEnd type="none" w="sm" len="sm"/>
                      <a:tailEnd type="none" w="sm" len="sm"/>
                    </a:lnR>
                    <a:lnT w="0" cap="flat" cmpd="sng" algn="ctr">
                      <a:solidFill>
                        <a:srgbClr val="010000"/>
                      </a:solidFill>
                      <a:prstDash val="solid"/>
                      <a:miter lim="800000"/>
                      <a:headEnd type="none" w="sm" len="sm"/>
                      <a:tailEnd type="none" w="sm" len="sm"/>
                    </a:lnT>
                    <a:lnB w="0" cap="flat" cmpd="sng" algn="ctr">
                      <a:solidFill>
                        <a:srgbClr val="010000"/>
                      </a:solidFill>
                      <a:prstDash val="solid"/>
                      <a:miter lim="800000"/>
                      <a:headEnd type="none" w="sm" len="sm"/>
                      <a:tailEnd type="none" w="sm" len="sm"/>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bg1"/>
                          </a:solidFill>
                          <a:effectLst/>
                          <a:latin typeface="Verdana" pitchFamily="34" charset="0"/>
                          <a:ea typeface="ＭＳ Ｐゴシック" pitchFamily="34" charset="-128"/>
                        </a:rPr>
                        <a:t>Avuç</a:t>
                      </a:r>
                      <a:r>
                        <a:rPr kumimoji="0" lang="en-US" sz="2000" b="0" i="0" u="none" strike="noStrike" cap="none" normalizeH="0" baseline="0" dirty="0" smtClean="0">
                          <a:ln>
                            <a:noFill/>
                          </a:ln>
                          <a:solidFill>
                            <a:schemeClr val="bg1"/>
                          </a:solidFill>
                          <a:effectLst/>
                          <a:latin typeface="Verdana" pitchFamily="34" charset="0"/>
                          <a:ea typeface="ＭＳ Ｐゴシック" pitchFamily="34" charset="-128"/>
                        </a:rPr>
                        <a:t> </a:t>
                      </a:r>
                      <a:r>
                        <a:rPr kumimoji="0" lang="en-US" sz="2000" b="0" i="0" u="none" strike="noStrike" cap="none" normalizeH="0" baseline="0" dirty="0" err="1" smtClean="0">
                          <a:ln>
                            <a:noFill/>
                          </a:ln>
                          <a:solidFill>
                            <a:schemeClr val="bg1"/>
                          </a:solidFill>
                          <a:effectLst/>
                          <a:latin typeface="Verdana" pitchFamily="34" charset="0"/>
                          <a:ea typeface="ＭＳ Ｐゴシック" pitchFamily="34" charset="-128"/>
                        </a:rPr>
                        <a:t>içi</a:t>
                      </a:r>
                      <a:r>
                        <a:rPr kumimoji="0" lang="en-US" sz="2000" b="0" i="0" u="none" strike="noStrike" cap="none" normalizeH="0" baseline="0" dirty="0" smtClean="0">
                          <a:ln>
                            <a:noFill/>
                          </a:ln>
                          <a:solidFill>
                            <a:schemeClr val="bg1"/>
                          </a:solidFill>
                          <a:effectLst/>
                          <a:latin typeface="Verdana" pitchFamily="34" charset="0"/>
                          <a:ea typeface="ＭＳ Ｐゴシック" pitchFamily="34" charset="-128"/>
                        </a:rPr>
                        <a:t> </a:t>
                      </a:r>
                      <a:r>
                        <a:rPr kumimoji="0" lang="en-US" sz="2000" b="0" i="0" u="none" strike="noStrike" cap="none" normalizeH="0" baseline="0" dirty="0" err="1" smtClean="0">
                          <a:ln>
                            <a:noFill/>
                          </a:ln>
                          <a:solidFill>
                            <a:schemeClr val="bg1"/>
                          </a:solidFill>
                          <a:effectLst/>
                          <a:latin typeface="Verdana" pitchFamily="34" charset="0"/>
                          <a:ea typeface="ＭＳ Ｐゴシック" pitchFamily="34" charset="-128"/>
                        </a:rPr>
                        <a:t>öne</a:t>
                      </a:r>
                      <a:r>
                        <a:rPr kumimoji="0" lang="en-US" sz="2000" b="0" i="0" u="none" strike="noStrike" cap="none" normalizeH="0" baseline="0" dirty="0" smtClean="0">
                          <a:ln>
                            <a:noFill/>
                          </a:ln>
                          <a:solidFill>
                            <a:schemeClr val="bg1"/>
                          </a:solidFill>
                          <a:effectLst/>
                          <a:latin typeface="Verdana" pitchFamily="34" charset="0"/>
                          <a:ea typeface="ＭＳ Ｐゴシック" pitchFamily="34" charset="-128"/>
                        </a:rPr>
                        <a:t> </a:t>
                      </a:r>
                      <a:r>
                        <a:rPr kumimoji="0" lang="en-US" sz="2000" b="0" i="0" u="none" strike="noStrike" cap="none" normalizeH="0" baseline="0" dirty="0" err="1" smtClean="0">
                          <a:ln>
                            <a:noFill/>
                          </a:ln>
                          <a:solidFill>
                            <a:schemeClr val="bg1"/>
                          </a:solidFill>
                          <a:effectLst/>
                          <a:latin typeface="Verdana" pitchFamily="34" charset="0"/>
                          <a:ea typeface="ＭＳ Ｐゴシック" pitchFamily="34" charset="-128"/>
                        </a:rPr>
                        <a:t>bakacak</a:t>
                      </a:r>
                      <a:r>
                        <a:rPr kumimoji="0" lang="en-US" sz="2000" b="0" i="0" u="none" strike="noStrike" cap="none" normalizeH="0" baseline="0" dirty="0" smtClean="0">
                          <a:ln>
                            <a:noFill/>
                          </a:ln>
                          <a:solidFill>
                            <a:schemeClr val="bg1"/>
                          </a:solidFill>
                          <a:effectLst/>
                          <a:latin typeface="Verdana" pitchFamily="34" charset="0"/>
                          <a:ea typeface="ＭＳ Ｐゴシック" pitchFamily="34" charset="-128"/>
                        </a:rPr>
                        <a:t> </a:t>
                      </a:r>
                      <a:r>
                        <a:rPr kumimoji="0" lang="en-US" sz="2000" b="0" i="0" u="none" strike="noStrike" cap="none" normalizeH="0" baseline="0" dirty="0" err="1" smtClean="0">
                          <a:ln>
                            <a:noFill/>
                          </a:ln>
                          <a:solidFill>
                            <a:schemeClr val="bg1"/>
                          </a:solidFill>
                          <a:effectLst/>
                          <a:latin typeface="Verdana" pitchFamily="34" charset="0"/>
                          <a:ea typeface="ＭＳ Ｐゴシック" pitchFamily="34" charset="-128"/>
                        </a:rPr>
                        <a:t>şekilde</a:t>
                      </a:r>
                      <a:r>
                        <a:rPr kumimoji="0" lang="en-US" sz="2000" b="0" i="0" u="none" strike="noStrike" cap="none" normalizeH="0" baseline="0" dirty="0" smtClean="0">
                          <a:ln>
                            <a:noFill/>
                          </a:ln>
                          <a:solidFill>
                            <a:schemeClr val="bg1"/>
                          </a:solidFill>
                          <a:effectLst/>
                          <a:latin typeface="Verdana" pitchFamily="34" charset="0"/>
                          <a:ea typeface="ＭＳ Ｐゴシック" pitchFamily="34" charset="-128"/>
                        </a:rPr>
                        <a:t> </a:t>
                      </a:r>
                      <a:r>
                        <a:rPr kumimoji="0" lang="en-US" sz="2000" b="0" i="0" u="none" strike="noStrike" cap="none" normalizeH="0" baseline="0" dirty="0" err="1" smtClean="0">
                          <a:ln>
                            <a:noFill/>
                          </a:ln>
                          <a:solidFill>
                            <a:schemeClr val="bg1"/>
                          </a:solidFill>
                          <a:effectLst/>
                          <a:latin typeface="Verdana" pitchFamily="34" charset="0"/>
                          <a:ea typeface="ＭＳ Ｐゴシック" pitchFamily="34" charset="-128"/>
                        </a:rPr>
                        <a:t>sağ</a:t>
                      </a:r>
                      <a:r>
                        <a:rPr kumimoji="0" lang="en-US" sz="2000" b="0" i="0" u="none" strike="noStrike" cap="none" normalizeH="0" baseline="0" dirty="0" smtClean="0">
                          <a:ln>
                            <a:noFill/>
                          </a:ln>
                          <a:solidFill>
                            <a:schemeClr val="bg1"/>
                          </a:solidFill>
                          <a:effectLst/>
                          <a:latin typeface="Verdana" pitchFamily="34" charset="0"/>
                          <a:ea typeface="ＭＳ Ｐゴシック" pitchFamily="34" charset="-128"/>
                        </a:rPr>
                        <a:t> </a:t>
                      </a:r>
                      <a:r>
                        <a:rPr kumimoji="0" lang="en-US" sz="2000" b="0" i="0" u="none" strike="noStrike" cap="none" normalizeH="0" baseline="0" dirty="0" err="1" smtClean="0">
                          <a:ln>
                            <a:noFill/>
                          </a:ln>
                          <a:solidFill>
                            <a:schemeClr val="bg1"/>
                          </a:solidFill>
                          <a:effectLst/>
                          <a:latin typeface="Verdana" pitchFamily="34" charset="0"/>
                          <a:ea typeface="ＭＳ Ｐゴシック" pitchFamily="34" charset="-128"/>
                        </a:rPr>
                        <a:t>kol</a:t>
                      </a:r>
                      <a:r>
                        <a:rPr kumimoji="0" lang="en-US" sz="2000" b="0" i="0" u="none" strike="noStrike" cap="none" normalizeH="0" baseline="0" dirty="0" smtClean="0">
                          <a:ln>
                            <a:noFill/>
                          </a:ln>
                          <a:solidFill>
                            <a:schemeClr val="bg1"/>
                          </a:solidFill>
                          <a:effectLst/>
                          <a:latin typeface="Verdana" pitchFamily="34" charset="0"/>
                          <a:ea typeface="ＭＳ Ｐゴシック" pitchFamily="34" charset="-128"/>
                        </a:rPr>
                        <a:t> </a:t>
                      </a:r>
                      <a:r>
                        <a:rPr kumimoji="0" lang="en-US" sz="2000" b="0" i="0" u="none" strike="noStrike" cap="none" normalizeH="0" baseline="0" dirty="0" err="1" smtClean="0">
                          <a:ln>
                            <a:noFill/>
                          </a:ln>
                          <a:solidFill>
                            <a:schemeClr val="bg1"/>
                          </a:solidFill>
                          <a:effectLst/>
                          <a:latin typeface="Verdana" pitchFamily="34" charset="0"/>
                          <a:ea typeface="ＭＳ Ｐゴシック" pitchFamily="34" charset="-128"/>
                        </a:rPr>
                        <a:t>yukarı</a:t>
                      </a:r>
                      <a:r>
                        <a:rPr kumimoji="0" lang="en-US" sz="2000" b="0" i="0" u="none" strike="noStrike" cap="none" normalizeH="0" baseline="0" dirty="0" smtClean="0">
                          <a:ln>
                            <a:noFill/>
                          </a:ln>
                          <a:solidFill>
                            <a:schemeClr val="bg1"/>
                          </a:solidFill>
                          <a:effectLst/>
                          <a:latin typeface="Verdana" pitchFamily="34" charset="0"/>
                          <a:ea typeface="ＭＳ Ｐゴシック" pitchFamily="34" charset="-128"/>
                        </a:rPr>
                        <a:t> </a:t>
                      </a:r>
                      <a:r>
                        <a:rPr kumimoji="0" lang="en-US" sz="2000" b="0" i="0" u="none" strike="noStrike" cap="none" normalizeH="0" baseline="0" dirty="0" err="1" smtClean="0">
                          <a:ln>
                            <a:noFill/>
                          </a:ln>
                          <a:solidFill>
                            <a:schemeClr val="bg1"/>
                          </a:solidFill>
                          <a:effectLst/>
                          <a:latin typeface="Verdana" pitchFamily="34" charset="0"/>
                          <a:ea typeface="ＭＳ Ｐゴシック" pitchFamily="34" charset="-128"/>
                        </a:rPr>
                        <a:t>kalkık</a:t>
                      </a:r>
                      <a:endParaRPr kumimoji="0" lang="en-US" sz="2000" b="0" i="0" u="none" strike="noStrike" cap="none" normalizeH="0" baseline="0" dirty="0" smtClean="0">
                        <a:ln>
                          <a:noFill/>
                        </a:ln>
                        <a:solidFill>
                          <a:schemeClr val="bg1"/>
                        </a:solidFill>
                        <a:effectLst/>
                        <a:latin typeface="Times New Roman" pitchFamily="18" charset="0"/>
                        <a:ea typeface="ＭＳ Ｐゴシック" pitchFamily="34" charset="-128"/>
                      </a:endParaRPr>
                    </a:p>
                  </a:txBody>
                  <a:tcPr marT="45726" marB="45726" horzOverflow="overflow">
                    <a:lnL w="0" cap="flat" cmpd="sng" algn="ctr">
                      <a:solidFill>
                        <a:srgbClr val="010000"/>
                      </a:solidFill>
                      <a:prstDash val="solid"/>
                      <a:miter lim="800000"/>
                      <a:headEnd type="none" w="sm" len="sm"/>
                      <a:tailEnd type="none" w="sm" len="sm"/>
                    </a:lnL>
                    <a:lnR w="0" cap="flat" cmpd="sng" algn="ctr">
                      <a:solidFill>
                        <a:srgbClr val="010000"/>
                      </a:solidFill>
                      <a:prstDash val="solid"/>
                      <a:miter lim="800000"/>
                      <a:headEnd type="none" w="sm" len="sm"/>
                      <a:tailEnd type="none" w="sm" len="sm"/>
                    </a:lnR>
                    <a:lnT w="0" cap="flat" cmpd="sng" algn="ctr">
                      <a:solidFill>
                        <a:srgbClr val="010000"/>
                      </a:solidFill>
                      <a:prstDash val="solid"/>
                      <a:miter lim="800000"/>
                      <a:headEnd type="none" w="sm" len="sm"/>
                      <a:tailEnd type="none" w="sm" len="sm"/>
                    </a:lnT>
                    <a:lnB w="0" cap="flat" cmpd="sng" algn="ctr">
                      <a:solidFill>
                        <a:srgbClr val="010000"/>
                      </a:solidFill>
                      <a:prstDash val="solid"/>
                      <a:miter lim="800000"/>
                      <a:headEnd type="none" w="sm" len="sm"/>
                      <a:tailEnd type="none" w="sm" len="sm"/>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000" b="0" i="0" u="none" strike="noStrike" cap="none" normalizeH="0" baseline="0" smtClean="0">
                        <a:ln>
                          <a:noFill/>
                        </a:ln>
                        <a:solidFill>
                          <a:schemeClr val="bg1"/>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000" b="0" i="0" u="none" strike="noStrike" cap="none" normalizeH="0" baseline="0" smtClean="0">
                        <a:ln>
                          <a:noFill/>
                        </a:ln>
                        <a:solidFill>
                          <a:schemeClr val="bg1"/>
                        </a:solidFill>
                        <a:effectLst/>
                        <a:latin typeface="Arial" pitchFamily="34" charset="0"/>
                        <a:ea typeface="ＭＳ Ｐゴシック" pitchFamily="34" charset="-128"/>
                      </a:endParaRPr>
                    </a:p>
                  </a:txBody>
                  <a:tcPr marT="45726" marB="45726" horzOverflow="overflow">
                    <a:lnL w="0" cap="flat" cmpd="sng" algn="ctr">
                      <a:solidFill>
                        <a:srgbClr val="01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w="0" cap="flat" cmpd="sng" algn="ctr">
                      <a:solidFill>
                        <a:srgbClr val="010000"/>
                      </a:solidFill>
                      <a:prstDash val="solid"/>
                      <a:miter lim="800000"/>
                      <a:headEnd type="none" w="sm" len="sm"/>
                      <a:tailEnd type="none" w="sm" len="sm"/>
                    </a:lnT>
                    <a:lnB w="0" cap="flat" cmpd="sng" algn="ctr">
                      <a:solidFill>
                        <a:srgbClr val="010000"/>
                      </a:solidFill>
                      <a:prstDash val="solid"/>
                      <a:miter lim="800000"/>
                      <a:headEnd type="none" w="sm" len="sm"/>
                      <a:tailEnd type="none" w="sm" len="sm"/>
                    </a:lnB>
                    <a:lnTlToBr>
                      <a:noFill/>
                    </a:lnTlToBr>
                    <a:lnBlToTr>
                      <a:noFill/>
                    </a:lnBlToTr>
                    <a:solidFill>
                      <a:schemeClr val="tx1"/>
                    </a:solidFill>
                  </a:tcPr>
                </a:tc>
              </a:tr>
              <a:tr h="14437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Verdana" pitchFamily="34" charset="0"/>
                          <a:ea typeface="ＭＳ Ｐゴシック" pitchFamily="34" charset="-128"/>
                        </a:rPr>
                        <a:t>TAMAM</a:t>
                      </a:r>
                      <a:endParaRPr kumimoji="0" lang="en-US" sz="2000" b="0" i="0" u="none" strike="noStrike" cap="none" normalizeH="0" baseline="0" smtClean="0">
                        <a:ln>
                          <a:noFill/>
                        </a:ln>
                        <a:solidFill>
                          <a:schemeClr val="bg1"/>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Verdana" pitchFamily="34" charset="0"/>
                          <a:ea typeface="ＭＳ Ｐゴシック" pitchFamily="34" charset="-128"/>
                        </a:rPr>
                        <a:t>İşlemin sonu</a:t>
                      </a:r>
                      <a:endParaRPr kumimoji="0" lang="en-US" sz="2000" b="0" i="0" u="none" strike="noStrike" cap="none" normalizeH="0" baseline="0" smtClean="0">
                        <a:ln>
                          <a:noFill/>
                        </a:ln>
                        <a:solidFill>
                          <a:schemeClr val="bg1"/>
                        </a:solidFill>
                        <a:effectLst/>
                        <a:latin typeface="Times New Roman" pitchFamily="18" charset="0"/>
                        <a:ea typeface="ＭＳ Ｐゴシック" pitchFamily="34" charset="-128"/>
                      </a:endParaRPr>
                    </a:p>
                  </a:txBody>
                  <a:tcPr marT="45726" marB="45726" horzOverflow="overflow">
                    <a:lnL w="12700" cap="flat" cmpd="sng" algn="ctr">
                      <a:solidFill>
                        <a:srgbClr val="000000"/>
                      </a:solidFill>
                      <a:prstDash val="solid"/>
                      <a:miter lim="800000"/>
                      <a:headEnd type="none" w="sm" len="sm"/>
                      <a:tailEnd type="none" w="sm" len="sm"/>
                    </a:lnL>
                    <a:lnR w="0" cap="flat" cmpd="sng" algn="ctr">
                      <a:solidFill>
                        <a:srgbClr val="010000"/>
                      </a:solidFill>
                      <a:prstDash val="solid"/>
                      <a:miter lim="800000"/>
                      <a:headEnd type="none" w="sm" len="sm"/>
                      <a:tailEnd type="none" w="sm" len="sm"/>
                    </a:lnR>
                    <a:lnT w="0" cap="flat" cmpd="sng" algn="ctr">
                      <a:solidFill>
                        <a:srgbClr val="010000"/>
                      </a:solidFill>
                      <a:prstDash val="solid"/>
                      <a:miter lim="800000"/>
                      <a:headEnd type="none" w="sm" len="sm"/>
                      <a:tailEnd type="none" w="sm" len="sm"/>
                    </a:lnT>
                    <a:lnB w="12700" cap="flat" cmpd="sng" algn="ctr">
                      <a:solidFill>
                        <a:srgbClr val="000000"/>
                      </a:solidFill>
                      <a:prstDash val="solid"/>
                      <a:miter lim="800000"/>
                      <a:headEnd type="none" w="sm" len="sm"/>
                      <a:tailEnd type="none" w="sm" len="sm"/>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Verdana" pitchFamily="34" charset="0"/>
                          <a:ea typeface="ＭＳ Ｐゴシック" pitchFamily="34" charset="-128"/>
                        </a:rPr>
                        <a:t>Her </a:t>
                      </a:r>
                      <a:r>
                        <a:rPr kumimoji="0" lang="en-US" sz="2000" b="0" i="0" u="none" strike="noStrike" cap="none" normalizeH="0" baseline="0" dirty="0" err="1" smtClean="0">
                          <a:ln>
                            <a:noFill/>
                          </a:ln>
                          <a:solidFill>
                            <a:schemeClr val="bg1"/>
                          </a:solidFill>
                          <a:effectLst/>
                          <a:latin typeface="Verdana" pitchFamily="34" charset="0"/>
                          <a:ea typeface="ＭＳ Ｐゴシック" pitchFamily="34" charset="-128"/>
                        </a:rPr>
                        <a:t>iki</a:t>
                      </a:r>
                      <a:r>
                        <a:rPr kumimoji="0" lang="en-US" sz="2000" b="0" i="0" u="none" strike="noStrike" cap="none" normalizeH="0" baseline="0" dirty="0" smtClean="0">
                          <a:ln>
                            <a:noFill/>
                          </a:ln>
                          <a:solidFill>
                            <a:schemeClr val="bg1"/>
                          </a:solidFill>
                          <a:effectLst/>
                          <a:latin typeface="Verdana" pitchFamily="34" charset="0"/>
                          <a:ea typeface="ＭＳ Ｐゴシック" pitchFamily="34" charset="-128"/>
                        </a:rPr>
                        <a:t> </a:t>
                      </a:r>
                      <a:r>
                        <a:rPr kumimoji="0" lang="en-US" sz="2000" b="0" i="0" u="none" strike="noStrike" cap="none" normalizeH="0" baseline="0" dirty="0" err="1" smtClean="0">
                          <a:ln>
                            <a:noFill/>
                          </a:ln>
                          <a:solidFill>
                            <a:schemeClr val="bg1"/>
                          </a:solidFill>
                          <a:effectLst/>
                          <a:latin typeface="Verdana" pitchFamily="34" charset="0"/>
                          <a:ea typeface="ＭＳ Ｐゴシック" pitchFamily="34" charset="-128"/>
                        </a:rPr>
                        <a:t>kol</a:t>
                      </a:r>
                      <a:r>
                        <a:rPr kumimoji="0" lang="en-US" sz="2000" b="0" i="0" u="none" strike="noStrike" cap="none" normalizeH="0" baseline="0" dirty="0" smtClean="0">
                          <a:ln>
                            <a:noFill/>
                          </a:ln>
                          <a:solidFill>
                            <a:schemeClr val="bg1"/>
                          </a:solidFill>
                          <a:effectLst/>
                          <a:latin typeface="Verdana" pitchFamily="34" charset="0"/>
                          <a:ea typeface="ＭＳ Ｐゴシック" pitchFamily="34" charset="-128"/>
                        </a:rPr>
                        <a:t> </a:t>
                      </a:r>
                      <a:r>
                        <a:rPr kumimoji="0" lang="en-US" sz="2000" b="0" i="0" u="none" strike="noStrike" cap="none" normalizeH="0" baseline="0" dirty="0" err="1" smtClean="0">
                          <a:ln>
                            <a:noFill/>
                          </a:ln>
                          <a:solidFill>
                            <a:schemeClr val="bg1"/>
                          </a:solidFill>
                          <a:effectLst/>
                          <a:latin typeface="Verdana" pitchFamily="34" charset="0"/>
                          <a:ea typeface="ＭＳ Ｐゴシック" pitchFamily="34" charset="-128"/>
                        </a:rPr>
                        <a:t>göğüs</a:t>
                      </a:r>
                      <a:r>
                        <a:rPr kumimoji="0" lang="en-US" sz="2000" b="0" i="0" u="none" strike="noStrike" cap="none" normalizeH="0" baseline="0" dirty="0" smtClean="0">
                          <a:ln>
                            <a:noFill/>
                          </a:ln>
                          <a:solidFill>
                            <a:schemeClr val="bg1"/>
                          </a:solidFill>
                          <a:effectLst/>
                          <a:latin typeface="Verdana" pitchFamily="34" charset="0"/>
                          <a:ea typeface="ＭＳ Ｐゴシック" pitchFamily="34" charset="-128"/>
                        </a:rPr>
                        <a:t> </a:t>
                      </a:r>
                      <a:r>
                        <a:rPr kumimoji="0" lang="en-US" sz="2000" b="0" i="0" u="none" strike="noStrike" cap="none" normalizeH="0" baseline="0" dirty="0" err="1" smtClean="0">
                          <a:ln>
                            <a:noFill/>
                          </a:ln>
                          <a:solidFill>
                            <a:schemeClr val="bg1"/>
                          </a:solidFill>
                          <a:effectLst/>
                          <a:latin typeface="Verdana" pitchFamily="34" charset="0"/>
                          <a:ea typeface="ＭＳ Ｐゴシック" pitchFamily="34" charset="-128"/>
                        </a:rPr>
                        <a:t>hizasında</a:t>
                      </a:r>
                      <a:r>
                        <a:rPr kumimoji="0" lang="en-US" sz="2000" b="0" i="0" u="none" strike="noStrike" cap="none" normalizeH="0" baseline="0" dirty="0" smtClean="0">
                          <a:ln>
                            <a:noFill/>
                          </a:ln>
                          <a:solidFill>
                            <a:schemeClr val="bg1"/>
                          </a:solidFill>
                          <a:effectLst/>
                          <a:latin typeface="Verdana" pitchFamily="34" charset="0"/>
                          <a:ea typeface="ＭＳ Ｐゴシック" pitchFamily="34" charset="-128"/>
                        </a:rPr>
                        <a:t> </a:t>
                      </a:r>
                      <a:r>
                        <a:rPr kumimoji="0" lang="en-US" sz="2000" b="0" i="0" u="none" strike="noStrike" cap="none" normalizeH="0" baseline="0" dirty="0" err="1" smtClean="0">
                          <a:ln>
                            <a:noFill/>
                          </a:ln>
                          <a:solidFill>
                            <a:schemeClr val="bg1"/>
                          </a:solidFill>
                          <a:effectLst/>
                          <a:latin typeface="Verdana" pitchFamily="34" charset="0"/>
                          <a:ea typeface="ＭＳ Ｐゴシック" pitchFamily="34" charset="-128"/>
                        </a:rPr>
                        <a:t>eller</a:t>
                      </a:r>
                      <a:r>
                        <a:rPr kumimoji="0" lang="en-US" sz="2000" b="0" i="0" u="none" strike="noStrike" cap="none" normalizeH="0" baseline="0" dirty="0" smtClean="0">
                          <a:ln>
                            <a:noFill/>
                          </a:ln>
                          <a:solidFill>
                            <a:schemeClr val="bg1"/>
                          </a:solidFill>
                          <a:effectLst/>
                          <a:latin typeface="Verdana" pitchFamily="34" charset="0"/>
                          <a:ea typeface="ＭＳ Ｐゴシック" pitchFamily="34" charset="-128"/>
                        </a:rPr>
                        <a:t> </a:t>
                      </a:r>
                      <a:r>
                        <a:rPr kumimoji="0" lang="en-US" sz="2000" b="0" i="0" u="none" strike="noStrike" cap="none" normalizeH="0" baseline="0" dirty="0" err="1" smtClean="0">
                          <a:ln>
                            <a:noFill/>
                          </a:ln>
                          <a:solidFill>
                            <a:schemeClr val="bg1"/>
                          </a:solidFill>
                          <a:effectLst/>
                          <a:latin typeface="Verdana" pitchFamily="34" charset="0"/>
                          <a:ea typeface="ＭＳ Ｐゴシック" pitchFamily="34" charset="-128"/>
                        </a:rPr>
                        <a:t>kenetli</a:t>
                      </a:r>
                      <a:endParaRPr kumimoji="0" lang="en-US" sz="2000" b="0" i="0" u="none" strike="noStrike" cap="none" normalizeH="0" baseline="0" dirty="0" smtClean="0">
                        <a:ln>
                          <a:noFill/>
                        </a:ln>
                        <a:solidFill>
                          <a:schemeClr val="bg1"/>
                        </a:solidFill>
                        <a:effectLst/>
                        <a:latin typeface="Times New Roman" pitchFamily="18" charset="0"/>
                        <a:ea typeface="ＭＳ Ｐゴシック" pitchFamily="34" charset="-128"/>
                      </a:endParaRPr>
                    </a:p>
                  </a:txBody>
                  <a:tcPr marT="45726" marB="45726" horzOverflow="overflow">
                    <a:lnL w="0" cap="flat" cmpd="sng" algn="ctr">
                      <a:solidFill>
                        <a:srgbClr val="010000"/>
                      </a:solidFill>
                      <a:prstDash val="solid"/>
                      <a:miter lim="800000"/>
                      <a:headEnd type="none" w="sm" len="sm"/>
                      <a:tailEnd type="none" w="sm" len="sm"/>
                    </a:lnL>
                    <a:lnR w="0" cap="flat" cmpd="sng" algn="ctr">
                      <a:solidFill>
                        <a:srgbClr val="010000"/>
                      </a:solidFill>
                      <a:prstDash val="solid"/>
                      <a:miter lim="800000"/>
                      <a:headEnd type="none" w="sm" len="sm"/>
                      <a:tailEnd type="none" w="sm" len="sm"/>
                    </a:lnR>
                    <a:lnT w="0" cap="flat" cmpd="sng" algn="ctr">
                      <a:solidFill>
                        <a:srgbClr val="010000"/>
                      </a:solidFill>
                      <a:prstDash val="solid"/>
                      <a:miter lim="800000"/>
                      <a:headEnd type="none" w="sm" len="sm"/>
                      <a:tailEnd type="none" w="sm" len="sm"/>
                    </a:lnT>
                    <a:lnB w="12700" cap="flat" cmpd="sng" algn="ctr">
                      <a:solidFill>
                        <a:srgbClr val="000000"/>
                      </a:solidFill>
                      <a:prstDash val="solid"/>
                      <a:miter lim="800000"/>
                      <a:headEnd type="none" w="sm" len="sm"/>
                      <a:tailEnd type="none" w="sm" len="sm"/>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000" b="0" i="0" u="none" strike="noStrike" cap="none" normalizeH="0" baseline="0" dirty="0" smtClean="0">
                        <a:ln>
                          <a:noFill/>
                        </a:ln>
                        <a:solidFill>
                          <a:schemeClr val="bg1"/>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000" b="0" i="0" u="none" strike="noStrike" cap="none" normalizeH="0" baseline="0" dirty="0" smtClean="0">
                        <a:ln>
                          <a:noFill/>
                        </a:ln>
                        <a:solidFill>
                          <a:schemeClr val="bg1"/>
                        </a:solidFill>
                        <a:effectLst/>
                        <a:latin typeface="Arial" pitchFamily="34" charset="0"/>
                        <a:ea typeface="ＭＳ Ｐゴシック" pitchFamily="34" charset="-128"/>
                      </a:endParaRPr>
                    </a:p>
                  </a:txBody>
                  <a:tcPr marT="45726" marB="45726" horzOverflow="overflow">
                    <a:lnL w="0" cap="flat" cmpd="sng" algn="ctr">
                      <a:solidFill>
                        <a:srgbClr val="01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w="0" cap="flat" cmpd="sng" algn="ctr">
                      <a:solidFill>
                        <a:srgbClr val="010000"/>
                      </a:solidFill>
                      <a:prstDash val="solid"/>
                      <a:miter lim="800000"/>
                      <a:headEnd type="none" w="sm" len="sm"/>
                      <a:tailEnd type="none" w="sm" len="sm"/>
                    </a:lnT>
                    <a:lnB w="12700" cap="flat" cmpd="sng" algn="ctr">
                      <a:solidFill>
                        <a:srgbClr val="000000"/>
                      </a:solidFill>
                      <a:prstDash val="solid"/>
                      <a:miter lim="800000"/>
                      <a:headEnd type="none" w="sm" len="sm"/>
                      <a:tailEnd type="none" w="sm" len="sm"/>
                    </a:lnB>
                    <a:lnTlToBr>
                      <a:noFill/>
                    </a:lnTlToBr>
                    <a:lnBlToTr>
                      <a:noFill/>
                    </a:lnBlToTr>
                    <a:solidFill>
                      <a:schemeClr val="tx1"/>
                    </a:solidFill>
                  </a:tcPr>
                </a:tc>
              </a:tr>
            </a:tbl>
          </a:graphicData>
        </a:graphic>
      </p:graphicFrame>
      <p:sp>
        <p:nvSpPr>
          <p:cNvPr id="9" name="Text Box 31"/>
          <p:cNvSpPr txBox="1">
            <a:spLocks noChangeArrowheads="1"/>
          </p:cNvSpPr>
          <p:nvPr/>
        </p:nvSpPr>
        <p:spPr bwMode="auto">
          <a:xfrm>
            <a:off x="2281808" y="44624"/>
            <a:ext cx="4751388" cy="523875"/>
          </a:xfrm>
          <a:prstGeom prst="rect">
            <a:avLst/>
          </a:prstGeom>
          <a:noFill/>
          <a:ln>
            <a:noFill/>
          </a:ln>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spcBef>
                <a:spcPct val="50000"/>
              </a:spcBef>
              <a:defRPr/>
            </a:pPr>
            <a:r>
              <a:rPr lang="tr-TR" sz="2800" b="1" dirty="0" smtClean="0">
                <a:solidFill>
                  <a:srgbClr val="0066CC"/>
                </a:solidFill>
                <a:effectLst>
                  <a:outerShdw blurRad="38100" dist="38100" dir="2700000" algn="tl">
                    <a:srgbClr val="000000">
                      <a:alpha val="43137"/>
                    </a:srgbClr>
                  </a:outerShdw>
                </a:effectLst>
              </a:rPr>
              <a:t>A-GENEL İŞARETLER</a:t>
            </a:r>
          </a:p>
        </p:txBody>
      </p:sp>
      <p:pic>
        <p:nvPicPr>
          <p:cNvPr id="14" name="Resim 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2913" y="1124745"/>
            <a:ext cx="2049258" cy="1800200"/>
          </a:xfrm>
          <a:prstGeom prst="rect">
            <a:avLst/>
          </a:prstGeom>
          <a:noFill/>
          <a:ln>
            <a:noFill/>
          </a:ln>
        </p:spPr>
      </p:pic>
      <p:pic>
        <p:nvPicPr>
          <p:cNvPr id="15" name="Resim 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572" y="2996952"/>
            <a:ext cx="2014599" cy="1800200"/>
          </a:xfrm>
          <a:prstGeom prst="rect">
            <a:avLst/>
          </a:prstGeom>
          <a:noFill/>
          <a:ln>
            <a:noFill/>
          </a:ln>
        </p:spPr>
      </p:pic>
      <p:pic>
        <p:nvPicPr>
          <p:cNvPr id="16" name="Resim 1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572" y="4869160"/>
            <a:ext cx="2014599" cy="1728192"/>
          </a:xfrm>
          <a:prstGeom prst="rect">
            <a:avLst/>
          </a:prstGeom>
          <a:noFill/>
          <a:ln>
            <a:noFill/>
          </a:ln>
        </p:spPr>
      </p:pic>
    </p:spTree>
    <p:extLst>
      <p:ext uri="{BB962C8B-B14F-4D97-AF65-F5344CB8AC3E}">
        <p14:creationId xmlns:p14="http://schemas.microsoft.com/office/powerpoint/2010/main" val="8350932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endParaRPr lang="tr-TR"/>
          </a:p>
        </p:txBody>
      </p:sp>
      <p:sp>
        <p:nvSpPr>
          <p:cNvPr id="10" name="Veri Yer Tutucusu 9"/>
          <p:cNvSpPr>
            <a:spLocks noGrp="1"/>
          </p:cNvSpPr>
          <p:nvPr>
            <p:ph type="dt" sz="half" idx="14"/>
          </p:nvPr>
        </p:nvSpPr>
        <p:spPr/>
        <p:txBody>
          <a:bodyPr/>
          <a:lstStyle/>
          <a:p>
            <a:fld id="{FD54AC53-9E29-4B95-B2F3-F013DAD4D787}" type="datetime1">
              <a:rPr lang="tr-TR" smtClean="0"/>
              <a:t>16.12.2013</a:t>
            </a:fld>
            <a:endParaRPr lang="tr-TR"/>
          </a:p>
        </p:txBody>
      </p:sp>
      <p:sp>
        <p:nvSpPr>
          <p:cNvPr id="12" name="Slayt Numarası Yer Tutucusu 11"/>
          <p:cNvSpPr>
            <a:spLocks noGrp="1"/>
          </p:cNvSpPr>
          <p:nvPr>
            <p:ph type="sldNum" sz="quarter" idx="15"/>
          </p:nvPr>
        </p:nvSpPr>
        <p:spPr/>
        <p:txBody>
          <a:bodyPr/>
          <a:lstStyle/>
          <a:p>
            <a:fld id="{BBC086B9-1232-402C-B1FD-0814278172A8}" type="slidenum">
              <a:rPr lang="tr-TR" smtClean="0"/>
              <a:t>25</a:t>
            </a:fld>
            <a:endParaRPr lang="tr-TR"/>
          </a:p>
        </p:txBody>
      </p:sp>
      <p:sp>
        <p:nvSpPr>
          <p:cNvPr id="11" name="Altbilgi Yer Tutucusu 10"/>
          <p:cNvSpPr>
            <a:spLocks noGrp="1"/>
          </p:cNvSpPr>
          <p:nvPr>
            <p:ph type="ftr" sz="quarter" idx="16"/>
          </p:nvPr>
        </p:nvSpPr>
        <p:spPr/>
        <p:txBody>
          <a:bodyPr/>
          <a:lstStyle/>
          <a:p>
            <a:r>
              <a:rPr lang="tr-TR" smtClean="0"/>
              <a:t>M.Azmi AKTACİR</a:t>
            </a:r>
            <a:endParaRPr lang="tr-TR"/>
          </a:p>
        </p:txBody>
      </p:sp>
      <p:sp>
        <p:nvSpPr>
          <p:cNvPr id="4" name="Text Box 2"/>
          <p:cNvSpPr txBox="1">
            <a:spLocks noChangeArrowheads="1"/>
          </p:cNvSpPr>
          <p:nvPr/>
        </p:nvSpPr>
        <p:spPr bwMode="auto">
          <a:xfrm>
            <a:off x="1331913" y="692894"/>
            <a:ext cx="7812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rgbClr val="003459"/>
                </a:solidFill>
                <a:latin typeface="Arial" charset="0"/>
                <a:cs typeface="Arial" charset="0"/>
              </a:defRPr>
            </a:lvl1pPr>
            <a:lvl2pPr marL="742950" indent="-285750" eaLnBrk="0" hangingPunct="0">
              <a:defRPr>
                <a:solidFill>
                  <a:srgbClr val="003459"/>
                </a:solidFill>
                <a:latin typeface="Arial" charset="0"/>
                <a:cs typeface="Arial" charset="0"/>
              </a:defRPr>
            </a:lvl2pPr>
            <a:lvl3pPr marL="1143000" indent="-228600" eaLnBrk="0" hangingPunct="0">
              <a:defRPr>
                <a:solidFill>
                  <a:srgbClr val="003459"/>
                </a:solidFill>
                <a:latin typeface="Arial" charset="0"/>
                <a:cs typeface="Arial" charset="0"/>
              </a:defRPr>
            </a:lvl3pPr>
            <a:lvl4pPr marL="1600200" indent="-228600" eaLnBrk="0" hangingPunct="0">
              <a:defRPr>
                <a:solidFill>
                  <a:srgbClr val="003459"/>
                </a:solidFill>
                <a:latin typeface="Arial" charset="0"/>
                <a:cs typeface="Arial" charset="0"/>
              </a:defRPr>
            </a:lvl4pPr>
            <a:lvl5pPr marL="2057400" indent="-228600" eaLnBrk="0" hangingPunct="0">
              <a:defRPr>
                <a:solidFill>
                  <a:srgbClr val="003459"/>
                </a:solidFill>
                <a:latin typeface="Arial" charset="0"/>
                <a:cs typeface="Arial" charset="0"/>
              </a:defRPr>
            </a:lvl5pPr>
            <a:lvl6pPr marL="2514600" indent="-228600" eaLnBrk="0" fontAlgn="base" hangingPunct="0">
              <a:spcBef>
                <a:spcPct val="0"/>
              </a:spcBef>
              <a:spcAft>
                <a:spcPct val="0"/>
              </a:spcAft>
              <a:defRPr>
                <a:solidFill>
                  <a:srgbClr val="003459"/>
                </a:solidFill>
                <a:latin typeface="Arial" charset="0"/>
                <a:cs typeface="Arial" charset="0"/>
              </a:defRPr>
            </a:lvl6pPr>
            <a:lvl7pPr marL="2971800" indent="-228600" eaLnBrk="0" fontAlgn="base" hangingPunct="0">
              <a:spcBef>
                <a:spcPct val="0"/>
              </a:spcBef>
              <a:spcAft>
                <a:spcPct val="0"/>
              </a:spcAft>
              <a:defRPr>
                <a:solidFill>
                  <a:srgbClr val="003459"/>
                </a:solidFill>
                <a:latin typeface="Arial" charset="0"/>
                <a:cs typeface="Arial" charset="0"/>
              </a:defRPr>
            </a:lvl7pPr>
            <a:lvl8pPr marL="3429000" indent="-228600" eaLnBrk="0" fontAlgn="base" hangingPunct="0">
              <a:spcBef>
                <a:spcPct val="0"/>
              </a:spcBef>
              <a:spcAft>
                <a:spcPct val="0"/>
              </a:spcAft>
              <a:defRPr>
                <a:solidFill>
                  <a:srgbClr val="003459"/>
                </a:solidFill>
                <a:latin typeface="Arial" charset="0"/>
                <a:cs typeface="Arial" charset="0"/>
              </a:defRPr>
            </a:lvl8pPr>
            <a:lvl9pPr marL="3886200" indent="-228600" eaLnBrk="0" fontAlgn="base" hangingPunct="0">
              <a:spcBef>
                <a:spcPct val="0"/>
              </a:spcBef>
              <a:spcAft>
                <a:spcPct val="0"/>
              </a:spcAft>
              <a:defRPr>
                <a:solidFill>
                  <a:srgbClr val="003459"/>
                </a:solidFill>
                <a:latin typeface="Arial" charset="0"/>
                <a:cs typeface="Arial" charset="0"/>
              </a:defRPr>
            </a:lvl9pPr>
          </a:lstStyle>
          <a:p>
            <a:pPr eaLnBrk="1" hangingPunct="1">
              <a:spcBef>
                <a:spcPct val="50000"/>
              </a:spcBef>
            </a:pPr>
            <a:endParaRPr lang="tr-TR" sz="2400">
              <a:solidFill>
                <a:schemeClr val="tx1"/>
              </a:solidFill>
              <a:ea typeface="ＭＳ Ｐゴシック" pitchFamily="34" charset="-128"/>
            </a:endParaRPr>
          </a:p>
        </p:txBody>
      </p:sp>
      <p:sp>
        <p:nvSpPr>
          <p:cNvPr id="5" name="Rectangle 3"/>
          <p:cNvSpPr>
            <a:spLocks noChangeArrowheads="1"/>
          </p:cNvSpPr>
          <p:nvPr/>
        </p:nvSpPr>
        <p:spPr bwMode="auto">
          <a:xfrm>
            <a:off x="2497138" y="2108944"/>
            <a:ext cx="2057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endParaRPr lang="tr-TR"/>
          </a:p>
        </p:txBody>
      </p:sp>
      <p:sp>
        <p:nvSpPr>
          <p:cNvPr id="6" name="Rectangle 4"/>
          <p:cNvSpPr>
            <a:spLocks noChangeArrowheads="1"/>
          </p:cNvSpPr>
          <p:nvPr/>
        </p:nvSpPr>
        <p:spPr bwMode="auto">
          <a:xfrm>
            <a:off x="2497138" y="2108944"/>
            <a:ext cx="2057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endParaRPr lang="tr-TR"/>
          </a:p>
        </p:txBody>
      </p:sp>
      <p:sp>
        <p:nvSpPr>
          <p:cNvPr id="7" name="Rectangle 5"/>
          <p:cNvSpPr>
            <a:spLocks noChangeArrowheads="1"/>
          </p:cNvSpPr>
          <p:nvPr/>
        </p:nvSpPr>
        <p:spPr bwMode="auto">
          <a:xfrm>
            <a:off x="2497138" y="2108944"/>
            <a:ext cx="2057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r>
              <a:rPr lang="en-US" sz="1000" b="1">
                <a:latin typeface="Verdana" pitchFamily="34" charset="0"/>
              </a:rPr>
              <a:t> </a:t>
            </a:r>
            <a:endParaRPr lang="en-US" sz="900"/>
          </a:p>
          <a:p>
            <a:endParaRPr lang="en-US" sz="2400">
              <a:latin typeface="Times New Roman" pitchFamily="18" charset="0"/>
            </a:endParaRPr>
          </a:p>
        </p:txBody>
      </p:sp>
      <p:graphicFrame>
        <p:nvGraphicFramePr>
          <p:cNvPr id="8" name="Group 32"/>
          <p:cNvGraphicFramePr>
            <a:graphicFrameLocks noGrp="1"/>
          </p:cNvGraphicFramePr>
          <p:nvPr>
            <p:extLst>
              <p:ext uri="{D42A27DB-BD31-4B8C-83A1-F6EECF244321}">
                <p14:modId xmlns:p14="http://schemas.microsoft.com/office/powerpoint/2010/main" val="829038090"/>
              </p:ext>
            </p:extLst>
          </p:nvPr>
        </p:nvGraphicFramePr>
        <p:xfrm>
          <a:off x="179512" y="764332"/>
          <a:ext cx="8784975" cy="5904754"/>
        </p:xfrm>
        <a:graphic>
          <a:graphicData uri="http://schemas.openxmlformats.org/drawingml/2006/table">
            <a:tbl>
              <a:tblPr/>
              <a:tblGrid>
                <a:gridCol w="2321835"/>
                <a:gridCol w="4126690"/>
                <a:gridCol w="2336450"/>
              </a:tblGrid>
              <a:tr h="7379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bg1"/>
                          </a:solidFill>
                          <a:effectLst/>
                          <a:latin typeface="Arial" pitchFamily="34" charset="0"/>
                          <a:ea typeface="ＭＳ Ｐゴシック" pitchFamily="34" charset="-128"/>
                        </a:rPr>
                        <a:t>Anlamı</a:t>
                      </a:r>
                      <a:endParaRPr kumimoji="0" lang="en-US" sz="2000" b="0" i="0" u="none" strike="noStrike" cap="none" normalizeH="0" baseline="0" dirty="0" smtClean="0">
                        <a:ln>
                          <a:noFill/>
                        </a:ln>
                        <a:solidFill>
                          <a:schemeClr val="bg1"/>
                        </a:solidFill>
                        <a:effectLst/>
                        <a:latin typeface="Arial" pitchFamily="34" charset="0"/>
                        <a:ea typeface="ＭＳ Ｐゴシック" pitchFamily="34" charset="-128"/>
                      </a:endParaRPr>
                    </a:p>
                  </a:txBody>
                  <a:tcPr marT="45726" marB="45726" horzOverflow="overflow">
                    <a:lnL w="12700" cap="flat" cmpd="sng" algn="ctr">
                      <a:solidFill>
                        <a:srgbClr val="000000"/>
                      </a:solidFill>
                      <a:prstDash val="solid"/>
                      <a:miter lim="800000"/>
                      <a:headEnd type="none" w="sm" len="sm"/>
                      <a:tailEnd type="none" w="sm" len="sm"/>
                    </a:lnL>
                    <a:lnR w="0" cap="flat" cmpd="sng" algn="ctr">
                      <a:solidFill>
                        <a:srgbClr val="010000"/>
                      </a:solidFill>
                      <a:prstDash val="solid"/>
                      <a:miter lim="800000"/>
                      <a:headEnd type="none" w="sm" len="sm"/>
                      <a:tailEnd type="none" w="sm" len="sm"/>
                    </a:lnR>
                    <a:lnT w="12700" cap="flat" cmpd="sng" algn="ctr">
                      <a:solidFill>
                        <a:srgbClr val="000000"/>
                      </a:solidFill>
                      <a:prstDash val="solid"/>
                      <a:miter lim="800000"/>
                      <a:headEnd type="none" w="sm" len="sm"/>
                      <a:tailEnd type="none" w="sm" len="sm"/>
                    </a:lnT>
                    <a:lnB w="0" cap="flat" cmpd="sng" algn="ctr">
                      <a:solidFill>
                        <a:srgbClr val="010000"/>
                      </a:solidFill>
                      <a:prstDash val="solid"/>
                      <a:miter lim="800000"/>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ea typeface="ＭＳ Ｐゴシック" pitchFamily="34" charset="-128"/>
                        </a:rPr>
                        <a:t>Tarifi</a:t>
                      </a:r>
                      <a:endParaRPr kumimoji="0" lang="en-US" sz="2000" b="0" i="0" u="none" strike="noStrike" cap="none" normalizeH="0" baseline="0" smtClean="0">
                        <a:ln>
                          <a:noFill/>
                        </a:ln>
                        <a:solidFill>
                          <a:schemeClr val="bg1"/>
                        </a:solidFill>
                        <a:effectLst/>
                        <a:latin typeface="Arial" pitchFamily="34" charset="0"/>
                        <a:ea typeface="ＭＳ Ｐゴシック" pitchFamily="34" charset="-128"/>
                      </a:endParaRPr>
                    </a:p>
                  </a:txBody>
                  <a:tcPr marT="45726" marB="45726" horzOverflow="overflow">
                    <a:lnL w="0" cap="flat" cmpd="sng" algn="ctr">
                      <a:solidFill>
                        <a:srgbClr val="010000"/>
                      </a:solidFill>
                      <a:prstDash val="solid"/>
                      <a:miter lim="800000"/>
                      <a:headEnd type="none" w="sm" len="sm"/>
                      <a:tailEnd type="none" w="sm" len="sm"/>
                    </a:lnL>
                    <a:lnR w="0" cap="flat" cmpd="sng" algn="ctr">
                      <a:solidFill>
                        <a:srgbClr val="010000"/>
                      </a:solidFill>
                      <a:prstDash val="solid"/>
                      <a:miter lim="800000"/>
                      <a:headEnd type="none" w="sm" len="sm"/>
                      <a:tailEnd type="none" w="sm" len="sm"/>
                    </a:lnR>
                    <a:lnT w="12700" cap="flat" cmpd="sng" algn="ctr">
                      <a:solidFill>
                        <a:srgbClr val="000000"/>
                      </a:solidFill>
                      <a:prstDash val="solid"/>
                      <a:miter lim="800000"/>
                      <a:headEnd type="none" w="sm" len="sm"/>
                      <a:tailEnd type="none" w="sm" len="sm"/>
                    </a:lnT>
                    <a:lnB w="0" cap="flat" cmpd="sng" algn="ctr">
                      <a:solidFill>
                        <a:srgbClr val="010000"/>
                      </a:solidFill>
                      <a:prstDash val="solid"/>
                      <a:miter lim="800000"/>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ea typeface="ＭＳ Ｐゴシック" pitchFamily="34" charset="-128"/>
                        </a:rPr>
                        <a:t>Şekil</a:t>
                      </a:r>
                      <a:endParaRPr kumimoji="0" lang="en-US" sz="2000" b="0" i="0" u="none" strike="noStrike" cap="none" normalizeH="0" baseline="0" smtClean="0">
                        <a:ln>
                          <a:noFill/>
                        </a:ln>
                        <a:solidFill>
                          <a:schemeClr val="bg1"/>
                        </a:solidFill>
                        <a:effectLst/>
                        <a:latin typeface="Arial" pitchFamily="34" charset="0"/>
                        <a:ea typeface="ＭＳ Ｐゴシック" pitchFamily="34" charset="-128"/>
                      </a:endParaRPr>
                    </a:p>
                  </a:txBody>
                  <a:tcPr marT="45726" marB="45726" horzOverflow="overflow">
                    <a:lnL w="0" cap="flat" cmpd="sng" algn="ctr">
                      <a:solidFill>
                        <a:srgbClr val="01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w="12700" cap="flat" cmpd="sng" algn="ctr">
                      <a:solidFill>
                        <a:srgbClr val="000000"/>
                      </a:solidFill>
                      <a:prstDash val="solid"/>
                      <a:miter lim="800000"/>
                      <a:headEnd type="none" w="sm" len="sm"/>
                      <a:tailEnd type="none" w="sm" len="sm"/>
                    </a:lnT>
                    <a:lnB w="0" cap="flat" cmpd="sng" algn="ctr">
                      <a:solidFill>
                        <a:srgbClr val="010000"/>
                      </a:solidFill>
                      <a:prstDash val="solid"/>
                      <a:miter lim="800000"/>
                      <a:headEnd type="none" w="sm" len="sm"/>
                      <a:tailEnd type="none" w="sm" len="sm"/>
                    </a:lnB>
                    <a:lnTlToBr>
                      <a:noFill/>
                    </a:lnTlToBr>
                    <a:lnBlToTr>
                      <a:noFill/>
                    </a:lnBlToTr>
                    <a:solidFill>
                      <a:schemeClr val="tx1"/>
                    </a:solidFill>
                  </a:tcPr>
                </a:tc>
              </a:tr>
              <a:tr h="15535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pitchFamily="34" charset="0"/>
                          <a:ea typeface="ＭＳ Ｐゴシック" pitchFamily="34" charset="-128"/>
                        </a:rPr>
                        <a:t>KALDIR</a:t>
                      </a:r>
                    </a:p>
                  </a:txBody>
                  <a:tcPr marT="45726" marB="45726" horzOverflow="overflow">
                    <a:lnL w="12700" cap="flat" cmpd="sng" algn="ctr">
                      <a:solidFill>
                        <a:srgbClr val="000000"/>
                      </a:solidFill>
                      <a:prstDash val="solid"/>
                      <a:miter lim="800000"/>
                      <a:headEnd type="none" w="sm" len="sm"/>
                      <a:tailEnd type="none" w="sm" len="sm"/>
                    </a:lnL>
                    <a:lnR w="0" cap="flat" cmpd="sng" algn="ctr">
                      <a:solidFill>
                        <a:srgbClr val="010000"/>
                      </a:solidFill>
                      <a:prstDash val="solid"/>
                      <a:miter lim="800000"/>
                      <a:headEnd type="none" w="sm" len="sm"/>
                      <a:tailEnd type="none" w="sm" len="sm"/>
                    </a:lnR>
                    <a:lnT w="0" cap="flat" cmpd="sng" algn="ctr">
                      <a:solidFill>
                        <a:srgbClr val="010000"/>
                      </a:solidFill>
                      <a:prstDash val="solid"/>
                      <a:miter lim="800000"/>
                      <a:headEnd type="none" w="sm" len="sm"/>
                      <a:tailEnd type="none" w="sm" len="sm"/>
                    </a:lnT>
                    <a:lnB w="0" cap="flat" cmpd="sng" algn="ctr">
                      <a:solidFill>
                        <a:srgbClr val="010000"/>
                      </a:solidFill>
                      <a:prstDash val="solid"/>
                      <a:miter lim="800000"/>
                      <a:headEnd type="none" w="sm" len="sm"/>
                      <a:tailEnd type="none" w="sm" len="sm"/>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bg1"/>
                          </a:solidFill>
                          <a:effectLst/>
                          <a:latin typeface="Arial" pitchFamily="34" charset="0"/>
                          <a:ea typeface="ＭＳ Ｐゴシック" pitchFamily="34" charset="-128"/>
                        </a:rPr>
                        <a:t>Sağ</a:t>
                      </a:r>
                      <a:r>
                        <a:rPr kumimoji="0" lang="en-US" sz="2000" b="0" i="0" u="none" strike="noStrike" cap="none" normalizeH="0" baseline="0" dirty="0" smtClean="0">
                          <a:ln>
                            <a:noFill/>
                          </a:ln>
                          <a:solidFill>
                            <a:schemeClr val="bg1"/>
                          </a:solidFill>
                          <a:effectLst/>
                          <a:latin typeface="Arial" pitchFamily="34" charset="0"/>
                          <a:ea typeface="ＭＳ Ｐゴシック" pitchFamily="34" charset="-128"/>
                        </a:rPr>
                        <a:t> </a:t>
                      </a:r>
                      <a:r>
                        <a:rPr kumimoji="0" lang="en-US" sz="2000" b="0" i="0" u="none" strike="noStrike" cap="none" normalizeH="0" baseline="0" dirty="0" err="1" smtClean="0">
                          <a:ln>
                            <a:noFill/>
                          </a:ln>
                          <a:solidFill>
                            <a:schemeClr val="bg1"/>
                          </a:solidFill>
                          <a:effectLst/>
                          <a:latin typeface="Arial" pitchFamily="34" charset="0"/>
                          <a:ea typeface="ＭＳ Ｐゴシック" pitchFamily="34" charset="-128"/>
                        </a:rPr>
                        <a:t>kol</a:t>
                      </a:r>
                      <a:r>
                        <a:rPr kumimoji="0" lang="en-US" sz="2000" b="0" i="0" u="none" strike="noStrike" cap="none" normalizeH="0" baseline="0" dirty="0" smtClean="0">
                          <a:ln>
                            <a:noFill/>
                          </a:ln>
                          <a:solidFill>
                            <a:schemeClr val="bg1"/>
                          </a:solidFill>
                          <a:effectLst/>
                          <a:latin typeface="Arial" pitchFamily="34" charset="0"/>
                          <a:ea typeface="ＭＳ Ｐゴシック" pitchFamily="34" charset="-128"/>
                        </a:rPr>
                        <a:t> </a:t>
                      </a:r>
                      <a:r>
                        <a:rPr kumimoji="0" lang="en-US" sz="2000" b="0" i="0" u="none" strike="noStrike" cap="none" normalizeH="0" baseline="0" dirty="0" err="1" smtClean="0">
                          <a:ln>
                            <a:noFill/>
                          </a:ln>
                          <a:solidFill>
                            <a:schemeClr val="bg1"/>
                          </a:solidFill>
                          <a:effectLst/>
                          <a:latin typeface="Arial" pitchFamily="34" charset="0"/>
                          <a:ea typeface="ＭＳ Ｐゴシック" pitchFamily="34" charset="-128"/>
                        </a:rPr>
                        <a:t>avuç</a:t>
                      </a:r>
                      <a:r>
                        <a:rPr kumimoji="0" lang="en-US" sz="2000" b="0" i="0" u="none" strike="noStrike" cap="none" normalizeH="0" baseline="0" dirty="0" smtClean="0">
                          <a:ln>
                            <a:noFill/>
                          </a:ln>
                          <a:solidFill>
                            <a:schemeClr val="bg1"/>
                          </a:solidFill>
                          <a:effectLst/>
                          <a:latin typeface="Arial" pitchFamily="34" charset="0"/>
                          <a:ea typeface="ＭＳ Ｐゴシック" pitchFamily="34" charset="-128"/>
                        </a:rPr>
                        <a:t> </a:t>
                      </a:r>
                      <a:r>
                        <a:rPr kumimoji="0" lang="en-US" sz="2000" b="0" i="0" u="none" strike="noStrike" cap="none" normalizeH="0" baseline="0" dirty="0" err="1" smtClean="0">
                          <a:ln>
                            <a:noFill/>
                          </a:ln>
                          <a:solidFill>
                            <a:schemeClr val="bg1"/>
                          </a:solidFill>
                          <a:effectLst/>
                          <a:latin typeface="Arial" pitchFamily="34" charset="0"/>
                          <a:ea typeface="ＭＳ Ｐゴシック" pitchFamily="34" charset="-128"/>
                        </a:rPr>
                        <a:t>içi</a:t>
                      </a:r>
                      <a:r>
                        <a:rPr kumimoji="0" lang="en-US" sz="2000" b="0" i="0" u="none" strike="noStrike" cap="none" normalizeH="0" baseline="0" dirty="0" smtClean="0">
                          <a:ln>
                            <a:noFill/>
                          </a:ln>
                          <a:solidFill>
                            <a:schemeClr val="bg1"/>
                          </a:solidFill>
                          <a:effectLst/>
                          <a:latin typeface="Arial" pitchFamily="34" charset="0"/>
                          <a:ea typeface="ＭＳ Ｐゴシック" pitchFamily="34" charset="-128"/>
                        </a:rPr>
                        <a:t> </a:t>
                      </a:r>
                      <a:r>
                        <a:rPr kumimoji="0" lang="en-US" sz="2000" b="0" i="0" u="none" strike="noStrike" cap="none" normalizeH="0" baseline="0" dirty="0" err="1" smtClean="0">
                          <a:ln>
                            <a:noFill/>
                          </a:ln>
                          <a:solidFill>
                            <a:schemeClr val="bg1"/>
                          </a:solidFill>
                          <a:effectLst/>
                          <a:latin typeface="Arial" pitchFamily="34" charset="0"/>
                          <a:ea typeface="ＭＳ Ｐゴシック" pitchFamily="34" charset="-128"/>
                        </a:rPr>
                        <a:t>öne</a:t>
                      </a:r>
                      <a:r>
                        <a:rPr kumimoji="0" lang="en-US" sz="2000" b="0" i="0" u="none" strike="noStrike" cap="none" normalizeH="0" baseline="0" dirty="0" smtClean="0">
                          <a:ln>
                            <a:noFill/>
                          </a:ln>
                          <a:solidFill>
                            <a:schemeClr val="bg1"/>
                          </a:solidFill>
                          <a:effectLst/>
                          <a:latin typeface="Arial" pitchFamily="34" charset="0"/>
                          <a:ea typeface="ＭＳ Ｐゴシック" pitchFamily="34" charset="-128"/>
                        </a:rPr>
                        <a:t> </a:t>
                      </a:r>
                      <a:r>
                        <a:rPr kumimoji="0" lang="en-US" sz="2000" b="0" i="0" u="none" strike="noStrike" cap="none" normalizeH="0" baseline="0" dirty="0" err="1" smtClean="0">
                          <a:ln>
                            <a:noFill/>
                          </a:ln>
                          <a:solidFill>
                            <a:schemeClr val="bg1"/>
                          </a:solidFill>
                          <a:effectLst/>
                          <a:latin typeface="Arial" pitchFamily="34" charset="0"/>
                          <a:ea typeface="ＭＳ Ｐゴシック" pitchFamily="34" charset="-128"/>
                        </a:rPr>
                        <a:t>bakacak</a:t>
                      </a:r>
                      <a:r>
                        <a:rPr kumimoji="0" lang="en-US" sz="2000" b="0" i="0" u="none" strike="noStrike" cap="none" normalizeH="0" baseline="0" dirty="0" smtClean="0">
                          <a:ln>
                            <a:noFill/>
                          </a:ln>
                          <a:solidFill>
                            <a:schemeClr val="bg1"/>
                          </a:solidFill>
                          <a:effectLst/>
                          <a:latin typeface="Arial" pitchFamily="34" charset="0"/>
                          <a:ea typeface="ＭＳ Ｐゴシック" pitchFamily="34" charset="-128"/>
                        </a:rPr>
                        <a:t> </a:t>
                      </a:r>
                      <a:r>
                        <a:rPr kumimoji="0" lang="en-US" sz="2000" b="0" i="0" u="none" strike="noStrike" cap="none" normalizeH="0" baseline="0" dirty="0" err="1" smtClean="0">
                          <a:ln>
                            <a:noFill/>
                          </a:ln>
                          <a:solidFill>
                            <a:schemeClr val="bg1"/>
                          </a:solidFill>
                          <a:effectLst/>
                          <a:latin typeface="Arial" pitchFamily="34" charset="0"/>
                          <a:ea typeface="ＭＳ Ｐゴシック" pitchFamily="34" charset="-128"/>
                        </a:rPr>
                        <a:t>şekilde</a:t>
                      </a:r>
                      <a:r>
                        <a:rPr kumimoji="0" lang="en-US" sz="2000" b="0" i="0" u="none" strike="noStrike" cap="none" normalizeH="0" baseline="0" dirty="0" smtClean="0">
                          <a:ln>
                            <a:noFill/>
                          </a:ln>
                          <a:solidFill>
                            <a:schemeClr val="bg1"/>
                          </a:solidFill>
                          <a:effectLst/>
                          <a:latin typeface="Arial" pitchFamily="34" charset="0"/>
                          <a:ea typeface="ＭＳ Ｐゴシック" pitchFamily="34" charset="-128"/>
                        </a:rPr>
                        <a:t> </a:t>
                      </a:r>
                      <a:r>
                        <a:rPr kumimoji="0" lang="en-US" sz="2000" b="0" i="0" u="none" strike="noStrike" cap="none" normalizeH="0" baseline="0" dirty="0" err="1" smtClean="0">
                          <a:ln>
                            <a:noFill/>
                          </a:ln>
                          <a:solidFill>
                            <a:schemeClr val="bg1"/>
                          </a:solidFill>
                          <a:effectLst/>
                          <a:latin typeface="Arial" pitchFamily="34" charset="0"/>
                          <a:ea typeface="ＭＳ Ｐゴシック" pitchFamily="34" charset="-128"/>
                        </a:rPr>
                        <a:t>yukarı</a:t>
                      </a:r>
                      <a:r>
                        <a:rPr kumimoji="0" lang="en-US" sz="2000" b="0" i="0" u="none" strike="noStrike" cap="none" normalizeH="0" baseline="0" dirty="0" smtClean="0">
                          <a:ln>
                            <a:noFill/>
                          </a:ln>
                          <a:solidFill>
                            <a:schemeClr val="bg1"/>
                          </a:solidFill>
                          <a:effectLst/>
                          <a:latin typeface="Arial" pitchFamily="34" charset="0"/>
                          <a:ea typeface="ＭＳ Ｐゴシック" pitchFamily="34" charset="-128"/>
                        </a:rPr>
                        <a:t> </a:t>
                      </a:r>
                      <a:r>
                        <a:rPr kumimoji="0" lang="en-US" sz="2000" b="0" i="0" u="none" strike="noStrike" cap="none" normalizeH="0" baseline="0" dirty="0" err="1" smtClean="0">
                          <a:ln>
                            <a:noFill/>
                          </a:ln>
                          <a:solidFill>
                            <a:schemeClr val="bg1"/>
                          </a:solidFill>
                          <a:effectLst/>
                          <a:latin typeface="Arial" pitchFamily="34" charset="0"/>
                          <a:ea typeface="ＭＳ Ｐゴシック" pitchFamily="34" charset="-128"/>
                        </a:rPr>
                        <a:t>kalkıkken</a:t>
                      </a:r>
                      <a:r>
                        <a:rPr kumimoji="0" lang="en-US" sz="2000" b="0" i="0" u="none" strike="noStrike" cap="none" normalizeH="0" baseline="0" dirty="0" smtClean="0">
                          <a:ln>
                            <a:noFill/>
                          </a:ln>
                          <a:solidFill>
                            <a:schemeClr val="bg1"/>
                          </a:solidFill>
                          <a:effectLst/>
                          <a:latin typeface="Arial" pitchFamily="34" charset="0"/>
                          <a:ea typeface="ＭＳ Ｐゴシック" pitchFamily="34" charset="-128"/>
                        </a:rPr>
                        <a:t> </a:t>
                      </a:r>
                      <a:r>
                        <a:rPr kumimoji="0" lang="en-US" sz="2000" b="0" i="0" u="none" strike="noStrike" cap="none" normalizeH="0" baseline="0" dirty="0" err="1" smtClean="0">
                          <a:ln>
                            <a:noFill/>
                          </a:ln>
                          <a:solidFill>
                            <a:schemeClr val="bg1"/>
                          </a:solidFill>
                          <a:effectLst/>
                          <a:latin typeface="Arial" pitchFamily="34" charset="0"/>
                          <a:ea typeface="ＭＳ Ｐゴシック" pitchFamily="34" charset="-128"/>
                        </a:rPr>
                        <a:t>yavaşça</a:t>
                      </a:r>
                      <a:r>
                        <a:rPr kumimoji="0" lang="en-US" sz="2000" b="0" i="0" u="none" strike="noStrike" cap="none" normalizeH="0" baseline="0" dirty="0" smtClean="0">
                          <a:ln>
                            <a:noFill/>
                          </a:ln>
                          <a:solidFill>
                            <a:schemeClr val="bg1"/>
                          </a:solidFill>
                          <a:effectLst/>
                          <a:latin typeface="Arial" pitchFamily="34" charset="0"/>
                          <a:ea typeface="ＭＳ Ｐゴシック" pitchFamily="34" charset="-128"/>
                        </a:rPr>
                        <a:t> </a:t>
                      </a:r>
                      <a:r>
                        <a:rPr kumimoji="0" lang="en-US" sz="2000" b="0" i="0" u="none" strike="noStrike" cap="none" normalizeH="0" baseline="0" dirty="0" err="1" smtClean="0">
                          <a:ln>
                            <a:noFill/>
                          </a:ln>
                          <a:solidFill>
                            <a:schemeClr val="bg1"/>
                          </a:solidFill>
                          <a:effectLst/>
                          <a:latin typeface="Arial" pitchFamily="34" charset="0"/>
                          <a:ea typeface="ＭＳ Ｐゴシック" pitchFamily="34" charset="-128"/>
                        </a:rPr>
                        <a:t>daire</a:t>
                      </a:r>
                      <a:r>
                        <a:rPr kumimoji="0" lang="en-US" sz="2000" b="0" i="0" u="none" strike="noStrike" cap="none" normalizeH="0" baseline="0" dirty="0" smtClean="0">
                          <a:ln>
                            <a:noFill/>
                          </a:ln>
                          <a:solidFill>
                            <a:schemeClr val="bg1"/>
                          </a:solidFill>
                          <a:effectLst/>
                          <a:latin typeface="Arial" pitchFamily="34" charset="0"/>
                          <a:ea typeface="ＭＳ Ｐゴシック" pitchFamily="34" charset="-128"/>
                        </a:rPr>
                        <a:t> </a:t>
                      </a:r>
                      <a:r>
                        <a:rPr kumimoji="0" lang="en-US" sz="2000" b="0" i="0" u="none" strike="noStrike" cap="none" normalizeH="0" baseline="0" dirty="0" err="1" smtClean="0">
                          <a:ln>
                            <a:noFill/>
                          </a:ln>
                          <a:solidFill>
                            <a:schemeClr val="bg1"/>
                          </a:solidFill>
                          <a:effectLst/>
                          <a:latin typeface="Arial" pitchFamily="34" charset="0"/>
                          <a:ea typeface="ＭＳ Ｐゴシック" pitchFamily="34" charset="-128"/>
                        </a:rPr>
                        <a:t>çizer</a:t>
                      </a:r>
                      <a:endParaRPr kumimoji="0" lang="en-US" sz="2000" b="0" i="0" u="none" strike="noStrike" cap="none" normalizeH="0" baseline="0" dirty="0" smtClean="0">
                        <a:ln>
                          <a:noFill/>
                        </a:ln>
                        <a:solidFill>
                          <a:schemeClr val="bg1"/>
                        </a:solidFill>
                        <a:effectLst/>
                        <a:latin typeface="Arial" pitchFamily="34" charset="0"/>
                        <a:ea typeface="ＭＳ Ｐゴシック" pitchFamily="34" charset="-128"/>
                      </a:endParaRPr>
                    </a:p>
                  </a:txBody>
                  <a:tcPr marT="45726" marB="45726" horzOverflow="overflow">
                    <a:lnL w="0" cap="flat" cmpd="sng" algn="ctr">
                      <a:solidFill>
                        <a:srgbClr val="010000"/>
                      </a:solidFill>
                      <a:prstDash val="solid"/>
                      <a:miter lim="800000"/>
                      <a:headEnd type="none" w="sm" len="sm"/>
                      <a:tailEnd type="none" w="sm" len="sm"/>
                    </a:lnL>
                    <a:lnR w="0" cap="flat" cmpd="sng" algn="ctr">
                      <a:solidFill>
                        <a:srgbClr val="010000"/>
                      </a:solidFill>
                      <a:prstDash val="solid"/>
                      <a:miter lim="800000"/>
                      <a:headEnd type="none" w="sm" len="sm"/>
                      <a:tailEnd type="none" w="sm" len="sm"/>
                    </a:lnR>
                    <a:lnT w="0" cap="flat" cmpd="sng" algn="ctr">
                      <a:solidFill>
                        <a:srgbClr val="010000"/>
                      </a:solidFill>
                      <a:prstDash val="solid"/>
                      <a:miter lim="800000"/>
                      <a:headEnd type="none" w="sm" len="sm"/>
                      <a:tailEnd type="none" w="sm" len="sm"/>
                    </a:lnT>
                    <a:lnB w="0" cap="flat" cmpd="sng" algn="ctr">
                      <a:solidFill>
                        <a:srgbClr val="010000"/>
                      </a:solidFill>
                      <a:prstDash val="solid"/>
                      <a:miter lim="800000"/>
                      <a:headEnd type="none" w="sm" len="sm"/>
                      <a:tailEnd type="none" w="sm" len="sm"/>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smtClean="0">
                        <a:ln>
                          <a:noFill/>
                        </a:ln>
                        <a:solidFill>
                          <a:schemeClr val="bg1"/>
                        </a:solidFill>
                        <a:effectLst/>
                        <a:latin typeface="Arial" pitchFamily="34" charset="0"/>
                        <a:ea typeface="ＭＳ Ｐゴシック" pitchFamily="34" charset="-128"/>
                      </a:endParaRPr>
                    </a:p>
                  </a:txBody>
                  <a:tcPr marT="45726" marB="45726" horzOverflow="overflow">
                    <a:lnL w="0" cap="flat" cmpd="sng" algn="ctr">
                      <a:solidFill>
                        <a:srgbClr val="01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w="0" cap="flat" cmpd="sng" algn="ctr">
                      <a:solidFill>
                        <a:srgbClr val="010000"/>
                      </a:solidFill>
                      <a:prstDash val="solid"/>
                      <a:miter lim="800000"/>
                      <a:headEnd type="none" w="sm" len="sm"/>
                      <a:tailEnd type="none" w="sm" len="sm"/>
                    </a:lnT>
                    <a:lnB w="0" cap="flat" cmpd="sng" algn="ctr">
                      <a:solidFill>
                        <a:srgbClr val="010000"/>
                      </a:solidFill>
                      <a:prstDash val="solid"/>
                      <a:miter lim="800000"/>
                      <a:headEnd type="none" w="sm" len="sm"/>
                      <a:tailEnd type="none" w="sm" len="sm"/>
                    </a:lnB>
                    <a:lnTlToBr>
                      <a:noFill/>
                    </a:lnTlToBr>
                    <a:lnBlToTr>
                      <a:noFill/>
                    </a:lnBlToTr>
                    <a:solidFill>
                      <a:schemeClr val="tx1"/>
                    </a:solidFill>
                  </a:tcPr>
                </a:tc>
              </a:tr>
              <a:tr h="148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pitchFamily="34" charset="0"/>
                          <a:ea typeface="ＭＳ Ｐゴシック" pitchFamily="34" charset="-128"/>
                        </a:rPr>
                        <a:t>İNDİR</a:t>
                      </a:r>
                    </a:p>
                  </a:txBody>
                  <a:tcPr marT="45726" marB="45726" horzOverflow="overflow">
                    <a:lnL w="12700" cap="flat" cmpd="sng" algn="ctr">
                      <a:solidFill>
                        <a:srgbClr val="000000"/>
                      </a:solidFill>
                      <a:prstDash val="solid"/>
                      <a:miter lim="800000"/>
                      <a:headEnd type="none" w="sm" len="sm"/>
                      <a:tailEnd type="none" w="sm" len="sm"/>
                    </a:lnL>
                    <a:lnR w="0" cap="flat" cmpd="sng" algn="ctr">
                      <a:solidFill>
                        <a:srgbClr val="010000"/>
                      </a:solidFill>
                      <a:prstDash val="solid"/>
                      <a:miter lim="800000"/>
                      <a:headEnd type="none" w="sm" len="sm"/>
                      <a:tailEnd type="none" w="sm" len="sm"/>
                    </a:lnR>
                    <a:lnT w="0" cap="flat" cmpd="sng" algn="ctr">
                      <a:solidFill>
                        <a:srgbClr val="010000"/>
                      </a:solidFill>
                      <a:prstDash val="solid"/>
                      <a:miter lim="800000"/>
                      <a:headEnd type="none" w="sm" len="sm"/>
                      <a:tailEnd type="none" w="sm" len="sm"/>
                    </a:lnT>
                    <a:lnB w="0" cap="flat" cmpd="sng" algn="ctr">
                      <a:solidFill>
                        <a:srgbClr val="010000"/>
                      </a:solidFill>
                      <a:prstDash val="solid"/>
                      <a:miter lim="800000"/>
                      <a:headEnd type="none" w="sm" len="sm"/>
                      <a:tailEnd type="none" w="sm" len="sm"/>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pitchFamily="34" charset="0"/>
                          <a:ea typeface="ＭＳ Ｐゴシック" pitchFamily="34" charset="-128"/>
                        </a:rPr>
                        <a:t>Sağ kol avuç içi içeri bakacak şekilde yere doğru indirilmişken yavaşça daire çizer</a:t>
                      </a:r>
                    </a:p>
                  </a:txBody>
                  <a:tcPr marT="45726" marB="45726" horzOverflow="overflow">
                    <a:lnL w="0" cap="flat" cmpd="sng" algn="ctr">
                      <a:solidFill>
                        <a:srgbClr val="010000"/>
                      </a:solidFill>
                      <a:prstDash val="solid"/>
                      <a:miter lim="800000"/>
                      <a:headEnd type="none" w="sm" len="sm"/>
                      <a:tailEnd type="none" w="sm" len="sm"/>
                    </a:lnL>
                    <a:lnR w="0" cap="flat" cmpd="sng" algn="ctr">
                      <a:solidFill>
                        <a:srgbClr val="010000"/>
                      </a:solidFill>
                      <a:prstDash val="solid"/>
                      <a:miter lim="800000"/>
                      <a:headEnd type="none" w="sm" len="sm"/>
                      <a:tailEnd type="none" w="sm" len="sm"/>
                    </a:lnR>
                    <a:lnT w="0" cap="flat" cmpd="sng" algn="ctr">
                      <a:solidFill>
                        <a:srgbClr val="010000"/>
                      </a:solidFill>
                      <a:prstDash val="solid"/>
                      <a:miter lim="800000"/>
                      <a:headEnd type="none" w="sm" len="sm"/>
                      <a:tailEnd type="none" w="sm" len="sm"/>
                    </a:lnT>
                    <a:lnB w="0" cap="flat" cmpd="sng" algn="ctr">
                      <a:solidFill>
                        <a:srgbClr val="010000"/>
                      </a:solidFill>
                      <a:prstDash val="solid"/>
                      <a:miter lim="800000"/>
                      <a:headEnd type="none" w="sm" len="sm"/>
                      <a:tailEnd type="none" w="sm" len="sm"/>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smtClean="0">
                        <a:ln>
                          <a:noFill/>
                        </a:ln>
                        <a:solidFill>
                          <a:schemeClr val="bg1"/>
                        </a:solidFill>
                        <a:effectLst/>
                        <a:latin typeface="Arial" pitchFamily="34" charset="0"/>
                        <a:ea typeface="ＭＳ Ｐゴシック" pitchFamily="34" charset="-128"/>
                      </a:endParaRPr>
                    </a:p>
                  </a:txBody>
                  <a:tcPr marT="45726" marB="45726" horzOverflow="overflow">
                    <a:lnL w="0" cap="flat" cmpd="sng" algn="ctr">
                      <a:solidFill>
                        <a:srgbClr val="01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w="0" cap="flat" cmpd="sng" algn="ctr">
                      <a:solidFill>
                        <a:srgbClr val="010000"/>
                      </a:solidFill>
                      <a:prstDash val="solid"/>
                      <a:miter lim="800000"/>
                      <a:headEnd type="none" w="sm" len="sm"/>
                      <a:tailEnd type="none" w="sm" len="sm"/>
                    </a:lnT>
                    <a:lnB w="0" cap="flat" cmpd="sng" algn="ctr">
                      <a:solidFill>
                        <a:srgbClr val="010000"/>
                      </a:solidFill>
                      <a:prstDash val="solid"/>
                      <a:miter lim="800000"/>
                      <a:headEnd type="none" w="sm" len="sm"/>
                      <a:tailEnd type="none" w="sm" len="sm"/>
                    </a:lnB>
                    <a:lnTlToBr>
                      <a:noFill/>
                    </a:lnTlToBr>
                    <a:lnBlToTr>
                      <a:noFill/>
                    </a:lnBlToTr>
                    <a:solidFill>
                      <a:schemeClr val="tx1"/>
                    </a:solidFill>
                  </a:tcPr>
                </a:tc>
              </a:tr>
              <a:tr h="2123662">
                <a:tc>
                  <a:txBody>
                    <a:bodyPr/>
                    <a:lstStyle/>
                    <a:p>
                      <a:pPr marL="0" marR="0" lvl="0" indent="0" algn="l" defTabSz="185738"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pitchFamily="34" charset="0"/>
                          <a:ea typeface="ＭＳ Ｐゴシック" pitchFamily="34" charset="-128"/>
                          <a:cs typeface="Arial" pitchFamily="34" charset="0"/>
                        </a:rPr>
                        <a:t>DÜŞEY MESAFE</a:t>
                      </a:r>
                      <a:endParaRPr kumimoji="0" lang="en-US" sz="2000" b="1" i="0" u="none" strike="noStrike" cap="none" normalizeH="0" baseline="0" smtClean="0">
                        <a:ln>
                          <a:noFill/>
                        </a:ln>
                        <a:solidFill>
                          <a:schemeClr val="bg1"/>
                        </a:solidFill>
                        <a:effectLst/>
                        <a:latin typeface="Arial" pitchFamily="34" charset="0"/>
                        <a:ea typeface="ＭＳ Ｐゴシック" pitchFamily="34" charset="-128"/>
                        <a:cs typeface="Arial" pitchFamily="34" charset="0"/>
                      </a:endParaRPr>
                    </a:p>
                  </a:txBody>
                  <a:tcPr marT="45726" marB="45726" horzOverflow="overflow">
                    <a:lnL w="12700" cap="flat" cmpd="sng" algn="ctr">
                      <a:solidFill>
                        <a:srgbClr val="000000"/>
                      </a:solidFill>
                      <a:prstDash val="solid"/>
                      <a:miter lim="800000"/>
                      <a:headEnd type="none" w="sm" len="sm"/>
                      <a:tailEnd type="none" w="sm" len="sm"/>
                    </a:lnL>
                    <a:lnR w="0" cap="flat" cmpd="sng" algn="ctr">
                      <a:solidFill>
                        <a:srgbClr val="010000"/>
                      </a:solidFill>
                      <a:prstDash val="solid"/>
                      <a:miter lim="800000"/>
                      <a:headEnd type="none" w="sm" len="sm"/>
                      <a:tailEnd type="none" w="sm" len="sm"/>
                    </a:lnR>
                    <a:lnT w="0" cap="flat" cmpd="sng" algn="ctr">
                      <a:solidFill>
                        <a:srgbClr val="010000"/>
                      </a:solidFill>
                      <a:prstDash val="solid"/>
                      <a:miter lim="800000"/>
                      <a:headEnd type="none" w="sm" len="sm"/>
                      <a:tailEnd type="none" w="sm" len="sm"/>
                    </a:lnT>
                    <a:lnB w="12700" cap="flat" cmpd="sng" algn="ctr">
                      <a:solidFill>
                        <a:srgbClr val="000000"/>
                      </a:solidFill>
                      <a:prstDash val="solid"/>
                      <a:miter lim="800000"/>
                      <a:headEnd type="none" w="sm" len="sm"/>
                      <a:tailEnd type="none" w="sm" len="sm"/>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bg1"/>
                          </a:solidFill>
                          <a:effectLst/>
                          <a:latin typeface="Arial" pitchFamily="34" charset="0"/>
                          <a:ea typeface="ＭＳ Ｐゴシック" pitchFamily="34" charset="-128"/>
                        </a:rPr>
                        <a:t>Mesafe</a:t>
                      </a:r>
                      <a:r>
                        <a:rPr kumimoji="0" lang="en-US" sz="2000" b="0" i="0" u="none" strike="noStrike" cap="none" normalizeH="0" baseline="0" dirty="0" smtClean="0">
                          <a:ln>
                            <a:noFill/>
                          </a:ln>
                          <a:solidFill>
                            <a:schemeClr val="bg1"/>
                          </a:solidFill>
                          <a:effectLst/>
                          <a:latin typeface="Arial" pitchFamily="34" charset="0"/>
                          <a:ea typeface="ＭＳ Ｐゴシック" pitchFamily="34" charset="-128"/>
                        </a:rPr>
                        <a:t> her </a:t>
                      </a:r>
                      <a:r>
                        <a:rPr kumimoji="0" lang="en-US" sz="2000" b="0" i="0" u="none" strike="noStrike" cap="none" normalizeH="0" baseline="0" dirty="0" err="1" smtClean="0">
                          <a:ln>
                            <a:noFill/>
                          </a:ln>
                          <a:solidFill>
                            <a:schemeClr val="bg1"/>
                          </a:solidFill>
                          <a:effectLst/>
                          <a:latin typeface="Arial" pitchFamily="34" charset="0"/>
                          <a:ea typeface="ＭＳ Ｐゴシック" pitchFamily="34" charset="-128"/>
                        </a:rPr>
                        <a:t>iki</a:t>
                      </a:r>
                      <a:r>
                        <a:rPr kumimoji="0" lang="en-US" sz="2000" b="0" i="0" u="none" strike="noStrike" cap="none" normalizeH="0" baseline="0" dirty="0" smtClean="0">
                          <a:ln>
                            <a:noFill/>
                          </a:ln>
                          <a:solidFill>
                            <a:schemeClr val="bg1"/>
                          </a:solidFill>
                          <a:effectLst/>
                          <a:latin typeface="Arial" pitchFamily="34" charset="0"/>
                          <a:ea typeface="ＭＳ Ｐゴシック" pitchFamily="34" charset="-128"/>
                        </a:rPr>
                        <a:t> </a:t>
                      </a:r>
                      <a:r>
                        <a:rPr kumimoji="0" lang="en-US" sz="2000" b="0" i="0" u="none" strike="noStrike" cap="none" normalizeH="0" baseline="0" dirty="0" err="1" smtClean="0">
                          <a:ln>
                            <a:noFill/>
                          </a:ln>
                          <a:solidFill>
                            <a:schemeClr val="bg1"/>
                          </a:solidFill>
                          <a:effectLst/>
                          <a:latin typeface="Arial" pitchFamily="34" charset="0"/>
                          <a:ea typeface="ＭＳ Ｐゴシック" pitchFamily="34" charset="-128"/>
                        </a:rPr>
                        <a:t>elin</a:t>
                      </a:r>
                      <a:r>
                        <a:rPr kumimoji="0" lang="en-US" sz="2000" b="0" i="0" u="none" strike="noStrike" cap="none" normalizeH="0" baseline="0" dirty="0" smtClean="0">
                          <a:ln>
                            <a:noFill/>
                          </a:ln>
                          <a:solidFill>
                            <a:schemeClr val="bg1"/>
                          </a:solidFill>
                          <a:effectLst/>
                          <a:latin typeface="Arial" pitchFamily="34" charset="0"/>
                          <a:ea typeface="ＭＳ Ｐゴシック" pitchFamily="34" charset="-128"/>
                        </a:rPr>
                        <a:t> </a:t>
                      </a:r>
                      <a:r>
                        <a:rPr kumimoji="0" lang="en-US" sz="2000" b="0" i="0" u="none" strike="noStrike" cap="none" normalizeH="0" baseline="0" dirty="0" err="1" smtClean="0">
                          <a:ln>
                            <a:noFill/>
                          </a:ln>
                          <a:solidFill>
                            <a:schemeClr val="bg1"/>
                          </a:solidFill>
                          <a:effectLst/>
                          <a:latin typeface="Arial" pitchFamily="34" charset="0"/>
                          <a:ea typeface="ＭＳ Ｐゴシック" pitchFamily="34" charset="-128"/>
                        </a:rPr>
                        <a:t>arasındaki</a:t>
                      </a:r>
                      <a:r>
                        <a:rPr kumimoji="0" lang="en-US" sz="2000" b="0" i="0" u="none" strike="noStrike" cap="none" normalizeH="0" baseline="0" dirty="0" smtClean="0">
                          <a:ln>
                            <a:noFill/>
                          </a:ln>
                          <a:solidFill>
                            <a:schemeClr val="bg1"/>
                          </a:solidFill>
                          <a:effectLst/>
                          <a:latin typeface="Arial" pitchFamily="34" charset="0"/>
                          <a:ea typeface="ＭＳ Ｐゴシック" pitchFamily="34" charset="-128"/>
                        </a:rPr>
                        <a:t> </a:t>
                      </a:r>
                      <a:r>
                        <a:rPr kumimoji="0" lang="en-US" sz="2000" b="0" i="0" u="none" strike="noStrike" cap="none" normalizeH="0" baseline="0" dirty="0" err="1" smtClean="0">
                          <a:ln>
                            <a:noFill/>
                          </a:ln>
                          <a:solidFill>
                            <a:schemeClr val="bg1"/>
                          </a:solidFill>
                          <a:effectLst/>
                          <a:latin typeface="Arial" pitchFamily="34" charset="0"/>
                          <a:ea typeface="ＭＳ Ｐゴシック" pitchFamily="34" charset="-128"/>
                        </a:rPr>
                        <a:t>boşlukla</a:t>
                      </a:r>
                      <a:r>
                        <a:rPr kumimoji="0" lang="en-US" sz="2000" b="0" i="0" u="none" strike="noStrike" cap="none" normalizeH="0" baseline="0" dirty="0" smtClean="0">
                          <a:ln>
                            <a:noFill/>
                          </a:ln>
                          <a:solidFill>
                            <a:schemeClr val="bg1"/>
                          </a:solidFill>
                          <a:effectLst/>
                          <a:latin typeface="Arial" pitchFamily="34" charset="0"/>
                          <a:ea typeface="ＭＳ Ｐゴシック" pitchFamily="34" charset="-128"/>
                        </a:rPr>
                        <a:t> </a:t>
                      </a:r>
                      <a:r>
                        <a:rPr kumimoji="0" lang="en-US" sz="2000" b="0" i="0" u="none" strike="noStrike" cap="none" normalizeH="0" baseline="0" dirty="0" err="1" smtClean="0">
                          <a:ln>
                            <a:noFill/>
                          </a:ln>
                          <a:solidFill>
                            <a:schemeClr val="bg1"/>
                          </a:solidFill>
                          <a:effectLst/>
                          <a:latin typeface="Arial" pitchFamily="34" charset="0"/>
                          <a:ea typeface="ＭＳ Ｐゴシック" pitchFamily="34" charset="-128"/>
                        </a:rPr>
                        <a:t>ifade</a:t>
                      </a:r>
                      <a:r>
                        <a:rPr kumimoji="0" lang="en-US" sz="2000" b="0" i="0" u="none" strike="noStrike" cap="none" normalizeH="0" baseline="0" dirty="0" smtClean="0">
                          <a:ln>
                            <a:noFill/>
                          </a:ln>
                          <a:solidFill>
                            <a:schemeClr val="bg1"/>
                          </a:solidFill>
                          <a:effectLst/>
                          <a:latin typeface="Arial" pitchFamily="34" charset="0"/>
                          <a:ea typeface="ＭＳ Ｐゴシック" pitchFamily="34" charset="-128"/>
                        </a:rPr>
                        <a:t> </a:t>
                      </a:r>
                      <a:r>
                        <a:rPr kumimoji="0" lang="en-US" sz="2000" b="0" i="0" u="none" strike="noStrike" cap="none" normalizeH="0" baseline="0" dirty="0" err="1" smtClean="0">
                          <a:ln>
                            <a:noFill/>
                          </a:ln>
                          <a:solidFill>
                            <a:schemeClr val="bg1"/>
                          </a:solidFill>
                          <a:effectLst/>
                          <a:latin typeface="Arial" pitchFamily="34" charset="0"/>
                          <a:ea typeface="ＭＳ Ｐゴシック" pitchFamily="34" charset="-128"/>
                        </a:rPr>
                        <a:t>edilir</a:t>
                      </a:r>
                      <a:endParaRPr kumimoji="0" lang="en-US" sz="2000" b="0" i="0" u="none" strike="noStrike" cap="none" normalizeH="0" baseline="0" dirty="0" smtClean="0">
                        <a:ln>
                          <a:noFill/>
                        </a:ln>
                        <a:solidFill>
                          <a:schemeClr val="bg1"/>
                        </a:solidFill>
                        <a:effectLst/>
                        <a:latin typeface="Arial" pitchFamily="34" charset="0"/>
                        <a:ea typeface="ＭＳ Ｐゴシック" pitchFamily="34" charset="-128"/>
                      </a:endParaRPr>
                    </a:p>
                  </a:txBody>
                  <a:tcPr marT="45726" marB="45726" horzOverflow="overflow">
                    <a:lnL w="0" cap="flat" cmpd="sng" algn="ctr">
                      <a:solidFill>
                        <a:srgbClr val="010000"/>
                      </a:solidFill>
                      <a:prstDash val="solid"/>
                      <a:miter lim="800000"/>
                      <a:headEnd type="none" w="sm" len="sm"/>
                      <a:tailEnd type="none" w="sm" len="sm"/>
                    </a:lnL>
                    <a:lnR w="0" cap="flat" cmpd="sng" algn="ctr">
                      <a:solidFill>
                        <a:srgbClr val="010000"/>
                      </a:solidFill>
                      <a:prstDash val="solid"/>
                      <a:miter lim="800000"/>
                      <a:headEnd type="none" w="sm" len="sm"/>
                      <a:tailEnd type="none" w="sm" len="sm"/>
                    </a:lnR>
                    <a:lnT w="0" cap="flat" cmpd="sng" algn="ctr">
                      <a:solidFill>
                        <a:srgbClr val="010000"/>
                      </a:solidFill>
                      <a:prstDash val="solid"/>
                      <a:miter lim="800000"/>
                      <a:headEnd type="none" w="sm" len="sm"/>
                      <a:tailEnd type="none" w="sm" len="sm"/>
                    </a:lnT>
                    <a:lnB w="12700" cap="flat" cmpd="sng" algn="ctr">
                      <a:solidFill>
                        <a:srgbClr val="000000"/>
                      </a:solidFill>
                      <a:prstDash val="solid"/>
                      <a:miter lim="800000"/>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Verdana" pitchFamily="34" charset="0"/>
                          <a:ea typeface="ＭＳ Ｐゴシック" pitchFamily="34" charset="-128"/>
                        </a:rPr>
                        <a:t> </a:t>
                      </a:r>
                      <a:endParaRPr kumimoji="0" lang="en-US" sz="1800" b="0" i="0" u="none" strike="noStrike" cap="none" normalizeH="0" baseline="0" dirty="0" smtClean="0">
                        <a:ln>
                          <a:noFill/>
                        </a:ln>
                        <a:solidFill>
                          <a:schemeClr val="bg1"/>
                        </a:solidFill>
                        <a:effectLst/>
                        <a:latin typeface="Times New Roman" pitchFamily="18" charset="0"/>
                        <a:ea typeface="ＭＳ Ｐゴシック" pitchFamily="34" charset="-128"/>
                      </a:endParaRPr>
                    </a:p>
                  </a:txBody>
                  <a:tcPr marT="45726" marB="45726" horzOverflow="overflow">
                    <a:lnL w="0" cap="flat" cmpd="sng" algn="ctr">
                      <a:solidFill>
                        <a:srgbClr val="01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w="0" cap="flat" cmpd="sng" algn="ctr">
                      <a:solidFill>
                        <a:srgbClr val="010000"/>
                      </a:solidFill>
                      <a:prstDash val="solid"/>
                      <a:miter lim="800000"/>
                      <a:headEnd type="none" w="sm" len="sm"/>
                      <a:tailEnd type="none" w="sm" len="sm"/>
                    </a:lnT>
                    <a:lnB w="12700" cap="flat" cmpd="sng" algn="ctr">
                      <a:solidFill>
                        <a:srgbClr val="000000"/>
                      </a:solidFill>
                      <a:prstDash val="solid"/>
                      <a:miter lim="800000"/>
                      <a:headEnd type="none" w="sm" len="sm"/>
                      <a:tailEnd type="none" w="sm" len="sm"/>
                    </a:lnB>
                    <a:lnTlToBr>
                      <a:noFill/>
                    </a:lnTlToBr>
                    <a:lnBlToTr>
                      <a:noFill/>
                    </a:lnBlToTr>
                    <a:solidFill>
                      <a:schemeClr val="tx1"/>
                    </a:solidFill>
                  </a:tcPr>
                </a:tc>
              </a:tr>
            </a:tbl>
          </a:graphicData>
        </a:graphic>
      </p:graphicFrame>
      <p:sp>
        <p:nvSpPr>
          <p:cNvPr id="9" name="Text Box 31"/>
          <p:cNvSpPr txBox="1">
            <a:spLocks noChangeArrowheads="1"/>
          </p:cNvSpPr>
          <p:nvPr/>
        </p:nvSpPr>
        <p:spPr bwMode="auto">
          <a:xfrm>
            <a:off x="2484438" y="116632"/>
            <a:ext cx="4392612" cy="646112"/>
          </a:xfrm>
          <a:prstGeom prst="rect">
            <a:avLst/>
          </a:prstGeom>
          <a:noFill/>
          <a:ln>
            <a:noFill/>
          </a:ln>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spcBef>
                <a:spcPct val="50000"/>
              </a:spcBef>
              <a:defRPr/>
            </a:pPr>
            <a:r>
              <a:rPr lang="tr-TR" sz="3600" b="1" dirty="0" smtClean="0">
                <a:solidFill>
                  <a:srgbClr val="0066CC"/>
                </a:solidFill>
                <a:effectLst>
                  <a:outerShdw blurRad="38100" dist="38100" dir="2700000" algn="tl">
                    <a:srgbClr val="000000">
                      <a:alpha val="43137"/>
                    </a:srgbClr>
                  </a:outerShdw>
                </a:effectLst>
              </a:rPr>
              <a:t>B-Dikey Hareketler</a:t>
            </a:r>
          </a:p>
        </p:txBody>
      </p:sp>
      <p:pic>
        <p:nvPicPr>
          <p:cNvPr id="7170" name="Resim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1150095"/>
            <a:ext cx="1683620"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Resim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2928664"/>
            <a:ext cx="1683621" cy="1508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Resim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9317" y="4509120"/>
            <a:ext cx="1648551"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33590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sz="quarter" idx="1"/>
          </p:nvPr>
        </p:nvSpPr>
        <p:spPr/>
        <p:txBody>
          <a:bodyPr/>
          <a:lstStyle/>
          <a:p>
            <a:endParaRPr lang="tr-TR"/>
          </a:p>
        </p:txBody>
      </p:sp>
      <p:sp>
        <p:nvSpPr>
          <p:cNvPr id="11" name="Veri Yer Tutucusu 10"/>
          <p:cNvSpPr>
            <a:spLocks noGrp="1"/>
          </p:cNvSpPr>
          <p:nvPr>
            <p:ph type="dt" sz="half" idx="14"/>
          </p:nvPr>
        </p:nvSpPr>
        <p:spPr/>
        <p:txBody>
          <a:bodyPr/>
          <a:lstStyle/>
          <a:p>
            <a:fld id="{3E5FC474-4BD8-4F36-9F1D-9D8CD3016FD7}" type="datetime1">
              <a:rPr lang="tr-TR" smtClean="0"/>
              <a:t>16.12.2013</a:t>
            </a:fld>
            <a:endParaRPr lang="tr-TR"/>
          </a:p>
        </p:txBody>
      </p:sp>
      <p:sp>
        <p:nvSpPr>
          <p:cNvPr id="13" name="Slayt Numarası Yer Tutucusu 12"/>
          <p:cNvSpPr>
            <a:spLocks noGrp="1"/>
          </p:cNvSpPr>
          <p:nvPr>
            <p:ph type="sldNum" sz="quarter" idx="15"/>
          </p:nvPr>
        </p:nvSpPr>
        <p:spPr/>
        <p:txBody>
          <a:bodyPr/>
          <a:lstStyle/>
          <a:p>
            <a:fld id="{BBC086B9-1232-402C-B1FD-0814278172A8}" type="slidenum">
              <a:rPr lang="tr-TR" smtClean="0"/>
              <a:t>26</a:t>
            </a:fld>
            <a:endParaRPr lang="tr-TR"/>
          </a:p>
        </p:txBody>
      </p:sp>
      <p:sp>
        <p:nvSpPr>
          <p:cNvPr id="12" name="Altbilgi Yer Tutucusu 11"/>
          <p:cNvSpPr>
            <a:spLocks noGrp="1"/>
          </p:cNvSpPr>
          <p:nvPr>
            <p:ph type="ftr" sz="quarter" idx="16"/>
          </p:nvPr>
        </p:nvSpPr>
        <p:spPr/>
        <p:txBody>
          <a:bodyPr/>
          <a:lstStyle/>
          <a:p>
            <a:r>
              <a:rPr lang="tr-TR" smtClean="0"/>
              <a:t>M.Azmi AKTACİR</a:t>
            </a:r>
            <a:endParaRPr lang="tr-TR"/>
          </a:p>
        </p:txBody>
      </p:sp>
      <p:sp>
        <p:nvSpPr>
          <p:cNvPr id="4" name="Rectangle 2"/>
          <p:cNvSpPr>
            <a:spLocks noChangeArrowheads="1"/>
          </p:cNvSpPr>
          <p:nvPr/>
        </p:nvSpPr>
        <p:spPr bwMode="auto">
          <a:xfrm>
            <a:off x="3235772" y="1102346"/>
            <a:ext cx="2057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endParaRPr lang="tr-TR"/>
          </a:p>
        </p:txBody>
      </p:sp>
      <p:sp>
        <p:nvSpPr>
          <p:cNvPr id="5" name="Rectangle 3"/>
          <p:cNvSpPr>
            <a:spLocks noChangeArrowheads="1"/>
          </p:cNvSpPr>
          <p:nvPr/>
        </p:nvSpPr>
        <p:spPr bwMode="auto">
          <a:xfrm>
            <a:off x="3235772" y="1102346"/>
            <a:ext cx="2057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endParaRPr lang="tr-TR"/>
          </a:p>
        </p:txBody>
      </p:sp>
      <p:sp>
        <p:nvSpPr>
          <p:cNvPr id="6" name="Rectangle 4"/>
          <p:cNvSpPr>
            <a:spLocks noChangeArrowheads="1"/>
          </p:cNvSpPr>
          <p:nvPr/>
        </p:nvSpPr>
        <p:spPr bwMode="auto">
          <a:xfrm>
            <a:off x="3235772" y="1102346"/>
            <a:ext cx="2057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endParaRPr lang="tr-TR"/>
          </a:p>
        </p:txBody>
      </p:sp>
      <p:sp>
        <p:nvSpPr>
          <p:cNvPr id="7" name="Rectangle 5"/>
          <p:cNvSpPr>
            <a:spLocks noChangeArrowheads="1"/>
          </p:cNvSpPr>
          <p:nvPr/>
        </p:nvSpPr>
        <p:spPr bwMode="auto">
          <a:xfrm>
            <a:off x="3235772" y="1102346"/>
            <a:ext cx="2057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pPr algn="ctr"/>
            <a:r>
              <a:rPr lang="en-US" sz="1000">
                <a:latin typeface="Verdana" pitchFamily="34" charset="0"/>
              </a:rPr>
              <a:t>    </a:t>
            </a:r>
            <a:endParaRPr lang="en-US" sz="2400">
              <a:latin typeface="Times New Roman" pitchFamily="18" charset="0"/>
            </a:endParaRPr>
          </a:p>
        </p:txBody>
      </p:sp>
      <p:sp>
        <p:nvSpPr>
          <p:cNvPr id="8" name="Rectangle 6"/>
          <p:cNvSpPr>
            <a:spLocks noChangeArrowheads="1"/>
          </p:cNvSpPr>
          <p:nvPr/>
        </p:nvSpPr>
        <p:spPr bwMode="auto">
          <a:xfrm>
            <a:off x="3235772" y="1102346"/>
            <a:ext cx="2057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pPr algn="ctr"/>
            <a:r>
              <a:rPr lang="en-US" sz="1000">
                <a:latin typeface="Verdana" pitchFamily="34" charset="0"/>
              </a:rPr>
              <a:t>   </a:t>
            </a:r>
            <a:endParaRPr lang="en-US" sz="2400">
              <a:latin typeface="Times New Roman" pitchFamily="18" charset="0"/>
            </a:endParaRPr>
          </a:p>
        </p:txBody>
      </p:sp>
      <p:graphicFrame>
        <p:nvGraphicFramePr>
          <p:cNvPr id="9" name="Group 52"/>
          <p:cNvGraphicFramePr>
            <a:graphicFrameLocks noGrp="1"/>
          </p:cNvGraphicFramePr>
          <p:nvPr>
            <p:extLst>
              <p:ext uri="{D42A27DB-BD31-4B8C-83A1-F6EECF244321}">
                <p14:modId xmlns:p14="http://schemas.microsoft.com/office/powerpoint/2010/main" val="1595166518"/>
              </p:ext>
            </p:extLst>
          </p:nvPr>
        </p:nvGraphicFramePr>
        <p:xfrm>
          <a:off x="333376" y="587996"/>
          <a:ext cx="8541197" cy="6034086"/>
        </p:xfrm>
        <a:graphic>
          <a:graphicData uri="http://schemas.openxmlformats.org/drawingml/2006/table">
            <a:tbl>
              <a:tblPr/>
              <a:tblGrid>
                <a:gridCol w="2266542"/>
                <a:gridCol w="4006446"/>
                <a:gridCol w="2268209"/>
              </a:tblGrid>
              <a:tr h="3962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bg1"/>
                          </a:solidFill>
                          <a:effectLst/>
                          <a:latin typeface="Verdana" pitchFamily="34" charset="0"/>
                          <a:ea typeface="ＭＳ Ｐゴシック" pitchFamily="34" charset="-128"/>
                        </a:rPr>
                        <a:t>Anlamı</a:t>
                      </a:r>
                      <a:endParaRPr kumimoji="0" lang="en-US" sz="2000" b="1" i="0" u="none" strike="noStrike" cap="none" normalizeH="0" baseline="0" dirty="0" smtClean="0">
                        <a:ln>
                          <a:noFill/>
                        </a:ln>
                        <a:solidFill>
                          <a:schemeClr val="bg1"/>
                        </a:solidFill>
                        <a:effectLst/>
                        <a:latin typeface="Times New Roman" pitchFamily="18" charset="0"/>
                        <a:ea typeface="ＭＳ Ｐゴシック" pitchFamily="34" charset="-128"/>
                      </a:endParaRPr>
                    </a:p>
                  </a:txBody>
                  <a:tcPr marT="45717" marB="45717" horzOverflow="overflow">
                    <a:lnL w="12700" cap="flat" cmpd="sng" algn="ctr">
                      <a:solidFill>
                        <a:srgbClr val="000000"/>
                      </a:solidFill>
                      <a:prstDash val="solid"/>
                      <a:miter lim="800000"/>
                      <a:headEnd type="none" w="sm" len="sm"/>
                      <a:tailEnd type="none" w="sm" len="sm"/>
                    </a:lnL>
                    <a:lnR w="0" cap="flat" cmpd="sng" algn="ctr">
                      <a:solidFill>
                        <a:srgbClr val="010000"/>
                      </a:solidFill>
                      <a:prstDash val="solid"/>
                      <a:miter lim="800000"/>
                      <a:headEnd type="none" w="sm" len="sm"/>
                      <a:tailEnd type="none" w="sm" len="sm"/>
                    </a:lnR>
                    <a:lnT w="12700" cap="flat" cmpd="sng" algn="ctr">
                      <a:solidFill>
                        <a:srgbClr val="000000"/>
                      </a:solidFill>
                      <a:prstDash val="solid"/>
                      <a:miter lim="800000"/>
                      <a:headEnd type="none" w="sm" len="sm"/>
                      <a:tailEnd type="none" w="sm" len="sm"/>
                    </a:lnT>
                    <a:lnB w="0" cap="flat" cmpd="sng" algn="ctr">
                      <a:solidFill>
                        <a:srgbClr val="010000"/>
                      </a:solidFill>
                      <a:prstDash val="solid"/>
                      <a:miter lim="800000"/>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Verdana" pitchFamily="34" charset="0"/>
                          <a:ea typeface="ＭＳ Ｐゴシック" pitchFamily="34" charset="-128"/>
                        </a:rPr>
                        <a:t>Tarifi</a:t>
                      </a:r>
                      <a:endParaRPr kumimoji="0" lang="en-US" sz="2000" b="1" i="0" u="none" strike="noStrike" cap="none" normalizeH="0" baseline="0" smtClean="0">
                        <a:ln>
                          <a:noFill/>
                        </a:ln>
                        <a:solidFill>
                          <a:schemeClr val="bg1"/>
                        </a:solidFill>
                        <a:effectLst/>
                        <a:latin typeface="Times New Roman" pitchFamily="18" charset="0"/>
                        <a:ea typeface="ＭＳ Ｐゴシック" pitchFamily="34" charset="-128"/>
                      </a:endParaRPr>
                    </a:p>
                  </a:txBody>
                  <a:tcPr marT="45717" marB="45717" horzOverflow="overflow">
                    <a:lnL w="0" cap="flat" cmpd="sng" algn="ctr">
                      <a:solidFill>
                        <a:srgbClr val="010000"/>
                      </a:solidFill>
                      <a:prstDash val="solid"/>
                      <a:miter lim="800000"/>
                      <a:headEnd type="none" w="sm" len="sm"/>
                      <a:tailEnd type="none" w="sm" len="sm"/>
                    </a:lnL>
                    <a:lnR w="0" cap="flat" cmpd="sng" algn="ctr">
                      <a:solidFill>
                        <a:srgbClr val="010000"/>
                      </a:solidFill>
                      <a:prstDash val="solid"/>
                      <a:miter lim="800000"/>
                      <a:headEnd type="none" w="sm" len="sm"/>
                      <a:tailEnd type="none" w="sm" len="sm"/>
                    </a:lnR>
                    <a:lnT w="12700" cap="flat" cmpd="sng" algn="ctr">
                      <a:solidFill>
                        <a:srgbClr val="000000"/>
                      </a:solidFill>
                      <a:prstDash val="solid"/>
                      <a:miter lim="800000"/>
                      <a:headEnd type="none" w="sm" len="sm"/>
                      <a:tailEnd type="none" w="sm" len="sm"/>
                    </a:lnT>
                    <a:lnB w="0" cap="flat" cmpd="sng" algn="ctr">
                      <a:solidFill>
                        <a:srgbClr val="010000"/>
                      </a:solidFill>
                      <a:prstDash val="solid"/>
                      <a:miter lim="800000"/>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Verdana" pitchFamily="34" charset="0"/>
                          <a:ea typeface="ＭＳ Ｐゴシック" pitchFamily="34" charset="-128"/>
                        </a:rPr>
                        <a:t>Şekil</a:t>
                      </a:r>
                      <a:endParaRPr kumimoji="0" lang="en-US" sz="2000" b="0" i="0" u="none" strike="noStrike" cap="none" normalizeH="0" baseline="0" smtClean="0">
                        <a:ln>
                          <a:noFill/>
                        </a:ln>
                        <a:solidFill>
                          <a:schemeClr val="bg1"/>
                        </a:solidFill>
                        <a:effectLst/>
                        <a:latin typeface="Times New Roman" pitchFamily="18" charset="0"/>
                        <a:ea typeface="ＭＳ Ｐゴシック" pitchFamily="34" charset="-128"/>
                      </a:endParaRPr>
                    </a:p>
                  </a:txBody>
                  <a:tcPr marT="45717" marB="45717" horzOverflow="overflow">
                    <a:lnL w="0" cap="flat" cmpd="sng" algn="ctr">
                      <a:solidFill>
                        <a:srgbClr val="01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w="12700" cap="flat" cmpd="sng" algn="ctr">
                      <a:solidFill>
                        <a:srgbClr val="000000"/>
                      </a:solidFill>
                      <a:prstDash val="solid"/>
                      <a:miter lim="800000"/>
                      <a:headEnd type="none" w="sm" len="sm"/>
                      <a:tailEnd type="none" w="sm" len="sm"/>
                    </a:lnT>
                    <a:lnB w="0" cap="flat" cmpd="sng" algn="ctr">
                      <a:solidFill>
                        <a:srgbClr val="010000"/>
                      </a:solidFill>
                      <a:prstDash val="solid"/>
                      <a:miter lim="800000"/>
                      <a:headEnd type="none" w="sm" len="sm"/>
                      <a:tailEnd type="none" w="sm" len="sm"/>
                    </a:lnB>
                    <a:lnTlToBr>
                      <a:noFill/>
                    </a:lnTlToBr>
                    <a:lnBlToTr>
                      <a:noFill/>
                    </a:lnBlToTr>
                    <a:solidFill>
                      <a:schemeClr val="tx1"/>
                    </a:solidFill>
                  </a:tcPr>
                </a:tc>
              </a:tr>
              <a:tr h="11032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Verdana" pitchFamily="34" charset="0"/>
                          <a:ea typeface="ＭＳ Ｐゴシック" pitchFamily="34" charset="-128"/>
                        </a:rPr>
                        <a:t>İLERİ</a:t>
                      </a:r>
                      <a:endParaRPr kumimoji="0" lang="en-US" sz="1600" b="1" i="0" u="none" strike="noStrike" cap="none" normalizeH="0" baseline="0" smtClean="0">
                        <a:ln>
                          <a:noFill/>
                        </a:ln>
                        <a:solidFill>
                          <a:schemeClr val="bg1"/>
                        </a:solidFill>
                        <a:effectLst/>
                        <a:latin typeface="Times New Roman" pitchFamily="18" charset="0"/>
                        <a:ea typeface="ＭＳ Ｐゴシック" pitchFamily="34" charset="-128"/>
                      </a:endParaRPr>
                    </a:p>
                  </a:txBody>
                  <a:tcPr marT="45717" marB="45717" horzOverflow="overflow">
                    <a:lnL w="12700" cap="flat" cmpd="sng" algn="ctr">
                      <a:solidFill>
                        <a:srgbClr val="000000"/>
                      </a:solidFill>
                      <a:prstDash val="solid"/>
                      <a:miter lim="800000"/>
                      <a:headEnd type="none" w="sm" len="sm"/>
                      <a:tailEnd type="none" w="sm" len="sm"/>
                    </a:lnL>
                    <a:lnR w="0" cap="flat" cmpd="sng" algn="ctr">
                      <a:solidFill>
                        <a:srgbClr val="010000"/>
                      </a:solidFill>
                      <a:prstDash val="solid"/>
                      <a:miter lim="800000"/>
                      <a:headEnd type="none" w="sm" len="sm"/>
                      <a:tailEnd type="none" w="sm" len="sm"/>
                    </a:lnR>
                    <a:lnT w="0" cap="flat" cmpd="sng" algn="ctr">
                      <a:solidFill>
                        <a:srgbClr val="010000"/>
                      </a:solidFill>
                      <a:prstDash val="solid"/>
                      <a:miter lim="800000"/>
                      <a:headEnd type="none" w="sm" len="sm"/>
                      <a:tailEnd type="none" w="sm" len="sm"/>
                    </a:lnT>
                    <a:lnB w="0" cap="flat" cmpd="sng" algn="ctr">
                      <a:solidFill>
                        <a:srgbClr val="010000"/>
                      </a:solidFill>
                      <a:prstDash val="solid"/>
                      <a:miter lim="800000"/>
                      <a:headEnd type="none" w="sm" len="sm"/>
                      <a:tailEnd type="none" w="sm" len="sm"/>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Verdana" pitchFamily="34" charset="0"/>
                          <a:ea typeface="ＭＳ Ｐゴシック" pitchFamily="34" charset="-128"/>
                        </a:rPr>
                        <a:t>Her iki kol avuç içleri yukarı bakacak şekilde bel hizasında bükülüyken kollar dirsekten kırılarak yukarı hareket eder</a:t>
                      </a:r>
                      <a:endParaRPr kumimoji="0" lang="en-US" sz="1600" b="1" i="0" u="none" strike="noStrike" cap="none" normalizeH="0" baseline="0" smtClean="0">
                        <a:ln>
                          <a:noFill/>
                        </a:ln>
                        <a:solidFill>
                          <a:schemeClr val="bg1"/>
                        </a:solidFill>
                        <a:effectLst/>
                        <a:latin typeface="Times New Roman" pitchFamily="18" charset="0"/>
                        <a:ea typeface="ＭＳ Ｐゴシック" pitchFamily="34" charset="-128"/>
                      </a:endParaRPr>
                    </a:p>
                  </a:txBody>
                  <a:tcPr marT="45717" marB="45717" horzOverflow="overflow">
                    <a:lnL w="0" cap="flat" cmpd="sng" algn="ctr">
                      <a:solidFill>
                        <a:srgbClr val="010000"/>
                      </a:solidFill>
                      <a:prstDash val="solid"/>
                      <a:miter lim="800000"/>
                      <a:headEnd type="none" w="sm" len="sm"/>
                      <a:tailEnd type="none" w="sm" len="sm"/>
                    </a:lnL>
                    <a:lnR w="0" cap="flat" cmpd="sng" algn="ctr">
                      <a:solidFill>
                        <a:srgbClr val="010000"/>
                      </a:solidFill>
                      <a:prstDash val="solid"/>
                      <a:miter lim="800000"/>
                      <a:headEnd type="none" w="sm" len="sm"/>
                      <a:tailEnd type="none" w="sm" len="sm"/>
                    </a:lnR>
                    <a:lnT w="0" cap="flat" cmpd="sng" algn="ctr">
                      <a:solidFill>
                        <a:srgbClr val="010000"/>
                      </a:solidFill>
                      <a:prstDash val="solid"/>
                      <a:miter lim="800000"/>
                      <a:headEnd type="none" w="sm" len="sm"/>
                      <a:tailEnd type="none" w="sm" len="sm"/>
                    </a:lnT>
                    <a:lnB w="0" cap="flat" cmpd="sng" algn="ctr">
                      <a:solidFill>
                        <a:srgbClr val="010000"/>
                      </a:solidFill>
                      <a:prstDash val="solid"/>
                      <a:miter lim="800000"/>
                      <a:headEnd type="none" w="sm" len="sm"/>
                      <a:tailEnd type="none" w="sm" len="sm"/>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800" b="0" i="0" u="none" strike="noStrike" cap="none" normalizeH="0" baseline="0" smtClean="0">
                        <a:ln>
                          <a:noFill/>
                        </a:ln>
                        <a:solidFill>
                          <a:schemeClr val="bg1"/>
                        </a:solidFill>
                        <a:effectLst/>
                        <a:latin typeface="Arial" pitchFamily="34" charset="0"/>
                        <a:ea typeface="ＭＳ Ｐゴシック" pitchFamily="34" charset="-128"/>
                      </a:endParaRPr>
                    </a:p>
                  </a:txBody>
                  <a:tcPr marT="45717" marB="45717" horzOverflow="overflow">
                    <a:lnL w="0" cap="flat" cmpd="sng" algn="ctr">
                      <a:solidFill>
                        <a:srgbClr val="01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w="0" cap="flat" cmpd="sng" algn="ctr">
                      <a:solidFill>
                        <a:srgbClr val="010000"/>
                      </a:solidFill>
                      <a:prstDash val="solid"/>
                      <a:miter lim="800000"/>
                      <a:headEnd type="none" w="sm" len="sm"/>
                      <a:tailEnd type="none" w="sm" len="sm"/>
                    </a:lnT>
                    <a:lnB w="0" cap="flat" cmpd="sng" algn="ctr">
                      <a:solidFill>
                        <a:srgbClr val="010000"/>
                      </a:solidFill>
                      <a:prstDash val="solid"/>
                      <a:miter lim="800000"/>
                      <a:headEnd type="none" w="sm" len="sm"/>
                      <a:tailEnd type="none" w="sm" len="sm"/>
                    </a:lnB>
                    <a:lnTlToBr>
                      <a:noFill/>
                    </a:lnTlToBr>
                    <a:lnBlToTr>
                      <a:noFill/>
                    </a:lnBlToTr>
                    <a:solidFill>
                      <a:schemeClr val="tx1"/>
                    </a:solidFill>
                  </a:tcPr>
                </a:tc>
              </a:tr>
              <a:tr h="13106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Verdana" pitchFamily="34" charset="0"/>
                          <a:ea typeface="ＭＳ Ｐゴシック" pitchFamily="34" charset="-128"/>
                        </a:rPr>
                        <a:t>GERİ</a:t>
                      </a:r>
                      <a:endParaRPr kumimoji="0" lang="en-US" sz="1600" b="1" i="0" u="none" strike="noStrike" cap="none" normalizeH="0" baseline="0" smtClean="0">
                        <a:ln>
                          <a:noFill/>
                        </a:ln>
                        <a:solidFill>
                          <a:schemeClr val="bg1"/>
                        </a:solidFill>
                        <a:effectLst/>
                        <a:latin typeface="Times New Roman" pitchFamily="18" charset="0"/>
                        <a:ea typeface="ＭＳ Ｐゴシック" pitchFamily="34" charset="-128"/>
                      </a:endParaRPr>
                    </a:p>
                  </a:txBody>
                  <a:tcPr marT="45717" marB="45717" horzOverflow="overflow">
                    <a:lnL w="12700" cap="flat" cmpd="sng" algn="ctr">
                      <a:solidFill>
                        <a:srgbClr val="000000"/>
                      </a:solidFill>
                      <a:prstDash val="solid"/>
                      <a:miter lim="800000"/>
                      <a:headEnd type="none" w="sm" len="sm"/>
                      <a:tailEnd type="none" w="sm" len="sm"/>
                    </a:lnL>
                    <a:lnR w="0" cap="flat" cmpd="sng" algn="ctr">
                      <a:solidFill>
                        <a:srgbClr val="010000"/>
                      </a:solidFill>
                      <a:prstDash val="solid"/>
                      <a:miter lim="800000"/>
                      <a:headEnd type="none" w="sm" len="sm"/>
                      <a:tailEnd type="none" w="sm" len="sm"/>
                    </a:lnR>
                    <a:lnT w="0" cap="flat" cmpd="sng" algn="ctr">
                      <a:solidFill>
                        <a:srgbClr val="010000"/>
                      </a:solidFill>
                      <a:prstDash val="solid"/>
                      <a:miter lim="800000"/>
                      <a:headEnd type="none" w="sm" len="sm"/>
                      <a:tailEnd type="none" w="sm" len="sm"/>
                    </a:lnT>
                    <a:lnB w="0" cap="flat" cmpd="sng" algn="ctr">
                      <a:solidFill>
                        <a:srgbClr val="010000"/>
                      </a:solidFill>
                      <a:prstDash val="solid"/>
                      <a:miter lim="800000"/>
                      <a:headEnd type="none" w="sm" len="sm"/>
                      <a:tailEnd type="none" w="sm" len="sm"/>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Verdana" pitchFamily="34" charset="0"/>
                          <a:ea typeface="ＭＳ Ｐゴシック" pitchFamily="34" charset="-128"/>
                        </a:rPr>
                        <a:t>Her iki kol avuç içleri aşağı bakacak şekilde göğüs önünde bükülüyken kollar dirsekten kırılarak yavaşça gövdeden uzaklaşır</a:t>
                      </a:r>
                      <a:endParaRPr kumimoji="0" lang="en-US" sz="1600" b="1" i="0" u="none" strike="noStrike" cap="none" normalizeH="0" baseline="0" smtClean="0">
                        <a:ln>
                          <a:noFill/>
                        </a:ln>
                        <a:solidFill>
                          <a:schemeClr val="bg1"/>
                        </a:solidFill>
                        <a:effectLst/>
                        <a:latin typeface="Times New Roman" pitchFamily="18" charset="0"/>
                        <a:ea typeface="ＭＳ Ｐゴシック" pitchFamily="34" charset="-128"/>
                      </a:endParaRPr>
                    </a:p>
                  </a:txBody>
                  <a:tcPr marT="45717" marB="45717" horzOverflow="overflow">
                    <a:lnL w="0" cap="flat" cmpd="sng" algn="ctr">
                      <a:solidFill>
                        <a:srgbClr val="010000"/>
                      </a:solidFill>
                      <a:prstDash val="solid"/>
                      <a:miter lim="800000"/>
                      <a:headEnd type="none" w="sm" len="sm"/>
                      <a:tailEnd type="none" w="sm" len="sm"/>
                    </a:lnL>
                    <a:lnR w="0" cap="flat" cmpd="sng" algn="ctr">
                      <a:solidFill>
                        <a:srgbClr val="010000"/>
                      </a:solidFill>
                      <a:prstDash val="solid"/>
                      <a:miter lim="800000"/>
                      <a:headEnd type="none" w="sm" len="sm"/>
                      <a:tailEnd type="none" w="sm" len="sm"/>
                    </a:lnR>
                    <a:lnT w="0" cap="flat" cmpd="sng" algn="ctr">
                      <a:solidFill>
                        <a:srgbClr val="010000"/>
                      </a:solidFill>
                      <a:prstDash val="solid"/>
                      <a:miter lim="800000"/>
                      <a:headEnd type="none" w="sm" len="sm"/>
                      <a:tailEnd type="none" w="sm" len="sm"/>
                    </a:lnT>
                    <a:lnB w="0" cap="flat" cmpd="sng" algn="ctr">
                      <a:solidFill>
                        <a:srgbClr val="010000"/>
                      </a:solidFill>
                      <a:prstDash val="solid"/>
                      <a:miter lim="800000"/>
                      <a:headEnd type="none" w="sm" len="sm"/>
                      <a:tailEnd type="none" w="sm" len="sm"/>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800" b="0" i="0" u="none" strike="noStrike" cap="none" normalizeH="0" baseline="0" smtClean="0">
                        <a:ln>
                          <a:noFill/>
                        </a:ln>
                        <a:solidFill>
                          <a:schemeClr val="bg1"/>
                        </a:solidFill>
                        <a:effectLst/>
                        <a:latin typeface="Arial" pitchFamily="34" charset="0"/>
                        <a:ea typeface="ＭＳ Ｐゴシック" pitchFamily="34" charset="-128"/>
                      </a:endParaRPr>
                    </a:p>
                  </a:txBody>
                  <a:tcPr marT="45717" marB="45717" horzOverflow="overflow">
                    <a:lnL w="0" cap="flat" cmpd="sng" algn="ctr">
                      <a:solidFill>
                        <a:srgbClr val="01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w="0" cap="flat" cmpd="sng" algn="ctr">
                      <a:solidFill>
                        <a:srgbClr val="010000"/>
                      </a:solidFill>
                      <a:prstDash val="solid"/>
                      <a:miter lim="800000"/>
                      <a:headEnd type="none" w="sm" len="sm"/>
                      <a:tailEnd type="none" w="sm" len="sm"/>
                    </a:lnT>
                    <a:lnB w="0" cap="flat" cmpd="sng" algn="ctr">
                      <a:solidFill>
                        <a:srgbClr val="010000"/>
                      </a:solidFill>
                      <a:prstDash val="solid"/>
                      <a:miter lim="800000"/>
                      <a:headEnd type="none" w="sm" len="sm"/>
                      <a:tailEnd type="none" w="sm" len="sm"/>
                    </a:lnB>
                    <a:lnTlToBr>
                      <a:noFill/>
                    </a:lnTlToBr>
                    <a:lnBlToTr>
                      <a:noFill/>
                    </a:lnBlToTr>
                    <a:solidFill>
                      <a:schemeClr val="tx1"/>
                    </a:solidFill>
                  </a:tcPr>
                </a:tc>
              </a:tr>
              <a:tr h="10921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Verdana" pitchFamily="34" charset="0"/>
                          <a:ea typeface="ＭＳ Ｐゴシック" pitchFamily="34" charset="-128"/>
                        </a:rPr>
                        <a:t>SAĞ</a:t>
                      </a:r>
                      <a:endParaRPr kumimoji="0" lang="en-US" sz="1600" b="1" i="0" u="none" strike="noStrike" cap="none" normalizeH="0" baseline="0" smtClean="0">
                        <a:ln>
                          <a:noFill/>
                        </a:ln>
                        <a:solidFill>
                          <a:schemeClr val="bg1"/>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Verdana" pitchFamily="34" charset="0"/>
                          <a:ea typeface="ＭＳ Ｐゴシック" pitchFamily="34" charset="-128"/>
                        </a:rPr>
                        <a:t>Manevracının sağı</a:t>
                      </a:r>
                      <a:endParaRPr kumimoji="0" lang="en-US" sz="1600" b="1" i="0" u="none" strike="noStrike" cap="none" normalizeH="0" baseline="0" smtClean="0">
                        <a:ln>
                          <a:noFill/>
                        </a:ln>
                        <a:solidFill>
                          <a:schemeClr val="bg1"/>
                        </a:solidFill>
                        <a:effectLst/>
                        <a:latin typeface="Times New Roman" pitchFamily="18" charset="0"/>
                        <a:ea typeface="ＭＳ Ｐゴシック" pitchFamily="34" charset="-128"/>
                      </a:endParaRPr>
                    </a:p>
                  </a:txBody>
                  <a:tcPr marT="45717" marB="45717" horzOverflow="overflow">
                    <a:lnL w="12700" cap="flat" cmpd="sng" algn="ctr">
                      <a:solidFill>
                        <a:srgbClr val="000000"/>
                      </a:solidFill>
                      <a:prstDash val="solid"/>
                      <a:miter lim="800000"/>
                      <a:headEnd type="none" w="sm" len="sm"/>
                      <a:tailEnd type="none" w="sm" len="sm"/>
                    </a:lnL>
                    <a:lnR w="0" cap="flat" cmpd="sng" algn="ctr">
                      <a:solidFill>
                        <a:srgbClr val="010000"/>
                      </a:solidFill>
                      <a:prstDash val="solid"/>
                      <a:miter lim="800000"/>
                      <a:headEnd type="none" w="sm" len="sm"/>
                      <a:tailEnd type="none" w="sm" len="sm"/>
                    </a:lnR>
                    <a:lnT w="0" cap="flat" cmpd="sng" algn="ctr">
                      <a:solidFill>
                        <a:srgbClr val="010000"/>
                      </a:solidFill>
                      <a:prstDash val="solid"/>
                      <a:miter lim="800000"/>
                      <a:headEnd type="none" w="sm" len="sm"/>
                      <a:tailEnd type="none" w="sm" len="sm"/>
                    </a:lnT>
                    <a:lnB w="0" cap="flat" cmpd="sng" algn="ctr">
                      <a:solidFill>
                        <a:srgbClr val="010000"/>
                      </a:solidFill>
                      <a:prstDash val="solid"/>
                      <a:miter lim="800000"/>
                      <a:headEnd type="none" w="sm" len="sm"/>
                      <a:tailEnd type="none" w="sm" len="sm"/>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Verdana" pitchFamily="34" charset="0"/>
                          <a:ea typeface="ＭＳ Ｐゴシック" pitchFamily="34" charset="-128"/>
                        </a:rPr>
                        <a:t>Sağ kol avuç içi yere bakacak şekilde yere paralel sağa uzatılmışken sağa doğru yavaşça küçük hareketler</a:t>
                      </a:r>
                      <a:endParaRPr kumimoji="0" lang="en-US" sz="1600" b="1" i="0" u="none" strike="noStrike" cap="none" normalizeH="0" baseline="0" smtClean="0">
                        <a:ln>
                          <a:noFill/>
                        </a:ln>
                        <a:solidFill>
                          <a:schemeClr val="bg1"/>
                        </a:solidFill>
                        <a:effectLst/>
                        <a:latin typeface="Times New Roman" pitchFamily="18" charset="0"/>
                        <a:ea typeface="ＭＳ Ｐゴシック" pitchFamily="34" charset="-128"/>
                      </a:endParaRPr>
                    </a:p>
                  </a:txBody>
                  <a:tcPr marT="45717" marB="45717" horzOverflow="overflow">
                    <a:lnL w="0" cap="flat" cmpd="sng" algn="ctr">
                      <a:solidFill>
                        <a:srgbClr val="010000"/>
                      </a:solidFill>
                      <a:prstDash val="solid"/>
                      <a:miter lim="800000"/>
                      <a:headEnd type="none" w="sm" len="sm"/>
                      <a:tailEnd type="none" w="sm" len="sm"/>
                    </a:lnL>
                    <a:lnR w="0" cap="flat" cmpd="sng" algn="ctr">
                      <a:solidFill>
                        <a:srgbClr val="010000"/>
                      </a:solidFill>
                      <a:prstDash val="solid"/>
                      <a:miter lim="800000"/>
                      <a:headEnd type="none" w="sm" len="sm"/>
                      <a:tailEnd type="none" w="sm" len="sm"/>
                    </a:lnR>
                    <a:lnT w="0" cap="flat" cmpd="sng" algn="ctr">
                      <a:solidFill>
                        <a:srgbClr val="010000"/>
                      </a:solidFill>
                      <a:prstDash val="solid"/>
                      <a:miter lim="800000"/>
                      <a:headEnd type="none" w="sm" len="sm"/>
                      <a:tailEnd type="none" w="sm" len="sm"/>
                    </a:lnT>
                    <a:lnB w="0" cap="flat" cmpd="sng" algn="ctr">
                      <a:solidFill>
                        <a:srgbClr val="010000"/>
                      </a:solidFill>
                      <a:prstDash val="solid"/>
                      <a:miter lim="800000"/>
                      <a:headEnd type="none" w="sm" len="sm"/>
                      <a:tailEnd type="none" w="sm" len="sm"/>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800" b="0" i="0" u="none" strike="noStrike" cap="none" normalizeH="0" baseline="0" smtClean="0">
                        <a:ln>
                          <a:noFill/>
                        </a:ln>
                        <a:solidFill>
                          <a:schemeClr val="bg1"/>
                        </a:solidFill>
                        <a:effectLst/>
                        <a:latin typeface="Arial" pitchFamily="34" charset="0"/>
                        <a:ea typeface="ＭＳ Ｐゴシック" pitchFamily="34" charset="-128"/>
                      </a:endParaRPr>
                    </a:p>
                  </a:txBody>
                  <a:tcPr marT="45717" marB="45717" horzOverflow="overflow">
                    <a:lnL w="0" cap="flat" cmpd="sng" algn="ctr">
                      <a:solidFill>
                        <a:srgbClr val="01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w="0" cap="flat" cmpd="sng" algn="ctr">
                      <a:solidFill>
                        <a:srgbClr val="010000"/>
                      </a:solidFill>
                      <a:prstDash val="solid"/>
                      <a:miter lim="800000"/>
                      <a:headEnd type="none" w="sm" len="sm"/>
                      <a:tailEnd type="none" w="sm" len="sm"/>
                    </a:lnT>
                    <a:lnB w="0" cap="flat" cmpd="sng" algn="ctr">
                      <a:solidFill>
                        <a:srgbClr val="010000"/>
                      </a:solidFill>
                      <a:prstDash val="solid"/>
                      <a:miter lim="800000"/>
                      <a:headEnd type="none" w="sm" len="sm"/>
                      <a:tailEnd type="none" w="sm" len="sm"/>
                    </a:lnB>
                    <a:lnTlToBr>
                      <a:noFill/>
                    </a:lnTlToBr>
                    <a:lnBlToTr>
                      <a:noFill/>
                    </a:lnBlToTr>
                    <a:solidFill>
                      <a:schemeClr val="tx1"/>
                    </a:solidFill>
                  </a:tcPr>
                </a:tc>
              </a:tr>
              <a:tr h="10952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Verdana" pitchFamily="34" charset="0"/>
                          <a:ea typeface="ＭＳ Ｐゴシック" pitchFamily="34" charset="-128"/>
                        </a:rPr>
                        <a:t>SOL</a:t>
                      </a:r>
                      <a:endParaRPr kumimoji="0" lang="en-US" sz="1600" b="1" i="0" u="none" strike="noStrike" cap="none" normalizeH="0" baseline="0" smtClean="0">
                        <a:ln>
                          <a:noFill/>
                        </a:ln>
                        <a:solidFill>
                          <a:schemeClr val="bg1"/>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Verdana" pitchFamily="34" charset="0"/>
                          <a:ea typeface="ＭＳ Ｐゴシック" pitchFamily="34" charset="-128"/>
                        </a:rPr>
                        <a:t>Manevracının solu</a:t>
                      </a:r>
                      <a:endParaRPr kumimoji="0" lang="en-US" sz="1600" b="1" i="0" u="none" strike="noStrike" cap="none" normalizeH="0" baseline="0" smtClean="0">
                        <a:ln>
                          <a:noFill/>
                        </a:ln>
                        <a:solidFill>
                          <a:schemeClr val="bg1"/>
                        </a:solidFill>
                        <a:effectLst/>
                        <a:latin typeface="Times New Roman" pitchFamily="18" charset="0"/>
                        <a:ea typeface="ＭＳ Ｐゴシック" pitchFamily="34" charset="-128"/>
                      </a:endParaRPr>
                    </a:p>
                  </a:txBody>
                  <a:tcPr marT="45717" marB="45717" horzOverflow="overflow">
                    <a:lnL w="12700" cap="flat" cmpd="sng" algn="ctr">
                      <a:solidFill>
                        <a:srgbClr val="000000"/>
                      </a:solidFill>
                      <a:prstDash val="solid"/>
                      <a:miter lim="800000"/>
                      <a:headEnd type="none" w="sm" len="sm"/>
                      <a:tailEnd type="none" w="sm" len="sm"/>
                    </a:lnL>
                    <a:lnR w="0" cap="flat" cmpd="sng" algn="ctr">
                      <a:solidFill>
                        <a:srgbClr val="010000"/>
                      </a:solidFill>
                      <a:prstDash val="solid"/>
                      <a:miter lim="800000"/>
                      <a:headEnd type="none" w="sm" len="sm"/>
                      <a:tailEnd type="none" w="sm" len="sm"/>
                    </a:lnR>
                    <a:lnT w="0" cap="flat" cmpd="sng" algn="ctr">
                      <a:solidFill>
                        <a:srgbClr val="010000"/>
                      </a:solidFill>
                      <a:prstDash val="solid"/>
                      <a:miter lim="800000"/>
                      <a:headEnd type="none" w="sm" len="sm"/>
                      <a:tailEnd type="none" w="sm" len="sm"/>
                    </a:lnT>
                    <a:lnB w="0" cap="flat" cmpd="sng" algn="ctr">
                      <a:solidFill>
                        <a:srgbClr val="010000"/>
                      </a:solidFill>
                      <a:prstDash val="solid"/>
                      <a:miter lim="800000"/>
                      <a:headEnd type="none" w="sm" len="sm"/>
                      <a:tailEnd type="none" w="sm" len="sm"/>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Verdana" pitchFamily="34" charset="0"/>
                          <a:ea typeface="ＭＳ Ｐゴシック" pitchFamily="34" charset="-128"/>
                        </a:rPr>
                        <a:t>Sol kol avuç içi yere bakacak şekilde yere paralel sola uzatılmışken sola doğru yavaşça küçük hareketler</a:t>
                      </a:r>
                      <a:endParaRPr kumimoji="0" lang="en-US" sz="1600" b="1" i="0" u="none" strike="noStrike" cap="none" normalizeH="0" baseline="0" smtClean="0">
                        <a:ln>
                          <a:noFill/>
                        </a:ln>
                        <a:solidFill>
                          <a:schemeClr val="bg1"/>
                        </a:solidFill>
                        <a:effectLst/>
                        <a:latin typeface="Times New Roman" pitchFamily="18" charset="0"/>
                        <a:ea typeface="ＭＳ Ｐゴシック" pitchFamily="34" charset="-128"/>
                      </a:endParaRPr>
                    </a:p>
                  </a:txBody>
                  <a:tcPr marT="45717" marB="45717" horzOverflow="overflow">
                    <a:lnL w="0" cap="flat" cmpd="sng" algn="ctr">
                      <a:solidFill>
                        <a:srgbClr val="010000"/>
                      </a:solidFill>
                      <a:prstDash val="solid"/>
                      <a:miter lim="800000"/>
                      <a:headEnd type="none" w="sm" len="sm"/>
                      <a:tailEnd type="none" w="sm" len="sm"/>
                    </a:lnL>
                    <a:lnR w="0" cap="flat" cmpd="sng" algn="ctr">
                      <a:solidFill>
                        <a:srgbClr val="010000"/>
                      </a:solidFill>
                      <a:prstDash val="solid"/>
                      <a:miter lim="800000"/>
                      <a:headEnd type="none" w="sm" len="sm"/>
                      <a:tailEnd type="none" w="sm" len="sm"/>
                    </a:lnR>
                    <a:lnT w="0" cap="flat" cmpd="sng" algn="ctr">
                      <a:solidFill>
                        <a:srgbClr val="010000"/>
                      </a:solidFill>
                      <a:prstDash val="solid"/>
                      <a:miter lim="800000"/>
                      <a:headEnd type="none" w="sm" len="sm"/>
                      <a:tailEnd type="none" w="sm" len="sm"/>
                    </a:lnT>
                    <a:lnB w="0" cap="flat" cmpd="sng" algn="ctr">
                      <a:solidFill>
                        <a:srgbClr val="010000"/>
                      </a:solidFill>
                      <a:prstDash val="solid"/>
                      <a:miter lim="800000"/>
                      <a:headEnd type="none" w="sm" len="sm"/>
                      <a:tailEnd type="none" w="sm" len="sm"/>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800" b="0" i="0" u="none" strike="noStrike" cap="none" normalizeH="0" baseline="0" dirty="0" smtClean="0">
                        <a:ln>
                          <a:noFill/>
                        </a:ln>
                        <a:solidFill>
                          <a:schemeClr val="bg1"/>
                        </a:solidFill>
                        <a:effectLst/>
                        <a:latin typeface="Arial" pitchFamily="34" charset="0"/>
                        <a:ea typeface="ＭＳ Ｐゴシック" pitchFamily="34" charset="-128"/>
                      </a:endParaRPr>
                    </a:p>
                  </a:txBody>
                  <a:tcPr marT="45717" marB="45717" horzOverflow="overflow">
                    <a:lnL w="0" cap="flat" cmpd="sng" algn="ctr">
                      <a:solidFill>
                        <a:srgbClr val="01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w="0" cap="flat" cmpd="sng" algn="ctr">
                      <a:solidFill>
                        <a:srgbClr val="010000"/>
                      </a:solidFill>
                      <a:prstDash val="solid"/>
                      <a:miter lim="800000"/>
                      <a:headEnd type="none" w="sm" len="sm"/>
                      <a:tailEnd type="none" w="sm" len="sm"/>
                    </a:lnT>
                    <a:lnB w="0" cap="flat" cmpd="sng" algn="ctr">
                      <a:solidFill>
                        <a:srgbClr val="010000"/>
                      </a:solidFill>
                      <a:prstDash val="solid"/>
                      <a:miter lim="800000"/>
                      <a:headEnd type="none" w="sm" len="sm"/>
                      <a:tailEnd type="none" w="sm" len="sm"/>
                    </a:lnB>
                    <a:lnTlToBr>
                      <a:noFill/>
                    </a:lnTlToBr>
                    <a:lnBlToTr>
                      <a:noFill/>
                    </a:lnBlToTr>
                    <a:solidFill>
                      <a:schemeClr val="tx1"/>
                    </a:solidFill>
                  </a:tcPr>
                </a:tc>
              </a:tr>
              <a:tr h="10365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Verdana" pitchFamily="34" charset="0"/>
                          <a:ea typeface="ＭＳ Ｐゴシック" pitchFamily="34" charset="-128"/>
                        </a:rPr>
                        <a:t>YATAY MESAFE</a:t>
                      </a:r>
                      <a:endParaRPr kumimoji="0" lang="en-US" sz="1600" b="1" i="0" u="none" strike="noStrike" cap="none" normalizeH="0" baseline="0" smtClean="0">
                        <a:ln>
                          <a:noFill/>
                        </a:ln>
                        <a:solidFill>
                          <a:schemeClr val="bg1"/>
                        </a:solidFill>
                        <a:effectLst/>
                        <a:latin typeface="Times New Roman" pitchFamily="18" charset="0"/>
                        <a:ea typeface="ＭＳ Ｐゴシック" pitchFamily="34" charset="-128"/>
                      </a:endParaRPr>
                    </a:p>
                  </a:txBody>
                  <a:tcPr marT="45717" marB="45717" horzOverflow="overflow">
                    <a:lnL w="12700" cap="flat" cmpd="sng" algn="ctr">
                      <a:solidFill>
                        <a:srgbClr val="000000"/>
                      </a:solidFill>
                      <a:prstDash val="solid"/>
                      <a:miter lim="800000"/>
                      <a:headEnd type="none" w="sm" len="sm"/>
                      <a:tailEnd type="none" w="sm" len="sm"/>
                    </a:lnL>
                    <a:lnR w="0" cap="flat" cmpd="sng" algn="ctr">
                      <a:solidFill>
                        <a:srgbClr val="010000"/>
                      </a:solidFill>
                      <a:prstDash val="solid"/>
                      <a:miter lim="800000"/>
                      <a:headEnd type="none" w="sm" len="sm"/>
                      <a:tailEnd type="none" w="sm" len="sm"/>
                    </a:lnR>
                    <a:lnT w="0" cap="flat" cmpd="sng" algn="ctr">
                      <a:solidFill>
                        <a:srgbClr val="010000"/>
                      </a:solidFill>
                      <a:prstDash val="solid"/>
                      <a:miter lim="800000"/>
                      <a:headEnd type="none" w="sm" len="sm"/>
                      <a:tailEnd type="none" w="sm" len="sm"/>
                    </a:lnT>
                    <a:lnB w="12700" cap="flat" cmpd="sng" algn="ctr">
                      <a:solidFill>
                        <a:srgbClr val="000000"/>
                      </a:solidFill>
                      <a:prstDash val="solid"/>
                      <a:miter lim="800000"/>
                      <a:headEnd type="none" w="sm" len="sm"/>
                      <a:tailEnd type="none" w="sm" len="sm"/>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Verdana" pitchFamily="34" charset="0"/>
                          <a:ea typeface="ＭＳ Ｐゴシック" pitchFamily="34" charset="-128"/>
                        </a:rPr>
                        <a:t>Eller arasındaki boşluk mesafeyi ifade eder</a:t>
                      </a:r>
                      <a:endParaRPr kumimoji="0" lang="en-US" sz="1600" b="1" i="0" u="none" strike="noStrike" cap="none" normalizeH="0" baseline="0" smtClean="0">
                        <a:ln>
                          <a:noFill/>
                        </a:ln>
                        <a:solidFill>
                          <a:schemeClr val="bg1"/>
                        </a:solidFill>
                        <a:effectLst/>
                        <a:latin typeface="Times New Roman" pitchFamily="18" charset="0"/>
                        <a:ea typeface="ＭＳ Ｐゴシック" pitchFamily="34" charset="-128"/>
                      </a:endParaRPr>
                    </a:p>
                  </a:txBody>
                  <a:tcPr marT="45717" marB="45717" horzOverflow="overflow">
                    <a:lnL w="0" cap="flat" cmpd="sng" algn="ctr">
                      <a:solidFill>
                        <a:srgbClr val="010000"/>
                      </a:solidFill>
                      <a:prstDash val="solid"/>
                      <a:miter lim="800000"/>
                      <a:headEnd type="none" w="sm" len="sm"/>
                      <a:tailEnd type="none" w="sm" len="sm"/>
                    </a:lnL>
                    <a:lnR w="0" cap="flat" cmpd="sng" algn="ctr">
                      <a:solidFill>
                        <a:srgbClr val="010000"/>
                      </a:solidFill>
                      <a:prstDash val="solid"/>
                      <a:miter lim="800000"/>
                      <a:headEnd type="none" w="sm" len="sm"/>
                      <a:tailEnd type="none" w="sm" len="sm"/>
                    </a:lnR>
                    <a:lnT w="0" cap="flat" cmpd="sng" algn="ctr">
                      <a:solidFill>
                        <a:srgbClr val="010000"/>
                      </a:solidFill>
                      <a:prstDash val="solid"/>
                      <a:miter lim="800000"/>
                      <a:headEnd type="none" w="sm" len="sm"/>
                      <a:tailEnd type="none" w="sm" len="sm"/>
                    </a:lnT>
                    <a:lnB w="12700" cap="flat" cmpd="sng" algn="ctr">
                      <a:solidFill>
                        <a:srgbClr val="000000"/>
                      </a:solidFill>
                      <a:prstDash val="solid"/>
                      <a:miter lim="800000"/>
                      <a:headEnd type="none" w="sm" len="sm"/>
                      <a:tailEnd type="none" w="sm" len="sm"/>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800" b="0" i="0" u="none" strike="noStrike" cap="none" normalizeH="0" baseline="0" dirty="0" smtClean="0">
                        <a:ln>
                          <a:noFill/>
                        </a:ln>
                        <a:solidFill>
                          <a:schemeClr val="bg1"/>
                        </a:solidFill>
                        <a:effectLst/>
                        <a:latin typeface="Arial" pitchFamily="34" charset="0"/>
                        <a:ea typeface="ＭＳ Ｐゴシック" pitchFamily="34" charset="-128"/>
                      </a:endParaRPr>
                    </a:p>
                  </a:txBody>
                  <a:tcPr marT="45717" marB="45717" horzOverflow="overflow">
                    <a:lnL w="0" cap="flat" cmpd="sng" algn="ctr">
                      <a:solidFill>
                        <a:srgbClr val="010000"/>
                      </a:solidFill>
                      <a:prstDash val="solid"/>
                      <a:miter lim="800000"/>
                      <a:headEnd type="none" w="sm" len="sm"/>
                      <a:tailEnd type="none" w="sm" len="sm"/>
                    </a:lnL>
                    <a:lnR w="12700" cap="flat" cmpd="sng" algn="ctr">
                      <a:solidFill>
                        <a:srgbClr val="000000"/>
                      </a:solidFill>
                      <a:prstDash val="solid"/>
                      <a:miter lim="800000"/>
                      <a:headEnd type="none" w="sm" len="sm"/>
                      <a:tailEnd type="none" w="sm" len="sm"/>
                    </a:lnR>
                    <a:lnT w="0" cap="flat" cmpd="sng" algn="ctr">
                      <a:solidFill>
                        <a:srgbClr val="010000"/>
                      </a:solidFill>
                      <a:prstDash val="solid"/>
                      <a:miter lim="800000"/>
                      <a:headEnd type="none" w="sm" len="sm"/>
                      <a:tailEnd type="none" w="sm" len="sm"/>
                    </a:lnT>
                    <a:lnB w="12700" cap="flat" cmpd="sng" algn="ctr">
                      <a:solidFill>
                        <a:srgbClr val="000000"/>
                      </a:solidFill>
                      <a:prstDash val="solid"/>
                      <a:miter lim="800000"/>
                      <a:headEnd type="none" w="sm" len="sm"/>
                      <a:tailEnd type="none" w="sm" len="sm"/>
                    </a:lnB>
                    <a:lnTlToBr>
                      <a:noFill/>
                    </a:lnTlToBr>
                    <a:lnBlToTr>
                      <a:noFill/>
                    </a:lnBlToTr>
                    <a:solidFill>
                      <a:schemeClr val="tx1"/>
                    </a:solidFill>
                  </a:tcPr>
                </a:tc>
              </a:tr>
            </a:tbl>
          </a:graphicData>
        </a:graphic>
      </p:graphicFrame>
      <p:sp>
        <p:nvSpPr>
          <p:cNvPr id="10" name="Text Box 42"/>
          <p:cNvSpPr txBox="1">
            <a:spLocks noChangeArrowheads="1"/>
          </p:cNvSpPr>
          <p:nvPr/>
        </p:nvSpPr>
        <p:spPr bwMode="auto">
          <a:xfrm>
            <a:off x="2411760" y="44624"/>
            <a:ext cx="4464050" cy="585788"/>
          </a:xfrm>
          <a:prstGeom prst="rect">
            <a:avLst/>
          </a:prstGeom>
          <a:noFill/>
          <a:ln>
            <a:noFill/>
          </a:ln>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spcBef>
                <a:spcPct val="50000"/>
              </a:spcBef>
              <a:defRPr/>
            </a:pPr>
            <a:r>
              <a:rPr lang="tr-TR" sz="3200" b="1" dirty="0" smtClean="0">
                <a:solidFill>
                  <a:srgbClr val="0066CC"/>
                </a:solidFill>
                <a:effectLst>
                  <a:outerShdw blurRad="38100" dist="38100" dir="2700000" algn="tl">
                    <a:srgbClr val="000000">
                      <a:alpha val="43137"/>
                    </a:srgbClr>
                  </a:outerShdw>
                </a:effectLst>
              </a:rPr>
              <a:t>C-Yatay Hareketler</a:t>
            </a:r>
          </a:p>
        </p:txBody>
      </p:sp>
      <p:pic>
        <p:nvPicPr>
          <p:cNvPr id="17" name="Resim 1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8606" y="980728"/>
            <a:ext cx="1181100" cy="997918"/>
          </a:xfrm>
          <a:prstGeom prst="rect">
            <a:avLst/>
          </a:prstGeom>
          <a:noFill/>
          <a:ln>
            <a:noFill/>
          </a:ln>
        </p:spPr>
      </p:pic>
      <p:pic>
        <p:nvPicPr>
          <p:cNvPr id="18" name="Resim 1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8606" y="2067134"/>
            <a:ext cx="1151604" cy="1012204"/>
          </a:xfrm>
          <a:prstGeom prst="rect">
            <a:avLst/>
          </a:prstGeom>
          <a:noFill/>
          <a:ln>
            <a:noFill/>
          </a:ln>
        </p:spPr>
      </p:pic>
      <p:pic>
        <p:nvPicPr>
          <p:cNvPr id="19" name="Resim 1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8606" y="3212976"/>
            <a:ext cx="1181100" cy="1019175"/>
          </a:xfrm>
          <a:prstGeom prst="rect">
            <a:avLst/>
          </a:prstGeom>
          <a:noFill/>
          <a:ln>
            <a:noFill/>
          </a:ln>
        </p:spPr>
      </p:pic>
      <p:pic>
        <p:nvPicPr>
          <p:cNvPr id="20" name="Resim 1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9556" y="4437112"/>
            <a:ext cx="1200150" cy="1028700"/>
          </a:xfrm>
          <a:prstGeom prst="rect">
            <a:avLst/>
          </a:prstGeom>
          <a:noFill/>
          <a:ln>
            <a:noFill/>
          </a:ln>
        </p:spPr>
      </p:pic>
      <p:pic>
        <p:nvPicPr>
          <p:cNvPr id="21" name="Resim 2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9556" y="5589240"/>
            <a:ext cx="1002844" cy="923925"/>
          </a:xfrm>
          <a:prstGeom prst="rect">
            <a:avLst/>
          </a:prstGeom>
          <a:noFill/>
          <a:ln>
            <a:noFill/>
          </a:ln>
        </p:spPr>
      </p:pic>
    </p:spTree>
    <p:extLst>
      <p:ext uri="{BB962C8B-B14F-4D97-AF65-F5344CB8AC3E}">
        <p14:creationId xmlns:p14="http://schemas.microsoft.com/office/powerpoint/2010/main" val="22265333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Kaldırma Araçları</a:t>
            </a:r>
          </a:p>
        </p:txBody>
      </p:sp>
      <p:sp>
        <p:nvSpPr>
          <p:cNvPr id="3" name="İçerik Yer Tutucusu 2"/>
          <p:cNvSpPr>
            <a:spLocks noGrp="1"/>
          </p:cNvSpPr>
          <p:nvPr>
            <p:ph sz="quarter" idx="1"/>
          </p:nvPr>
        </p:nvSpPr>
        <p:spPr/>
        <p:txBody>
          <a:bodyPr>
            <a:normAutofit/>
          </a:bodyPr>
          <a:lstStyle/>
          <a:p>
            <a:pPr marL="0" indent="0">
              <a:buNone/>
            </a:pPr>
            <a:r>
              <a:rPr lang="tr-TR" b="1" dirty="0" smtClean="0">
                <a:solidFill>
                  <a:srgbClr val="FF0000"/>
                </a:solidFill>
              </a:rPr>
              <a:t>Kaldırma Araçlarıyla Yapılan İşlemlerde Sağlık Ve Güvenlik İşaretleri İle İlgili Asgari Gereklilikler Nelerdir?</a:t>
            </a:r>
          </a:p>
          <a:p>
            <a:pPr lvl="0"/>
            <a:r>
              <a:rPr lang="tr-TR" dirty="0" smtClean="0"/>
              <a:t>Bir </a:t>
            </a:r>
            <a:r>
              <a:rPr lang="tr-TR" dirty="0"/>
              <a:t>kaldırma makinasında birden çok çalışanın görevli bulunduğu hallerde, kaldırma makinası operatörü, işaretçi veya diğer görevlilerden </a:t>
            </a:r>
            <a:r>
              <a:rPr lang="tr-TR" dirty="0">
                <a:solidFill>
                  <a:srgbClr val="FF0000"/>
                </a:solidFill>
              </a:rPr>
              <a:t>yalnız birinden işaret alacak</a:t>
            </a:r>
            <a:r>
              <a:rPr lang="tr-TR" dirty="0"/>
              <a:t> ve işaretçi, operatör tarafından kolayca görülebilecek yerlerde duracaktır. Operatör, her kim tarafından verilirse verilsin, her dur işaretini daima yerine getirecektir</a:t>
            </a:r>
            <a:r>
              <a:rPr lang="tr-TR" dirty="0" smtClean="0"/>
              <a:t>.</a:t>
            </a:r>
            <a:endParaRPr lang="tr-TR" dirty="0"/>
          </a:p>
        </p:txBody>
      </p:sp>
      <p:sp>
        <p:nvSpPr>
          <p:cNvPr id="4" name="Veri Yer Tutucusu 3"/>
          <p:cNvSpPr>
            <a:spLocks noGrp="1"/>
          </p:cNvSpPr>
          <p:nvPr>
            <p:ph type="dt" sz="half" idx="14"/>
          </p:nvPr>
        </p:nvSpPr>
        <p:spPr/>
        <p:txBody>
          <a:bodyPr/>
          <a:lstStyle/>
          <a:p>
            <a:fld id="{4856B3ED-C65D-40B0-BBF2-399BEF2D9FDD}"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27</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45729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Kaldırma Araçları</a:t>
            </a:r>
          </a:p>
        </p:txBody>
      </p:sp>
      <p:sp>
        <p:nvSpPr>
          <p:cNvPr id="3" name="İçerik Yer Tutucusu 2"/>
          <p:cNvSpPr>
            <a:spLocks noGrp="1"/>
          </p:cNvSpPr>
          <p:nvPr>
            <p:ph sz="quarter" idx="1"/>
          </p:nvPr>
        </p:nvSpPr>
        <p:spPr/>
        <p:txBody>
          <a:bodyPr>
            <a:normAutofit/>
          </a:bodyPr>
          <a:lstStyle/>
          <a:p>
            <a:pPr marL="0" indent="0">
              <a:buNone/>
            </a:pPr>
            <a:r>
              <a:rPr lang="tr-TR" b="1" dirty="0" smtClean="0">
                <a:solidFill>
                  <a:srgbClr val="FF0000"/>
                </a:solidFill>
              </a:rPr>
              <a:t>Kaldırma Araçlarıyla Yapılan İşlemlerde Sağlık Ve Güvenlik İşaretleri İle İlgili Asgari Gereklilikler Nelerdir?</a:t>
            </a:r>
          </a:p>
          <a:p>
            <a:pPr lvl="0"/>
            <a:r>
              <a:rPr lang="tr-TR" dirty="0" smtClean="0"/>
              <a:t>Kaldırma </a:t>
            </a:r>
            <a:r>
              <a:rPr lang="tr-TR" dirty="0"/>
              <a:t>araçlarının veya kaldırılan </a:t>
            </a:r>
            <a:r>
              <a:rPr lang="tr-TR" dirty="0">
                <a:solidFill>
                  <a:srgbClr val="0070C0"/>
                </a:solidFill>
              </a:rPr>
              <a:t>yükün hareketi esnasında çalışanları uyarmak için </a:t>
            </a:r>
            <a:r>
              <a:rPr lang="tr-TR" dirty="0"/>
              <a:t>operatör, sesi açıkça işitilebilen </a:t>
            </a:r>
            <a:r>
              <a:rPr lang="tr-TR" dirty="0">
                <a:solidFill>
                  <a:srgbClr val="FF0000"/>
                </a:solidFill>
              </a:rPr>
              <a:t>zil</a:t>
            </a:r>
            <a:r>
              <a:rPr lang="tr-TR" dirty="0"/>
              <a:t>, ışıklı işaret ve benzerleriyle işaret verir ve bunlar hareket halinde devamlı olarak çalışır</a:t>
            </a:r>
            <a:r>
              <a:rPr lang="tr-TR" dirty="0" smtClean="0"/>
              <a:t>. </a:t>
            </a:r>
            <a:r>
              <a:rPr lang="tr-TR" dirty="0"/>
              <a:t> </a:t>
            </a:r>
          </a:p>
          <a:p>
            <a:endParaRPr lang="tr-TR" dirty="0"/>
          </a:p>
        </p:txBody>
      </p:sp>
      <p:sp>
        <p:nvSpPr>
          <p:cNvPr id="4" name="Veri Yer Tutucusu 3"/>
          <p:cNvSpPr>
            <a:spLocks noGrp="1"/>
          </p:cNvSpPr>
          <p:nvPr>
            <p:ph type="dt" sz="half" idx="14"/>
          </p:nvPr>
        </p:nvSpPr>
        <p:spPr/>
        <p:txBody>
          <a:bodyPr/>
          <a:lstStyle/>
          <a:p>
            <a:fld id="{E46D9FAC-7BE7-4D77-9917-10F0C47A8445}"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28</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187431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Kaldırma Araçları</a:t>
            </a:r>
          </a:p>
        </p:txBody>
      </p:sp>
      <p:sp>
        <p:nvSpPr>
          <p:cNvPr id="3" name="İçerik Yer Tutucusu 2"/>
          <p:cNvSpPr>
            <a:spLocks noGrp="1"/>
          </p:cNvSpPr>
          <p:nvPr>
            <p:ph sz="quarter" idx="1"/>
          </p:nvPr>
        </p:nvSpPr>
        <p:spPr/>
        <p:txBody>
          <a:bodyPr>
            <a:normAutofit/>
          </a:bodyPr>
          <a:lstStyle/>
          <a:p>
            <a:pPr marL="0" indent="0">
              <a:buNone/>
            </a:pPr>
            <a:r>
              <a:rPr lang="tr-TR" b="1" dirty="0" smtClean="0">
                <a:solidFill>
                  <a:srgbClr val="FF0000"/>
                </a:solidFill>
              </a:rPr>
              <a:t>Kaldırma Araçlarıyla Yapılan İşlemlerde Sağlık Ve Güvenlik İşaretleri İle İlgili Asgari Gereklilikler Nelerdir?</a:t>
            </a:r>
          </a:p>
          <a:p>
            <a:pPr lvl="0"/>
            <a:r>
              <a:rPr lang="tr-TR" dirty="0" smtClean="0"/>
              <a:t>Araçlarda </a:t>
            </a:r>
            <a:r>
              <a:rPr lang="tr-TR" dirty="0"/>
              <a:t>onarım yapılıyorsa, araçların üzerine ve uygun yerlere, onarım yapıldığına dair </a:t>
            </a:r>
            <a:r>
              <a:rPr lang="tr-TR" dirty="0">
                <a:solidFill>
                  <a:srgbClr val="FF0000"/>
                </a:solidFill>
              </a:rPr>
              <a:t>uyarma levhaları</a:t>
            </a:r>
            <a:r>
              <a:rPr lang="tr-TR" dirty="0"/>
              <a:t> konulur</a:t>
            </a:r>
            <a:r>
              <a:rPr lang="tr-TR" dirty="0" smtClean="0"/>
              <a:t>.</a:t>
            </a:r>
            <a:endParaRPr lang="tr-TR" dirty="0"/>
          </a:p>
        </p:txBody>
      </p:sp>
      <p:sp>
        <p:nvSpPr>
          <p:cNvPr id="4" name="Veri Yer Tutucusu 3"/>
          <p:cNvSpPr>
            <a:spLocks noGrp="1"/>
          </p:cNvSpPr>
          <p:nvPr>
            <p:ph type="dt" sz="half" idx="14"/>
          </p:nvPr>
        </p:nvSpPr>
        <p:spPr/>
        <p:txBody>
          <a:bodyPr/>
          <a:lstStyle/>
          <a:p>
            <a:fld id="{92AB2244-919E-471F-AA7D-87D47B2BFA9F}"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29</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139925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İŞ EKİPMANLARI</a:t>
            </a:r>
          </a:p>
        </p:txBody>
      </p:sp>
      <p:sp>
        <p:nvSpPr>
          <p:cNvPr id="3" name="İçerik Yer Tutucusu 2"/>
          <p:cNvSpPr>
            <a:spLocks noGrp="1"/>
          </p:cNvSpPr>
          <p:nvPr>
            <p:ph sz="quarter" idx="1"/>
          </p:nvPr>
        </p:nvSpPr>
        <p:spPr>
          <a:xfrm>
            <a:off x="457200" y="1340768"/>
            <a:ext cx="7643192" cy="4873752"/>
          </a:xfrm>
        </p:spPr>
        <p:txBody>
          <a:bodyPr>
            <a:noAutofit/>
          </a:bodyPr>
          <a:lstStyle/>
          <a:p>
            <a:pPr marL="0" indent="0">
              <a:spcBef>
                <a:spcPts val="0"/>
              </a:spcBef>
              <a:buNone/>
            </a:pPr>
            <a:r>
              <a:rPr lang="tr-TR" dirty="0" smtClean="0">
                <a:solidFill>
                  <a:srgbClr val="FF0000"/>
                </a:solidFill>
              </a:rPr>
              <a:t>Periyodik kontrol yapılması gereken İş ekipmanları nelerdir?</a:t>
            </a:r>
          </a:p>
          <a:p>
            <a:pPr indent="0">
              <a:spcBef>
                <a:spcPts val="0"/>
              </a:spcBef>
            </a:pPr>
            <a:r>
              <a:rPr lang="tr-TR" dirty="0" smtClean="0"/>
              <a:t>Basınçlı kap ve tesisatlar </a:t>
            </a:r>
            <a:r>
              <a:rPr lang="tr-TR" dirty="0" smtClean="0">
                <a:solidFill>
                  <a:srgbClr val="00B050"/>
                </a:solidFill>
              </a:rPr>
              <a:t>(Kompresör, tank, tüp, buhar kazanları, kalorifer kazanları, </a:t>
            </a:r>
            <a:r>
              <a:rPr lang="tr-TR" dirty="0" err="1" smtClean="0">
                <a:solidFill>
                  <a:srgbClr val="00B050"/>
                </a:solidFill>
              </a:rPr>
              <a:t>kriyonejik</a:t>
            </a:r>
            <a:r>
              <a:rPr lang="tr-TR" dirty="0" smtClean="0">
                <a:solidFill>
                  <a:srgbClr val="00B050"/>
                </a:solidFill>
              </a:rPr>
              <a:t> tanklar, sıvı tanklar)</a:t>
            </a:r>
          </a:p>
          <a:p>
            <a:pPr indent="0">
              <a:spcBef>
                <a:spcPts val="0"/>
              </a:spcBef>
            </a:pPr>
            <a:r>
              <a:rPr lang="tr-TR" dirty="0" smtClean="0"/>
              <a:t>Kaldırma ve iletme araçları </a:t>
            </a:r>
            <a:r>
              <a:rPr lang="tr-TR" dirty="0" smtClean="0">
                <a:solidFill>
                  <a:srgbClr val="0070C0"/>
                </a:solidFill>
              </a:rPr>
              <a:t>(Asansör, lift, </a:t>
            </a:r>
            <a:r>
              <a:rPr lang="tr-TR" dirty="0" err="1" smtClean="0">
                <a:solidFill>
                  <a:srgbClr val="0070C0"/>
                </a:solidFill>
              </a:rPr>
              <a:t>transpalet</a:t>
            </a:r>
            <a:r>
              <a:rPr lang="tr-TR" dirty="0" smtClean="0">
                <a:solidFill>
                  <a:srgbClr val="0070C0"/>
                </a:solidFill>
              </a:rPr>
              <a:t>, </a:t>
            </a:r>
            <a:r>
              <a:rPr lang="tr-TR" dirty="0" err="1" smtClean="0">
                <a:solidFill>
                  <a:srgbClr val="0070C0"/>
                </a:solidFill>
              </a:rPr>
              <a:t>forklift</a:t>
            </a:r>
            <a:r>
              <a:rPr lang="tr-TR" dirty="0" smtClean="0">
                <a:solidFill>
                  <a:srgbClr val="0070C0"/>
                </a:solidFill>
              </a:rPr>
              <a:t>, yürüyen bant, yürüyen merdiven)</a:t>
            </a:r>
          </a:p>
          <a:p>
            <a:pPr indent="0">
              <a:spcBef>
                <a:spcPts val="0"/>
              </a:spcBef>
            </a:pPr>
            <a:r>
              <a:rPr lang="tr-TR" dirty="0" smtClean="0"/>
              <a:t>Tesisat </a:t>
            </a:r>
            <a:r>
              <a:rPr lang="tr-TR" dirty="0" smtClean="0">
                <a:solidFill>
                  <a:srgbClr val="00B050"/>
                </a:solidFill>
              </a:rPr>
              <a:t>(</a:t>
            </a:r>
            <a:r>
              <a:rPr lang="tr-TR" dirty="0">
                <a:solidFill>
                  <a:srgbClr val="00B050"/>
                </a:solidFill>
              </a:rPr>
              <a:t>Elektrik Tesisatı, Topraklama Tesisatı, </a:t>
            </a:r>
            <a:r>
              <a:rPr lang="tr-TR" dirty="0" smtClean="0">
                <a:solidFill>
                  <a:srgbClr val="00B050"/>
                </a:solidFill>
              </a:rPr>
              <a:t>Paratoner, </a:t>
            </a:r>
            <a:r>
              <a:rPr lang="tr-TR" dirty="0">
                <a:solidFill>
                  <a:srgbClr val="00B050"/>
                </a:solidFill>
              </a:rPr>
              <a:t>Akümülatör, </a:t>
            </a:r>
            <a:r>
              <a:rPr lang="tr-TR" dirty="0" smtClean="0">
                <a:solidFill>
                  <a:srgbClr val="00B050"/>
                </a:solidFill>
              </a:rPr>
              <a:t>Transformatör, </a:t>
            </a:r>
            <a:r>
              <a:rPr lang="tr-TR" dirty="0">
                <a:solidFill>
                  <a:srgbClr val="00B050"/>
                </a:solidFill>
              </a:rPr>
              <a:t>Yangın Tesisatı ve Hortumlar, Motopomplar, Boru </a:t>
            </a:r>
            <a:r>
              <a:rPr lang="tr-TR" dirty="0" smtClean="0">
                <a:solidFill>
                  <a:srgbClr val="00B050"/>
                </a:solidFill>
              </a:rPr>
              <a:t>Tesisatı, </a:t>
            </a:r>
            <a:r>
              <a:rPr lang="tr-TR" dirty="0">
                <a:solidFill>
                  <a:srgbClr val="00B050"/>
                </a:solidFill>
              </a:rPr>
              <a:t>Yangın Söndürme </a:t>
            </a:r>
            <a:r>
              <a:rPr lang="tr-TR" dirty="0" smtClean="0">
                <a:solidFill>
                  <a:srgbClr val="00B050"/>
                </a:solidFill>
              </a:rPr>
              <a:t>cihazı, </a:t>
            </a:r>
            <a:r>
              <a:rPr lang="tr-TR" dirty="0">
                <a:solidFill>
                  <a:srgbClr val="00B050"/>
                </a:solidFill>
              </a:rPr>
              <a:t>Havalandırma ve Klima Tesisatı</a:t>
            </a:r>
            <a:r>
              <a:rPr lang="tr-TR" dirty="0" smtClean="0">
                <a:solidFill>
                  <a:srgbClr val="00B050"/>
                </a:solidFill>
              </a:rPr>
              <a:t>)</a:t>
            </a:r>
          </a:p>
          <a:p>
            <a:pPr indent="0">
              <a:spcBef>
                <a:spcPts val="0"/>
              </a:spcBef>
            </a:pPr>
            <a:r>
              <a:rPr lang="tr-TR" dirty="0" smtClean="0"/>
              <a:t>Makine ve Tezgahlar</a:t>
            </a:r>
            <a:endParaRPr lang="tr-TR" dirty="0"/>
          </a:p>
        </p:txBody>
      </p:sp>
      <p:sp>
        <p:nvSpPr>
          <p:cNvPr id="4" name="Veri Yer Tutucusu 3"/>
          <p:cNvSpPr>
            <a:spLocks noGrp="1"/>
          </p:cNvSpPr>
          <p:nvPr>
            <p:ph type="dt" sz="half" idx="14"/>
          </p:nvPr>
        </p:nvSpPr>
        <p:spPr/>
        <p:txBody>
          <a:bodyPr/>
          <a:lstStyle/>
          <a:p>
            <a:fld id="{BC51AA75-28DC-4E7C-8910-019B38FA020A}"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3</a:t>
            </a:fld>
            <a:endParaRPr lang="tr-TR"/>
          </a:p>
        </p:txBody>
      </p:sp>
      <p:sp>
        <p:nvSpPr>
          <p:cNvPr id="5" name="Altbilgi Yer Tutucusu 4"/>
          <p:cNvSpPr>
            <a:spLocks noGrp="1"/>
          </p:cNvSpPr>
          <p:nvPr>
            <p:ph type="ftr" sz="quarter" idx="16"/>
          </p:nvPr>
        </p:nvSpPr>
        <p:spPr/>
        <p:txBody>
          <a:bodyPr/>
          <a:lstStyle/>
          <a:p>
            <a:r>
              <a:rPr lang="tr-TR" dirty="0" err="1" smtClean="0"/>
              <a:t>M.Azmi</a:t>
            </a:r>
            <a:r>
              <a:rPr lang="tr-TR" dirty="0" smtClean="0"/>
              <a:t> AKTACİR</a:t>
            </a:r>
            <a:endParaRPr lang="tr-TR" dirty="0"/>
          </a:p>
        </p:txBody>
      </p:sp>
    </p:spTree>
    <p:extLst>
      <p:ext uri="{BB962C8B-B14F-4D97-AF65-F5344CB8AC3E}">
        <p14:creationId xmlns:p14="http://schemas.microsoft.com/office/powerpoint/2010/main" val="263326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Kaldırma Araçları</a:t>
            </a:r>
          </a:p>
        </p:txBody>
      </p:sp>
      <p:sp>
        <p:nvSpPr>
          <p:cNvPr id="3" name="İçerik Yer Tutucusu 2"/>
          <p:cNvSpPr>
            <a:spLocks noGrp="1"/>
          </p:cNvSpPr>
          <p:nvPr>
            <p:ph sz="quarter" idx="1"/>
          </p:nvPr>
        </p:nvSpPr>
        <p:spPr/>
        <p:txBody>
          <a:bodyPr>
            <a:normAutofit/>
          </a:bodyPr>
          <a:lstStyle/>
          <a:p>
            <a:pPr marL="0" indent="0">
              <a:buNone/>
            </a:pPr>
            <a:r>
              <a:rPr lang="tr-TR" b="1" dirty="0" smtClean="0">
                <a:solidFill>
                  <a:srgbClr val="FF0000"/>
                </a:solidFill>
              </a:rPr>
              <a:t>Kaldırma Araçlarıyla Yapılan İşlemlerde Sağlık Ve Güvenlik İşaretleri İle İlgili Asgari Gereklilikler Nelerdir?</a:t>
            </a:r>
          </a:p>
          <a:p>
            <a:pPr lvl="0"/>
            <a:r>
              <a:rPr lang="tr-TR" dirty="0" smtClean="0"/>
              <a:t>Kaldırma </a:t>
            </a:r>
            <a:r>
              <a:rPr lang="tr-TR" dirty="0"/>
              <a:t>Araçlarının kaldıracakları en ağır yükler, kabinlerin içinde veya dışında bilgilendirme işareti olarak belirtilir ve kaldırılabilecek en ağır yükten fazlası kaldırıldığında, durumu bildiren </a:t>
            </a:r>
            <a:r>
              <a:rPr lang="tr-TR" dirty="0">
                <a:solidFill>
                  <a:srgbClr val="FF0000"/>
                </a:solidFill>
              </a:rPr>
              <a:t>sesli ve ışıklı otomatik bir uyarma tertibatı</a:t>
            </a:r>
            <a:r>
              <a:rPr lang="tr-TR" dirty="0"/>
              <a:t> bulundurulur</a:t>
            </a:r>
            <a:r>
              <a:rPr lang="tr-TR" dirty="0" smtClean="0"/>
              <a:t>.</a:t>
            </a:r>
            <a:endParaRPr lang="tr-TR" dirty="0"/>
          </a:p>
        </p:txBody>
      </p:sp>
      <p:sp>
        <p:nvSpPr>
          <p:cNvPr id="4" name="Veri Yer Tutucusu 3"/>
          <p:cNvSpPr>
            <a:spLocks noGrp="1"/>
          </p:cNvSpPr>
          <p:nvPr>
            <p:ph type="dt" sz="half" idx="14"/>
          </p:nvPr>
        </p:nvSpPr>
        <p:spPr/>
        <p:txBody>
          <a:bodyPr/>
          <a:lstStyle/>
          <a:p>
            <a:fld id="{BA83B8FB-EEFF-474D-968A-89E1D62B3047}"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30</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201618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Kaldırma Araçları</a:t>
            </a:r>
          </a:p>
        </p:txBody>
      </p:sp>
      <p:sp>
        <p:nvSpPr>
          <p:cNvPr id="3" name="İçerik Yer Tutucusu 2"/>
          <p:cNvSpPr>
            <a:spLocks noGrp="1"/>
          </p:cNvSpPr>
          <p:nvPr>
            <p:ph sz="quarter" idx="1"/>
          </p:nvPr>
        </p:nvSpPr>
        <p:spPr/>
        <p:txBody>
          <a:bodyPr>
            <a:normAutofit/>
          </a:bodyPr>
          <a:lstStyle/>
          <a:p>
            <a:pPr marL="0" indent="0">
              <a:buNone/>
            </a:pPr>
            <a:r>
              <a:rPr lang="tr-TR" b="1" dirty="0" smtClean="0">
                <a:solidFill>
                  <a:srgbClr val="FF0000"/>
                </a:solidFill>
              </a:rPr>
              <a:t>Kaldırma Araçlarıyla Yapılan İşlemlerde Sağlık Ve Güvenlik İşaretleri İle İlgili Asgari Gereklilikler Nelerdir?</a:t>
            </a:r>
          </a:p>
          <a:p>
            <a:pPr lvl="0"/>
            <a:r>
              <a:rPr lang="tr-TR" dirty="0" smtClean="0"/>
              <a:t>Kaldırma </a:t>
            </a:r>
            <a:r>
              <a:rPr lang="tr-TR" dirty="0"/>
              <a:t>araçlarında kullanılan zil sesleri, ışıklı işaretler işyerindeki diğer sinyal seslerinden ve ışıklı işaretlerden farklı, diğer makinaların meydana getirdiği gürültüleri bastıracak kadar kuvvetli, kolayca fark edilebilen olmalı ve aynı işyerinde çalışan tüm kaldırma araçları için </a:t>
            </a:r>
            <a:r>
              <a:rPr lang="tr-TR" b="1" dirty="0">
                <a:solidFill>
                  <a:srgbClr val="0070C0"/>
                </a:solidFill>
                <a:effectLst>
                  <a:outerShdw blurRad="38100" dist="38100" dir="2700000" algn="tl">
                    <a:srgbClr val="000000">
                      <a:alpha val="43137"/>
                    </a:srgbClr>
                  </a:outerShdw>
                </a:effectLst>
              </a:rPr>
              <a:t>aynı olmalıdır</a:t>
            </a:r>
            <a:r>
              <a:rPr lang="tr-TR" b="1" dirty="0" smtClean="0">
                <a:solidFill>
                  <a:srgbClr val="0070C0"/>
                </a:solidFill>
                <a:effectLst>
                  <a:outerShdw blurRad="38100" dist="38100" dir="2700000" algn="tl">
                    <a:srgbClr val="000000">
                      <a:alpha val="43137"/>
                    </a:srgbClr>
                  </a:outerShdw>
                </a:effectLst>
              </a:rPr>
              <a:t>.</a:t>
            </a:r>
            <a:endParaRPr lang="tr-TR" b="1" dirty="0">
              <a:solidFill>
                <a:srgbClr val="0070C0"/>
              </a:solidFill>
              <a:effectLst>
                <a:outerShdw blurRad="38100" dist="38100" dir="2700000" algn="tl">
                  <a:srgbClr val="000000">
                    <a:alpha val="43137"/>
                  </a:srgbClr>
                </a:outerShdw>
              </a:effectLst>
            </a:endParaRPr>
          </a:p>
        </p:txBody>
      </p:sp>
      <p:sp>
        <p:nvSpPr>
          <p:cNvPr id="4" name="Veri Yer Tutucusu 3"/>
          <p:cNvSpPr>
            <a:spLocks noGrp="1"/>
          </p:cNvSpPr>
          <p:nvPr>
            <p:ph type="dt" sz="half" idx="14"/>
          </p:nvPr>
        </p:nvSpPr>
        <p:spPr/>
        <p:txBody>
          <a:bodyPr/>
          <a:lstStyle/>
          <a:p>
            <a:fld id="{9FAE2695-24BD-4ED0-BDD1-8999D1E25C4F}"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31</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103932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Kaldırma Araçları</a:t>
            </a:r>
          </a:p>
        </p:txBody>
      </p:sp>
      <p:sp>
        <p:nvSpPr>
          <p:cNvPr id="3" name="İçerik Yer Tutucusu 2"/>
          <p:cNvSpPr>
            <a:spLocks noGrp="1"/>
          </p:cNvSpPr>
          <p:nvPr>
            <p:ph sz="quarter" idx="1"/>
          </p:nvPr>
        </p:nvSpPr>
        <p:spPr/>
        <p:txBody>
          <a:bodyPr>
            <a:normAutofit/>
          </a:bodyPr>
          <a:lstStyle/>
          <a:p>
            <a:pPr marL="0" indent="0">
              <a:buNone/>
            </a:pPr>
            <a:r>
              <a:rPr lang="tr-TR" b="1" dirty="0" smtClean="0">
                <a:solidFill>
                  <a:srgbClr val="FF0000"/>
                </a:solidFill>
              </a:rPr>
              <a:t>Kaldırma Araçlarıyla Yapılan İşlemlerde Sağlık Ve Güvenlik İşaretleri İle İlgili Asgari Gereklilikler Nelerdir?</a:t>
            </a:r>
          </a:p>
          <a:p>
            <a:pPr lvl="0"/>
            <a:r>
              <a:rPr lang="tr-TR" dirty="0" smtClean="0"/>
              <a:t>Ağır </a:t>
            </a:r>
            <a:r>
              <a:rPr lang="tr-TR" dirty="0"/>
              <a:t>parçaların ekip halinde kaldırıldığı veya taşındığı hallerde, önceden belirtilen kodlanmış hareket ve işaretler kullanılır</a:t>
            </a:r>
            <a:r>
              <a:rPr lang="tr-TR" dirty="0" smtClean="0"/>
              <a:t>.</a:t>
            </a:r>
            <a:endParaRPr lang="tr-TR" dirty="0"/>
          </a:p>
          <a:p>
            <a:endParaRPr lang="tr-TR" dirty="0"/>
          </a:p>
        </p:txBody>
      </p:sp>
      <p:sp>
        <p:nvSpPr>
          <p:cNvPr id="4" name="Veri Yer Tutucusu 3"/>
          <p:cNvSpPr>
            <a:spLocks noGrp="1"/>
          </p:cNvSpPr>
          <p:nvPr>
            <p:ph type="dt" sz="half" idx="14"/>
          </p:nvPr>
        </p:nvSpPr>
        <p:spPr/>
        <p:txBody>
          <a:bodyPr/>
          <a:lstStyle/>
          <a:p>
            <a:fld id="{78DC5772-E0AA-46B8-A0E5-AD3B37359D2E}"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32</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281846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2"/>
          <p:cNvSpPr txBox="1">
            <a:spLocks/>
          </p:cNvSpPr>
          <p:nvPr/>
        </p:nvSpPr>
        <p:spPr>
          <a:xfrm>
            <a:off x="457200" y="338138"/>
            <a:ext cx="8229600" cy="1252537"/>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600" smtClean="0"/>
              <a:t>kaldırma ve iletme ekipmanının periyodik kontrol kriterleri ve kontrol süreleri</a:t>
            </a:r>
          </a:p>
        </p:txBody>
      </p:sp>
      <p:graphicFrame>
        <p:nvGraphicFramePr>
          <p:cNvPr id="7" name="Tablo 6"/>
          <p:cNvGraphicFramePr>
            <a:graphicFrameLocks noGrp="1"/>
          </p:cNvGraphicFramePr>
          <p:nvPr/>
        </p:nvGraphicFramePr>
        <p:xfrm>
          <a:off x="731838" y="1751013"/>
          <a:ext cx="7985125" cy="3814761"/>
        </p:xfrm>
        <a:graphic>
          <a:graphicData uri="http://schemas.openxmlformats.org/drawingml/2006/table">
            <a:tbl>
              <a:tblPr/>
              <a:tblGrid>
                <a:gridCol w="4176712"/>
                <a:gridCol w="3808413"/>
              </a:tblGrid>
              <a:tr h="417589">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smtClean="0">
                          <a:ln>
                            <a:noFill/>
                          </a:ln>
                          <a:solidFill>
                            <a:srgbClr val="FFFFFF"/>
                          </a:solidFill>
                          <a:effectLst/>
                          <a:latin typeface="Candara" pitchFamily="34" charset="0"/>
                          <a:cs typeface="Arial" charset="0"/>
                        </a:rPr>
                        <a:t>EKİPMAN ADI</a:t>
                      </a:r>
                      <a:endParaRPr kumimoji="0" lang="tr-TR" sz="16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19403" marR="1940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smtClean="0">
                          <a:ln>
                            <a:noFill/>
                          </a:ln>
                          <a:solidFill>
                            <a:srgbClr val="FFFFFF"/>
                          </a:solidFill>
                          <a:effectLst/>
                          <a:latin typeface="Candara" pitchFamily="34" charset="0"/>
                          <a:cs typeface="Arial" charset="0"/>
                        </a:rPr>
                        <a:t>KONTROL PERİYODU (Azami Süre)</a:t>
                      </a:r>
                    </a:p>
                  </a:txBody>
                  <a:tcPr marL="19403" marR="1940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5575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smtClean="0">
                          <a:ln>
                            <a:noFill/>
                          </a:ln>
                          <a:solidFill>
                            <a:srgbClr val="FFFFFF"/>
                          </a:solidFill>
                          <a:effectLst/>
                          <a:latin typeface="Candara" pitchFamily="34" charset="0"/>
                          <a:cs typeface="Arial" charset="0"/>
                        </a:rPr>
                        <a:t>Kaldırma ve/veya iletme araçları </a:t>
                      </a:r>
                      <a:endParaRPr kumimoji="0" lang="tr-TR" sz="16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19403" marR="1940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Candara" pitchFamily="34" charset="0"/>
                          <a:cs typeface="Arial" charset="0"/>
                        </a:rPr>
                        <a:t>Standartlarda süre belirtilmemişse</a:t>
                      </a:r>
                    </a:p>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Candara" pitchFamily="34" charset="0"/>
                          <a:cs typeface="Arial" charset="0"/>
                        </a:rPr>
                        <a:t>1 Yıl</a:t>
                      </a:r>
                      <a:endParaRPr kumimoji="0" lang="tr-TR" sz="16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19403" marR="1940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r>
              <a:tr h="56093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smtClean="0">
                          <a:ln>
                            <a:noFill/>
                          </a:ln>
                          <a:solidFill>
                            <a:srgbClr val="FFFFFF"/>
                          </a:solidFill>
                          <a:effectLst/>
                          <a:latin typeface="Candara" pitchFamily="34" charset="0"/>
                          <a:cs typeface="Arial" charset="0"/>
                        </a:rPr>
                        <a:t>Asansör (İnsan ve Yük Taşıyan)</a:t>
                      </a:r>
                      <a:r>
                        <a:rPr kumimoji="0" lang="tr-TR" sz="1600" b="1" i="0" u="none" strike="noStrike" cap="none" normalizeH="0" baseline="30000" smtClean="0">
                          <a:ln>
                            <a:noFill/>
                          </a:ln>
                          <a:solidFill>
                            <a:srgbClr val="FFFFFF"/>
                          </a:solidFill>
                          <a:effectLst/>
                          <a:latin typeface="Candara" pitchFamily="34" charset="0"/>
                          <a:cs typeface="Arial" charset="0"/>
                        </a:rPr>
                        <a:t> </a:t>
                      </a:r>
                      <a:endParaRPr kumimoji="0" lang="tr-TR" sz="16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19403" marR="1940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Candara" pitchFamily="34" charset="0"/>
                          <a:cs typeface="Arial" charset="0"/>
                        </a:rPr>
                        <a:t>Standartlarda süre belirtilmemişse</a:t>
                      </a:r>
                    </a:p>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Candara" pitchFamily="34" charset="0"/>
                          <a:cs typeface="Arial" charset="0"/>
                        </a:rPr>
                        <a:t>1 Yıl</a:t>
                      </a:r>
                      <a:endParaRPr kumimoji="0" lang="tr-TR" sz="16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19403" marR="1940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r>
              <a:tr h="56093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smtClean="0">
                          <a:ln>
                            <a:noFill/>
                          </a:ln>
                          <a:solidFill>
                            <a:srgbClr val="FFFFFF"/>
                          </a:solidFill>
                          <a:effectLst/>
                          <a:latin typeface="Times New Roman" pitchFamily="18" charset="0"/>
                          <a:cs typeface="Times New Roman" pitchFamily="18" charset="0"/>
                        </a:rPr>
                        <a:t>Yürüyen merdiven ve yürüyen bant</a:t>
                      </a:r>
                      <a:endParaRPr kumimoji="0" lang="tr-TR" sz="16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Times New Roman" pitchFamily="18" charset="0"/>
                          <a:cs typeface="Times New Roman" pitchFamily="18" charset="0"/>
                        </a:rPr>
                        <a:t>Standartlarda süre belirtilmemişse</a:t>
                      </a:r>
                      <a:endParaRPr kumimoji="0" lang="tr-TR" sz="16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Times New Roman" pitchFamily="18" charset="0"/>
                          <a:cs typeface="Times New Roman" pitchFamily="18" charset="0"/>
                        </a:rPr>
                        <a:t>1 Yıl</a:t>
                      </a:r>
                      <a:endParaRPr kumimoji="0" lang="tr-TR" sz="1600" b="0" i="0" u="none" strike="noStrike" cap="none" normalizeH="0" baseline="0" smtClean="0">
                        <a:ln>
                          <a:noFill/>
                        </a:ln>
                        <a:solidFill>
                          <a:srgbClr val="000000"/>
                        </a:solidFill>
                        <a:effectLst/>
                        <a:latin typeface="Calibri" pitchFamily="34"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r>
              <a:tr h="80977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smtClean="0">
                          <a:ln>
                            <a:noFill/>
                          </a:ln>
                          <a:solidFill>
                            <a:srgbClr val="FFFFFF"/>
                          </a:solidFill>
                          <a:effectLst/>
                          <a:latin typeface="Times New Roman" pitchFamily="18" charset="0"/>
                          <a:cs typeface="Times New Roman" pitchFamily="18" charset="0"/>
                        </a:rPr>
                        <a:t>İstif Makinesi (forklift, transpalet, lift)</a:t>
                      </a:r>
                      <a:endParaRPr kumimoji="0" lang="tr-TR" sz="16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Times New Roman" pitchFamily="18" charset="0"/>
                          <a:cs typeface="Times New Roman" pitchFamily="18" charset="0"/>
                        </a:rPr>
                        <a:t>Standartlarda süre belirtilmemişse</a:t>
                      </a:r>
                      <a:endParaRPr kumimoji="0" lang="tr-TR" sz="16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Times New Roman" pitchFamily="18" charset="0"/>
                          <a:cs typeface="Times New Roman" pitchFamily="18" charset="0"/>
                        </a:rPr>
                        <a:t>1 Yıl</a:t>
                      </a:r>
                      <a:endParaRPr kumimoji="0" lang="tr-TR" sz="1600" b="0" i="0" u="none" strike="noStrike" cap="none" normalizeH="0" baseline="0" smtClean="0">
                        <a:ln>
                          <a:noFill/>
                        </a:ln>
                        <a:solidFill>
                          <a:srgbClr val="000000"/>
                        </a:solidFill>
                        <a:effectLst/>
                        <a:latin typeface="Calibri" pitchFamily="34"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r>
              <a:tr h="80977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smtClean="0">
                          <a:ln>
                            <a:noFill/>
                          </a:ln>
                          <a:solidFill>
                            <a:srgbClr val="FFFFFF"/>
                          </a:solidFill>
                          <a:effectLst/>
                          <a:latin typeface="Times New Roman" pitchFamily="18" charset="0"/>
                          <a:cs typeface="Times New Roman" pitchFamily="18" charset="0"/>
                        </a:rPr>
                        <a:t>Yapı İskeleleri</a:t>
                      </a:r>
                      <a:endParaRPr kumimoji="0" lang="tr-TR" sz="16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Times New Roman" pitchFamily="18" charset="0"/>
                          <a:cs typeface="Times New Roman" pitchFamily="18" charset="0"/>
                        </a:rPr>
                        <a:t>Standartlarda süre belirtilmemişse</a:t>
                      </a:r>
                      <a:endParaRPr kumimoji="0" lang="tr-TR" sz="16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Times New Roman" pitchFamily="18" charset="0"/>
                          <a:cs typeface="Times New Roman" pitchFamily="18" charset="0"/>
                        </a:rPr>
                        <a:t>6 Ay</a:t>
                      </a:r>
                      <a:endParaRPr kumimoji="0" lang="tr-TR" sz="1600" b="0" i="0" u="none" strike="noStrike" cap="none" normalizeH="0" baseline="0" smtClean="0">
                        <a:ln>
                          <a:noFill/>
                        </a:ln>
                        <a:solidFill>
                          <a:srgbClr val="000000"/>
                        </a:solidFill>
                        <a:effectLst/>
                        <a:latin typeface="Calibri" pitchFamily="34"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r>
            </a:tbl>
          </a:graphicData>
        </a:graphic>
      </p:graphicFrame>
      <p:sp>
        <p:nvSpPr>
          <p:cNvPr id="8" name="Metin kutusu 7"/>
          <p:cNvSpPr txBox="1">
            <a:spLocks noChangeArrowheads="1"/>
          </p:cNvSpPr>
          <p:nvPr/>
        </p:nvSpPr>
        <p:spPr bwMode="auto">
          <a:xfrm>
            <a:off x="722313" y="5573713"/>
            <a:ext cx="77168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3459"/>
                </a:solidFill>
                <a:latin typeface="Arial" charset="0"/>
                <a:cs typeface="Arial" charset="0"/>
              </a:defRPr>
            </a:lvl1pPr>
            <a:lvl2pPr marL="742950" indent="-285750" eaLnBrk="0" hangingPunct="0">
              <a:defRPr>
                <a:solidFill>
                  <a:srgbClr val="003459"/>
                </a:solidFill>
                <a:latin typeface="Arial" charset="0"/>
                <a:cs typeface="Arial" charset="0"/>
              </a:defRPr>
            </a:lvl2pPr>
            <a:lvl3pPr marL="1143000" indent="-228600" eaLnBrk="0" hangingPunct="0">
              <a:defRPr>
                <a:solidFill>
                  <a:srgbClr val="003459"/>
                </a:solidFill>
                <a:latin typeface="Arial" charset="0"/>
                <a:cs typeface="Arial" charset="0"/>
              </a:defRPr>
            </a:lvl3pPr>
            <a:lvl4pPr marL="1600200" indent="-228600" eaLnBrk="0" hangingPunct="0">
              <a:defRPr>
                <a:solidFill>
                  <a:srgbClr val="003459"/>
                </a:solidFill>
                <a:latin typeface="Arial" charset="0"/>
                <a:cs typeface="Arial" charset="0"/>
              </a:defRPr>
            </a:lvl4pPr>
            <a:lvl5pPr marL="2057400" indent="-228600" eaLnBrk="0" hangingPunct="0">
              <a:defRPr>
                <a:solidFill>
                  <a:srgbClr val="003459"/>
                </a:solidFill>
                <a:latin typeface="Arial" charset="0"/>
                <a:cs typeface="Arial" charset="0"/>
              </a:defRPr>
            </a:lvl5pPr>
            <a:lvl6pPr marL="2514600" indent="-228600" eaLnBrk="0" fontAlgn="base" hangingPunct="0">
              <a:spcBef>
                <a:spcPct val="0"/>
              </a:spcBef>
              <a:spcAft>
                <a:spcPct val="0"/>
              </a:spcAft>
              <a:defRPr>
                <a:solidFill>
                  <a:srgbClr val="003459"/>
                </a:solidFill>
                <a:latin typeface="Arial" charset="0"/>
                <a:cs typeface="Arial" charset="0"/>
              </a:defRPr>
            </a:lvl6pPr>
            <a:lvl7pPr marL="2971800" indent="-228600" eaLnBrk="0" fontAlgn="base" hangingPunct="0">
              <a:spcBef>
                <a:spcPct val="0"/>
              </a:spcBef>
              <a:spcAft>
                <a:spcPct val="0"/>
              </a:spcAft>
              <a:defRPr>
                <a:solidFill>
                  <a:srgbClr val="003459"/>
                </a:solidFill>
                <a:latin typeface="Arial" charset="0"/>
                <a:cs typeface="Arial" charset="0"/>
              </a:defRPr>
            </a:lvl7pPr>
            <a:lvl8pPr marL="3429000" indent="-228600" eaLnBrk="0" fontAlgn="base" hangingPunct="0">
              <a:spcBef>
                <a:spcPct val="0"/>
              </a:spcBef>
              <a:spcAft>
                <a:spcPct val="0"/>
              </a:spcAft>
              <a:defRPr>
                <a:solidFill>
                  <a:srgbClr val="003459"/>
                </a:solidFill>
                <a:latin typeface="Arial" charset="0"/>
                <a:cs typeface="Arial" charset="0"/>
              </a:defRPr>
            </a:lvl8pPr>
            <a:lvl9pPr marL="3886200" indent="-228600" eaLnBrk="0" fontAlgn="base" hangingPunct="0">
              <a:spcBef>
                <a:spcPct val="0"/>
              </a:spcBef>
              <a:spcAft>
                <a:spcPct val="0"/>
              </a:spcAft>
              <a:defRPr>
                <a:solidFill>
                  <a:srgbClr val="003459"/>
                </a:solidFill>
                <a:latin typeface="Arial" charset="0"/>
                <a:cs typeface="Arial" charset="0"/>
              </a:defRPr>
            </a:lvl9pPr>
          </a:lstStyle>
          <a:p>
            <a:pPr eaLnBrk="1" hangingPunct="1"/>
            <a:r>
              <a:rPr lang="tr-TR" sz="1600"/>
              <a:t>Periyodik kontrol kriteri için referans olarak tabloda belirtilen standartlar örnek olarak verilmiş olup burada belirtilmeyen ya da Yönetmeliğin yayımı tarihinden sonra yayımlanan konuyla ilgili standartların da dikkate alınması gerekir.</a:t>
            </a:r>
          </a:p>
        </p:txBody>
      </p:sp>
      <p:sp>
        <p:nvSpPr>
          <p:cNvPr id="2" name="Veri Yer Tutucusu 1"/>
          <p:cNvSpPr>
            <a:spLocks noGrp="1"/>
          </p:cNvSpPr>
          <p:nvPr>
            <p:ph type="dt" sz="half" idx="14"/>
          </p:nvPr>
        </p:nvSpPr>
        <p:spPr/>
        <p:txBody>
          <a:bodyPr/>
          <a:lstStyle/>
          <a:p>
            <a:fld id="{C645A280-DB4A-4F11-A9E8-AB7A0228BCC7}" type="datetime1">
              <a:rPr lang="tr-TR" smtClean="0"/>
              <a:t>16.12.2013</a:t>
            </a:fld>
            <a:endParaRPr lang="tr-TR"/>
          </a:p>
        </p:txBody>
      </p:sp>
      <p:sp>
        <p:nvSpPr>
          <p:cNvPr id="5" name="Slayt Numarası Yer Tutucusu 4"/>
          <p:cNvSpPr>
            <a:spLocks noGrp="1"/>
          </p:cNvSpPr>
          <p:nvPr>
            <p:ph type="sldNum" sz="quarter" idx="15"/>
          </p:nvPr>
        </p:nvSpPr>
        <p:spPr/>
        <p:txBody>
          <a:bodyPr/>
          <a:lstStyle/>
          <a:p>
            <a:fld id="{BBC086B9-1232-402C-B1FD-0814278172A8}" type="slidenum">
              <a:rPr lang="tr-TR" smtClean="0"/>
              <a:t>33</a:t>
            </a:fld>
            <a:endParaRPr lang="tr-TR"/>
          </a:p>
        </p:txBody>
      </p:sp>
      <p:sp>
        <p:nvSpPr>
          <p:cNvPr id="3" name="Altbilgi Yer Tutucusu 2"/>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10706646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HAVALANDIRMA</a:t>
            </a:r>
            <a:endParaRPr lang="tr-TR" dirty="0"/>
          </a:p>
        </p:txBody>
      </p:sp>
      <p:sp>
        <p:nvSpPr>
          <p:cNvPr id="3" name="İçerik Yer Tutucusu 2"/>
          <p:cNvSpPr>
            <a:spLocks noGrp="1"/>
          </p:cNvSpPr>
          <p:nvPr>
            <p:ph sz="quarter" idx="1"/>
          </p:nvPr>
        </p:nvSpPr>
        <p:spPr/>
        <p:txBody>
          <a:bodyPr>
            <a:normAutofit/>
          </a:bodyPr>
          <a:lstStyle/>
          <a:p>
            <a:pPr marL="0" indent="0">
              <a:buNone/>
            </a:pPr>
            <a:r>
              <a:rPr lang="tr-TR" b="1" dirty="0">
                <a:solidFill>
                  <a:srgbClr val="FF0000"/>
                </a:solidFill>
              </a:rPr>
              <a:t>Kapalı işyerlerinin </a:t>
            </a:r>
            <a:r>
              <a:rPr lang="tr-TR" b="1" dirty="0" smtClean="0">
                <a:solidFill>
                  <a:srgbClr val="FF0000"/>
                </a:solidFill>
              </a:rPr>
              <a:t>havalandırılması nasıl yapılmalıdır?</a:t>
            </a:r>
            <a:endParaRPr lang="tr-TR" dirty="0">
              <a:solidFill>
                <a:srgbClr val="FF0000"/>
              </a:solidFill>
            </a:endParaRPr>
          </a:p>
          <a:p>
            <a:pPr marL="0" indent="0">
              <a:buNone/>
            </a:pPr>
            <a:r>
              <a:rPr lang="tr-TR" dirty="0" smtClean="0"/>
              <a:t> </a:t>
            </a:r>
            <a:r>
              <a:rPr lang="tr-TR" dirty="0"/>
              <a:t>Kapalı işyerlerinde çalışanların ihtiyaç duyacakları yeterli temiz havanın bulunması sağlanır. Yeterli hava hacminin tespitinde, çalışma yöntemi, çalışan sayısı ve çalışanların yaptıkları iş dikkate alınır.</a:t>
            </a:r>
          </a:p>
          <a:p>
            <a:endParaRPr lang="tr-TR" dirty="0"/>
          </a:p>
        </p:txBody>
      </p:sp>
      <p:sp>
        <p:nvSpPr>
          <p:cNvPr id="4" name="Veri Yer Tutucusu 3"/>
          <p:cNvSpPr>
            <a:spLocks noGrp="1"/>
          </p:cNvSpPr>
          <p:nvPr>
            <p:ph type="dt" sz="half" idx="14"/>
          </p:nvPr>
        </p:nvSpPr>
        <p:spPr/>
        <p:txBody>
          <a:bodyPr/>
          <a:lstStyle/>
          <a:p>
            <a:fld id="{9494840A-E055-404D-8B94-569D1D0F8E54}"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34</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116854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HAVALANDIRMA</a:t>
            </a:r>
          </a:p>
        </p:txBody>
      </p:sp>
      <p:sp>
        <p:nvSpPr>
          <p:cNvPr id="3" name="İçerik Yer Tutucusu 2"/>
          <p:cNvSpPr>
            <a:spLocks noGrp="1"/>
          </p:cNvSpPr>
          <p:nvPr>
            <p:ph sz="quarter" idx="1"/>
          </p:nvPr>
        </p:nvSpPr>
        <p:spPr/>
        <p:txBody>
          <a:bodyPr>
            <a:normAutofit/>
          </a:bodyPr>
          <a:lstStyle/>
          <a:p>
            <a:pPr marL="0" indent="0">
              <a:buNone/>
            </a:pPr>
            <a:r>
              <a:rPr lang="tr-TR" sz="2800" b="1" dirty="0" smtClean="0">
                <a:solidFill>
                  <a:srgbClr val="FF0000"/>
                </a:solidFill>
              </a:rPr>
              <a:t>Efektif sıcaklık bileşenleri nelerdir?</a:t>
            </a:r>
          </a:p>
          <a:p>
            <a:endParaRPr lang="tr-TR" sz="2800" dirty="0"/>
          </a:p>
          <a:p>
            <a:r>
              <a:rPr lang="tr-TR" sz="2800" dirty="0" smtClean="0"/>
              <a:t>Hava sıcaklığı</a:t>
            </a:r>
          </a:p>
          <a:p>
            <a:r>
              <a:rPr lang="tr-TR" sz="2800" dirty="0" smtClean="0"/>
              <a:t>Havanın nemi</a:t>
            </a:r>
          </a:p>
          <a:p>
            <a:r>
              <a:rPr lang="tr-TR" sz="2800" dirty="0" smtClean="0"/>
              <a:t>Hava akım hızı</a:t>
            </a:r>
            <a:endParaRPr lang="tr-TR" sz="2800" dirty="0"/>
          </a:p>
        </p:txBody>
      </p:sp>
      <p:sp>
        <p:nvSpPr>
          <p:cNvPr id="4" name="Veri Yer Tutucusu 3"/>
          <p:cNvSpPr>
            <a:spLocks noGrp="1"/>
          </p:cNvSpPr>
          <p:nvPr>
            <p:ph type="dt" sz="half" idx="14"/>
          </p:nvPr>
        </p:nvSpPr>
        <p:spPr/>
        <p:txBody>
          <a:bodyPr/>
          <a:lstStyle/>
          <a:p>
            <a:fld id="{B6A7A1E2-E0ED-400C-9DD9-CDC6B469621A}"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35</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16118084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HAVALANDIRMA</a:t>
            </a:r>
          </a:p>
        </p:txBody>
      </p:sp>
      <p:sp>
        <p:nvSpPr>
          <p:cNvPr id="3" name="İçerik Yer Tutucusu 2"/>
          <p:cNvSpPr>
            <a:spLocks noGrp="1"/>
          </p:cNvSpPr>
          <p:nvPr>
            <p:ph sz="quarter" idx="1"/>
          </p:nvPr>
        </p:nvSpPr>
        <p:spPr/>
        <p:txBody>
          <a:bodyPr/>
          <a:lstStyle/>
          <a:p>
            <a:pPr marL="0" indent="0">
              <a:buNone/>
            </a:pPr>
            <a:r>
              <a:rPr lang="tr-TR" b="1" dirty="0" smtClean="0">
                <a:solidFill>
                  <a:srgbClr val="FF0000"/>
                </a:solidFill>
              </a:rPr>
              <a:t>Termal konfor bileşenleri nelerdir?</a:t>
            </a:r>
          </a:p>
          <a:p>
            <a:endParaRPr lang="tr-TR" dirty="0"/>
          </a:p>
          <a:p>
            <a:r>
              <a:rPr lang="tr-TR" sz="3600" dirty="0" smtClean="0"/>
              <a:t>Hava sıcaklığı</a:t>
            </a:r>
          </a:p>
          <a:p>
            <a:r>
              <a:rPr lang="tr-TR" sz="3600" dirty="0" smtClean="0"/>
              <a:t>Havanın nemi</a:t>
            </a:r>
          </a:p>
          <a:p>
            <a:r>
              <a:rPr lang="tr-TR" sz="3600" dirty="0" smtClean="0"/>
              <a:t>Hava akım hızı</a:t>
            </a:r>
          </a:p>
          <a:p>
            <a:r>
              <a:rPr lang="tr-TR" sz="3600" dirty="0" smtClean="0"/>
              <a:t>Termal radyasyon</a:t>
            </a:r>
            <a:endParaRPr lang="tr-TR" sz="3600" dirty="0"/>
          </a:p>
        </p:txBody>
      </p:sp>
      <p:sp>
        <p:nvSpPr>
          <p:cNvPr id="4" name="Veri Yer Tutucusu 3"/>
          <p:cNvSpPr>
            <a:spLocks noGrp="1"/>
          </p:cNvSpPr>
          <p:nvPr>
            <p:ph type="dt" sz="half" idx="14"/>
          </p:nvPr>
        </p:nvSpPr>
        <p:spPr/>
        <p:txBody>
          <a:bodyPr/>
          <a:lstStyle/>
          <a:p>
            <a:fld id="{775A3CA9-EF1D-4F74-95EA-DEE0897DA9F5}"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36</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19960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HAVALANDIRMA</a:t>
            </a:r>
          </a:p>
        </p:txBody>
      </p:sp>
      <p:sp>
        <p:nvSpPr>
          <p:cNvPr id="3" name="İçerik Yer Tutucusu 2"/>
          <p:cNvSpPr>
            <a:spLocks noGrp="1"/>
          </p:cNvSpPr>
          <p:nvPr>
            <p:ph sz="quarter" idx="1"/>
          </p:nvPr>
        </p:nvSpPr>
        <p:spPr/>
        <p:txBody>
          <a:bodyPr/>
          <a:lstStyle/>
          <a:p>
            <a:pPr marL="0" indent="0">
              <a:buNone/>
            </a:pPr>
            <a:r>
              <a:rPr lang="tr-TR" b="1" dirty="0">
                <a:solidFill>
                  <a:srgbClr val="FF0000"/>
                </a:solidFill>
              </a:rPr>
              <a:t>Havalandırma ve Klima Tesisatı </a:t>
            </a:r>
            <a:r>
              <a:rPr lang="tr-TR" b="1" dirty="0" smtClean="0">
                <a:solidFill>
                  <a:srgbClr val="FF0000"/>
                </a:solidFill>
              </a:rPr>
              <a:t>için periyodik kontrol süresi ne kadardır?</a:t>
            </a:r>
          </a:p>
          <a:p>
            <a:endParaRPr lang="tr-TR" dirty="0"/>
          </a:p>
          <a:p>
            <a:r>
              <a:rPr lang="tr-TR" sz="2800" dirty="0" smtClean="0"/>
              <a:t>1 yıl</a:t>
            </a:r>
            <a:endParaRPr lang="tr-TR" sz="2800" dirty="0"/>
          </a:p>
        </p:txBody>
      </p:sp>
      <p:sp>
        <p:nvSpPr>
          <p:cNvPr id="4" name="Veri Yer Tutucusu 3"/>
          <p:cNvSpPr>
            <a:spLocks noGrp="1"/>
          </p:cNvSpPr>
          <p:nvPr>
            <p:ph type="dt" sz="half" idx="14"/>
          </p:nvPr>
        </p:nvSpPr>
        <p:spPr/>
        <p:txBody>
          <a:bodyPr/>
          <a:lstStyle/>
          <a:p>
            <a:fld id="{586C63B1-10FE-4AC3-BA20-047FA9A5982F}"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37</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406223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HAVALANDIRMA</a:t>
            </a:r>
          </a:p>
        </p:txBody>
      </p:sp>
      <p:sp>
        <p:nvSpPr>
          <p:cNvPr id="3" name="İçerik Yer Tutucusu 2"/>
          <p:cNvSpPr>
            <a:spLocks noGrp="1"/>
          </p:cNvSpPr>
          <p:nvPr>
            <p:ph sz="quarter" idx="1"/>
          </p:nvPr>
        </p:nvSpPr>
        <p:spPr/>
        <p:txBody>
          <a:bodyPr>
            <a:normAutofit/>
          </a:bodyPr>
          <a:lstStyle/>
          <a:p>
            <a:pPr marL="0" indent="0">
              <a:buNone/>
            </a:pPr>
            <a:r>
              <a:rPr lang="tr-TR" sz="2800" b="1" dirty="0" smtClean="0">
                <a:solidFill>
                  <a:srgbClr val="FF0000"/>
                </a:solidFill>
              </a:rPr>
              <a:t>Ortam havası kirlenmesine karşı alınan tedbirler nelerdir?</a:t>
            </a:r>
          </a:p>
          <a:p>
            <a:r>
              <a:rPr lang="tr-TR" sz="2800" b="1" dirty="0" smtClean="0">
                <a:effectLst>
                  <a:outerShdw blurRad="38100" dist="38100" dir="2700000" algn="tl">
                    <a:srgbClr val="000000">
                      <a:alpha val="43137"/>
                    </a:srgbClr>
                  </a:outerShdw>
                </a:effectLst>
              </a:rPr>
              <a:t>Kaynağında alınan önlemler</a:t>
            </a:r>
            <a:r>
              <a:rPr lang="tr-TR" sz="2800" dirty="0" smtClean="0"/>
              <a:t>: Havayı kirleten kaynağı ortadan kaldırma,</a:t>
            </a:r>
          </a:p>
          <a:p>
            <a:r>
              <a:rPr lang="tr-TR" sz="2800" b="1" dirty="0" smtClean="0">
                <a:effectLst>
                  <a:outerShdw blurRad="38100" dist="38100" dir="2700000" algn="tl">
                    <a:srgbClr val="000000">
                      <a:alpha val="43137"/>
                    </a:srgbClr>
                  </a:outerShdw>
                </a:effectLst>
              </a:rPr>
              <a:t>Ortamda alınan önlemler</a:t>
            </a:r>
            <a:r>
              <a:rPr lang="tr-TR" sz="2800" dirty="0" smtClean="0"/>
              <a:t>: Kirli havanın dağılmasını önleme,</a:t>
            </a:r>
          </a:p>
          <a:p>
            <a:r>
              <a:rPr lang="tr-TR" sz="2800" b="1" dirty="0" smtClean="0"/>
              <a:t>Alıcıda alınan önlemler</a:t>
            </a:r>
            <a:r>
              <a:rPr lang="tr-TR" sz="2800" dirty="0" smtClean="0"/>
              <a:t>: İşçileri tehlikeden koruma</a:t>
            </a:r>
          </a:p>
        </p:txBody>
      </p:sp>
      <p:sp>
        <p:nvSpPr>
          <p:cNvPr id="4" name="Veri Yer Tutucusu 3"/>
          <p:cNvSpPr>
            <a:spLocks noGrp="1"/>
          </p:cNvSpPr>
          <p:nvPr>
            <p:ph type="dt" sz="half" idx="14"/>
          </p:nvPr>
        </p:nvSpPr>
        <p:spPr/>
        <p:txBody>
          <a:bodyPr/>
          <a:lstStyle/>
          <a:p>
            <a:fld id="{E3D6DAEE-BE63-47D2-A198-62677898F227}"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38</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112777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HAVALANDIRMA</a:t>
            </a:r>
          </a:p>
        </p:txBody>
      </p:sp>
      <p:sp>
        <p:nvSpPr>
          <p:cNvPr id="3" name="İçerik Yer Tutucusu 2"/>
          <p:cNvSpPr>
            <a:spLocks noGrp="1"/>
          </p:cNvSpPr>
          <p:nvPr>
            <p:ph sz="quarter" idx="1"/>
          </p:nvPr>
        </p:nvSpPr>
        <p:spPr/>
        <p:txBody>
          <a:bodyPr>
            <a:normAutofit/>
          </a:bodyPr>
          <a:lstStyle/>
          <a:p>
            <a:pPr marL="0" indent="0">
              <a:buNone/>
            </a:pPr>
            <a:r>
              <a:rPr lang="tr-TR" sz="2800" b="1" dirty="0" smtClean="0">
                <a:solidFill>
                  <a:srgbClr val="FF0000"/>
                </a:solidFill>
              </a:rPr>
              <a:t>Ortam havası kirlenmesine karşı alınan tedbirler nelerdir?</a:t>
            </a:r>
          </a:p>
          <a:p>
            <a:r>
              <a:rPr lang="tr-TR" sz="2800" dirty="0" smtClean="0"/>
              <a:t>Merkezi havalandırma,</a:t>
            </a:r>
          </a:p>
          <a:p>
            <a:r>
              <a:rPr lang="tr-TR" sz="2800" dirty="0" smtClean="0"/>
              <a:t>Lokal havalandırma,</a:t>
            </a:r>
          </a:p>
          <a:p>
            <a:r>
              <a:rPr lang="tr-TR" sz="2800" dirty="0" smtClean="0"/>
              <a:t>Gaz maskesi</a:t>
            </a:r>
          </a:p>
        </p:txBody>
      </p:sp>
      <p:sp>
        <p:nvSpPr>
          <p:cNvPr id="4" name="Veri Yer Tutucusu 3"/>
          <p:cNvSpPr>
            <a:spLocks noGrp="1"/>
          </p:cNvSpPr>
          <p:nvPr>
            <p:ph type="dt" sz="half" idx="14"/>
          </p:nvPr>
        </p:nvSpPr>
        <p:spPr/>
        <p:txBody>
          <a:bodyPr/>
          <a:lstStyle/>
          <a:p>
            <a:fld id="{79E06FCC-80B1-4D52-8F05-7B280D5B88C0}"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39</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247397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0070C0"/>
                </a:solidFill>
              </a:rPr>
              <a:t>İŞ EKİPMANLARI</a:t>
            </a:r>
          </a:p>
        </p:txBody>
      </p:sp>
      <p:sp>
        <p:nvSpPr>
          <p:cNvPr id="3" name="İçerik Yer Tutucusu 2"/>
          <p:cNvSpPr>
            <a:spLocks noGrp="1"/>
          </p:cNvSpPr>
          <p:nvPr>
            <p:ph sz="quarter" idx="1"/>
          </p:nvPr>
        </p:nvSpPr>
        <p:spPr/>
        <p:txBody>
          <a:bodyPr>
            <a:normAutofit/>
          </a:bodyPr>
          <a:lstStyle/>
          <a:p>
            <a:pPr marL="0" indent="0">
              <a:buNone/>
            </a:pPr>
            <a:r>
              <a:rPr lang="tr-TR" b="1" dirty="0">
                <a:solidFill>
                  <a:srgbClr val="FF0000"/>
                </a:solidFill>
              </a:rPr>
              <a:t>İş ekipmanının </a:t>
            </a:r>
            <a:r>
              <a:rPr lang="tr-TR" b="1" dirty="0" smtClean="0">
                <a:solidFill>
                  <a:srgbClr val="FF0000"/>
                </a:solidFill>
              </a:rPr>
              <a:t>periyodik kontrolü hangi durumlarda yapılır? </a:t>
            </a:r>
            <a:endParaRPr lang="tr-TR" dirty="0">
              <a:solidFill>
                <a:srgbClr val="FF0000"/>
              </a:solidFill>
            </a:endParaRPr>
          </a:p>
          <a:p>
            <a:r>
              <a:rPr lang="tr-TR" dirty="0" smtClean="0"/>
              <a:t>İş</a:t>
            </a:r>
            <a:r>
              <a:rPr lang="tr-TR" dirty="0"/>
              <a:t> ekipmanının </a:t>
            </a:r>
            <a:r>
              <a:rPr lang="tr-TR" dirty="0" smtClean="0"/>
              <a:t>kurulmasından </a:t>
            </a:r>
            <a:r>
              <a:rPr lang="tr-TR" dirty="0"/>
              <a:t>sonra </a:t>
            </a:r>
            <a:r>
              <a:rPr lang="tr-TR" dirty="0">
                <a:solidFill>
                  <a:srgbClr val="0070C0"/>
                </a:solidFill>
              </a:rPr>
              <a:t>ve ilk defa </a:t>
            </a:r>
            <a:r>
              <a:rPr lang="tr-TR" dirty="0"/>
              <a:t>kullanılmadan önce </a:t>
            </a:r>
            <a:endParaRPr lang="tr-TR" dirty="0" smtClean="0"/>
          </a:p>
          <a:p>
            <a:r>
              <a:rPr lang="tr-TR" dirty="0" smtClean="0"/>
              <a:t>her </a:t>
            </a:r>
            <a:r>
              <a:rPr lang="tr-TR" dirty="0"/>
              <a:t>yer </a:t>
            </a:r>
            <a:r>
              <a:rPr lang="tr-TR" dirty="0" smtClean="0"/>
              <a:t>değişikliğinde, </a:t>
            </a:r>
            <a:endParaRPr lang="tr-TR" dirty="0"/>
          </a:p>
          <a:p>
            <a:r>
              <a:rPr lang="tr-TR" dirty="0"/>
              <a:t>Çalışma şeklinde değişiklikler, </a:t>
            </a:r>
            <a:r>
              <a:rPr lang="tr-TR" dirty="0">
                <a:solidFill>
                  <a:srgbClr val="0070C0"/>
                </a:solidFill>
              </a:rPr>
              <a:t>kazalar</a:t>
            </a:r>
            <a:r>
              <a:rPr lang="tr-TR" dirty="0"/>
              <a:t>, doğal olaylar veya ekipmanın </a:t>
            </a:r>
            <a:r>
              <a:rPr lang="tr-TR" dirty="0">
                <a:solidFill>
                  <a:srgbClr val="0070C0"/>
                </a:solidFill>
              </a:rPr>
              <a:t>uzun</a:t>
            </a:r>
            <a:r>
              <a:rPr lang="tr-TR" dirty="0">
                <a:solidFill>
                  <a:schemeClr val="tx2">
                    <a:lumMod val="60000"/>
                    <a:lumOff val="40000"/>
                  </a:schemeClr>
                </a:solidFill>
              </a:rPr>
              <a:t> </a:t>
            </a:r>
            <a:r>
              <a:rPr lang="tr-TR" dirty="0">
                <a:solidFill>
                  <a:srgbClr val="0070C0"/>
                </a:solidFill>
              </a:rPr>
              <a:t>süre</a:t>
            </a:r>
            <a:r>
              <a:rPr lang="tr-TR" dirty="0">
                <a:solidFill>
                  <a:schemeClr val="tx2">
                    <a:lumMod val="60000"/>
                    <a:lumOff val="40000"/>
                  </a:schemeClr>
                </a:solidFill>
              </a:rPr>
              <a:t> </a:t>
            </a:r>
            <a:r>
              <a:rPr lang="tr-TR" dirty="0">
                <a:solidFill>
                  <a:srgbClr val="0070C0"/>
                </a:solidFill>
              </a:rPr>
              <a:t>kullanılmaması</a:t>
            </a:r>
            <a:r>
              <a:rPr lang="tr-TR" dirty="0"/>
              <a:t> gibi iş ekipmanındaki güvenliğin bozulmasına neden olabilecek durumlardan sonra, </a:t>
            </a:r>
          </a:p>
        </p:txBody>
      </p:sp>
      <p:sp>
        <p:nvSpPr>
          <p:cNvPr id="4" name="Veri Yer Tutucusu 3"/>
          <p:cNvSpPr>
            <a:spLocks noGrp="1"/>
          </p:cNvSpPr>
          <p:nvPr>
            <p:ph type="dt" sz="half" idx="14"/>
          </p:nvPr>
        </p:nvSpPr>
        <p:spPr/>
        <p:txBody>
          <a:bodyPr/>
          <a:lstStyle/>
          <a:p>
            <a:fld id="{36DBF5A0-AFB7-4FE2-A691-F88474684241}"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4</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226279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HAVALANDIRMA</a:t>
            </a:r>
          </a:p>
        </p:txBody>
      </p:sp>
      <p:sp>
        <p:nvSpPr>
          <p:cNvPr id="3" name="İçerik Yer Tutucusu 2"/>
          <p:cNvSpPr>
            <a:spLocks noGrp="1"/>
          </p:cNvSpPr>
          <p:nvPr>
            <p:ph sz="quarter" idx="1"/>
          </p:nvPr>
        </p:nvSpPr>
        <p:spPr/>
        <p:txBody>
          <a:bodyPr>
            <a:normAutofit/>
          </a:bodyPr>
          <a:lstStyle/>
          <a:p>
            <a:pPr marL="0" indent="0">
              <a:buNone/>
            </a:pPr>
            <a:r>
              <a:rPr lang="tr-TR" sz="2800" b="1" dirty="0" err="1" smtClean="0">
                <a:solidFill>
                  <a:srgbClr val="FF0000"/>
                </a:solidFill>
              </a:rPr>
              <a:t>Civa</a:t>
            </a:r>
            <a:r>
              <a:rPr lang="tr-TR" sz="2800" b="1" dirty="0" smtClean="0">
                <a:solidFill>
                  <a:srgbClr val="FF0000"/>
                </a:solidFill>
              </a:rPr>
              <a:t>, benzen ve karbondioksit gibi atıkların olduğu işyerlerinde hava menfezleri için doğru yer seçimi hangisidir?</a:t>
            </a:r>
          </a:p>
          <a:p>
            <a:pPr marL="0" indent="0">
              <a:buNone/>
            </a:pPr>
            <a:r>
              <a:rPr lang="tr-TR" sz="2800" dirty="0" err="1">
                <a:solidFill>
                  <a:srgbClr val="0070C0"/>
                </a:solidFill>
              </a:rPr>
              <a:t>Civa</a:t>
            </a:r>
            <a:r>
              <a:rPr lang="tr-TR" sz="2800" dirty="0">
                <a:solidFill>
                  <a:srgbClr val="0070C0"/>
                </a:solidFill>
              </a:rPr>
              <a:t>, benzen ve </a:t>
            </a:r>
            <a:r>
              <a:rPr lang="tr-TR" sz="2800" dirty="0" smtClean="0">
                <a:solidFill>
                  <a:srgbClr val="0070C0"/>
                </a:solidFill>
              </a:rPr>
              <a:t>karbondioksit </a:t>
            </a:r>
            <a:r>
              <a:rPr lang="tr-TR" sz="2800" dirty="0" smtClean="0"/>
              <a:t>için yoğunluğu havaya göre ağır olduğundan  hava menfezleri altta zemine yakın yerlerde olmalıdır.</a:t>
            </a:r>
          </a:p>
        </p:txBody>
      </p:sp>
      <p:sp>
        <p:nvSpPr>
          <p:cNvPr id="4" name="Veri Yer Tutucusu 3"/>
          <p:cNvSpPr>
            <a:spLocks noGrp="1"/>
          </p:cNvSpPr>
          <p:nvPr>
            <p:ph type="dt" sz="half" idx="14"/>
          </p:nvPr>
        </p:nvSpPr>
        <p:spPr/>
        <p:txBody>
          <a:bodyPr/>
          <a:lstStyle/>
          <a:p>
            <a:fld id="{D58C1B88-48EB-48B9-A415-CADE93F52A91}"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40</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40350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HAVALANDIRMA</a:t>
            </a:r>
            <a:endParaRPr lang="tr-TR" dirty="0"/>
          </a:p>
        </p:txBody>
      </p:sp>
      <p:sp>
        <p:nvSpPr>
          <p:cNvPr id="3" name="İçerik Yer Tutucusu 2"/>
          <p:cNvSpPr>
            <a:spLocks noGrp="1"/>
          </p:cNvSpPr>
          <p:nvPr>
            <p:ph sz="quarter" idx="1"/>
          </p:nvPr>
        </p:nvSpPr>
        <p:spPr>
          <a:xfrm>
            <a:off x="457200" y="1412776"/>
            <a:ext cx="7467600" cy="4873752"/>
          </a:xfrm>
        </p:spPr>
        <p:txBody>
          <a:bodyPr>
            <a:normAutofit/>
          </a:bodyPr>
          <a:lstStyle/>
          <a:p>
            <a:pPr marL="0" indent="0">
              <a:buNone/>
            </a:pPr>
            <a:r>
              <a:rPr lang="tr-TR" sz="2800" b="1" dirty="0">
                <a:solidFill>
                  <a:srgbClr val="FF0000"/>
                </a:solidFill>
              </a:rPr>
              <a:t>Kapalı işyerlerinin havalandırılması nasıl yapılmalıdır?</a:t>
            </a:r>
            <a:endParaRPr lang="tr-TR" sz="2800" dirty="0">
              <a:solidFill>
                <a:srgbClr val="FF0000"/>
              </a:solidFill>
            </a:endParaRPr>
          </a:p>
          <a:p>
            <a:pPr marL="0" indent="0">
              <a:buNone/>
            </a:pPr>
            <a:r>
              <a:rPr lang="tr-TR" sz="2800" dirty="0" smtClean="0"/>
              <a:t>Çalışma </a:t>
            </a:r>
            <a:r>
              <a:rPr lang="tr-TR" sz="2800" dirty="0"/>
              <a:t>ortamı havasını kirleterek çalışanların sağlığına zarar verebilecek atıkların ve artıkların </a:t>
            </a:r>
            <a:r>
              <a:rPr lang="tr-TR" sz="2800" b="1" dirty="0">
                <a:solidFill>
                  <a:srgbClr val="0070C0"/>
                </a:solidFill>
                <a:effectLst>
                  <a:outerShdw blurRad="38100" dist="38100" dir="2700000" algn="tl">
                    <a:srgbClr val="000000">
                      <a:alpha val="43137"/>
                    </a:srgbClr>
                  </a:outerShdw>
                </a:effectLst>
              </a:rPr>
              <a:t>derhal dışarı </a:t>
            </a:r>
            <a:r>
              <a:rPr lang="tr-TR" sz="2800" dirty="0"/>
              <a:t>atılması sağlanır. </a:t>
            </a:r>
            <a:r>
              <a:rPr lang="tr-TR" sz="2800" dirty="0">
                <a:solidFill>
                  <a:srgbClr val="0070C0"/>
                </a:solidFill>
              </a:rPr>
              <a:t>Boğucu, zehirli veya tahriş edici gaz ile toz, buğu, duman ve fena kokuları ortam dışına atacak şekil ve nitelikte, genel havalandırma sisteminden ayrı olarak mekanik (cebri) havalandırma sistemi kurulur</a:t>
            </a:r>
            <a:r>
              <a:rPr lang="tr-TR" sz="2800" dirty="0" smtClean="0">
                <a:solidFill>
                  <a:srgbClr val="0070C0"/>
                </a:solidFill>
              </a:rPr>
              <a:t>.</a:t>
            </a:r>
            <a:endParaRPr lang="tr-TR" sz="2800" dirty="0">
              <a:solidFill>
                <a:srgbClr val="0070C0"/>
              </a:solidFill>
            </a:endParaRPr>
          </a:p>
        </p:txBody>
      </p:sp>
      <p:sp>
        <p:nvSpPr>
          <p:cNvPr id="4" name="Veri Yer Tutucusu 3"/>
          <p:cNvSpPr>
            <a:spLocks noGrp="1"/>
          </p:cNvSpPr>
          <p:nvPr>
            <p:ph type="dt" sz="half" idx="14"/>
          </p:nvPr>
        </p:nvSpPr>
        <p:spPr/>
        <p:txBody>
          <a:bodyPr/>
          <a:lstStyle/>
          <a:p>
            <a:fld id="{780BFF5C-DE30-42C9-B9FC-6BDFA696B3B6}"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41</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61767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HAVALANDIRMA</a:t>
            </a:r>
            <a:endParaRPr lang="tr-TR" dirty="0"/>
          </a:p>
        </p:txBody>
      </p:sp>
      <p:sp>
        <p:nvSpPr>
          <p:cNvPr id="3" name="İçerik Yer Tutucusu 2"/>
          <p:cNvSpPr>
            <a:spLocks noGrp="1"/>
          </p:cNvSpPr>
          <p:nvPr>
            <p:ph sz="quarter" idx="1"/>
          </p:nvPr>
        </p:nvSpPr>
        <p:spPr>
          <a:xfrm>
            <a:off x="457200" y="1340768"/>
            <a:ext cx="7715200" cy="4873752"/>
          </a:xfrm>
        </p:spPr>
        <p:txBody>
          <a:bodyPr>
            <a:noAutofit/>
          </a:bodyPr>
          <a:lstStyle/>
          <a:p>
            <a:pPr marL="0" indent="0">
              <a:buNone/>
            </a:pPr>
            <a:r>
              <a:rPr lang="tr-TR" sz="2800" b="1" dirty="0">
                <a:solidFill>
                  <a:srgbClr val="FF0000"/>
                </a:solidFill>
              </a:rPr>
              <a:t>Kapalı işyerlerinin havalandırılması nasıl yapılmalıdır?</a:t>
            </a:r>
            <a:endParaRPr lang="tr-TR" sz="2800" dirty="0">
              <a:solidFill>
                <a:srgbClr val="FF0000"/>
              </a:solidFill>
            </a:endParaRPr>
          </a:p>
          <a:p>
            <a:pPr marL="0" indent="0" algn="just">
              <a:buNone/>
            </a:pPr>
            <a:r>
              <a:rPr lang="tr-TR" sz="2800" b="1" dirty="0" smtClean="0"/>
              <a:t>Mekanik </a:t>
            </a:r>
            <a:r>
              <a:rPr lang="tr-TR" sz="2800" b="1" dirty="0"/>
              <a:t>havalandırma sistemi kullanıldığında sistemin her zaman çalışır durumda olması sağlanır. </a:t>
            </a:r>
            <a:r>
              <a:rPr lang="tr-TR" sz="2800" dirty="0"/>
              <a:t>Havalandırma sisteminin çalışmaması, iş sağlığı ve güvenliği yönünden tehlikeli ise arızayı bildiren kontrol sistemi tesis edilir. </a:t>
            </a:r>
            <a:r>
              <a:rPr lang="tr-TR" sz="2800" dirty="0">
                <a:solidFill>
                  <a:srgbClr val="0070C0"/>
                </a:solidFill>
              </a:rPr>
              <a:t>Mekanik ve genel havalandırma sistemlerinin bakım ve onarımları ile uygun filtre kullanım ve değişimleri </a:t>
            </a:r>
            <a:r>
              <a:rPr lang="tr-TR" sz="2800" dirty="0">
                <a:solidFill>
                  <a:srgbClr val="FF0000"/>
                </a:solidFill>
              </a:rPr>
              <a:t>yıllık</a:t>
            </a:r>
            <a:r>
              <a:rPr lang="tr-TR" sz="2800" dirty="0">
                <a:solidFill>
                  <a:schemeClr val="tx2">
                    <a:lumMod val="60000"/>
                    <a:lumOff val="40000"/>
                  </a:schemeClr>
                </a:solidFill>
              </a:rPr>
              <a:t> </a:t>
            </a:r>
            <a:r>
              <a:rPr lang="tr-TR" sz="2800" dirty="0">
                <a:solidFill>
                  <a:srgbClr val="0070C0"/>
                </a:solidFill>
              </a:rPr>
              <a:t>olarak yetkili kişilere yaptırılır</a:t>
            </a:r>
            <a:r>
              <a:rPr lang="tr-TR" sz="2800" dirty="0" smtClean="0">
                <a:solidFill>
                  <a:srgbClr val="0070C0"/>
                </a:solidFill>
              </a:rPr>
              <a:t>.</a:t>
            </a:r>
            <a:endParaRPr lang="tr-TR" sz="2800" dirty="0">
              <a:solidFill>
                <a:srgbClr val="0070C0"/>
              </a:solidFill>
            </a:endParaRPr>
          </a:p>
        </p:txBody>
      </p:sp>
      <p:sp>
        <p:nvSpPr>
          <p:cNvPr id="4" name="Veri Yer Tutucusu 3"/>
          <p:cNvSpPr>
            <a:spLocks noGrp="1"/>
          </p:cNvSpPr>
          <p:nvPr>
            <p:ph type="dt" sz="half" idx="14"/>
          </p:nvPr>
        </p:nvSpPr>
        <p:spPr/>
        <p:txBody>
          <a:bodyPr/>
          <a:lstStyle/>
          <a:p>
            <a:fld id="{2BF34340-C99F-4EFB-B191-F13975CF1043}"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42</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82595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HAVALANDIRMA</a:t>
            </a:r>
            <a:endParaRPr lang="tr-TR" dirty="0"/>
          </a:p>
        </p:txBody>
      </p:sp>
      <p:sp>
        <p:nvSpPr>
          <p:cNvPr id="3" name="İçerik Yer Tutucusu 2"/>
          <p:cNvSpPr>
            <a:spLocks noGrp="1"/>
          </p:cNvSpPr>
          <p:nvPr>
            <p:ph sz="quarter" idx="1"/>
          </p:nvPr>
        </p:nvSpPr>
        <p:spPr/>
        <p:txBody>
          <a:bodyPr>
            <a:normAutofit/>
          </a:bodyPr>
          <a:lstStyle/>
          <a:p>
            <a:pPr marL="0" indent="0">
              <a:buNone/>
            </a:pPr>
            <a:r>
              <a:rPr lang="tr-TR" sz="2800" b="1" dirty="0">
                <a:solidFill>
                  <a:srgbClr val="FF0000"/>
                </a:solidFill>
              </a:rPr>
              <a:t>Kapalı işyerlerinin havalandırılması nasıl yapılmalıdır?</a:t>
            </a:r>
            <a:endParaRPr lang="tr-TR" sz="2800" dirty="0">
              <a:solidFill>
                <a:srgbClr val="FF0000"/>
              </a:solidFill>
            </a:endParaRPr>
          </a:p>
          <a:p>
            <a:pPr marL="0" indent="0">
              <a:buNone/>
            </a:pPr>
            <a:r>
              <a:rPr lang="tr-TR" sz="2800" dirty="0" smtClean="0"/>
              <a:t>Pasif </a:t>
            </a:r>
            <a:r>
              <a:rPr lang="tr-TR" sz="2800" dirty="0"/>
              <a:t>(suni) havalandırma sistemlerinde hava akımının, çalışanları rahatsız etmeyecek, çalışanların fiziksel ve psikolojik durumlarını olumsuz etkilemeyecek, ani ve yüksek sıcaklık farkı oluşturmayacak şekilde olması sağlanır.</a:t>
            </a:r>
          </a:p>
          <a:p>
            <a:endParaRPr lang="tr-TR" dirty="0"/>
          </a:p>
        </p:txBody>
      </p:sp>
      <p:sp>
        <p:nvSpPr>
          <p:cNvPr id="4" name="Veri Yer Tutucusu 3"/>
          <p:cNvSpPr>
            <a:spLocks noGrp="1"/>
          </p:cNvSpPr>
          <p:nvPr>
            <p:ph type="dt" sz="half" idx="14"/>
          </p:nvPr>
        </p:nvSpPr>
        <p:spPr/>
        <p:txBody>
          <a:bodyPr/>
          <a:lstStyle/>
          <a:p>
            <a:fld id="{92F3B529-9C64-4E81-B7FE-719DF0DB2080}"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43</a:t>
            </a:fld>
            <a:endParaRPr lang="tr-TR"/>
          </a:p>
        </p:txBody>
      </p:sp>
      <p:sp>
        <p:nvSpPr>
          <p:cNvPr id="5" name="Altbilgi Yer Tutucusu 4"/>
          <p:cNvSpPr>
            <a:spLocks noGrp="1"/>
          </p:cNvSpPr>
          <p:nvPr>
            <p:ph type="ftr" sz="quarter" idx="16"/>
          </p:nvPr>
        </p:nvSpPr>
        <p:spPr/>
        <p:txBody>
          <a:bodyPr/>
          <a:lstStyle/>
          <a:p>
            <a:r>
              <a:rPr lang="tr-TR" dirty="0" err="1" smtClean="0"/>
              <a:t>M.Azmi</a:t>
            </a:r>
            <a:r>
              <a:rPr lang="tr-TR" dirty="0" smtClean="0"/>
              <a:t> AKTACİR</a:t>
            </a:r>
            <a:endParaRPr lang="tr-TR" dirty="0"/>
          </a:p>
        </p:txBody>
      </p:sp>
    </p:spTree>
    <p:extLst>
      <p:ext uri="{BB962C8B-B14F-4D97-AF65-F5344CB8AC3E}">
        <p14:creationId xmlns:p14="http://schemas.microsoft.com/office/powerpoint/2010/main" val="263431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HAVALANDIRMA</a:t>
            </a:r>
          </a:p>
        </p:txBody>
      </p:sp>
      <p:sp>
        <p:nvSpPr>
          <p:cNvPr id="3" name="İçerik Yer Tutucusu 2"/>
          <p:cNvSpPr>
            <a:spLocks noGrp="1"/>
          </p:cNvSpPr>
          <p:nvPr>
            <p:ph sz="quarter" idx="1"/>
          </p:nvPr>
        </p:nvSpPr>
        <p:spPr/>
        <p:txBody>
          <a:bodyPr>
            <a:normAutofit/>
          </a:bodyPr>
          <a:lstStyle/>
          <a:p>
            <a:pPr marL="0" indent="0">
              <a:buNone/>
            </a:pPr>
            <a:r>
              <a:rPr lang="tr-TR" sz="2800" dirty="0" smtClean="0">
                <a:solidFill>
                  <a:srgbClr val="FF0000"/>
                </a:solidFill>
              </a:rPr>
              <a:t>İşyeri </a:t>
            </a:r>
            <a:r>
              <a:rPr lang="tr-TR" sz="2800" dirty="0">
                <a:solidFill>
                  <a:srgbClr val="FF0000"/>
                </a:solidFill>
              </a:rPr>
              <a:t>termal konfor </a:t>
            </a:r>
            <a:r>
              <a:rPr lang="tr-TR" sz="2800" dirty="0" smtClean="0">
                <a:solidFill>
                  <a:srgbClr val="FF0000"/>
                </a:solidFill>
              </a:rPr>
              <a:t>şartları nasıl olmalıdır?</a:t>
            </a:r>
          </a:p>
          <a:p>
            <a:pPr marL="0" indent="0">
              <a:buNone/>
            </a:pPr>
            <a:r>
              <a:rPr lang="tr-TR" sz="2800" dirty="0" smtClean="0"/>
              <a:t>İşyerlerinde </a:t>
            </a:r>
            <a:r>
              <a:rPr lang="tr-TR" sz="2800" dirty="0"/>
              <a:t>termal konfor şartlarının çalışanları rahatsız etmeyecek, çalışanların fiziksel ve psikolojik durumlarını olumsuz etkilemeyecek şekilde olması esastır.  </a:t>
            </a:r>
            <a:endParaRPr lang="tr-TR" sz="2800" dirty="0" smtClean="0"/>
          </a:p>
          <a:p>
            <a:pPr marL="0" indent="0">
              <a:buNone/>
            </a:pPr>
            <a:r>
              <a:rPr lang="tr-TR" sz="2800" dirty="0" smtClean="0"/>
              <a:t>Çalışılan </a:t>
            </a:r>
            <a:r>
              <a:rPr lang="tr-TR" sz="2800" dirty="0"/>
              <a:t>ortamın sıcaklığının çalışma şekline ve çalışanların harcadıkları güce uygun olması sağlanır. </a:t>
            </a:r>
          </a:p>
        </p:txBody>
      </p:sp>
      <p:sp>
        <p:nvSpPr>
          <p:cNvPr id="4" name="Veri Yer Tutucusu 3"/>
          <p:cNvSpPr>
            <a:spLocks noGrp="1"/>
          </p:cNvSpPr>
          <p:nvPr>
            <p:ph type="dt" sz="half" idx="14"/>
          </p:nvPr>
        </p:nvSpPr>
        <p:spPr/>
        <p:txBody>
          <a:bodyPr/>
          <a:lstStyle/>
          <a:p>
            <a:fld id="{60D60732-456C-4377-BC36-6363A52EC43C}"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44</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396460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HAVALANDIRMA</a:t>
            </a:r>
          </a:p>
        </p:txBody>
      </p:sp>
      <p:sp>
        <p:nvSpPr>
          <p:cNvPr id="3" name="İçerik Yer Tutucusu 2"/>
          <p:cNvSpPr>
            <a:spLocks noGrp="1"/>
          </p:cNvSpPr>
          <p:nvPr>
            <p:ph sz="quarter" idx="1"/>
          </p:nvPr>
        </p:nvSpPr>
        <p:spPr>
          <a:xfrm>
            <a:off x="457200" y="1600200"/>
            <a:ext cx="8229600" cy="4853136"/>
          </a:xfrm>
        </p:spPr>
        <p:txBody>
          <a:bodyPr>
            <a:normAutofit fontScale="92500" lnSpcReduction="10000"/>
          </a:bodyPr>
          <a:lstStyle/>
          <a:p>
            <a:pPr marL="0" indent="0">
              <a:buNone/>
            </a:pPr>
            <a:r>
              <a:rPr lang="tr-TR" sz="2800" dirty="0" smtClean="0">
                <a:solidFill>
                  <a:srgbClr val="FF0000"/>
                </a:solidFill>
              </a:rPr>
              <a:t>İşyeri </a:t>
            </a:r>
            <a:r>
              <a:rPr lang="tr-TR" sz="2800" dirty="0">
                <a:solidFill>
                  <a:srgbClr val="FF0000"/>
                </a:solidFill>
              </a:rPr>
              <a:t>termal konfor </a:t>
            </a:r>
            <a:r>
              <a:rPr lang="tr-TR" sz="2800" dirty="0" smtClean="0">
                <a:solidFill>
                  <a:srgbClr val="FF0000"/>
                </a:solidFill>
              </a:rPr>
              <a:t>şartları nasıl olmalıdır?</a:t>
            </a:r>
          </a:p>
          <a:p>
            <a:pPr marL="0" indent="0">
              <a:buNone/>
            </a:pPr>
            <a:r>
              <a:rPr lang="tr-TR" sz="2800" dirty="0" smtClean="0"/>
              <a:t>Dinlenme, bekleme, soyunma yerleri, duş ve tuvaletler, yemekhaneler, kantinler ve ilk yardım odaları kullanım amaçlarına göre </a:t>
            </a:r>
            <a:r>
              <a:rPr lang="tr-TR" sz="2800" b="1" dirty="0" smtClean="0">
                <a:solidFill>
                  <a:srgbClr val="FF0000"/>
                </a:solidFill>
              </a:rPr>
              <a:t>yeterli sıcaklıkta bulundurulur. </a:t>
            </a:r>
          </a:p>
          <a:p>
            <a:pPr marL="0" indent="0">
              <a:buNone/>
            </a:pPr>
            <a:r>
              <a:rPr lang="tr-TR" sz="2800" dirty="0" smtClean="0"/>
              <a:t>Isıtma ve soğutma amacıyla kullanılan araçlar, çalışanı rahatsız etmeyecek ve kaza riski oluşturmayacak şekilde yerleştirilir, bakım ve kontrolleri yapılır. </a:t>
            </a:r>
          </a:p>
          <a:p>
            <a:pPr marL="0" indent="0">
              <a:buNone/>
            </a:pPr>
            <a:r>
              <a:rPr lang="tr-TR" sz="2800" dirty="0" smtClean="0"/>
              <a:t>İşyerlerinde termal konfor şartlarının ölçülmesi ve değerlendirilmesinde TS EN 27243 standardından yararlanılabilir.</a:t>
            </a:r>
          </a:p>
          <a:p>
            <a:endParaRPr lang="tr-TR" dirty="0"/>
          </a:p>
        </p:txBody>
      </p:sp>
      <p:sp>
        <p:nvSpPr>
          <p:cNvPr id="4" name="Veri Yer Tutucusu 3"/>
          <p:cNvSpPr>
            <a:spLocks noGrp="1"/>
          </p:cNvSpPr>
          <p:nvPr>
            <p:ph type="dt" sz="half" idx="14"/>
          </p:nvPr>
        </p:nvSpPr>
        <p:spPr/>
        <p:txBody>
          <a:bodyPr/>
          <a:lstStyle/>
          <a:p>
            <a:fld id="{64C4F8D6-AE6B-4573-BF12-78EEB505DBE9}"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45</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353448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HAVALANDIRMA</a:t>
            </a:r>
          </a:p>
        </p:txBody>
      </p:sp>
      <p:sp>
        <p:nvSpPr>
          <p:cNvPr id="3" name="İçerik Yer Tutucusu 2"/>
          <p:cNvSpPr>
            <a:spLocks noGrp="1"/>
          </p:cNvSpPr>
          <p:nvPr>
            <p:ph sz="quarter" idx="1"/>
          </p:nvPr>
        </p:nvSpPr>
        <p:spPr/>
        <p:txBody>
          <a:bodyPr>
            <a:normAutofit lnSpcReduction="10000"/>
          </a:bodyPr>
          <a:lstStyle/>
          <a:p>
            <a:pPr marL="0" indent="0">
              <a:buNone/>
            </a:pPr>
            <a:r>
              <a:rPr lang="tr-TR" sz="2800" dirty="0" smtClean="0">
                <a:solidFill>
                  <a:srgbClr val="FF0000"/>
                </a:solidFill>
              </a:rPr>
              <a:t>İşyeri ortam sıcaklıkları nasıl olmalıdır?</a:t>
            </a:r>
          </a:p>
          <a:p>
            <a:pPr marL="0" indent="0">
              <a:buNone/>
            </a:pPr>
            <a:r>
              <a:rPr lang="tr-TR" sz="2800" dirty="0" smtClean="0"/>
              <a:t>Yapılan </a:t>
            </a:r>
            <a:r>
              <a:rPr lang="tr-TR" sz="2800" dirty="0"/>
              <a:t>işin niteliğine göre, sürekli olarak çok sıcak veya çok soğuk bir ortamda çalışılması ve bu durumun değiştirilmemesi zorunlu olunan hallerde, çalışanları fazla sıcak veya soğuktan koruyucu tedbirler alınır.</a:t>
            </a:r>
          </a:p>
          <a:p>
            <a:pPr marL="0" indent="0">
              <a:buNone/>
            </a:pPr>
            <a:r>
              <a:rPr lang="tr-TR" sz="2800" dirty="0" smtClean="0"/>
              <a:t>İşyerinin </a:t>
            </a:r>
            <a:r>
              <a:rPr lang="tr-TR" sz="2800" dirty="0"/>
              <a:t>ve yapılan işin özelliğine göre pencerelerin ve çatı aydınlatmalarının, güneş ışığının olumsuz etkilerini önleyecek şekilde olması sağlanır.</a:t>
            </a:r>
          </a:p>
          <a:p>
            <a:endParaRPr lang="tr-TR" dirty="0"/>
          </a:p>
        </p:txBody>
      </p:sp>
      <p:sp>
        <p:nvSpPr>
          <p:cNvPr id="4" name="Veri Yer Tutucusu 3"/>
          <p:cNvSpPr>
            <a:spLocks noGrp="1"/>
          </p:cNvSpPr>
          <p:nvPr>
            <p:ph type="dt" sz="half" idx="14"/>
          </p:nvPr>
        </p:nvSpPr>
        <p:spPr/>
        <p:txBody>
          <a:bodyPr/>
          <a:lstStyle/>
          <a:p>
            <a:fld id="{CC87DA7D-10A2-483B-B1FE-2E763190FD50}"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46</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303300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HAVALANDIRMA</a:t>
            </a:r>
          </a:p>
        </p:txBody>
      </p:sp>
      <p:sp>
        <p:nvSpPr>
          <p:cNvPr id="3" name="İçerik Yer Tutucusu 2"/>
          <p:cNvSpPr>
            <a:spLocks noGrp="1"/>
          </p:cNvSpPr>
          <p:nvPr>
            <p:ph sz="quarter" idx="1"/>
          </p:nvPr>
        </p:nvSpPr>
        <p:spPr/>
        <p:txBody>
          <a:bodyPr>
            <a:normAutofit/>
          </a:bodyPr>
          <a:lstStyle/>
          <a:p>
            <a:pPr marL="0" indent="0">
              <a:buNone/>
            </a:pPr>
            <a:r>
              <a:rPr lang="tr-TR" sz="2800" b="1" dirty="0" smtClean="0">
                <a:solidFill>
                  <a:srgbClr val="FF0000"/>
                </a:solidFill>
              </a:rPr>
              <a:t>Kurşun kullanılan işyerlerinde hangi durumlarda sağlık gözetimi yapılır?</a:t>
            </a:r>
          </a:p>
          <a:p>
            <a:r>
              <a:rPr lang="tr-TR" sz="2800" dirty="0" smtClean="0"/>
              <a:t>Havadaki </a:t>
            </a:r>
            <a:r>
              <a:rPr lang="tr-TR" sz="2800" dirty="0"/>
              <a:t>kurşunun, haftada 40 saat çalışma süresine göre hesaplanmış, zaman ağırlıklı ortalama konsantrasyonu 0.075 mg/m</a:t>
            </a:r>
            <a:r>
              <a:rPr lang="tr-TR" sz="2800" baseline="30000" dirty="0"/>
              <a:t>3 </a:t>
            </a:r>
            <a:r>
              <a:rPr lang="tr-TR" sz="2800" dirty="0"/>
              <a:t>ten fazla ise, </a:t>
            </a:r>
            <a:endParaRPr lang="tr-TR" sz="2800" dirty="0" smtClean="0"/>
          </a:p>
          <a:p>
            <a:r>
              <a:rPr lang="tr-TR" sz="2800" dirty="0" smtClean="0"/>
              <a:t>Çalışanlardan </a:t>
            </a:r>
            <a:r>
              <a:rPr lang="tr-TR" sz="2800" dirty="0"/>
              <a:t>herhangi birinin kanındaki kurşun seviyesi 40 </a:t>
            </a:r>
            <a:r>
              <a:rPr lang="tr-TR" sz="2800" dirty="0" err="1"/>
              <a:t>μg</a:t>
            </a:r>
            <a:r>
              <a:rPr lang="tr-TR" sz="2800" dirty="0"/>
              <a:t> Pb/100 ml kandan fazla </a:t>
            </a:r>
            <a:r>
              <a:rPr lang="tr-TR" sz="2800" dirty="0" smtClean="0"/>
              <a:t>ise, </a:t>
            </a:r>
            <a:r>
              <a:rPr lang="tr-TR" sz="2800" dirty="0"/>
              <a:t>sağlık gözetimi </a:t>
            </a:r>
            <a:r>
              <a:rPr lang="tr-TR" sz="2800" dirty="0" smtClean="0"/>
              <a:t>yapılır.</a:t>
            </a:r>
            <a:endParaRPr lang="tr-TR" sz="2800" dirty="0"/>
          </a:p>
          <a:p>
            <a:endParaRPr lang="tr-TR" dirty="0"/>
          </a:p>
        </p:txBody>
      </p:sp>
      <p:sp>
        <p:nvSpPr>
          <p:cNvPr id="4" name="Veri Yer Tutucusu 3"/>
          <p:cNvSpPr>
            <a:spLocks noGrp="1"/>
          </p:cNvSpPr>
          <p:nvPr>
            <p:ph type="dt" sz="half" idx="14"/>
          </p:nvPr>
        </p:nvSpPr>
        <p:spPr/>
        <p:txBody>
          <a:bodyPr/>
          <a:lstStyle/>
          <a:p>
            <a:fld id="{F0252BBE-CEE7-43CE-B423-90F8245512CE}"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47</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3473221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TOZLA MÜCADELE</a:t>
            </a:r>
          </a:p>
        </p:txBody>
      </p:sp>
      <p:sp>
        <p:nvSpPr>
          <p:cNvPr id="3" name="İçerik Yer Tutucusu 2"/>
          <p:cNvSpPr>
            <a:spLocks noGrp="1"/>
          </p:cNvSpPr>
          <p:nvPr>
            <p:ph sz="quarter" idx="1"/>
          </p:nvPr>
        </p:nvSpPr>
        <p:spPr>
          <a:xfrm>
            <a:off x="457200" y="1600200"/>
            <a:ext cx="8435280" cy="4525963"/>
          </a:xfrm>
        </p:spPr>
        <p:txBody>
          <a:bodyPr>
            <a:normAutofit/>
          </a:bodyPr>
          <a:lstStyle/>
          <a:p>
            <a:pPr marL="0" indent="0">
              <a:buNone/>
            </a:pPr>
            <a:r>
              <a:rPr lang="tr-TR" dirty="0" smtClean="0">
                <a:solidFill>
                  <a:srgbClr val="FF0000"/>
                </a:solidFill>
              </a:rPr>
              <a:t>İşveren</a:t>
            </a:r>
            <a:r>
              <a:rPr lang="tr-TR" dirty="0">
                <a:solidFill>
                  <a:srgbClr val="FF0000"/>
                </a:solidFill>
              </a:rPr>
              <a:t>, </a:t>
            </a:r>
            <a:r>
              <a:rPr lang="tr-TR" dirty="0" smtClean="0">
                <a:solidFill>
                  <a:srgbClr val="FF0000"/>
                </a:solidFill>
              </a:rPr>
              <a:t>tozdan </a:t>
            </a:r>
            <a:r>
              <a:rPr lang="tr-TR" dirty="0">
                <a:solidFill>
                  <a:srgbClr val="FF0000"/>
                </a:solidFill>
              </a:rPr>
              <a:t>kaynaklanan </a:t>
            </a:r>
            <a:r>
              <a:rPr lang="tr-TR" dirty="0" err="1">
                <a:solidFill>
                  <a:srgbClr val="FF0000"/>
                </a:solidFill>
              </a:rPr>
              <a:t>maruziyetin</a:t>
            </a:r>
            <a:r>
              <a:rPr lang="tr-TR" dirty="0">
                <a:solidFill>
                  <a:srgbClr val="FF0000"/>
                </a:solidFill>
              </a:rPr>
              <a:t> </a:t>
            </a:r>
            <a:r>
              <a:rPr lang="tr-TR" dirty="0" smtClean="0">
                <a:solidFill>
                  <a:srgbClr val="FF0000"/>
                </a:solidFill>
              </a:rPr>
              <a:t>önlenmesinde neler yapmalıdır?</a:t>
            </a:r>
            <a:endParaRPr lang="tr-TR" dirty="0">
              <a:solidFill>
                <a:srgbClr val="FF0000"/>
              </a:solidFill>
            </a:endParaRPr>
          </a:p>
          <a:p>
            <a:pPr marL="0" indent="0">
              <a:buNone/>
            </a:pPr>
            <a:r>
              <a:rPr lang="tr-TR" dirty="0"/>
              <a:t>a) </a:t>
            </a:r>
            <a:r>
              <a:rPr lang="tr-TR" dirty="0">
                <a:solidFill>
                  <a:srgbClr val="0070C0"/>
                </a:solidFill>
              </a:rPr>
              <a:t>İkame yöntemi uygulanarak, </a:t>
            </a:r>
            <a:r>
              <a:rPr lang="tr-TR" dirty="0"/>
              <a:t>toz oluşumuna neden olabilecek tehlikeli madde yerine çalışanların sağlık ve güvenliği yönünden tehlikesiz veya daha az tehlikeli olan maddelerin kullanılmasını,</a:t>
            </a:r>
          </a:p>
          <a:p>
            <a:pPr marL="0" indent="0">
              <a:buNone/>
            </a:pPr>
            <a:r>
              <a:rPr lang="tr-TR" dirty="0"/>
              <a:t>b) Riski kaynağında önlemek üzere; uygun </a:t>
            </a:r>
            <a:r>
              <a:rPr lang="tr-TR" dirty="0" smtClean="0"/>
              <a:t>iş organizasyonunun yapılmasını</a:t>
            </a:r>
            <a:r>
              <a:rPr lang="tr-TR" dirty="0"/>
              <a:t> </a:t>
            </a:r>
            <a:r>
              <a:rPr lang="tr-TR" dirty="0">
                <a:solidFill>
                  <a:srgbClr val="0070C0"/>
                </a:solidFill>
              </a:rPr>
              <a:t>ve toplu koruma yöntemlerinin </a:t>
            </a:r>
            <a:r>
              <a:rPr lang="tr-TR" dirty="0"/>
              <a:t>uygulanmasını,</a:t>
            </a:r>
          </a:p>
          <a:p>
            <a:pPr marL="0" indent="0">
              <a:buNone/>
            </a:pPr>
            <a:r>
              <a:rPr lang="tr-TR" dirty="0"/>
              <a:t>c) Toz çıkışını önlemek için uygun </a:t>
            </a:r>
            <a:r>
              <a:rPr lang="tr-TR" dirty="0">
                <a:solidFill>
                  <a:srgbClr val="0070C0"/>
                </a:solidFill>
              </a:rPr>
              <a:t>mühendislik </a:t>
            </a:r>
            <a:r>
              <a:rPr lang="tr-TR" dirty="0" smtClean="0">
                <a:solidFill>
                  <a:srgbClr val="0070C0"/>
                </a:solidFill>
              </a:rPr>
              <a:t>yöntemlerinin</a:t>
            </a:r>
            <a:r>
              <a:rPr lang="tr-TR" dirty="0">
                <a:solidFill>
                  <a:srgbClr val="0070C0"/>
                </a:solidFill>
              </a:rPr>
              <a:t> </a:t>
            </a:r>
            <a:r>
              <a:rPr lang="tr-TR" dirty="0" smtClean="0"/>
              <a:t>kullanılmasını</a:t>
            </a:r>
            <a:r>
              <a:rPr lang="tr-TR" dirty="0"/>
              <a:t>,</a:t>
            </a:r>
          </a:p>
          <a:p>
            <a:endParaRPr lang="tr-TR" dirty="0"/>
          </a:p>
        </p:txBody>
      </p:sp>
      <p:sp>
        <p:nvSpPr>
          <p:cNvPr id="4" name="Veri Yer Tutucusu 3"/>
          <p:cNvSpPr>
            <a:spLocks noGrp="1"/>
          </p:cNvSpPr>
          <p:nvPr>
            <p:ph type="dt" sz="half" idx="14"/>
          </p:nvPr>
        </p:nvSpPr>
        <p:spPr/>
        <p:txBody>
          <a:bodyPr/>
          <a:lstStyle/>
          <a:p>
            <a:fld id="{AA96FA91-5B46-4755-B6B5-641C0997D594}"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48</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426552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634082"/>
          </a:xfrm>
        </p:spPr>
        <p:txBody>
          <a:bodyPr/>
          <a:lstStyle/>
          <a:p>
            <a:r>
              <a:rPr lang="tr-TR" dirty="0"/>
              <a:t>TOZLA MÜCADELE</a:t>
            </a:r>
          </a:p>
        </p:txBody>
      </p:sp>
      <p:sp>
        <p:nvSpPr>
          <p:cNvPr id="3" name="İçerik Yer Tutucusu 2"/>
          <p:cNvSpPr>
            <a:spLocks noGrp="1"/>
          </p:cNvSpPr>
          <p:nvPr>
            <p:ph sz="quarter" idx="1"/>
          </p:nvPr>
        </p:nvSpPr>
        <p:spPr>
          <a:xfrm>
            <a:off x="251520" y="908720"/>
            <a:ext cx="8640960" cy="4857403"/>
          </a:xfrm>
        </p:spPr>
        <p:txBody>
          <a:bodyPr>
            <a:noAutofit/>
          </a:bodyPr>
          <a:lstStyle/>
          <a:p>
            <a:pPr marL="0" indent="0">
              <a:buNone/>
            </a:pPr>
            <a:r>
              <a:rPr lang="tr-TR" sz="2600" dirty="0" smtClean="0">
                <a:solidFill>
                  <a:srgbClr val="FF0000"/>
                </a:solidFill>
              </a:rPr>
              <a:t>İşveren</a:t>
            </a:r>
            <a:r>
              <a:rPr lang="tr-TR" sz="2600" dirty="0">
                <a:solidFill>
                  <a:srgbClr val="FF0000"/>
                </a:solidFill>
              </a:rPr>
              <a:t>, </a:t>
            </a:r>
            <a:r>
              <a:rPr lang="tr-TR" sz="2600" dirty="0" smtClean="0">
                <a:solidFill>
                  <a:srgbClr val="FF0000"/>
                </a:solidFill>
              </a:rPr>
              <a:t>tozdan kaynaklanan </a:t>
            </a:r>
            <a:r>
              <a:rPr lang="tr-TR" sz="2600" dirty="0" err="1" smtClean="0">
                <a:solidFill>
                  <a:srgbClr val="FF0000"/>
                </a:solidFill>
              </a:rPr>
              <a:t>maruziyetin</a:t>
            </a:r>
            <a:r>
              <a:rPr lang="tr-TR" sz="2600" dirty="0">
                <a:solidFill>
                  <a:srgbClr val="FF0000"/>
                </a:solidFill>
              </a:rPr>
              <a:t> </a:t>
            </a:r>
            <a:r>
              <a:rPr lang="tr-TR" sz="2600" dirty="0" smtClean="0">
                <a:solidFill>
                  <a:srgbClr val="FF0000"/>
                </a:solidFill>
              </a:rPr>
              <a:t>önlenmesinde neler yapmalıdır?</a:t>
            </a:r>
            <a:endParaRPr lang="tr-TR" sz="2600" dirty="0">
              <a:solidFill>
                <a:srgbClr val="FF0000"/>
              </a:solidFill>
            </a:endParaRPr>
          </a:p>
          <a:p>
            <a:pPr marL="0" indent="0">
              <a:buNone/>
            </a:pPr>
            <a:r>
              <a:rPr lang="tr-TR" sz="2600" dirty="0" smtClean="0"/>
              <a:t>ç</a:t>
            </a:r>
            <a:r>
              <a:rPr lang="tr-TR" sz="2600" dirty="0"/>
              <a:t>) İşyerlerinin çalışma şekline ve çalışanların yaptıkları işe göre, ihtiyaç duyulan </a:t>
            </a:r>
            <a:r>
              <a:rPr lang="tr-TR" sz="2600" dirty="0">
                <a:solidFill>
                  <a:srgbClr val="FF0000"/>
                </a:solidFill>
              </a:rPr>
              <a:t>yeterli temiz havanın </a:t>
            </a:r>
            <a:r>
              <a:rPr lang="tr-TR" sz="2600" dirty="0"/>
              <a:t>bulunmasını,</a:t>
            </a:r>
          </a:p>
          <a:p>
            <a:pPr marL="0" indent="0">
              <a:buNone/>
            </a:pPr>
            <a:r>
              <a:rPr lang="tr-TR" sz="2600" dirty="0"/>
              <a:t>d) Alınan önlemlerin </a:t>
            </a:r>
            <a:r>
              <a:rPr lang="tr-TR" sz="2600" dirty="0" smtClean="0"/>
              <a:t>yeterli olmadığı durumlarda çalışanlara tozun </a:t>
            </a:r>
            <a:r>
              <a:rPr lang="tr-TR" sz="2600" dirty="0"/>
              <a:t>niteliğine uygun </a:t>
            </a:r>
            <a:r>
              <a:rPr lang="tr-TR" sz="2600" dirty="0">
                <a:solidFill>
                  <a:srgbClr val="FF0000"/>
                </a:solidFill>
              </a:rPr>
              <a:t>kişisel koruyucu </a:t>
            </a:r>
            <a:r>
              <a:rPr lang="tr-TR" sz="2600" dirty="0"/>
              <a:t>donanımların verilmesini ve kullanılmasını,</a:t>
            </a:r>
          </a:p>
          <a:p>
            <a:pPr marL="0" indent="0">
              <a:buNone/>
            </a:pPr>
            <a:r>
              <a:rPr lang="tr-TR" sz="2600" dirty="0"/>
              <a:t>e) Alınan önlemlerin etkinliğini ve sürekliliğini </a:t>
            </a:r>
            <a:r>
              <a:rPr lang="tr-TR" sz="2600" dirty="0" smtClean="0"/>
              <a:t>sağlamak üzere </a:t>
            </a:r>
            <a:r>
              <a:rPr lang="tr-TR" sz="2600" dirty="0"/>
              <a:t>yeterli </a:t>
            </a:r>
            <a:r>
              <a:rPr lang="tr-TR" sz="2600" dirty="0">
                <a:solidFill>
                  <a:srgbClr val="FF0000"/>
                </a:solidFill>
              </a:rPr>
              <a:t>kontrol, denetim ve </a:t>
            </a:r>
            <a:r>
              <a:rPr lang="tr-TR" sz="2600" dirty="0" smtClean="0">
                <a:solidFill>
                  <a:srgbClr val="FF0000"/>
                </a:solidFill>
              </a:rPr>
              <a:t>gözetim</a:t>
            </a:r>
            <a:endParaRPr lang="tr-TR" sz="2600" dirty="0"/>
          </a:p>
          <a:p>
            <a:pPr marL="0" indent="0">
              <a:buNone/>
            </a:pPr>
            <a:r>
              <a:rPr lang="tr-TR" sz="2600" dirty="0"/>
              <a:t>f) İşyerlerinde oluşan </a:t>
            </a:r>
            <a:r>
              <a:rPr lang="tr-TR" sz="2600" dirty="0">
                <a:solidFill>
                  <a:srgbClr val="0070C0"/>
                </a:solidFill>
              </a:rPr>
              <a:t>atıkların</a:t>
            </a:r>
            <a:r>
              <a:rPr lang="tr-TR" sz="2600" dirty="0"/>
              <a:t>, Çevre ve Şehircilik Bakanlığının ilgili mevzuatına uygun olarak </a:t>
            </a:r>
            <a:r>
              <a:rPr lang="tr-TR" sz="2600" dirty="0">
                <a:solidFill>
                  <a:srgbClr val="0070C0"/>
                </a:solidFill>
              </a:rPr>
              <a:t>bertaraf </a:t>
            </a:r>
            <a:r>
              <a:rPr lang="tr-TR" sz="2600" dirty="0" smtClean="0">
                <a:solidFill>
                  <a:srgbClr val="0070C0"/>
                </a:solidFill>
              </a:rPr>
              <a:t>edilmesini</a:t>
            </a:r>
            <a:r>
              <a:rPr lang="tr-TR" sz="2600" dirty="0" smtClean="0"/>
              <a:t>, sağlar</a:t>
            </a:r>
            <a:r>
              <a:rPr lang="tr-TR" sz="2600" dirty="0"/>
              <a:t>.</a:t>
            </a:r>
          </a:p>
          <a:p>
            <a:endParaRPr lang="tr-TR" sz="2600" dirty="0"/>
          </a:p>
        </p:txBody>
      </p:sp>
      <p:sp>
        <p:nvSpPr>
          <p:cNvPr id="4" name="Veri Yer Tutucusu 3"/>
          <p:cNvSpPr>
            <a:spLocks noGrp="1"/>
          </p:cNvSpPr>
          <p:nvPr>
            <p:ph type="dt" sz="half" idx="14"/>
          </p:nvPr>
        </p:nvSpPr>
        <p:spPr/>
        <p:txBody>
          <a:bodyPr/>
          <a:lstStyle/>
          <a:p>
            <a:fld id="{197B5332-E3C8-4C87-A75C-245C71A60131}"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49</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3309765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Kaldırma Araçları</a:t>
            </a:r>
            <a:endParaRPr lang="tr-TR" dirty="0"/>
          </a:p>
        </p:txBody>
      </p:sp>
      <p:sp>
        <p:nvSpPr>
          <p:cNvPr id="3" name="İçerik Yer Tutucusu 2"/>
          <p:cNvSpPr>
            <a:spLocks noGrp="1"/>
          </p:cNvSpPr>
          <p:nvPr>
            <p:ph sz="quarter" idx="1"/>
          </p:nvPr>
        </p:nvSpPr>
        <p:spPr/>
        <p:txBody>
          <a:bodyPr/>
          <a:lstStyle/>
          <a:p>
            <a:pPr marL="0" indent="0">
              <a:buNone/>
            </a:pPr>
            <a:r>
              <a:rPr lang="tr-TR" b="1" dirty="0" smtClean="0">
                <a:solidFill>
                  <a:srgbClr val="FF0000"/>
                </a:solidFill>
              </a:rPr>
              <a:t>Makine Emniyet Yönetmeliğine göre kaldırma araçlarına hangi deneyler yapılır?</a:t>
            </a:r>
          </a:p>
          <a:p>
            <a:r>
              <a:rPr lang="tr-TR" dirty="0"/>
              <a:t>Statik ve </a:t>
            </a:r>
          </a:p>
          <a:p>
            <a:r>
              <a:rPr lang="tr-TR" dirty="0"/>
              <a:t>Dinamik </a:t>
            </a:r>
            <a:r>
              <a:rPr lang="tr-TR" dirty="0" smtClean="0"/>
              <a:t>deneyler</a:t>
            </a:r>
          </a:p>
          <a:p>
            <a:r>
              <a:rPr lang="tr-TR" dirty="0" smtClean="0"/>
              <a:t>(Kararlılık deneyi)</a:t>
            </a:r>
            <a:endParaRPr lang="tr-TR" dirty="0"/>
          </a:p>
          <a:p>
            <a:pPr marL="0" indent="0">
              <a:buNone/>
            </a:pPr>
            <a:endParaRPr lang="tr-TR" b="1" dirty="0">
              <a:solidFill>
                <a:srgbClr val="FF0000"/>
              </a:solidFill>
            </a:endParaRPr>
          </a:p>
        </p:txBody>
      </p:sp>
      <p:sp>
        <p:nvSpPr>
          <p:cNvPr id="4" name="Veri Yer Tutucusu 3"/>
          <p:cNvSpPr>
            <a:spLocks noGrp="1"/>
          </p:cNvSpPr>
          <p:nvPr>
            <p:ph type="dt" sz="half" idx="14"/>
          </p:nvPr>
        </p:nvSpPr>
        <p:spPr/>
        <p:txBody>
          <a:bodyPr/>
          <a:lstStyle/>
          <a:p>
            <a:fld id="{1D525F35-23BD-43C6-AFF4-DE950085D468}"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5</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289592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TOZLA MÜCADELE</a:t>
            </a:r>
          </a:p>
        </p:txBody>
      </p:sp>
      <p:sp>
        <p:nvSpPr>
          <p:cNvPr id="3" name="İçerik Yer Tutucusu 2"/>
          <p:cNvSpPr>
            <a:spLocks noGrp="1"/>
          </p:cNvSpPr>
          <p:nvPr>
            <p:ph sz="quarter" idx="1"/>
          </p:nvPr>
        </p:nvSpPr>
        <p:spPr>
          <a:xfrm>
            <a:off x="457200" y="1600200"/>
            <a:ext cx="7931224" cy="4873752"/>
          </a:xfrm>
        </p:spPr>
        <p:txBody>
          <a:bodyPr>
            <a:normAutofit/>
          </a:bodyPr>
          <a:lstStyle/>
          <a:p>
            <a:pPr marL="0" indent="0">
              <a:buNone/>
            </a:pPr>
            <a:r>
              <a:rPr lang="tr-TR" b="1" dirty="0" smtClean="0">
                <a:solidFill>
                  <a:srgbClr val="FF0000"/>
                </a:solidFill>
              </a:rPr>
              <a:t>Çalışanların Toz eğitiminde hangi bilgilendirmeler verilmelidir?</a:t>
            </a:r>
            <a:endParaRPr lang="tr-TR" dirty="0">
              <a:solidFill>
                <a:srgbClr val="FF0000"/>
              </a:solidFill>
            </a:endParaRPr>
          </a:p>
          <a:p>
            <a:pPr marL="0" indent="0">
              <a:buNone/>
            </a:pPr>
            <a:r>
              <a:rPr lang="tr-TR" dirty="0"/>
              <a:t>a) </a:t>
            </a:r>
            <a:r>
              <a:rPr lang="tr-TR" dirty="0">
                <a:solidFill>
                  <a:srgbClr val="0070C0"/>
                </a:solidFill>
              </a:rPr>
              <a:t>Risk değerlendirmesi </a:t>
            </a:r>
            <a:r>
              <a:rPr lang="tr-TR" dirty="0"/>
              <a:t>sonucunda elde edilen bilgiler,</a:t>
            </a:r>
          </a:p>
          <a:p>
            <a:pPr marL="0" indent="0">
              <a:buNone/>
            </a:pPr>
            <a:r>
              <a:rPr lang="tr-TR" dirty="0"/>
              <a:t>b) İşyerinde bulunan tozun çeşidinin tanınması, tozdan kaynaklanan sağlık ve güvenlik riskleri, meslek hastalıkları, mesleki </a:t>
            </a:r>
            <a:r>
              <a:rPr lang="tr-TR" dirty="0" err="1">
                <a:solidFill>
                  <a:srgbClr val="0070C0"/>
                </a:solidFill>
              </a:rPr>
              <a:t>maruziyet</a:t>
            </a:r>
            <a:r>
              <a:rPr lang="tr-TR" dirty="0">
                <a:solidFill>
                  <a:srgbClr val="0070C0"/>
                </a:solidFill>
              </a:rPr>
              <a:t> sınır değerleri </a:t>
            </a:r>
            <a:r>
              <a:rPr lang="tr-TR" dirty="0"/>
              <a:t>ve diğer yasal </a:t>
            </a:r>
            <a:r>
              <a:rPr lang="tr-TR" dirty="0" smtClean="0"/>
              <a:t>düzenlemeler hakkında </a:t>
            </a:r>
            <a:r>
              <a:rPr lang="tr-TR" dirty="0"/>
              <a:t>bilgiler,</a:t>
            </a:r>
          </a:p>
          <a:p>
            <a:pPr marL="0" indent="0">
              <a:buNone/>
            </a:pPr>
            <a:r>
              <a:rPr lang="tr-TR" dirty="0"/>
              <a:t>c) Çalışanların kendilerini ve diğer çalışanları tehlikelerden </a:t>
            </a:r>
            <a:r>
              <a:rPr lang="tr-TR" dirty="0">
                <a:solidFill>
                  <a:srgbClr val="0070C0"/>
                </a:solidFill>
              </a:rPr>
              <a:t>koruması</a:t>
            </a:r>
            <a:r>
              <a:rPr lang="tr-TR" dirty="0"/>
              <a:t> için yapılması gerekenler ve </a:t>
            </a:r>
            <a:r>
              <a:rPr lang="tr-TR" dirty="0">
                <a:solidFill>
                  <a:srgbClr val="0070C0"/>
                </a:solidFill>
              </a:rPr>
              <a:t>alınacak önlemler</a:t>
            </a:r>
            <a:r>
              <a:rPr lang="tr-TR" dirty="0"/>
              <a:t>,</a:t>
            </a:r>
          </a:p>
          <a:p>
            <a:pPr marL="0" indent="0">
              <a:buNone/>
            </a:pPr>
            <a:r>
              <a:rPr lang="tr-TR" dirty="0"/>
              <a:t>ç) </a:t>
            </a:r>
            <a:r>
              <a:rPr lang="tr-TR" dirty="0">
                <a:solidFill>
                  <a:srgbClr val="0070C0"/>
                </a:solidFill>
              </a:rPr>
              <a:t>Kişisel koruyucu donanımların doğru kullanımı</a:t>
            </a:r>
            <a:r>
              <a:rPr lang="tr-TR" dirty="0"/>
              <a:t> ve bakımı.</a:t>
            </a:r>
          </a:p>
          <a:p>
            <a:endParaRPr lang="tr-TR" dirty="0"/>
          </a:p>
        </p:txBody>
      </p:sp>
      <p:sp>
        <p:nvSpPr>
          <p:cNvPr id="4" name="Veri Yer Tutucusu 3"/>
          <p:cNvSpPr>
            <a:spLocks noGrp="1"/>
          </p:cNvSpPr>
          <p:nvPr>
            <p:ph type="dt" sz="half" idx="14"/>
          </p:nvPr>
        </p:nvSpPr>
        <p:spPr/>
        <p:txBody>
          <a:bodyPr/>
          <a:lstStyle/>
          <a:p>
            <a:fld id="{78791D7E-8600-4094-BEC6-9D35BD0CFA99}"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50</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263885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TOZLA MÜCADELE</a:t>
            </a:r>
          </a:p>
        </p:txBody>
      </p:sp>
      <p:sp>
        <p:nvSpPr>
          <p:cNvPr id="3" name="İçerik Yer Tutucusu 2"/>
          <p:cNvSpPr>
            <a:spLocks noGrp="1"/>
          </p:cNvSpPr>
          <p:nvPr>
            <p:ph sz="quarter" idx="1"/>
          </p:nvPr>
        </p:nvSpPr>
        <p:spPr/>
        <p:txBody>
          <a:bodyPr>
            <a:normAutofit lnSpcReduction="10000"/>
          </a:bodyPr>
          <a:lstStyle/>
          <a:p>
            <a:pPr marL="0" indent="0">
              <a:buNone/>
            </a:pPr>
            <a:r>
              <a:rPr lang="tr-TR" dirty="0">
                <a:solidFill>
                  <a:srgbClr val="FF0000"/>
                </a:solidFill>
              </a:rPr>
              <a:t>Tozlu işlerde yapılacak risk değerlendirmesinde </a:t>
            </a:r>
            <a:r>
              <a:rPr lang="tr-TR" dirty="0" smtClean="0">
                <a:solidFill>
                  <a:srgbClr val="FF0000"/>
                </a:solidFill>
              </a:rPr>
              <a:t>hangi hususlar </a:t>
            </a:r>
            <a:r>
              <a:rPr lang="tr-TR" dirty="0">
                <a:solidFill>
                  <a:srgbClr val="FF0000"/>
                </a:solidFill>
              </a:rPr>
              <a:t>dikkate </a:t>
            </a:r>
            <a:r>
              <a:rPr lang="tr-TR" dirty="0" smtClean="0">
                <a:solidFill>
                  <a:srgbClr val="FF0000"/>
                </a:solidFill>
              </a:rPr>
              <a:t>alınmalıdır</a:t>
            </a:r>
            <a:r>
              <a:rPr lang="tr-TR" dirty="0">
                <a:solidFill>
                  <a:srgbClr val="FF0000"/>
                </a:solidFill>
              </a:rPr>
              <a:t>?</a:t>
            </a:r>
          </a:p>
          <a:p>
            <a:pPr marL="0" indent="0">
              <a:buNone/>
            </a:pPr>
            <a:r>
              <a:rPr lang="tr-TR" dirty="0"/>
              <a:t>a) Ortamda bulunan </a:t>
            </a:r>
            <a:r>
              <a:rPr lang="tr-TR" dirty="0">
                <a:solidFill>
                  <a:srgbClr val="0070C0"/>
                </a:solidFill>
              </a:rPr>
              <a:t>tozun çeşidi</a:t>
            </a:r>
            <a:r>
              <a:rPr lang="tr-TR" dirty="0"/>
              <a:t>,</a:t>
            </a:r>
          </a:p>
          <a:p>
            <a:pPr marL="0" indent="0">
              <a:buNone/>
            </a:pPr>
            <a:r>
              <a:rPr lang="tr-TR" dirty="0"/>
              <a:t>b) Ortamda bulunan </a:t>
            </a:r>
            <a:r>
              <a:rPr lang="tr-TR" dirty="0">
                <a:solidFill>
                  <a:srgbClr val="0070C0"/>
                </a:solidFill>
              </a:rPr>
              <a:t>tozun </a:t>
            </a:r>
            <a:r>
              <a:rPr lang="tr-TR" dirty="0"/>
              <a:t>sağlık ve güvenlik yönünden </a:t>
            </a:r>
            <a:r>
              <a:rPr lang="tr-TR" dirty="0">
                <a:solidFill>
                  <a:srgbClr val="0070C0"/>
                </a:solidFill>
              </a:rPr>
              <a:t>tehlike </a:t>
            </a:r>
            <a:r>
              <a:rPr lang="tr-TR" dirty="0"/>
              <a:t>ve </a:t>
            </a:r>
            <a:r>
              <a:rPr lang="tr-TR" dirty="0">
                <a:solidFill>
                  <a:srgbClr val="0070C0"/>
                </a:solidFill>
              </a:rPr>
              <a:t>zararları</a:t>
            </a:r>
            <a:r>
              <a:rPr lang="tr-TR" dirty="0"/>
              <a:t>,</a:t>
            </a:r>
          </a:p>
          <a:p>
            <a:pPr marL="0" indent="0">
              <a:buNone/>
            </a:pPr>
            <a:r>
              <a:rPr lang="tr-TR" dirty="0"/>
              <a:t>c) </a:t>
            </a:r>
            <a:r>
              <a:rPr lang="tr-TR" dirty="0" err="1">
                <a:solidFill>
                  <a:srgbClr val="0070C0"/>
                </a:solidFill>
              </a:rPr>
              <a:t>Maruziyetin</a:t>
            </a:r>
            <a:r>
              <a:rPr lang="tr-TR" dirty="0">
                <a:solidFill>
                  <a:srgbClr val="0070C0"/>
                </a:solidFill>
              </a:rPr>
              <a:t> düzeyi, süresi ve sıklığı</a:t>
            </a:r>
            <a:r>
              <a:rPr lang="tr-TR" dirty="0"/>
              <a:t>,</a:t>
            </a:r>
          </a:p>
          <a:p>
            <a:pPr marL="0" indent="0">
              <a:buNone/>
            </a:pPr>
            <a:r>
              <a:rPr lang="tr-TR" dirty="0"/>
              <a:t>ç) Bu Yönetmeliğin </a:t>
            </a:r>
            <a:r>
              <a:rPr lang="tr-TR" dirty="0" smtClean="0"/>
              <a:t>Ekinde </a:t>
            </a:r>
            <a:r>
              <a:rPr lang="tr-TR" dirty="0"/>
              <a:t>yer alan mesleki </a:t>
            </a:r>
            <a:r>
              <a:rPr lang="tr-TR" dirty="0" err="1">
                <a:solidFill>
                  <a:srgbClr val="0070C0"/>
                </a:solidFill>
              </a:rPr>
              <a:t>maruziyet</a:t>
            </a:r>
            <a:r>
              <a:rPr lang="tr-TR" dirty="0">
                <a:solidFill>
                  <a:srgbClr val="0070C0"/>
                </a:solidFill>
              </a:rPr>
              <a:t> sınır değerleri</a:t>
            </a:r>
            <a:r>
              <a:rPr lang="tr-TR" dirty="0">
                <a:solidFill>
                  <a:schemeClr val="tx2">
                    <a:lumMod val="60000"/>
                    <a:lumOff val="40000"/>
                  </a:schemeClr>
                </a:solidFill>
              </a:rPr>
              <a:t>,</a:t>
            </a:r>
          </a:p>
          <a:p>
            <a:pPr marL="0" indent="0">
              <a:buNone/>
            </a:pPr>
            <a:r>
              <a:rPr lang="tr-TR" dirty="0"/>
              <a:t>d) </a:t>
            </a:r>
            <a:r>
              <a:rPr lang="tr-TR" dirty="0">
                <a:solidFill>
                  <a:srgbClr val="0070C0"/>
                </a:solidFill>
              </a:rPr>
              <a:t>Toz ölçüm sonuçları</a:t>
            </a:r>
            <a:r>
              <a:rPr lang="tr-TR" dirty="0"/>
              <a:t>,</a:t>
            </a:r>
          </a:p>
          <a:p>
            <a:pPr marL="0" indent="0">
              <a:buNone/>
            </a:pPr>
            <a:r>
              <a:rPr lang="tr-TR" dirty="0"/>
              <a:t>e) </a:t>
            </a:r>
            <a:r>
              <a:rPr lang="tr-TR" dirty="0">
                <a:solidFill>
                  <a:srgbClr val="0070C0"/>
                </a:solidFill>
              </a:rPr>
              <a:t>Alınması gereken önleyici tedbirleri,</a:t>
            </a:r>
          </a:p>
          <a:p>
            <a:pPr marL="0" indent="0">
              <a:buNone/>
            </a:pPr>
            <a:r>
              <a:rPr lang="tr-TR" dirty="0"/>
              <a:t>f) Varsa daha önce yapılmış olan </a:t>
            </a:r>
            <a:r>
              <a:rPr lang="tr-TR" dirty="0">
                <a:solidFill>
                  <a:srgbClr val="0070C0"/>
                </a:solidFill>
              </a:rPr>
              <a:t>sağlık gözetimlerinin </a:t>
            </a:r>
            <a:r>
              <a:rPr lang="tr-TR" dirty="0"/>
              <a:t>sonuçları.</a:t>
            </a:r>
          </a:p>
          <a:p>
            <a:endParaRPr lang="tr-TR" dirty="0"/>
          </a:p>
        </p:txBody>
      </p:sp>
      <p:sp>
        <p:nvSpPr>
          <p:cNvPr id="4" name="Veri Yer Tutucusu 3"/>
          <p:cNvSpPr>
            <a:spLocks noGrp="1"/>
          </p:cNvSpPr>
          <p:nvPr>
            <p:ph type="dt" sz="half" idx="14"/>
          </p:nvPr>
        </p:nvSpPr>
        <p:spPr/>
        <p:txBody>
          <a:bodyPr/>
          <a:lstStyle/>
          <a:p>
            <a:fld id="{B188F8DF-A180-4544-B702-1DA0EA8A5AA6}"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51</a:t>
            </a:fld>
            <a:endParaRPr lang="tr-TR"/>
          </a:p>
        </p:txBody>
      </p:sp>
      <p:sp>
        <p:nvSpPr>
          <p:cNvPr id="5" name="Altbilgi Yer Tutucusu 4"/>
          <p:cNvSpPr>
            <a:spLocks noGrp="1"/>
          </p:cNvSpPr>
          <p:nvPr>
            <p:ph type="ftr" sz="quarter" idx="16"/>
          </p:nvPr>
        </p:nvSpPr>
        <p:spPr/>
        <p:txBody>
          <a:bodyPr/>
          <a:lstStyle/>
          <a:p>
            <a:r>
              <a:rPr lang="tr-TR" dirty="0" err="1" smtClean="0"/>
              <a:t>M.Azmi</a:t>
            </a:r>
            <a:r>
              <a:rPr lang="tr-TR" dirty="0" smtClean="0"/>
              <a:t> AKTACİR</a:t>
            </a:r>
            <a:endParaRPr lang="tr-TR" dirty="0"/>
          </a:p>
        </p:txBody>
      </p:sp>
    </p:spTree>
    <p:extLst>
      <p:ext uri="{BB962C8B-B14F-4D97-AF65-F5344CB8AC3E}">
        <p14:creationId xmlns:p14="http://schemas.microsoft.com/office/powerpoint/2010/main" val="192532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TOZLA MÜCADELE</a:t>
            </a:r>
          </a:p>
        </p:txBody>
      </p:sp>
      <p:sp>
        <p:nvSpPr>
          <p:cNvPr id="3" name="İçerik Yer Tutucusu 2"/>
          <p:cNvSpPr>
            <a:spLocks noGrp="1"/>
          </p:cNvSpPr>
          <p:nvPr>
            <p:ph sz="quarter" idx="1"/>
          </p:nvPr>
        </p:nvSpPr>
        <p:spPr/>
        <p:txBody>
          <a:bodyPr>
            <a:noAutofit/>
          </a:bodyPr>
          <a:lstStyle/>
          <a:p>
            <a:pPr marL="0" indent="0">
              <a:buNone/>
            </a:pPr>
            <a:r>
              <a:rPr lang="tr-TR" b="1" dirty="0">
                <a:solidFill>
                  <a:srgbClr val="FF0000"/>
                </a:solidFill>
              </a:rPr>
              <a:t>Tozla mücadele </a:t>
            </a:r>
            <a:r>
              <a:rPr lang="tr-TR" b="1" dirty="0" smtClean="0">
                <a:solidFill>
                  <a:srgbClr val="FF0000"/>
                </a:solidFill>
              </a:rPr>
              <a:t>komisyonu kimlerden oluşur?</a:t>
            </a:r>
            <a:endParaRPr lang="tr-TR" dirty="0">
              <a:solidFill>
                <a:srgbClr val="FF0000"/>
              </a:solidFill>
            </a:endParaRPr>
          </a:p>
          <a:p>
            <a:r>
              <a:rPr lang="tr-TR" dirty="0"/>
              <a:t>İSGGM Genel Müdürü veya </a:t>
            </a:r>
            <a:r>
              <a:rPr lang="tr-TR" dirty="0" smtClean="0"/>
              <a:t>Genel </a:t>
            </a:r>
            <a:r>
              <a:rPr lang="tr-TR" dirty="0"/>
              <a:t>Müdür Yardımcısı başkanlığında; </a:t>
            </a:r>
            <a:endParaRPr lang="tr-TR" dirty="0" smtClean="0"/>
          </a:p>
          <a:p>
            <a:r>
              <a:rPr lang="tr-TR" dirty="0" smtClean="0"/>
              <a:t>Sağlık </a:t>
            </a:r>
            <a:r>
              <a:rPr lang="tr-TR" dirty="0"/>
              <a:t>Bakanlığı, </a:t>
            </a:r>
            <a:endParaRPr lang="tr-TR" dirty="0" smtClean="0"/>
          </a:p>
          <a:p>
            <a:r>
              <a:rPr lang="tr-TR" dirty="0" smtClean="0"/>
              <a:t>Enerji </a:t>
            </a:r>
            <a:r>
              <a:rPr lang="tr-TR" dirty="0"/>
              <a:t>ve Tabii Kaynaklar Bakanlığı, </a:t>
            </a:r>
            <a:endParaRPr lang="tr-TR" dirty="0" smtClean="0"/>
          </a:p>
          <a:p>
            <a:r>
              <a:rPr lang="tr-TR" dirty="0" smtClean="0"/>
              <a:t>Çevre </a:t>
            </a:r>
            <a:r>
              <a:rPr lang="tr-TR" dirty="0"/>
              <a:t>ve Şehircilik Bakanlığı, </a:t>
            </a:r>
            <a:endParaRPr lang="tr-TR" dirty="0" smtClean="0"/>
          </a:p>
          <a:p>
            <a:r>
              <a:rPr lang="tr-TR" dirty="0" smtClean="0"/>
              <a:t>Gıda</a:t>
            </a:r>
            <a:r>
              <a:rPr lang="tr-TR" dirty="0"/>
              <a:t>, Tarım ve Hayvancılık Bakanlığından birer temsilci </a:t>
            </a:r>
            <a:endParaRPr lang="tr-TR" dirty="0" smtClean="0"/>
          </a:p>
        </p:txBody>
      </p:sp>
      <p:sp>
        <p:nvSpPr>
          <p:cNvPr id="4" name="Veri Yer Tutucusu 3"/>
          <p:cNvSpPr>
            <a:spLocks noGrp="1"/>
          </p:cNvSpPr>
          <p:nvPr>
            <p:ph type="dt" sz="half" idx="14"/>
          </p:nvPr>
        </p:nvSpPr>
        <p:spPr/>
        <p:txBody>
          <a:bodyPr/>
          <a:lstStyle/>
          <a:p>
            <a:fld id="{07D41CA5-C940-4A53-A66C-7BCEE8A57399}"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52</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249013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TOZLA MÜCADELE</a:t>
            </a:r>
          </a:p>
        </p:txBody>
      </p:sp>
      <p:sp>
        <p:nvSpPr>
          <p:cNvPr id="3" name="İçerik Yer Tutucusu 2"/>
          <p:cNvSpPr>
            <a:spLocks noGrp="1"/>
          </p:cNvSpPr>
          <p:nvPr>
            <p:ph sz="quarter" idx="1"/>
          </p:nvPr>
        </p:nvSpPr>
        <p:spPr>
          <a:xfrm>
            <a:off x="323528" y="1412776"/>
            <a:ext cx="8280920" cy="4873752"/>
          </a:xfrm>
        </p:spPr>
        <p:txBody>
          <a:bodyPr>
            <a:noAutofit/>
          </a:bodyPr>
          <a:lstStyle/>
          <a:p>
            <a:pPr marL="0" indent="0">
              <a:buNone/>
            </a:pPr>
            <a:r>
              <a:rPr lang="tr-TR" sz="2800" b="1" dirty="0">
                <a:solidFill>
                  <a:srgbClr val="FF0000"/>
                </a:solidFill>
              </a:rPr>
              <a:t>Tozla mücadele </a:t>
            </a:r>
            <a:r>
              <a:rPr lang="tr-TR" sz="2800" b="1" dirty="0" smtClean="0">
                <a:solidFill>
                  <a:srgbClr val="FF0000"/>
                </a:solidFill>
              </a:rPr>
              <a:t>komisyonu kimlerden oluşur?</a:t>
            </a:r>
            <a:endParaRPr lang="tr-TR" sz="2800" dirty="0">
              <a:solidFill>
                <a:srgbClr val="FF0000"/>
              </a:solidFill>
            </a:endParaRPr>
          </a:p>
          <a:p>
            <a:r>
              <a:rPr lang="tr-TR" sz="2800" dirty="0" err="1" smtClean="0"/>
              <a:t>SGK’den</a:t>
            </a:r>
            <a:r>
              <a:rPr lang="tr-TR" sz="2800" dirty="0"/>
              <a:t> bir temsilci, </a:t>
            </a:r>
            <a:endParaRPr lang="tr-TR" sz="2800" dirty="0" smtClean="0"/>
          </a:p>
          <a:p>
            <a:r>
              <a:rPr lang="tr-TR" sz="2800" dirty="0" smtClean="0"/>
              <a:t>Genel </a:t>
            </a:r>
            <a:r>
              <a:rPr lang="tr-TR" sz="2800" dirty="0"/>
              <a:t>Müdürlükten bir hekim ile bir mühendis veya bir iş </a:t>
            </a:r>
            <a:r>
              <a:rPr lang="tr-TR" sz="2800" dirty="0" smtClean="0"/>
              <a:t>güvenliği </a:t>
            </a:r>
            <a:r>
              <a:rPr lang="tr-TR" sz="2800" dirty="0"/>
              <a:t>uzmanı</a:t>
            </a:r>
            <a:r>
              <a:rPr lang="tr-TR" sz="2800" dirty="0" smtClean="0"/>
              <a:t>,</a:t>
            </a:r>
          </a:p>
          <a:p>
            <a:r>
              <a:rPr lang="tr-TR" sz="2800" dirty="0" smtClean="0"/>
              <a:t>Çalışan </a:t>
            </a:r>
            <a:r>
              <a:rPr lang="tr-TR" sz="2800" dirty="0"/>
              <a:t>ve işveren konfederasyonlarından birer temsilci </a:t>
            </a:r>
            <a:endParaRPr lang="tr-TR" sz="2800" dirty="0" smtClean="0"/>
          </a:p>
          <a:p>
            <a:r>
              <a:rPr lang="tr-TR" sz="2800" dirty="0" smtClean="0"/>
              <a:t>üniversitelerin </a:t>
            </a:r>
            <a:r>
              <a:rPr lang="tr-TR" sz="2800" dirty="0"/>
              <a:t>tıp ve mühendislik </a:t>
            </a:r>
            <a:r>
              <a:rPr lang="tr-TR" sz="2800" dirty="0" smtClean="0"/>
              <a:t>fakültelerinden birer</a:t>
            </a:r>
            <a:r>
              <a:rPr lang="tr-TR" sz="2800" dirty="0"/>
              <a:t> öğretim </a:t>
            </a:r>
            <a:r>
              <a:rPr lang="tr-TR" sz="2800" dirty="0" smtClean="0"/>
              <a:t>üyesi</a:t>
            </a:r>
            <a:r>
              <a:rPr lang="tr-TR" sz="2800" dirty="0"/>
              <a:t>.</a:t>
            </a:r>
            <a:endParaRPr lang="tr-TR" sz="2800" dirty="0" smtClean="0"/>
          </a:p>
          <a:p>
            <a:pPr marL="0" indent="0">
              <a:buNone/>
            </a:pPr>
            <a:r>
              <a:rPr lang="tr-TR" sz="2800" dirty="0" smtClean="0"/>
              <a:t>Bu </a:t>
            </a:r>
            <a:r>
              <a:rPr lang="tr-TR" sz="2800" dirty="0"/>
              <a:t>komisyon üyelerinin görev süresi üç yıldır. Süresi bitenler yeniden görevlendirilebilir</a:t>
            </a:r>
            <a:r>
              <a:rPr lang="tr-TR" sz="2800" dirty="0" smtClean="0"/>
              <a:t>.</a:t>
            </a:r>
            <a:endParaRPr lang="tr-TR" sz="2800" dirty="0"/>
          </a:p>
        </p:txBody>
      </p:sp>
      <p:sp>
        <p:nvSpPr>
          <p:cNvPr id="4" name="Veri Yer Tutucusu 3"/>
          <p:cNvSpPr>
            <a:spLocks noGrp="1"/>
          </p:cNvSpPr>
          <p:nvPr>
            <p:ph type="dt" sz="half" idx="14"/>
          </p:nvPr>
        </p:nvSpPr>
        <p:spPr/>
        <p:txBody>
          <a:bodyPr/>
          <a:lstStyle/>
          <a:p>
            <a:fld id="{87407488-354E-4FC5-AC09-4D3776F3E0B8}"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53</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139436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TOZLA MÜCADELE</a:t>
            </a:r>
            <a:endParaRPr lang="tr-TR" dirty="0"/>
          </a:p>
        </p:txBody>
      </p:sp>
      <p:sp>
        <p:nvSpPr>
          <p:cNvPr id="3" name="İçerik Yer Tutucusu 2"/>
          <p:cNvSpPr>
            <a:spLocks noGrp="1"/>
          </p:cNvSpPr>
          <p:nvPr>
            <p:ph sz="quarter" idx="1"/>
          </p:nvPr>
        </p:nvSpPr>
        <p:spPr>
          <a:xfrm>
            <a:off x="457200" y="1412776"/>
            <a:ext cx="8229600" cy="4968552"/>
          </a:xfrm>
        </p:spPr>
        <p:txBody>
          <a:bodyPr>
            <a:normAutofit fontScale="92500" lnSpcReduction="10000"/>
          </a:bodyPr>
          <a:lstStyle/>
          <a:p>
            <a:pPr marL="0" indent="0">
              <a:buNone/>
            </a:pPr>
            <a:r>
              <a:rPr lang="tr-TR" b="1" dirty="0" err="1" smtClean="0">
                <a:solidFill>
                  <a:srgbClr val="FF0000"/>
                </a:solidFill>
              </a:rPr>
              <a:t>İnert</a:t>
            </a:r>
            <a:r>
              <a:rPr lang="tr-TR" b="1" dirty="0">
                <a:solidFill>
                  <a:srgbClr val="FF0000"/>
                </a:solidFill>
              </a:rPr>
              <a:t> toz: </a:t>
            </a:r>
            <a:endParaRPr lang="tr-TR" b="1" dirty="0" smtClean="0">
              <a:solidFill>
                <a:srgbClr val="FF0000"/>
              </a:solidFill>
            </a:endParaRPr>
          </a:p>
          <a:p>
            <a:pPr marL="0" indent="0">
              <a:buNone/>
            </a:pPr>
            <a:r>
              <a:rPr lang="tr-TR" dirty="0" smtClean="0"/>
              <a:t>Solunumla </a:t>
            </a:r>
            <a:r>
              <a:rPr lang="tr-TR" dirty="0"/>
              <a:t>akciğerlere ulaşmasına rağmen akciğerlerde yapısal ve/veya fonksiyonel bozukluk yapmayan tozları,</a:t>
            </a:r>
          </a:p>
          <a:p>
            <a:pPr marL="0" indent="0">
              <a:buNone/>
            </a:pPr>
            <a:r>
              <a:rPr lang="tr-TR" b="1" dirty="0" err="1">
                <a:solidFill>
                  <a:srgbClr val="FF0000"/>
                </a:solidFill>
              </a:rPr>
              <a:t>Pnömokonyoz</a:t>
            </a:r>
            <a:r>
              <a:rPr lang="tr-TR" b="1" dirty="0">
                <a:solidFill>
                  <a:srgbClr val="FF0000"/>
                </a:solidFill>
              </a:rPr>
              <a:t> (Akciğer Toz Hastalığı): </a:t>
            </a:r>
            <a:endParaRPr lang="tr-TR" b="1" dirty="0" smtClean="0">
              <a:solidFill>
                <a:srgbClr val="FF0000"/>
              </a:solidFill>
            </a:endParaRPr>
          </a:p>
          <a:p>
            <a:pPr marL="0" indent="0">
              <a:buNone/>
            </a:pPr>
            <a:r>
              <a:rPr lang="tr-TR" dirty="0" smtClean="0"/>
              <a:t>Akciğerlerde </a:t>
            </a:r>
            <a:r>
              <a:rPr lang="tr-TR" dirty="0"/>
              <a:t>tozun birikmesi sonucu ortaya çıkan doku reaksiyonu ile oluşan hastalığı,</a:t>
            </a:r>
          </a:p>
          <a:p>
            <a:pPr marL="0" indent="0">
              <a:buNone/>
            </a:pPr>
            <a:r>
              <a:rPr lang="tr-TR" b="1" dirty="0">
                <a:solidFill>
                  <a:srgbClr val="FF0000"/>
                </a:solidFill>
              </a:rPr>
              <a:t>Solunabilir toz: </a:t>
            </a:r>
            <a:endParaRPr lang="tr-TR" b="1" dirty="0" smtClean="0">
              <a:solidFill>
                <a:srgbClr val="FF0000"/>
              </a:solidFill>
            </a:endParaRPr>
          </a:p>
          <a:p>
            <a:pPr marL="0" indent="0">
              <a:buNone/>
            </a:pPr>
            <a:r>
              <a:rPr lang="tr-TR" dirty="0" smtClean="0"/>
              <a:t>Aerodinamik </a:t>
            </a:r>
            <a:r>
              <a:rPr lang="tr-TR" dirty="0"/>
              <a:t>eşdeğer çapı 0,1–5,0 mikron büyüklüğünde kristal veya amorf yapıda toz ile çapı üç mikrondan küçük, uzunluğu çapının en az üç katı olan lifsi tozları</a:t>
            </a:r>
            <a:r>
              <a:rPr lang="tr-TR" dirty="0" smtClean="0"/>
              <a:t>,</a:t>
            </a:r>
          </a:p>
          <a:p>
            <a:pPr marL="0" indent="0">
              <a:buNone/>
            </a:pPr>
            <a:r>
              <a:rPr lang="tr-TR" b="1" dirty="0">
                <a:solidFill>
                  <a:srgbClr val="FF0000"/>
                </a:solidFill>
              </a:rPr>
              <a:t>Lifsi tozlar: </a:t>
            </a:r>
            <a:endParaRPr lang="tr-TR" b="1" dirty="0" smtClean="0">
              <a:solidFill>
                <a:srgbClr val="FF0000"/>
              </a:solidFill>
            </a:endParaRPr>
          </a:p>
          <a:p>
            <a:pPr marL="0" indent="0">
              <a:buNone/>
            </a:pPr>
            <a:r>
              <a:rPr lang="tr-TR" dirty="0" smtClean="0"/>
              <a:t>Uzunluğu </a:t>
            </a:r>
            <a:r>
              <a:rPr lang="tr-TR" dirty="0">
                <a:solidFill>
                  <a:schemeClr val="tx2">
                    <a:lumMod val="60000"/>
                    <a:lumOff val="40000"/>
                  </a:schemeClr>
                </a:solidFill>
              </a:rPr>
              <a:t>beş</a:t>
            </a:r>
            <a:r>
              <a:rPr lang="tr-TR" dirty="0"/>
              <a:t> mikrondan daha büyük, eni </a:t>
            </a:r>
            <a:r>
              <a:rPr lang="tr-TR" dirty="0">
                <a:solidFill>
                  <a:schemeClr val="tx2">
                    <a:lumMod val="60000"/>
                    <a:lumOff val="40000"/>
                  </a:schemeClr>
                </a:solidFill>
              </a:rPr>
              <a:t>üç</a:t>
            </a:r>
            <a:r>
              <a:rPr lang="tr-TR" dirty="0"/>
              <a:t> mikrondan daha küçük ve boyu eninin üç katından büyük olan parçacıkları</a:t>
            </a:r>
            <a:r>
              <a:rPr lang="tr-TR" dirty="0" smtClean="0"/>
              <a:t>,</a:t>
            </a:r>
            <a:endParaRPr lang="tr-TR" dirty="0"/>
          </a:p>
          <a:p>
            <a:endParaRPr lang="tr-TR" dirty="0"/>
          </a:p>
        </p:txBody>
      </p:sp>
      <p:sp>
        <p:nvSpPr>
          <p:cNvPr id="4" name="Veri Yer Tutucusu 3"/>
          <p:cNvSpPr>
            <a:spLocks noGrp="1"/>
          </p:cNvSpPr>
          <p:nvPr>
            <p:ph type="dt" sz="half" idx="14"/>
          </p:nvPr>
        </p:nvSpPr>
        <p:spPr/>
        <p:txBody>
          <a:bodyPr/>
          <a:lstStyle/>
          <a:p>
            <a:fld id="{AEFDF63D-CD35-42B2-AA25-8A7F7F7739CC}"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54</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134652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BİNA ÖZELLİKLERİ</a:t>
            </a:r>
            <a:endParaRPr lang="tr-TR" dirty="0"/>
          </a:p>
        </p:txBody>
      </p:sp>
      <p:sp>
        <p:nvSpPr>
          <p:cNvPr id="3" name="İçerik Yer Tutucusu 2"/>
          <p:cNvSpPr>
            <a:spLocks noGrp="1"/>
          </p:cNvSpPr>
          <p:nvPr>
            <p:ph sz="quarter" idx="1"/>
          </p:nvPr>
        </p:nvSpPr>
        <p:spPr>
          <a:xfrm>
            <a:off x="457200" y="1600200"/>
            <a:ext cx="8229600" cy="4925144"/>
          </a:xfrm>
        </p:spPr>
        <p:txBody>
          <a:bodyPr>
            <a:normAutofit/>
          </a:bodyPr>
          <a:lstStyle/>
          <a:p>
            <a:pPr marL="0" indent="0">
              <a:buNone/>
            </a:pPr>
            <a:r>
              <a:rPr lang="tr-TR" b="1" dirty="0">
                <a:solidFill>
                  <a:srgbClr val="FF0000"/>
                </a:solidFill>
              </a:rPr>
              <a:t>İşyeri tabanı, duvarları, tavanı ve </a:t>
            </a:r>
            <a:r>
              <a:rPr lang="tr-TR" b="1" dirty="0" smtClean="0">
                <a:solidFill>
                  <a:srgbClr val="FF0000"/>
                </a:solidFill>
              </a:rPr>
              <a:t>çatısı nasıl olmalıdır?</a:t>
            </a:r>
            <a:endParaRPr lang="tr-TR" b="1" dirty="0">
              <a:solidFill>
                <a:srgbClr val="FF0000"/>
              </a:solidFill>
            </a:endParaRPr>
          </a:p>
          <a:p>
            <a:pPr marL="0" indent="0">
              <a:buNone/>
            </a:pPr>
            <a:r>
              <a:rPr lang="tr-TR" dirty="0" smtClean="0"/>
              <a:t>İşyeri</a:t>
            </a:r>
            <a:r>
              <a:rPr lang="tr-TR" dirty="0"/>
              <a:t>, çalışanların fiziksel faaliyetleri, yapılan işlerin niteliği ve termal konfor şartları dikkate alınarak uygun bölümlere ayrılır</a:t>
            </a:r>
            <a:r>
              <a:rPr lang="tr-TR" dirty="0" smtClean="0"/>
              <a:t>.</a:t>
            </a:r>
          </a:p>
          <a:p>
            <a:pPr marL="0" indent="0">
              <a:buNone/>
            </a:pPr>
            <a:r>
              <a:rPr lang="tr-TR" dirty="0"/>
              <a:t>İşyeri </a:t>
            </a:r>
            <a:r>
              <a:rPr lang="tr-TR" dirty="0">
                <a:solidFill>
                  <a:srgbClr val="FF0000"/>
                </a:solidFill>
              </a:rPr>
              <a:t>tavanının</a:t>
            </a:r>
            <a:r>
              <a:rPr lang="tr-TR" dirty="0"/>
              <a:t>, yeterli hava hacmini ve havalandırmayı sağlayacak ve sağlık yönünden sakınca meydana getirmeyecek </a:t>
            </a:r>
            <a:r>
              <a:rPr lang="tr-TR" dirty="0">
                <a:solidFill>
                  <a:srgbClr val="FF0000"/>
                </a:solidFill>
              </a:rPr>
              <a:t>yükseklikte</a:t>
            </a:r>
            <a:r>
              <a:rPr lang="tr-TR" dirty="0"/>
              <a:t> olması esastır.</a:t>
            </a:r>
          </a:p>
          <a:p>
            <a:pPr marL="0" indent="0">
              <a:buNone/>
            </a:pPr>
            <a:r>
              <a:rPr lang="tr-TR" dirty="0" smtClean="0"/>
              <a:t>İşyerlerinde</a:t>
            </a:r>
            <a:r>
              <a:rPr lang="tr-TR" dirty="0"/>
              <a:t>, taban döşeme ve kaplamalarının sağlam, kuru ve mümkün olduğu kadar düz, kaymaz ve seviye farkı bulunmayacak bir şekilde olması </a:t>
            </a:r>
            <a:r>
              <a:rPr lang="tr-TR" dirty="0" smtClean="0"/>
              <a:t>sağlanır.</a:t>
            </a:r>
            <a:endParaRPr lang="tr-TR" dirty="0"/>
          </a:p>
        </p:txBody>
      </p:sp>
      <p:sp>
        <p:nvSpPr>
          <p:cNvPr id="4" name="Veri Yer Tutucusu 3"/>
          <p:cNvSpPr>
            <a:spLocks noGrp="1"/>
          </p:cNvSpPr>
          <p:nvPr>
            <p:ph type="dt" sz="half" idx="14"/>
          </p:nvPr>
        </p:nvSpPr>
        <p:spPr/>
        <p:txBody>
          <a:bodyPr/>
          <a:lstStyle/>
          <a:p>
            <a:fld id="{BAE72DEB-A365-4734-B248-F91ECF6F960E}"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55</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256237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BİNA ÖZELLİKLERİ</a:t>
            </a:r>
          </a:p>
        </p:txBody>
      </p:sp>
      <p:sp>
        <p:nvSpPr>
          <p:cNvPr id="3" name="İçerik Yer Tutucusu 2"/>
          <p:cNvSpPr>
            <a:spLocks noGrp="1"/>
          </p:cNvSpPr>
          <p:nvPr>
            <p:ph sz="quarter" idx="1"/>
          </p:nvPr>
        </p:nvSpPr>
        <p:spPr/>
        <p:txBody>
          <a:bodyPr>
            <a:normAutofit/>
          </a:bodyPr>
          <a:lstStyle/>
          <a:p>
            <a:pPr marL="0" indent="0">
              <a:buNone/>
            </a:pPr>
            <a:r>
              <a:rPr lang="tr-TR" b="1" dirty="0">
                <a:solidFill>
                  <a:srgbClr val="FF0000"/>
                </a:solidFill>
              </a:rPr>
              <a:t>Çalışma yeri boyutları ve hava hacmi </a:t>
            </a:r>
            <a:r>
              <a:rPr lang="tr-TR" b="1" dirty="0" smtClean="0">
                <a:solidFill>
                  <a:srgbClr val="FF0000"/>
                </a:solidFill>
              </a:rPr>
              <a:t> nasıl olmalıdır?</a:t>
            </a:r>
          </a:p>
          <a:p>
            <a:pPr marL="0" indent="0">
              <a:buNone/>
            </a:pPr>
            <a:r>
              <a:rPr lang="tr-TR" dirty="0" smtClean="0"/>
              <a:t>Çalışma </a:t>
            </a:r>
            <a:r>
              <a:rPr lang="tr-TR" dirty="0"/>
              <a:t>yerinin taban alanının, yüksekliğinin ve hava hacminin, çalışanların sağlık </a:t>
            </a:r>
            <a:r>
              <a:rPr lang="tr-TR" dirty="0" smtClean="0"/>
              <a:t>ve güvenliklerini riske </a:t>
            </a:r>
            <a:r>
              <a:rPr lang="tr-TR" dirty="0"/>
              <a:t>atmadan işlerini yürütebilmeleri, rahat çalışmaları için, </a:t>
            </a:r>
            <a:r>
              <a:rPr lang="tr-TR" dirty="0">
                <a:solidFill>
                  <a:srgbClr val="FF0000"/>
                </a:solidFill>
              </a:rPr>
              <a:t>yeterli olması sağlanır. </a:t>
            </a:r>
            <a:r>
              <a:rPr lang="tr-TR" dirty="0">
                <a:solidFill>
                  <a:srgbClr val="0070C0"/>
                </a:solidFill>
              </a:rPr>
              <a:t>İşyerlerinin hava hacminin hesabı, makine, malzeme ve benzeri tesislerin kapladığı hacimler de dâhil edilerek yapılır</a:t>
            </a:r>
            <a:r>
              <a:rPr lang="tr-TR" dirty="0" smtClean="0">
                <a:solidFill>
                  <a:srgbClr val="0070C0"/>
                </a:solidFill>
              </a:rPr>
              <a:t>.</a:t>
            </a:r>
            <a:endParaRPr lang="tr-TR" dirty="0">
              <a:solidFill>
                <a:srgbClr val="0070C0"/>
              </a:solidFill>
            </a:endParaRPr>
          </a:p>
        </p:txBody>
      </p:sp>
      <p:sp>
        <p:nvSpPr>
          <p:cNvPr id="4" name="Veri Yer Tutucusu 3"/>
          <p:cNvSpPr>
            <a:spLocks noGrp="1"/>
          </p:cNvSpPr>
          <p:nvPr>
            <p:ph type="dt" sz="half" idx="14"/>
          </p:nvPr>
        </p:nvSpPr>
        <p:spPr/>
        <p:txBody>
          <a:bodyPr/>
          <a:lstStyle/>
          <a:p>
            <a:fld id="{ADF1C328-F027-489B-992F-42DDC4E1C8A3}"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56</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92985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BİNA ÖZELLİKLERİ</a:t>
            </a:r>
          </a:p>
        </p:txBody>
      </p:sp>
      <p:sp>
        <p:nvSpPr>
          <p:cNvPr id="3" name="İçerik Yer Tutucusu 2"/>
          <p:cNvSpPr>
            <a:spLocks noGrp="1"/>
          </p:cNvSpPr>
          <p:nvPr>
            <p:ph sz="quarter" idx="1"/>
          </p:nvPr>
        </p:nvSpPr>
        <p:spPr/>
        <p:txBody>
          <a:bodyPr>
            <a:normAutofit/>
          </a:bodyPr>
          <a:lstStyle/>
          <a:p>
            <a:pPr marL="0" indent="0">
              <a:buNone/>
            </a:pPr>
            <a:r>
              <a:rPr lang="tr-TR" b="1" dirty="0">
                <a:solidFill>
                  <a:srgbClr val="FF0000"/>
                </a:solidFill>
              </a:rPr>
              <a:t>Çalışma </a:t>
            </a:r>
            <a:r>
              <a:rPr lang="tr-TR" b="1" dirty="0" smtClean="0">
                <a:solidFill>
                  <a:srgbClr val="FF0000"/>
                </a:solidFill>
              </a:rPr>
              <a:t>yerinde </a:t>
            </a:r>
            <a:r>
              <a:rPr lang="tr-TR" b="1" dirty="0">
                <a:solidFill>
                  <a:srgbClr val="FF0000"/>
                </a:solidFill>
              </a:rPr>
              <a:t>hareket </a:t>
            </a:r>
            <a:r>
              <a:rPr lang="tr-TR" b="1" dirty="0" smtClean="0">
                <a:solidFill>
                  <a:srgbClr val="FF0000"/>
                </a:solidFill>
              </a:rPr>
              <a:t>serbestliği nasıl olmalıdır?</a:t>
            </a:r>
            <a:endParaRPr lang="tr-TR" dirty="0">
              <a:solidFill>
                <a:srgbClr val="FF0000"/>
              </a:solidFill>
            </a:endParaRPr>
          </a:p>
          <a:p>
            <a:pPr marL="0" indent="0">
              <a:buNone/>
            </a:pPr>
            <a:r>
              <a:rPr lang="tr-TR" dirty="0" smtClean="0"/>
              <a:t>Çalışanın </a:t>
            </a:r>
            <a:r>
              <a:rPr lang="tr-TR" dirty="0"/>
              <a:t>işini yaptığı yerde rahat hareket edebilmesi için </a:t>
            </a:r>
            <a:r>
              <a:rPr lang="tr-TR" dirty="0">
                <a:solidFill>
                  <a:srgbClr val="0070C0"/>
                </a:solidFill>
              </a:rPr>
              <a:t>yeterli serbest alan bulunur</a:t>
            </a:r>
            <a:r>
              <a:rPr lang="tr-TR" dirty="0"/>
              <a:t>. İşin özelliği nedeniyle bu mümkün değilse çalışma yerinin yanında </a:t>
            </a:r>
            <a:r>
              <a:rPr lang="tr-TR" dirty="0">
                <a:solidFill>
                  <a:srgbClr val="0070C0"/>
                </a:solidFill>
              </a:rPr>
              <a:t>serbest hareket edeceği alan </a:t>
            </a:r>
            <a:r>
              <a:rPr lang="tr-TR" dirty="0"/>
              <a:t>olması sağlanır.</a:t>
            </a:r>
          </a:p>
          <a:p>
            <a:endParaRPr lang="tr-TR" dirty="0"/>
          </a:p>
        </p:txBody>
      </p:sp>
      <p:sp>
        <p:nvSpPr>
          <p:cNvPr id="4" name="Veri Yer Tutucusu 3"/>
          <p:cNvSpPr>
            <a:spLocks noGrp="1"/>
          </p:cNvSpPr>
          <p:nvPr>
            <p:ph type="dt" sz="half" idx="14"/>
          </p:nvPr>
        </p:nvSpPr>
        <p:spPr/>
        <p:txBody>
          <a:bodyPr/>
          <a:lstStyle/>
          <a:p>
            <a:fld id="{6C2DB2FB-0EA3-4718-B790-69D23F97F644}"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57</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332573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BASINÇLI KAPLAR</a:t>
            </a:r>
            <a:endParaRPr lang="tr-TR" dirty="0"/>
          </a:p>
        </p:txBody>
      </p:sp>
      <p:sp>
        <p:nvSpPr>
          <p:cNvPr id="3" name="İçerik Yer Tutucusu 2"/>
          <p:cNvSpPr>
            <a:spLocks noGrp="1"/>
          </p:cNvSpPr>
          <p:nvPr>
            <p:ph sz="quarter" idx="1"/>
          </p:nvPr>
        </p:nvSpPr>
        <p:spPr/>
        <p:txBody>
          <a:bodyPr>
            <a:normAutofit/>
          </a:bodyPr>
          <a:lstStyle/>
          <a:p>
            <a:pPr marL="0" indent="0">
              <a:buNone/>
            </a:pPr>
            <a:r>
              <a:rPr lang="tr-TR" dirty="0" smtClean="0">
                <a:solidFill>
                  <a:srgbClr val="FF0000"/>
                </a:solidFill>
                <a:effectLst>
                  <a:outerShdw blurRad="38100" dist="38100" dir="2700000" algn="tl">
                    <a:srgbClr val="000000">
                      <a:alpha val="43137"/>
                    </a:srgbClr>
                  </a:outerShdw>
                </a:effectLst>
              </a:rPr>
              <a:t>Basınçlı ekipmanlar yönetmeliğine göre basınçlı kap ne demektir?</a:t>
            </a:r>
          </a:p>
          <a:p>
            <a:pPr marL="0" indent="0">
              <a:buNone/>
            </a:pPr>
            <a:endParaRPr lang="tr-TR" dirty="0" smtClean="0"/>
          </a:p>
          <a:p>
            <a:r>
              <a:rPr lang="tr-TR" dirty="0"/>
              <a:t> </a:t>
            </a:r>
            <a:r>
              <a:rPr lang="tr-TR" dirty="0" smtClean="0"/>
              <a:t>0.5 bardan büyük olan kap ve ekipman</a:t>
            </a:r>
          </a:p>
          <a:p>
            <a:r>
              <a:rPr lang="tr-TR" dirty="0" smtClean="0"/>
              <a:t>Maksimum 30 bar</a:t>
            </a:r>
            <a:endParaRPr lang="tr-TR" dirty="0"/>
          </a:p>
        </p:txBody>
      </p:sp>
      <p:sp>
        <p:nvSpPr>
          <p:cNvPr id="4" name="Veri Yer Tutucusu 3"/>
          <p:cNvSpPr>
            <a:spLocks noGrp="1"/>
          </p:cNvSpPr>
          <p:nvPr>
            <p:ph type="dt" sz="half" idx="14"/>
          </p:nvPr>
        </p:nvSpPr>
        <p:spPr/>
        <p:txBody>
          <a:bodyPr/>
          <a:lstStyle/>
          <a:p>
            <a:fld id="{7E5FDE1C-A08E-4578-9002-7C811E339EBD}"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58</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393185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BASINÇLI KAPLAR</a:t>
            </a:r>
            <a:endParaRPr lang="tr-TR" dirty="0"/>
          </a:p>
        </p:txBody>
      </p:sp>
      <p:sp>
        <p:nvSpPr>
          <p:cNvPr id="3" name="İçerik Yer Tutucusu 2"/>
          <p:cNvSpPr>
            <a:spLocks noGrp="1"/>
          </p:cNvSpPr>
          <p:nvPr>
            <p:ph sz="quarter" idx="1"/>
          </p:nvPr>
        </p:nvSpPr>
        <p:spPr/>
        <p:txBody>
          <a:bodyPr>
            <a:normAutofit/>
          </a:bodyPr>
          <a:lstStyle/>
          <a:p>
            <a:pPr marL="0" indent="0">
              <a:buNone/>
            </a:pPr>
            <a:r>
              <a:rPr lang="tr-TR" dirty="0" smtClean="0">
                <a:solidFill>
                  <a:srgbClr val="FF0000"/>
                </a:solidFill>
                <a:effectLst>
                  <a:outerShdw blurRad="38100" dist="38100" dir="2700000" algn="tl">
                    <a:srgbClr val="000000">
                      <a:alpha val="43137"/>
                    </a:srgbClr>
                  </a:outerShdw>
                </a:effectLst>
              </a:rPr>
              <a:t>Basınçlı ekipmanlarda hangi testler yapılır?</a:t>
            </a:r>
          </a:p>
          <a:p>
            <a:pPr marL="0" indent="0">
              <a:buNone/>
            </a:pPr>
            <a:r>
              <a:rPr lang="tr-TR" dirty="0"/>
              <a:t>  Basınçlı kaplarda temel prensip olarak hidrostatik test yapılması esastır. Bu testler, standartlarda aksi belirtilmediği sürece işletme basıncının 1,5 katı ile ve bir yılı aşmayan sürelerle yapılır. </a:t>
            </a:r>
          </a:p>
        </p:txBody>
      </p:sp>
      <p:sp>
        <p:nvSpPr>
          <p:cNvPr id="4" name="Veri Yer Tutucusu 3"/>
          <p:cNvSpPr>
            <a:spLocks noGrp="1"/>
          </p:cNvSpPr>
          <p:nvPr>
            <p:ph type="dt" sz="half" idx="14"/>
          </p:nvPr>
        </p:nvSpPr>
        <p:spPr/>
        <p:txBody>
          <a:bodyPr/>
          <a:lstStyle/>
          <a:p>
            <a:fld id="{6CD8212A-3D12-4238-A84F-BC584B494505}"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59</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112678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Kaldırma Araçları</a:t>
            </a:r>
          </a:p>
        </p:txBody>
      </p:sp>
      <p:sp>
        <p:nvSpPr>
          <p:cNvPr id="3" name="İçerik Yer Tutucusu 2"/>
          <p:cNvSpPr>
            <a:spLocks noGrp="1"/>
          </p:cNvSpPr>
          <p:nvPr>
            <p:ph sz="quarter" idx="1"/>
          </p:nvPr>
        </p:nvSpPr>
        <p:spPr/>
        <p:txBody>
          <a:bodyPr>
            <a:normAutofit/>
          </a:bodyPr>
          <a:lstStyle/>
          <a:p>
            <a:pPr marL="0" indent="0">
              <a:buNone/>
            </a:pPr>
            <a:r>
              <a:rPr lang="tr-TR" b="1" dirty="0">
                <a:solidFill>
                  <a:srgbClr val="FF0000"/>
                </a:solidFill>
              </a:rPr>
              <a:t>Kaldırma ve iletme ekipmanlarının periyodik kontrolleri, kimler tarafından yapılır?</a:t>
            </a:r>
          </a:p>
          <a:p>
            <a:r>
              <a:rPr lang="tr-TR" dirty="0" smtClean="0"/>
              <a:t>Kaldırma </a:t>
            </a:r>
            <a:r>
              <a:rPr lang="tr-TR" dirty="0"/>
              <a:t>ve iletme ekipmanlarının periyodik kontrolleri, </a:t>
            </a:r>
            <a:r>
              <a:rPr lang="tr-TR" dirty="0">
                <a:solidFill>
                  <a:schemeClr val="accent1">
                    <a:lumMod val="75000"/>
                  </a:schemeClr>
                </a:solidFill>
              </a:rPr>
              <a:t>makine mühendisleri ve makine tekniker veya yüksek teknikerleri </a:t>
            </a:r>
            <a:r>
              <a:rPr lang="tr-TR" dirty="0"/>
              <a:t>tarafından yapılır. </a:t>
            </a:r>
            <a:endParaRPr lang="tr-TR" dirty="0" smtClean="0"/>
          </a:p>
        </p:txBody>
      </p:sp>
      <p:sp>
        <p:nvSpPr>
          <p:cNvPr id="4" name="Veri Yer Tutucusu 3"/>
          <p:cNvSpPr>
            <a:spLocks noGrp="1"/>
          </p:cNvSpPr>
          <p:nvPr>
            <p:ph type="dt" sz="half" idx="14"/>
          </p:nvPr>
        </p:nvSpPr>
        <p:spPr/>
        <p:txBody>
          <a:bodyPr/>
          <a:lstStyle/>
          <a:p>
            <a:fld id="{5562FFA1-831D-4DA7-8010-DEEF23933D45}"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6</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398662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BASINÇLI KAPLAR</a:t>
            </a:r>
            <a:endParaRPr lang="tr-TR" dirty="0"/>
          </a:p>
        </p:txBody>
      </p:sp>
      <p:sp>
        <p:nvSpPr>
          <p:cNvPr id="3" name="İçerik Yer Tutucusu 2"/>
          <p:cNvSpPr>
            <a:spLocks noGrp="1"/>
          </p:cNvSpPr>
          <p:nvPr>
            <p:ph sz="quarter" idx="1"/>
          </p:nvPr>
        </p:nvSpPr>
        <p:spPr/>
        <p:txBody>
          <a:bodyPr>
            <a:normAutofit/>
          </a:bodyPr>
          <a:lstStyle/>
          <a:p>
            <a:pPr marL="0" indent="0">
              <a:buNone/>
            </a:pPr>
            <a:r>
              <a:rPr lang="tr-TR" b="1" dirty="0" smtClean="0">
                <a:solidFill>
                  <a:srgbClr val="FF0000"/>
                </a:solidFill>
                <a:effectLst>
                  <a:outerShdw blurRad="38100" dist="38100" dir="2700000" algn="tl">
                    <a:srgbClr val="000000">
                      <a:alpha val="43137"/>
                    </a:srgbClr>
                  </a:outerShdw>
                </a:effectLst>
              </a:rPr>
              <a:t>Basınçlı ekipmanlarda </a:t>
            </a:r>
            <a:r>
              <a:rPr lang="tr-TR" b="1" dirty="0">
                <a:solidFill>
                  <a:srgbClr val="FF0000"/>
                </a:solidFill>
              </a:rPr>
              <a:t>hidrostatik </a:t>
            </a:r>
            <a:r>
              <a:rPr lang="tr-TR" b="1" dirty="0" smtClean="0">
                <a:solidFill>
                  <a:srgbClr val="FF0000"/>
                </a:solidFill>
              </a:rPr>
              <a:t>deney yapılamıyorsa hangi </a:t>
            </a:r>
            <a:r>
              <a:rPr lang="tr-TR" b="1" dirty="0" smtClean="0">
                <a:solidFill>
                  <a:srgbClr val="FF0000"/>
                </a:solidFill>
                <a:effectLst>
                  <a:outerShdw blurRad="38100" dist="38100" dir="2700000" algn="tl">
                    <a:srgbClr val="000000">
                      <a:alpha val="43137"/>
                    </a:srgbClr>
                  </a:outerShdw>
                </a:effectLst>
              </a:rPr>
              <a:t>test yapılır?</a:t>
            </a:r>
          </a:p>
          <a:p>
            <a:pPr marL="0" indent="0">
              <a:buNone/>
            </a:pPr>
            <a:r>
              <a:rPr lang="tr-TR" dirty="0"/>
              <a:t>  </a:t>
            </a:r>
            <a:r>
              <a:rPr lang="tr-TR" dirty="0" smtClean="0"/>
              <a:t>Hidrostatik </a:t>
            </a:r>
            <a:r>
              <a:rPr lang="tr-TR" dirty="0"/>
              <a:t>test yerine standartlarda belirtilen tahribatsız muayene yöntemleri de uygulanabilir. Bu durumda, düzenlenecek periyodik kontrol raporlarında bu husus gerekçesi ile birlikte belirtilir.</a:t>
            </a:r>
          </a:p>
          <a:p>
            <a:pPr marL="0" indent="0">
              <a:buNone/>
            </a:pPr>
            <a:endParaRPr lang="tr-TR" dirty="0"/>
          </a:p>
        </p:txBody>
      </p:sp>
      <p:sp>
        <p:nvSpPr>
          <p:cNvPr id="4" name="Veri Yer Tutucusu 3"/>
          <p:cNvSpPr>
            <a:spLocks noGrp="1"/>
          </p:cNvSpPr>
          <p:nvPr>
            <p:ph type="dt" sz="half" idx="14"/>
          </p:nvPr>
        </p:nvSpPr>
        <p:spPr/>
        <p:txBody>
          <a:bodyPr/>
          <a:lstStyle/>
          <a:p>
            <a:fld id="{0A3A7271-7C19-48ED-8EC3-710CD18FF4DC}"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60</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330852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BASINÇLI KAPLAR</a:t>
            </a:r>
            <a:endParaRPr lang="tr-TR" dirty="0"/>
          </a:p>
        </p:txBody>
      </p:sp>
      <p:sp>
        <p:nvSpPr>
          <p:cNvPr id="3" name="İçerik Yer Tutucusu 2"/>
          <p:cNvSpPr>
            <a:spLocks noGrp="1"/>
          </p:cNvSpPr>
          <p:nvPr>
            <p:ph sz="quarter" idx="1"/>
          </p:nvPr>
        </p:nvSpPr>
        <p:spPr/>
        <p:txBody>
          <a:bodyPr>
            <a:normAutofit/>
          </a:bodyPr>
          <a:lstStyle/>
          <a:p>
            <a:pPr marL="0" indent="0">
              <a:buNone/>
            </a:pPr>
            <a:r>
              <a:rPr lang="tr-TR" dirty="0" smtClean="0">
                <a:solidFill>
                  <a:srgbClr val="FF0000"/>
                </a:solidFill>
                <a:effectLst>
                  <a:outerShdw blurRad="38100" dist="38100" dir="2700000" algn="tl">
                    <a:srgbClr val="000000">
                      <a:alpha val="43137"/>
                    </a:srgbClr>
                  </a:outerShdw>
                </a:effectLst>
              </a:rPr>
              <a:t>Boru Ve Kaplar Üzerindeki İşaretler İle İlgili Asgari Gerekler nelerdir?</a:t>
            </a:r>
          </a:p>
          <a:p>
            <a:pPr marL="0" indent="0">
              <a:buNone/>
            </a:pPr>
            <a:r>
              <a:rPr lang="tr-TR" dirty="0"/>
              <a:t> </a:t>
            </a:r>
            <a:r>
              <a:rPr lang="tr-TR" dirty="0" smtClean="0"/>
              <a:t>İçinde </a:t>
            </a:r>
            <a:r>
              <a:rPr lang="tr-TR" dirty="0"/>
              <a:t>tehlikeli madde veya preparatların bulunduğu veya depolandığı kaplar ile bunları ihtiva eden veya taşıyan, görünür borular; meri mevzuata uygun olarak, </a:t>
            </a:r>
            <a:r>
              <a:rPr lang="tr-TR" dirty="0">
                <a:solidFill>
                  <a:srgbClr val="0070C0"/>
                </a:solidFill>
              </a:rPr>
              <a:t>renkli zemin üzerinde </a:t>
            </a:r>
            <a:r>
              <a:rPr lang="tr-TR" dirty="0" err="1">
                <a:solidFill>
                  <a:srgbClr val="0070C0"/>
                </a:solidFill>
              </a:rPr>
              <a:t>piktogram</a:t>
            </a:r>
            <a:r>
              <a:rPr lang="tr-TR" dirty="0">
                <a:solidFill>
                  <a:srgbClr val="0070C0"/>
                </a:solidFill>
              </a:rPr>
              <a:t> veya sembol bulunan etiket ile işaretlenir. </a:t>
            </a:r>
          </a:p>
          <a:p>
            <a:pPr marL="0" indent="0">
              <a:buNone/>
            </a:pPr>
            <a:r>
              <a:rPr lang="tr-TR" dirty="0"/>
              <a:t>Söz konusu </a:t>
            </a:r>
            <a:r>
              <a:rPr lang="tr-TR" dirty="0" smtClean="0"/>
              <a:t>etiketlerde tehlikeli </a:t>
            </a:r>
            <a:r>
              <a:rPr lang="tr-TR" dirty="0"/>
              <a:t>madde veya preparatın adı </a:t>
            </a:r>
            <a:r>
              <a:rPr lang="tr-TR" dirty="0" smtClean="0"/>
              <a:t>ve/veya </a:t>
            </a:r>
            <a:r>
              <a:rPr lang="tr-TR" dirty="0"/>
              <a:t>formülü ve tehlikesi hakkında ek bilgileri de içerebilir</a:t>
            </a:r>
            <a:r>
              <a:rPr lang="tr-TR" dirty="0" smtClean="0"/>
              <a:t>.</a:t>
            </a:r>
            <a:endParaRPr lang="tr-TR" dirty="0"/>
          </a:p>
        </p:txBody>
      </p:sp>
      <p:sp>
        <p:nvSpPr>
          <p:cNvPr id="4" name="Veri Yer Tutucusu 3"/>
          <p:cNvSpPr>
            <a:spLocks noGrp="1"/>
          </p:cNvSpPr>
          <p:nvPr>
            <p:ph type="dt" sz="half" idx="14"/>
          </p:nvPr>
        </p:nvSpPr>
        <p:spPr/>
        <p:txBody>
          <a:bodyPr/>
          <a:lstStyle/>
          <a:p>
            <a:fld id="{0ADA401E-70DB-4851-BFD1-41406FC21C7E}"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61</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252808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BASINÇLI KAPLAR</a:t>
            </a:r>
          </a:p>
        </p:txBody>
      </p:sp>
      <p:sp>
        <p:nvSpPr>
          <p:cNvPr id="3" name="İçerik Yer Tutucusu 2"/>
          <p:cNvSpPr>
            <a:spLocks noGrp="1"/>
          </p:cNvSpPr>
          <p:nvPr>
            <p:ph sz="quarter" idx="1"/>
          </p:nvPr>
        </p:nvSpPr>
        <p:spPr/>
        <p:txBody>
          <a:bodyPr>
            <a:normAutofit/>
          </a:bodyPr>
          <a:lstStyle/>
          <a:p>
            <a:pPr marL="0" indent="0">
              <a:buNone/>
            </a:pPr>
            <a:r>
              <a:rPr lang="tr-TR" dirty="0" smtClean="0">
                <a:solidFill>
                  <a:srgbClr val="FF0000"/>
                </a:solidFill>
                <a:effectLst>
                  <a:outerShdw blurRad="38100" dist="38100" dir="2700000" algn="tl">
                    <a:srgbClr val="000000">
                      <a:alpha val="43137"/>
                    </a:srgbClr>
                  </a:outerShdw>
                </a:effectLst>
              </a:rPr>
              <a:t>Boru Ve Kaplar Üzerindeki İşaretler İle İlgili Asgari Gerekler nelerdir?</a:t>
            </a:r>
          </a:p>
          <a:p>
            <a:pPr marL="0" indent="0">
              <a:buNone/>
            </a:pPr>
            <a:r>
              <a:rPr lang="tr-TR" dirty="0" smtClean="0"/>
              <a:t>İçinde </a:t>
            </a:r>
            <a:r>
              <a:rPr lang="tr-TR" dirty="0"/>
              <a:t>tehlikeli madde veya preparatların bulunduğu borular, vanalar, supaplar ve bunlarla ilgili parçalar</a:t>
            </a:r>
            <a:r>
              <a:rPr lang="tr-TR" dirty="0">
                <a:solidFill>
                  <a:srgbClr val="0070C0"/>
                </a:solidFill>
              </a:rPr>
              <a:t>, taşındıkları maddelere göre ayrı renklerde boyanır</a:t>
            </a:r>
            <a:r>
              <a:rPr lang="tr-TR" dirty="0"/>
              <a:t> ve </a:t>
            </a:r>
            <a:r>
              <a:rPr lang="tr-TR" dirty="0">
                <a:solidFill>
                  <a:srgbClr val="0070C0"/>
                </a:solidFill>
              </a:rPr>
              <a:t>kolay görülebilen yerlere belirti işaretler konulur </a:t>
            </a:r>
            <a:r>
              <a:rPr lang="tr-TR" dirty="0"/>
              <a:t>ve kollu veya saplı vana ve muslukların üzerinde, bunların açık veya kapalı olduklarını gösteren işaret veya tertibat bulundurulur</a:t>
            </a:r>
            <a:r>
              <a:rPr lang="tr-TR" dirty="0" smtClean="0"/>
              <a:t>.</a:t>
            </a:r>
            <a:endParaRPr lang="tr-TR" dirty="0"/>
          </a:p>
        </p:txBody>
      </p:sp>
      <p:sp>
        <p:nvSpPr>
          <p:cNvPr id="4" name="Veri Yer Tutucusu 3"/>
          <p:cNvSpPr>
            <a:spLocks noGrp="1"/>
          </p:cNvSpPr>
          <p:nvPr>
            <p:ph type="dt" sz="half" idx="14"/>
          </p:nvPr>
        </p:nvSpPr>
        <p:spPr/>
        <p:txBody>
          <a:bodyPr/>
          <a:lstStyle/>
          <a:p>
            <a:fld id="{144E0BC9-EEB4-45A2-B8BC-26F505D57FF3}"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62</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290330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BASINÇLI KAPLAR</a:t>
            </a:r>
          </a:p>
        </p:txBody>
      </p:sp>
      <p:sp>
        <p:nvSpPr>
          <p:cNvPr id="3" name="İçerik Yer Tutucusu 2"/>
          <p:cNvSpPr>
            <a:spLocks noGrp="1"/>
          </p:cNvSpPr>
          <p:nvPr>
            <p:ph sz="quarter" idx="1"/>
          </p:nvPr>
        </p:nvSpPr>
        <p:spPr/>
        <p:txBody>
          <a:bodyPr>
            <a:normAutofit/>
          </a:bodyPr>
          <a:lstStyle/>
          <a:p>
            <a:pPr marL="0" indent="0">
              <a:buNone/>
            </a:pPr>
            <a:r>
              <a:rPr lang="tr-TR" dirty="0" smtClean="0">
                <a:solidFill>
                  <a:srgbClr val="FF0000"/>
                </a:solidFill>
                <a:effectLst>
                  <a:outerShdw blurRad="38100" dist="38100" dir="2700000" algn="tl">
                    <a:srgbClr val="000000">
                      <a:alpha val="43137"/>
                    </a:srgbClr>
                  </a:outerShdw>
                </a:effectLst>
              </a:rPr>
              <a:t>Boru Ve Kaplar Üzerindeki İşaretler İle İlgili Asgari Gerekler nelerdir?</a:t>
            </a:r>
          </a:p>
          <a:p>
            <a:pPr marL="0" indent="0">
              <a:buNone/>
            </a:pPr>
            <a:r>
              <a:rPr lang="tr-TR" dirty="0" smtClean="0"/>
              <a:t>Borular </a:t>
            </a:r>
            <a:r>
              <a:rPr lang="tr-TR" dirty="0"/>
              <a:t>üzerinde kullanılan işaretler, </a:t>
            </a:r>
            <a:r>
              <a:rPr lang="tr-TR" dirty="0" smtClean="0"/>
              <a:t>vanalar </a:t>
            </a:r>
            <a:r>
              <a:rPr lang="tr-TR" dirty="0"/>
              <a:t>ve bağlantı yerleri gibi </a:t>
            </a:r>
            <a:r>
              <a:rPr lang="tr-TR" dirty="0">
                <a:solidFill>
                  <a:srgbClr val="0070C0"/>
                </a:solidFill>
              </a:rPr>
              <a:t>tehlikeli noktaların yakınına görünür şekilde </a:t>
            </a:r>
            <a:r>
              <a:rPr lang="tr-TR" dirty="0"/>
              <a:t>ve uygun aralıklarla konulur</a:t>
            </a:r>
            <a:r>
              <a:rPr lang="tr-TR" dirty="0" smtClean="0"/>
              <a:t>.</a:t>
            </a:r>
          </a:p>
          <a:p>
            <a:pPr marL="0" indent="0">
              <a:buNone/>
            </a:pPr>
            <a:r>
              <a:rPr lang="tr-TR" dirty="0" smtClean="0"/>
              <a:t>İşaretler</a:t>
            </a:r>
            <a:r>
              <a:rPr lang="tr-TR" dirty="0"/>
              <a:t>; katlanmaz, kendinden yapışkanlı ya da boyama biçiminde yapılır ve görünür yüzeylere yerleştirilir. </a:t>
            </a:r>
          </a:p>
          <a:p>
            <a:endParaRPr lang="tr-TR" dirty="0"/>
          </a:p>
          <a:p>
            <a:endParaRPr lang="tr-TR" dirty="0"/>
          </a:p>
        </p:txBody>
      </p:sp>
      <p:sp>
        <p:nvSpPr>
          <p:cNvPr id="4" name="Veri Yer Tutucusu 3"/>
          <p:cNvSpPr>
            <a:spLocks noGrp="1"/>
          </p:cNvSpPr>
          <p:nvPr>
            <p:ph type="dt" sz="half" idx="14"/>
          </p:nvPr>
        </p:nvSpPr>
        <p:spPr/>
        <p:txBody>
          <a:bodyPr/>
          <a:lstStyle/>
          <a:p>
            <a:fld id="{45F972BE-9B57-4874-B1EA-760E828ED266}"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63</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58588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BASINÇLI KAPLAR</a:t>
            </a:r>
          </a:p>
        </p:txBody>
      </p:sp>
      <p:sp>
        <p:nvSpPr>
          <p:cNvPr id="3" name="İçerik Yer Tutucusu 2"/>
          <p:cNvSpPr>
            <a:spLocks noGrp="1"/>
          </p:cNvSpPr>
          <p:nvPr>
            <p:ph sz="quarter" idx="1"/>
          </p:nvPr>
        </p:nvSpPr>
        <p:spPr/>
        <p:txBody>
          <a:bodyPr>
            <a:normAutofit/>
          </a:bodyPr>
          <a:lstStyle/>
          <a:p>
            <a:pPr marL="0" indent="0">
              <a:buNone/>
            </a:pPr>
            <a:r>
              <a:rPr lang="tr-TR" dirty="0" smtClean="0">
                <a:solidFill>
                  <a:srgbClr val="FF0000"/>
                </a:solidFill>
                <a:effectLst>
                  <a:outerShdw blurRad="38100" dist="38100" dir="2700000" algn="tl">
                    <a:srgbClr val="000000">
                      <a:alpha val="43137"/>
                    </a:srgbClr>
                  </a:outerShdw>
                </a:effectLst>
              </a:rPr>
              <a:t>Boru Ve Kaplar Üzerindeki İşaretler İle İlgili Asgari Gerekler nelerdir?</a:t>
            </a:r>
          </a:p>
          <a:p>
            <a:pPr marL="0" indent="0">
              <a:buNone/>
            </a:pPr>
            <a:r>
              <a:rPr lang="tr-TR" dirty="0" smtClean="0"/>
              <a:t>Değişik </a:t>
            </a:r>
            <a:r>
              <a:rPr lang="tr-TR" dirty="0"/>
              <a:t>tehlikeli madde ya da preparatın depolandığı yerlerde, genel tehlikeyi belirten uyarı işareti kullanılabilir.</a:t>
            </a:r>
          </a:p>
          <a:p>
            <a:pPr marL="0" indent="0">
              <a:buNone/>
            </a:pPr>
            <a:r>
              <a:rPr lang="tr-TR" dirty="0" smtClean="0"/>
              <a:t> </a:t>
            </a:r>
            <a:r>
              <a:rPr lang="tr-TR" dirty="0"/>
              <a:t>Bu işaret veya etiketler depolama bölgesinin yakınına ya da depo için kullanılan </a:t>
            </a:r>
            <a:r>
              <a:rPr lang="tr-TR" dirty="0">
                <a:solidFill>
                  <a:srgbClr val="0070C0"/>
                </a:solidFill>
              </a:rPr>
              <a:t>odanın giriş kapısına </a:t>
            </a:r>
            <a:r>
              <a:rPr lang="tr-TR" dirty="0"/>
              <a:t>yerleştirilir.</a:t>
            </a:r>
          </a:p>
          <a:p>
            <a:endParaRPr lang="tr-TR" dirty="0"/>
          </a:p>
        </p:txBody>
      </p:sp>
      <p:sp>
        <p:nvSpPr>
          <p:cNvPr id="4" name="Veri Yer Tutucusu 3"/>
          <p:cNvSpPr>
            <a:spLocks noGrp="1"/>
          </p:cNvSpPr>
          <p:nvPr>
            <p:ph type="dt" sz="half" idx="14"/>
          </p:nvPr>
        </p:nvSpPr>
        <p:spPr/>
        <p:txBody>
          <a:bodyPr/>
          <a:lstStyle/>
          <a:p>
            <a:fld id="{5EC8239F-324F-412A-B70E-506EA422AA26}"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64</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376282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778098"/>
          </a:xfrm>
        </p:spPr>
        <p:txBody>
          <a:bodyPr/>
          <a:lstStyle/>
          <a:p>
            <a:r>
              <a:rPr lang="tr-TR" dirty="0"/>
              <a:t>BASINÇLI KAPLAR</a:t>
            </a:r>
          </a:p>
        </p:txBody>
      </p:sp>
      <p:sp>
        <p:nvSpPr>
          <p:cNvPr id="3" name="İçerik Yer Tutucusu 2"/>
          <p:cNvSpPr>
            <a:spLocks noGrp="1"/>
          </p:cNvSpPr>
          <p:nvPr>
            <p:ph sz="quarter" idx="1"/>
          </p:nvPr>
        </p:nvSpPr>
        <p:spPr/>
        <p:txBody>
          <a:bodyPr/>
          <a:lstStyle/>
          <a:p>
            <a:endParaRPr lang="tr-TR" dirty="0"/>
          </a:p>
        </p:txBody>
      </p:sp>
      <p:sp>
        <p:nvSpPr>
          <p:cNvPr id="5" name="Veri Yer Tutucusu 4"/>
          <p:cNvSpPr>
            <a:spLocks noGrp="1"/>
          </p:cNvSpPr>
          <p:nvPr>
            <p:ph type="dt" sz="half" idx="14"/>
          </p:nvPr>
        </p:nvSpPr>
        <p:spPr/>
        <p:txBody>
          <a:bodyPr/>
          <a:lstStyle/>
          <a:p>
            <a:fld id="{FD3BA9F7-18C9-4CE1-B780-4EC048C1F62B}" type="datetime1">
              <a:rPr lang="tr-TR" smtClean="0"/>
              <a:t>16.12.2013</a:t>
            </a:fld>
            <a:endParaRPr lang="tr-TR"/>
          </a:p>
        </p:txBody>
      </p:sp>
      <p:sp>
        <p:nvSpPr>
          <p:cNvPr id="7" name="Slayt Numarası Yer Tutucusu 6"/>
          <p:cNvSpPr>
            <a:spLocks noGrp="1"/>
          </p:cNvSpPr>
          <p:nvPr>
            <p:ph type="sldNum" sz="quarter" idx="15"/>
          </p:nvPr>
        </p:nvSpPr>
        <p:spPr/>
        <p:txBody>
          <a:bodyPr/>
          <a:lstStyle/>
          <a:p>
            <a:fld id="{BBC086B9-1232-402C-B1FD-0814278172A8}" type="slidenum">
              <a:rPr lang="tr-TR" smtClean="0"/>
              <a:t>65</a:t>
            </a:fld>
            <a:endParaRPr lang="tr-TR"/>
          </a:p>
        </p:txBody>
      </p:sp>
      <p:sp>
        <p:nvSpPr>
          <p:cNvPr id="6" name="Altbilgi Yer Tutucusu 5"/>
          <p:cNvSpPr>
            <a:spLocks noGrp="1"/>
          </p:cNvSpPr>
          <p:nvPr>
            <p:ph type="ftr" sz="quarter" idx="16"/>
          </p:nvPr>
        </p:nvSpPr>
        <p:spPr/>
        <p:txBody>
          <a:bodyPr/>
          <a:lstStyle/>
          <a:p>
            <a:r>
              <a:rPr lang="tr-TR" smtClean="0"/>
              <a:t>M.Azmi AKTACİR</a:t>
            </a:r>
            <a:endParaRPr lang="tr-TR"/>
          </a:p>
        </p:txBody>
      </p:sp>
      <p:pic>
        <p:nvPicPr>
          <p:cNvPr id="4" name="Picture 2" descr="http://www.detam.com.tr/userfiles/Untitled-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056" y="1216257"/>
            <a:ext cx="7376352" cy="538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773982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3443145548"/>
              </p:ext>
            </p:extLst>
          </p:nvPr>
        </p:nvGraphicFramePr>
        <p:xfrm>
          <a:off x="323528" y="188640"/>
          <a:ext cx="7848873" cy="6317859"/>
        </p:xfrm>
        <a:graphic>
          <a:graphicData uri="http://schemas.openxmlformats.org/drawingml/2006/table">
            <a:tbl>
              <a:tblPr firstRow="1" firstCol="1" lastRow="1" lastCol="1" bandRow="1" bandCol="1">
                <a:tableStyleId>{5C22544A-7EE6-4342-B048-85BDC9FD1C3A}</a:tableStyleId>
              </a:tblPr>
              <a:tblGrid>
                <a:gridCol w="2537377"/>
                <a:gridCol w="1534353"/>
                <a:gridCol w="3777143"/>
              </a:tblGrid>
              <a:tr h="914185">
                <a:tc>
                  <a:txBody>
                    <a:bodyPr/>
                    <a:lstStyle/>
                    <a:p>
                      <a:pPr algn="l">
                        <a:lnSpc>
                          <a:spcPct val="115000"/>
                        </a:lnSpc>
                        <a:spcAft>
                          <a:spcPts val="1000"/>
                        </a:spcAft>
                      </a:pPr>
                      <a:r>
                        <a:rPr lang="tr-TR" sz="2000" dirty="0">
                          <a:effectLst/>
                        </a:rPr>
                        <a:t>Buhar kazanları</a:t>
                      </a:r>
                      <a:endParaRPr lang="tr-TR" sz="2000" dirty="0">
                        <a:effectLst/>
                        <a:latin typeface="Calibri"/>
                        <a:ea typeface="Calibri"/>
                        <a:cs typeface="Times New Roman"/>
                      </a:endParaRPr>
                    </a:p>
                  </a:txBody>
                  <a:tcPr marL="27175" marR="27175" marT="0" marB="0" anchor="ctr"/>
                </a:tc>
                <a:tc>
                  <a:txBody>
                    <a:bodyPr/>
                    <a:lstStyle/>
                    <a:p>
                      <a:pPr algn="ctr">
                        <a:lnSpc>
                          <a:spcPct val="115000"/>
                        </a:lnSpc>
                        <a:spcAft>
                          <a:spcPts val="1000"/>
                        </a:spcAft>
                      </a:pPr>
                      <a:r>
                        <a:rPr lang="tr-TR" sz="2800" u="sng" dirty="0" smtClean="0">
                          <a:effectLst/>
                        </a:rPr>
                        <a:t>1 </a:t>
                      </a:r>
                      <a:r>
                        <a:rPr lang="tr-TR" sz="2800" u="sng" dirty="0">
                          <a:effectLst/>
                        </a:rPr>
                        <a:t>Yıl</a:t>
                      </a:r>
                      <a:endParaRPr lang="tr-TR" sz="2800" dirty="0">
                        <a:effectLst/>
                        <a:latin typeface="Calibri"/>
                        <a:ea typeface="Calibri"/>
                        <a:cs typeface="Times New Roman"/>
                      </a:endParaRPr>
                    </a:p>
                  </a:txBody>
                  <a:tcPr marL="27175" marR="27175" marT="0" marB="0" anchor="ctr"/>
                </a:tc>
                <a:tc>
                  <a:txBody>
                    <a:bodyPr/>
                    <a:lstStyle/>
                    <a:p>
                      <a:pPr algn="l">
                        <a:lnSpc>
                          <a:spcPct val="115000"/>
                        </a:lnSpc>
                        <a:spcAft>
                          <a:spcPts val="1000"/>
                        </a:spcAft>
                      </a:pPr>
                      <a:r>
                        <a:rPr lang="tr-TR" sz="1600" dirty="0">
                          <a:effectLst/>
                        </a:rPr>
                        <a:t>TS 2025 ve TS EN 13445-5 standartlarında belirtilen kriterlere uygun olarak yapılır.</a:t>
                      </a:r>
                      <a:endParaRPr lang="tr-TR" sz="1600" dirty="0">
                        <a:effectLst/>
                        <a:latin typeface="Calibri"/>
                        <a:ea typeface="Calibri"/>
                        <a:cs typeface="Times New Roman"/>
                      </a:endParaRPr>
                    </a:p>
                  </a:txBody>
                  <a:tcPr marL="27175" marR="27175" marT="0" marB="0" anchor="ctr"/>
                </a:tc>
              </a:tr>
              <a:tr h="914185">
                <a:tc>
                  <a:txBody>
                    <a:bodyPr/>
                    <a:lstStyle/>
                    <a:p>
                      <a:pPr algn="l">
                        <a:lnSpc>
                          <a:spcPct val="115000"/>
                        </a:lnSpc>
                        <a:spcAft>
                          <a:spcPts val="1000"/>
                        </a:spcAft>
                      </a:pPr>
                      <a:r>
                        <a:rPr lang="tr-TR" sz="2000" dirty="0">
                          <a:effectLst/>
                        </a:rPr>
                        <a:t>Kalorifer kazanları</a:t>
                      </a:r>
                      <a:endParaRPr lang="tr-TR" sz="2000" dirty="0">
                        <a:effectLst/>
                        <a:latin typeface="Calibri"/>
                        <a:ea typeface="Calibri"/>
                        <a:cs typeface="Times New Roman"/>
                      </a:endParaRPr>
                    </a:p>
                  </a:txBody>
                  <a:tcPr marL="27175" marR="27175" marT="0" marB="0" anchor="ctr"/>
                </a:tc>
                <a:tc>
                  <a:txBody>
                    <a:bodyPr/>
                    <a:lstStyle/>
                    <a:p>
                      <a:pPr algn="ctr">
                        <a:lnSpc>
                          <a:spcPct val="115000"/>
                        </a:lnSpc>
                        <a:spcAft>
                          <a:spcPts val="1000"/>
                        </a:spcAft>
                      </a:pPr>
                      <a:r>
                        <a:rPr lang="tr-TR" sz="2800" u="sng" dirty="0" smtClean="0">
                          <a:effectLst/>
                        </a:rPr>
                        <a:t>1 </a:t>
                      </a:r>
                      <a:r>
                        <a:rPr lang="tr-TR" sz="2800" u="sng" dirty="0">
                          <a:effectLst/>
                        </a:rPr>
                        <a:t>Yıl</a:t>
                      </a:r>
                      <a:endParaRPr lang="tr-TR" sz="2800" dirty="0">
                        <a:effectLst/>
                        <a:latin typeface="Calibri"/>
                        <a:ea typeface="Calibri"/>
                        <a:cs typeface="Times New Roman"/>
                      </a:endParaRPr>
                    </a:p>
                  </a:txBody>
                  <a:tcPr marL="27175" marR="27175" marT="0" marB="0" anchor="ctr"/>
                </a:tc>
                <a:tc>
                  <a:txBody>
                    <a:bodyPr/>
                    <a:lstStyle/>
                    <a:p>
                      <a:pPr algn="l">
                        <a:lnSpc>
                          <a:spcPct val="115000"/>
                        </a:lnSpc>
                        <a:spcAft>
                          <a:spcPts val="1000"/>
                        </a:spcAft>
                      </a:pPr>
                      <a:r>
                        <a:rPr lang="tr-TR" sz="1600">
                          <a:effectLst/>
                        </a:rPr>
                        <a:t>TS EN 12952-6 standardında belirtilen kriterlere uygun olarak yapılır.</a:t>
                      </a:r>
                      <a:endParaRPr lang="tr-TR" sz="1600">
                        <a:effectLst/>
                        <a:latin typeface="Calibri"/>
                        <a:ea typeface="Calibri"/>
                        <a:cs typeface="Times New Roman"/>
                      </a:endParaRPr>
                    </a:p>
                  </a:txBody>
                  <a:tcPr marL="27175" marR="27175" marT="0" marB="0" anchor="ctr"/>
                </a:tc>
              </a:tr>
              <a:tr h="914185">
                <a:tc>
                  <a:txBody>
                    <a:bodyPr/>
                    <a:lstStyle/>
                    <a:p>
                      <a:pPr algn="l">
                        <a:lnSpc>
                          <a:spcPct val="115000"/>
                        </a:lnSpc>
                        <a:spcAft>
                          <a:spcPts val="1000"/>
                        </a:spcAft>
                      </a:pPr>
                      <a:r>
                        <a:rPr lang="tr-TR" sz="2000" dirty="0">
                          <a:effectLst/>
                        </a:rPr>
                        <a:t>Taşınabilir gaz tüpleri </a:t>
                      </a:r>
                    </a:p>
                    <a:p>
                      <a:pPr algn="l">
                        <a:lnSpc>
                          <a:spcPct val="115000"/>
                        </a:lnSpc>
                        <a:spcAft>
                          <a:spcPts val="1000"/>
                        </a:spcAft>
                      </a:pPr>
                      <a:r>
                        <a:rPr lang="tr-TR" sz="2000" dirty="0">
                          <a:effectLst/>
                        </a:rPr>
                        <a:t>(Dikişli, dikişsiz)</a:t>
                      </a:r>
                      <a:endParaRPr lang="tr-TR" sz="2000" dirty="0">
                        <a:effectLst/>
                        <a:latin typeface="Calibri"/>
                        <a:ea typeface="Calibri"/>
                        <a:cs typeface="Times New Roman"/>
                      </a:endParaRPr>
                    </a:p>
                  </a:txBody>
                  <a:tcPr marL="27175" marR="27175" marT="0" marB="0" anchor="ctr"/>
                </a:tc>
                <a:tc>
                  <a:txBody>
                    <a:bodyPr/>
                    <a:lstStyle/>
                    <a:p>
                      <a:pPr algn="ctr">
                        <a:lnSpc>
                          <a:spcPct val="115000"/>
                        </a:lnSpc>
                        <a:spcAft>
                          <a:spcPts val="1000"/>
                        </a:spcAft>
                      </a:pPr>
                      <a:r>
                        <a:rPr lang="tr-TR" sz="3200" u="sng" dirty="0" smtClean="0">
                          <a:effectLst/>
                        </a:rPr>
                        <a:t>3Yıl</a:t>
                      </a:r>
                      <a:endParaRPr lang="tr-TR" sz="3200" dirty="0">
                        <a:effectLst/>
                        <a:latin typeface="Calibri"/>
                        <a:ea typeface="Calibri"/>
                        <a:cs typeface="Times New Roman"/>
                      </a:endParaRPr>
                    </a:p>
                  </a:txBody>
                  <a:tcPr marL="27175" marR="27175" marT="0" marB="0" anchor="ctr"/>
                </a:tc>
                <a:tc>
                  <a:txBody>
                    <a:bodyPr/>
                    <a:lstStyle/>
                    <a:p>
                      <a:pPr algn="l">
                        <a:lnSpc>
                          <a:spcPct val="115000"/>
                        </a:lnSpc>
                        <a:spcAft>
                          <a:spcPts val="1000"/>
                        </a:spcAft>
                      </a:pPr>
                      <a:r>
                        <a:rPr lang="tr-TR" sz="1600">
                          <a:effectLst/>
                        </a:rPr>
                        <a:t>TS EN 1802,TS EN 1803, TS EN 1968, TS EN 13322, TS EN 14876, TS EN ISO 9809 ve TS EN ISO 16148 standartlarında belirtilen kriterlere uygun olarak yapılır.</a:t>
                      </a:r>
                      <a:endParaRPr lang="tr-TR" sz="1600">
                        <a:effectLst/>
                        <a:latin typeface="Calibri"/>
                        <a:ea typeface="Calibri"/>
                        <a:cs typeface="Times New Roman"/>
                      </a:endParaRPr>
                    </a:p>
                  </a:txBody>
                  <a:tcPr marL="27175" marR="27175" marT="0" marB="0" anchor="ctr"/>
                </a:tc>
              </a:tr>
              <a:tr h="685656">
                <a:tc>
                  <a:txBody>
                    <a:bodyPr/>
                    <a:lstStyle/>
                    <a:p>
                      <a:pPr algn="l">
                        <a:lnSpc>
                          <a:spcPct val="115000"/>
                        </a:lnSpc>
                        <a:spcAft>
                          <a:spcPts val="1000"/>
                        </a:spcAft>
                      </a:pPr>
                      <a:r>
                        <a:rPr lang="tr-TR" sz="2000" dirty="0">
                          <a:effectLst/>
                        </a:rPr>
                        <a:t>Taşınabilir asetilen tüpleri</a:t>
                      </a:r>
                      <a:endParaRPr lang="tr-TR" sz="2000" dirty="0">
                        <a:effectLst/>
                        <a:latin typeface="Calibri"/>
                        <a:ea typeface="Calibri"/>
                        <a:cs typeface="Times New Roman"/>
                      </a:endParaRPr>
                    </a:p>
                  </a:txBody>
                  <a:tcPr marL="27175" marR="27175" marT="0" marB="0" anchor="ctr"/>
                </a:tc>
                <a:tc>
                  <a:txBody>
                    <a:bodyPr/>
                    <a:lstStyle/>
                    <a:p>
                      <a:pPr algn="ctr">
                        <a:lnSpc>
                          <a:spcPct val="115000"/>
                        </a:lnSpc>
                        <a:spcAft>
                          <a:spcPts val="1000"/>
                        </a:spcAft>
                      </a:pPr>
                      <a:r>
                        <a:rPr lang="tr-TR" sz="1600">
                          <a:effectLst/>
                        </a:rPr>
                        <a:t>TS EN 12863 standardında belirtilen sürelerde</a:t>
                      </a:r>
                      <a:endParaRPr lang="tr-TR" sz="1600">
                        <a:effectLst/>
                        <a:latin typeface="Calibri"/>
                        <a:ea typeface="Calibri"/>
                        <a:cs typeface="Times New Roman"/>
                      </a:endParaRPr>
                    </a:p>
                  </a:txBody>
                  <a:tcPr marL="27175" marR="27175" marT="0" marB="0" anchor="ctr"/>
                </a:tc>
                <a:tc>
                  <a:txBody>
                    <a:bodyPr/>
                    <a:lstStyle/>
                    <a:p>
                      <a:pPr algn="l">
                        <a:lnSpc>
                          <a:spcPct val="115000"/>
                        </a:lnSpc>
                        <a:spcAft>
                          <a:spcPts val="1000"/>
                        </a:spcAft>
                      </a:pPr>
                      <a:r>
                        <a:rPr lang="tr-TR" sz="1600">
                          <a:effectLst/>
                        </a:rPr>
                        <a:t>TS EN 12863 standardında belirtilen kriterlere uygun olarak yapılır.</a:t>
                      </a:r>
                      <a:endParaRPr lang="tr-TR" sz="1600">
                        <a:effectLst/>
                        <a:latin typeface="Calibri"/>
                        <a:ea typeface="Calibri"/>
                        <a:cs typeface="Times New Roman"/>
                      </a:endParaRPr>
                    </a:p>
                  </a:txBody>
                  <a:tcPr marL="27175" marR="27175" marT="0" marB="0" anchor="ctr"/>
                </a:tc>
              </a:tr>
              <a:tr h="914185">
                <a:tc>
                  <a:txBody>
                    <a:bodyPr/>
                    <a:lstStyle/>
                    <a:p>
                      <a:pPr algn="l">
                        <a:lnSpc>
                          <a:spcPct val="115000"/>
                        </a:lnSpc>
                        <a:spcAft>
                          <a:spcPts val="1000"/>
                        </a:spcAft>
                      </a:pPr>
                      <a:r>
                        <a:rPr lang="tr-TR" sz="2000" dirty="0" err="1">
                          <a:effectLst/>
                        </a:rPr>
                        <a:t>Manifoldlu</a:t>
                      </a:r>
                      <a:r>
                        <a:rPr lang="tr-TR" sz="2000" dirty="0">
                          <a:effectLst/>
                        </a:rPr>
                        <a:t> asetilen tüp demetleri </a:t>
                      </a:r>
                      <a:endParaRPr lang="tr-TR" sz="2000" dirty="0">
                        <a:effectLst/>
                        <a:latin typeface="Calibri"/>
                        <a:ea typeface="Calibri"/>
                        <a:cs typeface="Times New Roman"/>
                      </a:endParaRPr>
                    </a:p>
                  </a:txBody>
                  <a:tcPr marL="27175" marR="27175" marT="0" marB="0" anchor="ctr"/>
                </a:tc>
                <a:tc>
                  <a:txBody>
                    <a:bodyPr/>
                    <a:lstStyle/>
                    <a:p>
                      <a:pPr algn="ctr">
                        <a:lnSpc>
                          <a:spcPct val="115000"/>
                        </a:lnSpc>
                        <a:spcAft>
                          <a:spcPts val="1000"/>
                        </a:spcAft>
                      </a:pPr>
                      <a:r>
                        <a:rPr lang="tr-TR" sz="3200" dirty="0" smtClean="0">
                          <a:effectLst/>
                        </a:rPr>
                        <a:t>1 </a:t>
                      </a:r>
                      <a:r>
                        <a:rPr lang="tr-TR" sz="3200" dirty="0">
                          <a:effectLst/>
                        </a:rPr>
                        <a:t>Yıl</a:t>
                      </a:r>
                      <a:endParaRPr lang="tr-TR" sz="3200" dirty="0">
                        <a:effectLst/>
                        <a:latin typeface="Calibri"/>
                        <a:ea typeface="Calibri"/>
                        <a:cs typeface="Times New Roman"/>
                      </a:endParaRPr>
                    </a:p>
                  </a:txBody>
                  <a:tcPr marL="27175" marR="27175" marT="0" marB="0" anchor="ctr"/>
                </a:tc>
                <a:tc>
                  <a:txBody>
                    <a:bodyPr/>
                    <a:lstStyle/>
                    <a:p>
                      <a:pPr algn="l">
                        <a:lnSpc>
                          <a:spcPct val="115000"/>
                        </a:lnSpc>
                        <a:spcAft>
                          <a:spcPts val="1000"/>
                        </a:spcAft>
                      </a:pPr>
                      <a:r>
                        <a:rPr lang="tr-TR" sz="1600">
                          <a:effectLst/>
                        </a:rPr>
                        <a:t>TS EN 12755 ve TS EN 13720 standartlarında belirtilen kriterlere uygun olarak yapılır.</a:t>
                      </a:r>
                      <a:endParaRPr lang="tr-TR" sz="1600">
                        <a:effectLst/>
                        <a:latin typeface="Calibri"/>
                        <a:ea typeface="Calibri"/>
                        <a:cs typeface="Times New Roman"/>
                      </a:endParaRPr>
                    </a:p>
                  </a:txBody>
                  <a:tcPr marL="27175" marR="27175" marT="0" marB="0" anchor="ctr"/>
                </a:tc>
              </a:tr>
              <a:tr h="914185">
                <a:tc>
                  <a:txBody>
                    <a:bodyPr/>
                    <a:lstStyle/>
                    <a:p>
                      <a:pPr algn="l">
                        <a:lnSpc>
                          <a:spcPct val="115000"/>
                        </a:lnSpc>
                        <a:spcAft>
                          <a:spcPts val="1000"/>
                        </a:spcAft>
                      </a:pPr>
                      <a:r>
                        <a:rPr lang="tr-TR" sz="2000" dirty="0" err="1">
                          <a:effectLst/>
                        </a:rPr>
                        <a:t>Manifoldlu</a:t>
                      </a:r>
                      <a:r>
                        <a:rPr lang="tr-TR" sz="2000" dirty="0">
                          <a:effectLst/>
                        </a:rPr>
                        <a:t> tüp demetleri</a:t>
                      </a:r>
                      <a:endParaRPr lang="tr-TR" sz="2000" dirty="0">
                        <a:effectLst/>
                        <a:latin typeface="Calibri"/>
                        <a:ea typeface="Calibri"/>
                        <a:cs typeface="Times New Roman"/>
                      </a:endParaRPr>
                    </a:p>
                  </a:txBody>
                  <a:tcPr marL="27175" marR="27175" marT="0" marB="0" anchor="ctr"/>
                </a:tc>
                <a:tc>
                  <a:txBody>
                    <a:bodyPr/>
                    <a:lstStyle/>
                    <a:p>
                      <a:pPr algn="ctr">
                        <a:lnSpc>
                          <a:spcPct val="115000"/>
                        </a:lnSpc>
                        <a:spcAft>
                          <a:spcPts val="1000"/>
                        </a:spcAft>
                      </a:pPr>
                      <a:r>
                        <a:rPr lang="tr-TR" sz="3200" dirty="0" smtClean="0">
                          <a:effectLst/>
                        </a:rPr>
                        <a:t>1 </a:t>
                      </a:r>
                      <a:r>
                        <a:rPr lang="tr-TR" sz="3200" dirty="0">
                          <a:effectLst/>
                        </a:rPr>
                        <a:t>Yıl </a:t>
                      </a:r>
                      <a:endParaRPr lang="tr-TR" sz="3200" dirty="0">
                        <a:effectLst/>
                        <a:latin typeface="Calibri"/>
                        <a:ea typeface="Calibri"/>
                        <a:cs typeface="Times New Roman"/>
                      </a:endParaRPr>
                    </a:p>
                  </a:txBody>
                  <a:tcPr marL="27175" marR="27175" marT="0" marB="0" anchor="ctr"/>
                </a:tc>
                <a:tc>
                  <a:txBody>
                    <a:bodyPr/>
                    <a:lstStyle/>
                    <a:p>
                      <a:pPr algn="l">
                        <a:lnSpc>
                          <a:spcPct val="115000"/>
                        </a:lnSpc>
                        <a:spcAft>
                          <a:spcPts val="1000"/>
                        </a:spcAft>
                      </a:pPr>
                      <a:r>
                        <a:rPr lang="tr-TR" sz="1600" dirty="0">
                          <a:effectLst/>
                        </a:rPr>
                        <a:t>TS EN 13385 ve TS EN 13769 standartlarında belirtilen kriterlere uygun olarak yapılır.</a:t>
                      </a:r>
                      <a:endParaRPr lang="tr-TR" sz="1600" dirty="0">
                        <a:effectLst/>
                        <a:latin typeface="Calibri"/>
                        <a:ea typeface="Calibri"/>
                        <a:cs typeface="Times New Roman"/>
                      </a:endParaRPr>
                    </a:p>
                  </a:txBody>
                  <a:tcPr marL="27175" marR="27175" marT="0" marB="0" anchor="ctr"/>
                </a:tc>
              </a:tr>
            </a:tbl>
          </a:graphicData>
        </a:graphic>
      </p:graphicFrame>
      <p:sp>
        <p:nvSpPr>
          <p:cNvPr id="2" name="Veri Yer Tutucusu 1"/>
          <p:cNvSpPr>
            <a:spLocks noGrp="1"/>
          </p:cNvSpPr>
          <p:nvPr>
            <p:ph type="dt" sz="half" idx="14"/>
          </p:nvPr>
        </p:nvSpPr>
        <p:spPr/>
        <p:txBody>
          <a:bodyPr/>
          <a:lstStyle/>
          <a:p>
            <a:fld id="{46629AE3-0964-4021-95C4-2EFEDE2E8814}" type="datetime1">
              <a:rPr lang="tr-TR" smtClean="0"/>
              <a:t>16.12.2013</a:t>
            </a:fld>
            <a:endParaRPr lang="tr-TR"/>
          </a:p>
        </p:txBody>
      </p:sp>
      <p:sp>
        <p:nvSpPr>
          <p:cNvPr id="4" name="Slayt Numarası Yer Tutucusu 3"/>
          <p:cNvSpPr>
            <a:spLocks noGrp="1"/>
          </p:cNvSpPr>
          <p:nvPr>
            <p:ph type="sldNum" sz="quarter" idx="15"/>
          </p:nvPr>
        </p:nvSpPr>
        <p:spPr/>
        <p:txBody>
          <a:bodyPr/>
          <a:lstStyle/>
          <a:p>
            <a:fld id="{BBC086B9-1232-402C-B1FD-0814278172A8}" type="slidenum">
              <a:rPr lang="tr-TR" smtClean="0"/>
              <a:t>66</a:t>
            </a:fld>
            <a:endParaRPr lang="tr-TR"/>
          </a:p>
        </p:txBody>
      </p:sp>
      <p:sp>
        <p:nvSpPr>
          <p:cNvPr id="3" name="Altbilgi Yer Tutucusu 2"/>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189772871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sz="quarter" idx="1"/>
            <p:extLst>
              <p:ext uri="{D42A27DB-BD31-4B8C-83A1-F6EECF244321}">
                <p14:modId xmlns:p14="http://schemas.microsoft.com/office/powerpoint/2010/main" val="72869172"/>
              </p:ext>
            </p:extLst>
          </p:nvPr>
        </p:nvGraphicFramePr>
        <p:xfrm>
          <a:off x="323528" y="188641"/>
          <a:ext cx="8496944" cy="6572593"/>
        </p:xfrm>
        <a:graphic>
          <a:graphicData uri="http://schemas.openxmlformats.org/drawingml/2006/table">
            <a:tbl>
              <a:tblPr firstRow="1" firstCol="1" lastRow="1" lastCol="1" bandRow="1" bandCol="1">
                <a:tableStyleId>{5C22544A-7EE6-4342-B048-85BDC9FD1C3A}</a:tableStyleId>
              </a:tblPr>
              <a:tblGrid>
                <a:gridCol w="2746885"/>
                <a:gridCol w="1661042"/>
                <a:gridCol w="4089017"/>
              </a:tblGrid>
              <a:tr h="828052">
                <a:tc>
                  <a:txBody>
                    <a:bodyPr/>
                    <a:lstStyle/>
                    <a:p>
                      <a:pPr algn="l">
                        <a:lnSpc>
                          <a:spcPct val="115000"/>
                        </a:lnSpc>
                        <a:spcAft>
                          <a:spcPts val="1000"/>
                        </a:spcAft>
                      </a:pPr>
                      <a:r>
                        <a:rPr lang="tr-TR" sz="1600" dirty="0">
                          <a:effectLst/>
                        </a:rPr>
                        <a:t>Sıvılaştırılmış gaz tankları (LPG, ve benzeri) (yerüstü)</a:t>
                      </a:r>
                      <a:r>
                        <a:rPr lang="tr-TR" sz="1600" baseline="30000" dirty="0">
                          <a:effectLst/>
                        </a:rPr>
                        <a:t> </a:t>
                      </a:r>
                      <a:endParaRPr lang="tr-TR" sz="1600" dirty="0">
                        <a:effectLst/>
                        <a:latin typeface="Calibri"/>
                        <a:ea typeface="Calibri"/>
                        <a:cs typeface="Times New Roman"/>
                      </a:endParaRPr>
                    </a:p>
                  </a:txBody>
                  <a:tcPr marL="27175" marR="27175" marT="0" marB="0" anchor="ctr"/>
                </a:tc>
                <a:tc>
                  <a:txBody>
                    <a:bodyPr/>
                    <a:lstStyle/>
                    <a:p>
                      <a:pPr algn="ctr">
                        <a:lnSpc>
                          <a:spcPct val="115000"/>
                        </a:lnSpc>
                        <a:spcAft>
                          <a:spcPts val="1000"/>
                        </a:spcAft>
                      </a:pPr>
                      <a:r>
                        <a:rPr lang="tr-TR" sz="2400" u="sng" dirty="0">
                          <a:effectLst/>
                        </a:rPr>
                        <a:t>10 Yıl</a:t>
                      </a:r>
                      <a:endParaRPr lang="tr-TR" sz="2400" dirty="0">
                        <a:effectLst/>
                        <a:latin typeface="Calibri"/>
                        <a:ea typeface="Calibri"/>
                        <a:cs typeface="Times New Roman"/>
                      </a:endParaRPr>
                    </a:p>
                  </a:txBody>
                  <a:tcPr marL="27175" marR="27175" marT="0" marB="0" anchor="ctr"/>
                </a:tc>
                <a:tc>
                  <a:txBody>
                    <a:bodyPr/>
                    <a:lstStyle/>
                    <a:p>
                      <a:pPr algn="l">
                        <a:lnSpc>
                          <a:spcPct val="115000"/>
                        </a:lnSpc>
                        <a:spcAft>
                          <a:spcPts val="1000"/>
                        </a:spcAft>
                      </a:pPr>
                      <a:r>
                        <a:rPr lang="tr-TR" sz="1600" dirty="0">
                          <a:effectLst/>
                        </a:rPr>
                        <a:t>TS 55, TS 1445, TS 1446, TS EN 12817 ve TS </a:t>
                      </a:r>
                      <a:r>
                        <a:rPr lang="tr-TR" sz="1600" dirty="0" smtClean="0">
                          <a:effectLst/>
                        </a:rPr>
                        <a:t>EN</a:t>
                      </a:r>
                      <a:endParaRPr lang="tr-TR" sz="1600" dirty="0">
                        <a:effectLst/>
                        <a:latin typeface="Calibri"/>
                        <a:ea typeface="Calibri"/>
                        <a:cs typeface="Times New Roman"/>
                      </a:endParaRPr>
                    </a:p>
                  </a:txBody>
                  <a:tcPr marL="27175" marR="27175" marT="0" marB="0" anchor="ctr"/>
                </a:tc>
              </a:tr>
              <a:tr h="828052">
                <a:tc>
                  <a:txBody>
                    <a:bodyPr/>
                    <a:lstStyle/>
                    <a:p>
                      <a:pPr algn="l">
                        <a:lnSpc>
                          <a:spcPct val="115000"/>
                        </a:lnSpc>
                        <a:spcAft>
                          <a:spcPts val="1000"/>
                        </a:spcAft>
                      </a:pPr>
                      <a:r>
                        <a:rPr lang="tr-TR" sz="1600" dirty="0">
                          <a:effectLst/>
                        </a:rPr>
                        <a:t>Sıvılaştırılmış gaz tankları (LPG, ve benzeri) (yer altı)</a:t>
                      </a:r>
                      <a:r>
                        <a:rPr lang="tr-TR" sz="1600" baseline="30000" dirty="0">
                          <a:effectLst/>
                        </a:rPr>
                        <a:t> </a:t>
                      </a:r>
                      <a:endParaRPr lang="tr-TR" sz="1600" dirty="0">
                        <a:effectLst/>
                        <a:latin typeface="Calibri"/>
                        <a:ea typeface="Calibri"/>
                        <a:cs typeface="Times New Roman"/>
                      </a:endParaRPr>
                    </a:p>
                  </a:txBody>
                  <a:tcPr marL="27175" marR="27175" marT="0" marB="0" anchor="ctr"/>
                </a:tc>
                <a:tc>
                  <a:txBody>
                    <a:bodyPr/>
                    <a:lstStyle/>
                    <a:p>
                      <a:pPr algn="ctr">
                        <a:lnSpc>
                          <a:spcPct val="115000"/>
                        </a:lnSpc>
                        <a:spcAft>
                          <a:spcPts val="1000"/>
                        </a:spcAft>
                      </a:pPr>
                      <a:r>
                        <a:rPr lang="tr-TR" sz="2400" u="sng" dirty="0">
                          <a:effectLst/>
                        </a:rPr>
                        <a:t>10 Yıl</a:t>
                      </a:r>
                      <a:endParaRPr lang="tr-TR" sz="2400" dirty="0">
                        <a:effectLst/>
                        <a:latin typeface="Calibri"/>
                        <a:ea typeface="Calibri"/>
                        <a:cs typeface="Times New Roman"/>
                      </a:endParaRPr>
                    </a:p>
                  </a:txBody>
                  <a:tcPr marL="27175" marR="27175" marT="0" marB="0" anchor="ctr"/>
                </a:tc>
                <a:tc>
                  <a:txBody>
                    <a:bodyPr/>
                    <a:lstStyle/>
                    <a:p>
                      <a:pPr algn="l">
                        <a:lnSpc>
                          <a:spcPct val="115000"/>
                        </a:lnSpc>
                        <a:spcAft>
                          <a:spcPts val="1000"/>
                        </a:spcAft>
                      </a:pPr>
                      <a:r>
                        <a:rPr lang="tr-TR" sz="1600" dirty="0">
                          <a:effectLst/>
                        </a:rPr>
                        <a:t>TS EN12817, TS EN 12819 </a:t>
                      </a:r>
                      <a:r>
                        <a:rPr lang="tr-TR" sz="1600" dirty="0" smtClean="0">
                          <a:effectLst/>
                        </a:rPr>
                        <a:t>standartlarında</a:t>
                      </a:r>
                      <a:endParaRPr lang="tr-TR" sz="1600" dirty="0">
                        <a:effectLst/>
                        <a:latin typeface="Calibri"/>
                        <a:ea typeface="Calibri"/>
                        <a:cs typeface="Times New Roman"/>
                      </a:endParaRPr>
                    </a:p>
                  </a:txBody>
                  <a:tcPr marL="27175" marR="27175" marT="0" marB="0" anchor="ctr"/>
                </a:tc>
              </a:tr>
              <a:tr h="1040675">
                <a:tc>
                  <a:txBody>
                    <a:bodyPr/>
                    <a:lstStyle/>
                    <a:p>
                      <a:pPr algn="l">
                        <a:lnSpc>
                          <a:spcPct val="115000"/>
                        </a:lnSpc>
                        <a:spcAft>
                          <a:spcPts val="1000"/>
                        </a:spcAft>
                      </a:pPr>
                      <a:r>
                        <a:rPr lang="tr-TR" sz="1600" dirty="0">
                          <a:effectLst/>
                        </a:rPr>
                        <a:t>Kullanımdaki LPG tüpleri</a:t>
                      </a:r>
                      <a:endParaRPr lang="tr-TR" sz="1600" dirty="0">
                        <a:effectLst/>
                        <a:latin typeface="Calibri"/>
                        <a:ea typeface="Calibri"/>
                        <a:cs typeface="Times New Roman"/>
                      </a:endParaRPr>
                    </a:p>
                  </a:txBody>
                  <a:tcPr marL="27175" marR="27175" marT="0" marB="0" anchor="ctr"/>
                </a:tc>
                <a:tc>
                  <a:txBody>
                    <a:bodyPr/>
                    <a:lstStyle/>
                    <a:p>
                      <a:pPr algn="ctr">
                        <a:lnSpc>
                          <a:spcPct val="100000"/>
                        </a:lnSpc>
                        <a:spcAft>
                          <a:spcPts val="1000"/>
                        </a:spcAft>
                      </a:pPr>
                      <a:r>
                        <a:rPr lang="tr-TR" sz="2000" u="sng" dirty="0" smtClean="0">
                          <a:effectLst/>
                        </a:rPr>
                        <a:t>1 </a:t>
                      </a:r>
                      <a:r>
                        <a:rPr lang="tr-TR" sz="2000" u="sng" dirty="0">
                          <a:effectLst/>
                        </a:rPr>
                        <a:t>Yıl</a:t>
                      </a:r>
                      <a:endParaRPr lang="tr-TR" sz="2000" dirty="0">
                        <a:effectLst/>
                        <a:latin typeface="Calibri"/>
                        <a:ea typeface="Calibri"/>
                        <a:cs typeface="Times New Roman"/>
                      </a:endParaRPr>
                    </a:p>
                  </a:txBody>
                  <a:tcPr marL="27175" marR="27175" marT="0" marB="0" anchor="ctr"/>
                </a:tc>
                <a:tc>
                  <a:txBody>
                    <a:bodyPr/>
                    <a:lstStyle/>
                    <a:p>
                      <a:pPr algn="l">
                        <a:lnSpc>
                          <a:spcPct val="115000"/>
                        </a:lnSpc>
                        <a:spcAft>
                          <a:spcPts val="1000"/>
                        </a:spcAft>
                      </a:pPr>
                      <a:r>
                        <a:rPr lang="tr-TR" sz="1600" dirty="0">
                          <a:effectLst/>
                        </a:rPr>
                        <a:t>TS EN 1440:2008+A1:2012, TS EN 14767</a:t>
                      </a:r>
                      <a:r>
                        <a:rPr lang="tr-TR" sz="1600" dirty="0" smtClean="0">
                          <a:effectLst/>
                        </a:rPr>
                        <a:t>,</a:t>
                      </a:r>
                      <a:endParaRPr lang="tr-TR" sz="1600" dirty="0">
                        <a:effectLst/>
                      </a:endParaRPr>
                    </a:p>
                  </a:txBody>
                  <a:tcPr marL="27175" marR="27175" marT="0" marB="0" anchor="ctr"/>
                </a:tc>
              </a:tr>
              <a:tr h="1040675">
                <a:tc>
                  <a:txBody>
                    <a:bodyPr/>
                    <a:lstStyle/>
                    <a:p>
                      <a:pPr algn="l">
                        <a:lnSpc>
                          <a:spcPct val="115000"/>
                        </a:lnSpc>
                        <a:spcAft>
                          <a:spcPts val="1000"/>
                        </a:spcAft>
                      </a:pPr>
                      <a:r>
                        <a:rPr lang="tr-TR" sz="1600" dirty="0">
                          <a:effectLst/>
                        </a:rPr>
                        <a:t>Basınçlı hava </a:t>
                      </a:r>
                      <a:r>
                        <a:rPr lang="tr-TR" sz="1600" dirty="0" smtClean="0">
                          <a:effectLst/>
                        </a:rPr>
                        <a:t>tankları</a:t>
                      </a:r>
                      <a:endParaRPr lang="tr-TR" sz="1600" dirty="0">
                        <a:effectLst/>
                        <a:latin typeface="Calibri"/>
                        <a:ea typeface="Calibri"/>
                        <a:cs typeface="Times New Roman"/>
                      </a:endParaRPr>
                    </a:p>
                  </a:txBody>
                  <a:tcPr marL="27175" marR="27175" marT="0" marB="0" anchor="ctr"/>
                </a:tc>
                <a:tc>
                  <a:txBody>
                    <a:bodyPr/>
                    <a:lstStyle/>
                    <a:p>
                      <a:pPr algn="ctr">
                        <a:lnSpc>
                          <a:spcPct val="100000"/>
                        </a:lnSpc>
                        <a:spcAft>
                          <a:spcPts val="1000"/>
                        </a:spcAft>
                      </a:pPr>
                      <a:r>
                        <a:rPr lang="tr-TR" sz="2000" u="sng" dirty="0" smtClean="0">
                          <a:effectLst/>
                        </a:rPr>
                        <a:t>1 </a:t>
                      </a:r>
                      <a:r>
                        <a:rPr lang="tr-TR" sz="2000" u="sng" dirty="0">
                          <a:effectLst/>
                        </a:rPr>
                        <a:t>Yıl</a:t>
                      </a:r>
                      <a:endParaRPr lang="tr-TR" sz="2000" dirty="0">
                        <a:effectLst/>
                        <a:latin typeface="Calibri"/>
                        <a:ea typeface="Calibri"/>
                        <a:cs typeface="Times New Roman"/>
                      </a:endParaRPr>
                    </a:p>
                  </a:txBody>
                  <a:tcPr marL="27175" marR="27175" marT="0" marB="0" anchor="ctr"/>
                </a:tc>
                <a:tc>
                  <a:txBody>
                    <a:bodyPr/>
                    <a:lstStyle/>
                    <a:p>
                      <a:pPr algn="l">
                        <a:lnSpc>
                          <a:spcPct val="115000"/>
                        </a:lnSpc>
                        <a:spcAft>
                          <a:spcPts val="1000"/>
                        </a:spcAft>
                      </a:pPr>
                      <a:r>
                        <a:rPr lang="tr-TR" sz="1600" dirty="0">
                          <a:effectLst/>
                        </a:rPr>
                        <a:t>TS 1203 EN 286-1, TS EN 1012-1:2010, TS EN </a:t>
                      </a:r>
                      <a:r>
                        <a:rPr lang="tr-TR" sz="1600" dirty="0" smtClean="0">
                          <a:effectLst/>
                        </a:rPr>
                        <a:t>13445-5</a:t>
                      </a:r>
                      <a:endParaRPr lang="tr-TR" sz="1600" dirty="0">
                        <a:effectLst/>
                        <a:latin typeface="Calibri"/>
                        <a:ea typeface="Calibri"/>
                        <a:cs typeface="Times New Roman"/>
                      </a:endParaRPr>
                    </a:p>
                  </a:txBody>
                  <a:tcPr marL="27175" marR="27175" marT="0" marB="0" anchor="ctr"/>
                </a:tc>
              </a:tr>
              <a:tr h="1056183">
                <a:tc>
                  <a:txBody>
                    <a:bodyPr/>
                    <a:lstStyle/>
                    <a:p>
                      <a:pPr algn="l">
                        <a:lnSpc>
                          <a:spcPct val="115000"/>
                        </a:lnSpc>
                        <a:spcAft>
                          <a:spcPts val="1000"/>
                        </a:spcAft>
                      </a:pPr>
                      <a:r>
                        <a:rPr lang="tr-TR" sz="1600" dirty="0" err="1">
                          <a:effectLst/>
                        </a:rPr>
                        <a:t>Kriyojenik</a:t>
                      </a:r>
                      <a:r>
                        <a:rPr lang="tr-TR" sz="1600" dirty="0">
                          <a:effectLst/>
                        </a:rPr>
                        <a:t> tanklar</a:t>
                      </a:r>
                      <a:endParaRPr lang="tr-TR" sz="1600" dirty="0">
                        <a:effectLst/>
                        <a:latin typeface="Calibri"/>
                        <a:ea typeface="Calibri"/>
                        <a:cs typeface="Times New Roman"/>
                      </a:endParaRPr>
                    </a:p>
                  </a:txBody>
                  <a:tcPr marL="27175" marR="27175" marT="0" marB="0" anchor="ctr"/>
                </a:tc>
                <a:tc>
                  <a:txBody>
                    <a:bodyPr/>
                    <a:lstStyle/>
                    <a:p>
                      <a:pPr algn="l">
                        <a:lnSpc>
                          <a:spcPct val="100000"/>
                        </a:lnSpc>
                        <a:spcAft>
                          <a:spcPts val="1000"/>
                        </a:spcAft>
                      </a:pPr>
                      <a:r>
                        <a:rPr lang="tr-TR" sz="1600" dirty="0">
                          <a:effectLst/>
                        </a:rPr>
                        <a:t>TS EN:13458 – 3 standardında belirtilen sürelerde.</a:t>
                      </a:r>
                      <a:endParaRPr lang="tr-TR" sz="1600" dirty="0">
                        <a:effectLst/>
                        <a:latin typeface="Calibri"/>
                        <a:ea typeface="Calibri"/>
                        <a:cs typeface="Times New Roman"/>
                      </a:endParaRPr>
                    </a:p>
                  </a:txBody>
                  <a:tcPr marL="27175" marR="27175" marT="0" marB="0" anchor="ctr"/>
                </a:tc>
                <a:tc>
                  <a:txBody>
                    <a:bodyPr/>
                    <a:lstStyle/>
                    <a:p>
                      <a:pPr algn="l">
                        <a:lnSpc>
                          <a:spcPct val="115000"/>
                        </a:lnSpc>
                        <a:spcAft>
                          <a:spcPts val="1000"/>
                        </a:spcAft>
                      </a:pPr>
                      <a:r>
                        <a:rPr lang="tr-TR" sz="1600" dirty="0">
                          <a:effectLst/>
                        </a:rPr>
                        <a:t>TS EN 1251-3, TS EN:13458 – 3, TS EN 13530-3 ve TS EN 14197-3, standartlarında belirtilen kriterlere uygun olarak yapılır. </a:t>
                      </a:r>
                      <a:endParaRPr lang="tr-TR" sz="1600" dirty="0">
                        <a:effectLst/>
                        <a:latin typeface="Calibri"/>
                        <a:ea typeface="Calibri"/>
                        <a:cs typeface="Times New Roman"/>
                      </a:endParaRPr>
                    </a:p>
                  </a:txBody>
                  <a:tcPr marL="27175" marR="27175" marT="0" marB="0" anchor="ctr"/>
                </a:tc>
              </a:tr>
              <a:tr h="828052">
                <a:tc>
                  <a:txBody>
                    <a:bodyPr/>
                    <a:lstStyle/>
                    <a:p>
                      <a:pPr algn="l">
                        <a:lnSpc>
                          <a:spcPct val="115000"/>
                        </a:lnSpc>
                        <a:spcAft>
                          <a:spcPts val="1000"/>
                        </a:spcAft>
                      </a:pPr>
                      <a:r>
                        <a:rPr lang="tr-TR" sz="1600" dirty="0">
                          <a:effectLst/>
                        </a:rPr>
                        <a:t>Tehlikeli </a:t>
                      </a:r>
                      <a:r>
                        <a:rPr lang="tr-TR" sz="1600" dirty="0" smtClean="0">
                          <a:effectLst/>
                        </a:rPr>
                        <a:t>sıvı</a:t>
                      </a:r>
                      <a:r>
                        <a:rPr lang="tr-TR" sz="1600" baseline="0" dirty="0" smtClean="0">
                          <a:effectLst/>
                        </a:rPr>
                        <a:t> </a:t>
                      </a:r>
                      <a:r>
                        <a:rPr lang="tr-TR" sz="1600" dirty="0" smtClean="0">
                          <a:effectLst/>
                        </a:rPr>
                        <a:t>tank </a:t>
                      </a:r>
                      <a:r>
                        <a:rPr lang="tr-TR" sz="1600" dirty="0">
                          <a:effectLst/>
                        </a:rPr>
                        <a:t>ve depolar </a:t>
                      </a:r>
                      <a:endParaRPr lang="tr-TR" sz="1600" dirty="0">
                        <a:effectLst/>
                        <a:latin typeface="Calibri"/>
                        <a:ea typeface="Calibri"/>
                        <a:cs typeface="Times New Roman"/>
                      </a:endParaRPr>
                    </a:p>
                  </a:txBody>
                  <a:tcPr marL="27175" marR="27175" marT="0" marB="0" anchor="ctr"/>
                </a:tc>
                <a:tc>
                  <a:txBody>
                    <a:bodyPr/>
                    <a:lstStyle/>
                    <a:p>
                      <a:pPr algn="ctr">
                        <a:lnSpc>
                          <a:spcPct val="100000"/>
                        </a:lnSpc>
                        <a:spcAft>
                          <a:spcPts val="1000"/>
                        </a:spcAft>
                      </a:pPr>
                      <a:r>
                        <a:rPr lang="tr-TR" sz="2400" u="sng" dirty="0">
                          <a:effectLst/>
                        </a:rPr>
                        <a:t>10 Yıl</a:t>
                      </a:r>
                      <a:r>
                        <a:rPr lang="tr-TR" sz="2400" u="sng" baseline="30000" dirty="0">
                          <a:effectLst/>
                        </a:rPr>
                        <a:t>(5)</a:t>
                      </a:r>
                      <a:endParaRPr lang="tr-TR" sz="2400" dirty="0">
                        <a:effectLst/>
                        <a:latin typeface="Calibri"/>
                        <a:ea typeface="Calibri"/>
                        <a:cs typeface="Times New Roman"/>
                      </a:endParaRPr>
                    </a:p>
                  </a:txBody>
                  <a:tcPr marL="27175" marR="27175" marT="0" marB="0" anchor="ctr"/>
                </a:tc>
                <a:tc>
                  <a:txBody>
                    <a:bodyPr/>
                    <a:lstStyle/>
                    <a:p>
                      <a:pPr algn="l">
                        <a:lnSpc>
                          <a:spcPct val="115000"/>
                        </a:lnSpc>
                        <a:spcAft>
                          <a:spcPts val="1000"/>
                        </a:spcAft>
                      </a:pPr>
                      <a:r>
                        <a:rPr lang="tr-TR" sz="1600" dirty="0">
                          <a:effectLst/>
                        </a:rPr>
                        <a:t>API 620, API 650, API 653, API </a:t>
                      </a:r>
                      <a:r>
                        <a:rPr lang="tr-TR" sz="1600" dirty="0" smtClean="0">
                          <a:effectLst/>
                        </a:rPr>
                        <a:t>2610</a:t>
                      </a:r>
                      <a:endParaRPr lang="tr-TR" sz="1600" dirty="0">
                        <a:effectLst/>
                        <a:latin typeface="Calibri"/>
                        <a:ea typeface="Calibri"/>
                        <a:cs typeface="Times New Roman"/>
                      </a:endParaRPr>
                    </a:p>
                  </a:txBody>
                  <a:tcPr marL="27175" marR="27175" marT="0" marB="0" anchor="ctr"/>
                </a:tc>
              </a:tr>
              <a:tr h="859031">
                <a:tc gridSpan="3">
                  <a:txBody>
                    <a:bodyPr/>
                    <a:lstStyle/>
                    <a:p>
                      <a:pPr algn="just">
                        <a:lnSpc>
                          <a:spcPct val="100000"/>
                        </a:lnSpc>
                        <a:spcAft>
                          <a:spcPts val="1000"/>
                        </a:spcAft>
                      </a:pPr>
                      <a:r>
                        <a:rPr lang="tr-TR" sz="1400" dirty="0" smtClean="0">
                          <a:effectLst/>
                        </a:rPr>
                        <a:t>LPG </a:t>
                      </a:r>
                      <a:r>
                        <a:rPr lang="tr-TR" sz="1400" dirty="0">
                          <a:effectLst/>
                        </a:rPr>
                        <a:t>tanklarında bulunan emniyet valfleri ise 5 yılda bir kontrol ve teste tabi tutulur</a:t>
                      </a:r>
                      <a:r>
                        <a:rPr lang="tr-TR" sz="1400" dirty="0" smtClean="0">
                          <a:effectLst/>
                        </a:rPr>
                        <a:t>.</a:t>
                      </a:r>
                      <a:endParaRPr lang="tr-TR" sz="1400" dirty="0">
                        <a:effectLst/>
                      </a:endParaRPr>
                    </a:p>
                  </a:txBody>
                  <a:tcPr marL="27175" marR="27175" marT="0" marB="0" anchor="ctr"/>
                </a:tc>
                <a:tc hMerge="1">
                  <a:txBody>
                    <a:bodyPr/>
                    <a:lstStyle/>
                    <a:p>
                      <a:endParaRPr lang="tr-TR"/>
                    </a:p>
                  </a:txBody>
                  <a:tcPr/>
                </a:tc>
                <a:tc hMerge="1">
                  <a:txBody>
                    <a:bodyPr/>
                    <a:lstStyle/>
                    <a:p>
                      <a:endParaRPr lang="tr-TR"/>
                    </a:p>
                  </a:txBody>
                  <a:tcPr/>
                </a:tc>
              </a:tr>
            </a:tbl>
          </a:graphicData>
        </a:graphic>
      </p:graphicFrame>
      <p:sp>
        <p:nvSpPr>
          <p:cNvPr id="3" name="Veri Yer Tutucusu 2"/>
          <p:cNvSpPr>
            <a:spLocks noGrp="1"/>
          </p:cNvSpPr>
          <p:nvPr>
            <p:ph type="dt" sz="half" idx="14"/>
          </p:nvPr>
        </p:nvSpPr>
        <p:spPr/>
        <p:txBody>
          <a:bodyPr/>
          <a:lstStyle/>
          <a:p>
            <a:fld id="{3CDE9C23-1256-461A-A67F-F0B0A5841AB4}"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67</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398032007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BASINÇLI KAPLAR</a:t>
            </a:r>
          </a:p>
        </p:txBody>
      </p:sp>
      <p:sp>
        <p:nvSpPr>
          <p:cNvPr id="3" name="İçerik Yer Tutucusu 2"/>
          <p:cNvSpPr>
            <a:spLocks noGrp="1"/>
          </p:cNvSpPr>
          <p:nvPr>
            <p:ph sz="quarter" idx="1"/>
          </p:nvPr>
        </p:nvSpPr>
        <p:spPr/>
        <p:txBody>
          <a:bodyPr/>
          <a:lstStyle/>
          <a:p>
            <a:pPr marL="0" indent="0">
              <a:buNone/>
            </a:pPr>
            <a:r>
              <a:rPr lang="tr-TR" dirty="0">
                <a:solidFill>
                  <a:srgbClr val="FF0000"/>
                </a:solidFill>
              </a:rPr>
              <a:t>Basit Basınçlı Kaplar Yönetmeliği uyarınca bir basınçlı kabın iç basıncı için verilen sınır değerler ile ilgili olarak aşağıdakilerden hangisi doğrudur</a:t>
            </a:r>
            <a:r>
              <a:rPr lang="tr-TR" dirty="0" smtClean="0">
                <a:solidFill>
                  <a:srgbClr val="FF0000"/>
                </a:solidFill>
              </a:rPr>
              <a:t>?</a:t>
            </a:r>
          </a:p>
          <a:p>
            <a:r>
              <a:rPr lang="tr-TR" dirty="0"/>
              <a:t>Azami çalışma basıncı 30 </a:t>
            </a:r>
            <a:r>
              <a:rPr lang="tr-TR" dirty="0" err="1"/>
              <a:t>bar'dan</a:t>
            </a:r>
            <a:r>
              <a:rPr lang="tr-TR" dirty="0"/>
              <a:t> fazla olamaz</a:t>
            </a:r>
          </a:p>
        </p:txBody>
      </p:sp>
      <p:sp>
        <p:nvSpPr>
          <p:cNvPr id="4" name="Veri Yer Tutucusu 3"/>
          <p:cNvSpPr>
            <a:spLocks noGrp="1"/>
          </p:cNvSpPr>
          <p:nvPr>
            <p:ph type="dt" sz="half" idx="14"/>
          </p:nvPr>
        </p:nvSpPr>
        <p:spPr/>
        <p:txBody>
          <a:bodyPr/>
          <a:lstStyle/>
          <a:p>
            <a:fld id="{269733B7-2971-421A-90C7-1FC5958CF7E6}"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68</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207268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BASINÇLI KAPLAR</a:t>
            </a:r>
          </a:p>
        </p:txBody>
      </p:sp>
      <p:sp>
        <p:nvSpPr>
          <p:cNvPr id="3" name="İçerik Yer Tutucusu 2"/>
          <p:cNvSpPr>
            <a:spLocks noGrp="1"/>
          </p:cNvSpPr>
          <p:nvPr>
            <p:ph sz="quarter" idx="1"/>
          </p:nvPr>
        </p:nvSpPr>
        <p:spPr/>
        <p:txBody>
          <a:bodyPr/>
          <a:lstStyle/>
          <a:p>
            <a:pPr marL="0" indent="0">
              <a:buNone/>
            </a:pPr>
            <a:r>
              <a:rPr lang="tr-TR" b="1" dirty="0">
                <a:solidFill>
                  <a:srgbClr val="FF0000"/>
                </a:solidFill>
              </a:rPr>
              <a:t>Çelik gövdeli basit basınçlı kaplarda maksimum sıcaklık </a:t>
            </a:r>
            <a:r>
              <a:rPr lang="tr-TR" b="1" dirty="0" smtClean="0">
                <a:solidFill>
                  <a:srgbClr val="FF0000"/>
                </a:solidFill>
              </a:rPr>
              <a:t>kaç </a:t>
            </a:r>
            <a:r>
              <a:rPr lang="tr-TR" b="1" dirty="0">
                <a:solidFill>
                  <a:srgbClr val="FF0000"/>
                </a:solidFill>
              </a:rPr>
              <a:t>santigrat </a:t>
            </a:r>
            <a:r>
              <a:rPr lang="tr-TR" b="1" dirty="0" smtClean="0">
                <a:solidFill>
                  <a:srgbClr val="FF0000"/>
                </a:solidFill>
              </a:rPr>
              <a:t>derece olmadır?</a:t>
            </a:r>
          </a:p>
          <a:p>
            <a:r>
              <a:rPr lang="tr-TR" dirty="0" smtClean="0"/>
              <a:t>Çelik gövdeli </a:t>
            </a:r>
            <a:r>
              <a:rPr lang="tr-TR" dirty="0"/>
              <a:t>basit </a:t>
            </a:r>
            <a:r>
              <a:rPr lang="tr-TR" dirty="0" smtClean="0"/>
              <a:t>basınçlı </a:t>
            </a:r>
            <a:r>
              <a:rPr lang="tr-TR" dirty="0"/>
              <a:t>kaplarda maksimum sıcaklık 300 santigrat derece olacaktır.</a:t>
            </a:r>
          </a:p>
        </p:txBody>
      </p:sp>
      <p:sp>
        <p:nvSpPr>
          <p:cNvPr id="4" name="Veri Yer Tutucusu 3"/>
          <p:cNvSpPr>
            <a:spLocks noGrp="1"/>
          </p:cNvSpPr>
          <p:nvPr>
            <p:ph type="dt" sz="half" idx="14"/>
          </p:nvPr>
        </p:nvSpPr>
        <p:spPr/>
        <p:txBody>
          <a:bodyPr/>
          <a:lstStyle/>
          <a:p>
            <a:fld id="{B917F5CF-3321-4F39-AC0B-27BA0E753768}"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69</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6114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Kaldırma Araçları</a:t>
            </a:r>
          </a:p>
        </p:txBody>
      </p:sp>
      <p:sp>
        <p:nvSpPr>
          <p:cNvPr id="3" name="İçerik Yer Tutucusu 2"/>
          <p:cNvSpPr>
            <a:spLocks noGrp="1"/>
          </p:cNvSpPr>
          <p:nvPr>
            <p:ph sz="quarter" idx="1"/>
          </p:nvPr>
        </p:nvSpPr>
        <p:spPr/>
        <p:txBody>
          <a:bodyPr>
            <a:normAutofit/>
          </a:bodyPr>
          <a:lstStyle/>
          <a:p>
            <a:pPr marL="0" indent="0">
              <a:buNone/>
            </a:pPr>
            <a:r>
              <a:rPr lang="tr-TR" b="1" dirty="0">
                <a:solidFill>
                  <a:srgbClr val="FF0000"/>
                </a:solidFill>
              </a:rPr>
              <a:t>Kaldırma ve iletme ekipmanlarının periyodik kontrolleri, kimler tarafından yapılır?</a:t>
            </a:r>
          </a:p>
          <a:p>
            <a:r>
              <a:rPr lang="tr-TR" dirty="0" smtClean="0"/>
              <a:t>Elektronik </a:t>
            </a:r>
            <a:r>
              <a:rPr lang="tr-TR" dirty="0"/>
              <a:t>kumanda sistemi ile donatılmış kaldırma ve iletme ekipmanının periyodik kontrolünde </a:t>
            </a:r>
            <a:r>
              <a:rPr lang="tr-TR" dirty="0">
                <a:solidFill>
                  <a:schemeClr val="accent1">
                    <a:lumMod val="75000"/>
                  </a:schemeClr>
                </a:solidFill>
              </a:rPr>
              <a:t>makine veya </a:t>
            </a:r>
            <a:r>
              <a:rPr lang="tr-TR" dirty="0" err="1">
                <a:solidFill>
                  <a:schemeClr val="accent1">
                    <a:lumMod val="75000"/>
                  </a:schemeClr>
                </a:solidFill>
              </a:rPr>
              <a:t>mekatronik</a:t>
            </a:r>
            <a:r>
              <a:rPr lang="tr-TR" dirty="0">
                <a:solidFill>
                  <a:schemeClr val="accent1">
                    <a:lumMod val="75000"/>
                  </a:schemeClr>
                </a:solidFill>
              </a:rPr>
              <a:t> mühendisi ile elektrik mühendisleri </a:t>
            </a:r>
            <a:r>
              <a:rPr lang="tr-TR" dirty="0"/>
              <a:t>ve/veya bunların teknikerleri tarafından birlikte yapılır.</a:t>
            </a:r>
          </a:p>
        </p:txBody>
      </p:sp>
      <p:sp>
        <p:nvSpPr>
          <p:cNvPr id="4" name="Veri Yer Tutucusu 3"/>
          <p:cNvSpPr>
            <a:spLocks noGrp="1"/>
          </p:cNvSpPr>
          <p:nvPr>
            <p:ph type="dt" sz="half" idx="14"/>
          </p:nvPr>
        </p:nvSpPr>
        <p:spPr/>
        <p:txBody>
          <a:bodyPr/>
          <a:lstStyle/>
          <a:p>
            <a:fld id="{8FABF7E7-0623-4C2A-BC8F-9D25342C904E}"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7</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215584253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BASINÇLI KAPLAR</a:t>
            </a:r>
          </a:p>
        </p:txBody>
      </p:sp>
      <p:sp>
        <p:nvSpPr>
          <p:cNvPr id="3" name="İçerik Yer Tutucusu 2"/>
          <p:cNvSpPr>
            <a:spLocks noGrp="1"/>
          </p:cNvSpPr>
          <p:nvPr>
            <p:ph sz="quarter" idx="1"/>
          </p:nvPr>
        </p:nvSpPr>
        <p:spPr/>
        <p:txBody>
          <a:bodyPr/>
          <a:lstStyle/>
          <a:p>
            <a:pPr marL="0" indent="0">
              <a:buNone/>
            </a:pPr>
            <a:r>
              <a:rPr lang="tr-TR" b="1" dirty="0">
                <a:solidFill>
                  <a:srgbClr val="FF0000"/>
                </a:solidFill>
              </a:rPr>
              <a:t>Alüminyum veya alüminyum alaşımlı malzemelerden yapılmış basınçlı kaplar için azami çalışma sıcaklığı ne kadar olmalıdır </a:t>
            </a:r>
            <a:r>
              <a:rPr lang="tr-TR" b="1" dirty="0" smtClean="0">
                <a:solidFill>
                  <a:srgbClr val="FF0000"/>
                </a:solidFill>
              </a:rPr>
              <a:t>?</a:t>
            </a:r>
          </a:p>
          <a:p>
            <a:r>
              <a:rPr lang="tr-TR" dirty="0"/>
              <a:t>100 </a:t>
            </a:r>
            <a:r>
              <a:rPr lang="tr-TR" baseline="30000" dirty="0"/>
              <a:t>0</a:t>
            </a:r>
            <a:r>
              <a:rPr lang="tr-TR" dirty="0"/>
              <a:t>C'den fazla olamaz</a:t>
            </a:r>
          </a:p>
        </p:txBody>
      </p:sp>
      <p:sp>
        <p:nvSpPr>
          <p:cNvPr id="4" name="Veri Yer Tutucusu 3"/>
          <p:cNvSpPr>
            <a:spLocks noGrp="1"/>
          </p:cNvSpPr>
          <p:nvPr>
            <p:ph type="dt" sz="half" idx="14"/>
          </p:nvPr>
        </p:nvSpPr>
        <p:spPr/>
        <p:txBody>
          <a:bodyPr/>
          <a:lstStyle/>
          <a:p>
            <a:fld id="{769B12CF-D6EF-42F1-98D2-644867C7DF55}"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70</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234142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BASINÇLI KAPLAR</a:t>
            </a:r>
          </a:p>
        </p:txBody>
      </p:sp>
      <p:sp>
        <p:nvSpPr>
          <p:cNvPr id="3" name="İçerik Yer Tutucusu 2"/>
          <p:cNvSpPr>
            <a:spLocks noGrp="1"/>
          </p:cNvSpPr>
          <p:nvPr>
            <p:ph sz="quarter" idx="1"/>
          </p:nvPr>
        </p:nvSpPr>
        <p:spPr/>
        <p:txBody>
          <a:bodyPr/>
          <a:lstStyle/>
          <a:p>
            <a:pPr marL="0" indent="0">
              <a:buNone/>
            </a:pPr>
            <a:r>
              <a:rPr lang="tr-TR" b="1" dirty="0">
                <a:solidFill>
                  <a:srgbClr val="FF0000"/>
                </a:solidFill>
              </a:rPr>
              <a:t>Çelik malzemeden yapılmış basınçlı kabın iç basıncı ne olursa olsun gerçek et kalınlığı en az ne kadar olmalıdır</a:t>
            </a:r>
            <a:r>
              <a:rPr lang="tr-TR" b="1" dirty="0" smtClean="0">
                <a:solidFill>
                  <a:srgbClr val="FF0000"/>
                </a:solidFill>
              </a:rPr>
              <a:t>?</a:t>
            </a:r>
          </a:p>
          <a:p>
            <a:r>
              <a:rPr lang="tr-TR" b="1" u="sng" dirty="0"/>
              <a:t>2mm.'den az </a:t>
            </a:r>
            <a:r>
              <a:rPr lang="tr-TR" b="1" u="sng" dirty="0" smtClean="0"/>
              <a:t>olmamalıdır</a:t>
            </a:r>
          </a:p>
          <a:p>
            <a:pPr marL="0" indent="0">
              <a:buNone/>
            </a:pPr>
            <a:r>
              <a:rPr lang="tr-TR" dirty="0" smtClean="0"/>
              <a:t>Alüminyum veya alüminyum alaşımlı kaplarda ise </a:t>
            </a:r>
            <a:r>
              <a:rPr lang="tr-TR" b="1" u="sng" dirty="0" smtClean="0"/>
              <a:t>3mm</a:t>
            </a:r>
            <a:r>
              <a:rPr lang="tr-TR" b="1" u="sng" dirty="0"/>
              <a:t>.'den az olmamalıdır</a:t>
            </a:r>
          </a:p>
        </p:txBody>
      </p:sp>
      <p:sp>
        <p:nvSpPr>
          <p:cNvPr id="4" name="Veri Yer Tutucusu 3"/>
          <p:cNvSpPr>
            <a:spLocks noGrp="1"/>
          </p:cNvSpPr>
          <p:nvPr>
            <p:ph type="dt" sz="half" idx="14"/>
          </p:nvPr>
        </p:nvSpPr>
        <p:spPr/>
        <p:txBody>
          <a:bodyPr/>
          <a:lstStyle/>
          <a:p>
            <a:fld id="{840124E9-6ECC-448B-B492-37A1E953A1CC}"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71</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376939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BASINÇLI KAPLAR</a:t>
            </a:r>
          </a:p>
        </p:txBody>
      </p:sp>
      <p:sp>
        <p:nvSpPr>
          <p:cNvPr id="3" name="İçerik Yer Tutucusu 2"/>
          <p:cNvSpPr>
            <a:spLocks noGrp="1"/>
          </p:cNvSpPr>
          <p:nvPr>
            <p:ph sz="quarter" idx="1"/>
          </p:nvPr>
        </p:nvSpPr>
        <p:spPr/>
        <p:txBody>
          <a:bodyPr/>
          <a:lstStyle/>
          <a:p>
            <a:pPr marL="0" indent="0">
              <a:buNone/>
            </a:pPr>
            <a:r>
              <a:rPr lang="tr-TR" b="1" dirty="0" smtClean="0">
                <a:solidFill>
                  <a:srgbClr val="FF0000"/>
                </a:solidFill>
              </a:rPr>
              <a:t>Basınç </a:t>
            </a:r>
            <a:r>
              <a:rPr lang="tr-TR" b="1" dirty="0">
                <a:solidFill>
                  <a:srgbClr val="FF0000"/>
                </a:solidFill>
              </a:rPr>
              <a:t>altında kabın mukavemetine katkıda bulunan parçalar ve donanımlar "Basit Basınçlı Kaplar Yönetmeliği" uyarınca hangi çeşit malzemelerden yapılmış olmalıdır</a:t>
            </a:r>
            <a:r>
              <a:rPr lang="tr-TR" b="1" dirty="0" smtClean="0">
                <a:solidFill>
                  <a:srgbClr val="FF0000"/>
                </a:solidFill>
              </a:rPr>
              <a:t>?</a:t>
            </a:r>
          </a:p>
          <a:p>
            <a:pPr marL="0" indent="0">
              <a:buNone/>
            </a:pPr>
            <a:r>
              <a:rPr lang="tr-TR" dirty="0" err="1"/>
              <a:t>Alaşımsız</a:t>
            </a:r>
            <a:r>
              <a:rPr lang="tr-TR" dirty="0"/>
              <a:t> çelikten veya </a:t>
            </a:r>
            <a:r>
              <a:rPr lang="tr-TR" dirty="0" err="1"/>
              <a:t>alaşımsız</a:t>
            </a:r>
            <a:r>
              <a:rPr lang="tr-TR" dirty="0"/>
              <a:t> alüminyumdan veya yaşlandıkça sertleşmeyen alüminyumdan</a:t>
            </a:r>
          </a:p>
        </p:txBody>
      </p:sp>
      <p:sp>
        <p:nvSpPr>
          <p:cNvPr id="4" name="Veri Yer Tutucusu 3"/>
          <p:cNvSpPr>
            <a:spLocks noGrp="1"/>
          </p:cNvSpPr>
          <p:nvPr>
            <p:ph type="dt" sz="half" idx="14"/>
          </p:nvPr>
        </p:nvSpPr>
        <p:spPr/>
        <p:txBody>
          <a:bodyPr/>
          <a:lstStyle/>
          <a:p>
            <a:fld id="{52103CB9-3D6E-4A7F-B227-842A77A4AD4F}"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72</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213259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Motorlu Araçlar</a:t>
            </a:r>
            <a:endParaRPr lang="tr-TR" dirty="0"/>
          </a:p>
        </p:txBody>
      </p:sp>
      <p:sp>
        <p:nvSpPr>
          <p:cNvPr id="3" name="İçerik Yer Tutucusu 2"/>
          <p:cNvSpPr>
            <a:spLocks noGrp="1"/>
          </p:cNvSpPr>
          <p:nvPr>
            <p:ph sz="quarter" idx="1"/>
          </p:nvPr>
        </p:nvSpPr>
        <p:spPr/>
        <p:txBody>
          <a:bodyPr>
            <a:normAutofit/>
          </a:bodyPr>
          <a:lstStyle/>
          <a:p>
            <a:pPr marL="0" indent="0">
              <a:buNone/>
            </a:pPr>
            <a:r>
              <a:rPr lang="tr-TR" b="1" dirty="0">
                <a:solidFill>
                  <a:srgbClr val="FF0000"/>
                </a:solidFill>
              </a:rPr>
              <a:t>2918 sayılı Trafik </a:t>
            </a:r>
            <a:r>
              <a:rPr lang="tr-TR" b="1" dirty="0" smtClean="0">
                <a:solidFill>
                  <a:srgbClr val="FF0000"/>
                </a:solidFill>
              </a:rPr>
              <a:t>kanununa göre İş makinasının tanımını yapınız?</a:t>
            </a:r>
          </a:p>
          <a:p>
            <a:pPr marL="0" indent="0">
              <a:buNone/>
            </a:pPr>
            <a:r>
              <a:rPr lang="tr-TR" dirty="0" smtClean="0"/>
              <a:t>Yol </a:t>
            </a:r>
            <a:r>
              <a:rPr lang="tr-TR" dirty="0"/>
              <a:t>inşaat makineleri ile benzeri tarım, sanayi, bayındırlık, milli savunma gibi kamu ve özel sektör kuruluşlarının iş ve hizmetlerinde kullanılan; iş amacına göre üzerine çeşitli ekipmanlar monte edilmiş; karayolunda insan, hayvan ve yük taşımasında kullanılmayan </a:t>
            </a:r>
            <a:r>
              <a:rPr lang="tr-TR" dirty="0">
                <a:solidFill>
                  <a:srgbClr val="FF0000"/>
                </a:solidFill>
              </a:rPr>
              <a:t>motorlu </a:t>
            </a:r>
            <a:r>
              <a:rPr lang="tr-TR" dirty="0" smtClean="0">
                <a:solidFill>
                  <a:srgbClr val="FF0000"/>
                </a:solidFill>
              </a:rPr>
              <a:t>araçlardır</a:t>
            </a:r>
            <a:r>
              <a:rPr lang="tr-TR" dirty="0" smtClean="0"/>
              <a:t>.</a:t>
            </a:r>
            <a:endParaRPr lang="tr-TR" dirty="0"/>
          </a:p>
        </p:txBody>
      </p:sp>
      <p:sp>
        <p:nvSpPr>
          <p:cNvPr id="4" name="Veri Yer Tutucusu 3"/>
          <p:cNvSpPr>
            <a:spLocks noGrp="1"/>
          </p:cNvSpPr>
          <p:nvPr>
            <p:ph type="dt" sz="half" idx="14"/>
          </p:nvPr>
        </p:nvSpPr>
        <p:spPr/>
        <p:txBody>
          <a:bodyPr/>
          <a:lstStyle/>
          <a:p>
            <a:fld id="{7E656161-7941-44DE-9A2E-0E7F8A511C2D}"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73</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183236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t>Motorlu </a:t>
            </a:r>
            <a:r>
              <a:rPr lang="tr-TR" b="1" dirty="0" smtClean="0"/>
              <a:t>Araçlar</a:t>
            </a:r>
            <a:endParaRPr lang="tr-TR" dirty="0"/>
          </a:p>
        </p:txBody>
      </p:sp>
      <p:sp>
        <p:nvSpPr>
          <p:cNvPr id="4" name="Rectangle 3"/>
          <p:cNvSpPr>
            <a:spLocks noGrp="1" noChangeArrowheads="1"/>
          </p:cNvSpPr>
          <p:nvPr>
            <p:ph sz="quarter" idx="1"/>
          </p:nvPr>
        </p:nvSpPr>
        <p:spPr/>
        <p:txBody>
          <a:bodyPr>
            <a:normAutofit/>
          </a:bodyPr>
          <a:lstStyle/>
          <a:p>
            <a:pPr marL="0" indent="0" eaLnBrk="1" hangingPunct="1">
              <a:buNone/>
            </a:pPr>
            <a:r>
              <a:rPr lang="tr-TR" dirty="0" smtClean="0"/>
              <a:t>1- Kaldırma makineleri   </a:t>
            </a:r>
          </a:p>
          <a:p>
            <a:pPr marL="0" indent="0" eaLnBrk="1" hangingPunct="1">
              <a:buNone/>
            </a:pPr>
            <a:r>
              <a:rPr lang="tr-TR" dirty="0" smtClean="0"/>
              <a:t>2-Yol dışı nakliye makineleri </a:t>
            </a:r>
          </a:p>
          <a:p>
            <a:pPr marL="0" indent="0" eaLnBrk="1" hangingPunct="1">
              <a:buNone/>
            </a:pPr>
            <a:r>
              <a:rPr lang="tr-TR" dirty="0" smtClean="0"/>
              <a:t>3-Kazıma ve yükleme makineleri   </a:t>
            </a:r>
          </a:p>
          <a:p>
            <a:pPr marL="0" indent="0" eaLnBrk="1" hangingPunct="1">
              <a:buNone/>
            </a:pPr>
            <a:r>
              <a:rPr lang="tr-TR" dirty="0" smtClean="0"/>
              <a:t>4-Kazıma, taşıma ve serme makineleri  </a:t>
            </a:r>
          </a:p>
          <a:p>
            <a:pPr marL="0" indent="0" eaLnBrk="1" hangingPunct="1">
              <a:buNone/>
            </a:pPr>
            <a:r>
              <a:rPr lang="tr-TR" dirty="0" smtClean="0"/>
              <a:t>5-Delme makineleri    </a:t>
            </a:r>
          </a:p>
          <a:p>
            <a:pPr marL="0" indent="0" eaLnBrk="1" hangingPunct="1">
              <a:buNone/>
            </a:pPr>
            <a:r>
              <a:rPr lang="tr-TR" dirty="0" smtClean="0"/>
              <a:t>6-Asfalt ve beton üretim, taşıma ve serme makineleri  </a:t>
            </a:r>
          </a:p>
          <a:p>
            <a:pPr marL="0" indent="0" eaLnBrk="1" hangingPunct="1">
              <a:buNone/>
            </a:pPr>
            <a:r>
              <a:rPr lang="tr-TR" dirty="0" smtClean="0"/>
              <a:t>7-Sıkıştırma makineleri </a:t>
            </a:r>
          </a:p>
          <a:p>
            <a:pPr marL="0" indent="0" eaLnBrk="1" hangingPunct="1">
              <a:buNone/>
            </a:pPr>
            <a:r>
              <a:rPr lang="tr-TR" dirty="0" smtClean="0"/>
              <a:t>8- Tarım makineleri        </a:t>
            </a:r>
          </a:p>
        </p:txBody>
      </p:sp>
      <p:sp>
        <p:nvSpPr>
          <p:cNvPr id="3" name="Veri Yer Tutucusu 2"/>
          <p:cNvSpPr>
            <a:spLocks noGrp="1"/>
          </p:cNvSpPr>
          <p:nvPr>
            <p:ph type="dt" sz="half" idx="14"/>
          </p:nvPr>
        </p:nvSpPr>
        <p:spPr/>
        <p:txBody>
          <a:bodyPr/>
          <a:lstStyle/>
          <a:p>
            <a:fld id="{97FF8477-DF96-41BD-943D-5DE20C5E92C4}"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74</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142885969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Motorlu Araçlar</a:t>
            </a:r>
            <a:endParaRPr lang="tr-TR" dirty="0"/>
          </a:p>
        </p:txBody>
      </p:sp>
      <p:sp>
        <p:nvSpPr>
          <p:cNvPr id="3" name="İçerik Yer Tutucusu 2"/>
          <p:cNvSpPr>
            <a:spLocks noGrp="1"/>
          </p:cNvSpPr>
          <p:nvPr>
            <p:ph sz="quarter" idx="1"/>
          </p:nvPr>
        </p:nvSpPr>
        <p:spPr/>
        <p:txBody>
          <a:bodyPr/>
          <a:lstStyle/>
          <a:p>
            <a:pPr marL="0" indent="0">
              <a:buNone/>
            </a:pPr>
            <a:r>
              <a:rPr lang="tr-TR" b="1" dirty="0" smtClean="0">
                <a:solidFill>
                  <a:srgbClr val="FF0000"/>
                </a:solidFill>
              </a:rPr>
              <a:t>İş makinalarında meydana gelen kaza türleri hangileridir?</a:t>
            </a:r>
          </a:p>
          <a:p>
            <a:pPr marL="0" indent="0">
              <a:buNone/>
            </a:pPr>
            <a:r>
              <a:rPr lang="tr-TR" dirty="0" smtClean="0"/>
              <a:t>1- </a:t>
            </a:r>
            <a:r>
              <a:rPr lang="tr-TR" dirty="0"/>
              <a:t>Tipik trafik kazası niteliğinde olan kazalar                     </a:t>
            </a:r>
          </a:p>
          <a:p>
            <a:pPr marL="0" indent="0">
              <a:buNone/>
            </a:pPr>
            <a:r>
              <a:rPr lang="tr-TR" dirty="0" smtClean="0"/>
              <a:t>2- </a:t>
            </a:r>
            <a:r>
              <a:rPr lang="tr-TR" dirty="0"/>
              <a:t>Yapılan iş esnasında olan kazalar                                                                    </a:t>
            </a:r>
          </a:p>
          <a:p>
            <a:pPr marL="0" indent="0">
              <a:buNone/>
            </a:pPr>
            <a:r>
              <a:rPr lang="tr-TR" dirty="0" smtClean="0"/>
              <a:t>3- </a:t>
            </a:r>
            <a:r>
              <a:rPr lang="tr-TR" dirty="0"/>
              <a:t>Tamir bakım çalışmaları esnasında meydana gelen kazalar                                                                   </a:t>
            </a:r>
          </a:p>
          <a:p>
            <a:endParaRPr lang="tr-TR" dirty="0"/>
          </a:p>
        </p:txBody>
      </p:sp>
      <p:sp>
        <p:nvSpPr>
          <p:cNvPr id="4" name="Veri Yer Tutucusu 3"/>
          <p:cNvSpPr>
            <a:spLocks noGrp="1"/>
          </p:cNvSpPr>
          <p:nvPr>
            <p:ph type="dt" sz="half" idx="14"/>
          </p:nvPr>
        </p:nvSpPr>
        <p:spPr/>
        <p:txBody>
          <a:bodyPr/>
          <a:lstStyle/>
          <a:p>
            <a:fld id="{7AD25E44-7ACC-4E5E-A8BB-FF3B2E3CF820}"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75</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375937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Motorlu Araçlar</a:t>
            </a:r>
            <a:endParaRPr lang="tr-TR" dirty="0"/>
          </a:p>
        </p:txBody>
      </p:sp>
      <p:sp>
        <p:nvSpPr>
          <p:cNvPr id="3" name="İçerik Yer Tutucusu 2"/>
          <p:cNvSpPr>
            <a:spLocks noGrp="1"/>
          </p:cNvSpPr>
          <p:nvPr>
            <p:ph sz="quarter" idx="1"/>
          </p:nvPr>
        </p:nvSpPr>
        <p:spPr>
          <a:xfrm>
            <a:off x="395536" y="1628800"/>
            <a:ext cx="8229600" cy="4525963"/>
          </a:xfrm>
        </p:spPr>
        <p:txBody>
          <a:bodyPr/>
          <a:lstStyle/>
          <a:p>
            <a:pPr marL="0" indent="0">
              <a:buNone/>
            </a:pPr>
            <a:r>
              <a:rPr lang="tr-TR" b="1" dirty="0" smtClean="0">
                <a:solidFill>
                  <a:srgbClr val="FF0000"/>
                </a:solidFill>
              </a:rPr>
              <a:t>İş makinesi kullanma belgesine sahip bir kişi bu belge ile nerelerde iş makinası kullanabilir?</a:t>
            </a:r>
          </a:p>
          <a:p>
            <a:r>
              <a:rPr lang="tr-TR" dirty="0" smtClean="0"/>
              <a:t>Operatör belgesi araç trafiğe kapalı alanlarda geçerlidir.</a:t>
            </a:r>
          </a:p>
          <a:p>
            <a:r>
              <a:rPr lang="tr-TR" dirty="0" smtClean="0"/>
              <a:t>Karayoluna çıkıldığında G sınıfı sürücü belgesi gerekir.</a:t>
            </a:r>
            <a:endParaRPr lang="tr-TR" dirty="0"/>
          </a:p>
        </p:txBody>
      </p:sp>
      <p:sp>
        <p:nvSpPr>
          <p:cNvPr id="4" name="Veri Yer Tutucusu 3"/>
          <p:cNvSpPr>
            <a:spLocks noGrp="1"/>
          </p:cNvSpPr>
          <p:nvPr>
            <p:ph type="dt" sz="half" idx="14"/>
          </p:nvPr>
        </p:nvSpPr>
        <p:spPr/>
        <p:txBody>
          <a:bodyPr/>
          <a:lstStyle/>
          <a:p>
            <a:fld id="{FC877013-DB77-45DB-BA6E-4A01A8ECCDA6}"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76</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222204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Motorlu Araçlar</a:t>
            </a:r>
            <a:endParaRPr lang="tr-TR" dirty="0"/>
          </a:p>
        </p:txBody>
      </p:sp>
      <p:sp>
        <p:nvSpPr>
          <p:cNvPr id="3" name="İçerik Yer Tutucusu 2"/>
          <p:cNvSpPr>
            <a:spLocks noGrp="1"/>
          </p:cNvSpPr>
          <p:nvPr>
            <p:ph sz="quarter" idx="1"/>
          </p:nvPr>
        </p:nvSpPr>
        <p:spPr>
          <a:xfrm>
            <a:off x="395536" y="1628800"/>
            <a:ext cx="8229600" cy="4525963"/>
          </a:xfrm>
        </p:spPr>
        <p:txBody>
          <a:bodyPr/>
          <a:lstStyle/>
          <a:p>
            <a:pPr marL="0" indent="0">
              <a:buNone/>
            </a:pPr>
            <a:r>
              <a:rPr lang="tr-TR" b="1" dirty="0" smtClean="0">
                <a:solidFill>
                  <a:srgbClr val="FF0000"/>
                </a:solidFill>
              </a:rPr>
              <a:t>Tehlikeli madde taşıyan araçlarda hız sınırı kaç km’dir?</a:t>
            </a:r>
          </a:p>
          <a:p>
            <a:r>
              <a:rPr lang="tr-TR" dirty="0" smtClean="0"/>
              <a:t>Yerleşim yeri içinde 30 km/h</a:t>
            </a:r>
          </a:p>
          <a:p>
            <a:r>
              <a:rPr lang="tr-TR" dirty="0"/>
              <a:t>Yerleşim yeri </a:t>
            </a:r>
            <a:r>
              <a:rPr lang="tr-TR" dirty="0" smtClean="0"/>
              <a:t>dışında 50 km/h</a:t>
            </a:r>
          </a:p>
          <a:p>
            <a:r>
              <a:rPr lang="tr-TR" dirty="0"/>
              <a:t>Bölünmüş yollarda </a:t>
            </a:r>
            <a:r>
              <a:rPr lang="tr-TR" dirty="0" smtClean="0"/>
              <a:t>50 </a:t>
            </a:r>
            <a:r>
              <a:rPr lang="tr-TR" dirty="0"/>
              <a:t>km/h</a:t>
            </a:r>
          </a:p>
          <a:p>
            <a:r>
              <a:rPr lang="tr-TR" dirty="0"/>
              <a:t>Otoyollara </a:t>
            </a:r>
            <a:r>
              <a:rPr lang="tr-TR" dirty="0" smtClean="0"/>
              <a:t>60 </a:t>
            </a:r>
            <a:r>
              <a:rPr lang="tr-TR" dirty="0"/>
              <a:t>km/h</a:t>
            </a:r>
          </a:p>
          <a:p>
            <a:endParaRPr lang="tr-TR" dirty="0" smtClean="0"/>
          </a:p>
        </p:txBody>
      </p:sp>
      <p:sp>
        <p:nvSpPr>
          <p:cNvPr id="4" name="Veri Yer Tutucusu 3"/>
          <p:cNvSpPr>
            <a:spLocks noGrp="1"/>
          </p:cNvSpPr>
          <p:nvPr>
            <p:ph type="dt" sz="half" idx="14"/>
          </p:nvPr>
        </p:nvSpPr>
        <p:spPr/>
        <p:txBody>
          <a:bodyPr/>
          <a:lstStyle/>
          <a:p>
            <a:fld id="{A31AB332-44F8-4D48-BBC3-241B8C88A38F}"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77</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17270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Motorlu Araçlar</a:t>
            </a:r>
            <a:endParaRPr lang="tr-TR" dirty="0"/>
          </a:p>
        </p:txBody>
      </p:sp>
      <p:sp>
        <p:nvSpPr>
          <p:cNvPr id="3" name="İçerik Yer Tutucusu 2"/>
          <p:cNvSpPr>
            <a:spLocks noGrp="1"/>
          </p:cNvSpPr>
          <p:nvPr>
            <p:ph sz="quarter" idx="1"/>
          </p:nvPr>
        </p:nvSpPr>
        <p:spPr>
          <a:xfrm>
            <a:off x="395536" y="1628800"/>
            <a:ext cx="8229600" cy="4525963"/>
          </a:xfrm>
        </p:spPr>
        <p:txBody>
          <a:bodyPr/>
          <a:lstStyle/>
          <a:p>
            <a:pPr marL="0" indent="0">
              <a:buNone/>
            </a:pPr>
            <a:r>
              <a:rPr lang="tr-TR" b="1" dirty="0" smtClean="0">
                <a:solidFill>
                  <a:srgbClr val="FF0000"/>
                </a:solidFill>
              </a:rPr>
              <a:t>Lastik tekerli traktörlerde hız sınırı kaç km’dir?</a:t>
            </a:r>
          </a:p>
          <a:p>
            <a:r>
              <a:rPr lang="tr-TR" dirty="0" smtClean="0"/>
              <a:t>Yerleşim yeri içinde 20 km/h</a:t>
            </a:r>
          </a:p>
          <a:p>
            <a:r>
              <a:rPr lang="tr-TR" dirty="0"/>
              <a:t>Yerleşim yeri </a:t>
            </a:r>
            <a:r>
              <a:rPr lang="tr-TR" dirty="0" smtClean="0"/>
              <a:t>dışında 30 km/h</a:t>
            </a:r>
          </a:p>
          <a:p>
            <a:r>
              <a:rPr lang="tr-TR" dirty="0" smtClean="0"/>
              <a:t>Bölünmüş yollarda 40 km/h</a:t>
            </a:r>
          </a:p>
          <a:p>
            <a:r>
              <a:rPr lang="tr-TR" dirty="0" smtClean="0"/>
              <a:t>Otoyollara girilmez</a:t>
            </a:r>
            <a:endParaRPr lang="tr-TR" dirty="0"/>
          </a:p>
          <a:p>
            <a:endParaRPr lang="tr-TR" dirty="0"/>
          </a:p>
          <a:p>
            <a:endParaRPr lang="tr-TR" dirty="0" smtClean="0"/>
          </a:p>
        </p:txBody>
      </p:sp>
      <p:sp>
        <p:nvSpPr>
          <p:cNvPr id="4" name="Veri Yer Tutucusu 3"/>
          <p:cNvSpPr>
            <a:spLocks noGrp="1"/>
          </p:cNvSpPr>
          <p:nvPr>
            <p:ph type="dt" sz="half" idx="14"/>
          </p:nvPr>
        </p:nvSpPr>
        <p:spPr/>
        <p:txBody>
          <a:bodyPr/>
          <a:lstStyle/>
          <a:p>
            <a:fld id="{7C9FE05F-B9C6-44D9-987A-43E6C5688DA9}"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78</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144845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Motorlu Araçlar</a:t>
            </a:r>
            <a:endParaRPr lang="tr-TR" dirty="0"/>
          </a:p>
        </p:txBody>
      </p:sp>
      <p:sp>
        <p:nvSpPr>
          <p:cNvPr id="3" name="İçerik Yer Tutucusu 2"/>
          <p:cNvSpPr>
            <a:spLocks noGrp="1"/>
          </p:cNvSpPr>
          <p:nvPr>
            <p:ph sz="quarter" idx="1"/>
          </p:nvPr>
        </p:nvSpPr>
        <p:spPr>
          <a:xfrm>
            <a:off x="457200" y="1412776"/>
            <a:ext cx="8229600" cy="5040560"/>
          </a:xfrm>
        </p:spPr>
        <p:txBody>
          <a:bodyPr>
            <a:normAutofit/>
          </a:bodyPr>
          <a:lstStyle/>
          <a:p>
            <a:pPr marL="0" indent="0">
              <a:buNone/>
            </a:pPr>
            <a:r>
              <a:rPr lang="tr-TR" b="1" dirty="0">
                <a:solidFill>
                  <a:srgbClr val="FF0000"/>
                </a:solidFill>
              </a:rPr>
              <a:t>Üzerinde bir veya daha fazla çalışanın </a:t>
            </a:r>
            <a:r>
              <a:rPr lang="tr-TR" b="1" dirty="0" smtClean="0">
                <a:solidFill>
                  <a:srgbClr val="FF0000"/>
                </a:solidFill>
              </a:rPr>
              <a:t>bulunduğu </a:t>
            </a:r>
            <a:r>
              <a:rPr lang="tr-TR" b="1" dirty="0" err="1" smtClean="0">
                <a:solidFill>
                  <a:srgbClr val="FF0000"/>
                </a:solidFill>
              </a:rPr>
              <a:t>forkliftlerin</a:t>
            </a:r>
            <a:r>
              <a:rPr lang="tr-TR" b="1" dirty="0">
                <a:solidFill>
                  <a:srgbClr val="FF0000"/>
                </a:solidFill>
              </a:rPr>
              <a:t> devrilmesinden kaynaklanan risklerin azaltılması </a:t>
            </a:r>
            <a:r>
              <a:rPr lang="tr-TR" b="1" dirty="0" smtClean="0">
                <a:solidFill>
                  <a:srgbClr val="FF0000"/>
                </a:solidFill>
              </a:rPr>
              <a:t>için neler yapılmalıdır?</a:t>
            </a:r>
            <a:endParaRPr lang="tr-TR" b="1" dirty="0">
              <a:solidFill>
                <a:srgbClr val="FF0000"/>
              </a:solidFill>
            </a:endParaRPr>
          </a:p>
          <a:p>
            <a:pPr marL="0" indent="0">
              <a:buNone/>
            </a:pPr>
            <a:r>
              <a:rPr lang="tr-TR" dirty="0"/>
              <a:t>a) Sürücü için </a:t>
            </a:r>
            <a:r>
              <a:rPr lang="tr-TR" dirty="0">
                <a:solidFill>
                  <a:srgbClr val="0070C0"/>
                </a:solidFill>
              </a:rPr>
              <a:t>kabin </a:t>
            </a:r>
            <a:r>
              <a:rPr lang="tr-TR" dirty="0"/>
              <a:t>bulunur veya</a:t>
            </a:r>
          </a:p>
          <a:p>
            <a:pPr marL="0" indent="0">
              <a:buNone/>
            </a:pPr>
            <a:r>
              <a:rPr lang="tr-TR" dirty="0"/>
              <a:t>b) </a:t>
            </a:r>
            <a:r>
              <a:rPr lang="tr-TR" dirty="0" err="1"/>
              <a:t>Forklift</a:t>
            </a:r>
            <a:r>
              <a:rPr lang="tr-TR" dirty="0"/>
              <a:t> </a:t>
            </a:r>
            <a:r>
              <a:rPr lang="tr-TR" dirty="0">
                <a:solidFill>
                  <a:srgbClr val="0070C0"/>
                </a:solidFill>
              </a:rPr>
              <a:t>devrilmeyecek </a:t>
            </a:r>
            <a:r>
              <a:rPr lang="tr-TR" dirty="0"/>
              <a:t>yapıda olur veya</a:t>
            </a:r>
          </a:p>
          <a:p>
            <a:pPr marL="0" indent="0">
              <a:buNone/>
            </a:pPr>
            <a:r>
              <a:rPr lang="tr-TR" dirty="0"/>
              <a:t>c) </a:t>
            </a:r>
            <a:r>
              <a:rPr lang="tr-TR" dirty="0" err="1"/>
              <a:t>Forkliftin</a:t>
            </a:r>
            <a:r>
              <a:rPr lang="tr-TR" dirty="0"/>
              <a:t> devrilmesi halinde, yer </a:t>
            </a:r>
            <a:r>
              <a:rPr lang="tr-TR" dirty="0" smtClean="0"/>
              <a:t>ile </a:t>
            </a:r>
            <a:r>
              <a:rPr lang="tr-TR" dirty="0" err="1" smtClean="0"/>
              <a:t>forkliftin</a:t>
            </a:r>
            <a:r>
              <a:rPr lang="tr-TR" dirty="0"/>
              <a:t> </a:t>
            </a:r>
            <a:r>
              <a:rPr lang="tr-TR" dirty="0" smtClean="0"/>
              <a:t>belirli kısımları</a:t>
            </a:r>
            <a:r>
              <a:rPr lang="tr-TR" dirty="0"/>
              <a:t> arasında taşınan çalışanlar için, </a:t>
            </a:r>
            <a:r>
              <a:rPr lang="tr-TR" dirty="0" smtClean="0">
                <a:solidFill>
                  <a:srgbClr val="0070C0"/>
                </a:solidFill>
              </a:rPr>
              <a:t>yeterli açıklık </a:t>
            </a:r>
            <a:r>
              <a:rPr lang="tr-TR" dirty="0">
                <a:solidFill>
                  <a:srgbClr val="0070C0"/>
                </a:solidFill>
              </a:rPr>
              <a:t>kalmasını</a:t>
            </a:r>
            <a:r>
              <a:rPr lang="tr-TR" dirty="0"/>
              <a:t> sağlayacak yapıda veya</a:t>
            </a:r>
          </a:p>
          <a:p>
            <a:pPr marL="0" indent="0">
              <a:buNone/>
            </a:pPr>
            <a:r>
              <a:rPr lang="tr-TR" dirty="0"/>
              <a:t>ç) </a:t>
            </a:r>
            <a:r>
              <a:rPr lang="tr-TR" dirty="0" err="1"/>
              <a:t>Forklift</a:t>
            </a:r>
            <a:r>
              <a:rPr lang="tr-TR" dirty="0"/>
              <a:t>, devrilmesi </a:t>
            </a:r>
            <a:r>
              <a:rPr lang="tr-TR" dirty="0" smtClean="0"/>
              <a:t>halinde sürücünün </a:t>
            </a:r>
            <a:r>
              <a:rPr lang="tr-TR" dirty="0" err="1" smtClean="0">
                <a:solidFill>
                  <a:srgbClr val="0070C0"/>
                </a:solidFill>
              </a:rPr>
              <a:t>forkliftin</a:t>
            </a:r>
            <a:r>
              <a:rPr lang="tr-TR" dirty="0">
                <a:solidFill>
                  <a:srgbClr val="0070C0"/>
                </a:solidFill>
              </a:rPr>
              <a:t> </a:t>
            </a:r>
            <a:r>
              <a:rPr lang="tr-TR" dirty="0" smtClean="0">
                <a:solidFill>
                  <a:srgbClr val="0070C0"/>
                </a:solidFill>
              </a:rPr>
              <a:t>parçaları</a:t>
            </a:r>
            <a:r>
              <a:rPr lang="tr-TR" dirty="0">
                <a:solidFill>
                  <a:srgbClr val="0070C0"/>
                </a:solidFill>
              </a:rPr>
              <a:t> tarafından ezilmesini önleyecek y</a:t>
            </a:r>
            <a:r>
              <a:rPr lang="tr-TR" dirty="0"/>
              <a:t>apıda olur.</a:t>
            </a:r>
          </a:p>
          <a:p>
            <a:endParaRPr lang="tr-TR" dirty="0"/>
          </a:p>
        </p:txBody>
      </p:sp>
      <p:sp>
        <p:nvSpPr>
          <p:cNvPr id="4" name="Veri Yer Tutucusu 3"/>
          <p:cNvSpPr>
            <a:spLocks noGrp="1"/>
          </p:cNvSpPr>
          <p:nvPr>
            <p:ph type="dt" sz="half" idx="14"/>
          </p:nvPr>
        </p:nvSpPr>
        <p:spPr/>
        <p:txBody>
          <a:bodyPr/>
          <a:lstStyle/>
          <a:p>
            <a:fld id="{A3AF7A06-1EB2-4208-9C98-8157C74B8642}"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79</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3382322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Kaldırma Araçları</a:t>
            </a:r>
          </a:p>
        </p:txBody>
      </p:sp>
      <p:sp>
        <p:nvSpPr>
          <p:cNvPr id="3" name="İçerik Yer Tutucusu 2"/>
          <p:cNvSpPr>
            <a:spLocks noGrp="1"/>
          </p:cNvSpPr>
          <p:nvPr>
            <p:ph sz="quarter" idx="1"/>
          </p:nvPr>
        </p:nvSpPr>
        <p:spPr/>
        <p:txBody>
          <a:bodyPr>
            <a:normAutofit/>
          </a:bodyPr>
          <a:lstStyle/>
          <a:p>
            <a:pPr marL="0" indent="0">
              <a:buNone/>
            </a:pPr>
            <a:r>
              <a:rPr lang="tr-TR" b="1" dirty="0">
                <a:solidFill>
                  <a:srgbClr val="FF0000"/>
                </a:solidFill>
              </a:rPr>
              <a:t>İskelelerin</a:t>
            </a:r>
            <a:r>
              <a:rPr lang="tr-TR" dirty="0">
                <a:solidFill>
                  <a:srgbClr val="FF0000"/>
                </a:solidFill>
              </a:rPr>
              <a:t> </a:t>
            </a:r>
            <a:r>
              <a:rPr lang="tr-TR" b="1" dirty="0">
                <a:solidFill>
                  <a:srgbClr val="FF0000"/>
                </a:solidFill>
              </a:rPr>
              <a:t> periyodik kontrolleri, kimler tarafından yapılır?</a:t>
            </a:r>
          </a:p>
          <a:p>
            <a:r>
              <a:rPr lang="tr-TR" dirty="0" smtClean="0"/>
              <a:t>İskelelerin </a:t>
            </a:r>
            <a:r>
              <a:rPr lang="tr-TR" dirty="0"/>
              <a:t>periyodik kontrolleri mühendislik ve mimarlık fakültelerinden </a:t>
            </a:r>
            <a:r>
              <a:rPr lang="tr-TR" dirty="0">
                <a:solidFill>
                  <a:schemeClr val="accent1">
                    <a:lumMod val="75000"/>
                  </a:schemeClr>
                </a:solidFill>
              </a:rPr>
              <a:t>inşaat ve makine mühendisliği ile mimarlık </a:t>
            </a:r>
            <a:r>
              <a:rPr lang="tr-TR" dirty="0"/>
              <a:t>bölümü mezunları makine ve inşaat teknikeri veya yüksek teknikerleri, </a:t>
            </a:r>
            <a:r>
              <a:rPr lang="tr-TR" dirty="0">
                <a:solidFill>
                  <a:srgbClr val="00CC00"/>
                </a:solidFill>
              </a:rPr>
              <a:t>gemi inşası işlerinde ise gemi inşaatı mühendisi </a:t>
            </a:r>
            <a:r>
              <a:rPr lang="tr-TR" dirty="0"/>
              <a:t>tarafından yapılır.</a:t>
            </a:r>
          </a:p>
        </p:txBody>
      </p:sp>
      <p:sp>
        <p:nvSpPr>
          <p:cNvPr id="4" name="Veri Yer Tutucusu 3"/>
          <p:cNvSpPr>
            <a:spLocks noGrp="1"/>
          </p:cNvSpPr>
          <p:nvPr>
            <p:ph type="dt" sz="half" idx="14"/>
          </p:nvPr>
        </p:nvSpPr>
        <p:spPr/>
        <p:txBody>
          <a:bodyPr/>
          <a:lstStyle/>
          <a:p>
            <a:fld id="{4244BD2F-AE85-4E44-BB46-04CCF65871A2}"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8</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127685119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endParaRPr lang="tr-TR"/>
          </a:p>
        </p:txBody>
      </p:sp>
      <p:sp>
        <p:nvSpPr>
          <p:cNvPr id="4" name="Veri Yer Tutucusu 3"/>
          <p:cNvSpPr>
            <a:spLocks noGrp="1"/>
          </p:cNvSpPr>
          <p:nvPr>
            <p:ph type="dt" sz="half" idx="14"/>
          </p:nvPr>
        </p:nvSpPr>
        <p:spPr/>
        <p:txBody>
          <a:bodyPr/>
          <a:lstStyle/>
          <a:p>
            <a:fld id="{0A359492-23FE-409F-8EE8-FF5E34BA1D8B}" type="datetime1">
              <a:rPr lang="tr-TR" smtClean="0"/>
              <a:t>16.12.2013</a:t>
            </a:fld>
            <a:endParaRPr lang="tr-TR"/>
          </a:p>
        </p:txBody>
      </p:sp>
      <p:sp>
        <p:nvSpPr>
          <p:cNvPr id="5" name="Slayt Numarası Yer Tutucusu 4"/>
          <p:cNvSpPr>
            <a:spLocks noGrp="1"/>
          </p:cNvSpPr>
          <p:nvPr>
            <p:ph type="sldNum" sz="quarter" idx="15"/>
          </p:nvPr>
        </p:nvSpPr>
        <p:spPr/>
        <p:txBody>
          <a:bodyPr/>
          <a:lstStyle/>
          <a:p>
            <a:fld id="{BBC086B9-1232-402C-B1FD-0814278172A8}" type="slidenum">
              <a:rPr lang="tr-TR" smtClean="0"/>
              <a:t>80</a:t>
            </a:fld>
            <a:endParaRPr lang="tr-TR"/>
          </a:p>
        </p:txBody>
      </p:sp>
      <p:sp>
        <p:nvSpPr>
          <p:cNvPr id="6" name="Altbilgi Yer Tutucusu 5"/>
          <p:cNvSpPr>
            <a:spLocks noGrp="1"/>
          </p:cNvSpPr>
          <p:nvPr>
            <p:ph type="ftr" sz="quarter" idx="16"/>
          </p:nvPr>
        </p:nvSpPr>
        <p:spPr/>
        <p:txBody>
          <a:bodyPr/>
          <a:lstStyle/>
          <a:p>
            <a:r>
              <a:rPr lang="tr-TR" smtClean="0"/>
              <a:t>M.Azmi AKTACİR</a:t>
            </a:r>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920" y="4293096"/>
            <a:ext cx="8441968" cy="1987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120" y="1442260"/>
            <a:ext cx="8179344" cy="2697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375526" y="3068960"/>
            <a:ext cx="518195" cy="474340"/>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tr-TR">
              <a:solidFill>
                <a:srgbClr val="FFFFFF"/>
              </a:solidFill>
            </a:endParaRPr>
          </a:p>
        </p:txBody>
      </p:sp>
      <p:sp>
        <p:nvSpPr>
          <p:cNvPr id="10" name="Oval 9"/>
          <p:cNvSpPr/>
          <p:nvPr/>
        </p:nvSpPr>
        <p:spPr>
          <a:xfrm>
            <a:off x="310022" y="5157192"/>
            <a:ext cx="518195" cy="474340"/>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tr-TR">
              <a:solidFill>
                <a:srgbClr val="FFFFFF"/>
              </a:solidFill>
            </a:endParaRPr>
          </a:p>
        </p:txBody>
      </p:sp>
    </p:spTree>
    <p:extLst>
      <p:ext uri="{BB962C8B-B14F-4D97-AF65-F5344CB8AC3E}">
        <p14:creationId xmlns:p14="http://schemas.microsoft.com/office/powerpoint/2010/main" val="416464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t>İŞ SAĞLIĞI VE GUVENLİĞİ YONETİM SİSTEMLERİ</a:t>
            </a:r>
            <a:endParaRPr lang="tr-TR" dirty="0"/>
          </a:p>
        </p:txBody>
      </p:sp>
      <p:sp>
        <p:nvSpPr>
          <p:cNvPr id="3" name="İçerik Yer Tutucusu 2"/>
          <p:cNvSpPr>
            <a:spLocks noGrp="1"/>
          </p:cNvSpPr>
          <p:nvPr>
            <p:ph sz="quarter" idx="1"/>
          </p:nvPr>
        </p:nvSpPr>
        <p:spPr/>
        <p:txBody>
          <a:bodyPr>
            <a:normAutofit/>
          </a:bodyPr>
          <a:lstStyle/>
          <a:p>
            <a:pPr marL="0" indent="0">
              <a:buNone/>
            </a:pPr>
            <a:r>
              <a:rPr lang="tr-TR" b="1" dirty="0">
                <a:solidFill>
                  <a:srgbClr val="FF0000"/>
                </a:solidFill>
              </a:rPr>
              <a:t>İş Sağlığı ve İş </a:t>
            </a:r>
            <a:r>
              <a:rPr lang="tr-TR" b="1" dirty="0" smtClean="0">
                <a:solidFill>
                  <a:srgbClr val="FF0000"/>
                </a:solidFill>
              </a:rPr>
              <a:t>Güvenliği Yönetim Sistemi nedir?</a:t>
            </a:r>
          </a:p>
          <a:p>
            <a:r>
              <a:rPr lang="tr-TR" dirty="0" smtClean="0"/>
              <a:t> </a:t>
            </a:r>
            <a:r>
              <a:rPr lang="tr-TR" dirty="0"/>
              <a:t>Organizasyonun </a:t>
            </a:r>
            <a:r>
              <a:rPr lang="tr-TR" dirty="0" smtClean="0"/>
              <a:t>yönetim </a:t>
            </a:r>
            <a:r>
              <a:rPr lang="tr-TR" dirty="0"/>
              <a:t>sisteminin, faaliyet alanı ile ilgili </a:t>
            </a:r>
            <a:r>
              <a:rPr lang="tr-TR" dirty="0" smtClean="0"/>
              <a:t>İSİG risklerini yönetmek için </a:t>
            </a:r>
            <a:r>
              <a:rPr lang="tr-TR" dirty="0"/>
              <a:t>kullanılan </a:t>
            </a:r>
            <a:r>
              <a:rPr lang="tr-TR" dirty="0" smtClean="0"/>
              <a:t>parçasıdır. </a:t>
            </a:r>
          </a:p>
          <a:p>
            <a:r>
              <a:rPr lang="tr-TR" dirty="0" smtClean="0">
                <a:solidFill>
                  <a:srgbClr val="0070C0"/>
                </a:solidFill>
              </a:rPr>
              <a:t>Bu </a:t>
            </a:r>
            <a:r>
              <a:rPr lang="tr-TR" dirty="0">
                <a:solidFill>
                  <a:srgbClr val="0070C0"/>
                </a:solidFill>
              </a:rPr>
              <a:t>sistem, organizasyonun yapısını, planlama faaliyetlerini</a:t>
            </a:r>
            <a:r>
              <a:rPr lang="tr-TR" dirty="0" smtClean="0">
                <a:solidFill>
                  <a:srgbClr val="0070C0"/>
                </a:solidFill>
              </a:rPr>
              <a:t>, sorumlulukları</a:t>
            </a:r>
            <a:r>
              <a:rPr lang="tr-TR" dirty="0">
                <a:solidFill>
                  <a:srgbClr val="0070C0"/>
                </a:solidFill>
              </a:rPr>
              <a:t>, iş pratiklerini, </a:t>
            </a:r>
            <a:r>
              <a:rPr lang="tr-TR" dirty="0" smtClean="0">
                <a:solidFill>
                  <a:srgbClr val="0070C0"/>
                </a:solidFill>
              </a:rPr>
              <a:t>prosedürleri, süreçleri </a:t>
            </a:r>
            <a:r>
              <a:rPr lang="tr-TR" dirty="0">
                <a:solidFill>
                  <a:srgbClr val="0070C0"/>
                </a:solidFill>
              </a:rPr>
              <a:t>ve İSİG isteminin geliştirilmesi, uygulanması, </a:t>
            </a:r>
            <a:r>
              <a:rPr lang="tr-TR" dirty="0" smtClean="0">
                <a:solidFill>
                  <a:srgbClr val="0070C0"/>
                </a:solidFill>
              </a:rPr>
              <a:t>iyileştirilmesi, gözden geçirilmesi </a:t>
            </a:r>
            <a:r>
              <a:rPr lang="tr-TR" dirty="0">
                <a:solidFill>
                  <a:srgbClr val="0070C0"/>
                </a:solidFill>
              </a:rPr>
              <a:t>ve </a:t>
            </a:r>
            <a:r>
              <a:rPr lang="tr-TR" dirty="0" smtClean="0">
                <a:solidFill>
                  <a:srgbClr val="0070C0"/>
                </a:solidFill>
              </a:rPr>
              <a:t>sürekliliğinin </a:t>
            </a:r>
            <a:r>
              <a:rPr lang="tr-TR" dirty="0">
                <a:solidFill>
                  <a:srgbClr val="0070C0"/>
                </a:solidFill>
              </a:rPr>
              <a:t>sağlanması </a:t>
            </a:r>
            <a:r>
              <a:rPr lang="tr-TR" dirty="0" smtClean="0">
                <a:solidFill>
                  <a:srgbClr val="0070C0"/>
                </a:solidFill>
              </a:rPr>
              <a:t>için </a:t>
            </a:r>
            <a:r>
              <a:rPr lang="tr-TR" dirty="0">
                <a:solidFill>
                  <a:srgbClr val="0070C0"/>
                </a:solidFill>
              </a:rPr>
              <a:t>kaynakları kapsar.</a:t>
            </a:r>
          </a:p>
        </p:txBody>
      </p:sp>
      <p:sp>
        <p:nvSpPr>
          <p:cNvPr id="4" name="Veri Yer Tutucusu 3"/>
          <p:cNvSpPr>
            <a:spLocks noGrp="1"/>
          </p:cNvSpPr>
          <p:nvPr>
            <p:ph type="dt" sz="half" idx="14"/>
          </p:nvPr>
        </p:nvSpPr>
        <p:spPr/>
        <p:txBody>
          <a:bodyPr/>
          <a:lstStyle/>
          <a:p>
            <a:fld id="{B409E51F-54B1-4B38-851E-D247A01D2929}"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81</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211839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endParaRPr lang="tr-TR"/>
          </a:p>
        </p:txBody>
      </p:sp>
      <p:sp>
        <p:nvSpPr>
          <p:cNvPr id="4" name="Veri Yer Tutucusu 3"/>
          <p:cNvSpPr>
            <a:spLocks noGrp="1"/>
          </p:cNvSpPr>
          <p:nvPr>
            <p:ph type="dt" sz="half" idx="14"/>
          </p:nvPr>
        </p:nvSpPr>
        <p:spPr/>
        <p:txBody>
          <a:bodyPr/>
          <a:lstStyle/>
          <a:p>
            <a:fld id="{0A359492-23FE-409F-8EE8-FF5E34BA1D8B}" type="datetime1">
              <a:rPr lang="tr-TR" smtClean="0"/>
              <a:t>16.12.2013</a:t>
            </a:fld>
            <a:endParaRPr lang="tr-TR"/>
          </a:p>
        </p:txBody>
      </p:sp>
      <p:sp>
        <p:nvSpPr>
          <p:cNvPr id="5" name="Slayt Numarası Yer Tutucusu 4"/>
          <p:cNvSpPr>
            <a:spLocks noGrp="1"/>
          </p:cNvSpPr>
          <p:nvPr>
            <p:ph type="sldNum" sz="quarter" idx="15"/>
          </p:nvPr>
        </p:nvSpPr>
        <p:spPr/>
        <p:txBody>
          <a:bodyPr/>
          <a:lstStyle/>
          <a:p>
            <a:fld id="{BBC086B9-1232-402C-B1FD-0814278172A8}" type="slidenum">
              <a:rPr lang="tr-TR" smtClean="0"/>
              <a:t>82</a:t>
            </a:fld>
            <a:endParaRPr lang="tr-TR"/>
          </a:p>
        </p:txBody>
      </p:sp>
      <p:sp>
        <p:nvSpPr>
          <p:cNvPr id="6" name="Altbilgi Yer Tutucusu 5"/>
          <p:cNvSpPr>
            <a:spLocks noGrp="1"/>
          </p:cNvSpPr>
          <p:nvPr>
            <p:ph type="ftr" sz="quarter" idx="16"/>
          </p:nvPr>
        </p:nvSpPr>
        <p:spPr/>
        <p:txBody>
          <a:bodyPr/>
          <a:lstStyle/>
          <a:p>
            <a:r>
              <a:rPr lang="tr-TR" smtClean="0"/>
              <a:t>M.Azmi AKTACİR</a:t>
            </a:r>
            <a:endParaRPr lang="tr-TR"/>
          </a:p>
        </p:txBody>
      </p:sp>
      <p:pic>
        <p:nvPicPr>
          <p:cNvPr id="7" name="Picture 2" descr="http://www.ogdsecurity.com/resources/images/belgeler/ser_ohsas_18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76250"/>
            <a:ext cx="80962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60299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endParaRPr lang="tr-TR"/>
          </a:p>
        </p:txBody>
      </p:sp>
      <p:sp>
        <p:nvSpPr>
          <p:cNvPr id="4" name="Veri Yer Tutucusu 3"/>
          <p:cNvSpPr>
            <a:spLocks noGrp="1"/>
          </p:cNvSpPr>
          <p:nvPr>
            <p:ph type="dt" sz="half" idx="14"/>
          </p:nvPr>
        </p:nvSpPr>
        <p:spPr/>
        <p:txBody>
          <a:bodyPr/>
          <a:lstStyle/>
          <a:p>
            <a:fld id="{0A359492-23FE-409F-8EE8-FF5E34BA1D8B}" type="datetime1">
              <a:rPr lang="tr-TR" smtClean="0"/>
              <a:t>16.12.2013</a:t>
            </a:fld>
            <a:endParaRPr lang="tr-TR"/>
          </a:p>
        </p:txBody>
      </p:sp>
      <p:sp>
        <p:nvSpPr>
          <p:cNvPr id="5" name="Slayt Numarası Yer Tutucusu 4"/>
          <p:cNvSpPr>
            <a:spLocks noGrp="1"/>
          </p:cNvSpPr>
          <p:nvPr>
            <p:ph type="sldNum" sz="quarter" idx="15"/>
          </p:nvPr>
        </p:nvSpPr>
        <p:spPr/>
        <p:txBody>
          <a:bodyPr/>
          <a:lstStyle/>
          <a:p>
            <a:fld id="{BBC086B9-1232-402C-B1FD-0814278172A8}" type="slidenum">
              <a:rPr lang="tr-TR" smtClean="0"/>
              <a:t>83</a:t>
            </a:fld>
            <a:endParaRPr lang="tr-TR"/>
          </a:p>
        </p:txBody>
      </p:sp>
      <p:sp>
        <p:nvSpPr>
          <p:cNvPr id="6" name="Altbilgi Yer Tutucusu 5"/>
          <p:cNvSpPr>
            <a:spLocks noGrp="1"/>
          </p:cNvSpPr>
          <p:nvPr>
            <p:ph type="ftr" sz="quarter" idx="16"/>
          </p:nvPr>
        </p:nvSpPr>
        <p:spPr/>
        <p:txBody>
          <a:bodyPr/>
          <a:lstStyle/>
          <a:p>
            <a:r>
              <a:rPr lang="tr-TR" smtClean="0"/>
              <a:t>M.Azmi AKTACİR</a:t>
            </a:r>
            <a:endParaRPr lang="tr-TR"/>
          </a:p>
        </p:txBody>
      </p:sp>
      <p:pic>
        <p:nvPicPr>
          <p:cNvPr id="7" name="Picture 4" descr="http://www.ogdsecurity.com/resources/images/belgeler/ser_tse_iso_9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836613"/>
            <a:ext cx="80962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46913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endParaRPr lang="tr-TR"/>
          </a:p>
        </p:txBody>
      </p:sp>
      <p:sp>
        <p:nvSpPr>
          <p:cNvPr id="4" name="Veri Yer Tutucusu 3"/>
          <p:cNvSpPr>
            <a:spLocks noGrp="1"/>
          </p:cNvSpPr>
          <p:nvPr>
            <p:ph type="dt" sz="half" idx="14"/>
          </p:nvPr>
        </p:nvSpPr>
        <p:spPr/>
        <p:txBody>
          <a:bodyPr/>
          <a:lstStyle/>
          <a:p>
            <a:fld id="{0A359492-23FE-409F-8EE8-FF5E34BA1D8B}" type="datetime1">
              <a:rPr lang="tr-TR" smtClean="0"/>
              <a:t>16.12.2013</a:t>
            </a:fld>
            <a:endParaRPr lang="tr-TR"/>
          </a:p>
        </p:txBody>
      </p:sp>
      <p:sp>
        <p:nvSpPr>
          <p:cNvPr id="5" name="Slayt Numarası Yer Tutucusu 4"/>
          <p:cNvSpPr>
            <a:spLocks noGrp="1"/>
          </p:cNvSpPr>
          <p:nvPr>
            <p:ph type="sldNum" sz="quarter" idx="15"/>
          </p:nvPr>
        </p:nvSpPr>
        <p:spPr/>
        <p:txBody>
          <a:bodyPr/>
          <a:lstStyle/>
          <a:p>
            <a:fld id="{BBC086B9-1232-402C-B1FD-0814278172A8}" type="slidenum">
              <a:rPr lang="tr-TR" smtClean="0"/>
              <a:t>84</a:t>
            </a:fld>
            <a:endParaRPr lang="tr-TR"/>
          </a:p>
        </p:txBody>
      </p:sp>
      <p:sp>
        <p:nvSpPr>
          <p:cNvPr id="6" name="Altbilgi Yer Tutucusu 5"/>
          <p:cNvSpPr>
            <a:spLocks noGrp="1"/>
          </p:cNvSpPr>
          <p:nvPr>
            <p:ph type="ftr" sz="quarter" idx="16"/>
          </p:nvPr>
        </p:nvSpPr>
        <p:spPr/>
        <p:txBody>
          <a:bodyPr/>
          <a:lstStyle/>
          <a:p>
            <a:r>
              <a:rPr lang="tr-TR" smtClean="0"/>
              <a:t>M.Azmi AKTACİR</a:t>
            </a:r>
            <a:endParaRPr lang="tr-TR"/>
          </a:p>
        </p:txBody>
      </p:sp>
      <p:pic>
        <p:nvPicPr>
          <p:cNvPr id="7" name="Picture 2" descr="http://128.242.110.181/file/Company/certificate/CER_97img1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20713"/>
            <a:ext cx="788987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03569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t>İŞ SAĞLIĞI VE GUVENLİĞİ YONETİM SİSTEMLERİ</a:t>
            </a:r>
            <a:endParaRPr lang="tr-TR" dirty="0"/>
          </a:p>
        </p:txBody>
      </p:sp>
      <p:sp>
        <p:nvSpPr>
          <p:cNvPr id="3" name="İçerik Yer Tutucusu 2"/>
          <p:cNvSpPr>
            <a:spLocks noGrp="1"/>
          </p:cNvSpPr>
          <p:nvPr>
            <p:ph sz="quarter" idx="1"/>
          </p:nvPr>
        </p:nvSpPr>
        <p:spPr/>
        <p:txBody>
          <a:bodyPr/>
          <a:lstStyle/>
          <a:p>
            <a:r>
              <a:rPr lang="tr-TR" dirty="0"/>
              <a:t>OHSAS 18001 en yaygın olarak kullanılan İSG </a:t>
            </a:r>
            <a:r>
              <a:rPr lang="tr-TR" dirty="0" smtClean="0"/>
              <a:t>yönetim </a:t>
            </a:r>
            <a:r>
              <a:rPr lang="tr-TR" dirty="0"/>
              <a:t>sistemidir</a:t>
            </a:r>
            <a:r>
              <a:rPr lang="tr-TR" dirty="0" smtClean="0"/>
              <a:t>.</a:t>
            </a:r>
          </a:p>
          <a:p>
            <a:r>
              <a:rPr lang="tr-TR" dirty="0"/>
              <a:t>TSE tarafından 2001 </a:t>
            </a:r>
            <a:r>
              <a:rPr lang="tr-TR" dirty="0" smtClean="0"/>
              <a:t> yılında “</a:t>
            </a:r>
            <a:r>
              <a:rPr lang="tr-TR" dirty="0" smtClean="0">
                <a:solidFill>
                  <a:srgbClr val="0070C0"/>
                </a:solidFill>
              </a:rPr>
              <a:t>TS </a:t>
            </a:r>
            <a:r>
              <a:rPr lang="tr-TR" dirty="0">
                <a:solidFill>
                  <a:srgbClr val="0070C0"/>
                </a:solidFill>
              </a:rPr>
              <a:t>18001 İş Sağlığı ve </a:t>
            </a:r>
            <a:r>
              <a:rPr lang="tr-TR" dirty="0" smtClean="0">
                <a:solidFill>
                  <a:srgbClr val="0070C0"/>
                </a:solidFill>
              </a:rPr>
              <a:t>Güvenliği Yönetim </a:t>
            </a:r>
            <a:r>
              <a:rPr lang="tr-TR" dirty="0">
                <a:solidFill>
                  <a:srgbClr val="0070C0"/>
                </a:solidFill>
              </a:rPr>
              <a:t>Sistemleri-Şartlar</a:t>
            </a:r>
            <a:r>
              <a:rPr lang="tr-TR" dirty="0"/>
              <a:t>” olarak yayınlanmıştır. </a:t>
            </a:r>
          </a:p>
          <a:p>
            <a:r>
              <a:rPr lang="pt-BR" dirty="0"/>
              <a:t>OHSAS 18002, OHSAS 18001’e destek </a:t>
            </a:r>
            <a:r>
              <a:rPr lang="pt-BR" dirty="0" smtClean="0"/>
              <a:t>ama</a:t>
            </a:r>
            <a:r>
              <a:rPr lang="tr-TR" dirty="0" smtClean="0"/>
              <a:t>ç</a:t>
            </a:r>
            <a:r>
              <a:rPr lang="pt-BR" dirty="0" smtClean="0"/>
              <a:t>lı </a:t>
            </a:r>
            <a:r>
              <a:rPr lang="pt-BR" dirty="0"/>
              <a:t>uygulama rehberidir.</a:t>
            </a:r>
            <a:endParaRPr lang="tr-TR" dirty="0"/>
          </a:p>
        </p:txBody>
      </p:sp>
      <p:sp>
        <p:nvSpPr>
          <p:cNvPr id="4" name="Veri Yer Tutucusu 3"/>
          <p:cNvSpPr>
            <a:spLocks noGrp="1"/>
          </p:cNvSpPr>
          <p:nvPr>
            <p:ph type="dt" sz="half" idx="14"/>
          </p:nvPr>
        </p:nvSpPr>
        <p:spPr/>
        <p:txBody>
          <a:bodyPr/>
          <a:lstStyle/>
          <a:p>
            <a:fld id="{E9A6F7AB-7427-4B6B-BAD0-EBCD34B4AABE}"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85</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205559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t>İŞ SAĞLIĞI VE GUVENLİĞİ YONETİM SİSTEMLERİ</a:t>
            </a:r>
            <a:endParaRPr lang="tr-TR" dirty="0"/>
          </a:p>
        </p:txBody>
      </p:sp>
      <p:sp>
        <p:nvSpPr>
          <p:cNvPr id="3" name="İçerik Yer Tutucusu 2"/>
          <p:cNvSpPr>
            <a:spLocks noGrp="1"/>
          </p:cNvSpPr>
          <p:nvPr>
            <p:ph sz="quarter" idx="1"/>
          </p:nvPr>
        </p:nvSpPr>
        <p:spPr>
          <a:xfrm>
            <a:off x="251520" y="1600200"/>
            <a:ext cx="2816027" cy="4525963"/>
          </a:xfrm>
        </p:spPr>
        <p:txBody>
          <a:bodyPr>
            <a:normAutofit/>
          </a:bodyPr>
          <a:lstStyle/>
          <a:p>
            <a:pPr marL="0" indent="0" algn="ctr">
              <a:buNone/>
            </a:pPr>
            <a:r>
              <a:rPr lang="nb-NO" dirty="0" smtClean="0"/>
              <a:t>S</a:t>
            </a:r>
            <a:r>
              <a:rPr lang="tr-TR" dirty="0" smtClean="0"/>
              <a:t>ü</a:t>
            </a:r>
            <a:r>
              <a:rPr lang="nb-NO" dirty="0" smtClean="0"/>
              <a:t>rekli </a:t>
            </a:r>
            <a:r>
              <a:rPr lang="nb-NO" dirty="0"/>
              <a:t>iyileştirmenin esasını Deming </a:t>
            </a:r>
            <a:r>
              <a:rPr lang="tr-TR" dirty="0" smtClean="0"/>
              <a:t>ç</a:t>
            </a:r>
            <a:r>
              <a:rPr lang="nb-NO" dirty="0" smtClean="0"/>
              <a:t>evrimi </a:t>
            </a:r>
            <a:r>
              <a:rPr lang="nb-NO" dirty="0"/>
              <a:t>olarak da bilinen PUKO (Planla, Uygula, Kontrol et, </a:t>
            </a:r>
            <a:r>
              <a:rPr lang="tr-TR" dirty="0" smtClean="0"/>
              <a:t>Ö</a:t>
            </a:r>
            <a:r>
              <a:rPr lang="nb-NO" dirty="0" smtClean="0"/>
              <a:t>nlem al)</a:t>
            </a:r>
            <a:r>
              <a:rPr lang="tr-TR" dirty="0" smtClean="0"/>
              <a:t> çevrimi </a:t>
            </a:r>
            <a:r>
              <a:rPr lang="tr-TR" dirty="0"/>
              <a:t>oluşturur.</a:t>
            </a:r>
          </a:p>
        </p:txBody>
      </p:sp>
      <p:sp>
        <p:nvSpPr>
          <p:cNvPr id="4" name="Veri Yer Tutucusu 3"/>
          <p:cNvSpPr>
            <a:spLocks noGrp="1"/>
          </p:cNvSpPr>
          <p:nvPr>
            <p:ph type="dt" sz="half" idx="14"/>
          </p:nvPr>
        </p:nvSpPr>
        <p:spPr/>
        <p:txBody>
          <a:bodyPr/>
          <a:lstStyle/>
          <a:p>
            <a:fld id="{43FCD4F4-2A85-4DBD-8EAE-1728D3A5FB6E}" type="datetime1">
              <a:rPr lang="tr-TR" smtClean="0"/>
              <a:t>16.12.2013</a:t>
            </a:fld>
            <a:endParaRPr lang="tr-TR"/>
          </a:p>
        </p:txBody>
      </p:sp>
      <p:sp>
        <p:nvSpPr>
          <p:cNvPr id="8" name="Slayt Numarası Yer Tutucusu 7"/>
          <p:cNvSpPr>
            <a:spLocks noGrp="1"/>
          </p:cNvSpPr>
          <p:nvPr>
            <p:ph type="sldNum" sz="quarter" idx="15"/>
          </p:nvPr>
        </p:nvSpPr>
        <p:spPr/>
        <p:txBody>
          <a:bodyPr/>
          <a:lstStyle/>
          <a:p>
            <a:fld id="{BBC086B9-1232-402C-B1FD-0814278172A8}" type="slidenum">
              <a:rPr lang="tr-TR" smtClean="0"/>
              <a:t>86</a:t>
            </a:fld>
            <a:endParaRPr lang="tr-TR"/>
          </a:p>
        </p:txBody>
      </p:sp>
      <p:sp>
        <p:nvSpPr>
          <p:cNvPr id="7" name="Altbilgi Yer Tutucusu 6"/>
          <p:cNvSpPr>
            <a:spLocks noGrp="1"/>
          </p:cNvSpPr>
          <p:nvPr>
            <p:ph type="ftr" sz="quarter" idx="16"/>
          </p:nvPr>
        </p:nvSpPr>
        <p:spPr/>
        <p:txBody>
          <a:bodyPr/>
          <a:lstStyle/>
          <a:p>
            <a:r>
              <a:rPr lang="tr-TR" smtClean="0"/>
              <a:t>M.Azmi AKTACİR</a:t>
            </a:r>
            <a:endParaRPr lang="tr-T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109896" y="2132857"/>
            <a:ext cx="5854568" cy="3126530"/>
          </a:xfrm>
          <a:prstGeom prst="rect">
            <a:avLst/>
          </a:prstGeom>
          <a:effectLst>
            <a:outerShdw dist="35921" dir="2700000" algn="ctr" rotWithShape="0">
              <a:schemeClr val="bg2"/>
            </a:outerShdw>
          </a:effectLst>
          <a:extLst>
            <a:ext uri="{91240B29-F687-4F45-9708-019B960494DF}">
              <a14:hiddenLine xmlns:a14="http://schemas.microsoft.com/office/drawing/2010/main" w="19050" algn="ctr">
                <a:solidFill>
                  <a:srgbClr val="000000"/>
                </a:solidFill>
                <a:miter lim="800000"/>
                <a:headEnd/>
                <a:tailEnd/>
              </a14:hiddenLine>
            </a:ext>
          </a:extLst>
        </p:spPr>
      </p:pic>
      <p:sp>
        <p:nvSpPr>
          <p:cNvPr id="6" name="Metin kutusu 1"/>
          <p:cNvSpPr txBox="1">
            <a:spLocks noChangeArrowheads="1"/>
          </p:cNvSpPr>
          <p:nvPr/>
        </p:nvSpPr>
        <p:spPr bwMode="auto">
          <a:xfrm>
            <a:off x="4355976" y="1670895"/>
            <a:ext cx="2733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sz="2400" b="1" dirty="0">
                <a:solidFill>
                  <a:srgbClr val="FF0000"/>
                </a:solidFill>
              </a:rPr>
              <a:t>PUKO DÖNGÜSÜ</a:t>
            </a:r>
          </a:p>
        </p:txBody>
      </p:sp>
    </p:spTree>
    <p:extLst>
      <p:ext uri="{BB962C8B-B14F-4D97-AF65-F5344CB8AC3E}">
        <p14:creationId xmlns:p14="http://schemas.microsoft.com/office/powerpoint/2010/main" val="380044704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4"/>
          </p:nvPr>
        </p:nvSpPr>
        <p:spPr/>
        <p:txBody>
          <a:bodyPr/>
          <a:lstStyle/>
          <a:p>
            <a:fld id="{0A359492-23FE-409F-8EE8-FF5E34BA1D8B}" type="datetime1">
              <a:rPr lang="tr-TR" smtClean="0"/>
              <a:t>16.12.2013</a:t>
            </a:fld>
            <a:endParaRPr lang="tr-TR"/>
          </a:p>
        </p:txBody>
      </p:sp>
      <p:sp>
        <p:nvSpPr>
          <p:cNvPr id="5" name="Slayt Numarası Yer Tutucusu 4"/>
          <p:cNvSpPr>
            <a:spLocks noGrp="1"/>
          </p:cNvSpPr>
          <p:nvPr>
            <p:ph type="sldNum" sz="quarter" idx="15"/>
          </p:nvPr>
        </p:nvSpPr>
        <p:spPr/>
        <p:txBody>
          <a:bodyPr/>
          <a:lstStyle/>
          <a:p>
            <a:fld id="{BBC086B9-1232-402C-B1FD-0814278172A8}" type="slidenum">
              <a:rPr lang="tr-TR" smtClean="0"/>
              <a:t>87</a:t>
            </a:fld>
            <a:endParaRPr lang="tr-TR"/>
          </a:p>
        </p:txBody>
      </p:sp>
      <p:sp>
        <p:nvSpPr>
          <p:cNvPr id="6" name="Altbilgi Yer Tutucusu 5"/>
          <p:cNvSpPr>
            <a:spLocks noGrp="1"/>
          </p:cNvSpPr>
          <p:nvPr>
            <p:ph type="ftr" sz="quarter" idx="16"/>
          </p:nvPr>
        </p:nvSpPr>
        <p:spPr/>
        <p:txBody>
          <a:bodyPr/>
          <a:lstStyle/>
          <a:p>
            <a:r>
              <a:rPr lang="tr-TR" smtClean="0"/>
              <a:t>M.Azmi AKTACİR</a:t>
            </a:r>
            <a:endParaRPr lang="tr-TR"/>
          </a:p>
        </p:txBody>
      </p:sp>
      <p:sp>
        <p:nvSpPr>
          <p:cNvPr id="7" name="7 İçerik Yer Tutucusu"/>
          <p:cNvSpPr txBox="1">
            <a:spLocks/>
          </p:cNvSpPr>
          <p:nvPr/>
        </p:nvSpPr>
        <p:spPr>
          <a:xfrm>
            <a:off x="457200" y="1600200"/>
            <a:ext cx="8229600" cy="4525963"/>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tr-TR" dirty="0" smtClean="0">
                <a:latin typeface="Verdana" pitchFamily="34" charset="0"/>
                <a:ea typeface="Verdana" pitchFamily="34" charset="0"/>
                <a:cs typeface="Verdana" pitchFamily="34" charset="0"/>
              </a:rPr>
              <a:t>1996’da </a:t>
            </a:r>
            <a:r>
              <a:rPr lang="tr-TR" dirty="0" smtClean="0">
                <a:solidFill>
                  <a:srgbClr val="0070C0"/>
                </a:solidFill>
                <a:latin typeface="Verdana" pitchFamily="34" charset="0"/>
                <a:ea typeface="Verdana" pitchFamily="34" charset="0"/>
                <a:cs typeface="Verdana" pitchFamily="34" charset="0"/>
              </a:rPr>
              <a:t>BS 8800 </a:t>
            </a:r>
            <a:r>
              <a:rPr lang="tr-TR" dirty="0" smtClean="0">
                <a:latin typeface="Verdana" pitchFamily="34" charset="0"/>
                <a:ea typeface="Verdana" pitchFamily="34" charset="0"/>
                <a:cs typeface="Verdana" pitchFamily="34" charset="0"/>
              </a:rPr>
              <a:t>Mesleki sağlık ve güvenlik yönetim sis. rehberi </a:t>
            </a:r>
          </a:p>
          <a:p>
            <a:r>
              <a:rPr lang="tr-TR" dirty="0" smtClean="0">
                <a:latin typeface="Verdana" pitchFamily="34" charset="0"/>
                <a:ea typeface="Verdana" pitchFamily="34" charset="0"/>
                <a:cs typeface="Verdana" pitchFamily="34" charset="0"/>
              </a:rPr>
              <a:t>1997’de Technical </a:t>
            </a:r>
            <a:r>
              <a:rPr lang="tr-TR" dirty="0" err="1" smtClean="0">
                <a:latin typeface="Verdana" pitchFamily="34" charset="0"/>
                <a:ea typeface="Verdana" pitchFamily="34" charset="0"/>
                <a:cs typeface="Verdana" pitchFamily="34" charset="0"/>
              </a:rPr>
              <a:t>report</a:t>
            </a:r>
            <a:r>
              <a:rPr lang="tr-TR" dirty="0" smtClean="0">
                <a:latin typeface="Verdana" pitchFamily="34" charset="0"/>
                <a:ea typeface="Verdana" pitchFamily="34" charset="0"/>
                <a:cs typeface="Verdana" pitchFamily="34" charset="0"/>
              </a:rPr>
              <a:t> </a:t>
            </a:r>
            <a:r>
              <a:rPr lang="tr-TR" dirty="0" smtClean="0">
                <a:solidFill>
                  <a:srgbClr val="0070C0"/>
                </a:solidFill>
                <a:latin typeface="Verdana" pitchFamily="34" charset="0"/>
                <a:ea typeface="Verdana" pitchFamily="34" charset="0"/>
                <a:cs typeface="Verdana" pitchFamily="34" charset="0"/>
              </a:rPr>
              <a:t>NPR 5001 </a:t>
            </a:r>
          </a:p>
          <a:p>
            <a:r>
              <a:rPr lang="tr-TR" dirty="0" smtClean="0">
                <a:latin typeface="Verdana" pitchFamily="34" charset="0"/>
                <a:ea typeface="Verdana" pitchFamily="34" charset="0"/>
                <a:cs typeface="Verdana" pitchFamily="34" charset="0"/>
              </a:rPr>
              <a:t>1999’da BS tarafından </a:t>
            </a:r>
            <a:r>
              <a:rPr lang="tr-TR" b="1" dirty="0" smtClean="0">
                <a:solidFill>
                  <a:srgbClr val="0070C0"/>
                </a:solidFill>
                <a:latin typeface="Verdana" pitchFamily="34" charset="0"/>
                <a:ea typeface="Verdana" pitchFamily="34" charset="0"/>
                <a:cs typeface="Verdana" pitchFamily="34" charset="0"/>
              </a:rPr>
              <a:t>OHSAS 18001</a:t>
            </a:r>
            <a:r>
              <a:rPr lang="tr-TR" dirty="0" smtClean="0">
                <a:solidFill>
                  <a:srgbClr val="0070C0"/>
                </a:solidFill>
                <a:latin typeface="Verdana" pitchFamily="34" charset="0"/>
                <a:ea typeface="Verdana" pitchFamily="34" charset="0"/>
                <a:cs typeface="Verdana" pitchFamily="34" charset="0"/>
              </a:rPr>
              <a:t> </a:t>
            </a:r>
            <a:r>
              <a:rPr lang="tr-TR" dirty="0" smtClean="0">
                <a:latin typeface="Verdana" pitchFamily="34" charset="0"/>
                <a:ea typeface="Verdana" pitchFamily="34" charset="0"/>
                <a:cs typeface="Verdana" pitchFamily="34" charset="0"/>
              </a:rPr>
              <a:t>olarak yayınlandı </a:t>
            </a:r>
          </a:p>
          <a:p>
            <a:r>
              <a:rPr lang="tr-TR" dirty="0" smtClean="0">
                <a:latin typeface="Verdana" pitchFamily="34" charset="0"/>
                <a:ea typeface="Verdana" pitchFamily="34" charset="0"/>
                <a:cs typeface="Verdana" pitchFamily="34" charset="0"/>
              </a:rPr>
              <a:t>2001’de TSE tarafından </a:t>
            </a:r>
            <a:r>
              <a:rPr lang="tr-TR" b="1" dirty="0" smtClean="0">
                <a:solidFill>
                  <a:srgbClr val="0070C0"/>
                </a:solidFill>
                <a:latin typeface="Verdana" pitchFamily="34" charset="0"/>
                <a:ea typeface="Verdana" pitchFamily="34" charset="0"/>
                <a:cs typeface="Verdana" pitchFamily="34" charset="0"/>
              </a:rPr>
              <a:t>TS 18001 </a:t>
            </a:r>
            <a:r>
              <a:rPr lang="tr-TR" b="1" dirty="0" smtClean="0">
                <a:latin typeface="Verdana" pitchFamily="34" charset="0"/>
                <a:ea typeface="Verdana" pitchFamily="34" charset="0"/>
                <a:cs typeface="Verdana" pitchFamily="34" charset="0"/>
              </a:rPr>
              <a:t>olarak </a:t>
            </a:r>
            <a:r>
              <a:rPr lang="tr-TR" dirty="0" smtClean="0">
                <a:latin typeface="Verdana" pitchFamily="34" charset="0"/>
                <a:ea typeface="Verdana" pitchFamily="34" charset="0"/>
                <a:cs typeface="Verdana" pitchFamily="34" charset="0"/>
              </a:rPr>
              <a:t>yayınlandı.</a:t>
            </a:r>
          </a:p>
          <a:p>
            <a:pPr>
              <a:buFont typeface="Arial" charset="0"/>
              <a:buNone/>
            </a:pPr>
            <a:endParaRPr lang="tr-TR" dirty="0" smtClean="0">
              <a:latin typeface="Verdana" pitchFamily="34" charset="0"/>
              <a:ea typeface="Verdana" pitchFamily="34" charset="0"/>
              <a:cs typeface="Verdana" pitchFamily="34" charset="0"/>
            </a:endParaRPr>
          </a:p>
        </p:txBody>
      </p:sp>
      <p:sp>
        <p:nvSpPr>
          <p:cNvPr id="9" name="Rectangle 1"/>
          <p:cNvSpPr txBox="1">
            <a:spLocks noChangeArrowheads="1"/>
          </p:cNvSpPr>
          <p:nvPr/>
        </p:nvSpPr>
        <p:spPr>
          <a:xfrm>
            <a:off x="1133396" y="430639"/>
            <a:ext cx="6877204" cy="830997"/>
          </a:xfrm>
          <a:prstGeom prst="rect">
            <a:avLst/>
          </a:prstGeom>
          <a:ln>
            <a:miter lim="800000"/>
            <a:headEnd/>
            <a:tailEnd/>
          </a:ln>
        </p:spPr>
        <p:txBody>
          <a:bodyPr vert="horz" wrap="none" rtlCol="0" anchor="b">
            <a:sp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defRPr/>
            </a:pPr>
            <a:r>
              <a:rPr lang="tr-TR" sz="2400" b="1" smtClean="0">
                <a:latin typeface="Verdana" pitchFamily="34" charset="0"/>
                <a:ea typeface="Verdana" pitchFamily="34" charset="0"/>
                <a:cs typeface="Verdana" pitchFamily="34" charset="0"/>
              </a:rPr>
              <a:t>OHSAS 18001 İş  Sağlığı ve Güvenliği  </a:t>
            </a:r>
            <a:br>
              <a:rPr lang="tr-TR" sz="2400" b="1" smtClean="0">
                <a:latin typeface="Verdana" pitchFamily="34" charset="0"/>
                <a:ea typeface="Verdana" pitchFamily="34" charset="0"/>
                <a:cs typeface="Verdana" pitchFamily="34" charset="0"/>
              </a:rPr>
            </a:br>
            <a:r>
              <a:rPr lang="tr-TR" sz="2400" b="1" smtClean="0">
                <a:latin typeface="Verdana" pitchFamily="34" charset="0"/>
                <a:ea typeface="Verdana" pitchFamily="34" charset="0"/>
                <a:cs typeface="Verdana" pitchFamily="34" charset="0"/>
              </a:rPr>
              <a:t>Yönetim Sistemi</a:t>
            </a:r>
            <a:r>
              <a:rPr lang="tr-TR" sz="2400" smtClean="0">
                <a:latin typeface="Verdana" pitchFamily="34" charset="0"/>
                <a:ea typeface="Verdana" pitchFamily="34" charset="0"/>
                <a:cs typeface="Verdana" pitchFamily="34" charset="0"/>
              </a:rPr>
              <a:t> </a:t>
            </a:r>
            <a:r>
              <a:rPr lang="tr-TR" sz="2400" b="1" smtClean="0">
                <a:latin typeface="Verdana" pitchFamily="34" charset="0"/>
                <a:ea typeface="Verdana" pitchFamily="34" charset="0"/>
                <a:cs typeface="Verdana" pitchFamily="34" charset="0"/>
              </a:rPr>
              <a:t>Belgesi Gelişimi </a:t>
            </a:r>
            <a:endPar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ea typeface="Verdana" pitchFamily="34" charset="0"/>
              <a:cs typeface="Verdana" pitchFamily="34" charset="0"/>
            </a:endParaRPr>
          </a:p>
        </p:txBody>
      </p:sp>
      <p:pic>
        <p:nvPicPr>
          <p:cNvPr id="10" name="Picture 2" descr="ohs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313" y="4697413"/>
            <a:ext cx="3671887"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8489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t>İŞ SAĞLIĞI VE GUVENLİĞİ YONETİM SİSTEMLERİ</a:t>
            </a:r>
            <a:endParaRPr lang="tr-TR" dirty="0"/>
          </a:p>
        </p:txBody>
      </p:sp>
      <p:sp>
        <p:nvSpPr>
          <p:cNvPr id="3" name="İçerik Yer Tutucusu 2"/>
          <p:cNvSpPr>
            <a:spLocks noGrp="1"/>
          </p:cNvSpPr>
          <p:nvPr>
            <p:ph sz="quarter" idx="1"/>
          </p:nvPr>
        </p:nvSpPr>
        <p:spPr/>
        <p:txBody>
          <a:bodyPr/>
          <a:lstStyle/>
          <a:p>
            <a:pPr marL="0" indent="0">
              <a:buNone/>
            </a:pPr>
            <a:r>
              <a:rPr lang="tr-TR" b="1" dirty="0">
                <a:solidFill>
                  <a:srgbClr val="FF0000"/>
                </a:solidFill>
              </a:rPr>
              <a:t>OHSAS 18001’in temel </a:t>
            </a:r>
            <a:r>
              <a:rPr lang="tr-TR" b="1" dirty="0" smtClean="0">
                <a:solidFill>
                  <a:srgbClr val="FF0000"/>
                </a:solidFill>
              </a:rPr>
              <a:t>adımları nelerdir?</a:t>
            </a:r>
          </a:p>
          <a:p>
            <a:r>
              <a:rPr lang="tr-TR" dirty="0" smtClean="0"/>
              <a:t> </a:t>
            </a:r>
            <a:r>
              <a:rPr lang="tr-TR" dirty="0"/>
              <a:t>1. İSG politikası, </a:t>
            </a:r>
            <a:endParaRPr lang="tr-TR" dirty="0" smtClean="0"/>
          </a:p>
          <a:p>
            <a:r>
              <a:rPr lang="tr-TR" dirty="0" smtClean="0"/>
              <a:t>2</a:t>
            </a:r>
            <a:r>
              <a:rPr lang="tr-TR" dirty="0"/>
              <a:t>. Planlama, </a:t>
            </a:r>
            <a:endParaRPr lang="tr-TR" dirty="0" smtClean="0"/>
          </a:p>
          <a:p>
            <a:r>
              <a:rPr lang="tr-TR" dirty="0" smtClean="0"/>
              <a:t>3</a:t>
            </a:r>
            <a:r>
              <a:rPr lang="tr-TR" dirty="0"/>
              <a:t>. Uygulama ve İşletme, </a:t>
            </a:r>
            <a:endParaRPr lang="tr-TR" dirty="0" smtClean="0"/>
          </a:p>
          <a:p>
            <a:r>
              <a:rPr lang="tr-TR" dirty="0" smtClean="0"/>
              <a:t>4</a:t>
            </a:r>
            <a:r>
              <a:rPr lang="tr-TR" dirty="0"/>
              <a:t>. Kontrol ve </a:t>
            </a:r>
            <a:r>
              <a:rPr lang="tr-TR" dirty="0" smtClean="0"/>
              <a:t>düzeltici faaliyet</a:t>
            </a:r>
            <a:r>
              <a:rPr lang="tr-TR" dirty="0"/>
              <a:t>, </a:t>
            </a:r>
            <a:endParaRPr lang="tr-TR" dirty="0" smtClean="0"/>
          </a:p>
          <a:p>
            <a:r>
              <a:rPr lang="tr-TR" dirty="0" smtClean="0"/>
              <a:t>5</a:t>
            </a:r>
            <a:r>
              <a:rPr lang="tr-TR" dirty="0"/>
              <a:t>. </a:t>
            </a:r>
            <a:r>
              <a:rPr lang="tr-TR" dirty="0" smtClean="0"/>
              <a:t>Yönetimin gözden geçirilmesi.</a:t>
            </a:r>
            <a:endParaRPr lang="tr-TR" dirty="0"/>
          </a:p>
        </p:txBody>
      </p:sp>
      <p:sp>
        <p:nvSpPr>
          <p:cNvPr id="4" name="Veri Yer Tutucusu 3"/>
          <p:cNvSpPr>
            <a:spLocks noGrp="1"/>
          </p:cNvSpPr>
          <p:nvPr>
            <p:ph type="dt" sz="half" idx="14"/>
          </p:nvPr>
        </p:nvSpPr>
        <p:spPr/>
        <p:txBody>
          <a:bodyPr/>
          <a:lstStyle/>
          <a:p>
            <a:fld id="{7011A1A6-AE7E-453F-A42C-A3D1F665F990}"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88</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177843826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endParaRPr lang="tr-TR"/>
          </a:p>
        </p:txBody>
      </p:sp>
      <p:sp>
        <p:nvSpPr>
          <p:cNvPr id="5" name="Veri Yer Tutucusu 4"/>
          <p:cNvSpPr>
            <a:spLocks noGrp="1"/>
          </p:cNvSpPr>
          <p:nvPr>
            <p:ph type="dt" sz="half" idx="14"/>
          </p:nvPr>
        </p:nvSpPr>
        <p:spPr/>
        <p:txBody>
          <a:bodyPr/>
          <a:lstStyle/>
          <a:p>
            <a:fld id="{D7F51FCA-B279-4618-892B-3C7E2F5B897D}" type="datetime1">
              <a:rPr lang="tr-TR" smtClean="0"/>
              <a:t>16.12.2013</a:t>
            </a:fld>
            <a:endParaRPr lang="tr-TR"/>
          </a:p>
        </p:txBody>
      </p:sp>
      <p:sp>
        <p:nvSpPr>
          <p:cNvPr id="7" name="Slayt Numarası Yer Tutucusu 6"/>
          <p:cNvSpPr>
            <a:spLocks noGrp="1"/>
          </p:cNvSpPr>
          <p:nvPr>
            <p:ph type="sldNum" sz="quarter" idx="15"/>
          </p:nvPr>
        </p:nvSpPr>
        <p:spPr/>
        <p:txBody>
          <a:bodyPr/>
          <a:lstStyle/>
          <a:p>
            <a:fld id="{BBC086B9-1232-402C-B1FD-0814278172A8}" type="slidenum">
              <a:rPr lang="tr-TR" smtClean="0"/>
              <a:t>89</a:t>
            </a:fld>
            <a:endParaRPr lang="tr-TR"/>
          </a:p>
        </p:txBody>
      </p:sp>
      <p:sp>
        <p:nvSpPr>
          <p:cNvPr id="6" name="Altbilgi Yer Tutucusu 5"/>
          <p:cNvSpPr>
            <a:spLocks noGrp="1"/>
          </p:cNvSpPr>
          <p:nvPr>
            <p:ph type="ftr" sz="quarter" idx="16"/>
          </p:nvPr>
        </p:nvSpPr>
        <p:spPr/>
        <p:txBody>
          <a:bodyPr/>
          <a:lstStyle/>
          <a:p>
            <a:r>
              <a:rPr lang="tr-TR" smtClean="0"/>
              <a:t>M.Azmi AKTACİR</a:t>
            </a:r>
            <a:endParaRPr lang="tr-TR"/>
          </a:p>
        </p:txBody>
      </p:sp>
      <p:graphicFrame>
        <p:nvGraphicFramePr>
          <p:cNvPr id="8" name="Nesne 7"/>
          <p:cNvGraphicFramePr>
            <a:graphicFrameLocks noChangeAspect="1"/>
          </p:cNvGraphicFramePr>
          <p:nvPr>
            <p:extLst>
              <p:ext uri="{D42A27DB-BD31-4B8C-83A1-F6EECF244321}">
                <p14:modId xmlns:p14="http://schemas.microsoft.com/office/powerpoint/2010/main" val="2477552977"/>
              </p:ext>
            </p:extLst>
          </p:nvPr>
        </p:nvGraphicFramePr>
        <p:xfrm>
          <a:off x="533400" y="692150"/>
          <a:ext cx="8077200" cy="4953000"/>
        </p:xfrm>
        <a:graphic>
          <a:graphicData uri="http://schemas.openxmlformats.org/presentationml/2006/ole">
            <mc:AlternateContent xmlns:mc="http://schemas.openxmlformats.org/markup-compatibility/2006">
              <mc:Choice xmlns:v="urn:schemas-microsoft-com:vml" Requires="v">
                <p:oleObj spid="_x0000_s1034" name="Resim" r:id="rId3" imgW="5609844" imgH="5939028" progId="Word.Picture.8">
                  <p:embed/>
                </p:oleObj>
              </mc:Choice>
              <mc:Fallback>
                <p:oleObj name="Resim" r:id="rId3" imgW="5609844" imgH="5939028" progId="Word.Picture.8">
                  <p:embed/>
                  <p:pic>
                    <p:nvPicPr>
                      <p:cNvPr id="0" name="Nesn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92150"/>
                        <a:ext cx="80772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65470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Kaldırma Araçları</a:t>
            </a:r>
          </a:p>
        </p:txBody>
      </p:sp>
      <p:sp>
        <p:nvSpPr>
          <p:cNvPr id="3" name="İçerik Yer Tutucusu 2"/>
          <p:cNvSpPr>
            <a:spLocks noGrp="1"/>
          </p:cNvSpPr>
          <p:nvPr>
            <p:ph sz="quarter" idx="1"/>
          </p:nvPr>
        </p:nvSpPr>
        <p:spPr/>
        <p:txBody>
          <a:bodyPr>
            <a:normAutofit/>
          </a:bodyPr>
          <a:lstStyle/>
          <a:p>
            <a:pPr marL="0" indent="0">
              <a:buNone/>
            </a:pPr>
            <a:r>
              <a:rPr lang="tr-TR" b="1" dirty="0">
                <a:solidFill>
                  <a:srgbClr val="FF0000"/>
                </a:solidFill>
              </a:rPr>
              <a:t>Elektrik tesisatı, topraklama tesisatı, paratoner tesisatı ile akümülatör ve transformatör </a:t>
            </a:r>
            <a:r>
              <a:rPr lang="tr-TR" b="1" dirty="0" smtClean="0">
                <a:solidFill>
                  <a:srgbClr val="FF0000"/>
                </a:solidFill>
              </a:rPr>
              <a:t>gibi iş</a:t>
            </a:r>
            <a:r>
              <a:rPr lang="tr-TR" b="1" dirty="0">
                <a:solidFill>
                  <a:srgbClr val="FF0000"/>
                </a:solidFill>
              </a:rPr>
              <a:t> ekipmanlarının periyodik kontrolleri, kimler tarafından yapılır?</a:t>
            </a:r>
          </a:p>
          <a:p>
            <a:pPr marL="0" indent="0">
              <a:buNone/>
            </a:pPr>
            <a:r>
              <a:rPr lang="tr-TR" dirty="0" smtClean="0"/>
              <a:t>elektrik </a:t>
            </a:r>
            <a:r>
              <a:rPr lang="tr-TR" dirty="0"/>
              <a:t>ile ilgili tesisatın periyodik kontrolleri elektrik mühendisleri, elektrik tekniker veya yüksek teknikerleri tarafından yapılır</a:t>
            </a:r>
            <a:r>
              <a:rPr lang="tr-TR" dirty="0" smtClean="0"/>
              <a:t>.</a:t>
            </a:r>
            <a:endParaRPr lang="tr-TR" dirty="0"/>
          </a:p>
        </p:txBody>
      </p:sp>
      <p:sp>
        <p:nvSpPr>
          <p:cNvPr id="4" name="Veri Yer Tutucusu 3"/>
          <p:cNvSpPr>
            <a:spLocks noGrp="1"/>
          </p:cNvSpPr>
          <p:nvPr>
            <p:ph type="dt" sz="half" idx="14"/>
          </p:nvPr>
        </p:nvSpPr>
        <p:spPr/>
        <p:txBody>
          <a:bodyPr/>
          <a:lstStyle/>
          <a:p>
            <a:fld id="{84F670CD-6127-4EBB-A851-ED8AF3C86824}" type="datetime1">
              <a:rPr lang="tr-TR" smtClean="0"/>
              <a:t>16.12.2013</a:t>
            </a:fld>
            <a:endParaRPr lang="tr-TR"/>
          </a:p>
        </p:txBody>
      </p:sp>
      <p:sp>
        <p:nvSpPr>
          <p:cNvPr id="6" name="Slayt Numarası Yer Tutucusu 5"/>
          <p:cNvSpPr>
            <a:spLocks noGrp="1"/>
          </p:cNvSpPr>
          <p:nvPr>
            <p:ph type="sldNum" sz="quarter" idx="15"/>
          </p:nvPr>
        </p:nvSpPr>
        <p:spPr/>
        <p:txBody>
          <a:bodyPr/>
          <a:lstStyle/>
          <a:p>
            <a:fld id="{BBC086B9-1232-402C-B1FD-0814278172A8}" type="slidenum">
              <a:rPr lang="tr-TR" smtClean="0"/>
              <a:t>9</a:t>
            </a:fld>
            <a:endParaRPr lang="tr-TR"/>
          </a:p>
        </p:txBody>
      </p:sp>
      <p:sp>
        <p:nvSpPr>
          <p:cNvPr id="5" name="Altbilgi Yer Tutucusu 4"/>
          <p:cNvSpPr>
            <a:spLocks noGrp="1"/>
          </p:cNvSpPr>
          <p:nvPr>
            <p:ph type="ftr" sz="quarter" idx="16"/>
          </p:nvPr>
        </p:nvSpPr>
        <p:spPr/>
        <p:txBody>
          <a:bodyPr/>
          <a:lstStyle/>
          <a:p>
            <a:r>
              <a:rPr lang="tr-TR" smtClean="0"/>
              <a:t>M.Azmi AKTACİR</a:t>
            </a:r>
            <a:endParaRPr lang="tr-TR"/>
          </a:p>
        </p:txBody>
      </p:sp>
    </p:spTree>
    <p:extLst>
      <p:ext uri="{BB962C8B-B14F-4D97-AF65-F5344CB8AC3E}">
        <p14:creationId xmlns:p14="http://schemas.microsoft.com/office/powerpoint/2010/main" val="294634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7 İçerik Yer Tutucusu"/>
          <p:cNvSpPr txBox="1">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tr-TR" sz="2400" dirty="0">
                <a:latin typeface="Calibri" pitchFamily="34" charset="0"/>
              </a:rPr>
              <a:t>Kuruluşun ön durum değerlendirmesi yapılarak, “Biz şu anda neredeyiz” sorusuna cevap aranmalıdır. Durum tespitinde;</a:t>
            </a:r>
          </a:p>
          <a:p>
            <a:pPr algn="just" eaLnBrk="1" hangingPunct="1"/>
            <a:r>
              <a:rPr lang="tr-TR" sz="2400" dirty="0">
                <a:latin typeface="Calibri" pitchFamily="34" charset="0"/>
              </a:rPr>
              <a:t>a) Mevcut İSG yasal mevzuatına göre ihtiyaçlar belirlenmeli,</a:t>
            </a:r>
          </a:p>
          <a:p>
            <a:pPr algn="just" eaLnBrk="1" hangingPunct="1"/>
            <a:r>
              <a:rPr lang="tr-TR" sz="2400" dirty="0">
                <a:latin typeface="Calibri" pitchFamily="34" charset="0"/>
              </a:rPr>
              <a:t>b) Var olan veya önerilen çalışma ortamı ve is organizasyonundan kaynaklanan veya beklenen tehlikeler veya riskler tanımlanmalı,</a:t>
            </a:r>
          </a:p>
          <a:p>
            <a:pPr algn="just" eaLnBrk="1" hangingPunct="1"/>
            <a:r>
              <a:rPr lang="tr-TR" sz="2400" dirty="0">
                <a:latin typeface="Calibri" pitchFamily="34" charset="0"/>
              </a:rPr>
              <a:t>c) Yapılan çalışmaların, tehlikelerin ortadan kaldırılması veya risklerin kontrolü için uygun olup olmadığı tespit edilmeli,</a:t>
            </a:r>
          </a:p>
          <a:p>
            <a:pPr algn="just" eaLnBrk="1" hangingPunct="1"/>
            <a:r>
              <a:rPr lang="tr-TR" sz="2400" dirty="0">
                <a:latin typeface="Calibri" pitchFamily="34" charset="0"/>
              </a:rPr>
              <a:t>d) İsçilerin sağlık muayenelerinden elde edilen veriler analiz edilmelidir</a:t>
            </a:r>
            <a:r>
              <a:rPr lang="tr-TR" sz="2400" dirty="0" smtClean="0">
                <a:latin typeface="Calibri" pitchFamily="34" charset="0"/>
              </a:rPr>
              <a:t>.</a:t>
            </a:r>
            <a:endParaRPr lang="tr-TR" sz="2400" dirty="0">
              <a:latin typeface="Calibri" pitchFamily="34" charset="0"/>
            </a:endParaRPr>
          </a:p>
        </p:txBody>
      </p:sp>
      <p:sp>
        <p:nvSpPr>
          <p:cNvPr id="34819" name="Rectangle 4"/>
          <p:cNvSpPr>
            <a:spLocks noChangeArrowheads="1"/>
          </p:cNvSpPr>
          <p:nvPr/>
        </p:nvSpPr>
        <p:spPr bwMode="auto">
          <a:xfrm>
            <a:off x="684213" y="620713"/>
            <a:ext cx="4197350" cy="584200"/>
          </a:xfrm>
          <a:prstGeom prst="rect">
            <a:avLst/>
          </a:prstGeom>
          <a:noFill/>
          <a:ln>
            <a:noFill/>
          </a:ln>
          <a:effectLst>
            <a:outerShdw dist="35921" dir="2700000" algn="ctr" rotWithShape="0">
              <a:srgbClr val="99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p>
            <a:pPr>
              <a:spcBef>
                <a:spcPct val="20000"/>
              </a:spcBef>
              <a:buClr>
                <a:schemeClr val="hlink"/>
              </a:buClr>
              <a:buSzPct val="110000"/>
            </a:pPr>
            <a:r>
              <a:rPr lang="tr-TR" sz="3200" b="1"/>
              <a:t>DURUMU TESPİT ET</a:t>
            </a:r>
          </a:p>
        </p:txBody>
      </p:sp>
    </p:spTree>
    <p:extLst>
      <p:ext uri="{BB962C8B-B14F-4D97-AF65-F5344CB8AC3E}">
        <p14:creationId xmlns:p14="http://schemas.microsoft.com/office/powerpoint/2010/main" val="206663604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3 Slayt Numarası Yer Tutucusu"/>
          <p:cNvSpPr>
            <a:spLocks noGrp="1"/>
          </p:cNvSpPr>
          <p:nvPr>
            <p:ph type="sldNum" sz="quarter" idx="4294967295"/>
          </p:nvPr>
        </p:nvSpPr>
        <p:spPr>
          <a:xfrm>
            <a:off x="457200" y="6356350"/>
            <a:ext cx="2133600" cy="365125"/>
          </a:xfrm>
          <a:prstGeom prst="rect">
            <a:avLst/>
          </a:prstGeom>
        </p:spPr>
        <p:txBody>
          <a:bodyPr/>
          <a:lstStyle/>
          <a:p>
            <a:pPr algn="l">
              <a:defRPr/>
            </a:pPr>
            <a:fld id="{EAA70365-6905-4EF9-85E1-A12B3875157B}" type="slidenum">
              <a:rPr lang="en-US"/>
              <a:pPr algn="l">
                <a:defRPr/>
              </a:pPr>
              <a:t>91</a:t>
            </a:fld>
            <a:endParaRPr lang="en-US"/>
          </a:p>
        </p:txBody>
      </p:sp>
      <p:sp>
        <p:nvSpPr>
          <p:cNvPr id="35843" name="Rectangle 3"/>
          <p:cNvSpPr>
            <a:spLocks noGrp="1" noChangeArrowheads="1"/>
          </p:cNvSpPr>
          <p:nvPr>
            <p:ph type="body" idx="1"/>
          </p:nvPr>
        </p:nvSpPr>
        <p:spPr>
          <a:xfrm>
            <a:off x="611188" y="1125538"/>
            <a:ext cx="8229600" cy="5232400"/>
          </a:xfrm>
        </p:spPr>
        <p:txBody>
          <a:bodyPr/>
          <a:lstStyle/>
          <a:p>
            <a:pPr eaLnBrk="1" hangingPunct="1">
              <a:lnSpc>
                <a:spcPct val="90000"/>
              </a:lnSpc>
              <a:buFont typeface="Wingdings" pitchFamily="2" charset="2"/>
              <a:buNone/>
            </a:pPr>
            <a:r>
              <a:rPr lang="tr-TR" sz="2800" dirty="0" smtClean="0"/>
              <a:t>• İş Sağlığı ve Güvenliği açısından amacın belirlenmesi ( neyi başarmak istiyoruz, nerede, ne zaman )</a:t>
            </a:r>
          </a:p>
          <a:p>
            <a:pPr eaLnBrk="1" hangingPunct="1">
              <a:lnSpc>
                <a:spcPct val="90000"/>
              </a:lnSpc>
              <a:buFont typeface="Wingdings" pitchFamily="2" charset="2"/>
              <a:buNone/>
            </a:pPr>
            <a:r>
              <a:rPr lang="tr-TR" sz="2800" dirty="0" smtClean="0"/>
              <a:t>• Hedeflerin belirlenmesi</a:t>
            </a:r>
          </a:p>
          <a:p>
            <a:pPr eaLnBrk="1" hangingPunct="1">
              <a:lnSpc>
                <a:spcPct val="90000"/>
              </a:lnSpc>
              <a:buFont typeface="Arial" charset="0"/>
              <a:buNone/>
            </a:pPr>
            <a:r>
              <a:rPr lang="tr-TR" sz="2800" dirty="0" smtClean="0"/>
              <a:t>• Risk değerlendirme </a:t>
            </a:r>
            <a:r>
              <a:rPr lang="tr-TR" sz="2800" dirty="0" err="1" smtClean="0"/>
              <a:t>metodlarının</a:t>
            </a:r>
            <a:r>
              <a:rPr lang="tr-TR" sz="2800" dirty="0" smtClean="0"/>
              <a:t> belirlenmesi </a:t>
            </a:r>
          </a:p>
          <a:p>
            <a:pPr eaLnBrk="1" hangingPunct="1">
              <a:lnSpc>
                <a:spcPct val="90000"/>
              </a:lnSpc>
              <a:buFont typeface="Arial" charset="0"/>
              <a:buNone/>
            </a:pPr>
            <a:r>
              <a:rPr lang="tr-TR" sz="2800" dirty="0" smtClean="0"/>
              <a:t>• Tehlikelerin Belirlenmesi</a:t>
            </a:r>
          </a:p>
          <a:p>
            <a:pPr eaLnBrk="1" hangingPunct="1">
              <a:lnSpc>
                <a:spcPct val="90000"/>
              </a:lnSpc>
              <a:buFont typeface="Arial" charset="0"/>
              <a:buNone/>
            </a:pPr>
            <a:r>
              <a:rPr lang="tr-TR" sz="2800" dirty="0" smtClean="0"/>
              <a:t>• Riskleri Değerlendirme</a:t>
            </a:r>
          </a:p>
          <a:p>
            <a:pPr eaLnBrk="1" hangingPunct="1">
              <a:buFont typeface="Arial" charset="0"/>
              <a:buNone/>
            </a:pPr>
            <a:endParaRPr lang="tr-TR" sz="2800" dirty="0" smtClean="0"/>
          </a:p>
          <a:p>
            <a:pPr eaLnBrk="1" hangingPunct="1">
              <a:buFont typeface="Arial" charset="0"/>
              <a:buNone/>
            </a:pPr>
            <a:endParaRPr lang="tr-TR" sz="2800" dirty="0" smtClean="0"/>
          </a:p>
          <a:p>
            <a:pPr eaLnBrk="1" hangingPunct="1">
              <a:lnSpc>
                <a:spcPct val="90000"/>
              </a:lnSpc>
              <a:buFont typeface="Wingdings" pitchFamily="2" charset="2"/>
              <a:buNone/>
            </a:pPr>
            <a:endParaRPr lang="tr-TR" sz="2800" dirty="0" smtClean="0"/>
          </a:p>
        </p:txBody>
      </p:sp>
      <p:sp>
        <p:nvSpPr>
          <p:cNvPr id="35844" name="Rectangle 4"/>
          <p:cNvSpPr>
            <a:spLocks noChangeArrowheads="1"/>
          </p:cNvSpPr>
          <p:nvPr/>
        </p:nvSpPr>
        <p:spPr bwMode="auto">
          <a:xfrm>
            <a:off x="439738" y="457200"/>
            <a:ext cx="2303462" cy="534988"/>
          </a:xfrm>
          <a:prstGeom prst="rect">
            <a:avLst/>
          </a:prstGeom>
          <a:noFill/>
          <a:ln>
            <a:noFill/>
          </a:ln>
          <a:effectLst>
            <a:outerShdw dist="35921" dir="2700000" algn="ctr" rotWithShape="0">
              <a:srgbClr val="99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p>
            <a:pPr>
              <a:lnSpc>
                <a:spcPct val="90000"/>
              </a:lnSpc>
              <a:spcBef>
                <a:spcPct val="20000"/>
              </a:spcBef>
              <a:buClr>
                <a:schemeClr val="hlink"/>
              </a:buClr>
              <a:buSzPct val="110000"/>
            </a:pPr>
            <a:r>
              <a:rPr lang="tr-TR" sz="3200" b="1"/>
              <a:t>1. PLANLA</a:t>
            </a:r>
          </a:p>
        </p:txBody>
      </p:sp>
    </p:spTree>
    <p:extLst>
      <p:ext uri="{BB962C8B-B14F-4D97-AF65-F5344CB8AC3E}">
        <p14:creationId xmlns:p14="http://schemas.microsoft.com/office/powerpoint/2010/main" val="634789417"/>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3 Slayt Numarası Yer Tutucusu"/>
          <p:cNvSpPr>
            <a:spLocks noGrp="1"/>
          </p:cNvSpPr>
          <p:nvPr>
            <p:ph type="sldNum" sz="quarter" idx="4294967295"/>
          </p:nvPr>
        </p:nvSpPr>
        <p:spPr>
          <a:xfrm>
            <a:off x="457200" y="6356350"/>
            <a:ext cx="2133600" cy="365125"/>
          </a:xfrm>
          <a:prstGeom prst="rect">
            <a:avLst/>
          </a:prstGeom>
        </p:spPr>
        <p:txBody>
          <a:bodyPr/>
          <a:lstStyle/>
          <a:p>
            <a:pPr algn="l">
              <a:defRPr/>
            </a:pPr>
            <a:fld id="{5D246255-0D0D-483B-B4AF-0C2263267D42}" type="slidenum">
              <a:rPr lang="en-US"/>
              <a:pPr algn="l">
                <a:defRPr/>
              </a:pPr>
              <a:t>92</a:t>
            </a:fld>
            <a:endParaRPr lang="en-US" dirty="0"/>
          </a:p>
        </p:txBody>
      </p:sp>
      <p:sp>
        <p:nvSpPr>
          <p:cNvPr id="36867" name="Rectangle 3"/>
          <p:cNvSpPr>
            <a:spLocks noGrp="1" noChangeArrowheads="1"/>
          </p:cNvSpPr>
          <p:nvPr>
            <p:ph type="body" idx="1"/>
          </p:nvPr>
        </p:nvSpPr>
        <p:spPr>
          <a:xfrm>
            <a:off x="539750" y="1412875"/>
            <a:ext cx="8229600" cy="4525963"/>
          </a:xfrm>
        </p:spPr>
        <p:txBody>
          <a:bodyPr/>
          <a:lstStyle/>
          <a:p>
            <a:pPr eaLnBrk="1" hangingPunct="1">
              <a:buFont typeface="Arial" charset="0"/>
              <a:buNone/>
            </a:pPr>
            <a:r>
              <a:rPr lang="tr-TR" smtClean="0"/>
              <a:t>• Risklerin kabul edilebilir olup olmadığına karar verme</a:t>
            </a:r>
          </a:p>
          <a:p>
            <a:pPr eaLnBrk="1" hangingPunct="1">
              <a:lnSpc>
                <a:spcPct val="90000"/>
              </a:lnSpc>
              <a:buFont typeface="Arial" charset="0"/>
              <a:buNone/>
            </a:pPr>
            <a:r>
              <a:rPr lang="tr-TR" smtClean="0"/>
              <a:t>• Detaylı plan hazırlaması ( uygulama planı )</a:t>
            </a:r>
          </a:p>
          <a:p>
            <a:pPr eaLnBrk="1" hangingPunct="1">
              <a:lnSpc>
                <a:spcPct val="90000"/>
              </a:lnSpc>
              <a:buFont typeface="Arial" charset="0"/>
              <a:buNone/>
            </a:pPr>
            <a:r>
              <a:rPr lang="tr-TR" smtClean="0"/>
              <a:t>• İç talimatlar hazırlama </a:t>
            </a:r>
          </a:p>
          <a:p>
            <a:pPr eaLnBrk="1" hangingPunct="1">
              <a:lnSpc>
                <a:spcPct val="90000"/>
              </a:lnSpc>
              <a:buFont typeface="Arial" charset="0"/>
              <a:buNone/>
            </a:pPr>
            <a:r>
              <a:rPr lang="tr-TR" smtClean="0"/>
              <a:t>• Kontrol Önlemlerinin uygulanması</a:t>
            </a:r>
          </a:p>
          <a:p>
            <a:pPr eaLnBrk="1" hangingPunct="1">
              <a:buFont typeface="Wingdings" pitchFamily="2" charset="2"/>
              <a:buNone/>
            </a:pPr>
            <a:r>
              <a:rPr lang="tr-TR" smtClean="0"/>
              <a:t>• Her bölümdeki İlgili kişileri bilgilendirme, eğitme ve katılımını sağlama</a:t>
            </a:r>
          </a:p>
          <a:p>
            <a:pPr eaLnBrk="1" hangingPunct="1">
              <a:buFont typeface="Wingdings" pitchFamily="2" charset="2"/>
              <a:buNone/>
            </a:pPr>
            <a:r>
              <a:rPr lang="tr-TR" smtClean="0"/>
              <a:t>• Faaliyet planını izleme ve gerçekleştirme</a:t>
            </a:r>
          </a:p>
          <a:p>
            <a:pPr eaLnBrk="1" hangingPunct="1">
              <a:buFont typeface="Wingdings" pitchFamily="2" charset="2"/>
              <a:buNone/>
            </a:pPr>
            <a:endParaRPr lang="tr-TR" smtClean="0"/>
          </a:p>
        </p:txBody>
      </p:sp>
      <p:sp>
        <p:nvSpPr>
          <p:cNvPr id="36868" name="Rectangle 4"/>
          <p:cNvSpPr>
            <a:spLocks noChangeArrowheads="1"/>
          </p:cNvSpPr>
          <p:nvPr/>
        </p:nvSpPr>
        <p:spPr bwMode="auto">
          <a:xfrm>
            <a:off x="611188" y="476250"/>
            <a:ext cx="2373312" cy="584200"/>
          </a:xfrm>
          <a:prstGeom prst="rect">
            <a:avLst/>
          </a:prstGeom>
          <a:noFill/>
          <a:ln>
            <a:noFill/>
          </a:ln>
          <a:effectLst>
            <a:outerShdw dist="35921" dir="2700000" algn="ctr" rotWithShape="0">
              <a:srgbClr val="99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p>
            <a:pPr>
              <a:spcBef>
                <a:spcPct val="20000"/>
              </a:spcBef>
              <a:buClr>
                <a:schemeClr val="hlink"/>
              </a:buClr>
              <a:buSzPct val="110000"/>
            </a:pPr>
            <a:r>
              <a:rPr lang="tr-TR" sz="3200" b="1"/>
              <a:t>2. UYGULA</a:t>
            </a:r>
          </a:p>
        </p:txBody>
      </p:sp>
    </p:spTree>
    <p:extLst>
      <p:ext uri="{BB962C8B-B14F-4D97-AF65-F5344CB8AC3E}">
        <p14:creationId xmlns:p14="http://schemas.microsoft.com/office/powerpoint/2010/main" val="3006707623"/>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3 Slayt Numarası Yer Tutucusu"/>
          <p:cNvSpPr>
            <a:spLocks noGrp="1"/>
          </p:cNvSpPr>
          <p:nvPr>
            <p:ph type="sldNum" sz="quarter" idx="4294967295"/>
          </p:nvPr>
        </p:nvSpPr>
        <p:spPr>
          <a:xfrm>
            <a:off x="457200" y="6356350"/>
            <a:ext cx="2133600" cy="365125"/>
          </a:xfrm>
          <a:prstGeom prst="rect">
            <a:avLst/>
          </a:prstGeom>
        </p:spPr>
        <p:txBody>
          <a:bodyPr/>
          <a:lstStyle/>
          <a:p>
            <a:pPr algn="l">
              <a:defRPr/>
            </a:pPr>
            <a:fld id="{710EAF4E-51CA-492A-B5E3-E0A1B7707182}" type="slidenum">
              <a:rPr lang="en-US"/>
              <a:pPr algn="l">
                <a:defRPr/>
              </a:pPr>
              <a:t>93</a:t>
            </a:fld>
            <a:endParaRPr lang="en-US"/>
          </a:p>
        </p:txBody>
      </p:sp>
      <p:sp>
        <p:nvSpPr>
          <p:cNvPr id="37891" name="Rectangle 3"/>
          <p:cNvSpPr>
            <a:spLocks noGrp="1" noChangeArrowheads="1"/>
          </p:cNvSpPr>
          <p:nvPr>
            <p:ph type="body" idx="1"/>
          </p:nvPr>
        </p:nvSpPr>
        <p:spPr>
          <a:xfrm>
            <a:off x="457200" y="1600200"/>
            <a:ext cx="8229600" cy="3484563"/>
          </a:xfrm>
        </p:spPr>
        <p:txBody>
          <a:bodyPr/>
          <a:lstStyle/>
          <a:p>
            <a:pPr eaLnBrk="1" hangingPunct="1">
              <a:buFont typeface="Arial" charset="0"/>
              <a:buNone/>
            </a:pPr>
            <a:r>
              <a:rPr lang="tr-TR" smtClean="0"/>
              <a:t>• Uygulama sonuçlarını yakın takip etme</a:t>
            </a:r>
          </a:p>
          <a:p>
            <a:pPr eaLnBrk="1" hangingPunct="1">
              <a:buFont typeface="Wingdings" pitchFamily="2" charset="2"/>
              <a:buNone/>
            </a:pPr>
            <a:r>
              <a:rPr lang="tr-TR" smtClean="0"/>
              <a:t>• Hedef veya hedeflere ulaşıldı mı?</a:t>
            </a:r>
          </a:p>
          <a:p>
            <a:pPr eaLnBrk="1" hangingPunct="1">
              <a:buFont typeface="Wingdings" pitchFamily="2" charset="2"/>
              <a:buNone/>
            </a:pPr>
            <a:r>
              <a:rPr lang="tr-TR" smtClean="0"/>
              <a:t>• İç talimatlar ve yönergeleri gözden geçirme</a:t>
            </a:r>
          </a:p>
          <a:p>
            <a:pPr eaLnBrk="1" hangingPunct="1">
              <a:buFont typeface="Wingdings" pitchFamily="2" charset="2"/>
              <a:buNone/>
            </a:pPr>
            <a:r>
              <a:rPr lang="tr-TR" smtClean="0"/>
              <a:t>• Olası sapmaları tespit etme ve kaydetme</a:t>
            </a:r>
          </a:p>
          <a:p>
            <a:pPr eaLnBrk="1" hangingPunct="1">
              <a:buFont typeface="Wingdings" pitchFamily="2" charset="2"/>
              <a:buNone/>
            </a:pPr>
            <a:r>
              <a:rPr lang="tr-TR" smtClean="0"/>
              <a:t>• İlgili kişileri bilgilendirme</a:t>
            </a:r>
          </a:p>
        </p:txBody>
      </p:sp>
      <p:sp>
        <p:nvSpPr>
          <p:cNvPr id="37892" name="Rectangle 4"/>
          <p:cNvSpPr>
            <a:spLocks noChangeArrowheads="1"/>
          </p:cNvSpPr>
          <p:nvPr/>
        </p:nvSpPr>
        <p:spPr bwMode="auto">
          <a:xfrm>
            <a:off x="684213" y="620713"/>
            <a:ext cx="3298825" cy="584200"/>
          </a:xfrm>
          <a:prstGeom prst="rect">
            <a:avLst/>
          </a:prstGeom>
          <a:noFill/>
          <a:ln>
            <a:noFill/>
          </a:ln>
          <a:effectLst>
            <a:outerShdw dist="35921" dir="2700000" algn="ctr" rotWithShape="0">
              <a:srgbClr val="99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p>
            <a:pPr>
              <a:spcBef>
                <a:spcPct val="20000"/>
              </a:spcBef>
              <a:buClr>
                <a:schemeClr val="hlink"/>
              </a:buClr>
              <a:buSzPct val="110000"/>
            </a:pPr>
            <a:r>
              <a:rPr lang="tr-TR" sz="3200" b="1"/>
              <a:t>3. KONTROL ET</a:t>
            </a:r>
          </a:p>
        </p:txBody>
      </p:sp>
    </p:spTree>
    <p:extLst>
      <p:ext uri="{BB962C8B-B14F-4D97-AF65-F5344CB8AC3E}">
        <p14:creationId xmlns:p14="http://schemas.microsoft.com/office/powerpoint/2010/main" val="4122381884"/>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3 Slayt Numarası Yer Tutucusu"/>
          <p:cNvSpPr>
            <a:spLocks noGrp="1"/>
          </p:cNvSpPr>
          <p:nvPr>
            <p:ph type="sldNum" sz="quarter" idx="4294967295"/>
          </p:nvPr>
        </p:nvSpPr>
        <p:spPr>
          <a:xfrm>
            <a:off x="457200" y="6356350"/>
            <a:ext cx="2133600" cy="365125"/>
          </a:xfrm>
          <a:prstGeom prst="rect">
            <a:avLst/>
          </a:prstGeom>
        </p:spPr>
        <p:txBody>
          <a:bodyPr/>
          <a:lstStyle/>
          <a:p>
            <a:pPr algn="l">
              <a:defRPr/>
            </a:pPr>
            <a:fld id="{4ACC1F07-ACAE-49EB-BD69-1F8313225BB8}" type="slidenum">
              <a:rPr lang="en-US"/>
              <a:pPr algn="l">
                <a:defRPr/>
              </a:pPr>
              <a:t>94</a:t>
            </a:fld>
            <a:endParaRPr lang="en-US"/>
          </a:p>
        </p:txBody>
      </p:sp>
      <p:sp>
        <p:nvSpPr>
          <p:cNvPr id="38915" name="Rectangle 3"/>
          <p:cNvSpPr>
            <a:spLocks noGrp="1" noChangeArrowheads="1"/>
          </p:cNvSpPr>
          <p:nvPr>
            <p:ph type="body" idx="1"/>
          </p:nvPr>
        </p:nvSpPr>
        <p:spPr>
          <a:xfrm>
            <a:off x="468313" y="1844675"/>
            <a:ext cx="8229600" cy="2879725"/>
          </a:xfrm>
        </p:spPr>
        <p:txBody>
          <a:bodyPr/>
          <a:lstStyle/>
          <a:p>
            <a:pPr eaLnBrk="1" hangingPunct="1">
              <a:buFont typeface="Wingdings" pitchFamily="2" charset="2"/>
              <a:buNone/>
            </a:pPr>
            <a:r>
              <a:rPr lang="tr-TR" smtClean="0"/>
              <a:t>• Kalıcı bir denetleme sistemi kurma</a:t>
            </a:r>
          </a:p>
          <a:p>
            <a:pPr eaLnBrk="1" hangingPunct="1">
              <a:buFont typeface="Wingdings" pitchFamily="2" charset="2"/>
              <a:buNone/>
            </a:pPr>
            <a:r>
              <a:rPr lang="tr-TR" smtClean="0"/>
              <a:t>• Etkili önlemleri standartlaştırma</a:t>
            </a:r>
          </a:p>
          <a:p>
            <a:pPr eaLnBrk="1" hangingPunct="1">
              <a:buFont typeface="Wingdings" pitchFamily="2" charset="2"/>
              <a:buNone/>
            </a:pPr>
            <a:r>
              <a:rPr lang="tr-TR" smtClean="0"/>
              <a:t>• Gerekli eğitim ve yönlendirmeleri sağlama</a:t>
            </a:r>
          </a:p>
        </p:txBody>
      </p:sp>
      <p:sp>
        <p:nvSpPr>
          <p:cNvPr id="38916" name="Rectangle 4"/>
          <p:cNvSpPr>
            <a:spLocks noChangeArrowheads="1"/>
          </p:cNvSpPr>
          <p:nvPr/>
        </p:nvSpPr>
        <p:spPr bwMode="auto">
          <a:xfrm>
            <a:off x="755650" y="765175"/>
            <a:ext cx="2767013" cy="584200"/>
          </a:xfrm>
          <a:prstGeom prst="rect">
            <a:avLst/>
          </a:prstGeom>
          <a:noFill/>
          <a:ln>
            <a:noFill/>
          </a:ln>
          <a:effectLst>
            <a:outerShdw dist="35921" dir="2700000" algn="ctr" rotWithShape="0">
              <a:srgbClr val="99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p>
            <a:pPr>
              <a:spcBef>
                <a:spcPct val="20000"/>
              </a:spcBef>
              <a:buClr>
                <a:schemeClr val="hlink"/>
              </a:buClr>
              <a:buSzPct val="110000"/>
            </a:pPr>
            <a:r>
              <a:rPr lang="tr-TR" sz="3200" b="1"/>
              <a:t>4. ÖNLEM AL</a:t>
            </a:r>
          </a:p>
        </p:txBody>
      </p:sp>
    </p:spTree>
    <p:extLst>
      <p:ext uri="{BB962C8B-B14F-4D97-AF65-F5344CB8AC3E}">
        <p14:creationId xmlns:p14="http://schemas.microsoft.com/office/powerpoint/2010/main" val="4127364802"/>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0"/>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tr-TR" smtClean="0">
              <a:solidFill>
                <a:srgbClr val="000000"/>
              </a:solidFill>
            </a:endParaRPr>
          </a:p>
        </p:txBody>
      </p:sp>
      <p:sp>
        <p:nvSpPr>
          <p:cNvPr id="3" name="Rechteck 4"/>
          <p:cNvSpPr>
            <a:spLocks noChangeArrowheads="1"/>
          </p:cNvSpPr>
          <p:nvPr/>
        </p:nvSpPr>
        <p:spPr bwMode="auto">
          <a:xfrm>
            <a:off x="10080" y="3155064"/>
            <a:ext cx="9133920" cy="1359786"/>
          </a:xfrm>
          <a:prstGeom prst="rect">
            <a:avLst/>
          </a:prstGeom>
          <a:noFill/>
          <a:ln w="9525" algn="ctr">
            <a:noFill/>
            <a:round/>
            <a:headEnd/>
            <a:tailEnd/>
          </a:ln>
        </p:spPr>
        <p:txBody>
          <a:bodyPr wrap="none" lIns="0" tIns="0" rIns="0" bIns="0" anchor="ctr"/>
          <a:lstStyle/>
          <a:p>
            <a:pPr marL="36000" algn="ctr" fontAlgn="base">
              <a:spcBef>
                <a:spcPct val="0"/>
              </a:spcBef>
              <a:spcAft>
                <a:spcPct val="0"/>
              </a:spcAft>
              <a:defRPr/>
            </a:pPr>
            <a:r>
              <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rPr>
              <a:t>Sınav Soruları</a:t>
            </a:r>
          </a:p>
        </p:txBody>
      </p:sp>
      <p:pic>
        <p:nvPicPr>
          <p:cNvPr id="46084" name="Picture 2" descr="D:\DOKTOR\1-ISTANBULUZMAN\1-EĞİTİM KURUMU\1. İstanbuluzman\2-RESİMLER\z.Diğer\Gnome-Help-Faq-6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4825" y="2771775"/>
            <a:ext cx="6762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85" name="Group 82"/>
          <p:cNvGrpSpPr>
            <a:grpSpLocks/>
          </p:cNvGrpSpPr>
          <p:nvPr/>
        </p:nvGrpSpPr>
        <p:grpSpPr bwMode="auto">
          <a:xfrm>
            <a:off x="3414713" y="704850"/>
            <a:ext cx="2476500" cy="2586038"/>
            <a:chOff x="1671" y="1171"/>
            <a:chExt cx="2321" cy="2628"/>
          </a:xfrm>
        </p:grpSpPr>
        <p:pic>
          <p:nvPicPr>
            <p:cNvPr id="46086"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1" y="3199"/>
              <a:ext cx="2321"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Freeform 15"/>
            <p:cNvSpPr>
              <a:spLocks noChangeAspect="1"/>
            </p:cNvSpPr>
            <p:nvPr/>
          </p:nvSpPr>
          <p:spPr bwMode="auto">
            <a:xfrm>
              <a:off x="1700" y="1171"/>
              <a:ext cx="2292" cy="1980"/>
            </a:xfrm>
            <a:custGeom>
              <a:avLst/>
              <a:gdLst>
                <a:gd name="T0" fmla="*/ 291203 w 365"/>
                <a:gd name="T1" fmla="*/ 3495402 h 316"/>
                <a:gd name="T2" fmla="*/ 99799 w 365"/>
                <a:gd name="T3" fmla="*/ 3175350 h 316"/>
                <a:gd name="T4" fmla="*/ 1842950 w 365"/>
                <a:gd name="T5" fmla="*/ 176634 h 316"/>
                <a:gd name="T6" fmla="*/ 2235648 w 365"/>
                <a:gd name="T7" fmla="*/ 176634 h 316"/>
                <a:gd name="T8" fmla="*/ 3978837 w 365"/>
                <a:gd name="T9" fmla="*/ 3175350 h 316"/>
                <a:gd name="T10" fmla="*/ 3787395 w 365"/>
                <a:gd name="T11" fmla="*/ 3495402 h 316"/>
                <a:gd name="T12" fmla="*/ 291203 w 365"/>
                <a:gd name="T13" fmla="*/ 3495402 h 316"/>
                <a:gd name="T14" fmla="*/ 0 60000 65536"/>
                <a:gd name="T15" fmla="*/ 0 60000 65536"/>
                <a:gd name="T16" fmla="*/ 0 60000 65536"/>
                <a:gd name="T17" fmla="*/ 0 60000 65536"/>
                <a:gd name="T18" fmla="*/ 0 60000 65536"/>
                <a:gd name="T19" fmla="*/ 0 60000 65536"/>
                <a:gd name="T20" fmla="*/ 0 60000 65536"/>
                <a:gd name="T21" fmla="*/ 0 w 365"/>
                <a:gd name="T22" fmla="*/ 0 h 316"/>
                <a:gd name="T23" fmla="*/ 365 w 365"/>
                <a:gd name="T24" fmla="*/ 316 h 3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5" h="316">
                  <a:moveTo>
                    <a:pt x="26" y="316"/>
                  </a:moveTo>
                  <a:cubicBezTo>
                    <a:pt x="7" y="316"/>
                    <a:pt x="0" y="303"/>
                    <a:pt x="9" y="287"/>
                  </a:cubicBezTo>
                  <a:cubicBezTo>
                    <a:pt x="165" y="16"/>
                    <a:pt x="165" y="16"/>
                    <a:pt x="165" y="16"/>
                  </a:cubicBezTo>
                  <a:cubicBezTo>
                    <a:pt x="175" y="0"/>
                    <a:pt x="190" y="0"/>
                    <a:pt x="200" y="16"/>
                  </a:cubicBezTo>
                  <a:cubicBezTo>
                    <a:pt x="356" y="287"/>
                    <a:pt x="356" y="287"/>
                    <a:pt x="356" y="287"/>
                  </a:cubicBezTo>
                  <a:cubicBezTo>
                    <a:pt x="365" y="303"/>
                    <a:pt x="358" y="316"/>
                    <a:pt x="339" y="316"/>
                  </a:cubicBezTo>
                  <a:lnTo>
                    <a:pt x="26" y="3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sp>
          <p:nvSpPr>
            <p:cNvPr id="46088" name="Freeform 16"/>
            <p:cNvSpPr>
              <a:spLocks noChangeAspect="1"/>
            </p:cNvSpPr>
            <p:nvPr/>
          </p:nvSpPr>
          <p:spPr bwMode="auto">
            <a:xfrm>
              <a:off x="1700" y="1171"/>
              <a:ext cx="2292" cy="1980"/>
            </a:xfrm>
            <a:custGeom>
              <a:avLst/>
              <a:gdLst>
                <a:gd name="T0" fmla="*/ 291203 w 365"/>
                <a:gd name="T1" fmla="*/ 3495402 h 316"/>
                <a:gd name="T2" fmla="*/ 99799 w 365"/>
                <a:gd name="T3" fmla="*/ 3175350 h 316"/>
                <a:gd name="T4" fmla="*/ 1842950 w 365"/>
                <a:gd name="T5" fmla="*/ 176634 h 316"/>
                <a:gd name="T6" fmla="*/ 2235648 w 365"/>
                <a:gd name="T7" fmla="*/ 176634 h 316"/>
                <a:gd name="T8" fmla="*/ 3978837 w 365"/>
                <a:gd name="T9" fmla="*/ 3175350 h 316"/>
                <a:gd name="T10" fmla="*/ 3787395 w 365"/>
                <a:gd name="T11" fmla="*/ 3495402 h 316"/>
                <a:gd name="T12" fmla="*/ 291203 w 365"/>
                <a:gd name="T13" fmla="*/ 3495402 h 316"/>
                <a:gd name="T14" fmla="*/ 0 60000 65536"/>
                <a:gd name="T15" fmla="*/ 0 60000 65536"/>
                <a:gd name="T16" fmla="*/ 0 60000 65536"/>
                <a:gd name="T17" fmla="*/ 0 60000 65536"/>
                <a:gd name="T18" fmla="*/ 0 60000 65536"/>
                <a:gd name="T19" fmla="*/ 0 60000 65536"/>
                <a:gd name="T20" fmla="*/ 0 60000 65536"/>
                <a:gd name="T21" fmla="*/ 0 w 365"/>
                <a:gd name="T22" fmla="*/ 0 h 316"/>
                <a:gd name="T23" fmla="*/ 365 w 365"/>
                <a:gd name="T24" fmla="*/ 316 h 3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5" h="316">
                  <a:moveTo>
                    <a:pt x="26" y="316"/>
                  </a:moveTo>
                  <a:cubicBezTo>
                    <a:pt x="7" y="316"/>
                    <a:pt x="0" y="303"/>
                    <a:pt x="9" y="287"/>
                  </a:cubicBezTo>
                  <a:cubicBezTo>
                    <a:pt x="165" y="16"/>
                    <a:pt x="165" y="16"/>
                    <a:pt x="165" y="16"/>
                  </a:cubicBezTo>
                  <a:cubicBezTo>
                    <a:pt x="175" y="0"/>
                    <a:pt x="190" y="0"/>
                    <a:pt x="200" y="16"/>
                  </a:cubicBezTo>
                  <a:cubicBezTo>
                    <a:pt x="356" y="287"/>
                    <a:pt x="356" y="287"/>
                    <a:pt x="356" y="287"/>
                  </a:cubicBezTo>
                  <a:cubicBezTo>
                    <a:pt x="365" y="303"/>
                    <a:pt x="358" y="316"/>
                    <a:pt x="339" y="316"/>
                  </a:cubicBezTo>
                  <a:lnTo>
                    <a:pt x="26" y="316"/>
                  </a:lnTo>
                  <a:close/>
                </a:path>
              </a:pathLst>
            </a:custGeom>
            <a:gradFill rotWithShape="1">
              <a:gsLst>
                <a:gs pos="0">
                  <a:srgbClr val="860000"/>
                </a:gs>
                <a:gs pos="100000">
                  <a:srgbClr val="D60000"/>
                </a:gs>
              </a:gsLst>
              <a:lin ang="5400000" scaled="1"/>
            </a:gradFill>
            <a:ln w="9525">
              <a:solidFill>
                <a:srgbClr val="C0C0C0"/>
              </a:solidFill>
              <a:miter lim="800000"/>
              <a:headEnd/>
              <a:tailEnd/>
            </a:ln>
          </p:spPr>
          <p:txBody>
            <a:bodyPr/>
            <a:lstStyle/>
            <a:p>
              <a:pPr fontAlgn="base">
                <a:spcBef>
                  <a:spcPct val="0"/>
                </a:spcBef>
                <a:spcAft>
                  <a:spcPct val="0"/>
                </a:spcAft>
              </a:pPr>
              <a:endParaRPr lang="tr-TR" smtClean="0">
                <a:solidFill>
                  <a:srgbClr val="000000"/>
                </a:solidFill>
              </a:endParaRPr>
            </a:p>
          </p:txBody>
        </p:sp>
        <p:sp>
          <p:nvSpPr>
            <p:cNvPr id="46089" name="Freeform 17"/>
            <p:cNvSpPr>
              <a:spLocks noChangeAspect="1"/>
            </p:cNvSpPr>
            <p:nvPr/>
          </p:nvSpPr>
          <p:spPr bwMode="auto">
            <a:xfrm>
              <a:off x="1950" y="1439"/>
              <a:ext cx="1789" cy="1555"/>
            </a:xfrm>
            <a:custGeom>
              <a:avLst/>
              <a:gdLst>
                <a:gd name="T0" fmla="*/ 89802 w 285"/>
                <a:gd name="T1" fmla="*/ 2752281 h 248"/>
                <a:gd name="T2" fmla="*/ 33137 w 285"/>
                <a:gd name="T3" fmla="*/ 2641374 h 248"/>
                <a:gd name="T4" fmla="*/ 1528327 w 285"/>
                <a:gd name="T5" fmla="*/ 56218 h 248"/>
                <a:gd name="T6" fmla="*/ 1650990 w 285"/>
                <a:gd name="T7" fmla="*/ 56218 h 248"/>
                <a:gd name="T8" fmla="*/ 3146186 w 285"/>
                <a:gd name="T9" fmla="*/ 2641374 h 248"/>
                <a:gd name="T10" fmla="*/ 3089521 w 285"/>
                <a:gd name="T11" fmla="*/ 2752281 h 248"/>
                <a:gd name="T12" fmla="*/ 89802 w 285"/>
                <a:gd name="T13" fmla="*/ 2752281 h 248"/>
                <a:gd name="T14" fmla="*/ 0 60000 65536"/>
                <a:gd name="T15" fmla="*/ 0 60000 65536"/>
                <a:gd name="T16" fmla="*/ 0 60000 65536"/>
                <a:gd name="T17" fmla="*/ 0 60000 65536"/>
                <a:gd name="T18" fmla="*/ 0 60000 65536"/>
                <a:gd name="T19" fmla="*/ 0 60000 65536"/>
                <a:gd name="T20" fmla="*/ 0 60000 65536"/>
                <a:gd name="T21" fmla="*/ 0 w 285"/>
                <a:gd name="T22" fmla="*/ 0 h 248"/>
                <a:gd name="T23" fmla="*/ 285 w 285"/>
                <a:gd name="T24" fmla="*/ 248 h 2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5" h="248">
                  <a:moveTo>
                    <a:pt x="8" y="248"/>
                  </a:moveTo>
                  <a:cubicBezTo>
                    <a:pt x="2" y="248"/>
                    <a:pt x="0" y="243"/>
                    <a:pt x="3" y="238"/>
                  </a:cubicBezTo>
                  <a:cubicBezTo>
                    <a:pt x="137" y="5"/>
                    <a:pt x="137" y="5"/>
                    <a:pt x="137" y="5"/>
                  </a:cubicBezTo>
                  <a:cubicBezTo>
                    <a:pt x="140" y="0"/>
                    <a:pt x="145" y="0"/>
                    <a:pt x="148" y="5"/>
                  </a:cubicBezTo>
                  <a:cubicBezTo>
                    <a:pt x="282" y="238"/>
                    <a:pt x="282" y="238"/>
                    <a:pt x="282" y="238"/>
                  </a:cubicBezTo>
                  <a:cubicBezTo>
                    <a:pt x="285" y="243"/>
                    <a:pt x="283" y="248"/>
                    <a:pt x="277" y="248"/>
                  </a:cubicBezTo>
                  <a:lnTo>
                    <a:pt x="8" y="2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sp>
          <p:nvSpPr>
            <p:cNvPr id="10" name="Freeform 18"/>
            <p:cNvSpPr>
              <a:spLocks noChangeAspect="1"/>
            </p:cNvSpPr>
            <p:nvPr/>
          </p:nvSpPr>
          <p:spPr bwMode="auto">
            <a:xfrm>
              <a:off x="1951" y="1440"/>
              <a:ext cx="1788" cy="1555"/>
            </a:xfrm>
            <a:custGeom>
              <a:avLst/>
              <a:gdLst/>
              <a:ahLst/>
              <a:cxnLst>
                <a:cxn ang="0">
                  <a:pos x="8" y="248"/>
                </a:cxn>
                <a:cxn ang="0">
                  <a:pos x="3" y="238"/>
                </a:cxn>
                <a:cxn ang="0">
                  <a:pos x="137" y="5"/>
                </a:cxn>
                <a:cxn ang="0">
                  <a:pos x="148" y="5"/>
                </a:cxn>
                <a:cxn ang="0">
                  <a:pos x="282" y="238"/>
                </a:cxn>
                <a:cxn ang="0">
                  <a:pos x="277" y="248"/>
                </a:cxn>
                <a:cxn ang="0">
                  <a:pos x="8" y="248"/>
                </a:cxn>
              </a:cxnLst>
              <a:rect l="0" t="0" r="r" b="b"/>
              <a:pathLst>
                <a:path w="285" h="248">
                  <a:moveTo>
                    <a:pt x="8" y="248"/>
                  </a:moveTo>
                  <a:cubicBezTo>
                    <a:pt x="2" y="248"/>
                    <a:pt x="0" y="243"/>
                    <a:pt x="3" y="238"/>
                  </a:cubicBezTo>
                  <a:cubicBezTo>
                    <a:pt x="137" y="5"/>
                    <a:pt x="137" y="5"/>
                    <a:pt x="137" y="5"/>
                  </a:cubicBezTo>
                  <a:cubicBezTo>
                    <a:pt x="140" y="0"/>
                    <a:pt x="145" y="0"/>
                    <a:pt x="148" y="5"/>
                  </a:cubicBezTo>
                  <a:cubicBezTo>
                    <a:pt x="282" y="238"/>
                    <a:pt x="282" y="238"/>
                    <a:pt x="282" y="238"/>
                  </a:cubicBezTo>
                  <a:cubicBezTo>
                    <a:pt x="285" y="243"/>
                    <a:pt x="283" y="248"/>
                    <a:pt x="277" y="248"/>
                  </a:cubicBezTo>
                  <a:lnTo>
                    <a:pt x="8" y="248"/>
                  </a:lnTo>
                  <a:close/>
                </a:path>
              </a:pathLst>
            </a:custGeom>
            <a:gradFill rotWithShape="1">
              <a:gsLst>
                <a:gs pos="0">
                  <a:schemeClr val="bg1">
                    <a:gamma/>
                    <a:shade val="76863"/>
                    <a:invGamma/>
                  </a:schemeClr>
                </a:gs>
                <a:gs pos="50000">
                  <a:schemeClr val="bg1"/>
                </a:gs>
                <a:gs pos="100000">
                  <a:schemeClr val="bg1">
                    <a:gamma/>
                    <a:shade val="76863"/>
                    <a:invGamma/>
                  </a:schemeClr>
                </a:gs>
              </a:gsLst>
              <a:lin ang="5400000" scaled="1"/>
            </a:gradFill>
            <a:ln w="9525">
              <a:solidFill>
                <a:srgbClr val="C0C0C0"/>
              </a:solidFill>
              <a:miter lim="800000"/>
              <a:headEnd/>
              <a:tailEnd/>
            </a:ln>
          </p:spPr>
          <p:txBody>
            <a:bodyPr/>
            <a:lstStyle/>
            <a:p>
              <a:pPr fontAlgn="base">
                <a:spcBef>
                  <a:spcPct val="0"/>
                </a:spcBef>
                <a:spcAft>
                  <a:spcPct val="0"/>
                </a:spcAft>
                <a:defRPr/>
              </a:pPr>
              <a:endParaRPr lang="de-DE">
                <a:solidFill>
                  <a:srgbClr val="000000"/>
                </a:solidFill>
              </a:endParaRPr>
            </a:p>
          </p:txBody>
        </p:sp>
        <p:sp>
          <p:nvSpPr>
            <p:cNvPr id="46091" name="Freeform 19"/>
            <p:cNvSpPr>
              <a:spLocks noChangeAspect="1"/>
            </p:cNvSpPr>
            <p:nvPr/>
          </p:nvSpPr>
          <p:spPr bwMode="auto">
            <a:xfrm>
              <a:off x="2728" y="1736"/>
              <a:ext cx="234" cy="784"/>
            </a:xfrm>
            <a:custGeom>
              <a:avLst/>
              <a:gdLst>
                <a:gd name="T0" fmla="*/ 1 w 720"/>
                <a:gd name="T1" fmla="*/ 0 h 2437"/>
                <a:gd name="T2" fmla="*/ 3 w 720"/>
                <a:gd name="T3" fmla="*/ 0 h 2437"/>
                <a:gd name="T4" fmla="*/ 3 w 720"/>
                <a:gd name="T5" fmla="*/ 2 h 2437"/>
                <a:gd name="T6" fmla="*/ 2 w 720"/>
                <a:gd name="T7" fmla="*/ 9 h 2437"/>
                <a:gd name="T8" fmla="*/ 2 w 720"/>
                <a:gd name="T9" fmla="*/ 10 h 2437"/>
                <a:gd name="T10" fmla="*/ 1 w 720"/>
                <a:gd name="T11" fmla="*/ 10 h 2437"/>
                <a:gd name="T12" fmla="*/ 1 w 720"/>
                <a:gd name="T13" fmla="*/ 9 h 2437"/>
                <a:gd name="T14" fmla="*/ 0 w 720"/>
                <a:gd name="T15" fmla="*/ 2 h 2437"/>
                <a:gd name="T16" fmla="*/ 0 w 720"/>
                <a:gd name="T17" fmla="*/ 0 h 2437"/>
                <a:gd name="T18" fmla="*/ 2 w 720"/>
                <a:gd name="T19" fmla="*/ 0 h 24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0"/>
                <a:gd name="T31" fmla="*/ 0 h 2437"/>
                <a:gd name="T32" fmla="*/ 720 w 720"/>
                <a:gd name="T33" fmla="*/ 2437 h 24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0" h="2437">
                  <a:moveTo>
                    <a:pt x="339" y="0"/>
                  </a:moveTo>
                  <a:cubicBezTo>
                    <a:pt x="445" y="0"/>
                    <a:pt x="551" y="42"/>
                    <a:pt x="614" y="106"/>
                  </a:cubicBezTo>
                  <a:cubicBezTo>
                    <a:pt x="678" y="191"/>
                    <a:pt x="720" y="297"/>
                    <a:pt x="720" y="424"/>
                  </a:cubicBezTo>
                  <a:cubicBezTo>
                    <a:pt x="710" y="795"/>
                    <a:pt x="607" y="1996"/>
                    <a:pt x="551" y="2331"/>
                  </a:cubicBezTo>
                  <a:cubicBezTo>
                    <a:pt x="508" y="2416"/>
                    <a:pt x="445" y="2437"/>
                    <a:pt x="381" y="2437"/>
                  </a:cubicBezTo>
                  <a:cubicBezTo>
                    <a:pt x="339" y="2437"/>
                    <a:pt x="339" y="2437"/>
                    <a:pt x="339" y="2437"/>
                  </a:cubicBezTo>
                  <a:cubicBezTo>
                    <a:pt x="254" y="2437"/>
                    <a:pt x="212" y="2418"/>
                    <a:pt x="169" y="2331"/>
                  </a:cubicBezTo>
                  <a:cubicBezTo>
                    <a:pt x="113" y="1996"/>
                    <a:pt x="10" y="795"/>
                    <a:pt x="0" y="424"/>
                  </a:cubicBezTo>
                  <a:cubicBezTo>
                    <a:pt x="0" y="297"/>
                    <a:pt x="42" y="191"/>
                    <a:pt x="106" y="106"/>
                  </a:cubicBezTo>
                  <a:cubicBezTo>
                    <a:pt x="169" y="42"/>
                    <a:pt x="254" y="0"/>
                    <a:pt x="36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pic>
          <p:nvPicPr>
            <p:cNvPr id="46092"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7" y="1203"/>
              <a:ext cx="1298" cy="1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1176">
                  <a:solidFill>
                    <a:srgbClr val="000000"/>
                  </a:solidFill>
                  <a:miter lim="800000"/>
                  <a:headEnd/>
                  <a:tailEnd/>
                </a14:hiddenLine>
              </a:ext>
            </a:extLst>
          </p:spPr>
        </p:pic>
        <p:sp>
          <p:nvSpPr>
            <p:cNvPr id="46093" name="Oval 21"/>
            <p:cNvSpPr>
              <a:spLocks noChangeAspect="1" noChangeArrowheads="1"/>
            </p:cNvSpPr>
            <p:nvPr/>
          </p:nvSpPr>
          <p:spPr bwMode="auto">
            <a:xfrm>
              <a:off x="2751" y="2644"/>
              <a:ext cx="190" cy="190"/>
            </a:xfrm>
            <a:prstGeom prst="ellipse">
              <a:avLst/>
            </a:prstGeom>
            <a:solidFill>
              <a:schemeClr val="tx1"/>
            </a:solidFill>
            <a:ln w="11176">
              <a:solidFill>
                <a:srgbClr val="161316"/>
              </a:solidFill>
              <a:round/>
              <a:headEnd/>
              <a:tailEnd/>
            </a:ln>
          </p:spPr>
          <p:txBody>
            <a:bodyPr wrap="none" anchor="ctr"/>
            <a:lstStyle/>
            <a:p>
              <a:pPr fontAlgn="base">
                <a:spcBef>
                  <a:spcPct val="0"/>
                </a:spcBef>
                <a:spcAft>
                  <a:spcPct val="0"/>
                </a:spcAft>
              </a:pPr>
              <a:endParaRPr lang="en-US" smtClean="0">
                <a:solidFill>
                  <a:srgbClr val="000000"/>
                </a:solidFill>
              </a:endParaRPr>
            </a:p>
          </p:txBody>
        </p:sp>
      </p:grpSp>
    </p:spTree>
    <p:extLst>
      <p:ext uri="{BB962C8B-B14F-4D97-AF65-F5344CB8AC3E}">
        <p14:creationId xmlns:p14="http://schemas.microsoft.com/office/powerpoint/2010/main" val="38712446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p:cNvSpPr>
          <p:nvPr/>
        </p:nvSpPr>
        <p:spPr bwMode="auto">
          <a:xfrm>
            <a:off x="412750" y="1546225"/>
            <a:ext cx="2244725" cy="3825875"/>
          </a:xfrm>
          <a:custGeom>
            <a:avLst/>
            <a:gdLst>
              <a:gd name="T0" fmla="*/ 0 w 1414"/>
              <a:gd name="T1" fmla="*/ 1779230313 h 2410"/>
              <a:gd name="T2" fmla="*/ 1030744700 w 1414"/>
              <a:gd name="T3" fmla="*/ 0 h 2410"/>
              <a:gd name="T4" fmla="*/ 2147483647 w 1414"/>
              <a:gd name="T5" fmla="*/ 5040313 h 2410"/>
              <a:gd name="T6" fmla="*/ 2147483647 w 1414"/>
              <a:gd name="T7" fmla="*/ 2147483647 h 2410"/>
              <a:gd name="T8" fmla="*/ 0 w 1414"/>
              <a:gd name="T9" fmla="*/ 1779230313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sp>
        <p:nvSpPr>
          <p:cNvPr id="3"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fontAlgn="base" hangingPunct="0">
              <a:spcBef>
                <a:spcPct val="0"/>
              </a:spcBef>
              <a:spcAft>
                <a:spcPct val="0"/>
              </a:spcAft>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Yönetim sistemleri</a:t>
            </a:r>
          </a:p>
        </p:txBody>
      </p:sp>
      <p:sp>
        <p:nvSpPr>
          <p:cNvPr id="4" name="Rectangle 5"/>
          <p:cNvSpPr>
            <a:spLocks noChangeArrowheads="1"/>
          </p:cNvSpPr>
          <p:nvPr/>
        </p:nvSpPr>
        <p:spPr bwMode="gray">
          <a:xfrm>
            <a:off x="2657475"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fontAlgn="base">
              <a:spcBef>
                <a:spcPct val="0"/>
              </a:spcBef>
              <a:buClr>
                <a:srgbClr val="292929"/>
              </a:buClr>
              <a:defRPr/>
            </a:pPr>
            <a:r>
              <a:rPr lang="tr-TR" sz="2000" b="1" dirty="0">
                <a:solidFill>
                  <a:srgbClr val="000000"/>
                </a:solidFill>
              </a:rPr>
              <a:t>OHSAS 18001'in temel felsefesi hangisidir?</a:t>
            </a:r>
            <a:r>
              <a:rPr lang="tr-TR" sz="2000" b="1" i="1" dirty="0">
                <a:solidFill>
                  <a:srgbClr val="000000"/>
                </a:solidFill>
                <a:latin typeface="Calibri" pitchFamily="34" charset="0"/>
                <a:cs typeface="Calibri" pitchFamily="34" charset="0"/>
              </a:rPr>
              <a:t> </a:t>
            </a:r>
          </a:p>
          <a:p>
            <a:pPr fontAlgn="base">
              <a:spcBef>
                <a:spcPct val="0"/>
              </a:spcBef>
              <a:buClr>
                <a:srgbClr val="292929"/>
              </a:buClr>
              <a:defRPr/>
            </a:pPr>
            <a:endParaRPr lang="tr-TR" sz="2000" b="1" i="1" dirty="0">
              <a:solidFill>
                <a:srgbClr val="FF0000"/>
              </a:solidFill>
              <a:latin typeface="Calibri" pitchFamily="34" charset="0"/>
              <a:cs typeface="Calibri" pitchFamily="34" charset="0"/>
            </a:endParaRPr>
          </a:p>
          <a:p>
            <a:pPr marL="262800" indent="-252000" fontAlgn="base">
              <a:spcBef>
                <a:spcPct val="0"/>
              </a:spcBef>
              <a:buClr>
                <a:srgbClr val="292929"/>
              </a:buClr>
              <a:buFont typeface="+mj-lt"/>
              <a:buAutoNum type="alphaUcPeriod"/>
              <a:defRPr/>
            </a:pPr>
            <a:r>
              <a:rPr lang="tr-TR" sz="2000" dirty="0">
                <a:solidFill>
                  <a:srgbClr val="000000"/>
                </a:solidFill>
              </a:rPr>
              <a:t>İSG mevzuatına göre </a:t>
            </a:r>
            <a:r>
              <a:rPr lang="tr-TR" sz="2000" dirty="0" err="1">
                <a:solidFill>
                  <a:srgbClr val="000000"/>
                </a:solidFill>
              </a:rPr>
              <a:t>ihtiyaçaları</a:t>
            </a:r>
            <a:r>
              <a:rPr lang="tr-TR" sz="2000" dirty="0">
                <a:solidFill>
                  <a:srgbClr val="000000"/>
                </a:solidFill>
              </a:rPr>
              <a:t> belirtmek</a:t>
            </a:r>
          </a:p>
          <a:p>
            <a:pPr marL="262800" indent="-252000" fontAlgn="base">
              <a:spcBef>
                <a:spcPct val="0"/>
              </a:spcBef>
              <a:buClr>
                <a:srgbClr val="292929"/>
              </a:buClr>
              <a:buFont typeface="+mj-lt"/>
              <a:buAutoNum type="alphaUcPeriod"/>
              <a:defRPr/>
            </a:pPr>
            <a:r>
              <a:rPr lang="tr-TR" sz="2000" dirty="0">
                <a:solidFill>
                  <a:srgbClr val="000000"/>
                </a:solidFill>
              </a:rPr>
              <a:t>Risk değerlendirmesi yapmak</a:t>
            </a:r>
          </a:p>
          <a:p>
            <a:pPr marL="262800" indent="-252000" fontAlgn="base">
              <a:spcBef>
                <a:spcPct val="0"/>
              </a:spcBef>
              <a:buClr>
                <a:srgbClr val="292929"/>
              </a:buClr>
              <a:buFont typeface="+mj-lt"/>
              <a:buAutoNum type="alphaUcPeriod"/>
              <a:defRPr/>
            </a:pPr>
            <a:r>
              <a:rPr lang="tr-TR" sz="2000" dirty="0">
                <a:solidFill>
                  <a:srgbClr val="000000"/>
                </a:solidFill>
              </a:rPr>
              <a:t>İş güvenliği ve işçi sağlığının sağlanması</a:t>
            </a:r>
          </a:p>
          <a:p>
            <a:pPr marL="262800" indent="-252000" fontAlgn="base">
              <a:spcBef>
                <a:spcPct val="0"/>
              </a:spcBef>
              <a:buClr>
                <a:srgbClr val="292929"/>
              </a:buClr>
              <a:buFont typeface="+mj-lt"/>
              <a:buAutoNum type="alphaUcPeriod"/>
              <a:defRPr/>
            </a:pPr>
            <a:r>
              <a:rPr lang="tr-TR" sz="2000" dirty="0">
                <a:solidFill>
                  <a:srgbClr val="000000"/>
                </a:solidFill>
              </a:rPr>
              <a:t>Verimliliği artırmak</a:t>
            </a:r>
            <a:endParaRPr lang="tr-TR" sz="2000" i="1" dirty="0">
              <a:solidFill>
                <a:srgbClr val="000000"/>
              </a:solidFill>
              <a:latin typeface="Calibri" pitchFamily="34" charset="0"/>
              <a:cs typeface="Calibri" pitchFamily="34" charset="0"/>
            </a:endParaRPr>
          </a:p>
        </p:txBody>
      </p:sp>
      <p:sp>
        <p:nvSpPr>
          <p:cNvPr id="47109"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fontAlgn="base">
              <a:spcBef>
                <a:spcPct val="0"/>
              </a:spcBef>
              <a:spcAft>
                <a:spcPct val="0"/>
              </a:spcAft>
            </a:pPr>
            <a:endParaRPr lang="tr-TR" sz="2000" b="1" noProof="1" smtClean="0">
              <a:solidFill>
                <a:srgbClr val="000000"/>
              </a:solidFill>
            </a:endParaRPr>
          </a:p>
        </p:txBody>
      </p:sp>
      <p:grpSp>
        <p:nvGrpSpPr>
          <p:cNvPr id="47110" name="Group 9"/>
          <p:cNvGrpSpPr>
            <a:grpSpLocks/>
          </p:cNvGrpSpPr>
          <p:nvPr/>
        </p:nvGrpSpPr>
        <p:grpSpPr bwMode="auto">
          <a:xfrm>
            <a:off x="323850" y="1555750"/>
            <a:ext cx="1482725" cy="1482725"/>
            <a:chOff x="1710" y="1035"/>
            <a:chExt cx="2316" cy="2316"/>
          </a:xfrm>
        </p:grpSpPr>
        <p:grpSp>
          <p:nvGrpSpPr>
            <p:cNvPr id="47113" name="Group 10"/>
            <p:cNvGrpSpPr>
              <a:grpSpLocks/>
            </p:cNvGrpSpPr>
            <p:nvPr/>
          </p:nvGrpSpPr>
          <p:grpSpPr bwMode="auto">
            <a:xfrm rot="3600000">
              <a:off x="1710" y="1035"/>
              <a:ext cx="2316" cy="2316"/>
              <a:chOff x="1710" y="1035"/>
              <a:chExt cx="2316" cy="2316"/>
            </a:xfrm>
          </p:grpSpPr>
          <p:sp>
            <p:nvSpPr>
              <p:cNvPr id="47118" name="Freeform 11"/>
              <p:cNvSpPr>
                <a:spLocks/>
              </p:cNvSpPr>
              <p:nvPr/>
            </p:nvSpPr>
            <p:spPr bwMode="gray">
              <a:xfrm>
                <a:off x="2866" y="1599"/>
                <a:ext cx="1160" cy="1752"/>
              </a:xfrm>
              <a:custGeom>
                <a:avLst/>
                <a:gdLst>
                  <a:gd name="T0" fmla="*/ 1468 w 794"/>
                  <a:gd name="T1" fmla="*/ 19 h 1200"/>
                  <a:gd name="T2" fmla="*/ 1284 w 794"/>
                  <a:gd name="T3" fmla="*/ 126 h 1200"/>
                  <a:gd name="T4" fmla="*/ 1277 w 794"/>
                  <a:gd name="T5" fmla="*/ 121 h 1200"/>
                  <a:gd name="T6" fmla="*/ 1264 w 794"/>
                  <a:gd name="T7" fmla="*/ 85 h 1200"/>
                  <a:gd name="T8" fmla="*/ 1258 w 794"/>
                  <a:gd name="T9" fmla="*/ 41 h 1200"/>
                  <a:gd name="T10" fmla="*/ 1170 w 794"/>
                  <a:gd name="T11" fmla="*/ 18 h 1200"/>
                  <a:gd name="T12" fmla="*/ 1147 w 794"/>
                  <a:gd name="T13" fmla="*/ 105 h 1200"/>
                  <a:gd name="T14" fmla="*/ 1180 w 794"/>
                  <a:gd name="T15" fmla="*/ 133 h 1200"/>
                  <a:gd name="T16" fmla="*/ 1180 w 794"/>
                  <a:gd name="T17" fmla="*/ 133 h 1200"/>
                  <a:gd name="T18" fmla="*/ 1205 w 794"/>
                  <a:gd name="T19" fmla="*/ 162 h 1200"/>
                  <a:gd name="T20" fmla="*/ 1205 w 794"/>
                  <a:gd name="T21" fmla="*/ 171 h 1200"/>
                  <a:gd name="T22" fmla="*/ 1018 w 794"/>
                  <a:gd name="T23" fmla="*/ 279 h 1200"/>
                  <a:gd name="T24" fmla="*/ 1176 w 794"/>
                  <a:gd name="T25" fmla="*/ 866 h 1200"/>
                  <a:gd name="T26" fmla="*/ 1018 w 794"/>
                  <a:gd name="T27" fmla="*/ 1451 h 1200"/>
                  <a:gd name="T28" fmla="*/ 0 w 794"/>
                  <a:gd name="T29" fmla="*/ 2040 h 1200"/>
                  <a:gd name="T30" fmla="*/ 0 w 794"/>
                  <a:gd name="T31" fmla="*/ 2232 h 1200"/>
                  <a:gd name="T32" fmla="*/ 0 w 794"/>
                  <a:gd name="T33" fmla="*/ 2256 h 1200"/>
                  <a:gd name="T34" fmla="*/ 9 w 794"/>
                  <a:gd name="T35" fmla="*/ 2260 h 1200"/>
                  <a:gd name="T36" fmla="*/ 47 w 794"/>
                  <a:gd name="T37" fmla="*/ 2251 h 1200"/>
                  <a:gd name="T38" fmla="*/ 47 w 794"/>
                  <a:gd name="T39" fmla="*/ 2251 h 1200"/>
                  <a:gd name="T40" fmla="*/ 89 w 794"/>
                  <a:gd name="T41" fmla="*/ 2237 h 1200"/>
                  <a:gd name="T42" fmla="*/ 152 w 794"/>
                  <a:gd name="T43" fmla="*/ 2300 h 1200"/>
                  <a:gd name="T44" fmla="*/ 89 w 794"/>
                  <a:gd name="T45" fmla="*/ 2367 h 1200"/>
                  <a:gd name="T46" fmla="*/ 47 w 794"/>
                  <a:gd name="T47" fmla="*/ 2349 h 1200"/>
                  <a:gd name="T48" fmla="*/ 9 w 794"/>
                  <a:gd name="T49" fmla="*/ 2343 h 1200"/>
                  <a:gd name="T50" fmla="*/ 0 w 794"/>
                  <a:gd name="T51" fmla="*/ 2346 h 1200"/>
                  <a:gd name="T52" fmla="*/ 0 w 794"/>
                  <a:gd name="T53" fmla="*/ 2362 h 1200"/>
                  <a:gd name="T54" fmla="*/ 0 w 794"/>
                  <a:gd name="T55" fmla="*/ 2558 h 1200"/>
                  <a:gd name="T56" fmla="*/ 1468 w 794"/>
                  <a:gd name="T57" fmla="*/ 1711 h 1200"/>
                  <a:gd name="T58" fmla="*/ 1695 w 794"/>
                  <a:gd name="T59" fmla="*/ 866 h 1200"/>
                  <a:gd name="T60" fmla="*/ 1468 w 794"/>
                  <a:gd name="T61" fmla="*/ 1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sp>
            <p:nvSpPr>
              <p:cNvPr id="47119" name="Freeform 12"/>
              <p:cNvSpPr>
                <a:spLocks/>
              </p:cNvSpPr>
              <p:nvPr/>
            </p:nvSpPr>
            <p:spPr bwMode="gray">
              <a:xfrm>
                <a:off x="1710" y="1612"/>
                <a:ext cx="1262" cy="1739"/>
              </a:xfrm>
              <a:custGeom>
                <a:avLst/>
                <a:gdLst>
                  <a:gd name="T0" fmla="*/ 1782 w 864"/>
                  <a:gd name="T1" fmla="*/ 2218 h 1191"/>
                  <a:gd name="T2" fmla="*/ 1738 w 864"/>
                  <a:gd name="T3" fmla="*/ 2233 h 1191"/>
                  <a:gd name="T4" fmla="*/ 1738 w 864"/>
                  <a:gd name="T5" fmla="*/ 2233 h 1191"/>
                  <a:gd name="T6" fmla="*/ 1700 w 864"/>
                  <a:gd name="T7" fmla="*/ 2241 h 1191"/>
                  <a:gd name="T8" fmla="*/ 1691 w 864"/>
                  <a:gd name="T9" fmla="*/ 2237 h 1191"/>
                  <a:gd name="T10" fmla="*/ 1691 w 864"/>
                  <a:gd name="T11" fmla="*/ 2214 h 1191"/>
                  <a:gd name="T12" fmla="*/ 1691 w 864"/>
                  <a:gd name="T13" fmla="*/ 2021 h 1191"/>
                  <a:gd name="T14" fmla="*/ 676 w 864"/>
                  <a:gd name="T15" fmla="*/ 1432 h 1191"/>
                  <a:gd name="T16" fmla="*/ 519 w 864"/>
                  <a:gd name="T17" fmla="*/ 847 h 1191"/>
                  <a:gd name="T18" fmla="*/ 676 w 864"/>
                  <a:gd name="T19" fmla="*/ 260 h 1191"/>
                  <a:gd name="T20" fmla="*/ 492 w 864"/>
                  <a:gd name="T21" fmla="*/ 156 h 1191"/>
                  <a:gd name="T22" fmla="*/ 486 w 864"/>
                  <a:gd name="T23" fmla="*/ 161 h 1191"/>
                  <a:gd name="T24" fmla="*/ 472 w 864"/>
                  <a:gd name="T25" fmla="*/ 196 h 1191"/>
                  <a:gd name="T26" fmla="*/ 472 w 864"/>
                  <a:gd name="T27" fmla="*/ 196 h 1191"/>
                  <a:gd name="T28" fmla="*/ 464 w 864"/>
                  <a:gd name="T29" fmla="*/ 241 h 1191"/>
                  <a:gd name="T30" fmla="*/ 378 w 864"/>
                  <a:gd name="T31" fmla="*/ 263 h 1191"/>
                  <a:gd name="T32" fmla="*/ 353 w 864"/>
                  <a:gd name="T33" fmla="*/ 175 h 1191"/>
                  <a:gd name="T34" fmla="*/ 389 w 864"/>
                  <a:gd name="T35" fmla="*/ 147 h 1191"/>
                  <a:gd name="T36" fmla="*/ 413 w 864"/>
                  <a:gd name="T37" fmla="*/ 117 h 1191"/>
                  <a:gd name="T38" fmla="*/ 413 w 864"/>
                  <a:gd name="T39" fmla="*/ 108 h 1191"/>
                  <a:gd name="T40" fmla="*/ 226 w 864"/>
                  <a:gd name="T41" fmla="*/ 0 h 1191"/>
                  <a:gd name="T42" fmla="*/ 0 w 864"/>
                  <a:gd name="T43" fmla="*/ 847 h 1191"/>
                  <a:gd name="T44" fmla="*/ 226 w 864"/>
                  <a:gd name="T45" fmla="*/ 1692 h 1191"/>
                  <a:gd name="T46" fmla="*/ 1691 w 864"/>
                  <a:gd name="T47" fmla="*/ 2539 h 1191"/>
                  <a:gd name="T48" fmla="*/ 1691 w 864"/>
                  <a:gd name="T49" fmla="*/ 2343 h 1191"/>
                  <a:gd name="T50" fmla="*/ 1691 w 864"/>
                  <a:gd name="T51" fmla="*/ 2327 h 1191"/>
                  <a:gd name="T52" fmla="*/ 1700 w 864"/>
                  <a:gd name="T53" fmla="*/ 2325 h 1191"/>
                  <a:gd name="T54" fmla="*/ 1738 w 864"/>
                  <a:gd name="T55" fmla="*/ 2330 h 1191"/>
                  <a:gd name="T56" fmla="*/ 1782 w 864"/>
                  <a:gd name="T57" fmla="*/ 2348 h 1191"/>
                  <a:gd name="T58" fmla="*/ 1843 w 864"/>
                  <a:gd name="T59" fmla="*/ 2281 h 1191"/>
                  <a:gd name="T60" fmla="*/ 1782 w 864"/>
                  <a:gd name="T61" fmla="*/ 2218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sp>
            <p:nvSpPr>
              <p:cNvPr id="47120" name="Freeform 13"/>
              <p:cNvSpPr>
                <a:spLocks/>
              </p:cNvSpPr>
              <p:nvPr/>
            </p:nvSpPr>
            <p:spPr bwMode="gray">
              <a:xfrm>
                <a:off x="1862" y="1035"/>
                <a:ext cx="2010" cy="768"/>
              </a:xfrm>
              <a:custGeom>
                <a:avLst/>
                <a:gdLst>
                  <a:gd name="T0" fmla="*/ 2488 w 1375"/>
                  <a:gd name="T1" fmla="*/ 1100 h 527"/>
                  <a:gd name="T2" fmla="*/ 2675 w 1375"/>
                  <a:gd name="T3" fmla="*/ 992 h 527"/>
                  <a:gd name="T4" fmla="*/ 2675 w 1375"/>
                  <a:gd name="T5" fmla="*/ 984 h 527"/>
                  <a:gd name="T6" fmla="*/ 2650 w 1375"/>
                  <a:gd name="T7" fmla="*/ 953 h 527"/>
                  <a:gd name="T8" fmla="*/ 2650 w 1375"/>
                  <a:gd name="T9" fmla="*/ 953 h 527"/>
                  <a:gd name="T10" fmla="*/ 2615 w 1375"/>
                  <a:gd name="T11" fmla="*/ 925 h 527"/>
                  <a:gd name="T12" fmla="*/ 2639 w 1375"/>
                  <a:gd name="T13" fmla="*/ 839 h 527"/>
                  <a:gd name="T14" fmla="*/ 2726 w 1375"/>
                  <a:gd name="T15" fmla="*/ 863 h 527"/>
                  <a:gd name="T16" fmla="*/ 2734 w 1375"/>
                  <a:gd name="T17" fmla="*/ 906 h 527"/>
                  <a:gd name="T18" fmla="*/ 2745 w 1375"/>
                  <a:gd name="T19" fmla="*/ 943 h 527"/>
                  <a:gd name="T20" fmla="*/ 2754 w 1375"/>
                  <a:gd name="T21" fmla="*/ 947 h 527"/>
                  <a:gd name="T22" fmla="*/ 2938 w 1375"/>
                  <a:gd name="T23" fmla="*/ 841 h 527"/>
                  <a:gd name="T24" fmla="*/ 1468 w 1375"/>
                  <a:gd name="T25" fmla="*/ 0 h 527"/>
                  <a:gd name="T26" fmla="*/ 0 w 1375"/>
                  <a:gd name="T27" fmla="*/ 841 h 527"/>
                  <a:gd name="T28" fmla="*/ 189 w 1375"/>
                  <a:gd name="T29" fmla="*/ 949 h 527"/>
                  <a:gd name="T30" fmla="*/ 189 w 1375"/>
                  <a:gd name="T31" fmla="*/ 957 h 527"/>
                  <a:gd name="T32" fmla="*/ 162 w 1375"/>
                  <a:gd name="T33" fmla="*/ 988 h 527"/>
                  <a:gd name="T34" fmla="*/ 129 w 1375"/>
                  <a:gd name="T35" fmla="*/ 1016 h 527"/>
                  <a:gd name="T36" fmla="*/ 152 w 1375"/>
                  <a:gd name="T37" fmla="*/ 1102 h 527"/>
                  <a:gd name="T38" fmla="*/ 240 w 1375"/>
                  <a:gd name="T39" fmla="*/ 1081 h 527"/>
                  <a:gd name="T40" fmla="*/ 246 w 1375"/>
                  <a:gd name="T41" fmla="*/ 1036 h 527"/>
                  <a:gd name="T42" fmla="*/ 246 w 1375"/>
                  <a:gd name="T43" fmla="*/ 1036 h 527"/>
                  <a:gd name="T44" fmla="*/ 260 w 1375"/>
                  <a:gd name="T45" fmla="*/ 1000 h 527"/>
                  <a:gd name="T46" fmla="*/ 268 w 1375"/>
                  <a:gd name="T47" fmla="*/ 995 h 527"/>
                  <a:gd name="T48" fmla="*/ 450 w 1375"/>
                  <a:gd name="T49" fmla="*/ 1100 h 527"/>
                  <a:gd name="T50" fmla="*/ 1468 w 1375"/>
                  <a:gd name="T51" fmla="*/ 516 h 527"/>
                  <a:gd name="T52" fmla="*/ 2488 w 1375"/>
                  <a:gd name="T53" fmla="*/ 1100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grpSp>
        <p:grpSp>
          <p:nvGrpSpPr>
            <p:cNvPr id="47114" name="Group 14"/>
            <p:cNvGrpSpPr>
              <a:grpSpLocks/>
            </p:cNvGrpSpPr>
            <p:nvPr/>
          </p:nvGrpSpPr>
          <p:grpSpPr bwMode="auto">
            <a:xfrm rot="7200000">
              <a:off x="2059" y="1386"/>
              <a:ext cx="1616" cy="1614"/>
              <a:chOff x="2060" y="1387"/>
              <a:chExt cx="1616" cy="1614"/>
            </a:xfrm>
          </p:grpSpPr>
          <p:sp>
            <p:nvSpPr>
              <p:cNvPr id="47115" name="Freeform 15"/>
              <p:cNvSpPr>
                <a:spLocks/>
              </p:cNvSpPr>
              <p:nvPr/>
            </p:nvSpPr>
            <p:spPr bwMode="gray">
              <a:xfrm>
                <a:off x="2060" y="1387"/>
                <a:ext cx="808" cy="1225"/>
              </a:xfrm>
              <a:custGeom>
                <a:avLst/>
                <a:gdLst>
                  <a:gd name="T0" fmla="*/ 1187 w 550"/>
                  <a:gd name="T1" fmla="*/ 283 h 836"/>
                  <a:gd name="T2" fmla="*/ 1181 w 550"/>
                  <a:gd name="T3" fmla="*/ 278 h 836"/>
                  <a:gd name="T4" fmla="*/ 1141 w 550"/>
                  <a:gd name="T5" fmla="*/ 286 h 836"/>
                  <a:gd name="T6" fmla="*/ 1141 w 550"/>
                  <a:gd name="T7" fmla="*/ 286 h 836"/>
                  <a:gd name="T8" fmla="*/ 1099 w 550"/>
                  <a:gd name="T9" fmla="*/ 303 h 836"/>
                  <a:gd name="T10" fmla="*/ 1036 w 550"/>
                  <a:gd name="T11" fmla="*/ 239 h 836"/>
                  <a:gd name="T12" fmla="*/ 1099 w 550"/>
                  <a:gd name="T13" fmla="*/ 171 h 836"/>
                  <a:gd name="T14" fmla="*/ 1141 w 550"/>
                  <a:gd name="T15" fmla="*/ 189 h 836"/>
                  <a:gd name="T16" fmla="*/ 1181 w 550"/>
                  <a:gd name="T17" fmla="*/ 195 h 836"/>
                  <a:gd name="T18" fmla="*/ 1187 w 550"/>
                  <a:gd name="T19" fmla="*/ 190 h 836"/>
                  <a:gd name="T20" fmla="*/ 1187 w 550"/>
                  <a:gd name="T21" fmla="*/ 176 h 836"/>
                  <a:gd name="T22" fmla="*/ 1187 w 550"/>
                  <a:gd name="T23" fmla="*/ 0 h 836"/>
                  <a:gd name="T24" fmla="*/ 0 w 550"/>
                  <a:gd name="T25" fmla="*/ 1181 h 836"/>
                  <a:gd name="T26" fmla="*/ 160 w 550"/>
                  <a:gd name="T27" fmla="*/ 1772 h 836"/>
                  <a:gd name="T28" fmla="*/ 331 w 550"/>
                  <a:gd name="T29" fmla="*/ 1675 h 836"/>
                  <a:gd name="T30" fmla="*/ 341 w 550"/>
                  <a:gd name="T31" fmla="*/ 1709 h 836"/>
                  <a:gd name="T32" fmla="*/ 348 w 550"/>
                  <a:gd name="T33" fmla="*/ 1754 h 836"/>
                  <a:gd name="T34" fmla="*/ 436 w 550"/>
                  <a:gd name="T35" fmla="*/ 1776 h 836"/>
                  <a:gd name="T36" fmla="*/ 461 w 550"/>
                  <a:gd name="T37" fmla="*/ 1688 h 836"/>
                  <a:gd name="T38" fmla="*/ 428 w 550"/>
                  <a:gd name="T39" fmla="*/ 1660 h 836"/>
                  <a:gd name="T40" fmla="*/ 428 w 550"/>
                  <a:gd name="T41" fmla="*/ 1660 h 836"/>
                  <a:gd name="T42" fmla="*/ 401 w 550"/>
                  <a:gd name="T43" fmla="*/ 1634 h 836"/>
                  <a:gd name="T44" fmla="*/ 574 w 550"/>
                  <a:gd name="T45" fmla="*/ 1533 h 836"/>
                  <a:gd name="T46" fmla="*/ 479 w 550"/>
                  <a:gd name="T47" fmla="*/ 1181 h 836"/>
                  <a:gd name="T48" fmla="*/ 1187 w 550"/>
                  <a:gd name="T49" fmla="*/ 476 h 836"/>
                  <a:gd name="T50" fmla="*/ 1187 w 550"/>
                  <a:gd name="T51" fmla="*/ 308 h 836"/>
                  <a:gd name="T52" fmla="*/ 1187 w 550"/>
                  <a:gd name="T53" fmla="*/ 28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sp>
            <p:nvSpPr>
              <p:cNvPr id="47116" name="Freeform 16"/>
              <p:cNvSpPr>
                <a:spLocks/>
              </p:cNvSpPr>
              <p:nvPr/>
            </p:nvSpPr>
            <p:spPr bwMode="gray">
              <a:xfrm>
                <a:off x="2764" y="1387"/>
                <a:ext cx="912" cy="1210"/>
              </a:xfrm>
              <a:custGeom>
                <a:avLst/>
                <a:gdLst>
                  <a:gd name="T0" fmla="*/ 151 w 621"/>
                  <a:gd name="T1" fmla="*/ 0 h 826"/>
                  <a:gd name="T2" fmla="*/ 151 w 621"/>
                  <a:gd name="T3" fmla="*/ 176 h 826"/>
                  <a:gd name="T4" fmla="*/ 151 w 621"/>
                  <a:gd name="T5" fmla="*/ 190 h 826"/>
                  <a:gd name="T6" fmla="*/ 144 w 621"/>
                  <a:gd name="T7" fmla="*/ 195 h 826"/>
                  <a:gd name="T8" fmla="*/ 106 w 621"/>
                  <a:gd name="T9" fmla="*/ 189 h 826"/>
                  <a:gd name="T10" fmla="*/ 63 w 621"/>
                  <a:gd name="T11" fmla="*/ 171 h 826"/>
                  <a:gd name="T12" fmla="*/ 0 w 621"/>
                  <a:gd name="T13" fmla="*/ 239 h 826"/>
                  <a:gd name="T14" fmla="*/ 63 w 621"/>
                  <a:gd name="T15" fmla="*/ 303 h 826"/>
                  <a:gd name="T16" fmla="*/ 106 w 621"/>
                  <a:gd name="T17" fmla="*/ 286 h 826"/>
                  <a:gd name="T18" fmla="*/ 106 w 621"/>
                  <a:gd name="T19" fmla="*/ 286 h 826"/>
                  <a:gd name="T20" fmla="*/ 144 w 621"/>
                  <a:gd name="T21" fmla="*/ 278 h 826"/>
                  <a:gd name="T22" fmla="*/ 151 w 621"/>
                  <a:gd name="T23" fmla="*/ 283 h 826"/>
                  <a:gd name="T24" fmla="*/ 151 w 621"/>
                  <a:gd name="T25" fmla="*/ 306 h 826"/>
                  <a:gd name="T26" fmla="*/ 151 w 621"/>
                  <a:gd name="T27" fmla="*/ 476 h 826"/>
                  <a:gd name="T28" fmla="*/ 151 w 621"/>
                  <a:gd name="T29" fmla="*/ 476 h 826"/>
                  <a:gd name="T30" fmla="*/ 859 w 621"/>
                  <a:gd name="T31" fmla="*/ 1181 h 826"/>
                  <a:gd name="T32" fmla="*/ 764 w 621"/>
                  <a:gd name="T33" fmla="*/ 1532 h 826"/>
                  <a:gd name="T34" fmla="*/ 934 w 621"/>
                  <a:gd name="T35" fmla="*/ 1629 h 826"/>
                  <a:gd name="T36" fmla="*/ 940 w 621"/>
                  <a:gd name="T37" fmla="*/ 1626 h 826"/>
                  <a:gd name="T38" fmla="*/ 956 w 621"/>
                  <a:gd name="T39" fmla="*/ 1588 h 826"/>
                  <a:gd name="T40" fmla="*/ 956 w 621"/>
                  <a:gd name="T41" fmla="*/ 1588 h 826"/>
                  <a:gd name="T42" fmla="*/ 962 w 621"/>
                  <a:gd name="T43" fmla="*/ 1545 h 826"/>
                  <a:gd name="T44" fmla="*/ 1050 w 621"/>
                  <a:gd name="T45" fmla="*/ 1522 h 826"/>
                  <a:gd name="T46" fmla="*/ 1074 w 621"/>
                  <a:gd name="T47" fmla="*/ 1610 h 826"/>
                  <a:gd name="T48" fmla="*/ 1040 w 621"/>
                  <a:gd name="T49" fmla="*/ 1638 h 826"/>
                  <a:gd name="T50" fmla="*/ 1013 w 621"/>
                  <a:gd name="T51" fmla="*/ 1667 h 826"/>
                  <a:gd name="T52" fmla="*/ 1013 w 621"/>
                  <a:gd name="T53" fmla="*/ 1676 h 826"/>
                  <a:gd name="T54" fmla="*/ 1179 w 621"/>
                  <a:gd name="T55" fmla="*/ 1773 h 826"/>
                  <a:gd name="T56" fmla="*/ 1339 w 621"/>
                  <a:gd name="T57" fmla="*/ 1181 h 826"/>
                  <a:gd name="T58" fmla="*/ 151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sp>
            <p:nvSpPr>
              <p:cNvPr id="47117" name="Freeform 17"/>
              <p:cNvSpPr>
                <a:spLocks/>
              </p:cNvSpPr>
              <p:nvPr/>
            </p:nvSpPr>
            <p:spPr bwMode="gray">
              <a:xfrm>
                <a:off x="2169" y="2414"/>
                <a:ext cx="1397" cy="587"/>
              </a:xfrm>
              <a:custGeom>
                <a:avLst/>
                <a:gdLst>
                  <a:gd name="T0" fmla="*/ 1882 w 953"/>
                  <a:gd name="T1" fmla="*/ 172 h 400"/>
                  <a:gd name="T2" fmla="*/ 1882 w 953"/>
                  <a:gd name="T3" fmla="*/ 164 h 400"/>
                  <a:gd name="T4" fmla="*/ 1909 w 953"/>
                  <a:gd name="T5" fmla="*/ 134 h 400"/>
                  <a:gd name="T6" fmla="*/ 1942 w 953"/>
                  <a:gd name="T7" fmla="*/ 106 h 400"/>
                  <a:gd name="T8" fmla="*/ 1919 w 953"/>
                  <a:gd name="T9" fmla="*/ 18 h 400"/>
                  <a:gd name="T10" fmla="*/ 1831 w 953"/>
                  <a:gd name="T11" fmla="*/ 41 h 400"/>
                  <a:gd name="T12" fmla="*/ 1825 w 953"/>
                  <a:gd name="T13" fmla="*/ 84 h 400"/>
                  <a:gd name="T14" fmla="*/ 1825 w 953"/>
                  <a:gd name="T15" fmla="*/ 84 h 400"/>
                  <a:gd name="T16" fmla="*/ 1809 w 953"/>
                  <a:gd name="T17" fmla="*/ 123 h 400"/>
                  <a:gd name="T18" fmla="*/ 1803 w 953"/>
                  <a:gd name="T19" fmla="*/ 125 h 400"/>
                  <a:gd name="T20" fmla="*/ 1633 w 953"/>
                  <a:gd name="T21" fmla="*/ 28 h 400"/>
                  <a:gd name="T22" fmla="*/ 1023 w 953"/>
                  <a:gd name="T23" fmla="*/ 382 h 400"/>
                  <a:gd name="T24" fmla="*/ 412 w 953"/>
                  <a:gd name="T25" fmla="*/ 28 h 400"/>
                  <a:gd name="T26" fmla="*/ 240 w 953"/>
                  <a:gd name="T27" fmla="*/ 129 h 400"/>
                  <a:gd name="T28" fmla="*/ 267 w 953"/>
                  <a:gd name="T29" fmla="*/ 156 h 400"/>
                  <a:gd name="T30" fmla="*/ 267 w 953"/>
                  <a:gd name="T31" fmla="*/ 156 h 400"/>
                  <a:gd name="T32" fmla="*/ 301 w 953"/>
                  <a:gd name="T33" fmla="*/ 183 h 400"/>
                  <a:gd name="T34" fmla="*/ 276 w 953"/>
                  <a:gd name="T35" fmla="*/ 271 h 400"/>
                  <a:gd name="T36" fmla="*/ 188 w 953"/>
                  <a:gd name="T37" fmla="*/ 249 h 400"/>
                  <a:gd name="T38" fmla="*/ 180 w 953"/>
                  <a:gd name="T39" fmla="*/ 204 h 400"/>
                  <a:gd name="T40" fmla="*/ 170 w 953"/>
                  <a:gd name="T41" fmla="*/ 170 h 400"/>
                  <a:gd name="T42" fmla="*/ 0 w 953"/>
                  <a:gd name="T43" fmla="*/ 267 h 400"/>
                  <a:gd name="T44" fmla="*/ 1023 w 953"/>
                  <a:gd name="T45" fmla="*/ 861 h 400"/>
                  <a:gd name="T46" fmla="*/ 2048 w 953"/>
                  <a:gd name="T47" fmla="*/ 269 h 400"/>
                  <a:gd name="T48" fmla="*/ 1882 w 953"/>
                  <a:gd name="T49" fmla="*/ 17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grpSp>
      </p:grpSp>
      <p:sp>
        <p:nvSpPr>
          <p:cNvPr id="47111" name="Text Box 45"/>
          <p:cNvSpPr txBox="1">
            <a:spLocks noChangeArrowheads="1"/>
          </p:cNvSpPr>
          <p:nvPr/>
        </p:nvSpPr>
        <p:spPr bwMode="auto">
          <a:xfrm>
            <a:off x="763588" y="2171700"/>
            <a:ext cx="5508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20000"/>
              </a:spcBef>
              <a:spcAft>
                <a:spcPct val="0"/>
              </a:spcAft>
            </a:pPr>
            <a:r>
              <a:rPr lang="tr-TR" sz="1600" b="1" noProof="1" smtClean="0">
                <a:solidFill>
                  <a:srgbClr val="333333"/>
                </a:solidFill>
                <a:latin typeface="Calibri" pitchFamily="34" charset="0"/>
              </a:rPr>
              <a:t>İHE</a:t>
            </a:r>
          </a:p>
        </p:txBody>
      </p:sp>
      <p:sp>
        <p:nvSpPr>
          <p:cNvPr id="17" name="Oval 16"/>
          <p:cNvSpPr/>
          <p:nvPr/>
        </p:nvSpPr>
        <p:spPr>
          <a:xfrm>
            <a:off x="2706688" y="2944813"/>
            <a:ext cx="304800" cy="304800"/>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tr-TR">
              <a:solidFill>
                <a:srgbClr val="FFFFFF"/>
              </a:solidFill>
            </a:endParaRPr>
          </a:p>
        </p:txBody>
      </p:sp>
    </p:spTree>
    <p:extLst>
      <p:ext uri="{BB962C8B-B14F-4D97-AF65-F5344CB8AC3E}">
        <p14:creationId xmlns:p14="http://schemas.microsoft.com/office/powerpoint/2010/main" val="1550036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heel(1)">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7"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p:cNvSpPr>
          <p:nvPr/>
        </p:nvSpPr>
        <p:spPr bwMode="auto">
          <a:xfrm>
            <a:off x="412750" y="1546225"/>
            <a:ext cx="2244725" cy="3825875"/>
          </a:xfrm>
          <a:custGeom>
            <a:avLst/>
            <a:gdLst>
              <a:gd name="T0" fmla="*/ 0 w 1414"/>
              <a:gd name="T1" fmla="*/ 1779230313 h 2410"/>
              <a:gd name="T2" fmla="*/ 1030744700 w 1414"/>
              <a:gd name="T3" fmla="*/ 0 h 2410"/>
              <a:gd name="T4" fmla="*/ 2147483647 w 1414"/>
              <a:gd name="T5" fmla="*/ 5040313 h 2410"/>
              <a:gd name="T6" fmla="*/ 2147483647 w 1414"/>
              <a:gd name="T7" fmla="*/ 2147483647 h 2410"/>
              <a:gd name="T8" fmla="*/ 0 w 1414"/>
              <a:gd name="T9" fmla="*/ 1779230313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sp>
        <p:nvSpPr>
          <p:cNvPr id="3"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fontAlgn="base" hangingPunct="0">
              <a:spcBef>
                <a:spcPct val="0"/>
              </a:spcBef>
              <a:spcAft>
                <a:spcPct val="0"/>
              </a:spcAft>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Yönetim sistemleri</a:t>
            </a:r>
          </a:p>
        </p:txBody>
      </p:sp>
      <p:sp>
        <p:nvSpPr>
          <p:cNvPr id="4" name="Rectangle 5"/>
          <p:cNvSpPr>
            <a:spLocks noChangeArrowheads="1"/>
          </p:cNvSpPr>
          <p:nvPr/>
        </p:nvSpPr>
        <p:spPr bwMode="gray">
          <a:xfrm>
            <a:off x="2657475"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just" fontAlgn="base">
              <a:spcBef>
                <a:spcPct val="0"/>
              </a:spcBef>
              <a:buClr>
                <a:srgbClr val="292929"/>
              </a:buClr>
              <a:defRPr/>
            </a:pPr>
            <a:r>
              <a:rPr lang="tr-TR" sz="2000" b="1" dirty="0">
                <a:solidFill>
                  <a:srgbClr val="000000"/>
                </a:solidFill>
              </a:rPr>
              <a:t>İşverenin, çalışanların sağlık ve güvenliklerinin korunması için her bölümdeki ilgili kişileri bilgilendirme, eğitme ve katılımını sağlama, OHSAS 18001 yönetim sisteminin hangi aşamasında yapılır?</a:t>
            </a:r>
            <a:endParaRPr lang="tr-TR" sz="2000" b="1" i="1" dirty="0">
              <a:solidFill>
                <a:srgbClr val="FF0000"/>
              </a:solidFill>
              <a:latin typeface="Calibri" pitchFamily="34" charset="0"/>
              <a:cs typeface="Calibri" pitchFamily="34" charset="0"/>
            </a:endParaRPr>
          </a:p>
          <a:p>
            <a:pPr marL="262800" indent="-252000" fontAlgn="base">
              <a:spcBef>
                <a:spcPct val="0"/>
              </a:spcBef>
              <a:buClr>
                <a:srgbClr val="292929"/>
              </a:buClr>
              <a:buFont typeface="+mj-lt"/>
              <a:buAutoNum type="alphaUcPeriod"/>
              <a:defRPr/>
            </a:pPr>
            <a:r>
              <a:rPr lang="tr-TR" sz="2000" dirty="0">
                <a:solidFill>
                  <a:srgbClr val="000000"/>
                </a:solidFill>
              </a:rPr>
              <a:t>Önlem alma</a:t>
            </a:r>
          </a:p>
          <a:p>
            <a:pPr marL="262800" indent="-252000" fontAlgn="base">
              <a:spcBef>
                <a:spcPct val="0"/>
              </a:spcBef>
              <a:buClr>
                <a:srgbClr val="292929"/>
              </a:buClr>
              <a:buFont typeface="+mj-lt"/>
              <a:buAutoNum type="alphaUcPeriod"/>
              <a:defRPr/>
            </a:pPr>
            <a:r>
              <a:rPr lang="tr-TR" sz="2000" dirty="0">
                <a:solidFill>
                  <a:srgbClr val="000000"/>
                </a:solidFill>
              </a:rPr>
              <a:t>Planlama</a:t>
            </a:r>
          </a:p>
          <a:p>
            <a:pPr marL="262800" indent="-252000" fontAlgn="base">
              <a:spcBef>
                <a:spcPct val="0"/>
              </a:spcBef>
              <a:buClr>
                <a:srgbClr val="292929"/>
              </a:buClr>
              <a:buFont typeface="+mj-lt"/>
              <a:buAutoNum type="alphaUcPeriod"/>
              <a:defRPr/>
            </a:pPr>
            <a:r>
              <a:rPr lang="tr-TR" sz="2000" dirty="0">
                <a:solidFill>
                  <a:srgbClr val="000000"/>
                </a:solidFill>
              </a:rPr>
              <a:t>Kontrol ve düzeltici faaliyetler</a:t>
            </a:r>
          </a:p>
          <a:p>
            <a:pPr marL="262800" indent="-252000" fontAlgn="base">
              <a:spcBef>
                <a:spcPct val="0"/>
              </a:spcBef>
              <a:buClr>
                <a:srgbClr val="292929"/>
              </a:buClr>
              <a:buFont typeface="+mj-lt"/>
              <a:buAutoNum type="alphaUcPeriod"/>
              <a:defRPr/>
            </a:pPr>
            <a:r>
              <a:rPr lang="tr-TR" sz="2000" dirty="0">
                <a:solidFill>
                  <a:srgbClr val="000000"/>
                </a:solidFill>
              </a:rPr>
              <a:t>Uygulama</a:t>
            </a:r>
            <a:endParaRPr lang="tr-TR" sz="2000" i="1" dirty="0">
              <a:solidFill>
                <a:srgbClr val="000000"/>
              </a:solidFill>
              <a:latin typeface="Calibri" pitchFamily="34" charset="0"/>
              <a:cs typeface="Calibri" pitchFamily="34" charset="0"/>
            </a:endParaRPr>
          </a:p>
        </p:txBody>
      </p:sp>
      <p:sp>
        <p:nvSpPr>
          <p:cNvPr id="48133"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fontAlgn="base">
              <a:spcBef>
                <a:spcPct val="0"/>
              </a:spcBef>
              <a:spcAft>
                <a:spcPct val="0"/>
              </a:spcAft>
            </a:pPr>
            <a:endParaRPr lang="tr-TR" sz="2000" b="1" noProof="1" smtClean="0">
              <a:solidFill>
                <a:srgbClr val="000000"/>
              </a:solidFill>
            </a:endParaRPr>
          </a:p>
        </p:txBody>
      </p:sp>
      <p:grpSp>
        <p:nvGrpSpPr>
          <p:cNvPr id="48134" name="Group 9"/>
          <p:cNvGrpSpPr>
            <a:grpSpLocks/>
          </p:cNvGrpSpPr>
          <p:nvPr/>
        </p:nvGrpSpPr>
        <p:grpSpPr bwMode="auto">
          <a:xfrm>
            <a:off x="323850" y="1555750"/>
            <a:ext cx="1482725" cy="1482725"/>
            <a:chOff x="1710" y="1035"/>
            <a:chExt cx="2316" cy="2316"/>
          </a:xfrm>
        </p:grpSpPr>
        <p:grpSp>
          <p:nvGrpSpPr>
            <p:cNvPr id="48137" name="Group 10"/>
            <p:cNvGrpSpPr>
              <a:grpSpLocks/>
            </p:cNvGrpSpPr>
            <p:nvPr/>
          </p:nvGrpSpPr>
          <p:grpSpPr bwMode="auto">
            <a:xfrm rot="3600000">
              <a:off x="1710" y="1035"/>
              <a:ext cx="2316" cy="2316"/>
              <a:chOff x="1710" y="1035"/>
              <a:chExt cx="2316" cy="2316"/>
            </a:xfrm>
          </p:grpSpPr>
          <p:sp>
            <p:nvSpPr>
              <p:cNvPr id="48142" name="Freeform 11"/>
              <p:cNvSpPr>
                <a:spLocks/>
              </p:cNvSpPr>
              <p:nvPr/>
            </p:nvSpPr>
            <p:spPr bwMode="gray">
              <a:xfrm>
                <a:off x="2866" y="1599"/>
                <a:ext cx="1160" cy="1752"/>
              </a:xfrm>
              <a:custGeom>
                <a:avLst/>
                <a:gdLst>
                  <a:gd name="T0" fmla="*/ 1468 w 794"/>
                  <a:gd name="T1" fmla="*/ 19 h 1200"/>
                  <a:gd name="T2" fmla="*/ 1284 w 794"/>
                  <a:gd name="T3" fmla="*/ 126 h 1200"/>
                  <a:gd name="T4" fmla="*/ 1277 w 794"/>
                  <a:gd name="T5" fmla="*/ 121 h 1200"/>
                  <a:gd name="T6" fmla="*/ 1264 w 794"/>
                  <a:gd name="T7" fmla="*/ 85 h 1200"/>
                  <a:gd name="T8" fmla="*/ 1258 w 794"/>
                  <a:gd name="T9" fmla="*/ 41 h 1200"/>
                  <a:gd name="T10" fmla="*/ 1170 w 794"/>
                  <a:gd name="T11" fmla="*/ 18 h 1200"/>
                  <a:gd name="T12" fmla="*/ 1147 w 794"/>
                  <a:gd name="T13" fmla="*/ 105 h 1200"/>
                  <a:gd name="T14" fmla="*/ 1180 w 794"/>
                  <a:gd name="T15" fmla="*/ 133 h 1200"/>
                  <a:gd name="T16" fmla="*/ 1180 w 794"/>
                  <a:gd name="T17" fmla="*/ 133 h 1200"/>
                  <a:gd name="T18" fmla="*/ 1205 w 794"/>
                  <a:gd name="T19" fmla="*/ 162 h 1200"/>
                  <a:gd name="T20" fmla="*/ 1205 w 794"/>
                  <a:gd name="T21" fmla="*/ 171 h 1200"/>
                  <a:gd name="T22" fmla="*/ 1018 w 794"/>
                  <a:gd name="T23" fmla="*/ 279 h 1200"/>
                  <a:gd name="T24" fmla="*/ 1176 w 794"/>
                  <a:gd name="T25" fmla="*/ 866 h 1200"/>
                  <a:gd name="T26" fmla="*/ 1018 w 794"/>
                  <a:gd name="T27" fmla="*/ 1451 h 1200"/>
                  <a:gd name="T28" fmla="*/ 0 w 794"/>
                  <a:gd name="T29" fmla="*/ 2040 h 1200"/>
                  <a:gd name="T30" fmla="*/ 0 w 794"/>
                  <a:gd name="T31" fmla="*/ 2232 h 1200"/>
                  <a:gd name="T32" fmla="*/ 0 w 794"/>
                  <a:gd name="T33" fmla="*/ 2256 h 1200"/>
                  <a:gd name="T34" fmla="*/ 9 w 794"/>
                  <a:gd name="T35" fmla="*/ 2260 h 1200"/>
                  <a:gd name="T36" fmla="*/ 47 w 794"/>
                  <a:gd name="T37" fmla="*/ 2251 h 1200"/>
                  <a:gd name="T38" fmla="*/ 47 w 794"/>
                  <a:gd name="T39" fmla="*/ 2251 h 1200"/>
                  <a:gd name="T40" fmla="*/ 89 w 794"/>
                  <a:gd name="T41" fmla="*/ 2237 h 1200"/>
                  <a:gd name="T42" fmla="*/ 152 w 794"/>
                  <a:gd name="T43" fmla="*/ 2300 h 1200"/>
                  <a:gd name="T44" fmla="*/ 89 w 794"/>
                  <a:gd name="T45" fmla="*/ 2367 h 1200"/>
                  <a:gd name="T46" fmla="*/ 47 w 794"/>
                  <a:gd name="T47" fmla="*/ 2349 h 1200"/>
                  <a:gd name="T48" fmla="*/ 9 w 794"/>
                  <a:gd name="T49" fmla="*/ 2343 h 1200"/>
                  <a:gd name="T50" fmla="*/ 0 w 794"/>
                  <a:gd name="T51" fmla="*/ 2346 h 1200"/>
                  <a:gd name="T52" fmla="*/ 0 w 794"/>
                  <a:gd name="T53" fmla="*/ 2362 h 1200"/>
                  <a:gd name="T54" fmla="*/ 0 w 794"/>
                  <a:gd name="T55" fmla="*/ 2558 h 1200"/>
                  <a:gd name="T56" fmla="*/ 1468 w 794"/>
                  <a:gd name="T57" fmla="*/ 1711 h 1200"/>
                  <a:gd name="T58" fmla="*/ 1695 w 794"/>
                  <a:gd name="T59" fmla="*/ 866 h 1200"/>
                  <a:gd name="T60" fmla="*/ 1468 w 794"/>
                  <a:gd name="T61" fmla="*/ 1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sp>
            <p:nvSpPr>
              <p:cNvPr id="48143" name="Freeform 12"/>
              <p:cNvSpPr>
                <a:spLocks/>
              </p:cNvSpPr>
              <p:nvPr/>
            </p:nvSpPr>
            <p:spPr bwMode="gray">
              <a:xfrm>
                <a:off x="1710" y="1612"/>
                <a:ext cx="1262" cy="1739"/>
              </a:xfrm>
              <a:custGeom>
                <a:avLst/>
                <a:gdLst>
                  <a:gd name="T0" fmla="*/ 1782 w 864"/>
                  <a:gd name="T1" fmla="*/ 2218 h 1191"/>
                  <a:gd name="T2" fmla="*/ 1738 w 864"/>
                  <a:gd name="T3" fmla="*/ 2233 h 1191"/>
                  <a:gd name="T4" fmla="*/ 1738 w 864"/>
                  <a:gd name="T5" fmla="*/ 2233 h 1191"/>
                  <a:gd name="T6" fmla="*/ 1700 w 864"/>
                  <a:gd name="T7" fmla="*/ 2241 h 1191"/>
                  <a:gd name="T8" fmla="*/ 1691 w 864"/>
                  <a:gd name="T9" fmla="*/ 2237 h 1191"/>
                  <a:gd name="T10" fmla="*/ 1691 w 864"/>
                  <a:gd name="T11" fmla="*/ 2214 h 1191"/>
                  <a:gd name="T12" fmla="*/ 1691 w 864"/>
                  <a:gd name="T13" fmla="*/ 2021 h 1191"/>
                  <a:gd name="T14" fmla="*/ 676 w 864"/>
                  <a:gd name="T15" fmla="*/ 1432 h 1191"/>
                  <a:gd name="T16" fmla="*/ 519 w 864"/>
                  <a:gd name="T17" fmla="*/ 847 h 1191"/>
                  <a:gd name="T18" fmla="*/ 676 w 864"/>
                  <a:gd name="T19" fmla="*/ 260 h 1191"/>
                  <a:gd name="T20" fmla="*/ 492 w 864"/>
                  <a:gd name="T21" fmla="*/ 156 h 1191"/>
                  <a:gd name="T22" fmla="*/ 486 w 864"/>
                  <a:gd name="T23" fmla="*/ 161 h 1191"/>
                  <a:gd name="T24" fmla="*/ 472 w 864"/>
                  <a:gd name="T25" fmla="*/ 196 h 1191"/>
                  <a:gd name="T26" fmla="*/ 472 w 864"/>
                  <a:gd name="T27" fmla="*/ 196 h 1191"/>
                  <a:gd name="T28" fmla="*/ 464 w 864"/>
                  <a:gd name="T29" fmla="*/ 241 h 1191"/>
                  <a:gd name="T30" fmla="*/ 378 w 864"/>
                  <a:gd name="T31" fmla="*/ 263 h 1191"/>
                  <a:gd name="T32" fmla="*/ 353 w 864"/>
                  <a:gd name="T33" fmla="*/ 175 h 1191"/>
                  <a:gd name="T34" fmla="*/ 389 w 864"/>
                  <a:gd name="T35" fmla="*/ 147 h 1191"/>
                  <a:gd name="T36" fmla="*/ 413 w 864"/>
                  <a:gd name="T37" fmla="*/ 117 h 1191"/>
                  <a:gd name="T38" fmla="*/ 413 w 864"/>
                  <a:gd name="T39" fmla="*/ 108 h 1191"/>
                  <a:gd name="T40" fmla="*/ 226 w 864"/>
                  <a:gd name="T41" fmla="*/ 0 h 1191"/>
                  <a:gd name="T42" fmla="*/ 0 w 864"/>
                  <a:gd name="T43" fmla="*/ 847 h 1191"/>
                  <a:gd name="T44" fmla="*/ 226 w 864"/>
                  <a:gd name="T45" fmla="*/ 1692 h 1191"/>
                  <a:gd name="T46" fmla="*/ 1691 w 864"/>
                  <a:gd name="T47" fmla="*/ 2539 h 1191"/>
                  <a:gd name="T48" fmla="*/ 1691 w 864"/>
                  <a:gd name="T49" fmla="*/ 2343 h 1191"/>
                  <a:gd name="T50" fmla="*/ 1691 w 864"/>
                  <a:gd name="T51" fmla="*/ 2327 h 1191"/>
                  <a:gd name="T52" fmla="*/ 1700 w 864"/>
                  <a:gd name="T53" fmla="*/ 2325 h 1191"/>
                  <a:gd name="T54" fmla="*/ 1738 w 864"/>
                  <a:gd name="T55" fmla="*/ 2330 h 1191"/>
                  <a:gd name="T56" fmla="*/ 1782 w 864"/>
                  <a:gd name="T57" fmla="*/ 2348 h 1191"/>
                  <a:gd name="T58" fmla="*/ 1843 w 864"/>
                  <a:gd name="T59" fmla="*/ 2281 h 1191"/>
                  <a:gd name="T60" fmla="*/ 1782 w 864"/>
                  <a:gd name="T61" fmla="*/ 2218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sp>
            <p:nvSpPr>
              <p:cNvPr id="48144" name="Freeform 13"/>
              <p:cNvSpPr>
                <a:spLocks/>
              </p:cNvSpPr>
              <p:nvPr/>
            </p:nvSpPr>
            <p:spPr bwMode="gray">
              <a:xfrm>
                <a:off x="1862" y="1035"/>
                <a:ext cx="2010" cy="768"/>
              </a:xfrm>
              <a:custGeom>
                <a:avLst/>
                <a:gdLst>
                  <a:gd name="T0" fmla="*/ 2488 w 1375"/>
                  <a:gd name="T1" fmla="*/ 1100 h 527"/>
                  <a:gd name="T2" fmla="*/ 2675 w 1375"/>
                  <a:gd name="T3" fmla="*/ 992 h 527"/>
                  <a:gd name="T4" fmla="*/ 2675 w 1375"/>
                  <a:gd name="T5" fmla="*/ 984 h 527"/>
                  <a:gd name="T6" fmla="*/ 2650 w 1375"/>
                  <a:gd name="T7" fmla="*/ 953 h 527"/>
                  <a:gd name="T8" fmla="*/ 2650 w 1375"/>
                  <a:gd name="T9" fmla="*/ 953 h 527"/>
                  <a:gd name="T10" fmla="*/ 2615 w 1375"/>
                  <a:gd name="T11" fmla="*/ 925 h 527"/>
                  <a:gd name="T12" fmla="*/ 2639 w 1375"/>
                  <a:gd name="T13" fmla="*/ 839 h 527"/>
                  <a:gd name="T14" fmla="*/ 2726 w 1375"/>
                  <a:gd name="T15" fmla="*/ 863 h 527"/>
                  <a:gd name="T16" fmla="*/ 2734 w 1375"/>
                  <a:gd name="T17" fmla="*/ 906 h 527"/>
                  <a:gd name="T18" fmla="*/ 2745 w 1375"/>
                  <a:gd name="T19" fmla="*/ 943 h 527"/>
                  <a:gd name="T20" fmla="*/ 2754 w 1375"/>
                  <a:gd name="T21" fmla="*/ 947 h 527"/>
                  <a:gd name="T22" fmla="*/ 2938 w 1375"/>
                  <a:gd name="T23" fmla="*/ 841 h 527"/>
                  <a:gd name="T24" fmla="*/ 1468 w 1375"/>
                  <a:gd name="T25" fmla="*/ 0 h 527"/>
                  <a:gd name="T26" fmla="*/ 0 w 1375"/>
                  <a:gd name="T27" fmla="*/ 841 h 527"/>
                  <a:gd name="T28" fmla="*/ 189 w 1375"/>
                  <a:gd name="T29" fmla="*/ 949 h 527"/>
                  <a:gd name="T30" fmla="*/ 189 w 1375"/>
                  <a:gd name="T31" fmla="*/ 957 h 527"/>
                  <a:gd name="T32" fmla="*/ 162 w 1375"/>
                  <a:gd name="T33" fmla="*/ 988 h 527"/>
                  <a:gd name="T34" fmla="*/ 129 w 1375"/>
                  <a:gd name="T35" fmla="*/ 1016 h 527"/>
                  <a:gd name="T36" fmla="*/ 152 w 1375"/>
                  <a:gd name="T37" fmla="*/ 1102 h 527"/>
                  <a:gd name="T38" fmla="*/ 240 w 1375"/>
                  <a:gd name="T39" fmla="*/ 1081 h 527"/>
                  <a:gd name="T40" fmla="*/ 246 w 1375"/>
                  <a:gd name="T41" fmla="*/ 1036 h 527"/>
                  <a:gd name="T42" fmla="*/ 246 w 1375"/>
                  <a:gd name="T43" fmla="*/ 1036 h 527"/>
                  <a:gd name="T44" fmla="*/ 260 w 1375"/>
                  <a:gd name="T45" fmla="*/ 1000 h 527"/>
                  <a:gd name="T46" fmla="*/ 268 w 1375"/>
                  <a:gd name="T47" fmla="*/ 995 h 527"/>
                  <a:gd name="T48" fmla="*/ 450 w 1375"/>
                  <a:gd name="T49" fmla="*/ 1100 h 527"/>
                  <a:gd name="T50" fmla="*/ 1468 w 1375"/>
                  <a:gd name="T51" fmla="*/ 516 h 527"/>
                  <a:gd name="T52" fmla="*/ 2488 w 1375"/>
                  <a:gd name="T53" fmla="*/ 1100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grpSp>
        <p:grpSp>
          <p:nvGrpSpPr>
            <p:cNvPr id="48138" name="Group 14"/>
            <p:cNvGrpSpPr>
              <a:grpSpLocks/>
            </p:cNvGrpSpPr>
            <p:nvPr/>
          </p:nvGrpSpPr>
          <p:grpSpPr bwMode="auto">
            <a:xfrm rot="7200000">
              <a:off x="2059" y="1386"/>
              <a:ext cx="1616" cy="1614"/>
              <a:chOff x="2060" y="1387"/>
              <a:chExt cx="1616" cy="1614"/>
            </a:xfrm>
          </p:grpSpPr>
          <p:sp>
            <p:nvSpPr>
              <p:cNvPr id="48139" name="Freeform 15"/>
              <p:cNvSpPr>
                <a:spLocks/>
              </p:cNvSpPr>
              <p:nvPr/>
            </p:nvSpPr>
            <p:spPr bwMode="gray">
              <a:xfrm>
                <a:off x="2060" y="1387"/>
                <a:ext cx="808" cy="1225"/>
              </a:xfrm>
              <a:custGeom>
                <a:avLst/>
                <a:gdLst>
                  <a:gd name="T0" fmla="*/ 1187 w 550"/>
                  <a:gd name="T1" fmla="*/ 283 h 836"/>
                  <a:gd name="T2" fmla="*/ 1181 w 550"/>
                  <a:gd name="T3" fmla="*/ 278 h 836"/>
                  <a:gd name="T4" fmla="*/ 1141 w 550"/>
                  <a:gd name="T5" fmla="*/ 286 h 836"/>
                  <a:gd name="T6" fmla="*/ 1141 w 550"/>
                  <a:gd name="T7" fmla="*/ 286 h 836"/>
                  <a:gd name="T8" fmla="*/ 1099 w 550"/>
                  <a:gd name="T9" fmla="*/ 303 h 836"/>
                  <a:gd name="T10" fmla="*/ 1036 w 550"/>
                  <a:gd name="T11" fmla="*/ 239 h 836"/>
                  <a:gd name="T12" fmla="*/ 1099 w 550"/>
                  <a:gd name="T13" fmla="*/ 171 h 836"/>
                  <a:gd name="T14" fmla="*/ 1141 w 550"/>
                  <a:gd name="T15" fmla="*/ 189 h 836"/>
                  <a:gd name="T16" fmla="*/ 1181 w 550"/>
                  <a:gd name="T17" fmla="*/ 195 h 836"/>
                  <a:gd name="T18" fmla="*/ 1187 w 550"/>
                  <a:gd name="T19" fmla="*/ 190 h 836"/>
                  <a:gd name="T20" fmla="*/ 1187 w 550"/>
                  <a:gd name="T21" fmla="*/ 176 h 836"/>
                  <a:gd name="T22" fmla="*/ 1187 w 550"/>
                  <a:gd name="T23" fmla="*/ 0 h 836"/>
                  <a:gd name="T24" fmla="*/ 0 w 550"/>
                  <a:gd name="T25" fmla="*/ 1181 h 836"/>
                  <a:gd name="T26" fmla="*/ 160 w 550"/>
                  <a:gd name="T27" fmla="*/ 1772 h 836"/>
                  <a:gd name="T28" fmla="*/ 331 w 550"/>
                  <a:gd name="T29" fmla="*/ 1675 h 836"/>
                  <a:gd name="T30" fmla="*/ 341 w 550"/>
                  <a:gd name="T31" fmla="*/ 1709 h 836"/>
                  <a:gd name="T32" fmla="*/ 348 w 550"/>
                  <a:gd name="T33" fmla="*/ 1754 h 836"/>
                  <a:gd name="T34" fmla="*/ 436 w 550"/>
                  <a:gd name="T35" fmla="*/ 1776 h 836"/>
                  <a:gd name="T36" fmla="*/ 461 w 550"/>
                  <a:gd name="T37" fmla="*/ 1688 h 836"/>
                  <a:gd name="T38" fmla="*/ 428 w 550"/>
                  <a:gd name="T39" fmla="*/ 1660 h 836"/>
                  <a:gd name="T40" fmla="*/ 428 w 550"/>
                  <a:gd name="T41" fmla="*/ 1660 h 836"/>
                  <a:gd name="T42" fmla="*/ 401 w 550"/>
                  <a:gd name="T43" fmla="*/ 1634 h 836"/>
                  <a:gd name="T44" fmla="*/ 574 w 550"/>
                  <a:gd name="T45" fmla="*/ 1533 h 836"/>
                  <a:gd name="T46" fmla="*/ 479 w 550"/>
                  <a:gd name="T47" fmla="*/ 1181 h 836"/>
                  <a:gd name="T48" fmla="*/ 1187 w 550"/>
                  <a:gd name="T49" fmla="*/ 476 h 836"/>
                  <a:gd name="T50" fmla="*/ 1187 w 550"/>
                  <a:gd name="T51" fmla="*/ 308 h 836"/>
                  <a:gd name="T52" fmla="*/ 1187 w 550"/>
                  <a:gd name="T53" fmla="*/ 28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sp>
            <p:nvSpPr>
              <p:cNvPr id="48140" name="Freeform 16"/>
              <p:cNvSpPr>
                <a:spLocks/>
              </p:cNvSpPr>
              <p:nvPr/>
            </p:nvSpPr>
            <p:spPr bwMode="gray">
              <a:xfrm>
                <a:off x="2764" y="1387"/>
                <a:ext cx="912" cy="1210"/>
              </a:xfrm>
              <a:custGeom>
                <a:avLst/>
                <a:gdLst>
                  <a:gd name="T0" fmla="*/ 151 w 621"/>
                  <a:gd name="T1" fmla="*/ 0 h 826"/>
                  <a:gd name="T2" fmla="*/ 151 w 621"/>
                  <a:gd name="T3" fmla="*/ 176 h 826"/>
                  <a:gd name="T4" fmla="*/ 151 w 621"/>
                  <a:gd name="T5" fmla="*/ 190 h 826"/>
                  <a:gd name="T6" fmla="*/ 144 w 621"/>
                  <a:gd name="T7" fmla="*/ 195 h 826"/>
                  <a:gd name="T8" fmla="*/ 106 w 621"/>
                  <a:gd name="T9" fmla="*/ 189 h 826"/>
                  <a:gd name="T10" fmla="*/ 63 w 621"/>
                  <a:gd name="T11" fmla="*/ 171 h 826"/>
                  <a:gd name="T12" fmla="*/ 0 w 621"/>
                  <a:gd name="T13" fmla="*/ 239 h 826"/>
                  <a:gd name="T14" fmla="*/ 63 w 621"/>
                  <a:gd name="T15" fmla="*/ 303 h 826"/>
                  <a:gd name="T16" fmla="*/ 106 w 621"/>
                  <a:gd name="T17" fmla="*/ 286 h 826"/>
                  <a:gd name="T18" fmla="*/ 106 w 621"/>
                  <a:gd name="T19" fmla="*/ 286 h 826"/>
                  <a:gd name="T20" fmla="*/ 144 w 621"/>
                  <a:gd name="T21" fmla="*/ 278 h 826"/>
                  <a:gd name="T22" fmla="*/ 151 w 621"/>
                  <a:gd name="T23" fmla="*/ 283 h 826"/>
                  <a:gd name="T24" fmla="*/ 151 w 621"/>
                  <a:gd name="T25" fmla="*/ 306 h 826"/>
                  <a:gd name="T26" fmla="*/ 151 w 621"/>
                  <a:gd name="T27" fmla="*/ 476 h 826"/>
                  <a:gd name="T28" fmla="*/ 151 w 621"/>
                  <a:gd name="T29" fmla="*/ 476 h 826"/>
                  <a:gd name="T30" fmla="*/ 859 w 621"/>
                  <a:gd name="T31" fmla="*/ 1181 h 826"/>
                  <a:gd name="T32" fmla="*/ 764 w 621"/>
                  <a:gd name="T33" fmla="*/ 1532 h 826"/>
                  <a:gd name="T34" fmla="*/ 934 w 621"/>
                  <a:gd name="T35" fmla="*/ 1629 h 826"/>
                  <a:gd name="T36" fmla="*/ 940 w 621"/>
                  <a:gd name="T37" fmla="*/ 1626 h 826"/>
                  <a:gd name="T38" fmla="*/ 956 w 621"/>
                  <a:gd name="T39" fmla="*/ 1588 h 826"/>
                  <a:gd name="T40" fmla="*/ 956 w 621"/>
                  <a:gd name="T41" fmla="*/ 1588 h 826"/>
                  <a:gd name="T42" fmla="*/ 962 w 621"/>
                  <a:gd name="T43" fmla="*/ 1545 h 826"/>
                  <a:gd name="T44" fmla="*/ 1050 w 621"/>
                  <a:gd name="T45" fmla="*/ 1522 h 826"/>
                  <a:gd name="T46" fmla="*/ 1074 w 621"/>
                  <a:gd name="T47" fmla="*/ 1610 h 826"/>
                  <a:gd name="T48" fmla="*/ 1040 w 621"/>
                  <a:gd name="T49" fmla="*/ 1638 h 826"/>
                  <a:gd name="T50" fmla="*/ 1013 w 621"/>
                  <a:gd name="T51" fmla="*/ 1667 h 826"/>
                  <a:gd name="T52" fmla="*/ 1013 w 621"/>
                  <a:gd name="T53" fmla="*/ 1676 h 826"/>
                  <a:gd name="T54" fmla="*/ 1179 w 621"/>
                  <a:gd name="T55" fmla="*/ 1773 h 826"/>
                  <a:gd name="T56" fmla="*/ 1339 w 621"/>
                  <a:gd name="T57" fmla="*/ 1181 h 826"/>
                  <a:gd name="T58" fmla="*/ 151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sp>
            <p:nvSpPr>
              <p:cNvPr id="48141" name="Freeform 17"/>
              <p:cNvSpPr>
                <a:spLocks/>
              </p:cNvSpPr>
              <p:nvPr/>
            </p:nvSpPr>
            <p:spPr bwMode="gray">
              <a:xfrm>
                <a:off x="2169" y="2414"/>
                <a:ext cx="1397" cy="587"/>
              </a:xfrm>
              <a:custGeom>
                <a:avLst/>
                <a:gdLst>
                  <a:gd name="T0" fmla="*/ 1882 w 953"/>
                  <a:gd name="T1" fmla="*/ 172 h 400"/>
                  <a:gd name="T2" fmla="*/ 1882 w 953"/>
                  <a:gd name="T3" fmla="*/ 164 h 400"/>
                  <a:gd name="T4" fmla="*/ 1909 w 953"/>
                  <a:gd name="T5" fmla="*/ 134 h 400"/>
                  <a:gd name="T6" fmla="*/ 1942 w 953"/>
                  <a:gd name="T7" fmla="*/ 106 h 400"/>
                  <a:gd name="T8" fmla="*/ 1919 w 953"/>
                  <a:gd name="T9" fmla="*/ 18 h 400"/>
                  <a:gd name="T10" fmla="*/ 1831 w 953"/>
                  <a:gd name="T11" fmla="*/ 41 h 400"/>
                  <a:gd name="T12" fmla="*/ 1825 w 953"/>
                  <a:gd name="T13" fmla="*/ 84 h 400"/>
                  <a:gd name="T14" fmla="*/ 1825 w 953"/>
                  <a:gd name="T15" fmla="*/ 84 h 400"/>
                  <a:gd name="T16" fmla="*/ 1809 w 953"/>
                  <a:gd name="T17" fmla="*/ 123 h 400"/>
                  <a:gd name="T18" fmla="*/ 1803 w 953"/>
                  <a:gd name="T19" fmla="*/ 125 h 400"/>
                  <a:gd name="T20" fmla="*/ 1633 w 953"/>
                  <a:gd name="T21" fmla="*/ 28 h 400"/>
                  <a:gd name="T22" fmla="*/ 1023 w 953"/>
                  <a:gd name="T23" fmla="*/ 382 h 400"/>
                  <a:gd name="T24" fmla="*/ 412 w 953"/>
                  <a:gd name="T25" fmla="*/ 28 h 400"/>
                  <a:gd name="T26" fmla="*/ 240 w 953"/>
                  <a:gd name="T27" fmla="*/ 129 h 400"/>
                  <a:gd name="T28" fmla="*/ 267 w 953"/>
                  <a:gd name="T29" fmla="*/ 156 h 400"/>
                  <a:gd name="T30" fmla="*/ 267 w 953"/>
                  <a:gd name="T31" fmla="*/ 156 h 400"/>
                  <a:gd name="T32" fmla="*/ 301 w 953"/>
                  <a:gd name="T33" fmla="*/ 183 h 400"/>
                  <a:gd name="T34" fmla="*/ 276 w 953"/>
                  <a:gd name="T35" fmla="*/ 271 h 400"/>
                  <a:gd name="T36" fmla="*/ 188 w 953"/>
                  <a:gd name="T37" fmla="*/ 249 h 400"/>
                  <a:gd name="T38" fmla="*/ 180 w 953"/>
                  <a:gd name="T39" fmla="*/ 204 h 400"/>
                  <a:gd name="T40" fmla="*/ 170 w 953"/>
                  <a:gd name="T41" fmla="*/ 170 h 400"/>
                  <a:gd name="T42" fmla="*/ 0 w 953"/>
                  <a:gd name="T43" fmla="*/ 267 h 400"/>
                  <a:gd name="T44" fmla="*/ 1023 w 953"/>
                  <a:gd name="T45" fmla="*/ 861 h 400"/>
                  <a:gd name="T46" fmla="*/ 2048 w 953"/>
                  <a:gd name="T47" fmla="*/ 269 h 400"/>
                  <a:gd name="T48" fmla="*/ 1882 w 953"/>
                  <a:gd name="T49" fmla="*/ 17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grpSp>
      </p:grpSp>
      <p:sp>
        <p:nvSpPr>
          <p:cNvPr id="48135" name="Text Box 45"/>
          <p:cNvSpPr txBox="1">
            <a:spLocks noChangeArrowheads="1"/>
          </p:cNvSpPr>
          <p:nvPr/>
        </p:nvSpPr>
        <p:spPr bwMode="auto">
          <a:xfrm>
            <a:off x="763588" y="2171700"/>
            <a:ext cx="5508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20000"/>
              </a:spcBef>
              <a:spcAft>
                <a:spcPct val="0"/>
              </a:spcAft>
            </a:pPr>
            <a:r>
              <a:rPr lang="tr-TR" sz="1600" b="1" noProof="1" smtClean="0">
                <a:solidFill>
                  <a:srgbClr val="333333"/>
                </a:solidFill>
                <a:latin typeface="Calibri" pitchFamily="34" charset="0"/>
              </a:rPr>
              <a:t>İHE</a:t>
            </a:r>
          </a:p>
        </p:txBody>
      </p:sp>
      <p:sp>
        <p:nvSpPr>
          <p:cNvPr id="17" name="Oval 16"/>
          <p:cNvSpPr/>
          <p:nvPr/>
        </p:nvSpPr>
        <p:spPr>
          <a:xfrm>
            <a:off x="2706688" y="4492625"/>
            <a:ext cx="304800" cy="304800"/>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tr-TR">
              <a:solidFill>
                <a:srgbClr val="FFFFFF"/>
              </a:solidFill>
            </a:endParaRPr>
          </a:p>
        </p:txBody>
      </p:sp>
    </p:spTree>
    <p:extLst>
      <p:ext uri="{BB962C8B-B14F-4D97-AF65-F5344CB8AC3E}">
        <p14:creationId xmlns:p14="http://schemas.microsoft.com/office/powerpoint/2010/main" val="1765200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heel(1)">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7"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p:cNvSpPr>
          <p:nvPr/>
        </p:nvSpPr>
        <p:spPr bwMode="auto">
          <a:xfrm>
            <a:off x="412750" y="1546225"/>
            <a:ext cx="2244725" cy="3825875"/>
          </a:xfrm>
          <a:custGeom>
            <a:avLst/>
            <a:gdLst>
              <a:gd name="T0" fmla="*/ 0 w 1414"/>
              <a:gd name="T1" fmla="*/ 1779230313 h 2410"/>
              <a:gd name="T2" fmla="*/ 1030744700 w 1414"/>
              <a:gd name="T3" fmla="*/ 0 h 2410"/>
              <a:gd name="T4" fmla="*/ 2147483647 w 1414"/>
              <a:gd name="T5" fmla="*/ 5040313 h 2410"/>
              <a:gd name="T6" fmla="*/ 2147483647 w 1414"/>
              <a:gd name="T7" fmla="*/ 2147483647 h 2410"/>
              <a:gd name="T8" fmla="*/ 0 w 1414"/>
              <a:gd name="T9" fmla="*/ 1779230313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sp>
        <p:nvSpPr>
          <p:cNvPr id="3"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fontAlgn="base" hangingPunct="0">
              <a:spcBef>
                <a:spcPct val="0"/>
              </a:spcBef>
              <a:spcAft>
                <a:spcPct val="0"/>
              </a:spcAft>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Yönetim sistemleri</a:t>
            </a:r>
          </a:p>
        </p:txBody>
      </p:sp>
      <p:sp>
        <p:nvSpPr>
          <p:cNvPr id="4" name="Rectangle 5"/>
          <p:cNvSpPr>
            <a:spLocks noChangeArrowheads="1"/>
          </p:cNvSpPr>
          <p:nvPr/>
        </p:nvSpPr>
        <p:spPr bwMode="gray">
          <a:xfrm>
            <a:off x="2657475"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just" fontAlgn="base">
              <a:spcBef>
                <a:spcPct val="0"/>
              </a:spcBef>
              <a:buClr>
                <a:srgbClr val="292929"/>
              </a:buClr>
              <a:defRPr/>
            </a:pPr>
            <a:r>
              <a:rPr lang="tr-TR" sz="2000" b="1" dirty="0">
                <a:solidFill>
                  <a:srgbClr val="000000"/>
                </a:solidFill>
              </a:rPr>
              <a:t>İşçilerin sağlık muayenelerinden elde edilen verilerin analiz edilmesi  TS OHSAS 18001'in hangi aşamasında yapılır?</a:t>
            </a:r>
          </a:p>
          <a:p>
            <a:pPr marL="457200" indent="-457200" algn="just" fontAlgn="base">
              <a:spcBef>
                <a:spcPct val="0"/>
              </a:spcBef>
              <a:buClr>
                <a:srgbClr val="292929"/>
              </a:buClr>
              <a:buFont typeface="+mj-lt"/>
              <a:buAutoNum type="alphaUcPeriod"/>
              <a:defRPr/>
            </a:pPr>
            <a:r>
              <a:rPr lang="tr-TR" sz="2000" dirty="0">
                <a:solidFill>
                  <a:srgbClr val="000000"/>
                </a:solidFill>
              </a:rPr>
              <a:t>Uygulama</a:t>
            </a:r>
          </a:p>
          <a:p>
            <a:pPr marL="457200" indent="-457200" algn="just" fontAlgn="base">
              <a:spcBef>
                <a:spcPct val="0"/>
              </a:spcBef>
              <a:buClr>
                <a:srgbClr val="292929"/>
              </a:buClr>
              <a:buFont typeface="+mj-lt"/>
              <a:buAutoNum type="alphaUcPeriod"/>
              <a:defRPr/>
            </a:pPr>
            <a:r>
              <a:rPr lang="tr-TR" sz="2000" dirty="0">
                <a:solidFill>
                  <a:srgbClr val="000000"/>
                </a:solidFill>
              </a:rPr>
              <a:t>Kontrol önlemleri </a:t>
            </a:r>
          </a:p>
          <a:p>
            <a:pPr marL="457200" indent="-457200" algn="just" fontAlgn="base">
              <a:spcBef>
                <a:spcPct val="0"/>
              </a:spcBef>
              <a:buClr>
                <a:srgbClr val="292929"/>
              </a:buClr>
              <a:buFont typeface="+mj-lt"/>
              <a:buAutoNum type="alphaUcPeriod"/>
              <a:defRPr/>
            </a:pPr>
            <a:r>
              <a:rPr lang="tr-TR" sz="2000" dirty="0">
                <a:solidFill>
                  <a:srgbClr val="000000"/>
                </a:solidFill>
              </a:rPr>
              <a:t>Durum tespiti</a:t>
            </a:r>
          </a:p>
          <a:p>
            <a:pPr marL="457200" indent="-457200" algn="just" fontAlgn="base">
              <a:spcBef>
                <a:spcPct val="0"/>
              </a:spcBef>
              <a:buClr>
                <a:srgbClr val="292929"/>
              </a:buClr>
              <a:buFont typeface="+mj-lt"/>
              <a:buAutoNum type="alphaUcPeriod"/>
              <a:defRPr/>
            </a:pPr>
            <a:r>
              <a:rPr lang="tr-TR" sz="2000" dirty="0">
                <a:solidFill>
                  <a:srgbClr val="000000"/>
                </a:solidFill>
              </a:rPr>
              <a:t>Planlama</a:t>
            </a:r>
            <a:endParaRPr lang="tr-TR" sz="2000" i="1" dirty="0">
              <a:solidFill>
                <a:srgbClr val="000000"/>
              </a:solidFill>
              <a:latin typeface="Calibri" pitchFamily="34" charset="0"/>
              <a:cs typeface="Calibri" pitchFamily="34" charset="0"/>
            </a:endParaRPr>
          </a:p>
        </p:txBody>
      </p:sp>
      <p:sp>
        <p:nvSpPr>
          <p:cNvPr id="49157"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fontAlgn="base">
              <a:spcBef>
                <a:spcPct val="0"/>
              </a:spcBef>
              <a:spcAft>
                <a:spcPct val="0"/>
              </a:spcAft>
            </a:pPr>
            <a:endParaRPr lang="tr-TR" sz="2000" b="1" noProof="1" smtClean="0">
              <a:solidFill>
                <a:srgbClr val="000000"/>
              </a:solidFill>
            </a:endParaRPr>
          </a:p>
        </p:txBody>
      </p:sp>
      <p:grpSp>
        <p:nvGrpSpPr>
          <p:cNvPr id="49158" name="Group 9"/>
          <p:cNvGrpSpPr>
            <a:grpSpLocks/>
          </p:cNvGrpSpPr>
          <p:nvPr/>
        </p:nvGrpSpPr>
        <p:grpSpPr bwMode="auto">
          <a:xfrm>
            <a:off x="323850" y="1555750"/>
            <a:ext cx="1482725" cy="1482725"/>
            <a:chOff x="1710" y="1035"/>
            <a:chExt cx="2316" cy="2316"/>
          </a:xfrm>
        </p:grpSpPr>
        <p:grpSp>
          <p:nvGrpSpPr>
            <p:cNvPr id="49161" name="Group 10"/>
            <p:cNvGrpSpPr>
              <a:grpSpLocks/>
            </p:cNvGrpSpPr>
            <p:nvPr/>
          </p:nvGrpSpPr>
          <p:grpSpPr bwMode="auto">
            <a:xfrm rot="3600000">
              <a:off x="1710" y="1035"/>
              <a:ext cx="2316" cy="2316"/>
              <a:chOff x="1710" y="1035"/>
              <a:chExt cx="2316" cy="2316"/>
            </a:xfrm>
          </p:grpSpPr>
          <p:sp>
            <p:nvSpPr>
              <p:cNvPr id="49166" name="Freeform 11"/>
              <p:cNvSpPr>
                <a:spLocks/>
              </p:cNvSpPr>
              <p:nvPr/>
            </p:nvSpPr>
            <p:spPr bwMode="gray">
              <a:xfrm>
                <a:off x="2866" y="1599"/>
                <a:ext cx="1160" cy="1752"/>
              </a:xfrm>
              <a:custGeom>
                <a:avLst/>
                <a:gdLst>
                  <a:gd name="T0" fmla="*/ 1468 w 794"/>
                  <a:gd name="T1" fmla="*/ 19 h 1200"/>
                  <a:gd name="T2" fmla="*/ 1284 w 794"/>
                  <a:gd name="T3" fmla="*/ 126 h 1200"/>
                  <a:gd name="T4" fmla="*/ 1277 w 794"/>
                  <a:gd name="T5" fmla="*/ 121 h 1200"/>
                  <a:gd name="T6" fmla="*/ 1264 w 794"/>
                  <a:gd name="T7" fmla="*/ 85 h 1200"/>
                  <a:gd name="T8" fmla="*/ 1258 w 794"/>
                  <a:gd name="T9" fmla="*/ 41 h 1200"/>
                  <a:gd name="T10" fmla="*/ 1170 w 794"/>
                  <a:gd name="T11" fmla="*/ 18 h 1200"/>
                  <a:gd name="T12" fmla="*/ 1147 w 794"/>
                  <a:gd name="T13" fmla="*/ 105 h 1200"/>
                  <a:gd name="T14" fmla="*/ 1180 w 794"/>
                  <a:gd name="T15" fmla="*/ 133 h 1200"/>
                  <a:gd name="T16" fmla="*/ 1180 w 794"/>
                  <a:gd name="T17" fmla="*/ 133 h 1200"/>
                  <a:gd name="T18" fmla="*/ 1205 w 794"/>
                  <a:gd name="T19" fmla="*/ 162 h 1200"/>
                  <a:gd name="T20" fmla="*/ 1205 w 794"/>
                  <a:gd name="T21" fmla="*/ 171 h 1200"/>
                  <a:gd name="T22" fmla="*/ 1018 w 794"/>
                  <a:gd name="T23" fmla="*/ 279 h 1200"/>
                  <a:gd name="T24" fmla="*/ 1176 w 794"/>
                  <a:gd name="T25" fmla="*/ 866 h 1200"/>
                  <a:gd name="T26" fmla="*/ 1018 w 794"/>
                  <a:gd name="T27" fmla="*/ 1451 h 1200"/>
                  <a:gd name="T28" fmla="*/ 0 w 794"/>
                  <a:gd name="T29" fmla="*/ 2040 h 1200"/>
                  <a:gd name="T30" fmla="*/ 0 w 794"/>
                  <a:gd name="T31" fmla="*/ 2232 h 1200"/>
                  <a:gd name="T32" fmla="*/ 0 w 794"/>
                  <a:gd name="T33" fmla="*/ 2256 h 1200"/>
                  <a:gd name="T34" fmla="*/ 9 w 794"/>
                  <a:gd name="T35" fmla="*/ 2260 h 1200"/>
                  <a:gd name="T36" fmla="*/ 47 w 794"/>
                  <a:gd name="T37" fmla="*/ 2251 h 1200"/>
                  <a:gd name="T38" fmla="*/ 47 w 794"/>
                  <a:gd name="T39" fmla="*/ 2251 h 1200"/>
                  <a:gd name="T40" fmla="*/ 89 w 794"/>
                  <a:gd name="T41" fmla="*/ 2237 h 1200"/>
                  <a:gd name="T42" fmla="*/ 152 w 794"/>
                  <a:gd name="T43" fmla="*/ 2300 h 1200"/>
                  <a:gd name="T44" fmla="*/ 89 w 794"/>
                  <a:gd name="T45" fmla="*/ 2367 h 1200"/>
                  <a:gd name="T46" fmla="*/ 47 w 794"/>
                  <a:gd name="T47" fmla="*/ 2349 h 1200"/>
                  <a:gd name="T48" fmla="*/ 9 w 794"/>
                  <a:gd name="T49" fmla="*/ 2343 h 1200"/>
                  <a:gd name="T50" fmla="*/ 0 w 794"/>
                  <a:gd name="T51" fmla="*/ 2346 h 1200"/>
                  <a:gd name="T52" fmla="*/ 0 w 794"/>
                  <a:gd name="T53" fmla="*/ 2362 h 1200"/>
                  <a:gd name="T54" fmla="*/ 0 w 794"/>
                  <a:gd name="T55" fmla="*/ 2558 h 1200"/>
                  <a:gd name="T56" fmla="*/ 1468 w 794"/>
                  <a:gd name="T57" fmla="*/ 1711 h 1200"/>
                  <a:gd name="T58" fmla="*/ 1695 w 794"/>
                  <a:gd name="T59" fmla="*/ 866 h 1200"/>
                  <a:gd name="T60" fmla="*/ 1468 w 794"/>
                  <a:gd name="T61" fmla="*/ 1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sp>
            <p:nvSpPr>
              <p:cNvPr id="49167" name="Freeform 12"/>
              <p:cNvSpPr>
                <a:spLocks/>
              </p:cNvSpPr>
              <p:nvPr/>
            </p:nvSpPr>
            <p:spPr bwMode="gray">
              <a:xfrm>
                <a:off x="1710" y="1612"/>
                <a:ext cx="1262" cy="1739"/>
              </a:xfrm>
              <a:custGeom>
                <a:avLst/>
                <a:gdLst>
                  <a:gd name="T0" fmla="*/ 1782 w 864"/>
                  <a:gd name="T1" fmla="*/ 2218 h 1191"/>
                  <a:gd name="T2" fmla="*/ 1738 w 864"/>
                  <a:gd name="T3" fmla="*/ 2233 h 1191"/>
                  <a:gd name="T4" fmla="*/ 1738 w 864"/>
                  <a:gd name="T5" fmla="*/ 2233 h 1191"/>
                  <a:gd name="T6" fmla="*/ 1700 w 864"/>
                  <a:gd name="T7" fmla="*/ 2241 h 1191"/>
                  <a:gd name="T8" fmla="*/ 1691 w 864"/>
                  <a:gd name="T9" fmla="*/ 2237 h 1191"/>
                  <a:gd name="T10" fmla="*/ 1691 w 864"/>
                  <a:gd name="T11" fmla="*/ 2214 h 1191"/>
                  <a:gd name="T12" fmla="*/ 1691 w 864"/>
                  <a:gd name="T13" fmla="*/ 2021 h 1191"/>
                  <a:gd name="T14" fmla="*/ 676 w 864"/>
                  <a:gd name="T15" fmla="*/ 1432 h 1191"/>
                  <a:gd name="T16" fmla="*/ 519 w 864"/>
                  <a:gd name="T17" fmla="*/ 847 h 1191"/>
                  <a:gd name="T18" fmla="*/ 676 w 864"/>
                  <a:gd name="T19" fmla="*/ 260 h 1191"/>
                  <a:gd name="T20" fmla="*/ 492 w 864"/>
                  <a:gd name="T21" fmla="*/ 156 h 1191"/>
                  <a:gd name="T22" fmla="*/ 486 w 864"/>
                  <a:gd name="T23" fmla="*/ 161 h 1191"/>
                  <a:gd name="T24" fmla="*/ 472 w 864"/>
                  <a:gd name="T25" fmla="*/ 196 h 1191"/>
                  <a:gd name="T26" fmla="*/ 472 w 864"/>
                  <a:gd name="T27" fmla="*/ 196 h 1191"/>
                  <a:gd name="T28" fmla="*/ 464 w 864"/>
                  <a:gd name="T29" fmla="*/ 241 h 1191"/>
                  <a:gd name="T30" fmla="*/ 378 w 864"/>
                  <a:gd name="T31" fmla="*/ 263 h 1191"/>
                  <a:gd name="T32" fmla="*/ 353 w 864"/>
                  <a:gd name="T33" fmla="*/ 175 h 1191"/>
                  <a:gd name="T34" fmla="*/ 389 w 864"/>
                  <a:gd name="T35" fmla="*/ 147 h 1191"/>
                  <a:gd name="T36" fmla="*/ 413 w 864"/>
                  <a:gd name="T37" fmla="*/ 117 h 1191"/>
                  <a:gd name="T38" fmla="*/ 413 w 864"/>
                  <a:gd name="T39" fmla="*/ 108 h 1191"/>
                  <a:gd name="T40" fmla="*/ 226 w 864"/>
                  <a:gd name="T41" fmla="*/ 0 h 1191"/>
                  <a:gd name="T42" fmla="*/ 0 w 864"/>
                  <a:gd name="T43" fmla="*/ 847 h 1191"/>
                  <a:gd name="T44" fmla="*/ 226 w 864"/>
                  <a:gd name="T45" fmla="*/ 1692 h 1191"/>
                  <a:gd name="T46" fmla="*/ 1691 w 864"/>
                  <a:gd name="T47" fmla="*/ 2539 h 1191"/>
                  <a:gd name="T48" fmla="*/ 1691 w 864"/>
                  <a:gd name="T49" fmla="*/ 2343 h 1191"/>
                  <a:gd name="T50" fmla="*/ 1691 w 864"/>
                  <a:gd name="T51" fmla="*/ 2327 h 1191"/>
                  <a:gd name="T52" fmla="*/ 1700 w 864"/>
                  <a:gd name="T53" fmla="*/ 2325 h 1191"/>
                  <a:gd name="T54" fmla="*/ 1738 w 864"/>
                  <a:gd name="T55" fmla="*/ 2330 h 1191"/>
                  <a:gd name="T56" fmla="*/ 1782 w 864"/>
                  <a:gd name="T57" fmla="*/ 2348 h 1191"/>
                  <a:gd name="T58" fmla="*/ 1843 w 864"/>
                  <a:gd name="T59" fmla="*/ 2281 h 1191"/>
                  <a:gd name="T60" fmla="*/ 1782 w 864"/>
                  <a:gd name="T61" fmla="*/ 2218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sp>
            <p:nvSpPr>
              <p:cNvPr id="49168" name="Freeform 13"/>
              <p:cNvSpPr>
                <a:spLocks/>
              </p:cNvSpPr>
              <p:nvPr/>
            </p:nvSpPr>
            <p:spPr bwMode="gray">
              <a:xfrm>
                <a:off x="1862" y="1035"/>
                <a:ext cx="2010" cy="768"/>
              </a:xfrm>
              <a:custGeom>
                <a:avLst/>
                <a:gdLst>
                  <a:gd name="T0" fmla="*/ 2488 w 1375"/>
                  <a:gd name="T1" fmla="*/ 1100 h 527"/>
                  <a:gd name="T2" fmla="*/ 2675 w 1375"/>
                  <a:gd name="T3" fmla="*/ 992 h 527"/>
                  <a:gd name="T4" fmla="*/ 2675 w 1375"/>
                  <a:gd name="T5" fmla="*/ 984 h 527"/>
                  <a:gd name="T6" fmla="*/ 2650 w 1375"/>
                  <a:gd name="T7" fmla="*/ 953 h 527"/>
                  <a:gd name="T8" fmla="*/ 2650 w 1375"/>
                  <a:gd name="T9" fmla="*/ 953 h 527"/>
                  <a:gd name="T10" fmla="*/ 2615 w 1375"/>
                  <a:gd name="T11" fmla="*/ 925 h 527"/>
                  <a:gd name="T12" fmla="*/ 2639 w 1375"/>
                  <a:gd name="T13" fmla="*/ 839 h 527"/>
                  <a:gd name="T14" fmla="*/ 2726 w 1375"/>
                  <a:gd name="T15" fmla="*/ 863 h 527"/>
                  <a:gd name="T16" fmla="*/ 2734 w 1375"/>
                  <a:gd name="T17" fmla="*/ 906 h 527"/>
                  <a:gd name="T18" fmla="*/ 2745 w 1375"/>
                  <a:gd name="T19" fmla="*/ 943 h 527"/>
                  <a:gd name="T20" fmla="*/ 2754 w 1375"/>
                  <a:gd name="T21" fmla="*/ 947 h 527"/>
                  <a:gd name="T22" fmla="*/ 2938 w 1375"/>
                  <a:gd name="T23" fmla="*/ 841 h 527"/>
                  <a:gd name="T24" fmla="*/ 1468 w 1375"/>
                  <a:gd name="T25" fmla="*/ 0 h 527"/>
                  <a:gd name="T26" fmla="*/ 0 w 1375"/>
                  <a:gd name="T27" fmla="*/ 841 h 527"/>
                  <a:gd name="T28" fmla="*/ 189 w 1375"/>
                  <a:gd name="T29" fmla="*/ 949 h 527"/>
                  <a:gd name="T30" fmla="*/ 189 w 1375"/>
                  <a:gd name="T31" fmla="*/ 957 h 527"/>
                  <a:gd name="T32" fmla="*/ 162 w 1375"/>
                  <a:gd name="T33" fmla="*/ 988 h 527"/>
                  <a:gd name="T34" fmla="*/ 129 w 1375"/>
                  <a:gd name="T35" fmla="*/ 1016 h 527"/>
                  <a:gd name="T36" fmla="*/ 152 w 1375"/>
                  <a:gd name="T37" fmla="*/ 1102 h 527"/>
                  <a:gd name="T38" fmla="*/ 240 w 1375"/>
                  <a:gd name="T39" fmla="*/ 1081 h 527"/>
                  <a:gd name="T40" fmla="*/ 246 w 1375"/>
                  <a:gd name="T41" fmla="*/ 1036 h 527"/>
                  <a:gd name="T42" fmla="*/ 246 w 1375"/>
                  <a:gd name="T43" fmla="*/ 1036 h 527"/>
                  <a:gd name="T44" fmla="*/ 260 w 1375"/>
                  <a:gd name="T45" fmla="*/ 1000 h 527"/>
                  <a:gd name="T46" fmla="*/ 268 w 1375"/>
                  <a:gd name="T47" fmla="*/ 995 h 527"/>
                  <a:gd name="T48" fmla="*/ 450 w 1375"/>
                  <a:gd name="T49" fmla="*/ 1100 h 527"/>
                  <a:gd name="T50" fmla="*/ 1468 w 1375"/>
                  <a:gd name="T51" fmla="*/ 516 h 527"/>
                  <a:gd name="T52" fmla="*/ 2488 w 1375"/>
                  <a:gd name="T53" fmla="*/ 1100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grpSp>
        <p:grpSp>
          <p:nvGrpSpPr>
            <p:cNvPr id="49162" name="Group 14"/>
            <p:cNvGrpSpPr>
              <a:grpSpLocks/>
            </p:cNvGrpSpPr>
            <p:nvPr/>
          </p:nvGrpSpPr>
          <p:grpSpPr bwMode="auto">
            <a:xfrm rot="7200000">
              <a:off x="2059" y="1386"/>
              <a:ext cx="1616" cy="1614"/>
              <a:chOff x="2060" y="1387"/>
              <a:chExt cx="1616" cy="1614"/>
            </a:xfrm>
          </p:grpSpPr>
          <p:sp>
            <p:nvSpPr>
              <p:cNvPr id="49163" name="Freeform 15"/>
              <p:cNvSpPr>
                <a:spLocks/>
              </p:cNvSpPr>
              <p:nvPr/>
            </p:nvSpPr>
            <p:spPr bwMode="gray">
              <a:xfrm>
                <a:off x="2060" y="1387"/>
                <a:ext cx="808" cy="1225"/>
              </a:xfrm>
              <a:custGeom>
                <a:avLst/>
                <a:gdLst>
                  <a:gd name="T0" fmla="*/ 1187 w 550"/>
                  <a:gd name="T1" fmla="*/ 283 h 836"/>
                  <a:gd name="T2" fmla="*/ 1181 w 550"/>
                  <a:gd name="T3" fmla="*/ 278 h 836"/>
                  <a:gd name="T4" fmla="*/ 1141 w 550"/>
                  <a:gd name="T5" fmla="*/ 286 h 836"/>
                  <a:gd name="T6" fmla="*/ 1141 w 550"/>
                  <a:gd name="T7" fmla="*/ 286 h 836"/>
                  <a:gd name="T8" fmla="*/ 1099 w 550"/>
                  <a:gd name="T9" fmla="*/ 303 h 836"/>
                  <a:gd name="T10" fmla="*/ 1036 w 550"/>
                  <a:gd name="T11" fmla="*/ 239 h 836"/>
                  <a:gd name="T12" fmla="*/ 1099 w 550"/>
                  <a:gd name="T13" fmla="*/ 171 h 836"/>
                  <a:gd name="T14" fmla="*/ 1141 w 550"/>
                  <a:gd name="T15" fmla="*/ 189 h 836"/>
                  <a:gd name="T16" fmla="*/ 1181 w 550"/>
                  <a:gd name="T17" fmla="*/ 195 h 836"/>
                  <a:gd name="T18" fmla="*/ 1187 w 550"/>
                  <a:gd name="T19" fmla="*/ 190 h 836"/>
                  <a:gd name="T20" fmla="*/ 1187 w 550"/>
                  <a:gd name="T21" fmla="*/ 176 h 836"/>
                  <a:gd name="T22" fmla="*/ 1187 w 550"/>
                  <a:gd name="T23" fmla="*/ 0 h 836"/>
                  <a:gd name="T24" fmla="*/ 0 w 550"/>
                  <a:gd name="T25" fmla="*/ 1181 h 836"/>
                  <a:gd name="T26" fmla="*/ 160 w 550"/>
                  <a:gd name="T27" fmla="*/ 1772 h 836"/>
                  <a:gd name="T28" fmla="*/ 331 w 550"/>
                  <a:gd name="T29" fmla="*/ 1675 h 836"/>
                  <a:gd name="T30" fmla="*/ 341 w 550"/>
                  <a:gd name="T31" fmla="*/ 1709 h 836"/>
                  <a:gd name="T32" fmla="*/ 348 w 550"/>
                  <a:gd name="T33" fmla="*/ 1754 h 836"/>
                  <a:gd name="T34" fmla="*/ 436 w 550"/>
                  <a:gd name="T35" fmla="*/ 1776 h 836"/>
                  <a:gd name="T36" fmla="*/ 461 w 550"/>
                  <a:gd name="T37" fmla="*/ 1688 h 836"/>
                  <a:gd name="T38" fmla="*/ 428 w 550"/>
                  <a:gd name="T39" fmla="*/ 1660 h 836"/>
                  <a:gd name="T40" fmla="*/ 428 w 550"/>
                  <a:gd name="T41" fmla="*/ 1660 h 836"/>
                  <a:gd name="T42" fmla="*/ 401 w 550"/>
                  <a:gd name="T43" fmla="*/ 1634 h 836"/>
                  <a:gd name="T44" fmla="*/ 574 w 550"/>
                  <a:gd name="T45" fmla="*/ 1533 h 836"/>
                  <a:gd name="T46" fmla="*/ 479 w 550"/>
                  <a:gd name="T47" fmla="*/ 1181 h 836"/>
                  <a:gd name="T48" fmla="*/ 1187 w 550"/>
                  <a:gd name="T49" fmla="*/ 476 h 836"/>
                  <a:gd name="T50" fmla="*/ 1187 w 550"/>
                  <a:gd name="T51" fmla="*/ 308 h 836"/>
                  <a:gd name="T52" fmla="*/ 1187 w 550"/>
                  <a:gd name="T53" fmla="*/ 28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sp>
            <p:nvSpPr>
              <p:cNvPr id="49164" name="Freeform 16"/>
              <p:cNvSpPr>
                <a:spLocks/>
              </p:cNvSpPr>
              <p:nvPr/>
            </p:nvSpPr>
            <p:spPr bwMode="gray">
              <a:xfrm>
                <a:off x="2764" y="1387"/>
                <a:ext cx="912" cy="1210"/>
              </a:xfrm>
              <a:custGeom>
                <a:avLst/>
                <a:gdLst>
                  <a:gd name="T0" fmla="*/ 151 w 621"/>
                  <a:gd name="T1" fmla="*/ 0 h 826"/>
                  <a:gd name="T2" fmla="*/ 151 w 621"/>
                  <a:gd name="T3" fmla="*/ 176 h 826"/>
                  <a:gd name="T4" fmla="*/ 151 w 621"/>
                  <a:gd name="T5" fmla="*/ 190 h 826"/>
                  <a:gd name="T6" fmla="*/ 144 w 621"/>
                  <a:gd name="T7" fmla="*/ 195 h 826"/>
                  <a:gd name="T8" fmla="*/ 106 w 621"/>
                  <a:gd name="T9" fmla="*/ 189 h 826"/>
                  <a:gd name="T10" fmla="*/ 63 w 621"/>
                  <a:gd name="T11" fmla="*/ 171 h 826"/>
                  <a:gd name="T12" fmla="*/ 0 w 621"/>
                  <a:gd name="T13" fmla="*/ 239 h 826"/>
                  <a:gd name="T14" fmla="*/ 63 w 621"/>
                  <a:gd name="T15" fmla="*/ 303 h 826"/>
                  <a:gd name="T16" fmla="*/ 106 w 621"/>
                  <a:gd name="T17" fmla="*/ 286 h 826"/>
                  <a:gd name="T18" fmla="*/ 106 w 621"/>
                  <a:gd name="T19" fmla="*/ 286 h 826"/>
                  <a:gd name="T20" fmla="*/ 144 w 621"/>
                  <a:gd name="T21" fmla="*/ 278 h 826"/>
                  <a:gd name="T22" fmla="*/ 151 w 621"/>
                  <a:gd name="T23" fmla="*/ 283 h 826"/>
                  <a:gd name="T24" fmla="*/ 151 w 621"/>
                  <a:gd name="T25" fmla="*/ 306 h 826"/>
                  <a:gd name="T26" fmla="*/ 151 w 621"/>
                  <a:gd name="T27" fmla="*/ 476 h 826"/>
                  <a:gd name="T28" fmla="*/ 151 w 621"/>
                  <a:gd name="T29" fmla="*/ 476 h 826"/>
                  <a:gd name="T30" fmla="*/ 859 w 621"/>
                  <a:gd name="T31" fmla="*/ 1181 h 826"/>
                  <a:gd name="T32" fmla="*/ 764 w 621"/>
                  <a:gd name="T33" fmla="*/ 1532 h 826"/>
                  <a:gd name="T34" fmla="*/ 934 w 621"/>
                  <a:gd name="T35" fmla="*/ 1629 h 826"/>
                  <a:gd name="T36" fmla="*/ 940 w 621"/>
                  <a:gd name="T37" fmla="*/ 1626 h 826"/>
                  <a:gd name="T38" fmla="*/ 956 w 621"/>
                  <a:gd name="T39" fmla="*/ 1588 h 826"/>
                  <a:gd name="T40" fmla="*/ 956 w 621"/>
                  <a:gd name="T41" fmla="*/ 1588 h 826"/>
                  <a:gd name="T42" fmla="*/ 962 w 621"/>
                  <a:gd name="T43" fmla="*/ 1545 h 826"/>
                  <a:gd name="T44" fmla="*/ 1050 w 621"/>
                  <a:gd name="T45" fmla="*/ 1522 h 826"/>
                  <a:gd name="T46" fmla="*/ 1074 w 621"/>
                  <a:gd name="T47" fmla="*/ 1610 h 826"/>
                  <a:gd name="T48" fmla="*/ 1040 w 621"/>
                  <a:gd name="T49" fmla="*/ 1638 h 826"/>
                  <a:gd name="T50" fmla="*/ 1013 w 621"/>
                  <a:gd name="T51" fmla="*/ 1667 h 826"/>
                  <a:gd name="T52" fmla="*/ 1013 w 621"/>
                  <a:gd name="T53" fmla="*/ 1676 h 826"/>
                  <a:gd name="T54" fmla="*/ 1179 w 621"/>
                  <a:gd name="T55" fmla="*/ 1773 h 826"/>
                  <a:gd name="T56" fmla="*/ 1339 w 621"/>
                  <a:gd name="T57" fmla="*/ 1181 h 826"/>
                  <a:gd name="T58" fmla="*/ 151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sp>
            <p:nvSpPr>
              <p:cNvPr id="49165" name="Freeform 17"/>
              <p:cNvSpPr>
                <a:spLocks/>
              </p:cNvSpPr>
              <p:nvPr/>
            </p:nvSpPr>
            <p:spPr bwMode="gray">
              <a:xfrm>
                <a:off x="2169" y="2414"/>
                <a:ext cx="1397" cy="587"/>
              </a:xfrm>
              <a:custGeom>
                <a:avLst/>
                <a:gdLst>
                  <a:gd name="T0" fmla="*/ 1882 w 953"/>
                  <a:gd name="T1" fmla="*/ 172 h 400"/>
                  <a:gd name="T2" fmla="*/ 1882 w 953"/>
                  <a:gd name="T3" fmla="*/ 164 h 400"/>
                  <a:gd name="T4" fmla="*/ 1909 w 953"/>
                  <a:gd name="T5" fmla="*/ 134 h 400"/>
                  <a:gd name="T6" fmla="*/ 1942 w 953"/>
                  <a:gd name="T7" fmla="*/ 106 h 400"/>
                  <a:gd name="T8" fmla="*/ 1919 w 953"/>
                  <a:gd name="T9" fmla="*/ 18 h 400"/>
                  <a:gd name="T10" fmla="*/ 1831 w 953"/>
                  <a:gd name="T11" fmla="*/ 41 h 400"/>
                  <a:gd name="T12" fmla="*/ 1825 w 953"/>
                  <a:gd name="T13" fmla="*/ 84 h 400"/>
                  <a:gd name="T14" fmla="*/ 1825 w 953"/>
                  <a:gd name="T15" fmla="*/ 84 h 400"/>
                  <a:gd name="T16" fmla="*/ 1809 w 953"/>
                  <a:gd name="T17" fmla="*/ 123 h 400"/>
                  <a:gd name="T18" fmla="*/ 1803 w 953"/>
                  <a:gd name="T19" fmla="*/ 125 h 400"/>
                  <a:gd name="T20" fmla="*/ 1633 w 953"/>
                  <a:gd name="T21" fmla="*/ 28 h 400"/>
                  <a:gd name="T22" fmla="*/ 1023 w 953"/>
                  <a:gd name="T23" fmla="*/ 382 h 400"/>
                  <a:gd name="T24" fmla="*/ 412 w 953"/>
                  <a:gd name="T25" fmla="*/ 28 h 400"/>
                  <a:gd name="T26" fmla="*/ 240 w 953"/>
                  <a:gd name="T27" fmla="*/ 129 h 400"/>
                  <a:gd name="T28" fmla="*/ 267 w 953"/>
                  <a:gd name="T29" fmla="*/ 156 h 400"/>
                  <a:gd name="T30" fmla="*/ 267 w 953"/>
                  <a:gd name="T31" fmla="*/ 156 h 400"/>
                  <a:gd name="T32" fmla="*/ 301 w 953"/>
                  <a:gd name="T33" fmla="*/ 183 h 400"/>
                  <a:gd name="T34" fmla="*/ 276 w 953"/>
                  <a:gd name="T35" fmla="*/ 271 h 400"/>
                  <a:gd name="T36" fmla="*/ 188 w 953"/>
                  <a:gd name="T37" fmla="*/ 249 h 400"/>
                  <a:gd name="T38" fmla="*/ 180 w 953"/>
                  <a:gd name="T39" fmla="*/ 204 h 400"/>
                  <a:gd name="T40" fmla="*/ 170 w 953"/>
                  <a:gd name="T41" fmla="*/ 170 h 400"/>
                  <a:gd name="T42" fmla="*/ 0 w 953"/>
                  <a:gd name="T43" fmla="*/ 267 h 400"/>
                  <a:gd name="T44" fmla="*/ 1023 w 953"/>
                  <a:gd name="T45" fmla="*/ 861 h 400"/>
                  <a:gd name="T46" fmla="*/ 2048 w 953"/>
                  <a:gd name="T47" fmla="*/ 269 h 400"/>
                  <a:gd name="T48" fmla="*/ 1882 w 953"/>
                  <a:gd name="T49" fmla="*/ 17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grpSp>
      </p:grpSp>
      <p:sp>
        <p:nvSpPr>
          <p:cNvPr id="49159" name="Text Box 45"/>
          <p:cNvSpPr txBox="1">
            <a:spLocks noChangeArrowheads="1"/>
          </p:cNvSpPr>
          <p:nvPr/>
        </p:nvSpPr>
        <p:spPr bwMode="auto">
          <a:xfrm>
            <a:off x="763588" y="2171700"/>
            <a:ext cx="5508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20000"/>
              </a:spcBef>
              <a:spcAft>
                <a:spcPct val="0"/>
              </a:spcAft>
            </a:pPr>
            <a:r>
              <a:rPr lang="tr-TR" sz="1600" b="1" noProof="1" smtClean="0">
                <a:solidFill>
                  <a:srgbClr val="333333"/>
                </a:solidFill>
                <a:latin typeface="Calibri" pitchFamily="34" charset="0"/>
              </a:rPr>
              <a:t>İHE</a:t>
            </a:r>
          </a:p>
        </p:txBody>
      </p:sp>
      <p:sp>
        <p:nvSpPr>
          <p:cNvPr id="17" name="Oval 16"/>
          <p:cNvSpPr/>
          <p:nvPr/>
        </p:nvSpPr>
        <p:spPr>
          <a:xfrm>
            <a:off x="2706688" y="3573463"/>
            <a:ext cx="304800" cy="304800"/>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tr-TR">
              <a:solidFill>
                <a:srgbClr val="FFFFFF"/>
              </a:solidFill>
            </a:endParaRPr>
          </a:p>
        </p:txBody>
      </p:sp>
    </p:spTree>
    <p:extLst>
      <p:ext uri="{BB962C8B-B14F-4D97-AF65-F5344CB8AC3E}">
        <p14:creationId xmlns:p14="http://schemas.microsoft.com/office/powerpoint/2010/main" val="1154922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heel(1)">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7"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p:cNvSpPr>
          <p:nvPr/>
        </p:nvSpPr>
        <p:spPr bwMode="auto">
          <a:xfrm>
            <a:off x="412750" y="1546225"/>
            <a:ext cx="2244725" cy="3825875"/>
          </a:xfrm>
          <a:custGeom>
            <a:avLst/>
            <a:gdLst>
              <a:gd name="T0" fmla="*/ 0 w 1414"/>
              <a:gd name="T1" fmla="*/ 1779230313 h 2410"/>
              <a:gd name="T2" fmla="*/ 1030744700 w 1414"/>
              <a:gd name="T3" fmla="*/ 0 h 2410"/>
              <a:gd name="T4" fmla="*/ 2147483647 w 1414"/>
              <a:gd name="T5" fmla="*/ 5040313 h 2410"/>
              <a:gd name="T6" fmla="*/ 2147483647 w 1414"/>
              <a:gd name="T7" fmla="*/ 2147483647 h 2410"/>
              <a:gd name="T8" fmla="*/ 0 w 1414"/>
              <a:gd name="T9" fmla="*/ 1779230313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sp>
        <p:nvSpPr>
          <p:cNvPr id="3"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fontAlgn="base" hangingPunct="0">
              <a:spcBef>
                <a:spcPct val="0"/>
              </a:spcBef>
              <a:spcAft>
                <a:spcPct val="0"/>
              </a:spcAft>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Yönetim sistemleri</a:t>
            </a:r>
          </a:p>
        </p:txBody>
      </p:sp>
      <p:sp>
        <p:nvSpPr>
          <p:cNvPr id="4" name="Rectangle 5"/>
          <p:cNvSpPr>
            <a:spLocks noChangeArrowheads="1"/>
          </p:cNvSpPr>
          <p:nvPr/>
        </p:nvSpPr>
        <p:spPr bwMode="gray">
          <a:xfrm>
            <a:off x="2657475"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just" fontAlgn="base">
              <a:spcBef>
                <a:spcPct val="0"/>
              </a:spcBef>
              <a:buClr>
                <a:srgbClr val="292929"/>
              </a:buClr>
              <a:defRPr/>
            </a:pPr>
            <a:r>
              <a:rPr lang="tr-TR" sz="2000" b="1" dirty="0">
                <a:solidFill>
                  <a:srgbClr val="000000"/>
                </a:solidFill>
              </a:rPr>
              <a:t>Aşağıdakilerinden hangisi TS OHSAS 18001'in ilk </a:t>
            </a:r>
            <a:r>
              <a:rPr lang="tr-TR" sz="2000" b="1" dirty="0" err="1">
                <a:solidFill>
                  <a:srgbClr val="000000"/>
                </a:solidFill>
              </a:rPr>
              <a:t>aşamasdır</a:t>
            </a:r>
            <a:r>
              <a:rPr lang="tr-TR" sz="2000" b="1" dirty="0">
                <a:solidFill>
                  <a:srgbClr val="000000"/>
                </a:solidFill>
              </a:rPr>
              <a:t>?</a:t>
            </a:r>
          </a:p>
          <a:p>
            <a:pPr marL="457200" indent="-457200" algn="just" fontAlgn="base">
              <a:spcBef>
                <a:spcPct val="0"/>
              </a:spcBef>
              <a:buClr>
                <a:srgbClr val="292929"/>
              </a:buClr>
              <a:buFont typeface="+mj-lt"/>
              <a:buAutoNum type="alphaUcPeriod"/>
              <a:defRPr/>
            </a:pPr>
            <a:r>
              <a:rPr lang="tr-TR" sz="2000" dirty="0">
                <a:solidFill>
                  <a:srgbClr val="000000"/>
                </a:solidFill>
              </a:rPr>
              <a:t>Politika</a:t>
            </a:r>
          </a:p>
          <a:p>
            <a:pPr marL="457200" indent="-457200" algn="just" fontAlgn="base">
              <a:spcBef>
                <a:spcPct val="0"/>
              </a:spcBef>
              <a:buClr>
                <a:srgbClr val="292929"/>
              </a:buClr>
              <a:buFont typeface="+mj-lt"/>
              <a:buAutoNum type="alphaUcPeriod"/>
              <a:defRPr/>
            </a:pPr>
            <a:r>
              <a:rPr lang="tr-TR" sz="2000" dirty="0">
                <a:solidFill>
                  <a:srgbClr val="000000"/>
                </a:solidFill>
              </a:rPr>
              <a:t>Uygulama </a:t>
            </a:r>
          </a:p>
          <a:p>
            <a:pPr marL="457200" indent="-457200" algn="just" fontAlgn="base">
              <a:spcBef>
                <a:spcPct val="0"/>
              </a:spcBef>
              <a:buClr>
                <a:srgbClr val="292929"/>
              </a:buClr>
              <a:buFont typeface="+mj-lt"/>
              <a:buAutoNum type="alphaUcPeriod"/>
              <a:defRPr/>
            </a:pPr>
            <a:r>
              <a:rPr lang="tr-TR" sz="2000" dirty="0">
                <a:solidFill>
                  <a:srgbClr val="000000"/>
                </a:solidFill>
              </a:rPr>
              <a:t>Kontrol</a:t>
            </a:r>
          </a:p>
          <a:p>
            <a:pPr marL="457200" indent="-457200" algn="just" fontAlgn="base">
              <a:spcBef>
                <a:spcPct val="0"/>
              </a:spcBef>
              <a:buClr>
                <a:srgbClr val="292929"/>
              </a:buClr>
              <a:buFont typeface="+mj-lt"/>
              <a:buAutoNum type="alphaUcPeriod"/>
              <a:defRPr/>
            </a:pPr>
            <a:r>
              <a:rPr lang="tr-TR" sz="2000" dirty="0">
                <a:solidFill>
                  <a:srgbClr val="000000"/>
                </a:solidFill>
              </a:rPr>
              <a:t>Planlama</a:t>
            </a:r>
            <a:endParaRPr lang="tr-TR" sz="2000" i="1" dirty="0">
              <a:solidFill>
                <a:srgbClr val="000000"/>
              </a:solidFill>
              <a:latin typeface="Calibri" pitchFamily="34" charset="0"/>
              <a:cs typeface="Calibri" pitchFamily="34" charset="0"/>
            </a:endParaRPr>
          </a:p>
        </p:txBody>
      </p:sp>
      <p:sp>
        <p:nvSpPr>
          <p:cNvPr id="50181"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fontAlgn="base">
              <a:spcBef>
                <a:spcPct val="0"/>
              </a:spcBef>
              <a:spcAft>
                <a:spcPct val="0"/>
              </a:spcAft>
            </a:pPr>
            <a:endParaRPr lang="tr-TR" sz="2000" b="1" noProof="1" smtClean="0">
              <a:solidFill>
                <a:srgbClr val="000000"/>
              </a:solidFill>
            </a:endParaRPr>
          </a:p>
        </p:txBody>
      </p:sp>
      <p:grpSp>
        <p:nvGrpSpPr>
          <p:cNvPr id="50182" name="Group 9"/>
          <p:cNvGrpSpPr>
            <a:grpSpLocks/>
          </p:cNvGrpSpPr>
          <p:nvPr/>
        </p:nvGrpSpPr>
        <p:grpSpPr bwMode="auto">
          <a:xfrm>
            <a:off x="323850" y="1555750"/>
            <a:ext cx="1482725" cy="1482725"/>
            <a:chOff x="1710" y="1035"/>
            <a:chExt cx="2316" cy="2316"/>
          </a:xfrm>
        </p:grpSpPr>
        <p:grpSp>
          <p:nvGrpSpPr>
            <p:cNvPr id="50185" name="Group 10"/>
            <p:cNvGrpSpPr>
              <a:grpSpLocks/>
            </p:cNvGrpSpPr>
            <p:nvPr/>
          </p:nvGrpSpPr>
          <p:grpSpPr bwMode="auto">
            <a:xfrm rot="3600000">
              <a:off x="1710" y="1035"/>
              <a:ext cx="2316" cy="2316"/>
              <a:chOff x="1710" y="1035"/>
              <a:chExt cx="2316" cy="2316"/>
            </a:xfrm>
          </p:grpSpPr>
          <p:sp>
            <p:nvSpPr>
              <p:cNvPr id="50190" name="Freeform 11"/>
              <p:cNvSpPr>
                <a:spLocks/>
              </p:cNvSpPr>
              <p:nvPr/>
            </p:nvSpPr>
            <p:spPr bwMode="gray">
              <a:xfrm>
                <a:off x="2866" y="1599"/>
                <a:ext cx="1160" cy="1752"/>
              </a:xfrm>
              <a:custGeom>
                <a:avLst/>
                <a:gdLst>
                  <a:gd name="T0" fmla="*/ 1468 w 794"/>
                  <a:gd name="T1" fmla="*/ 19 h 1200"/>
                  <a:gd name="T2" fmla="*/ 1284 w 794"/>
                  <a:gd name="T3" fmla="*/ 126 h 1200"/>
                  <a:gd name="T4" fmla="*/ 1277 w 794"/>
                  <a:gd name="T5" fmla="*/ 121 h 1200"/>
                  <a:gd name="T6" fmla="*/ 1264 w 794"/>
                  <a:gd name="T7" fmla="*/ 85 h 1200"/>
                  <a:gd name="T8" fmla="*/ 1258 w 794"/>
                  <a:gd name="T9" fmla="*/ 41 h 1200"/>
                  <a:gd name="T10" fmla="*/ 1170 w 794"/>
                  <a:gd name="T11" fmla="*/ 18 h 1200"/>
                  <a:gd name="T12" fmla="*/ 1147 w 794"/>
                  <a:gd name="T13" fmla="*/ 105 h 1200"/>
                  <a:gd name="T14" fmla="*/ 1180 w 794"/>
                  <a:gd name="T15" fmla="*/ 133 h 1200"/>
                  <a:gd name="T16" fmla="*/ 1180 w 794"/>
                  <a:gd name="T17" fmla="*/ 133 h 1200"/>
                  <a:gd name="T18" fmla="*/ 1205 w 794"/>
                  <a:gd name="T19" fmla="*/ 162 h 1200"/>
                  <a:gd name="T20" fmla="*/ 1205 w 794"/>
                  <a:gd name="T21" fmla="*/ 171 h 1200"/>
                  <a:gd name="T22" fmla="*/ 1018 w 794"/>
                  <a:gd name="T23" fmla="*/ 279 h 1200"/>
                  <a:gd name="T24" fmla="*/ 1176 w 794"/>
                  <a:gd name="T25" fmla="*/ 866 h 1200"/>
                  <a:gd name="T26" fmla="*/ 1018 w 794"/>
                  <a:gd name="T27" fmla="*/ 1451 h 1200"/>
                  <a:gd name="T28" fmla="*/ 0 w 794"/>
                  <a:gd name="T29" fmla="*/ 2040 h 1200"/>
                  <a:gd name="T30" fmla="*/ 0 w 794"/>
                  <a:gd name="T31" fmla="*/ 2232 h 1200"/>
                  <a:gd name="T32" fmla="*/ 0 w 794"/>
                  <a:gd name="T33" fmla="*/ 2256 h 1200"/>
                  <a:gd name="T34" fmla="*/ 9 w 794"/>
                  <a:gd name="T35" fmla="*/ 2260 h 1200"/>
                  <a:gd name="T36" fmla="*/ 47 w 794"/>
                  <a:gd name="T37" fmla="*/ 2251 h 1200"/>
                  <a:gd name="T38" fmla="*/ 47 w 794"/>
                  <a:gd name="T39" fmla="*/ 2251 h 1200"/>
                  <a:gd name="T40" fmla="*/ 89 w 794"/>
                  <a:gd name="T41" fmla="*/ 2237 h 1200"/>
                  <a:gd name="T42" fmla="*/ 152 w 794"/>
                  <a:gd name="T43" fmla="*/ 2300 h 1200"/>
                  <a:gd name="T44" fmla="*/ 89 w 794"/>
                  <a:gd name="T45" fmla="*/ 2367 h 1200"/>
                  <a:gd name="T46" fmla="*/ 47 w 794"/>
                  <a:gd name="T47" fmla="*/ 2349 h 1200"/>
                  <a:gd name="T48" fmla="*/ 9 w 794"/>
                  <a:gd name="T49" fmla="*/ 2343 h 1200"/>
                  <a:gd name="T50" fmla="*/ 0 w 794"/>
                  <a:gd name="T51" fmla="*/ 2346 h 1200"/>
                  <a:gd name="T52" fmla="*/ 0 w 794"/>
                  <a:gd name="T53" fmla="*/ 2362 h 1200"/>
                  <a:gd name="T54" fmla="*/ 0 w 794"/>
                  <a:gd name="T55" fmla="*/ 2558 h 1200"/>
                  <a:gd name="T56" fmla="*/ 1468 w 794"/>
                  <a:gd name="T57" fmla="*/ 1711 h 1200"/>
                  <a:gd name="T58" fmla="*/ 1695 w 794"/>
                  <a:gd name="T59" fmla="*/ 866 h 1200"/>
                  <a:gd name="T60" fmla="*/ 1468 w 794"/>
                  <a:gd name="T61" fmla="*/ 1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sp>
            <p:nvSpPr>
              <p:cNvPr id="50191" name="Freeform 12"/>
              <p:cNvSpPr>
                <a:spLocks/>
              </p:cNvSpPr>
              <p:nvPr/>
            </p:nvSpPr>
            <p:spPr bwMode="gray">
              <a:xfrm>
                <a:off x="1710" y="1612"/>
                <a:ext cx="1262" cy="1739"/>
              </a:xfrm>
              <a:custGeom>
                <a:avLst/>
                <a:gdLst>
                  <a:gd name="T0" fmla="*/ 1782 w 864"/>
                  <a:gd name="T1" fmla="*/ 2218 h 1191"/>
                  <a:gd name="T2" fmla="*/ 1738 w 864"/>
                  <a:gd name="T3" fmla="*/ 2233 h 1191"/>
                  <a:gd name="T4" fmla="*/ 1738 w 864"/>
                  <a:gd name="T5" fmla="*/ 2233 h 1191"/>
                  <a:gd name="T6" fmla="*/ 1700 w 864"/>
                  <a:gd name="T7" fmla="*/ 2241 h 1191"/>
                  <a:gd name="T8" fmla="*/ 1691 w 864"/>
                  <a:gd name="T9" fmla="*/ 2237 h 1191"/>
                  <a:gd name="T10" fmla="*/ 1691 w 864"/>
                  <a:gd name="T11" fmla="*/ 2214 h 1191"/>
                  <a:gd name="T12" fmla="*/ 1691 w 864"/>
                  <a:gd name="T13" fmla="*/ 2021 h 1191"/>
                  <a:gd name="T14" fmla="*/ 676 w 864"/>
                  <a:gd name="T15" fmla="*/ 1432 h 1191"/>
                  <a:gd name="T16" fmla="*/ 519 w 864"/>
                  <a:gd name="T17" fmla="*/ 847 h 1191"/>
                  <a:gd name="T18" fmla="*/ 676 w 864"/>
                  <a:gd name="T19" fmla="*/ 260 h 1191"/>
                  <a:gd name="T20" fmla="*/ 492 w 864"/>
                  <a:gd name="T21" fmla="*/ 156 h 1191"/>
                  <a:gd name="T22" fmla="*/ 486 w 864"/>
                  <a:gd name="T23" fmla="*/ 161 h 1191"/>
                  <a:gd name="T24" fmla="*/ 472 w 864"/>
                  <a:gd name="T25" fmla="*/ 196 h 1191"/>
                  <a:gd name="T26" fmla="*/ 472 w 864"/>
                  <a:gd name="T27" fmla="*/ 196 h 1191"/>
                  <a:gd name="T28" fmla="*/ 464 w 864"/>
                  <a:gd name="T29" fmla="*/ 241 h 1191"/>
                  <a:gd name="T30" fmla="*/ 378 w 864"/>
                  <a:gd name="T31" fmla="*/ 263 h 1191"/>
                  <a:gd name="T32" fmla="*/ 353 w 864"/>
                  <a:gd name="T33" fmla="*/ 175 h 1191"/>
                  <a:gd name="T34" fmla="*/ 389 w 864"/>
                  <a:gd name="T35" fmla="*/ 147 h 1191"/>
                  <a:gd name="T36" fmla="*/ 413 w 864"/>
                  <a:gd name="T37" fmla="*/ 117 h 1191"/>
                  <a:gd name="T38" fmla="*/ 413 w 864"/>
                  <a:gd name="T39" fmla="*/ 108 h 1191"/>
                  <a:gd name="T40" fmla="*/ 226 w 864"/>
                  <a:gd name="T41" fmla="*/ 0 h 1191"/>
                  <a:gd name="T42" fmla="*/ 0 w 864"/>
                  <a:gd name="T43" fmla="*/ 847 h 1191"/>
                  <a:gd name="T44" fmla="*/ 226 w 864"/>
                  <a:gd name="T45" fmla="*/ 1692 h 1191"/>
                  <a:gd name="T46" fmla="*/ 1691 w 864"/>
                  <a:gd name="T47" fmla="*/ 2539 h 1191"/>
                  <a:gd name="T48" fmla="*/ 1691 w 864"/>
                  <a:gd name="T49" fmla="*/ 2343 h 1191"/>
                  <a:gd name="T50" fmla="*/ 1691 w 864"/>
                  <a:gd name="T51" fmla="*/ 2327 h 1191"/>
                  <a:gd name="T52" fmla="*/ 1700 w 864"/>
                  <a:gd name="T53" fmla="*/ 2325 h 1191"/>
                  <a:gd name="T54" fmla="*/ 1738 w 864"/>
                  <a:gd name="T55" fmla="*/ 2330 h 1191"/>
                  <a:gd name="T56" fmla="*/ 1782 w 864"/>
                  <a:gd name="T57" fmla="*/ 2348 h 1191"/>
                  <a:gd name="T58" fmla="*/ 1843 w 864"/>
                  <a:gd name="T59" fmla="*/ 2281 h 1191"/>
                  <a:gd name="T60" fmla="*/ 1782 w 864"/>
                  <a:gd name="T61" fmla="*/ 2218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sp>
            <p:nvSpPr>
              <p:cNvPr id="50192" name="Freeform 13"/>
              <p:cNvSpPr>
                <a:spLocks/>
              </p:cNvSpPr>
              <p:nvPr/>
            </p:nvSpPr>
            <p:spPr bwMode="gray">
              <a:xfrm>
                <a:off x="1862" y="1035"/>
                <a:ext cx="2010" cy="768"/>
              </a:xfrm>
              <a:custGeom>
                <a:avLst/>
                <a:gdLst>
                  <a:gd name="T0" fmla="*/ 2488 w 1375"/>
                  <a:gd name="T1" fmla="*/ 1100 h 527"/>
                  <a:gd name="T2" fmla="*/ 2675 w 1375"/>
                  <a:gd name="T3" fmla="*/ 992 h 527"/>
                  <a:gd name="T4" fmla="*/ 2675 w 1375"/>
                  <a:gd name="T5" fmla="*/ 984 h 527"/>
                  <a:gd name="T6" fmla="*/ 2650 w 1375"/>
                  <a:gd name="T7" fmla="*/ 953 h 527"/>
                  <a:gd name="T8" fmla="*/ 2650 w 1375"/>
                  <a:gd name="T9" fmla="*/ 953 h 527"/>
                  <a:gd name="T10" fmla="*/ 2615 w 1375"/>
                  <a:gd name="T11" fmla="*/ 925 h 527"/>
                  <a:gd name="T12" fmla="*/ 2639 w 1375"/>
                  <a:gd name="T13" fmla="*/ 839 h 527"/>
                  <a:gd name="T14" fmla="*/ 2726 w 1375"/>
                  <a:gd name="T15" fmla="*/ 863 h 527"/>
                  <a:gd name="T16" fmla="*/ 2734 w 1375"/>
                  <a:gd name="T17" fmla="*/ 906 h 527"/>
                  <a:gd name="T18" fmla="*/ 2745 w 1375"/>
                  <a:gd name="T19" fmla="*/ 943 h 527"/>
                  <a:gd name="T20" fmla="*/ 2754 w 1375"/>
                  <a:gd name="T21" fmla="*/ 947 h 527"/>
                  <a:gd name="T22" fmla="*/ 2938 w 1375"/>
                  <a:gd name="T23" fmla="*/ 841 h 527"/>
                  <a:gd name="T24" fmla="*/ 1468 w 1375"/>
                  <a:gd name="T25" fmla="*/ 0 h 527"/>
                  <a:gd name="T26" fmla="*/ 0 w 1375"/>
                  <a:gd name="T27" fmla="*/ 841 h 527"/>
                  <a:gd name="T28" fmla="*/ 189 w 1375"/>
                  <a:gd name="T29" fmla="*/ 949 h 527"/>
                  <a:gd name="T30" fmla="*/ 189 w 1375"/>
                  <a:gd name="T31" fmla="*/ 957 h 527"/>
                  <a:gd name="T32" fmla="*/ 162 w 1375"/>
                  <a:gd name="T33" fmla="*/ 988 h 527"/>
                  <a:gd name="T34" fmla="*/ 129 w 1375"/>
                  <a:gd name="T35" fmla="*/ 1016 h 527"/>
                  <a:gd name="T36" fmla="*/ 152 w 1375"/>
                  <a:gd name="T37" fmla="*/ 1102 h 527"/>
                  <a:gd name="T38" fmla="*/ 240 w 1375"/>
                  <a:gd name="T39" fmla="*/ 1081 h 527"/>
                  <a:gd name="T40" fmla="*/ 246 w 1375"/>
                  <a:gd name="T41" fmla="*/ 1036 h 527"/>
                  <a:gd name="T42" fmla="*/ 246 w 1375"/>
                  <a:gd name="T43" fmla="*/ 1036 h 527"/>
                  <a:gd name="T44" fmla="*/ 260 w 1375"/>
                  <a:gd name="T45" fmla="*/ 1000 h 527"/>
                  <a:gd name="T46" fmla="*/ 268 w 1375"/>
                  <a:gd name="T47" fmla="*/ 995 h 527"/>
                  <a:gd name="T48" fmla="*/ 450 w 1375"/>
                  <a:gd name="T49" fmla="*/ 1100 h 527"/>
                  <a:gd name="T50" fmla="*/ 1468 w 1375"/>
                  <a:gd name="T51" fmla="*/ 516 h 527"/>
                  <a:gd name="T52" fmla="*/ 2488 w 1375"/>
                  <a:gd name="T53" fmla="*/ 1100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grpSp>
        <p:grpSp>
          <p:nvGrpSpPr>
            <p:cNvPr id="50186" name="Group 14"/>
            <p:cNvGrpSpPr>
              <a:grpSpLocks/>
            </p:cNvGrpSpPr>
            <p:nvPr/>
          </p:nvGrpSpPr>
          <p:grpSpPr bwMode="auto">
            <a:xfrm rot="7200000">
              <a:off x="2059" y="1386"/>
              <a:ext cx="1616" cy="1614"/>
              <a:chOff x="2060" y="1387"/>
              <a:chExt cx="1616" cy="1614"/>
            </a:xfrm>
          </p:grpSpPr>
          <p:sp>
            <p:nvSpPr>
              <p:cNvPr id="50187" name="Freeform 15"/>
              <p:cNvSpPr>
                <a:spLocks/>
              </p:cNvSpPr>
              <p:nvPr/>
            </p:nvSpPr>
            <p:spPr bwMode="gray">
              <a:xfrm>
                <a:off x="2060" y="1387"/>
                <a:ext cx="808" cy="1225"/>
              </a:xfrm>
              <a:custGeom>
                <a:avLst/>
                <a:gdLst>
                  <a:gd name="T0" fmla="*/ 1187 w 550"/>
                  <a:gd name="T1" fmla="*/ 283 h 836"/>
                  <a:gd name="T2" fmla="*/ 1181 w 550"/>
                  <a:gd name="T3" fmla="*/ 278 h 836"/>
                  <a:gd name="T4" fmla="*/ 1141 w 550"/>
                  <a:gd name="T5" fmla="*/ 286 h 836"/>
                  <a:gd name="T6" fmla="*/ 1141 w 550"/>
                  <a:gd name="T7" fmla="*/ 286 h 836"/>
                  <a:gd name="T8" fmla="*/ 1099 w 550"/>
                  <a:gd name="T9" fmla="*/ 303 h 836"/>
                  <a:gd name="T10" fmla="*/ 1036 w 550"/>
                  <a:gd name="T11" fmla="*/ 239 h 836"/>
                  <a:gd name="T12" fmla="*/ 1099 w 550"/>
                  <a:gd name="T13" fmla="*/ 171 h 836"/>
                  <a:gd name="T14" fmla="*/ 1141 w 550"/>
                  <a:gd name="T15" fmla="*/ 189 h 836"/>
                  <a:gd name="T16" fmla="*/ 1181 w 550"/>
                  <a:gd name="T17" fmla="*/ 195 h 836"/>
                  <a:gd name="T18" fmla="*/ 1187 w 550"/>
                  <a:gd name="T19" fmla="*/ 190 h 836"/>
                  <a:gd name="T20" fmla="*/ 1187 w 550"/>
                  <a:gd name="T21" fmla="*/ 176 h 836"/>
                  <a:gd name="T22" fmla="*/ 1187 w 550"/>
                  <a:gd name="T23" fmla="*/ 0 h 836"/>
                  <a:gd name="T24" fmla="*/ 0 w 550"/>
                  <a:gd name="T25" fmla="*/ 1181 h 836"/>
                  <a:gd name="T26" fmla="*/ 160 w 550"/>
                  <a:gd name="T27" fmla="*/ 1772 h 836"/>
                  <a:gd name="T28" fmla="*/ 331 w 550"/>
                  <a:gd name="T29" fmla="*/ 1675 h 836"/>
                  <a:gd name="T30" fmla="*/ 341 w 550"/>
                  <a:gd name="T31" fmla="*/ 1709 h 836"/>
                  <a:gd name="T32" fmla="*/ 348 w 550"/>
                  <a:gd name="T33" fmla="*/ 1754 h 836"/>
                  <a:gd name="T34" fmla="*/ 436 w 550"/>
                  <a:gd name="T35" fmla="*/ 1776 h 836"/>
                  <a:gd name="T36" fmla="*/ 461 w 550"/>
                  <a:gd name="T37" fmla="*/ 1688 h 836"/>
                  <a:gd name="T38" fmla="*/ 428 w 550"/>
                  <a:gd name="T39" fmla="*/ 1660 h 836"/>
                  <a:gd name="T40" fmla="*/ 428 w 550"/>
                  <a:gd name="T41" fmla="*/ 1660 h 836"/>
                  <a:gd name="T42" fmla="*/ 401 w 550"/>
                  <a:gd name="T43" fmla="*/ 1634 h 836"/>
                  <a:gd name="T44" fmla="*/ 574 w 550"/>
                  <a:gd name="T45" fmla="*/ 1533 h 836"/>
                  <a:gd name="T46" fmla="*/ 479 w 550"/>
                  <a:gd name="T47" fmla="*/ 1181 h 836"/>
                  <a:gd name="T48" fmla="*/ 1187 w 550"/>
                  <a:gd name="T49" fmla="*/ 476 h 836"/>
                  <a:gd name="T50" fmla="*/ 1187 w 550"/>
                  <a:gd name="T51" fmla="*/ 308 h 836"/>
                  <a:gd name="T52" fmla="*/ 1187 w 550"/>
                  <a:gd name="T53" fmla="*/ 28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sp>
            <p:nvSpPr>
              <p:cNvPr id="50188" name="Freeform 16"/>
              <p:cNvSpPr>
                <a:spLocks/>
              </p:cNvSpPr>
              <p:nvPr/>
            </p:nvSpPr>
            <p:spPr bwMode="gray">
              <a:xfrm>
                <a:off x="2764" y="1387"/>
                <a:ext cx="912" cy="1210"/>
              </a:xfrm>
              <a:custGeom>
                <a:avLst/>
                <a:gdLst>
                  <a:gd name="T0" fmla="*/ 151 w 621"/>
                  <a:gd name="T1" fmla="*/ 0 h 826"/>
                  <a:gd name="T2" fmla="*/ 151 w 621"/>
                  <a:gd name="T3" fmla="*/ 176 h 826"/>
                  <a:gd name="T4" fmla="*/ 151 w 621"/>
                  <a:gd name="T5" fmla="*/ 190 h 826"/>
                  <a:gd name="T6" fmla="*/ 144 w 621"/>
                  <a:gd name="T7" fmla="*/ 195 h 826"/>
                  <a:gd name="T8" fmla="*/ 106 w 621"/>
                  <a:gd name="T9" fmla="*/ 189 h 826"/>
                  <a:gd name="T10" fmla="*/ 63 w 621"/>
                  <a:gd name="T11" fmla="*/ 171 h 826"/>
                  <a:gd name="T12" fmla="*/ 0 w 621"/>
                  <a:gd name="T13" fmla="*/ 239 h 826"/>
                  <a:gd name="T14" fmla="*/ 63 w 621"/>
                  <a:gd name="T15" fmla="*/ 303 h 826"/>
                  <a:gd name="T16" fmla="*/ 106 w 621"/>
                  <a:gd name="T17" fmla="*/ 286 h 826"/>
                  <a:gd name="T18" fmla="*/ 106 w 621"/>
                  <a:gd name="T19" fmla="*/ 286 h 826"/>
                  <a:gd name="T20" fmla="*/ 144 w 621"/>
                  <a:gd name="T21" fmla="*/ 278 h 826"/>
                  <a:gd name="T22" fmla="*/ 151 w 621"/>
                  <a:gd name="T23" fmla="*/ 283 h 826"/>
                  <a:gd name="T24" fmla="*/ 151 w 621"/>
                  <a:gd name="T25" fmla="*/ 306 h 826"/>
                  <a:gd name="T26" fmla="*/ 151 w 621"/>
                  <a:gd name="T27" fmla="*/ 476 h 826"/>
                  <a:gd name="T28" fmla="*/ 151 w 621"/>
                  <a:gd name="T29" fmla="*/ 476 h 826"/>
                  <a:gd name="T30" fmla="*/ 859 w 621"/>
                  <a:gd name="T31" fmla="*/ 1181 h 826"/>
                  <a:gd name="T32" fmla="*/ 764 w 621"/>
                  <a:gd name="T33" fmla="*/ 1532 h 826"/>
                  <a:gd name="T34" fmla="*/ 934 w 621"/>
                  <a:gd name="T35" fmla="*/ 1629 h 826"/>
                  <a:gd name="T36" fmla="*/ 940 w 621"/>
                  <a:gd name="T37" fmla="*/ 1626 h 826"/>
                  <a:gd name="T38" fmla="*/ 956 w 621"/>
                  <a:gd name="T39" fmla="*/ 1588 h 826"/>
                  <a:gd name="T40" fmla="*/ 956 w 621"/>
                  <a:gd name="T41" fmla="*/ 1588 h 826"/>
                  <a:gd name="T42" fmla="*/ 962 w 621"/>
                  <a:gd name="T43" fmla="*/ 1545 h 826"/>
                  <a:gd name="T44" fmla="*/ 1050 w 621"/>
                  <a:gd name="T45" fmla="*/ 1522 h 826"/>
                  <a:gd name="T46" fmla="*/ 1074 w 621"/>
                  <a:gd name="T47" fmla="*/ 1610 h 826"/>
                  <a:gd name="T48" fmla="*/ 1040 w 621"/>
                  <a:gd name="T49" fmla="*/ 1638 h 826"/>
                  <a:gd name="T50" fmla="*/ 1013 w 621"/>
                  <a:gd name="T51" fmla="*/ 1667 h 826"/>
                  <a:gd name="T52" fmla="*/ 1013 w 621"/>
                  <a:gd name="T53" fmla="*/ 1676 h 826"/>
                  <a:gd name="T54" fmla="*/ 1179 w 621"/>
                  <a:gd name="T55" fmla="*/ 1773 h 826"/>
                  <a:gd name="T56" fmla="*/ 1339 w 621"/>
                  <a:gd name="T57" fmla="*/ 1181 h 826"/>
                  <a:gd name="T58" fmla="*/ 151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sp>
            <p:nvSpPr>
              <p:cNvPr id="50189" name="Freeform 17"/>
              <p:cNvSpPr>
                <a:spLocks/>
              </p:cNvSpPr>
              <p:nvPr/>
            </p:nvSpPr>
            <p:spPr bwMode="gray">
              <a:xfrm>
                <a:off x="2169" y="2414"/>
                <a:ext cx="1397" cy="587"/>
              </a:xfrm>
              <a:custGeom>
                <a:avLst/>
                <a:gdLst>
                  <a:gd name="T0" fmla="*/ 1882 w 953"/>
                  <a:gd name="T1" fmla="*/ 172 h 400"/>
                  <a:gd name="T2" fmla="*/ 1882 w 953"/>
                  <a:gd name="T3" fmla="*/ 164 h 400"/>
                  <a:gd name="T4" fmla="*/ 1909 w 953"/>
                  <a:gd name="T5" fmla="*/ 134 h 400"/>
                  <a:gd name="T6" fmla="*/ 1942 w 953"/>
                  <a:gd name="T7" fmla="*/ 106 h 400"/>
                  <a:gd name="T8" fmla="*/ 1919 w 953"/>
                  <a:gd name="T9" fmla="*/ 18 h 400"/>
                  <a:gd name="T10" fmla="*/ 1831 w 953"/>
                  <a:gd name="T11" fmla="*/ 41 h 400"/>
                  <a:gd name="T12" fmla="*/ 1825 w 953"/>
                  <a:gd name="T13" fmla="*/ 84 h 400"/>
                  <a:gd name="T14" fmla="*/ 1825 w 953"/>
                  <a:gd name="T15" fmla="*/ 84 h 400"/>
                  <a:gd name="T16" fmla="*/ 1809 w 953"/>
                  <a:gd name="T17" fmla="*/ 123 h 400"/>
                  <a:gd name="T18" fmla="*/ 1803 w 953"/>
                  <a:gd name="T19" fmla="*/ 125 h 400"/>
                  <a:gd name="T20" fmla="*/ 1633 w 953"/>
                  <a:gd name="T21" fmla="*/ 28 h 400"/>
                  <a:gd name="T22" fmla="*/ 1023 w 953"/>
                  <a:gd name="T23" fmla="*/ 382 h 400"/>
                  <a:gd name="T24" fmla="*/ 412 w 953"/>
                  <a:gd name="T25" fmla="*/ 28 h 400"/>
                  <a:gd name="T26" fmla="*/ 240 w 953"/>
                  <a:gd name="T27" fmla="*/ 129 h 400"/>
                  <a:gd name="T28" fmla="*/ 267 w 953"/>
                  <a:gd name="T29" fmla="*/ 156 h 400"/>
                  <a:gd name="T30" fmla="*/ 267 w 953"/>
                  <a:gd name="T31" fmla="*/ 156 h 400"/>
                  <a:gd name="T32" fmla="*/ 301 w 953"/>
                  <a:gd name="T33" fmla="*/ 183 h 400"/>
                  <a:gd name="T34" fmla="*/ 276 w 953"/>
                  <a:gd name="T35" fmla="*/ 271 h 400"/>
                  <a:gd name="T36" fmla="*/ 188 w 953"/>
                  <a:gd name="T37" fmla="*/ 249 h 400"/>
                  <a:gd name="T38" fmla="*/ 180 w 953"/>
                  <a:gd name="T39" fmla="*/ 204 h 400"/>
                  <a:gd name="T40" fmla="*/ 170 w 953"/>
                  <a:gd name="T41" fmla="*/ 170 h 400"/>
                  <a:gd name="T42" fmla="*/ 0 w 953"/>
                  <a:gd name="T43" fmla="*/ 267 h 400"/>
                  <a:gd name="T44" fmla="*/ 1023 w 953"/>
                  <a:gd name="T45" fmla="*/ 861 h 400"/>
                  <a:gd name="T46" fmla="*/ 2048 w 953"/>
                  <a:gd name="T47" fmla="*/ 269 h 400"/>
                  <a:gd name="T48" fmla="*/ 1882 w 953"/>
                  <a:gd name="T49" fmla="*/ 17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pPr fontAlgn="base">
                  <a:spcBef>
                    <a:spcPct val="0"/>
                  </a:spcBef>
                  <a:spcAft>
                    <a:spcPct val="0"/>
                  </a:spcAft>
                </a:pPr>
                <a:endParaRPr lang="tr-TR" smtClean="0">
                  <a:solidFill>
                    <a:srgbClr val="000000"/>
                  </a:solidFill>
                </a:endParaRPr>
              </a:p>
            </p:txBody>
          </p:sp>
        </p:grpSp>
      </p:grpSp>
      <p:sp>
        <p:nvSpPr>
          <p:cNvPr id="50183" name="Text Box 45"/>
          <p:cNvSpPr txBox="1">
            <a:spLocks noChangeArrowheads="1"/>
          </p:cNvSpPr>
          <p:nvPr/>
        </p:nvSpPr>
        <p:spPr bwMode="auto">
          <a:xfrm>
            <a:off x="763588" y="2171700"/>
            <a:ext cx="5508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20000"/>
              </a:spcBef>
              <a:spcAft>
                <a:spcPct val="0"/>
              </a:spcAft>
            </a:pPr>
            <a:r>
              <a:rPr lang="tr-TR" sz="1600" b="1" noProof="1" smtClean="0">
                <a:solidFill>
                  <a:srgbClr val="333333"/>
                </a:solidFill>
                <a:latin typeface="Calibri" pitchFamily="34" charset="0"/>
              </a:rPr>
              <a:t>İHE</a:t>
            </a:r>
          </a:p>
        </p:txBody>
      </p:sp>
      <p:sp>
        <p:nvSpPr>
          <p:cNvPr id="17" name="Oval 16"/>
          <p:cNvSpPr/>
          <p:nvPr/>
        </p:nvSpPr>
        <p:spPr>
          <a:xfrm>
            <a:off x="2706688" y="2665413"/>
            <a:ext cx="304800" cy="304800"/>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tr-TR">
              <a:solidFill>
                <a:srgbClr val="FFFFFF"/>
              </a:solidFill>
            </a:endParaRPr>
          </a:p>
        </p:txBody>
      </p:sp>
    </p:spTree>
    <p:extLst>
      <p:ext uri="{BB962C8B-B14F-4D97-AF65-F5344CB8AC3E}">
        <p14:creationId xmlns:p14="http://schemas.microsoft.com/office/powerpoint/2010/main" val="219374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heel(1)">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777</TotalTime>
  <Words>3764</Words>
  <Application>Microsoft Office PowerPoint</Application>
  <PresentationFormat>Ekran Gösterisi (4:3)</PresentationFormat>
  <Paragraphs>817</Paragraphs>
  <Slides>114</Slides>
  <Notes>3</Notes>
  <HiddenSlides>0</HiddenSlides>
  <MMClips>0</MMClips>
  <ScaleCrop>false</ScaleCrop>
  <HeadingPairs>
    <vt:vector size="6" baseType="variant">
      <vt:variant>
        <vt:lpstr>Tema</vt:lpstr>
      </vt:variant>
      <vt:variant>
        <vt:i4>2</vt:i4>
      </vt:variant>
      <vt:variant>
        <vt:lpstr>Katıştırılmış OLE Hizmet Programları</vt:lpstr>
      </vt:variant>
      <vt:variant>
        <vt:i4>1</vt:i4>
      </vt:variant>
      <vt:variant>
        <vt:lpstr>Slayt Başlıkları</vt:lpstr>
      </vt:variant>
      <vt:variant>
        <vt:i4>114</vt:i4>
      </vt:variant>
    </vt:vector>
  </HeadingPairs>
  <TitlesOfParts>
    <vt:vector size="117" baseType="lpstr">
      <vt:lpstr>Cumba</vt:lpstr>
      <vt:lpstr>Edge</vt:lpstr>
      <vt:lpstr>Resim</vt:lpstr>
      <vt:lpstr>Kaldırma Makinaları Motorlu Araçlar Basınçlı Kaplar Havalandırma İSG Yönetim Sistemi</vt:lpstr>
      <vt:lpstr>İŞ EKİPMANLARI</vt:lpstr>
      <vt:lpstr>İŞ EKİPMANLARI</vt:lpstr>
      <vt:lpstr>İŞ EKİPMANLARI</vt:lpstr>
      <vt:lpstr>Kaldırma Araçları</vt:lpstr>
      <vt:lpstr>Kaldırma Araçları</vt:lpstr>
      <vt:lpstr>Kaldırma Araçları</vt:lpstr>
      <vt:lpstr>Kaldırma Araçları</vt:lpstr>
      <vt:lpstr>Kaldırma Araçları</vt:lpstr>
      <vt:lpstr>İŞ EKİPMANLARI</vt:lpstr>
      <vt:lpstr>İŞ EKİPMANLARI</vt:lpstr>
      <vt:lpstr>İŞ EKİPMANLARI</vt:lpstr>
      <vt:lpstr>Kaldırma Araçları</vt:lpstr>
      <vt:lpstr>Kaldırma Araçları</vt:lpstr>
      <vt:lpstr>Kaldırma Araçları</vt:lpstr>
      <vt:lpstr>Kaldırma Araçları</vt:lpstr>
      <vt:lpstr>Kaldırma Araçları</vt:lpstr>
      <vt:lpstr>Kaldırma Araçları</vt:lpstr>
      <vt:lpstr>Kaldırma Araçları</vt:lpstr>
      <vt:lpstr>Kaldırma Araçları</vt:lpstr>
      <vt:lpstr>Kaldırma Araçları</vt:lpstr>
      <vt:lpstr>Kaldırma Araçları</vt:lpstr>
      <vt:lpstr>Kaldırma Araçları</vt:lpstr>
      <vt:lpstr>Kaldırma Araçları</vt:lpstr>
      <vt:lpstr>PowerPoint Sunusu</vt:lpstr>
      <vt:lpstr>PowerPoint Sunusu</vt:lpstr>
      <vt:lpstr>Kaldırma Araçları</vt:lpstr>
      <vt:lpstr>Kaldırma Araçları</vt:lpstr>
      <vt:lpstr>Kaldırma Araçları</vt:lpstr>
      <vt:lpstr>Kaldırma Araçları</vt:lpstr>
      <vt:lpstr>Kaldırma Araçları</vt:lpstr>
      <vt:lpstr>Kaldırma Araçları</vt:lpstr>
      <vt:lpstr>PowerPoint Sunusu</vt:lpstr>
      <vt:lpstr>HAVALANDIRMA</vt:lpstr>
      <vt:lpstr>HAVALANDIRMA</vt:lpstr>
      <vt:lpstr>HAVALANDIRMA</vt:lpstr>
      <vt:lpstr>HAVALANDIRMA</vt:lpstr>
      <vt:lpstr>HAVALANDIRMA</vt:lpstr>
      <vt:lpstr>HAVALANDIRMA</vt:lpstr>
      <vt:lpstr>HAVALANDIRMA</vt:lpstr>
      <vt:lpstr>HAVALANDIRMA</vt:lpstr>
      <vt:lpstr>HAVALANDIRMA</vt:lpstr>
      <vt:lpstr>HAVALANDIRMA</vt:lpstr>
      <vt:lpstr>HAVALANDIRMA</vt:lpstr>
      <vt:lpstr>HAVALANDIRMA</vt:lpstr>
      <vt:lpstr>HAVALANDIRMA</vt:lpstr>
      <vt:lpstr>HAVALANDIRMA</vt:lpstr>
      <vt:lpstr>TOZLA MÜCADELE</vt:lpstr>
      <vt:lpstr>TOZLA MÜCADELE</vt:lpstr>
      <vt:lpstr>TOZLA MÜCADELE</vt:lpstr>
      <vt:lpstr>TOZLA MÜCADELE</vt:lpstr>
      <vt:lpstr>TOZLA MÜCADELE</vt:lpstr>
      <vt:lpstr>TOZLA MÜCADELE</vt:lpstr>
      <vt:lpstr>TOZLA MÜCADELE</vt:lpstr>
      <vt:lpstr>BİNA ÖZELLİKLERİ</vt:lpstr>
      <vt:lpstr>BİNA ÖZELLİKLERİ</vt:lpstr>
      <vt:lpstr>BİNA ÖZELLİKLERİ</vt:lpstr>
      <vt:lpstr>BASINÇLI KAPLAR</vt:lpstr>
      <vt:lpstr>BASINÇLI KAPLAR</vt:lpstr>
      <vt:lpstr>BASINÇLI KAPLAR</vt:lpstr>
      <vt:lpstr>BASINÇLI KAPLAR</vt:lpstr>
      <vt:lpstr>BASINÇLI KAPLAR</vt:lpstr>
      <vt:lpstr>BASINÇLI KAPLAR</vt:lpstr>
      <vt:lpstr>BASINÇLI KAPLAR</vt:lpstr>
      <vt:lpstr>BASINÇLI KAPLAR</vt:lpstr>
      <vt:lpstr>PowerPoint Sunusu</vt:lpstr>
      <vt:lpstr>PowerPoint Sunusu</vt:lpstr>
      <vt:lpstr>BASINÇLI KAPLAR</vt:lpstr>
      <vt:lpstr>BASINÇLI KAPLAR</vt:lpstr>
      <vt:lpstr>BASINÇLI KAPLAR</vt:lpstr>
      <vt:lpstr>BASINÇLI KAPLAR</vt:lpstr>
      <vt:lpstr>BASINÇLI KAPLAR</vt:lpstr>
      <vt:lpstr>Motorlu Araçlar</vt:lpstr>
      <vt:lpstr>Motorlu Araçlar</vt:lpstr>
      <vt:lpstr>Motorlu Araçlar</vt:lpstr>
      <vt:lpstr>Motorlu Araçlar</vt:lpstr>
      <vt:lpstr>Motorlu Araçlar</vt:lpstr>
      <vt:lpstr>Motorlu Araçlar</vt:lpstr>
      <vt:lpstr>Motorlu Araçlar</vt:lpstr>
      <vt:lpstr>PowerPoint Sunusu</vt:lpstr>
      <vt:lpstr>İŞ SAĞLIĞI VE GUVENLİĞİ YONETİM SİSTEMLERİ</vt:lpstr>
      <vt:lpstr>PowerPoint Sunusu</vt:lpstr>
      <vt:lpstr>PowerPoint Sunusu</vt:lpstr>
      <vt:lpstr>PowerPoint Sunusu</vt:lpstr>
      <vt:lpstr>İŞ SAĞLIĞI VE GUVENLİĞİ YONETİM SİSTEMLERİ</vt:lpstr>
      <vt:lpstr>İŞ SAĞLIĞI VE GUVENLİĞİ YONETİM SİSTEMLERİ</vt:lpstr>
      <vt:lpstr>PowerPoint Sunusu</vt:lpstr>
      <vt:lpstr>İŞ SAĞLIĞI VE GUVENLİĞİ YONETİM SİSTEMLERİ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SORULAR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hvac</dc:creator>
  <cp:lastModifiedBy>maaktacir</cp:lastModifiedBy>
  <cp:revision>115</cp:revision>
  <dcterms:created xsi:type="dcterms:W3CDTF">2013-12-05T11:31:54Z</dcterms:created>
  <dcterms:modified xsi:type="dcterms:W3CDTF">2013-12-16T10:58:52Z</dcterms:modified>
</cp:coreProperties>
</file>