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4"/>
  </p:notesMasterIdLst>
  <p:sldIdLst>
    <p:sldId id="256" r:id="rId2"/>
    <p:sldId id="292" r:id="rId3"/>
    <p:sldId id="291" r:id="rId4"/>
    <p:sldId id="298" r:id="rId5"/>
    <p:sldId id="301" r:id="rId6"/>
    <p:sldId id="299" r:id="rId7"/>
    <p:sldId id="331" r:id="rId8"/>
    <p:sldId id="302" r:id="rId9"/>
    <p:sldId id="303" r:id="rId10"/>
    <p:sldId id="336" r:id="rId11"/>
    <p:sldId id="337" r:id="rId12"/>
    <p:sldId id="338" r:id="rId13"/>
    <p:sldId id="330" r:id="rId14"/>
    <p:sldId id="304" r:id="rId15"/>
    <p:sldId id="305" r:id="rId16"/>
    <p:sldId id="310" r:id="rId17"/>
    <p:sldId id="311" r:id="rId18"/>
    <p:sldId id="306" r:id="rId19"/>
    <p:sldId id="307" r:id="rId20"/>
    <p:sldId id="308" r:id="rId21"/>
    <p:sldId id="309" r:id="rId22"/>
    <p:sldId id="317" r:id="rId23"/>
    <p:sldId id="339" r:id="rId24"/>
    <p:sldId id="340" r:id="rId25"/>
    <p:sldId id="341" r:id="rId26"/>
    <p:sldId id="342" r:id="rId27"/>
    <p:sldId id="343" r:id="rId28"/>
    <p:sldId id="344" r:id="rId29"/>
    <p:sldId id="318" r:id="rId30"/>
    <p:sldId id="312" r:id="rId31"/>
    <p:sldId id="313" r:id="rId32"/>
    <p:sldId id="319" r:id="rId33"/>
    <p:sldId id="335" r:id="rId34"/>
    <p:sldId id="314" r:id="rId35"/>
    <p:sldId id="332" r:id="rId36"/>
    <p:sldId id="333" r:id="rId37"/>
    <p:sldId id="315" r:id="rId38"/>
    <p:sldId id="316" r:id="rId39"/>
    <p:sldId id="334" r:id="rId40"/>
    <p:sldId id="323" r:id="rId41"/>
    <p:sldId id="320" r:id="rId42"/>
    <p:sldId id="321" r:id="rId43"/>
    <p:sldId id="322" r:id="rId44"/>
    <p:sldId id="324" r:id="rId45"/>
    <p:sldId id="327" r:id="rId46"/>
    <p:sldId id="328" r:id="rId47"/>
    <p:sldId id="329" r:id="rId48"/>
    <p:sldId id="326" r:id="rId49"/>
    <p:sldId id="347" r:id="rId50"/>
    <p:sldId id="348" r:id="rId51"/>
    <p:sldId id="345" r:id="rId52"/>
    <p:sldId id="346"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13D8CC-D9A8-49BB-86FD-80B40C3D7382}" type="datetimeFigureOut">
              <a:rPr lang="tr-TR" smtClean="0"/>
              <a:t>18.12.2018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79586-E096-4746-9EF1-A12D1CD6647C}" type="slidenum">
              <a:rPr lang="tr-TR" smtClean="0"/>
              <a:t>‹#›</a:t>
            </a:fld>
            <a:endParaRPr lang="tr-TR"/>
          </a:p>
        </p:txBody>
      </p:sp>
    </p:spTree>
    <p:extLst>
      <p:ext uri="{BB962C8B-B14F-4D97-AF65-F5344CB8AC3E}">
        <p14:creationId xmlns:p14="http://schemas.microsoft.com/office/powerpoint/2010/main" val="369487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4D79586-E096-4746-9EF1-A12D1CD6647C}" type="slidenum">
              <a:rPr lang="tr-TR" smtClean="0"/>
              <a:t>46</a:t>
            </a:fld>
            <a:endParaRPr lang="tr-TR"/>
          </a:p>
        </p:txBody>
      </p:sp>
    </p:spTree>
    <p:extLst>
      <p:ext uri="{BB962C8B-B14F-4D97-AF65-F5344CB8AC3E}">
        <p14:creationId xmlns:p14="http://schemas.microsoft.com/office/powerpoint/2010/main" val="278460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39D0FB6-7FC7-4B3E-8002-2BF6A7CAB2B0}" type="datetimeFigureOut">
              <a:rPr lang="tr-TR" smtClean="0"/>
              <a:pPr/>
              <a:t>18.12.2018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3A6B4E-12DF-4918-9627-94BA9638F3A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39D0FB6-7FC7-4B3E-8002-2BF6A7CAB2B0}" type="datetimeFigureOut">
              <a:rPr lang="tr-TR" smtClean="0"/>
              <a:pPr/>
              <a:t>18.12.2018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3A6B4E-12DF-4918-9627-94BA9638F3A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39D0FB6-7FC7-4B3E-8002-2BF6A7CAB2B0}" type="datetimeFigureOut">
              <a:rPr lang="tr-TR" smtClean="0"/>
              <a:pPr/>
              <a:t>18.12.2018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3A6B4E-12DF-4918-9627-94BA9638F3A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9D0FB6-7FC7-4B3E-8002-2BF6A7CAB2B0}" type="datetimeFigureOut">
              <a:rPr lang="tr-TR" smtClean="0"/>
              <a:pPr/>
              <a:t>18.12.2018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3A6B4E-12DF-4918-9627-94BA9638F3A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039D0FB6-7FC7-4B3E-8002-2BF6A7CAB2B0}" type="datetimeFigureOut">
              <a:rPr lang="tr-TR" smtClean="0"/>
              <a:pPr/>
              <a:t>18.12.2018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3A6B4E-12DF-4918-9627-94BA9638F3A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39D0FB6-7FC7-4B3E-8002-2BF6A7CAB2B0}" type="datetimeFigureOut">
              <a:rPr lang="tr-TR" smtClean="0"/>
              <a:pPr/>
              <a:t>18.12.2018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3A6B4E-12DF-4918-9627-94BA9638F3A1}"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39D0FB6-7FC7-4B3E-8002-2BF6A7CAB2B0}" type="datetimeFigureOut">
              <a:rPr lang="tr-TR" smtClean="0"/>
              <a:pPr/>
              <a:t>18.12.2018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13A6B4E-12DF-4918-9627-94BA9638F3A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039D0FB6-7FC7-4B3E-8002-2BF6A7CAB2B0}" type="datetimeFigureOut">
              <a:rPr lang="tr-TR" smtClean="0"/>
              <a:pPr/>
              <a:t>18.12.2018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13A6B4E-12DF-4918-9627-94BA9638F3A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D0FB6-7FC7-4B3E-8002-2BF6A7CAB2B0}" type="datetimeFigureOut">
              <a:rPr lang="tr-TR" smtClean="0"/>
              <a:pPr/>
              <a:t>18.12.2018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13A6B4E-12DF-4918-9627-94BA9638F3A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039D0FB6-7FC7-4B3E-8002-2BF6A7CAB2B0}" type="datetimeFigureOut">
              <a:rPr lang="tr-TR" smtClean="0"/>
              <a:pPr/>
              <a:t>18.12.2018</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13A6B4E-12DF-4918-9627-94BA9638F3A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9D0FB6-7FC7-4B3E-8002-2BF6A7CAB2B0}" type="datetimeFigureOut">
              <a:rPr lang="tr-TR" smtClean="0"/>
              <a:pPr/>
              <a:t>18.12.2018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3A6B4E-12DF-4918-9627-94BA9638F3A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39D0FB6-7FC7-4B3E-8002-2BF6A7CAB2B0}" type="datetimeFigureOut">
              <a:rPr lang="tr-TR" smtClean="0"/>
              <a:pPr/>
              <a:t>18.12.2018</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13A6B4E-12DF-4918-9627-94BA9638F3A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116632"/>
            <a:ext cx="5038328" cy="2664295"/>
          </a:xfrm>
        </p:spPr>
        <p:txBody>
          <a:bodyPr>
            <a:normAutofit/>
          </a:bodyPr>
          <a:lstStyle/>
          <a:p>
            <a:r>
              <a:rPr lang="tr-TR" sz="6600" b="1" dirty="0" smtClean="0">
                <a:solidFill>
                  <a:srgbClr val="FF0000"/>
                </a:solidFill>
              </a:rPr>
              <a:t>ACİL DURUM PLANLARI</a:t>
            </a:r>
            <a:endParaRPr lang="tr-TR" sz="6600" b="1" dirty="0">
              <a:solidFill>
                <a:srgbClr val="FF0000"/>
              </a:solidFill>
            </a:endParaRPr>
          </a:p>
        </p:txBody>
      </p:sp>
      <p:pic>
        <p:nvPicPr>
          <p:cNvPr id="3" name="Picture 4" descr="http://dogaosgb.com/upload/ckfinder/images/acildu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354840"/>
            <a:ext cx="4811241" cy="321282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55576" y="5085184"/>
            <a:ext cx="2482346" cy="369332"/>
          </a:xfrm>
          <a:prstGeom prst="rect">
            <a:avLst/>
          </a:prstGeom>
          <a:noFill/>
        </p:spPr>
        <p:txBody>
          <a:bodyPr wrap="none" rtlCol="0">
            <a:spAutoFit/>
          </a:bodyPr>
          <a:lstStyle/>
          <a:p>
            <a:r>
              <a:rPr lang="tr-TR" smtClean="0"/>
              <a:t>Prof</a:t>
            </a:r>
            <a:r>
              <a:rPr lang="tr-TR" smtClean="0"/>
              <a:t>.Dr.M.Azmi</a:t>
            </a:r>
            <a:r>
              <a:rPr lang="tr-TR" dirty="0" smtClean="0"/>
              <a:t> </a:t>
            </a:r>
            <a:r>
              <a:rPr lang="tr-TR" dirty="0" smtClean="0"/>
              <a:t>AKTACİR</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Sel-HEYELAN</a:t>
            </a:r>
            <a:endParaRPr lang="tr-TR" dirty="0"/>
          </a:p>
        </p:txBody>
      </p:sp>
      <p:sp>
        <p:nvSpPr>
          <p:cNvPr id="3" name="İçerik Yer Tutucusu 2"/>
          <p:cNvSpPr>
            <a:spLocks noGrp="1"/>
          </p:cNvSpPr>
          <p:nvPr>
            <p:ph idx="1"/>
          </p:nvPr>
        </p:nvSpPr>
        <p:spPr/>
        <p:txBody>
          <a:bodyPr/>
          <a:lstStyle/>
          <a:p>
            <a:endParaRPr lang="tr-TR"/>
          </a:p>
        </p:txBody>
      </p:sp>
      <p:pic>
        <p:nvPicPr>
          <p:cNvPr id="4098" name="Picture 2" descr="http://www.sentezhaber.com/images/haberler/panamada_sel_h1113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58" y="908720"/>
            <a:ext cx="368979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dncms.zaman.com.tr/2012/11/01/s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111" y="172089"/>
            <a:ext cx="3321961" cy="18455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d.haberciniz.biz/other/ayvalik-sele-teslim-IHA-20130210AW000411-1-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4" y="3068960"/>
            <a:ext cx="366325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tatic.shiftdelete.net/img/article_new/sel_haber0213198610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7943" y="2038188"/>
            <a:ext cx="3696972" cy="239892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medyatrabzon.com/d/news/9872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7905" y="4529513"/>
            <a:ext cx="3428431" cy="228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019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f.bilgibende.com/foto/13/05/08/iuuq_NV_00tponvdje_SL_gjmft_SL_xpseqsftt_SL_dpn031220220efqsfn3_SL_kq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068960"/>
            <a:ext cx="5467535" cy="364502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smtClean="0"/>
              <a:t>DEPREM</a:t>
            </a:r>
            <a:endParaRPr lang="tr-TR" dirty="0"/>
          </a:p>
        </p:txBody>
      </p:sp>
      <p:sp>
        <p:nvSpPr>
          <p:cNvPr id="3" name="İçerik Yer Tutucusu 2"/>
          <p:cNvSpPr>
            <a:spLocks noGrp="1"/>
          </p:cNvSpPr>
          <p:nvPr>
            <p:ph idx="1"/>
          </p:nvPr>
        </p:nvSpPr>
        <p:spPr/>
        <p:txBody>
          <a:bodyPr/>
          <a:lstStyle/>
          <a:p>
            <a:endParaRPr lang="tr-TR"/>
          </a:p>
        </p:txBody>
      </p:sp>
      <p:pic>
        <p:nvPicPr>
          <p:cNvPr id="5122" name="Picture 2" descr="http://medyagalaksisi.files.wordpress.com/2011/10/depre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4352925" cy="2828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0.gstatic.com/images?q=tbn:ANd9GcRmmZO6IPaqmwI-Q4biVUHOZ84TQTxkm3pHXj9OwoO5ZTlCsBV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7" y="980728"/>
            <a:ext cx="4040359"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826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2" name="Picture 18" descr="http://www.dunya.com/d/news/43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442" y="769938"/>
            <a:ext cx="5810250" cy="209550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dirty="0" smtClean="0"/>
              <a:t>PATLAMA-YANGIN</a:t>
            </a:r>
            <a:endParaRPr lang="tr-TR" dirty="0"/>
          </a:p>
        </p:txBody>
      </p:sp>
      <p:sp>
        <p:nvSpPr>
          <p:cNvPr id="4" name="AutoShape 2" descr="data:image/jpeg;base64,/9j/4AAQSkZJRgABAQAAAQABAAD/2wCEAAkGBhQRERUUExQWFRQUGBcXGBcYGBcYFRgYFxcXFBQWFhcXHCYeGBkkHBUVHy8gJCcpLCwsFR4xNTAqNSYrLCkBCQoKDgwOGg8PGiwkHyQsLCwwLyosKSwsKiwvKSwsLCwqKSwsLyksLCwsLCwsKSwsLCwsLCwsLCwpLCwsLCwsKf/AABEIAKoBKAMBIgACEQEDEQH/xAAbAAACAgMBAAAAAAAAAAAAAAAEBQMGAAECB//EAEEQAAEDAgMFBgMFBgUFAQEAAAEAAhEDIQQSMQVBUWFxBhMiMoGRobHBI0Jy0fAUUmKCsuEHFVPC8SQzQ3Oikhf/xAAaAQADAQEBAQAAAAAAAAAAAAACAwQFAQAG/8QAMhEAAQQBAwICCQMFAQAAAAAAAQACAxEhBBIxE0FR8CJhcYGRobHB0QUy4RQjM4LxNP/aAAwDAQACEQMRAD8A89fsSm7SR0P5pRjNnd2HEnR0DmImf1wT/AVZbB1bbrwI5FIdqz3rgZ4xu0WdA55eWkre1scQiD2tyfBA5kTs/GGk/ONwcDOkOEfOD6LnE0AGU3DV2ef5XW+BHshwVbhwpY/pRuHjg/dS4Zvm5Md8o+qvfZSuHuoESTTw5afxGtJ97H1VP2MwF7swkd26fWB9Va+wWHIr1x/pii2NxvJd6hsqLWkFhvtn44+60dCCHNPjj4Z+ytG0jOURIdUyEaWf/wAn2VNFEsr4QnU9yXcnCoQ/4hXTaDwG0Tv70H/8gz8lWdp7OJcC0+SrWBn/ANgewCORWXpzXo+P8rZmF5RjWwYO4x7Jnhmylr6gL3GbFxPuUxw3JBMCBlNYcphRoIpmBB1WsLdHMYsiR5Ceg/2MHdYKL9hE6QE0yrh7EjrFeDgk+IwsQuadASmbwCuaeGXetQR4UVGiQmWHWU8OiqdCFJJNaRJIKUb2rMshFGmtigkdXGVP1EsqYdbpMhF1aS4FDej6mE7qWEPicI2owse0Oa4QQVQtvdnjQcDOpmnUJMuIBIpOgQHk6O3z7ejNapKuzm1mOpvbma4QR9QRoear02udp3erukS0RlVLZHamkXtpHO2fCC/7rxY0nOk3sYJ6axNywBJcLb15p2k7NvwtQT4mPs1xHhdfSoXSA8DfvieKsnYPtE9w7uqZyENbV4zYMqcHTYO0Omutms07XR9eE2O/5Si8ltL1FtEIfE4DWEVs4HKpDdE2Jr4murJ4WHvc12Cq3jRCrWLo5iVcdqYa2ireMokNJjQE/VRtftdXdbukkBakNTCQg8RRhT09sh4M+FwtxnW4t0QOI2gOBJ9gvqtIAWjcaXJybwEr27S+zn+IfVVuorBtXEl9MiABIPE+/wDZV+otCRwLhXgoACAbQ70A/emLwhKjLo2FSyhDBsrFPCxMtJ2rpm13AtIAsIPP+3BP8P2Vr4hzK1NgM0W1TmMNObMAxp3ugHloqeDZe5bEo5KFJo1p0WBo5hjS75tHqVm/qM39M0OjGTa0NFu1Fh5wKPvXhtWZIPE24cbfrRchMe0VMDFVsogF7nDo/wAY/qS/KtRjtzQfFZT2lri09jSddl6OapUO4Uz8XD8j7Kx9kHZMU4f6rANwuyHfIkKsdn6mQl4MEeF3Jjt8ciJ9E7o1DSxNI/uuAtwd4bekrO1ILnOHiFsaQgRNPgfrhWfahIq4cbg57/emPrPuoscwNz2BJ7t5J1aHMDCRzJoge/FR7U2vTOIpi4DaXeG2gc0fQ/BKtvbak0qlO7atMZpB0zFwMciPmoI4nEsNebtXulYA7PB+1Ih5umOFrWSnB1HOkujdETfW90bh3QUc5BFI4h3Vk2XUTYvvZJMALSNU2pOXz04F2rKwiGrmoZspC2FrJKhvulghDiijKFNS4fDymOHwg4JEkyTLOAt0MFI0UpwiZYXDqY4ZIbDI8bgsd2pykdfDLdOnA0TephZsuaWCuvCGUnaAu/1ArKSuwshQ9xFlZzs8ILF4CNE9+mniFuGEbNWCaSUYY6wmuztnEiTEIluBiJCZYajlEKnSaJ00m14wlT6oltBJtqbEZWYab25mO1+hHA815lj9gV9n1jl8bHNgZvJVYIHdlo/8kH8tYXtJZdQY7ZTK7Cx4kHhYg7nNO5w4rb02iewlrctPZJi1ZZzwk/ZDawqUmw7OwgBrz5mnQ0qokkPBsCdRFybusmRVLB7LOBzuM1C8nPoTWBJdnI3PEwRv9ptOErAtaQZBAIOtjpJ39VtaRra6b+R58/ilPqG53t4K1icOCFXMbssua47oPyVprzlMRO6dFXtr7VFFtSXgOyS0ZSTIBkAb9N/Lisn9W0beqC3GP+Jmle8Gmrx+pSIaXRo6Pgga2KTSviQQ9kyM4gxr5gItvSaqzgnQOPdfQvCgrVJB6JW4JoWJdUK04zaikCHqBROZqpnBc5VQCpCLQ/dralIWkW5L2hJy2RA32917jQrBjxJgHKB6A6HqGheJB0OaYMAgkcgQTC9Qq1n18jqTwG1XOHEZHtomY9x/MeKz/wBVZv2Dtn7Kz9Kob/d91V/8Quz5oVW1myadYNudz2tAI6EAEeqqRXqlamMRSfh6nle1mR+9tQNGQ/Bo9ea882lsk0W+I+IEAiNDvHpCfodRbBG85HzHZI12kcHukbxyhsBiMjwT5SC13R2v0Pom1V5zZTq1pE8YMtPsAk+HwpfngxkY556NiR1uE17PuNTE0WuuA3J/LDhJ5w74BVygZd4BTad5FMPchS4KtOIdmN3jIJP77mQBPUiE5xZaXMpta2B3rdLNFPvHtEQAJsPZA09hZqTqueMjHubbxHu3loEzbSZU+xhNCq51nGu5zuEPYJmRxDlG/a/LTxj38LQiDmYcOc36uUfs+mA3SEYGoTBukHkbacAd3UowFRS4OVox5CMoVyIAViwjwq1RmU2wlYiAsfUssYVbcik7qEwpaNNaw4lnNdscsY8UOymceyNoU7yEfQYZQmDbKPxWLbQYaj5yjWI/NRhhkftCzJnZpMsOyAiWiFQ//wCkNLwBShhiHF4Lo3ksYDB5SutpdsHucO5NQMPJrbcLgk9bL6PTjoD0h7FL/RzPPFK9PgXUFOoDoZCptftE97mkNDCAATJcSQZmTpv97ynLKFYtL3uJafEeGkbuUL0+oDnWxvGcD5+r4LztG6MDeatWamRCBxuJGYNmDIFgDr1/JDYKo5xAB3LvFwHCTJEFVT/qLpdOC1tAEC/OVK2La+imzm2UYC02rK3K23yxy05qnohcF0G+imFQDUpFteoZIm2sW3FTbAbmzE30+qydJ+pE6noMbkkiz2q+yodB/b3koratNlRhaSAYMHgfy4rz49pquHrPaW5Wiz6c2aCYD2D924JjjKufaLwwdJChxWx2YqjTIdlrMEse3zAxoeLb6Lksr5dY6N1AjwxfHieaKpgLY4wXZafktbB7RCoGse4HOPs3gyHanI4wPtBB6gTrICv/ABFwE0muzAQ6Nb3nRedN2q/B130qg8EhtRhnww4HO2CMpB8QINjBG5XfH7V/aMG5rqjXw5pp1Gx9p4WuykaCo1rjI3wXCLhvZnlzAHgk8g/lUMg6cwczj8rziixuaHOy6iTcA6CeV/RQEeYawSJ4wYWsU0hzhpDj/UtYOnbXmqGiha0bzSxwCUPZcpzUppTiBBPVWRFImChdCic4Bae9RBsqsBRF3gse9Yug2FiK0shcijnosaPMMxb6kyPWB8Fe+yuLH+XtgfaCaTAdWuJNOY3QGgn8QVGwHmp/iH9SKxfaStQqYllMtyVXOm3iaSMjnMINiQBrOgU2qhMw6Y8b+f8AKbp5Wxf3HeFfK/tS9Ix+FmjmiC2xFpIY5oD+Og+SoPbm7xMB2WmXcyRqfSE87MdqTWpd2YNemwC//lpAiR+MaHkZ32qvbTEipjapHly0QOgpMI+ai0MD2Tlru1n5hV6qdrtPY4OEP2ZoNfWc185H03McRMgPgB3oYN7arnCh9CrOj6RuOYs4dFzsDCNqVmsfIa+W2MHN938kw2vs0U3AguNodMeaTvA0Lcrv5lrPcBJtJ5Hnz7FmxxkxB4HB8+famvZrHk5WHSMpndLiT6HMpu0tI0XM7slgOY+GAfu68d1kl2XixTzWmfnBEfEeyadqK5L2h3+kHD8TnNn0jN7KPp1qAexvz81f1L05F5Hn7InZTi5gLjmJvJ14H4gptQjekmzMQMrByv7/AN08wzkrUVkUqoOAbRlKmFxiH5XC9wucRiMpsEDXxUmVlGMkq3dStOD2mQyYk+yXYzbtdtTK0MuAR4TvtxuVDsvFzY6IkUs9djRfy/1FQ9NsbiSF5zWkbkNjsXjGAd4+qzNpE09OERxC4qdjq1Wk2u90hxADnOLnwZE3k8VZv8Sx4qIzAkB/hEeEeEzEzoDrwSzF7FxLMKyszEvyQ0908At8TnAZCNB4dC2b6q0RuYS1tAi+34ULZQ5jX4FlTbO2DTbSc4kBzIi3mkwVY8ds2i3DFzWEvAYcxJgS5oOvqEp7O7SDsK91RzA7Qj96H5bT0TzEdocL3IY12YkM8I5OzG/JZ1P3O3dgee/s9aVM6QuG0H9w48MIDa+HJfRAYGzSaTG+SbusIKt1KnOGDf4I9lXsdtljqjXMkQ0Az6/mjaHaEZMttPmnxamOKWS/2lpaKHsUk8cr2M9HjKlwTAHBsTM23aFC7YrQ4brNNuiBxONIMgkEaJdj9pWlxJNhdZjSHQ9Os3fy+Koi0zi8PKtmHx9k2wjw4SvOKe2hlspaXaMtgh0KvQ6iXSyAuG4Dsly/pznftVp7TQ2OYP0SbC9rWYWzwTn0gxEcfdV/bva8CJJqG+hsOsqpbV2xmaHFplxMSdByAgAfkqomPk1J1LRts2OPBPj0rWw9OTK9Q7Q9omVmNLOEoTCdqnsptaN1+a8vf2keGgNj5/NQnb9UgDvD6QPkqDpZnvMhdk9+Pp7EbY4Ws2VYCtPavAftc1AYqjR25w3tdyMnpPVVDZe23Ui6m+QwmHN1yOBEFpmxGUEEcPVBY3FOJu4nqZ+aDezMJGq09Pp9rNjzY+iVLIL9AJ7tjazHsEQXg3cBGYXuba8QucDUloPEBIGv3FO8JU8MaWt0Fk98IjbQQwzF7rKnq1UuxTQQTyRVQoaubHoV2MUjkNpU561ScuSsabq6sLMvKllYonFaXtq7uU+FbD2A2IcARvBlRVwHV35tC50/FSYHGjMBUs5sQ48tA7lz3KGswioZES4n0JtfeFzO7PgvY2Cs582sax9CpTLXZagfYjcZAB5gyZHULW2MQatepUIALnaDSwDbcrKfajwa1NwBHlN7XBkISu4ucd1z9fyXY8048191yZobuY3ixXwXezxZxmC3LB4GSZHsrbtVzcRhBWH3hDrmG1GC4I5gvEn+FVLADzen1RbccW0n0vuvcx/IOafqIB/CEqaMveCOQQmQShkZB4IP8fhd4LDZ2PdmAyBrjJ1mRAEXMgdJCadoMWKjMMRc927MRpOaI0S3YdEudVbEl7Ia0RczumwvCLxFI08jXWIBEW3k8EEn+QZyPwnRDdFxg/lTbObBBO8A/BqsWEqqvUqt2bvC238gKI/zDI8C0R6rs8JfFuCZBOGSbCrK6IlLcQ5pNtUDV2kdxgIJ+Kk6rKbAVpulCa4faBYbJnsvtD3VdlU/dIMdFVKlWEJVxCI6QP5SHTgCirl2u7SjEVzWaQ0uABEgwAMvyQx7V1KtMU3VHFrQABoIFxbfEnVU9lbM6IRNGtNhAjVNOmoZ5SGzNwGjA4TqjtJ3dwNxd/UUVsvGEGTqq7TrAN13n5lTUMVB1uUt+nBtObLwr5RxheDe4hS0NpZTEz80iw1aGBo1N0ZhMG8nMBv+t1kPhaLBVgNqxU8SXESlm2sTG+5ItwCNpCCBIBvfoq/tulkf5s8wZiImba8lPBGOpS7wtPxZuOC0XyND7qE0zJPFH0cOXAAKs01e5K1gdmd6dBG8lV7tL4q7g3yt8I9Bf4yrlSBo0yfbmq7h8I19Rhdo5xn2lHp304vPAS5G7hSq1OkS6CuDZx5WCu219m0mZMjQDeSN+iF7N4EOdWETleOGhaDvPMrQGqGwvrzalMHpBtqpFpdJjQKShsuq5uYMOUiQbC2si6se28Dlq1BGo/2pjsOnUfhaGVrIdRPiLnT9mA0+EN3yd6N+qLYw9oGfH2Wg6Ld1OKoTqE30gSfS9uaIoYmwiS3cTqOZGinq08hEjQ/WChsdhzTceEzDAGwOgEWV7HB2CppGFnpD3owVZ6/DqOSiqHVDNrW6frXgpDUnrv8A7cl3ZS8JLCVuK6bdcvFz1KxhVKhHKx6xcvKxdAQuOVutim1B4m5Xj2P5LeGxAIyVJy/ddvb/AG5Iva2FbExB47vdKgY5rjQHNwuvLo35/wC+1Pnv8dNj2h7X+Uj95tgZ4EZZ9UoxtAseZGWTIHI6X5KbAbRFPKHQ4AzG9h3FpXG0Zz6y1xLmnk4yel9yXG0tfXkqiaRssd97+GO/q8PgtYc2/XNTNaHEcz9VDRFuoH1W6dWD7oyMlTtNAWrhgHUn1RUptawOc2wA8Lu7bmHQOlRuomtXqMcYgeEhswZJI3Trx0UPZlocGDi55+AXOIx72VnZHuAJktgFp6z9IWa5hDyB4d1stkBjBPjeFmI2a9lVrJDj4YvDjLYHhcZ3c+qW4ujFQiIjUc96bvfVcWvBaBmpEtho43AduiUH2irzXqGMuUBsfhmD7Eeyqjnc4BhpRyQNaTILULcx1hSZOaDbW+znf/dY+qTSnf8A3XHMKNsor3WpaxQ7qeYHktNJyi/HX1RWFb8Qu1tCH95QuyxLyeAUjWQxx6/MrWyBr+uCMr0/+nB/e72PR4BQvPp17FyIf279qG2TgTVeGi0/nCb1NjOpvcNQ2oGTGpyCp8iiOw7WtdJ80GOUPhc7axzjjawDiGd4HQJie6a2bbzEKKSR7pnMHAH3CsiY1sbXEcptR1YIuQrbhcGe7twcfYSq5sijmqMO5tMHpcq10MRTDXZ3tb4akSd+XwiOqxNVZIaFWXFrbCW4CiK2Ip082UOzSZjRjna+gSntJghTFI5sxfSY83mCZkcuil2BtanSxVJ9Y+AF2a2bWm8Cw1uQoe0u2adYUe7n7OkxjpEeITMJ7Iy0jCAvd1a7V+f4WmM8Ad1+GX80zwDBZIW4sBm6Yd7ECL9QU52PUhkmwAS5mHaqAcqTb9mtHGfglGy6cuG/xBE7c2yyoGBpMiZtAulOBxRaZGoM/VHBG7pUcILT3tNTIY0wYzm9o6cVn+HWE7ytiRGndH3a4f7UFt7bLqjGNIaA4l51ngAOWqT7J7QYnBvqOovpN7zKDmZmIDc2WJcL+Iymtge/TlnBP5U0xdWOU27b1GMxb2ZhmDWyAbg5QYI3WIPqjuxmFLsJhJqFsnEMsGbnvtJB3Nn0VC2vjX16z61WqHVHxmIAEwA0QBYWA9kKzIGhpfULQSQ3M/KCdSGzAJk35lVnRboGx7sis1fYj7qUucatGbbMTB+6T7jMPmsqn7QTvY74Fn5oCqaYBDBAMzaEbX87T/C8fFp+ivDaoe36InO3Z9n1QWKw/dmW+X+k8ei570G41/XwRNRyX1GlpkafqfRURnFFRyijYUFV1z1XDV1UjMSN65lUKTusebLFsmxWLoQuULsc8sDDcTIO/otUzqomOkgIgjVHQHCUCXZKFPJdsqgjKbRoeHXiPkoisldpBdJlBAAJnwtuNAIsP7qEn6qLD1XC19Dpwt73Xe626UuqTi6wrF2c2gGOZP3WvceYAJgc7IhtcOyvg+MBw5SQL+6SbJqNJdeMtJwubFxBAA6lwACm2bVdkIJgy2JG4DpusppGCyQr4ZSWtafX8q/lNdtbQOd4EGAwGwEZZEXMk6aceSH7Q1AajiABmY0mDNyOSFxlc5nS5wJaJjR0zrcQPdDd9O4CwGvAayeKCOMCiPPCZLKTbT55XbATSAAknd6rKroZlggjUHWZ15dFxUEgCwCykY3j2TqU/q9S391v63oyg656IGq+VJSE7pQuGExjqNIjCU+71cETgq5cyHeRhdlEDVzszt1xoh6GGc4gBovy0G8o6t+6AA0WH1PVIeQVVGz4fVAMxgA/mdu4uJRVLFAgaoTDYPM03+84eziEz2JsrNUufC3xO6D89EEpYASvRbzXgrfsl3dsAI8TxJ5D7o+qj2m9w3WUNKpnqZuisNfZRfSd4ZMSOPosGRwY63d1pWAFRK1R3FqgfWMa/BOqWyzUdlaCSdw19AFrbHZx+HDe8ZlzzHpE69QrWytujyknmkFgsOahABkncrNjR3dEMBudUHsVvdsz8RA/X60RncmrBhSyvt3qCeBQVdq4biUKzWL+ise0sEaYkx6JC3V3JUxPDhYQkUuNuMEUvCT4OP8AE5JqrI+6B6qw7dwjwym+xYGATM3J9o8XFD7M2G7FCWuAglu8mQ3Np6geqpika1lk4SJBZpJAw8G/NdhjuQ6BN9u7CdgywF+fOCQcuXSBxM6qbYGxqVduatXNLNU7pjRALjla4mXNIjxfqU3rt2dQZCTt7KuYqmYuZ9gt1q05OnzbP5e6ZdqNmjD1TTDi4CIcYvM3MdEoEBtMnl/Q5PjcHtDgkyCjS3UdZRVHWW6tWUHiatlSxtqSR9LT2xouVrC31RMJhNYSGjcLUDmGFimhYvbl4sCXUh4wiH70PRPi9EQ7enFSt4QsaLqvT06KWgJspKdw7rCAmkxrLCiwlPXUIl1DM6CQwm2bRruAPA2R+zOzxrUQ+m8BxcZkE6EiNdN+i7oYOtTdLqXeNaXNJZBnVrrGD8Eh0zSSAcj3KtmmeGguBo9+ce7KF2NhwKj6dTwZ2ZQTaHGC0g6TwWCseJ+O5SvLYq5czBMZS2GkZdHA+U8Bz0QGHfJDQdTAHUxYrw9Ilx9S6SGAMHr+qJd4jrcAD8itsAEuNxP5blw12VzgTBWVaoLHQdcvwa1p+IJ9UVLlgZ7oh9RoaHRYrg1QGB0a/UqCu77Jv63rT3fZN/W9eDfqvOkPyUlV8hpRFE3PRA5vC39b0wwLQSSfKBfnwCF4oIozZU+zqhazxHxPEx+63cOp19kM3EHvom0rWGxOd7id4+u5Q5vt/X6IAzJvwRGT0W0e6YYF8NP43/1FWfAVWU8OJ81QAm14+6Pr6hVzY9EPMHyhzy7oHmR9PVH1cQXE6Xv8oUGpbuNLQ05poKebIbJlembFYcrbSSY1i+XNw4BeV7GxTWm5t+Vyr9sLtQx3dZT4XVIc6WgUz3bgM2Y6zIA5LF1kJe8AjFop7MeEl7Nvy4phAk52gAmB4jl1g8eCYf4i1XVBQzNDfFVAgk+VzWmZA4SqR2S7RD9tpMc6xqsGe/8AqAB0GQLkW58lfO3bAGUHZi4Z8Rrl/fGkAaqh8LmOF+eyUXtfM0j1j6pHhx4ABoDH/wAmLeiOwFOWtj+H5hIBthlKlmJJILTAiPEHAT7/ADRXZrtIx7w02Fg28kkkACOMwNd6RJFIWlwCv6gGO6adq6MUm/i+hVBc4hzhvuvQu2eLbTpNBHjLojQiARJabwvPg7M8lO0IIjyEDTuAT/tNhqtSlUJrNyMZTeWCm0SXyyA4aGWz0KRdl6NZ1RlGnUdTzPkuETZrjPiBEDKN29NsbXpvJGp7umDJM52F2k8nfBZs2vRovZ3pgA3PAX4JzXubEWgezHq+eV7o2bKX9paNVrKDq1Z9V1RmaHRDI8wbAFrj2W9iYfC1MLVdXrmmWV6JazO4S1xaKjgwGC4MD/FEiOig7X7Uo1WYdtItLmCqHwIN3jJmMeIwCfVVZ1MwroGF8Q3YPw7qR9jgJ/2pbQp13U8O/PTbGUlxcSCJBzeo9kmqv8LR0Qj2qRhkeyujj2NAu1G95dgqVD1qcqZxXE7k0WEpwBwh8OYlStrSeS3WwhYSTYTA9pn6qNrUWHZSacz0Spw8HRYoaBuVi4RSMGwhcP5j0UpGqhww8RRB0KeVG3hS7Mb4jyXOGHhP4lJst0F3Q/VawjfB/MVO7k+5Wxj0W/7IOnWew+Fzm7/C4j5Jrs/b2IbLWumSTdoJJMSUDjqGR+XgPqUXsJv2w6f7mrrwxzNxAKXEXtk2BxGaUlDtA+m6qKjMzqpBJ8sQ3KPDF0EaDYY5pBdq4QQARw9ZR3aClFYHjb2A/NAd8Q2BFp3bpA14IYw0gPaKtMlc4ExvN1dfG/N2j9t4J+ZlUhhNVoMNkyQGyTIuTmHsgKTSQbNF40uP19VO3aT4aHuJDTLSPMLGwJ6DpCgp1buJGbNNza5vmsL9LaomAhtFA9zXP3ePK7rshoaYkAXHVcOeS0NG6VLWqAAGBdD1D4RpclEOEMlA4PZRh+keyPdjcoDRu1PF2/8AJAUrX36D6n0+q6FExPBEQDylMe4cIzBh1y1sga8lLDc2bMJ1Q2CxLxLWgEOIm0qbDuzPiLXnoNUpwNlUMLdoA5+XuRWDx+SkY8znOJ97DnqT7LTq4J8x0/5UU+FxAHmdHDzGyhp4vkEvYCSQEzqEANJTOrtEtaQDeEm/a3TIc4QZs4iDxEGx5pliKJLTAGn1H90pcyCuxNblBqHuJC7oVi0gtJBEQQYIi4gjTRWf/N3mj4nuduElxibuIn4lV0UoaCUwp1C6BFgPSTr+XognaH0UzTEstTbRr56QEmRpGh01uk9HGuZ5SQRvBgg8RwNkXjTLeiAYb3039N8c0UTAG0hneS+0a3ab3OzPe5xOpc4uJ9SZKcYV8m29Jv2ZrqgDM0EDXUn/AIhH/tYYMrTJ0LvoOXNJmaHftVeme5t7jhNMbjGscd7iT0HXmleIeX8TKDxFQmo4/wATj8SpRVylp4R6pYi2hXMm3nPCJw2zi4plV7OOyTFuijwG0fECbBXs9qWHCdyabfx2lRzyyMIoWthkbQwbGbrOc8DxXlWKwZabofuirTtyq2s/NlDdB4MrG2AExHK5Sd1ENkiTqPMCOE+XRXRykjKh1GjAdYSmpTUYblIM3Bkb9NEzxlGHRxtYD33KMYKl941J3gZG/OVU2TGViSwEO9FCVsU55voI/JRko3F06UEtDgbC5bHwAQBKNlEYCllBBybWN1WLdISsRFKbdKDC6lTDeocJvUzN/wCt4TSkNUuD+90U2D8o1831CHw5Og3qwYDZAFNpcDJGa8iDJt6QD6qSZ4ZkrR0zHSUG9gUm21/3z0+pU3Z//vD9bwoNsH7Y/reUR2e/7w/W9Ef8PuSx/wCn/ZEdoW/at6u/pakleoNACD4pMyDeWw2LR1M8lYNuwazRzcf/AJYq45sk+q9pv8bfYuaz/K6vFFkteHkS3IGlrSZJHld4gBeSCBGma8gSK6pzFtylw1RzcxaAZYQczc0CQSRI8JsPFz5qfaG0qlVjG1MkMIjKxgPka0S4XPhAMcU3g0kONi0I/EEwOC26vYW4i4B14c+agLL2UjWm0A9UdBKBNovEQGjLMbpiYki8Wm25dU8Y2Gh7fCDBy2cROs3v6KCpULg0G2RgY3oC51+Euc4+q47kwTw19dEFA8pgc4cInCYhrH3GYcM2X1kT1RjqYayQZJdJdIgtdqzLPmDmg9PgqxDL2EAgECQdw3qXCkw7fYHXmJ9ULm3kJsbqJaR4ohlTwkcz80O19wspkwepUuEnvG6RPAEfkvcAof3EJkMSwsAFnb986wZ4RuUOFwrpM4epUm48NSLXPlF00pYjdDY4ZGfktVH63OvEqXcRilodMEAk8epLnMmKbm5HEAy/MzLGoyxJnpuROG2aW2NelGsTUiZ/AuqzM1QHWADrpqPrwWOeNFwuJFBdDADZUOJwD4Iax9Rx3sa5zcum5szKloYekBlqYc5tSXuex4MRdoggb45otwgcPcKGo7xT0+QCAuJFJoiaDf4UlOnTywKIBgNLs78xHDWPhuASl4aKgiwnfy1TAPvr8R9VxV2W8+Luxv0LZIiSfN0XWHacn5o3tsDaPPuS+s9geNYjxTrmvIHLT3TOnWojXD5iN5qVPkLIY7Pc50lhBJ4ssZ4dQfZdutquvp1AH5/hcitpP4U1OvTAjut5jxPtO6xFkQa0tEW0sDxniZS1z0XQpuc2zC4CBMdYFv1ZJczutKGY8KbDNzG4JmCLG8qPGsgnUzvWUaThP2U5gBoJGYiHCRZxIgHqu3YZ8eWoLHdax6CyHg8qkz7m1SBZSk5sjngfuzwvcDVcVRJMiDwIjonNFjmEgl48cjN+EXMG50G9LsWJcUxsllQyx+iluJp2QLhCaYhtil1YXVsRsLD1LKK1R1WLKKxMPKQzhC0HRKlZV1iJ/uChwNUXSb4Kn4PqExymZlWvZNEMYDlbMAk7hxUtTEgmbG0zxnhx0STtHVIbRaCcpFxNjbeN6lqOsz/1M+RWR0d39wnm19F/UhlxNGG170p2m+arj+tSpdk4oU3hx0Ci2mZcOiGabH0+a0w0FlLCc8tlLh42jsXtTvK2fKYm2vT0XAvu90HRdoigdF7aGigiDy4kuU7sTlFRrYAdlB6SLH1j2Q1em4m58x4zo2B8AoKZ8J6t/qCJd5h6rwG3hec/eM+clc9zlGoNx84U5pQP7LrDao3IOASnPopzIrGECyjIFr9CuxhZGmvIgowFENCU6UhUsgHCT4+jDZI0i5Mzu6qTBUvL4blpO6SJjeutuCzOp+QRVA/9QBu7s/1I9x6Y96WGjqn3D4qDBjKHGAPGRJjWQANUa4u1c0GBrMwOIzaeiBa7wVP/AHj+sKbHNHett91/zCW4W7z4JrX7WY9XzJCIwO0cmjWun94CfdcvxEvLhA3xAIEzaEsqiDay6Dr/AK5oumCbSxOa2nsn3+alzS1zWmREgQR+uSBa+DmBgglC0SpGnXqgEYbwndUu5TKntuoNcruog/BD4mvmJcBExaZ5G9kOtu09vmhEbQbCb1CRRXVN4kZpA90xZTpP8rwOuunC36KVuUFRdLd3dcEmztasD9lO1blcPUcfThvSmraeUoRldzSIcR0JCIebFcDC05K6ZQ4YFLTRxCKw9UA30ULfotxZcdnCpixwjzVpnQ+8/UKVlMEWduPxvuKS1FkoDFjBTBNRohPC0663n4RvSzHEh364lS4Cqc8SY6qPbXnH4R83IWNp1I5n+hYQVd9kFiBYImp5ShqvlCvYFizuvlRUVi4pG62nFRtX/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hQRERUUExQWFRQUGBcXGBcYGBcYFRgYFxcXFBQWFhcXHCYeGBkkHBUVHy8gJCcpLCwsFR4xNTAqNSYrLCkBCQoKDgwOGg8PGiwkHyQsLCwwLyosKSwsKiwvKSwsLCwqKSwsLyksLCwsLCwsKSwsLCwsLCwsLCwpLCwsLCwsKf/AABEIAKoBKAMBIgACEQEDEQH/xAAbAAACAgMBAAAAAAAAAAAAAAAEBQMGAAECB//EAEEQAAEDAgMFBgMFBgUFAQEAAAEAAhEDIQQSMQVBUWFxBhMiMoGRobHBI0Jy0fAUUmKCsuEHFVPC8SQzQ3Oikhf/xAAaAQADAQEBAQAAAAAAAAAAAAACAwQFAQAG/8QAMhEAAQQBAwICCQMFAQAAAAAAAQACAxEhBBIxE0FR8CJhcYGRobHB0QUy4RQjM4LxNP/aAAwDAQACEQMRAD8A89fsSm7SR0P5pRjNnd2HEnR0DmImf1wT/AVZbB1bbrwI5FIdqz3rgZ4xu0WdA55eWkre1scQiD2tyfBA5kTs/GGk/ONwcDOkOEfOD6LnE0AGU3DV2ef5XW+BHshwVbhwpY/pRuHjg/dS4Zvm5Md8o+qvfZSuHuoESTTw5afxGtJ97H1VP2MwF7swkd26fWB9Va+wWHIr1x/pii2NxvJd6hsqLWkFhvtn44+60dCCHNPjj4Z+ytG0jOURIdUyEaWf/wAn2VNFEsr4QnU9yXcnCoQ/4hXTaDwG0Tv70H/8gz8lWdp7OJcC0+SrWBn/ANgewCORWXpzXo+P8rZmF5RjWwYO4x7Jnhmylr6gL3GbFxPuUxw3JBMCBlNYcphRoIpmBB1WsLdHMYsiR5Ceg/2MHdYKL9hE6QE0yrh7EjrFeDgk+IwsQuadASmbwCuaeGXetQR4UVGiQmWHWU8OiqdCFJJNaRJIKUb2rMshFGmtigkdXGVP1EsqYdbpMhF1aS4FDej6mE7qWEPicI2owse0Oa4QQVQtvdnjQcDOpmnUJMuIBIpOgQHk6O3z7ejNapKuzm1mOpvbma4QR9QRoear02udp3erukS0RlVLZHamkXtpHO2fCC/7rxY0nOk3sYJ6axNywBJcLb15p2k7NvwtQT4mPs1xHhdfSoXSA8DfvieKsnYPtE9w7uqZyENbV4zYMqcHTYO0Omutms07XR9eE2O/5Si8ltL1FtEIfE4DWEVs4HKpDdE2Jr4murJ4WHvc12Cq3jRCrWLo5iVcdqYa2ireMokNJjQE/VRtftdXdbukkBakNTCQg8RRhT09sh4M+FwtxnW4t0QOI2gOBJ9gvqtIAWjcaXJybwEr27S+zn+IfVVuorBtXEl9MiABIPE+/wDZV+otCRwLhXgoACAbQ70A/emLwhKjLo2FSyhDBsrFPCxMtJ2rpm13AtIAsIPP+3BP8P2Vr4hzK1NgM0W1TmMNObMAxp3ugHloqeDZe5bEo5KFJo1p0WBo5hjS75tHqVm/qM39M0OjGTa0NFu1Fh5wKPvXhtWZIPE24cbfrRchMe0VMDFVsogF7nDo/wAY/qS/KtRjtzQfFZT2lri09jSddl6OapUO4Uz8XD8j7Kx9kHZMU4f6rANwuyHfIkKsdn6mQl4MEeF3Jjt8ciJ9E7o1DSxNI/uuAtwd4bekrO1ILnOHiFsaQgRNPgfrhWfahIq4cbg57/emPrPuoscwNz2BJ7t5J1aHMDCRzJoge/FR7U2vTOIpi4DaXeG2gc0fQ/BKtvbak0qlO7atMZpB0zFwMciPmoI4nEsNebtXulYA7PB+1Ih5umOFrWSnB1HOkujdETfW90bh3QUc5BFI4h3Vk2XUTYvvZJMALSNU2pOXz04F2rKwiGrmoZspC2FrJKhvulghDiijKFNS4fDymOHwg4JEkyTLOAt0MFI0UpwiZYXDqY4ZIbDI8bgsd2pykdfDLdOnA0TephZsuaWCuvCGUnaAu/1ArKSuwshQ9xFlZzs8ILF4CNE9+mniFuGEbNWCaSUYY6wmuztnEiTEIluBiJCZYajlEKnSaJ00m14wlT6oltBJtqbEZWYab25mO1+hHA815lj9gV9n1jl8bHNgZvJVYIHdlo/8kH8tYXtJZdQY7ZTK7Cx4kHhYg7nNO5w4rb02iewlrctPZJi1ZZzwk/ZDawqUmw7OwgBrz5mnQ0qokkPBsCdRFybusmRVLB7LOBzuM1C8nPoTWBJdnI3PEwRv9ptOErAtaQZBAIOtjpJ39VtaRra6b+R58/ilPqG53t4K1icOCFXMbssua47oPyVprzlMRO6dFXtr7VFFtSXgOyS0ZSTIBkAb9N/Lisn9W0beqC3GP+Jmle8Gmrx+pSIaXRo6Pgga2KTSviQQ9kyM4gxr5gItvSaqzgnQOPdfQvCgrVJB6JW4JoWJdUK04zaikCHqBROZqpnBc5VQCpCLQ/dralIWkW5L2hJy2RA32917jQrBjxJgHKB6A6HqGheJB0OaYMAgkcgQTC9Qq1n18jqTwG1XOHEZHtomY9x/MeKz/wBVZv2Dtn7Kz9Kob/d91V/8Quz5oVW1myadYNudz2tAI6EAEeqqRXqlamMRSfh6nle1mR+9tQNGQ/Bo9ea882lsk0W+I+IEAiNDvHpCfodRbBG85HzHZI12kcHukbxyhsBiMjwT5SC13R2v0Pom1V5zZTq1pE8YMtPsAk+HwpfngxkY556NiR1uE17PuNTE0WuuA3J/LDhJ5w74BVygZd4BTad5FMPchS4KtOIdmN3jIJP77mQBPUiE5xZaXMpta2B3rdLNFPvHtEQAJsPZA09hZqTqueMjHubbxHu3loEzbSZU+xhNCq51nGu5zuEPYJmRxDlG/a/LTxj38LQiDmYcOc36uUfs+mA3SEYGoTBukHkbacAd3UowFRS4OVox5CMoVyIAViwjwq1RmU2wlYiAsfUssYVbcik7qEwpaNNaw4lnNdscsY8UOymceyNoU7yEfQYZQmDbKPxWLbQYaj5yjWI/NRhhkftCzJnZpMsOyAiWiFQ//wCkNLwBShhiHF4Lo3ksYDB5SutpdsHucO5NQMPJrbcLgk9bL6PTjoD0h7FL/RzPPFK9PgXUFOoDoZCptftE97mkNDCAATJcSQZmTpv97ynLKFYtL3uJafEeGkbuUL0+oDnWxvGcD5+r4LztG6MDeatWamRCBxuJGYNmDIFgDr1/JDYKo5xAB3LvFwHCTJEFVT/qLpdOC1tAEC/OVK2La+imzm2UYC02rK3K23yxy05qnohcF0G+imFQDUpFteoZIm2sW3FTbAbmzE30+qydJ+pE6noMbkkiz2q+yodB/b3koratNlRhaSAYMHgfy4rz49pquHrPaW5Wiz6c2aCYD2D924JjjKufaLwwdJChxWx2YqjTIdlrMEse3zAxoeLb6Lksr5dY6N1AjwxfHieaKpgLY4wXZafktbB7RCoGse4HOPs3gyHanI4wPtBB6gTrICv/ABFwE0muzAQ6Nb3nRedN2q/B130qg8EhtRhnww4HO2CMpB8QINjBG5XfH7V/aMG5rqjXw5pp1Gx9p4WuykaCo1rjI3wXCLhvZnlzAHgk8g/lUMg6cwczj8rziixuaHOy6iTcA6CeV/RQEeYawSJ4wYWsU0hzhpDj/UtYOnbXmqGiha0bzSxwCUPZcpzUppTiBBPVWRFImChdCic4Bae9RBsqsBRF3gse9Yug2FiK0shcijnosaPMMxb6kyPWB8Fe+yuLH+XtgfaCaTAdWuJNOY3QGgn8QVGwHmp/iH9SKxfaStQqYllMtyVXOm3iaSMjnMINiQBrOgU2qhMw6Y8b+f8AKbp5Wxf3HeFfK/tS9Ix+FmjmiC2xFpIY5oD+Og+SoPbm7xMB2WmXcyRqfSE87MdqTWpd2YNemwC//lpAiR+MaHkZ32qvbTEipjapHly0QOgpMI+ai0MD2Tlru1n5hV6qdrtPY4OEP2ZoNfWc185H03McRMgPgB3oYN7arnCh9CrOj6RuOYs4dFzsDCNqVmsfIa+W2MHN938kw2vs0U3AguNodMeaTvA0Lcrv5lrPcBJtJ5Hnz7FmxxkxB4HB8+famvZrHk5WHSMpndLiT6HMpu0tI0XM7slgOY+GAfu68d1kl2XixTzWmfnBEfEeyadqK5L2h3+kHD8TnNn0jN7KPp1qAexvz81f1L05F5Hn7InZTi5gLjmJvJ14H4gptQjekmzMQMrByv7/AN08wzkrUVkUqoOAbRlKmFxiH5XC9wucRiMpsEDXxUmVlGMkq3dStOD2mQyYk+yXYzbtdtTK0MuAR4TvtxuVDsvFzY6IkUs9djRfy/1FQ9NsbiSF5zWkbkNjsXjGAd4+qzNpE09OERxC4qdjq1Wk2u90hxADnOLnwZE3k8VZv8Sx4qIzAkB/hEeEeEzEzoDrwSzF7FxLMKyszEvyQ0908At8TnAZCNB4dC2b6q0RuYS1tAi+34ULZQ5jX4FlTbO2DTbSc4kBzIi3mkwVY8ds2i3DFzWEvAYcxJgS5oOvqEp7O7SDsK91RzA7Qj96H5bT0TzEdocL3IY12YkM8I5OzG/JZ1P3O3dgee/s9aVM6QuG0H9w48MIDa+HJfRAYGzSaTG+SbusIKt1KnOGDf4I9lXsdtljqjXMkQ0Az6/mjaHaEZMttPmnxamOKWS/2lpaKHsUk8cr2M9HjKlwTAHBsTM23aFC7YrQ4brNNuiBxONIMgkEaJdj9pWlxJNhdZjSHQ9Os3fy+Koi0zi8PKtmHx9k2wjw4SvOKe2hlspaXaMtgh0KvQ6iXSyAuG4Dsly/pznftVp7TQ2OYP0SbC9rWYWzwTn0gxEcfdV/bva8CJJqG+hsOsqpbV2xmaHFplxMSdByAgAfkqomPk1J1LRts2OPBPj0rWw9OTK9Q7Q9omVmNLOEoTCdqnsptaN1+a8vf2keGgNj5/NQnb9UgDvD6QPkqDpZnvMhdk9+Pp7EbY4Ws2VYCtPavAftc1AYqjR25w3tdyMnpPVVDZe23Ui6m+QwmHN1yOBEFpmxGUEEcPVBY3FOJu4nqZ+aDezMJGq09Pp9rNjzY+iVLIL9AJ7tjazHsEQXg3cBGYXuba8QucDUloPEBIGv3FO8JU8MaWt0Fk98IjbQQwzF7rKnq1UuxTQQTyRVQoaubHoV2MUjkNpU561ScuSsabq6sLMvKllYonFaXtq7uU+FbD2A2IcARvBlRVwHV35tC50/FSYHGjMBUs5sQ48tA7lz3KGswioZES4n0JtfeFzO7PgvY2Cs582sax9CpTLXZagfYjcZAB5gyZHULW2MQatepUIALnaDSwDbcrKfajwa1NwBHlN7XBkISu4ucd1z9fyXY8048191yZobuY3ixXwXezxZxmC3LB4GSZHsrbtVzcRhBWH3hDrmG1GC4I5gvEn+FVLADzen1RbccW0n0vuvcx/IOafqIB/CEqaMveCOQQmQShkZB4IP8fhd4LDZ2PdmAyBrjJ1mRAEXMgdJCadoMWKjMMRc927MRpOaI0S3YdEudVbEl7Ia0RczumwvCLxFI08jXWIBEW3k8EEn+QZyPwnRDdFxg/lTbObBBO8A/BqsWEqqvUqt2bvC238gKI/zDI8C0R6rs8JfFuCZBOGSbCrK6IlLcQ5pNtUDV2kdxgIJ+Kk6rKbAVpulCa4faBYbJnsvtD3VdlU/dIMdFVKlWEJVxCI6QP5SHTgCirl2u7SjEVzWaQ0uABEgwAMvyQx7V1KtMU3VHFrQABoIFxbfEnVU9lbM6IRNGtNhAjVNOmoZ5SGzNwGjA4TqjtJ3dwNxd/UUVsvGEGTqq7TrAN13n5lTUMVB1uUt+nBtObLwr5RxheDe4hS0NpZTEz80iw1aGBo1N0ZhMG8nMBv+t1kPhaLBVgNqxU8SXESlm2sTG+5ItwCNpCCBIBvfoq/tulkf5s8wZiImba8lPBGOpS7wtPxZuOC0XyND7qE0zJPFH0cOXAAKs01e5K1gdmd6dBG8lV7tL4q7g3yt8I9Bf4yrlSBo0yfbmq7h8I19Rhdo5xn2lHp304vPAS5G7hSq1OkS6CuDZx5WCu219m0mZMjQDeSN+iF7N4EOdWETleOGhaDvPMrQGqGwvrzalMHpBtqpFpdJjQKShsuq5uYMOUiQbC2si6se28Dlq1BGo/2pjsOnUfhaGVrIdRPiLnT9mA0+EN3yd6N+qLYw9oGfH2Wg6Ld1OKoTqE30gSfS9uaIoYmwiS3cTqOZGinq08hEjQ/WChsdhzTceEzDAGwOgEWV7HB2CppGFnpD3owVZ6/DqOSiqHVDNrW6frXgpDUnrv8A7cl3ZS8JLCVuK6bdcvFz1KxhVKhHKx6xcvKxdAQuOVutim1B4m5Xj2P5LeGxAIyVJy/ddvb/AG5Iva2FbExB47vdKgY5rjQHNwuvLo35/wC+1Pnv8dNj2h7X+Uj95tgZ4EZZ9UoxtAseZGWTIHI6X5KbAbRFPKHQ4AzG9h3FpXG0Zz6y1xLmnk4yel9yXG0tfXkqiaRssd97+GO/q8PgtYc2/XNTNaHEcz9VDRFuoH1W6dWD7oyMlTtNAWrhgHUn1RUptawOc2wA8Lu7bmHQOlRuomtXqMcYgeEhswZJI3Trx0UPZlocGDi55+AXOIx72VnZHuAJktgFp6z9IWa5hDyB4d1stkBjBPjeFmI2a9lVrJDj4YvDjLYHhcZ3c+qW4ujFQiIjUc96bvfVcWvBaBmpEtho43AduiUH2irzXqGMuUBsfhmD7Eeyqjnc4BhpRyQNaTILULcx1hSZOaDbW+znf/dY+qTSnf8A3XHMKNsor3WpaxQ7qeYHktNJyi/HX1RWFb8Qu1tCH95QuyxLyeAUjWQxx6/MrWyBr+uCMr0/+nB/e72PR4BQvPp17FyIf279qG2TgTVeGi0/nCb1NjOpvcNQ2oGTGpyCp8iiOw7WtdJ80GOUPhc7axzjjawDiGd4HQJie6a2bbzEKKSR7pnMHAH3CsiY1sbXEcptR1YIuQrbhcGe7twcfYSq5sijmqMO5tMHpcq10MRTDXZ3tb4akSd+XwiOqxNVZIaFWXFrbCW4CiK2Ip082UOzSZjRjna+gSntJghTFI5sxfSY83mCZkcuil2BtanSxVJ9Y+AF2a2bWm8Cw1uQoe0u2adYUe7n7OkxjpEeITMJ7Iy0jCAvd1a7V+f4WmM8Ad1+GX80zwDBZIW4sBm6Yd7ECL9QU52PUhkmwAS5mHaqAcqTb9mtHGfglGy6cuG/xBE7c2yyoGBpMiZtAulOBxRaZGoM/VHBG7pUcILT3tNTIY0wYzm9o6cVn+HWE7ytiRGndH3a4f7UFt7bLqjGNIaA4l51ngAOWqT7J7QYnBvqOovpN7zKDmZmIDc2WJcL+Iymtge/TlnBP5U0xdWOU27b1GMxb2ZhmDWyAbg5QYI3WIPqjuxmFLsJhJqFsnEMsGbnvtJB3Nn0VC2vjX16z61WqHVHxmIAEwA0QBYWA9kKzIGhpfULQSQ3M/KCdSGzAJk35lVnRboGx7sis1fYj7qUucatGbbMTB+6T7jMPmsqn7QTvY74Fn5oCqaYBDBAMzaEbX87T/C8fFp+ivDaoe36InO3Z9n1QWKw/dmW+X+k8ei570G41/XwRNRyX1GlpkafqfRURnFFRyijYUFV1z1XDV1UjMSN65lUKTusebLFsmxWLoQuULsc8sDDcTIO/otUzqomOkgIgjVHQHCUCXZKFPJdsqgjKbRoeHXiPkoisldpBdJlBAAJnwtuNAIsP7qEn6qLD1XC19Dpwt73Xe626UuqTi6wrF2c2gGOZP3WvceYAJgc7IhtcOyvg+MBw5SQL+6SbJqNJdeMtJwubFxBAA6lwACm2bVdkIJgy2JG4DpusppGCyQr4ZSWtafX8q/lNdtbQOd4EGAwGwEZZEXMk6aceSH7Q1AajiABmY0mDNyOSFxlc5nS5wJaJjR0zrcQPdDd9O4CwGvAayeKCOMCiPPCZLKTbT55XbATSAAknd6rKroZlggjUHWZ15dFxUEgCwCykY3j2TqU/q9S391v63oyg656IGq+VJSE7pQuGExjqNIjCU+71cETgq5cyHeRhdlEDVzszt1xoh6GGc4gBovy0G8o6t+6AA0WH1PVIeQVVGz4fVAMxgA/mdu4uJRVLFAgaoTDYPM03+84eziEz2JsrNUufC3xO6D89EEpYASvRbzXgrfsl3dsAI8TxJ5D7o+qj2m9w3WUNKpnqZuisNfZRfSd4ZMSOPosGRwY63d1pWAFRK1R3FqgfWMa/BOqWyzUdlaCSdw19AFrbHZx+HDe8ZlzzHpE69QrWytujyknmkFgsOahABkncrNjR3dEMBudUHsVvdsz8RA/X60RncmrBhSyvt3qCeBQVdq4biUKzWL+ise0sEaYkx6JC3V3JUxPDhYQkUuNuMEUvCT4OP8AE5JqrI+6B6qw7dwjwym+xYGATM3J9o8XFD7M2G7FCWuAglu8mQ3Np6geqpika1lk4SJBZpJAw8G/NdhjuQ6BN9u7CdgywF+fOCQcuXSBxM6qbYGxqVduatXNLNU7pjRALjla4mXNIjxfqU3rt2dQZCTt7KuYqmYuZ9gt1q05OnzbP5e6ZdqNmjD1TTDi4CIcYvM3MdEoEBtMnl/Q5PjcHtDgkyCjS3UdZRVHWW6tWUHiatlSxtqSR9LT2xouVrC31RMJhNYSGjcLUDmGFimhYvbl4sCXUh4wiH70PRPi9EQ7enFSt4QsaLqvT06KWgJspKdw7rCAmkxrLCiwlPXUIl1DM6CQwm2bRruAPA2R+zOzxrUQ+m8BxcZkE6EiNdN+i7oYOtTdLqXeNaXNJZBnVrrGD8Eh0zSSAcj3KtmmeGguBo9+ce7KF2NhwKj6dTwZ2ZQTaHGC0g6TwWCseJ+O5SvLYq5czBMZS2GkZdHA+U8Bz0QGHfJDQdTAHUxYrw9Ilx9S6SGAMHr+qJd4jrcAD8itsAEuNxP5blw12VzgTBWVaoLHQdcvwa1p+IJ9UVLlgZ7oh9RoaHRYrg1QGB0a/UqCu77Jv63rT3fZN/W9eDfqvOkPyUlV8hpRFE3PRA5vC39b0wwLQSSfKBfnwCF4oIozZU+zqhazxHxPEx+63cOp19kM3EHvom0rWGxOd7id4+u5Q5vt/X6IAzJvwRGT0W0e6YYF8NP43/1FWfAVWU8OJ81QAm14+6Pr6hVzY9EPMHyhzy7oHmR9PVH1cQXE6Xv8oUGpbuNLQ05poKebIbJlembFYcrbSSY1i+XNw4BeV7GxTWm5t+Vyr9sLtQx3dZT4XVIc6WgUz3bgM2Y6zIA5LF1kJe8AjFop7MeEl7Nvy4phAk52gAmB4jl1g8eCYf4i1XVBQzNDfFVAgk+VzWmZA4SqR2S7RD9tpMc6xqsGe/8AqAB0GQLkW58lfO3bAGUHZi4Z8Rrl/fGkAaqh8LmOF+eyUXtfM0j1j6pHhx4ABoDH/wAmLeiOwFOWtj+H5hIBthlKlmJJILTAiPEHAT7/ADRXZrtIx7w02Fg28kkkACOMwNd6RJFIWlwCv6gGO6adq6MUm/i+hVBc4hzhvuvQu2eLbTpNBHjLojQiARJabwvPg7M8lO0IIjyEDTuAT/tNhqtSlUJrNyMZTeWCm0SXyyA4aGWz0KRdl6NZ1RlGnUdTzPkuETZrjPiBEDKN29NsbXpvJGp7umDJM52F2k8nfBZs2vRovZ3pgA3PAX4JzXubEWgezHq+eV7o2bKX9paNVrKDq1Z9V1RmaHRDI8wbAFrj2W9iYfC1MLVdXrmmWV6JazO4S1xaKjgwGC4MD/FEiOig7X7Uo1WYdtItLmCqHwIN3jJmMeIwCfVVZ1MwroGF8Q3YPw7qR9jgJ/2pbQp13U8O/PTbGUlxcSCJBzeo9kmqv8LR0Qj2qRhkeyujj2NAu1G95dgqVD1qcqZxXE7k0WEpwBwh8OYlStrSeS3WwhYSTYTA9pn6qNrUWHZSacz0Spw8HRYoaBuVi4RSMGwhcP5j0UpGqhww8RRB0KeVG3hS7Mb4jyXOGHhP4lJst0F3Q/VawjfB/MVO7k+5Wxj0W/7IOnWew+Fzm7/C4j5Jrs/b2IbLWumSTdoJJMSUDjqGR+XgPqUXsJv2w6f7mrrwxzNxAKXEXtk2BxGaUlDtA+m6qKjMzqpBJ8sQ3KPDF0EaDYY5pBdq4QQARw9ZR3aClFYHjb2A/NAd8Q2BFp3bpA14IYw0gPaKtMlc4ExvN1dfG/N2j9t4J+ZlUhhNVoMNkyQGyTIuTmHsgKTSQbNF40uP19VO3aT4aHuJDTLSPMLGwJ6DpCgp1buJGbNNza5vmsL9LaomAhtFA9zXP3ePK7rshoaYkAXHVcOeS0NG6VLWqAAGBdD1D4RpclEOEMlA4PZRh+keyPdjcoDRu1PF2/8AJAUrX36D6n0+q6FExPBEQDylMe4cIzBh1y1sga8lLDc2bMJ1Q2CxLxLWgEOIm0qbDuzPiLXnoNUpwNlUMLdoA5+XuRWDx+SkY8znOJ97DnqT7LTq4J8x0/5UU+FxAHmdHDzGyhp4vkEvYCSQEzqEANJTOrtEtaQDeEm/a3TIc4QZs4iDxEGx5pliKJLTAGn1H90pcyCuxNblBqHuJC7oVi0gtJBEQQYIi4gjTRWf/N3mj4nuduElxibuIn4lV0UoaCUwp1C6BFgPSTr+XognaH0UzTEstTbRr56QEmRpGh01uk9HGuZ5SQRvBgg8RwNkXjTLeiAYb3039N8c0UTAG0hneS+0a3ab3OzPe5xOpc4uJ9SZKcYV8m29Jv2ZrqgDM0EDXUn/AIhH/tYYMrTJ0LvoOXNJmaHftVeme5t7jhNMbjGscd7iT0HXmleIeX8TKDxFQmo4/wATj8SpRVylp4R6pYi2hXMm3nPCJw2zi4plV7OOyTFuijwG0fECbBXs9qWHCdyabfx2lRzyyMIoWthkbQwbGbrOc8DxXlWKwZabofuirTtyq2s/NlDdB4MrG2AExHK5Sd1ENkiTqPMCOE+XRXRykjKh1GjAdYSmpTUYblIM3Bkb9NEzxlGHRxtYD33KMYKl941J3gZG/OVU2TGViSwEO9FCVsU55voI/JRko3F06UEtDgbC5bHwAQBKNlEYCllBBybWN1WLdISsRFKbdKDC6lTDeocJvUzN/wCt4TSkNUuD+90U2D8o1831CHw5Og3qwYDZAFNpcDJGa8iDJt6QD6qSZ4ZkrR0zHSUG9gUm21/3z0+pU3Z//vD9bwoNsH7Y/reUR2e/7w/W9Ef8PuSx/wCn/ZEdoW/at6u/pakleoNACD4pMyDeWw2LR1M8lYNuwazRzcf/AJYq45sk+q9pv8bfYuaz/K6vFFkteHkS3IGlrSZJHld4gBeSCBGma8gSK6pzFtylw1RzcxaAZYQczc0CQSRI8JsPFz5qfaG0qlVjG1MkMIjKxgPka0S4XPhAMcU3g0kONi0I/EEwOC26vYW4i4B14c+agLL2UjWm0A9UdBKBNovEQGjLMbpiYki8Wm25dU8Y2Gh7fCDBy2cROs3v6KCpULg0G2RgY3oC51+Euc4+q47kwTw19dEFA8pgc4cInCYhrH3GYcM2X1kT1RjqYayQZJdJdIgtdqzLPmDmg9PgqxDL2EAgECQdw3qXCkw7fYHXmJ9ULm3kJsbqJaR4ohlTwkcz80O19wspkwepUuEnvG6RPAEfkvcAof3EJkMSwsAFnb986wZ4RuUOFwrpM4epUm48NSLXPlF00pYjdDY4ZGfktVH63OvEqXcRilodMEAk8epLnMmKbm5HEAy/MzLGoyxJnpuROG2aW2NelGsTUiZ/AuqzM1QHWADrpqPrwWOeNFwuJFBdDADZUOJwD4Iax9Rx3sa5zcum5szKloYekBlqYc5tSXuex4MRdoggb45otwgcPcKGo7xT0+QCAuJFJoiaDf4UlOnTywKIBgNLs78xHDWPhuASl4aKgiwnfy1TAPvr8R9VxV2W8+Luxv0LZIiSfN0XWHacn5o3tsDaPPuS+s9geNYjxTrmvIHLT3TOnWojXD5iN5qVPkLIY7Pc50lhBJ4ssZ4dQfZdutquvp1AH5/hcitpP4U1OvTAjut5jxPtO6xFkQa0tEW0sDxniZS1z0XQpuc2zC4CBMdYFv1ZJczutKGY8KbDNzG4JmCLG8qPGsgnUzvWUaThP2U5gBoJGYiHCRZxIgHqu3YZ8eWoLHdax6CyHg8qkz7m1SBZSk5sjngfuzwvcDVcVRJMiDwIjonNFjmEgl48cjN+EXMG50G9LsWJcUxsllQyx+iluJp2QLhCaYhtil1YXVsRsLD1LKK1R1WLKKxMPKQzhC0HRKlZV1iJ/uChwNUXSb4Kn4PqExymZlWvZNEMYDlbMAk7hxUtTEgmbG0zxnhx0STtHVIbRaCcpFxNjbeN6lqOsz/1M+RWR0d39wnm19F/UhlxNGG170p2m+arj+tSpdk4oU3hx0Ci2mZcOiGabH0+a0w0FlLCc8tlLh42jsXtTvK2fKYm2vT0XAvu90HRdoigdF7aGigiDy4kuU7sTlFRrYAdlB6SLH1j2Q1em4m58x4zo2B8AoKZ8J6t/qCJd5h6rwG3hec/eM+clc9zlGoNx84U5pQP7LrDao3IOASnPopzIrGECyjIFr9CuxhZGmvIgowFENCU6UhUsgHCT4+jDZI0i5Mzu6qTBUvL4blpO6SJjeutuCzOp+QRVA/9QBu7s/1I9x6Y96WGjqn3D4qDBjKHGAPGRJjWQANUa4u1c0GBrMwOIzaeiBa7wVP/AHj+sKbHNHett91/zCW4W7z4JrX7WY9XzJCIwO0cmjWun94CfdcvxEvLhA3xAIEzaEsqiDay6Dr/AK5oumCbSxOa2nsn3+alzS1zWmREgQR+uSBa+DmBgglC0SpGnXqgEYbwndUu5TKntuoNcruog/BD4mvmJcBExaZ5G9kOtu09vmhEbQbCb1CRRXVN4kZpA90xZTpP8rwOuunC36KVuUFRdLd3dcEmztasD9lO1blcPUcfThvSmraeUoRldzSIcR0JCIebFcDC05K6ZQ4YFLTRxCKw9UA30ULfotxZcdnCpixwjzVpnQ+8/UKVlMEWduPxvuKS1FkoDFjBTBNRohPC0663n4RvSzHEh364lS4Cqc8SY6qPbXnH4R83IWNp1I5n+hYQVd9kFiBYImp5ShqvlCvYFizuvlRUVi4pG62nFRtX/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ata:image/jpeg;base64,/9j/4AAQSkZJRgABAQAAAQABAAD/2wCEAAkGBhQRERUUExQWFRQUGBcXGBcYGBcYFRgYFxcXFBQWFhcXHCYeGBkkHBUVHy8gJCcpLCwsFR4xNTAqNSYrLCkBCQoKDgwOGg8PGiwkHyQsLCwwLyosKSwsKiwvKSwsLCwqKSwsLyksLCwsLCwsKSwsLCwsLCwsLCwpLCwsLCwsKf/AABEIAKoBKAMBIgACEQEDEQH/xAAbAAACAgMBAAAAAAAAAAAAAAAEBQMGAAECB//EAEEQAAEDAgMFBgMFBgUFAQEAAAEAAhEDIQQSMQVBUWFxBhMiMoGRobHBI0Jy0fAUUmKCsuEHFVPC8SQzQ3Oikhf/xAAaAQADAQEBAQAAAAAAAAAAAAACAwQFAQAG/8QAMhEAAQQBAwICCQMFAQAAAAAAAQACAxEhBBIxE0FR8CJhcYGRobHB0QUy4RQjM4LxNP/aAAwDAQACEQMRAD8A89fsSm7SR0P5pRjNnd2HEnR0DmImf1wT/AVZbB1bbrwI5FIdqz3rgZ4xu0WdA55eWkre1scQiD2tyfBA5kTs/GGk/ONwcDOkOEfOD6LnE0AGU3DV2ef5XW+BHshwVbhwpY/pRuHjg/dS4Zvm5Md8o+qvfZSuHuoESTTw5afxGtJ97H1VP2MwF7swkd26fWB9Va+wWHIr1x/pii2NxvJd6hsqLWkFhvtn44+60dCCHNPjj4Z+ytG0jOURIdUyEaWf/wAn2VNFEsr4QnU9yXcnCoQ/4hXTaDwG0Tv70H/8gz8lWdp7OJcC0+SrWBn/ANgewCORWXpzXo+P8rZmF5RjWwYO4x7Jnhmylr6gL3GbFxPuUxw3JBMCBlNYcphRoIpmBB1WsLdHMYsiR5Ceg/2MHdYKL9hE6QE0yrh7EjrFeDgk+IwsQuadASmbwCuaeGXetQR4UVGiQmWHWU8OiqdCFJJNaRJIKUb2rMshFGmtigkdXGVP1EsqYdbpMhF1aS4FDej6mE7qWEPicI2owse0Oa4QQVQtvdnjQcDOpmnUJMuIBIpOgQHk6O3z7ejNapKuzm1mOpvbma4QR9QRoear02udp3erukS0RlVLZHamkXtpHO2fCC/7rxY0nOk3sYJ6axNywBJcLb15p2k7NvwtQT4mPs1xHhdfSoXSA8DfvieKsnYPtE9w7uqZyENbV4zYMqcHTYO0Omutms07XR9eE2O/5Si8ltL1FtEIfE4DWEVs4HKpDdE2Jr4murJ4WHvc12Cq3jRCrWLo5iVcdqYa2ireMokNJjQE/VRtftdXdbukkBakNTCQg8RRhT09sh4M+FwtxnW4t0QOI2gOBJ9gvqtIAWjcaXJybwEr27S+zn+IfVVuorBtXEl9MiABIPE+/wDZV+otCRwLhXgoACAbQ70A/emLwhKjLo2FSyhDBsrFPCxMtJ2rpm13AtIAsIPP+3BP8P2Vr4hzK1NgM0W1TmMNObMAxp3ugHloqeDZe5bEo5KFJo1p0WBo5hjS75tHqVm/qM39M0OjGTa0NFu1Fh5wKPvXhtWZIPE24cbfrRchMe0VMDFVsogF7nDo/wAY/qS/KtRjtzQfFZT2lri09jSddl6OapUO4Uz8XD8j7Kx9kHZMU4f6rANwuyHfIkKsdn6mQl4MEeF3Jjt8ciJ9E7o1DSxNI/uuAtwd4bekrO1ILnOHiFsaQgRNPgfrhWfahIq4cbg57/emPrPuoscwNz2BJ7t5J1aHMDCRzJoge/FR7U2vTOIpi4DaXeG2gc0fQ/BKtvbak0qlO7atMZpB0zFwMciPmoI4nEsNebtXulYA7PB+1Ih5umOFrWSnB1HOkujdETfW90bh3QUc5BFI4h3Vk2XUTYvvZJMALSNU2pOXz04F2rKwiGrmoZspC2FrJKhvulghDiijKFNS4fDymOHwg4JEkyTLOAt0MFI0UpwiZYXDqY4ZIbDI8bgsd2pykdfDLdOnA0TephZsuaWCuvCGUnaAu/1ArKSuwshQ9xFlZzs8ILF4CNE9+mniFuGEbNWCaSUYY6wmuztnEiTEIluBiJCZYajlEKnSaJ00m14wlT6oltBJtqbEZWYab25mO1+hHA815lj9gV9n1jl8bHNgZvJVYIHdlo/8kH8tYXtJZdQY7ZTK7Cx4kHhYg7nNO5w4rb02iewlrctPZJi1ZZzwk/ZDawqUmw7OwgBrz5mnQ0qokkPBsCdRFybusmRVLB7LOBzuM1C8nPoTWBJdnI3PEwRv9ptOErAtaQZBAIOtjpJ39VtaRra6b+R58/ilPqG53t4K1icOCFXMbssua47oPyVprzlMRO6dFXtr7VFFtSXgOyS0ZSTIBkAb9N/Lisn9W0beqC3GP+Jmle8Gmrx+pSIaXRo6Pgga2KTSviQQ9kyM4gxr5gItvSaqzgnQOPdfQvCgrVJB6JW4JoWJdUK04zaikCHqBROZqpnBc5VQCpCLQ/dralIWkW5L2hJy2RA32917jQrBjxJgHKB6A6HqGheJB0OaYMAgkcgQTC9Qq1n18jqTwG1XOHEZHtomY9x/MeKz/wBVZv2Dtn7Kz9Kob/d91V/8Quz5oVW1myadYNudz2tAI6EAEeqqRXqlamMRSfh6nle1mR+9tQNGQ/Bo9ea882lsk0W+I+IEAiNDvHpCfodRbBG85HzHZI12kcHukbxyhsBiMjwT5SC13R2v0Pom1V5zZTq1pE8YMtPsAk+HwpfngxkY556NiR1uE17PuNTE0WuuA3J/LDhJ5w74BVygZd4BTad5FMPchS4KtOIdmN3jIJP77mQBPUiE5xZaXMpta2B3rdLNFPvHtEQAJsPZA09hZqTqueMjHubbxHu3loEzbSZU+xhNCq51nGu5zuEPYJmRxDlG/a/LTxj38LQiDmYcOc36uUfs+mA3SEYGoTBukHkbacAd3UowFRS4OVox5CMoVyIAViwjwq1RmU2wlYiAsfUssYVbcik7qEwpaNNaw4lnNdscsY8UOymceyNoU7yEfQYZQmDbKPxWLbQYaj5yjWI/NRhhkftCzJnZpMsOyAiWiFQ//wCkNLwBShhiHF4Lo3ksYDB5SutpdsHucO5NQMPJrbcLgk9bL6PTjoD0h7FL/RzPPFK9PgXUFOoDoZCptftE97mkNDCAATJcSQZmTpv97ynLKFYtL3uJafEeGkbuUL0+oDnWxvGcD5+r4LztG6MDeatWamRCBxuJGYNmDIFgDr1/JDYKo5xAB3LvFwHCTJEFVT/qLpdOC1tAEC/OVK2La+imzm2UYC02rK3K23yxy05qnohcF0G+imFQDUpFteoZIm2sW3FTbAbmzE30+qydJ+pE6noMbkkiz2q+yodB/b3koratNlRhaSAYMHgfy4rz49pquHrPaW5Wiz6c2aCYD2D924JjjKufaLwwdJChxWx2YqjTIdlrMEse3zAxoeLb6Lksr5dY6N1AjwxfHieaKpgLY4wXZafktbB7RCoGse4HOPs3gyHanI4wPtBB6gTrICv/ABFwE0muzAQ6Nb3nRedN2q/B130qg8EhtRhnww4HO2CMpB8QINjBG5XfH7V/aMG5rqjXw5pp1Gx9p4WuykaCo1rjI3wXCLhvZnlzAHgk8g/lUMg6cwczj8rziixuaHOy6iTcA6CeV/RQEeYawSJ4wYWsU0hzhpDj/UtYOnbXmqGiha0bzSxwCUPZcpzUppTiBBPVWRFImChdCic4Bae9RBsqsBRF3gse9Yug2FiK0shcijnosaPMMxb6kyPWB8Fe+yuLH+XtgfaCaTAdWuJNOY3QGgn8QVGwHmp/iH9SKxfaStQqYllMtyVXOm3iaSMjnMINiQBrOgU2qhMw6Y8b+f8AKbp5Wxf3HeFfK/tS9Ix+FmjmiC2xFpIY5oD+Og+SoPbm7xMB2WmXcyRqfSE87MdqTWpd2YNemwC//lpAiR+MaHkZ32qvbTEipjapHly0QOgpMI+ai0MD2Tlru1n5hV6qdrtPY4OEP2ZoNfWc185H03McRMgPgB3oYN7arnCh9CrOj6RuOYs4dFzsDCNqVmsfIa+W2MHN938kw2vs0U3AguNodMeaTvA0Lcrv5lrPcBJtJ5Hnz7FmxxkxB4HB8+famvZrHk5WHSMpndLiT6HMpu0tI0XM7slgOY+GAfu68d1kl2XixTzWmfnBEfEeyadqK5L2h3+kHD8TnNn0jN7KPp1qAexvz81f1L05F5Hn7InZTi5gLjmJvJ14H4gptQjekmzMQMrByv7/AN08wzkrUVkUqoOAbRlKmFxiH5XC9wucRiMpsEDXxUmVlGMkq3dStOD2mQyYk+yXYzbtdtTK0MuAR4TvtxuVDsvFzY6IkUs9djRfy/1FQ9NsbiSF5zWkbkNjsXjGAd4+qzNpE09OERxC4qdjq1Wk2u90hxADnOLnwZE3k8VZv8Sx4qIzAkB/hEeEeEzEzoDrwSzF7FxLMKyszEvyQ0908At8TnAZCNB4dC2b6q0RuYS1tAi+34ULZQ5jX4FlTbO2DTbSc4kBzIi3mkwVY8ds2i3DFzWEvAYcxJgS5oOvqEp7O7SDsK91RzA7Qj96H5bT0TzEdocL3IY12YkM8I5OzG/JZ1P3O3dgee/s9aVM6QuG0H9w48MIDa+HJfRAYGzSaTG+SbusIKt1KnOGDf4I9lXsdtljqjXMkQ0Az6/mjaHaEZMttPmnxamOKWS/2lpaKHsUk8cr2M9HjKlwTAHBsTM23aFC7YrQ4brNNuiBxONIMgkEaJdj9pWlxJNhdZjSHQ9Os3fy+Koi0zi8PKtmHx9k2wjw4SvOKe2hlspaXaMtgh0KvQ6iXSyAuG4Dsly/pznftVp7TQ2OYP0SbC9rWYWzwTn0gxEcfdV/bva8CJJqG+hsOsqpbV2xmaHFplxMSdByAgAfkqomPk1J1LRts2OPBPj0rWw9OTK9Q7Q9omVmNLOEoTCdqnsptaN1+a8vf2keGgNj5/NQnb9UgDvD6QPkqDpZnvMhdk9+Pp7EbY4Ws2VYCtPavAftc1AYqjR25w3tdyMnpPVVDZe23Ui6m+QwmHN1yOBEFpmxGUEEcPVBY3FOJu4nqZ+aDezMJGq09Pp9rNjzY+iVLIL9AJ7tjazHsEQXg3cBGYXuba8QucDUloPEBIGv3FO8JU8MaWt0Fk98IjbQQwzF7rKnq1UuxTQQTyRVQoaubHoV2MUjkNpU561ScuSsabq6sLMvKllYonFaXtq7uU+FbD2A2IcARvBlRVwHV35tC50/FSYHGjMBUs5sQ48tA7lz3KGswioZES4n0JtfeFzO7PgvY2Cs582sax9CpTLXZagfYjcZAB5gyZHULW2MQatepUIALnaDSwDbcrKfajwa1NwBHlN7XBkISu4ucd1z9fyXY8048191yZobuY3ixXwXezxZxmC3LB4GSZHsrbtVzcRhBWH3hDrmG1GC4I5gvEn+FVLADzen1RbccW0n0vuvcx/IOafqIB/CEqaMveCOQQmQShkZB4IP8fhd4LDZ2PdmAyBrjJ1mRAEXMgdJCadoMWKjMMRc927MRpOaI0S3YdEudVbEl7Ia0RczumwvCLxFI08jXWIBEW3k8EEn+QZyPwnRDdFxg/lTbObBBO8A/BqsWEqqvUqt2bvC238gKI/zDI8C0R6rs8JfFuCZBOGSbCrK6IlLcQ5pNtUDV2kdxgIJ+Kk6rKbAVpulCa4faBYbJnsvtD3VdlU/dIMdFVKlWEJVxCI6QP5SHTgCirl2u7SjEVzWaQ0uABEgwAMvyQx7V1KtMU3VHFrQABoIFxbfEnVU9lbM6IRNGtNhAjVNOmoZ5SGzNwGjA4TqjtJ3dwNxd/UUVsvGEGTqq7TrAN13n5lTUMVB1uUt+nBtObLwr5RxheDe4hS0NpZTEz80iw1aGBo1N0ZhMG8nMBv+t1kPhaLBVgNqxU8SXESlm2sTG+5ItwCNpCCBIBvfoq/tulkf5s8wZiImba8lPBGOpS7wtPxZuOC0XyND7qE0zJPFH0cOXAAKs01e5K1gdmd6dBG8lV7tL4q7g3yt8I9Bf4yrlSBo0yfbmq7h8I19Rhdo5xn2lHp304vPAS5G7hSq1OkS6CuDZx5WCu219m0mZMjQDeSN+iF7N4EOdWETleOGhaDvPMrQGqGwvrzalMHpBtqpFpdJjQKShsuq5uYMOUiQbC2si6se28Dlq1BGo/2pjsOnUfhaGVrIdRPiLnT9mA0+EN3yd6N+qLYw9oGfH2Wg6Ld1OKoTqE30gSfS9uaIoYmwiS3cTqOZGinq08hEjQ/WChsdhzTceEzDAGwOgEWV7HB2CppGFnpD3owVZ6/DqOSiqHVDNrW6frXgpDUnrv8A7cl3ZS8JLCVuK6bdcvFz1KxhVKhHKx6xcvKxdAQuOVutim1B4m5Xj2P5LeGxAIyVJy/ddvb/AG5Iva2FbExB47vdKgY5rjQHNwuvLo35/wC+1Pnv8dNj2h7X+Uj95tgZ4EZZ9UoxtAseZGWTIHI6X5KbAbRFPKHQ4AzG9h3FpXG0Zz6y1xLmnk4yel9yXG0tfXkqiaRssd97+GO/q8PgtYc2/XNTNaHEcz9VDRFuoH1W6dWD7oyMlTtNAWrhgHUn1RUptawOc2wA8Lu7bmHQOlRuomtXqMcYgeEhswZJI3Trx0UPZlocGDi55+AXOIx72VnZHuAJktgFp6z9IWa5hDyB4d1stkBjBPjeFmI2a9lVrJDj4YvDjLYHhcZ3c+qW4ujFQiIjUc96bvfVcWvBaBmpEtho43AduiUH2irzXqGMuUBsfhmD7Eeyqjnc4BhpRyQNaTILULcx1hSZOaDbW+znf/dY+qTSnf8A3XHMKNsor3WpaxQ7qeYHktNJyi/HX1RWFb8Qu1tCH95QuyxLyeAUjWQxx6/MrWyBr+uCMr0/+nB/e72PR4BQvPp17FyIf279qG2TgTVeGi0/nCb1NjOpvcNQ2oGTGpyCp8iiOw7WtdJ80GOUPhc7axzjjawDiGd4HQJie6a2bbzEKKSR7pnMHAH3CsiY1sbXEcptR1YIuQrbhcGe7twcfYSq5sijmqMO5tMHpcq10MRTDXZ3tb4akSd+XwiOqxNVZIaFWXFrbCW4CiK2Ip082UOzSZjRjna+gSntJghTFI5sxfSY83mCZkcuil2BtanSxVJ9Y+AF2a2bWm8Cw1uQoe0u2adYUe7n7OkxjpEeITMJ7Iy0jCAvd1a7V+f4WmM8Ad1+GX80zwDBZIW4sBm6Yd7ECL9QU52PUhkmwAS5mHaqAcqTb9mtHGfglGy6cuG/xBE7c2yyoGBpMiZtAulOBxRaZGoM/VHBG7pUcILT3tNTIY0wYzm9o6cVn+HWE7ytiRGndH3a4f7UFt7bLqjGNIaA4l51ngAOWqT7J7QYnBvqOovpN7zKDmZmIDc2WJcL+Iymtge/TlnBP5U0xdWOU27b1GMxb2ZhmDWyAbg5QYI3WIPqjuxmFLsJhJqFsnEMsGbnvtJB3Nn0VC2vjX16z61WqHVHxmIAEwA0QBYWA9kKzIGhpfULQSQ3M/KCdSGzAJk35lVnRboGx7sis1fYj7qUucatGbbMTB+6T7jMPmsqn7QTvY74Fn5oCqaYBDBAMzaEbX87T/C8fFp+ivDaoe36InO3Z9n1QWKw/dmW+X+k8ei570G41/XwRNRyX1GlpkafqfRURnFFRyijYUFV1z1XDV1UjMSN65lUKTusebLFsmxWLoQuULsc8sDDcTIO/otUzqomOkgIgjVHQHCUCXZKFPJdsqgjKbRoeHXiPkoisldpBdJlBAAJnwtuNAIsP7qEn6qLD1XC19Dpwt73Xe626UuqTi6wrF2c2gGOZP3WvceYAJgc7IhtcOyvg+MBw5SQL+6SbJqNJdeMtJwubFxBAA6lwACm2bVdkIJgy2JG4DpusppGCyQr4ZSWtafX8q/lNdtbQOd4EGAwGwEZZEXMk6aceSH7Q1AajiABmY0mDNyOSFxlc5nS5wJaJjR0zrcQPdDd9O4CwGvAayeKCOMCiPPCZLKTbT55XbATSAAknd6rKroZlggjUHWZ15dFxUEgCwCykY3j2TqU/q9S391v63oyg656IGq+VJSE7pQuGExjqNIjCU+71cETgq5cyHeRhdlEDVzszt1xoh6GGc4gBovy0G8o6t+6AA0WH1PVIeQVVGz4fVAMxgA/mdu4uJRVLFAgaoTDYPM03+84eziEz2JsrNUufC3xO6D89EEpYASvRbzXgrfsl3dsAI8TxJ5D7o+qj2m9w3WUNKpnqZuisNfZRfSd4ZMSOPosGRwY63d1pWAFRK1R3FqgfWMa/BOqWyzUdlaCSdw19AFrbHZx+HDe8ZlzzHpE69QrWytujyknmkFgsOahABkncrNjR3dEMBudUHsVvdsz8RA/X60RncmrBhSyvt3qCeBQVdq4biUKzWL+ise0sEaYkx6JC3V3JUxPDhYQkUuNuMEUvCT4OP8AE5JqrI+6B6qw7dwjwym+xYGATM3J9o8XFD7M2G7FCWuAglu8mQ3Np6geqpika1lk4SJBZpJAw8G/NdhjuQ6BN9u7CdgywF+fOCQcuXSBxM6qbYGxqVduatXNLNU7pjRALjla4mXNIjxfqU3rt2dQZCTt7KuYqmYuZ9gt1q05OnzbP5e6ZdqNmjD1TTDi4CIcYvM3MdEoEBtMnl/Q5PjcHtDgkyCjS3UdZRVHWW6tWUHiatlSxtqSR9LT2xouVrC31RMJhNYSGjcLUDmGFimhYvbl4sCXUh4wiH70PRPi9EQ7enFSt4QsaLqvT06KWgJspKdw7rCAmkxrLCiwlPXUIl1DM6CQwm2bRruAPA2R+zOzxrUQ+m8BxcZkE6EiNdN+i7oYOtTdLqXeNaXNJZBnVrrGD8Eh0zSSAcj3KtmmeGguBo9+ce7KF2NhwKj6dTwZ2ZQTaHGC0g6TwWCseJ+O5SvLYq5czBMZS2GkZdHA+U8Bz0QGHfJDQdTAHUxYrw9Ilx9S6SGAMHr+qJd4jrcAD8itsAEuNxP5blw12VzgTBWVaoLHQdcvwa1p+IJ9UVLlgZ7oh9RoaHRYrg1QGB0a/UqCu77Jv63rT3fZN/W9eDfqvOkPyUlV8hpRFE3PRA5vC39b0wwLQSSfKBfnwCF4oIozZU+zqhazxHxPEx+63cOp19kM3EHvom0rWGxOd7id4+u5Q5vt/X6IAzJvwRGT0W0e6YYF8NP43/1FWfAVWU8OJ81QAm14+6Pr6hVzY9EPMHyhzy7oHmR9PVH1cQXE6Xv8oUGpbuNLQ05poKebIbJlembFYcrbSSY1i+XNw4BeV7GxTWm5t+Vyr9sLtQx3dZT4XVIc6WgUz3bgM2Y6zIA5LF1kJe8AjFop7MeEl7Nvy4phAk52gAmB4jl1g8eCYf4i1XVBQzNDfFVAgk+VzWmZA4SqR2S7RD9tpMc6xqsGe/8AqAB0GQLkW58lfO3bAGUHZi4Z8Rrl/fGkAaqh8LmOF+eyUXtfM0j1j6pHhx4ABoDH/wAmLeiOwFOWtj+H5hIBthlKlmJJILTAiPEHAT7/ADRXZrtIx7w02Fg28kkkACOMwNd6RJFIWlwCv6gGO6adq6MUm/i+hVBc4hzhvuvQu2eLbTpNBHjLojQiARJabwvPg7M8lO0IIjyEDTuAT/tNhqtSlUJrNyMZTeWCm0SXyyA4aGWz0KRdl6NZ1RlGnUdTzPkuETZrjPiBEDKN29NsbXpvJGp7umDJM52F2k8nfBZs2vRovZ3pgA3PAX4JzXubEWgezHq+eV7o2bKX9paNVrKDq1Z9V1RmaHRDI8wbAFrj2W9iYfC1MLVdXrmmWV6JazO4S1xaKjgwGC4MD/FEiOig7X7Uo1WYdtItLmCqHwIN3jJmMeIwCfVVZ1MwroGF8Q3YPw7qR9jgJ/2pbQp13U8O/PTbGUlxcSCJBzeo9kmqv8LR0Qj2qRhkeyujj2NAu1G95dgqVD1qcqZxXE7k0WEpwBwh8OYlStrSeS3WwhYSTYTA9pn6qNrUWHZSacz0Spw8HRYoaBuVi4RSMGwhcP5j0UpGqhww8RRB0KeVG3hS7Mb4jyXOGHhP4lJst0F3Q/VawjfB/MVO7k+5Wxj0W/7IOnWew+Fzm7/C4j5Jrs/b2IbLWumSTdoJJMSUDjqGR+XgPqUXsJv2w6f7mrrwxzNxAKXEXtk2BxGaUlDtA+m6qKjMzqpBJ8sQ3KPDF0EaDYY5pBdq4QQARw9ZR3aClFYHjb2A/NAd8Q2BFp3bpA14IYw0gPaKtMlc4ExvN1dfG/N2j9t4J+ZlUhhNVoMNkyQGyTIuTmHsgKTSQbNF40uP19VO3aT4aHuJDTLSPMLGwJ6DpCgp1buJGbNNza5vmsL9LaomAhtFA9zXP3ePK7rshoaYkAXHVcOeS0NG6VLWqAAGBdD1D4RpclEOEMlA4PZRh+keyPdjcoDRu1PF2/8AJAUrX36D6n0+q6FExPBEQDylMe4cIzBh1y1sga8lLDc2bMJ1Q2CxLxLWgEOIm0qbDuzPiLXnoNUpwNlUMLdoA5+XuRWDx+SkY8znOJ97DnqT7LTq4J8x0/5UU+FxAHmdHDzGyhp4vkEvYCSQEzqEANJTOrtEtaQDeEm/a3TIc4QZs4iDxEGx5pliKJLTAGn1H90pcyCuxNblBqHuJC7oVi0gtJBEQQYIi4gjTRWf/N3mj4nuduElxibuIn4lV0UoaCUwp1C6BFgPSTr+XognaH0UzTEstTbRr56QEmRpGh01uk9HGuZ5SQRvBgg8RwNkXjTLeiAYb3039N8c0UTAG0hneS+0a3ab3OzPe5xOpc4uJ9SZKcYV8m29Jv2ZrqgDM0EDXUn/AIhH/tYYMrTJ0LvoOXNJmaHftVeme5t7jhNMbjGscd7iT0HXmleIeX8TKDxFQmo4/wATj8SpRVylp4R6pYi2hXMm3nPCJw2zi4plV7OOyTFuijwG0fECbBXs9qWHCdyabfx2lRzyyMIoWthkbQwbGbrOc8DxXlWKwZabofuirTtyq2s/NlDdB4MrG2AExHK5Sd1ENkiTqPMCOE+XRXRykjKh1GjAdYSmpTUYblIM3Bkb9NEzxlGHRxtYD33KMYKl941J3gZG/OVU2TGViSwEO9FCVsU55voI/JRko3F06UEtDgbC5bHwAQBKNlEYCllBBybWN1WLdISsRFKbdKDC6lTDeocJvUzN/wCt4TSkNUuD+90U2D8o1831CHw5Og3qwYDZAFNpcDJGa8iDJt6QD6qSZ4ZkrR0zHSUG9gUm21/3z0+pU3Z//vD9bwoNsH7Y/reUR2e/7w/W9Ef8PuSx/wCn/ZEdoW/at6u/pakleoNACD4pMyDeWw2LR1M8lYNuwazRzcf/AJYq45sk+q9pv8bfYuaz/K6vFFkteHkS3IGlrSZJHld4gBeSCBGma8gSK6pzFtylw1RzcxaAZYQczc0CQSRI8JsPFz5qfaG0qlVjG1MkMIjKxgPka0S4XPhAMcU3g0kONi0I/EEwOC26vYW4i4B14c+agLL2UjWm0A9UdBKBNovEQGjLMbpiYki8Wm25dU8Y2Gh7fCDBy2cROs3v6KCpULg0G2RgY3oC51+Euc4+q47kwTw19dEFA8pgc4cInCYhrH3GYcM2X1kT1RjqYayQZJdJdIgtdqzLPmDmg9PgqxDL2EAgECQdw3qXCkw7fYHXmJ9ULm3kJsbqJaR4ohlTwkcz80O19wspkwepUuEnvG6RPAEfkvcAof3EJkMSwsAFnb986wZ4RuUOFwrpM4epUm48NSLXPlF00pYjdDY4ZGfktVH63OvEqXcRilodMEAk8epLnMmKbm5HEAy/MzLGoyxJnpuROG2aW2NelGsTUiZ/AuqzM1QHWADrpqPrwWOeNFwuJFBdDADZUOJwD4Iax9Rx3sa5zcum5szKloYekBlqYc5tSXuex4MRdoggb45otwgcPcKGo7xT0+QCAuJFJoiaDf4UlOnTywKIBgNLs78xHDWPhuASl4aKgiwnfy1TAPvr8R9VxV2W8+Luxv0LZIiSfN0XWHacn5o3tsDaPPuS+s9geNYjxTrmvIHLT3TOnWojXD5iN5qVPkLIY7Pc50lhBJ4ssZ4dQfZdutquvp1AH5/hcitpP4U1OvTAjut5jxPtO6xFkQa0tEW0sDxniZS1z0XQpuc2zC4CBMdYFv1ZJczutKGY8KbDNzG4JmCLG8qPGsgnUzvWUaThP2U5gBoJGYiHCRZxIgHqu3YZ8eWoLHdax6CyHg8qkz7m1SBZSk5sjngfuzwvcDVcVRJMiDwIjonNFjmEgl48cjN+EXMG50G9LsWJcUxsllQyx+iluJp2QLhCaYhtil1YXVsRsLD1LKK1R1WLKKxMPKQzhC0HRKlZV1iJ/uChwNUXSb4Kn4PqExymZlWvZNEMYDlbMAk7hxUtTEgmbG0zxnhx0STtHVIbRaCcpFxNjbeN6lqOsz/1M+RWR0d39wnm19F/UhlxNGG170p2m+arj+tSpdk4oU3hx0Ci2mZcOiGabH0+a0w0FlLCc8tlLh42jsXtTvK2fKYm2vT0XAvu90HRdoigdF7aGigiDy4kuU7sTlFRrYAdlB6SLH1j2Q1em4m58x4zo2B8AoKZ8J6t/qCJd5h6rwG3hec/eM+clc9zlGoNx84U5pQP7LrDao3IOASnPopzIrGECyjIFr9CuxhZGmvIgowFENCU6UhUsgHCT4+jDZI0i5Mzu6qTBUvL4blpO6SJjeutuCzOp+QRVA/9QBu7s/1I9x6Y96WGjqn3D4qDBjKHGAPGRJjWQANUa4u1c0GBrMwOIzaeiBa7wVP/AHj+sKbHNHett91/zCW4W7z4JrX7WY9XzJCIwO0cmjWun94CfdcvxEvLhA3xAIEzaEsqiDay6Dr/AK5oumCbSxOa2nsn3+alzS1zWmREgQR+uSBa+DmBgglC0SpGnXqgEYbwndUu5TKntuoNcruog/BD4mvmJcBExaZ5G9kOtu09vmhEbQbCb1CRRXVN4kZpA90xZTpP8rwOuunC36KVuUFRdLd3dcEmztasD9lO1blcPUcfThvSmraeUoRldzSIcR0JCIebFcDC05K6ZQ4YFLTRxCKw9UA30ULfotxZcdnCpixwjzVpnQ+8/UKVlMEWduPxvuKS1FkoDFjBTBNRohPC0663n4RvSzHEh364lS4Cqc8SY6qPbXnH4R83IWNp1I5n+hYQVd9kFiBYImp5ShqvlCvYFizuvlRUVi4pG62nFRtX/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data:image/jpeg;base64,/9j/4AAQSkZJRgABAQAAAQABAAD/2wCEAAkGBhQRERUUExQWFRQUGBcXGBcYGBcYFRgYFxcXFBQWFhcXHCYeGBkkHBUVHy8gJCcpLCwsFR4xNTAqNSYrLCkBCQoKDgwOGg8PGiwkHyQsLCwwLyosKSwsKiwvKSwsLCwqKSwsLyksLCwsLCwsKSwsLCwsLCwsLCwpLCwsLCwsKf/AABEIAKoBKAMBIgACEQEDEQH/xAAbAAACAgMBAAAAAAAAAAAAAAAEBQMGAAECB//EAEEQAAEDAgMFBgMFBgUFAQEAAAEAAhEDIQQSMQVBUWFxBhMiMoGRobHBI0Jy0fAUUmKCsuEHFVPC8SQzQ3Oikhf/xAAaAQADAQEBAQAAAAAAAAAAAAACAwQFAQAG/8QAMhEAAQQBAwICCQMFAQAAAAAAAQACAxEhBBIxE0FR8CJhcYGRobHB0QUy4RQjM4LxNP/aAAwDAQACEQMRAD8A89fsSm7SR0P5pRjNnd2HEnR0DmImf1wT/AVZbB1bbrwI5FIdqz3rgZ4xu0WdA55eWkre1scQiD2tyfBA5kTs/GGk/ONwcDOkOEfOD6LnE0AGU3DV2ef5XW+BHshwVbhwpY/pRuHjg/dS4Zvm5Md8o+qvfZSuHuoESTTw5afxGtJ97H1VP2MwF7swkd26fWB9Va+wWHIr1x/pii2NxvJd6hsqLWkFhvtn44+60dCCHNPjj4Z+ytG0jOURIdUyEaWf/wAn2VNFEsr4QnU9yXcnCoQ/4hXTaDwG0Tv70H/8gz8lWdp7OJcC0+SrWBn/ANgewCORWXpzXo+P8rZmF5RjWwYO4x7Jnhmylr6gL3GbFxPuUxw3JBMCBlNYcphRoIpmBB1WsLdHMYsiR5Ceg/2MHdYKL9hE6QE0yrh7EjrFeDgk+IwsQuadASmbwCuaeGXetQR4UVGiQmWHWU8OiqdCFJJNaRJIKUb2rMshFGmtigkdXGVP1EsqYdbpMhF1aS4FDej6mE7qWEPicI2owse0Oa4QQVQtvdnjQcDOpmnUJMuIBIpOgQHk6O3z7ejNapKuzm1mOpvbma4QR9QRoear02udp3erukS0RlVLZHamkXtpHO2fCC/7rxY0nOk3sYJ6axNywBJcLb15p2k7NvwtQT4mPs1xHhdfSoXSA8DfvieKsnYPtE9w7uqZyENbV4zYMqcHTYO0Omutms07XR9eE2O/5Si8ltL1FtEIfE4DWEVs4HKpDdE2Jr4murJ4WHvc12Cq3jRCrWLo5iVcdqYa2ireMokNJjQE/VRtftdXdbukkBakNTCQg8RRhT09sh4M+FwtxnW4t0QOI2gOBJ9gvqtIAWjcaXJybwEr27S+zn+IfVVuorBtXEl9MiABIPE+/wDZV+otCRwLhXgoACAbQ70A/emLwhKjLo2FSyhDBsrFPCxMtJ2rpm13AtIAsIPP+3BP8P2Vr4hzK1NgM0W1TmMNObMAxp3ugHloqeDZe5bEo5KFJo1p0WBo5hjS75tHqVm/qM39M0OjGTa0NFu1Fh5wKPvXhtWZIPE24cbfrRchMe0VMDFVsogF7nDo/wAY/qS/KtRjtzQfFZT2lri09jSddl6OapUO4Uz8XD8j7Kx9kHZMU4f6rANwuyHfIkKsdn6mQl4MEeF3Jjt8ciJ9E7o1DSxNI/uuAtwd4bekrO1ILnOHiFsaQgRNPgfrhWfahIq4cbg57/emPrPuoscwNz2BJ7t5J1aHMDCRzJoge/FR7U2vTOIpi4DaXeG2gc0fQ/BKtvbak0qlO7atMZpB0zFwMciPmoI4nEsNebtXulYA7PB+1Ih5umOFrWSnB1HOkujdETfW90bh3QUc5BFI4h3Vk2XUTYvvZJMALSNU2pOXz04F2rKwiGrmoZspC2FrJKhvulghDiijKFNS4fDymOHwg4JEkyTLOAt0MFI0UpwiZYXDqY4ZIbDI8bgsd2pykdfDLdOnA0TephZsuaWCuvCGUnaAu/1ArKSuwshQ9xFlZzs8ILF4CNE9+mniFuGEbNWCaSUYY6wmuztnEiTEIluBiJCZYajlEKnSaJ00m14wlT6oltBJtqbEZWYab25mO1+hHA815lj9gV9n1jl8bHNgZvJVYIHdlo/8kH8tYXtJZdQY7ZTK7Cx4kHhYg7nNO5w4rb02iewlrctPZJi1ZZzwk/ZDawqUmw7OwgBrz5mnQ0qokkPBsCdRFybusmRVLB7LOBzuM1C8nPoTWBJdnI3PEwRv9ptOErAtaQZBAIOtjpJ39VtaRra6b+R58/ilPqG53t4K1icOCFXMbssua47oPyVprzlMRO6dFXtr7VFFtSXgOyS0ZSTIBkAb9N/Lisn9W0beqC3GP+Jmle8Gmrx+pSIaXRo6Pgga2KTSviQQ9kyM4gxr5gItvSaqzgnQOPdfQvCgrVJB6JW4JoWJdUK04zaikCHqBROZqpnBc5VQCpCLQ/dralIWkW5L2hJy2RA32917jQrBjxJgHKB6A6HqGheJB0OaYMAgkcgQTC9Qq1n18jqTwG1XOHEZHtomY9x/MeKz/wBVZv2Dtn7Kz9Kob/d91V/8Quz5oVW1myadYNudz2tAI6EAEeqqRXqlamMRSfh6nle1mR+9tQNGQ/Bo9ea882lsk0W+I+IEAiNDvHpCfodRbBG85HzHZI12kcHukbxyhsBiMjwT5SC13R2v0Pom1V5zZTq1pE8YMtPsAk+HwpfngxkY556NiR1uE17PuNTE0WuuA3J/LDhJ5w74BVygZd4BTad5FMPchS4KtOIdmN3jIJP77mQBPUiE5xZaXMpta2B3rdLNFPvHtEQAJsPZA09hZqTqueMjHubbxHu3loEzbSZU+xhNCq51nGu5zuEPYJmRxDlG/a/LTxj38LQiDmYcOc36uUfs+mA3SEYGoTBukHkbacAd3UowFRS4OVox5CMoVyIAViwjwq1RmU2wlYiAsfUssYVbcik7qEwpaNNaw4lnNdscsY8UOymceyNoU7yEfQYZQmDbKPxWLbQYaj5yjWI/NRhhkftCzJnZpMsOyAiWiFQ//wCkNLwBShhiHF4Lo3ksYDB5SutpdsHucO5NQMPJrbcLgk9bL6PTjoD0h7FL/RzPPFK9PgXUFOoDoZCptftE97mkNDCAATJcSQZmTpv97ynLKFYtL3uJafEeGkbuUL0+oDnWxvGcD5+r4LztG6MDeatWamRCBxuJGYNmDIFgDr1/JDYKo5xAB3LvFwHCTJEFVT/qLpdOC1tAEC/OVK2La+imzm2UYC02rK3K23yxy05qnohcF0G+imFQDUpFteoZIm2sW3FTbAbmzE30+qydJ+pE6noMbkkiz2q+yodB/b3koratNlRhaSAYMHgfy4rz49pquHrPaW5Wiz6c2aCYD2D924JjjKufaLwwdJChxWx2YqjTIdlrMEse3zAxoeLb6Lksr5dY6N1AjwxfHieaKpgLY4wXZafktbB7RCoGse4HOPs3gyHanI4wPtBB6gTrICv/ABFwE0muzAQ6Nb3nRedN2q/B130qg8EhtRhnww4HO2CMpB8QINjBG5XfH7V/aMG5rqjXw5pp1Gx9p4WuykaCo1rjI3wXCLhvZnlzAHgk8g/lUMg6cwczj8rziixuaHOy6iTcA6CeV/RQEeYawSJ4wYWsU0hzhpDj/UtYOnbXmqGiha0bzSxwCUPZcpzUppTiBBPVWRFImChdCic4Bae9RBsqsBRF3gse9Yug2FiK0shcijnosaPMMxb6kyPWB8Fe+yuLH+XtgfaCaTAdWuJNOY3QGgn8QVGwHmp/iH9SKxfaStQqYllMtyVXOm3iaSMjnMINiQBrOgU2qhMw6Y8b+f8AKbp5Wxf3HeFfK/tS9Ix+FmjmiC2xFpIY5oD+Og+SoPbm7xMB2WmXcyRqfSE87MdqTWpd2YNemwC//lpAiR+MaHkZ32qvbTEipjapHly0QOgpMI+ai0MD2Tlru1n5hV6qdrtPY4OEP2ZoNfWc185H03McRMgPgB3oYN7arnCh9CrOj6RuOYs4dFzsDCNqVmsfIa+W2MHN938kw2vs0U3AguNodMeaTvA0Lcrv5lrPcBJtJ5Hnz7FmxxkxB4HB8+famvZrHk5WHSMpndLiT6HMpu0tI0XM7slgOY+GAfu68d1kl2XixTzWmfnBEfEeyadqK5L2h3+kHD8TnNn0jN7KPp1qAexvz81f1L05F5Hn7InZTi5gLjmJvJ14H4gptQjekmzMQMrByv7/AN08wzkrUVkUqoOAbRlKmFxiH5XC9wucRiMpsEDXxUmVlGMkq3dStOD2mQyYk+yXYzbtdtTK0MuAR4TvtxuVDsvFzY6IkUs9djRfy/1FQ9NsbiSF5zWkbkNjsXjGAd4+qzNpE09OERxC4qdjq1Wk2u90hxADnOLnwZE3k8VZv8Sx4qIzAkB/hEeEeEzEzoDrwSzF7FxLMKyszEvyQ0908At8TnAZCNB4dC2b6q0RuYS1tAi+34ULZQ5jX4FlTbO2DTbSc4kBzIi3mkwVY8ds2i3DFzWEvAYcxJgS5oOvqEp7O7SDsK91RzA7Qj96H5bT0TzEdocL3IY12YkM8I5OzG/JZ1P3O3dgee/s9aVM6QuG0H9w48MIDa+HJfRAYGzSaTG+SbusIKt1KnOGDf4I9lXsdtljqjXMkQ0Az6/mjaHaEZMttPmnxamOKWS/2lpaKHsUk8cr2M9HjKlwTAHBsTM23aFC7YrQ4brNNuiBxONIMgkEaJdj9pWlxJNhdZjSHQ9Os3fy+Koi0zi8PKtmHx9k2wjw4SvOKe2hlspaXaMtgh0KvQ6iXSyAuG4Dsly/pznftVp7TQ2OYP0SbC9rWYWzwTn0gxEcfdV/bva8CJJqG+hsOsqpbV2xmaHFplxMSdByAgAfkqomPk1J1LRts2OPBPj0rWw9OTK9Q7Q9omVmNLOEoTCdqnsptaN1+a8vf2keGgNj5/NQnb9UgDvD6QPkqDpZnvMhdk9+Pp7EbY4Ws2VYCtPavAftc1AYqjR25w3tdyMnpPVVDZe23Ui6m+QwmHN1yOBEFpmxGUEEcPVBY3FOJu4nqZ+aDezMJGq09Pp9rNjzY+iVLIL9AJ7tjazHsEQXg3cBGYXuba8QucDUloPEBIGv3FO8JU8MaWt0Fk98IjbQQwzF7rKnq1UuxTQQTyRVQoaubHoV2MUjkNpU561ScuSsabq6sLMvKllYonFaXtq7uU+FbD2A2IcARvBlRVwHV35tC50/FSYHGjMBUs5sQ48tA7lz3KGswioZES4n0JtfeFzO7PgvY2Cs582sax9CpTLXZagfYjcZAB5gyZHULW2MQatepUIALnaDSwDbcrKfajwa1NwBHlN7XBkISu4ucd1z9fyXY8048191yZobuY3ixXwXezxZxmC3LB4GSZHsrbtVzcRhBWH3hDrmG1GC4I5gvEn+FVLADzen1RbccW0n0vuvcx/IOafqIB/CEqaMveCOQQmQShkZB4IP8fhd4LDZ2PdmAyBrjJ1mRAEXMgdJCadoMWKjMMRc927MRpOaI0S3YdEudVbEl7Ia0RczumwvCLxFI08jXWIBEW3k8EEn+QZyPwnRDdFxg/lTbObBBO8A/BqsWEqqvUqt2bvC238gKI/zDI8C0R6rs8JfFuCZBOGSbCrK6IlLcQ5pNtUDV2kdxgIJ+Kk6rKbAVpulCa4faBYbJnsvtD3VdlU/dIMdFVKlWEJVxCI6QP5SHTgCirl2u7SjEVzWaQ0uABEgwAMvyQx7V1KtMU3VHFrQABoIFxbfEnVU9lbM6IRNGtNhAjVNOmoZ5SGzNwGjA4TqjtJ3dwNxd/UUVsvGEGTqq7TrAN13n5lTUMVB1uUt+nBtObLwr5RxheDe4hS0NpZTEz80iw1aGBo1N0ZhMG8nMBv+t1kPhaLBVgNqxU8SXESlm2sTG+5ItwCNpCCBIBvfoq/tulkf5s8wZiImba8lPBGOpS7wtPxZuOC0XyND7qE0zJPFH0cOXAAKs01e5K1gdmd6dBG8lV7tL4q7g3yt8I9Bf4yrlSBo0yfbmq7h8I19Rhdo5xn2lHp304vPAS5G7hSq1OkS6CuDZx5WCu219m0mZMjQDeSN+iF7N4EOdWETleOGhaDvPMrQGqGwvrzalMHpBtqpFpdJjQKShsuq5uYMOUiQbC2si6se28Dlq1BGo/2pjsOnUfhaGVrIdRPiLnT9mA0+EN3yd6N+qLYw9oGfH2Wg6Ld1OKoTqE30gSfS9uaIoYmwiS3cTqOZGinq08hEjQ/WChsdhzTceEzDAGwOgEWV7HB2CppGFnpD3owVZ6/DqOSiqHVDNrW6frXgpDUnrv8A7cl3ZS8JLCVuK6bdcvFz1KxhVKhHKx6xcvKxdAQuOVutim1B4m5Xj2P5LeGxAIyVJy/ddvb/AG5Iva2FbExB47vdKgY5rjQHNwuvLo35/wC+1Pnv8dNj2h7X+Uj95tgZ4EZZ9UoxtAseZGWTIHI6X5KbAbRFPKHQ4AzG9h3FpXG0Zz6y1xLmnk4yel9yXG0tfXkqiaRssd97+GO/q8PgtYc2/XNTNaHEcz9VDRFuoH1W6dWD7oyMlTtNAWrhgHUn1RUptawOc2wA8Lu7bmHQOlRuomtXqMcYgeEhswZJI3Trx0UPZlocGDi55+AXOIx72VnZHuAJktgFp6z9IWa5hDyB4d1stkBjBPjeFmI2a9lVrJDj4YvDjLYHhcZ3c+qW4ujFQiIjUc96bvfVcWvBaBmpEtho43AduiUH2irzXqGMuUBsfhmD7Eeyqjnc4BhpRyQNaTILULcx1hSZOaDbW+znf/dY+qTSnf8A3XHMKNsor3WpaxQ7qeYHktNJyi/HX1RWFb8Qu1tCH95QuyxLyeAUjWQxx6/MrWyBr+uCMr0/+nB/e72PR4BQvPp17FyIf279qG2TgTVeGi0/nCb1NjOpvcNQ2oGTGpyCp8iiOw7WtdJ80GOUPhc7axzjjawDiGd4HQJie6a2bbzEKKSR7pnMHAH3CsiY1sbXEcptR1YIuQrbhcGe7twcfYSq5sijmqMO5tMHpcq10MRTDXZ3tb4akSd+XwiOqxNVZIaFWXFrbCW4CiK2Ip082UOzSZjRjna+gSntJghTFI5sxfSY83mCZkcuil2BtanSxVJ9Y+AF2a2bWm8Cw1uQoe0u2adYUe7n7OkxjpEeITMJ7Iy0jCAvd1a7V+f4WmM8Ad1+GX80zwDBZIW4sBm6Yd7ECL9QU52PUhkmwAS5mHaqAcqTb9mtHGfglGy6cuG/xBE7c2yyoGBpMiZtAulOBxRaZGoM/VHBG7pUcILT3tNTIY0wYzm9o6cVn+HWE7ytiRGndH3a4f7UFt7bLqjGNIaA4l51ngAOWqT7J7QYnBvqOovpN7zKDmZmIDc2WJcL+Iymtge/TlnBP5U0xdWOU27b1GMxb2ZhmDWyAbg5QYI3WIPqjuxmFLsJhJqFsnEMsGbnvtJB3Nn0VC2vjX16z61WqHVHxmIAEwA0QBYWA9kKzIGhpfULQSQ3M/KCdSGzAJk35lVnRboGx7sis1fYj7qUucatGbbMTB+6T7jMPmsqn7QTvY74Fn5oCqaYBDBAMzaEbX87T/C8fFp+ivDaoe36InO3Z9n1QWKw/dmW+X+k8ei570G41/XwRNRyX1GlpkafqfRURnFFRyijYUFV1z1XDV1UjMSN65lUKTusebLFsmxWLoQuULsc8sDDcTIO/otUzqomOkgIgjVHQHCUCXZKFPJdsqgjKbRoeHXiPkoisldpBdJlBAAJnwtuNAIsP7qEn6qLD1XC19Dpwt73Xe626UuqTi6wrF2c2gGOZP3WvceYAJgc7IhtcOyvg+MBw5SQL+6SbJqNJdeMtJwubFxBAA6lwACm2bVdkIJgy2JG4DpusppGCyQr4ZSWtafX8q/lNdtbQOd4EGAwGwEZZEXMk6aceSH7Q1AajiABmY0mDNyOSFxlc5nS5wJaJjR0zrcQPdDd9O4CwGvAayeKCOMCiPPCZLKTbT55XbATSAAknd6rKroZlggjUHWZ15dFxUEgCwCykY3j2TqU/q9S391v63oyg656IGq+VJSE7pQuGExjqNIjCU+71cETgq5cyHeRhdlEDVzszt1xoh6GGc4gBovy0G8o6t+6AA0WH1PVIeQVVGz4fVAMxgA/mdu4uJRVLFAgaoTDYPM03+84eziEz2JsrNUufC3xO6D89EEpYASvRbzXgrfsl3dsAI8TxJ5D7o+qj2m9w3WUNKpnqZuisNfZRfSd4ZMSOPosGRwY63d1pWAFRK1R3FqgfWMa/BOqWyzUdlaCSdw19AFrbHZx+HDe8ZlzzHpE69QrWytujyknmkFgsOahABkncrNjR3dEMBudUHsVvdsz8RA/X60RncmrBhSyvt3qCeBQVdq4biUKzWL+ise0sEaYkx6JC3V3JUxPDhYQkUuNuMEUvCT4OP8AE5JqrI+6B6qw7dwjwym+xYGATM3J9o8XFD7M2G7FCWuAglu8mQ3Np6geqpika1lk4SJBZpJAw8G/NdhjuQ6BN9u7CdgywF+fOCQcuXSBxM6qbYGxqVduatXNLNU7pjRALjla4mXNIjxfqU3rt2dQZCTt7KuYqmYuZ9gt1q05OnzbP5e6ZdqNmjD1TTDi4CIcYvM3MdEoEBtMnl/Q5PjcHtDgkyCjS3UdZRVHWW6tWUHiatlSxtqSR9LT2xouVrC31RMJhNYSGjcLUDmGFimhYvbl4sCXUh4wiH70PRPi9EQ7enFSt4QsaLqvT06KWgJspKdw7rCAmkxrLCiwlPXUIl1DM6CQwm2bRruAPA2R+zOzxrUQ+m8BxcZkE6EiNdN+i7oYOtTdLqXeNaXNJZBnVrrGD8Eh0zSSAcj3KtmmeGguBo9+ce7KF2NhwKj6dTwZ2ZQTaHGC0g6TwWCseJ+O5SvLYq5czBMZS2GkZdHA+U8Bz0QGHfJDQdTAHUxYrw9Ilx9S6SGAMHr+qJd4jrcAD8itsAEuNxP5blw12VzgTBWVaoLHQdcvwa1p+IJ9UVLlgZ7oh9RoaHRYrg1QGB0a/UqCu77Jv63rT3fZN/W9eDfqvOkPyUlV8hpRFE3PRA5vC39b0wwLQSSfKBfnwCF4oIozZU+zqhazxHxPEx+63cOp19kM3EHvom0rWGxOd7id4+u5Q5vt/X6IAzJvwRGT0W0e6YYF8NP43/1FWfAVWU8OJ81QAm14+6Pr6hVzY9EPMHyhzy7oHmR9PVH1cQXE6Xv8oUGpbuNLQ05poKebIbJlembFYcrbSSY1i+XNw4BeV7GxTWm5t+Vyr9sLtQx3dZT4XVIc6WgUz3bgM2Y6zIA5LF1kJe8AjFop7MeEl7Nvy4phAk52gAmB4jl1g8eCYf4i1XVBQzNDfFVAgk+VzWmZA4SqR2S7RD9tpMc6xqsGe/8AqAB0GQLkW58lfO3bAGUHZi4Z8Rrl/fGkAaqh8LmOF+eyUXtfM0j1j6pHhx4ABoDH/wAmLeiOwFOWtj+H5hIBthlKlmJJILTAiPEHAT7/ADRXZrtIx7w02Fg28kkkACOMwNd6RJFIWlwCv6gGO6adq6MUm/i+hVBc4hzhvuvQu2eLbTpNBHjLojQiARJabwvPg7M8lO0IIjyEDTuAT/tNhqtSlUJrNyMZTeWCm0SXyyA4aGWz0KRdl6NZ1RlGnUdTzPkuETZrjPiBEDKN29NsbXpvJGp7umDJM52F2k8nfBZs2vRovZ3pgA3PAX4JzXubEWgezHq+eV7o2bKX9paNVrKDq1Z9V1RmaHRDI8wbAFrj2W9iYfC1MLVdXrmmWV6JazO4S1xaKjgwGC4MD/FEiOig7X7Uo1WYdtItLmCqHwIN3jJmMeIwCfVVZ1MwroGF8Q3YPw7qR9jgJ/2pbQp13U8O/PTbGUlxcSCJBzeo9kmqv8LR0Qj2qRhkeyujj2NAu1G95dgqVD1qcqZxXE7k0WEpwBwh8OYlStrSeS3WwhYSTYTA9pn6qNrUWHZSacz0Spw8HRYoaBuVi4RSMGwhcP5j0UpGqhww8RRB0KeVG3hS7Mb4jyXOGHhP4lJst0F3Q/VawjfB/MVO7k+5Wxj0W/7IOnWew+Fzm7/C4j5Jrs/b2IbLWumSTdoJJMSUDjqGR+XgPqUXsJv2w6f7mrrwxzNxAKXEXtk2BxGaUlDtA+m6qKjMzqpBJ8sQ3KPDF0EaDYY5pBdq4QQARw9ZR3aClFYHjb2A/NAd8Q2BFp3bpA14IYw0gPaKtMlc4ExvN1dfG/N2j9t4J+ZlUhhNVoMNkyQGyTIuTmHsgKTSQbNF40uP19VO3aT4aHuJDTLSPMLGwJ6DpCgp1buJGbNNza5vmsL9LaomAhtFA9zXP3ePK7rshoaYkAXHVcOeS0NG6VLWqAAGBdD1D4RpclEOEMlA4PZRh+keyPdjcoDRu1PF2/8AJAUrX36D6n0+q6FExPBEQDylMe4cIzBh1y1sga8lLDc2bMJ1Q2CxLxLWgEOIm0qbDuzPiLXnoNUpwNlUMLdoA5+XuRWDx+SkY8znOJ97DnqT7LTq4J8x0/5UU+FxAHmdHDzGyhp4vkEvYCSQEzqEANJTOrtEtaQDeEm/a3TIc4QZs4iDxEGx5pliKJLTAGn1H90pcyCuxNblBqHuJC7oVi0gtJBEQQYIi4gjTRWf/N3mj4nuduElxibuIn4lV0UoaCUwp1C6BFgPSTr+XognaH0UzTEstTbRr56QEmRpGh01uk9HGuZ5SQRvBgg8RwNkXjTLeiAYb3039N8c0UTAG0hneS+0a3ab3OzPe5xOpc4uJ9SZKcYV8m29Jv2ZrqgDM0EDXUn/AIhH/tYYMrTJ0LvoOXNJmaHftVeme5t7jhNMbjGscd7iT0HXmleIeX8TKDxFQmo4/wATj8SpRVylp4R6pYi2hXMm3nPCJw2zi4plV7OOyTFuijwG0fECbBXs9qWHCdyabfx2lRzyyMIoWthkbQwbGbrOc8DxXlWKwZabofuirTtyq2s/NlDdB4MrG2AExHK5Sd1ENkiTqPMCOE+XRXRykjKh1GjAdYSmpTUYblIM3Bkb9NEzxlGHRxtYD33KMYKl941J3gZG/OVU2TGViSwEO9FCVsU55voI/JRko3F06UEtDgbC5bHwAQBKNlEYCllBBybWN1WLdISsRFKbdKDC6lTDeocJvUzN/wCt4TSkNUuD+90U2D8o1831CHw5Og3qwYDZAFNpcDJGa8iDJt6QD6qSZ4ZkrR0zHSUG9gUm21/3z0+pU3Z//vD9bwoNsH7Y/reUR2e/7w/W9Ef8PuSx/wCn/ZEdoW/at6u/pakleoNACD4pMyDeWw2LR1M8lYNuwazRzcf/AJYq45sk+q9pv8bfYuaz/K6vFFkteHkS3IGlrSZJHld4gBeSCBGma8gSK6pzFtylw1RzcxaAZYQczc0CQSRI8JsPFz5qfaG0qlVjG1MkMIjKxgPka0S4XPhAMcU3g0kONi0I/EEwOC26vYW4i4B14c+agLL2UjWm0A9UdBKBNovEQGjLMbpiYki8Wm25dU8Y2Gh7fCDBy2cROs3v6KCpULg0G2RgY3oC51+Euc4+q47kwTw19dEFA8pgc4cInCYhrH3GYcM2X1kT1RjqYayQZJdJdIgtdqzLPmDmg9PgqxDL2EAgECQdw3qXCkw7fYHXmJ9ULm3kJsbqJaR4ohlTwkcz80O19wspkwepUuEnvG6RPAEfkvcAof3EJkMSwsAFnb986wZ4RuUOFwrpM4epUm48NSLXPlF00pYjdDY4ZGfktVH63OvEqXcRilodMEAk8epLnMmKbm5HEAy/MzLGoyxJnpuROG2aW2NelGsTUiZ/AuqzM1QHWADrpqPrwWOeNFwuJFBdDADZUOJwD4Iax9Rx3sa5zcum5szKloYekBlqYc5tSXuex4MRdoggb45otwgcPcKGo7xT0+QCAuJFJoiaDf4UlOnTywKIBgNLs78xHDWPhuASl4aKgiwnfy1TAPvr8R9VxV2W8+Luxv0LZIiSfN0XWHacn5o3tsDaPPuS+s9geNYjxTrmvIHLT3TOnWojXD5iN5qVPkLIY7Pc50lhBJ4ssZ4dQfZdutquvp1AH5/hcitpP4U1OvTAjut5jxPtO6xFkQa0tEW0sDxniZS1z0XQpuc2zC4CBMdYFv1ZJczutKGY8KbDNzG4JmCLG8qPGsgnUzvWUaThP2U5gBoJGYiHCRZxIgHqu3YZ8eWoLHdax6CyHg8qkz7m1SBZSk5sjngfuzwvcDVcVRJMiDwIjonNFjmEgl48cjN+EXMG50G9LsWJcUxsllQyx+iluJp2QLhCaYhtil1YXVsRsLD1LKK1R1WLKKxMPKQzhC0HRKlZV1iJ/uChwNUXSb4Kn4PqExymZlWvZNEMYDlbMAk7hxUtTEgmbG0zxnhx0STtHVIbRaCcpFxNjbeN6lqOsz/1M+RWR0d39wnm19F/UhlxNGG170p2m+arj+tSpdk4oU3hx0Ci2mZcOiGabH0+a0w0FlLCc8tlLh42jsXtTvK2fKYm2vT0XAvu90HRdoigdF7aGigiDy4kuU7sTlFRrYAdlB6SLH1j2Q1em4m58x4zo2B8AoKZ8J6t/qCJd5h6rwG3hec/eM+clc9zlGoNx84U5pQP7LrDao3IOASnPopzIrGECyjIFr9CuxhZGmvIgowFENCU6UhUsgHCT4+jDZI0i5Mzu6qTBUvL4blpO6SJjeutuCzOp+QRVA/9QBu7s/1I9x6Y96WGjqn3D4qDBjKHGAPGRJjWQANUa4u1c0GBrMwOIzaeiBa7wVP/AHj+sKbHNHett91/zCW4W7z4JrX7WY9XzJCIwO0cmjWun94CfdcvxEvLhA3xAIEzaEsqiDay6Dr/AK5oumCbSxOa2nsn3+alzS1zWmREgQR+uSBa+DmBgglC0SpGnXqgEYbwndUu5TKntuoNcruog/BD4mvmJcBExaZ5G9kOtu09vmhEbQbCb1CRRXVN4kZpA90xZTpP8rwOuunC36KVuUFRdLd3dcEmztasD9lO1blcPUcfThvSmraeUoRldzSIcR0JCIebFcDC05K6ZQ4YFLTRxCKw9UA30ULfotxZcdnCpixwjzVpnQ+8/UKVlMEWduPxvuKS1FkoDFjBTBNRohPC0663n4RvSzHEh364lS4Cqc8SY6qPbXnH4R83IWNp1I5n+hYQVd9kFiBYImp5ShqvlCvYFizuvlRUVi4pG62nFRt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0" descr="data:image/jpeg;base64,/9j/4AAQSkZJRgABAQAAAQABAAD/2wCEAAkGBhQRERUUExQWFRQUGBcXGBcYGBcYFRgYFxcXFBQWFhcXHCYeGBkkHBUVHy8gJCcpLCwsFR4xNTAqNSYrLCkBCQoKDgwOGg8PGiwkHyQsLCwwLyosKSwsKiwvKSwsLCwqKSwsLyksLCwsLCwsKSwsLCwsLCwsLCwpLCwsLCwsKf/AABEIAKoBKAMBIgACEQEDEQH/xAAbAAACAgMBAAAAAAAAAAAAAAAEBQMGAAECB//EAEEQAAEDAgMFBgMFBgUFAQEAAAEAAhEDIQQSMQVBUWFxBhMiMoGRobHBI0Jy0fAUUmKCsuEHFVPC8SQzQ3Oikhf/xAAaAQADAQEBAQAAAAAAAAAAAAACAwQFAQAG/8QAMhEAAQQBAwICCQMFAQAAAAAAAQACAxEhBBIxE0FR8CJhcYGRobHB0QUy4RQjM4LxNP/aAAwDAQACEQMRAD8A89fsSm7SR0P5pRjNnd2HEnR0DmImf1wT/AVZbB1bbrwI5FIdqz3rgZ4xu0WdA55eWkre1scQiD2tyfBA5kTs/GGk/ONwcDOkOEfOD6LnE0AGU3DV2ef5XW+BHshwVbhwpY/pRuHjg/dS4Zvm5Md8o+qvfZSuHuoESTTw5afxGtJ97H1VP2MwF7swkd26fWB9Va+wWHIr1x/pii2NxvJd6hsqLWkFhvtn44+60dCCHNPjj4Z+ytG0jOURIdUyEaWf/wAn2VNFEsr4QnU9yXcnCoQ/4hXTaDwG0Tv70H/8gz8lWdp7OJcC0+SrWBn/ANgewCORWXpzXo+P8rZmF5RjWwYO4x7Jnhmylr6gL3GbFxPuUxw3JBMCBlNYcphRoIpmBB1WsLdHMYsiR5Ceg/2MHdYKL9hE6QE0yrh7EjrFeDgk+IwsQuadASmbwCuaeGXetQR4UVGiQmWHWU8OiqdCFJJNaRJIKUb2rMshFGmtigkdXGVP1EsqYdbpMhF1aS4FDej6mE7qWEPicI2owse0Oa4QQVQtvdnjQcDOpmnUJMuIBIpOgQHk6O3z7ejNapKuzm1mOpvbma4QR9QRoear02udp3erukS0RlVLZHamkXtpHO2fCC/7rxY0nOk3sYJ6axNywBJcLb15p2k7NvwtQT4mPs1xHhdfSoXSA8DfvieKsnYPtE9w7uqZyENbV4zYMqcHTYO0Omutms07XR9eE2O/5Si8ltL1FtEIfE4DWEVs4HKpDdE2Jr4murJ4WHvc12Cq3jRCrWLo5iVcdqYa2ireMokNJjQE/VRtftdXdbukkBakNTCQg8RRhT09sh4M+FwtxnW4t0QOI2gOBJ9gvqtIAWjcaXJybwEr27S+zn+IfVVuorBtXEl9MiABIPE+/wDZV+otCRwLhXgoACAbQ70A/emLwhKjLo2FSyhDBsrFPCxMtJ2rpm13AtIAsIPP+3BP8P2Vr4hzK1NgM0W1TmMNObMAxp3ugHloqeDZe5bEo5KFJo1p0WBo5hjS75tHqVm/qM39M0OjGTa0NFu1Fh5wKPvXhtWZIPE24cbfrRchMe0VMDFVsogF7nDo/wAY/qS/KtRjtzQfFZT2lri09jSddl6OapUO4Uz8XD8j7Kx9kHZMU4f6rANwuyHfIkKsdn6mQl4MEeF3Jjt8ciJ9E7o1DSxNI/uuAtwd4bekrO1ILnOHiFsaQgRNPgfrhWfahIq4cbg57/emPrPuoscwNz2BJ7t5J1aHMDCRzJoge/FR7U2vTOIpi4DaXeG2gc0fQ/BKtvbak0qlO7atMZpB0zFwMciPmoI4nEsNebtXulYA7PB+1Ih5umOFrWSnB1HOkujdETfW90bh3QUc5BFI4h3Vk2XUTYvvZJMALSNU2pOXz04F2rKwiGrmoZspC2FrJKhvulghDiijKFNS4fDymOHwg4JEkyTLOAt0MFI0UpwiZYXDqY4ZIbDI8bgsd2pykdfDLdOnA0TephZsuaWCuvCGUnaAu/1ArKSuwshQ9xFlZzs8ILF4CNE9+mniFuGEbNWCaSUYY6wmuztnEiTEIluBiJCZYajlEKnSaJ00m14wlT6oltBJtqbEZWYab25mO1+hHA815lj9gV9n1jl8bHNgZvJVYIHdlo/8kH8tYXtJZdQY7ZTK7Cx4kHhYg7nNO5w4rb02iewlrctPZJi1ZZzwk/ZDawqUmw7OwgBrz5mnQ0qokkPBsCdRFybusmRVLB7LOBzuM1C8nPoTWBJdnI3PEwRv9ptOErAtaQZBAIOtjpJ39VtaRra6b+R58/ilPqG53t4K1icOCFXMbssua47oPyVprzlMRO6dFXtr7VFFtSXgOyS0ZSTIBkAb9N/Lisn9W0beqC3GP+Jmle8Gmrx+pSIaXRo6Pgga2KTSviQQ9kyM4gxr5gItvSaqzgnQOPdfQvCgrVJB6JW4JoWJdUK04zaikCHqBROZqpnBc5VQCpCLQ/dralIWkW5L2hJy2RA32917jQrBjxJgHKB6A6HqGheJB0OaYMAgkcgQTC9Qq1n18jqTwG1XOHEZHtomY9x/MeKz/wBVZv2Dtn7Kz9Kob/d91V/8Quz5oVW1myadYNudz2tAI6EAEeqqRXqlamMRSfh6nle1mR+9tQNGQ/Bo9ea882lsk0W+I+IEAiNDvHpCfodRbBG85HzHZI12kcHukbxyhsBiMjwT5SC13R2v0Pom1V5zZTq1pE8YMtPsAk+HwpfngxkY556NiR1uE17PuNTE0WuuA3J/LDhJ5w74BVygZd4BTad5FMPchS4KtOIdmN3jIJP77mQBPUiE5xZaXMpta2B3rdLNFPvHtEQAJsPZA09hZqTqueMjHubbxHu3loEzbSZU+xhNCq51nGu5zuEPYJmRxDlG/a/LTxj38LQiDmYcOc36uUfs+mA3SEYGoTBukHkbacAd3UowFRS4OVox5CMoVyIAViwjwq1RmU2wlYiAsfUssYVbcik7qEwpaNNaw4lnNdscsY8UOymceyNoU7yEfQYZQmDbKPxWLbQYaj5yjWI/NRhhkftCzJnZpMsOyAiWiFQ//wCkNLwBShhiHF4Lo3ksYDB5SutpdsHucO5NQMPJrbcLgk9bL6PTjoD0h7FL/RzPPFK9PgXUFOoDoZCptftE97mkNDCAATJcSQZmTpv97ynLKFYtL3uJafEeGkbuUL0+oDnWxvGcD5+r4LztG6MDeatWamRCBxuJGYNmDIFgDr1/JDYKo5xAB3LvFwHCTJEFVT/qLpdOC1tAEC/OVK2La+imzm2UYC02rK3K23yxy05qnohcF0G+imFQDUpFteoZIm2sW3FTbAbmzE30+qydJ+pE6noMbkkiz2q+yodB/b3koratNlRhaSAYMHgfy4rz49pquHrPaW5Wiz6c2aCYD2D924JjjKufaLwwdJChxWx2YqjTIdlrMEse3zAxoeLb6Lksr5dY6N1AjwxfHieaKpgLY4wXZafktbB7RCoGse4HOPs3gyHanI4wPtBB6gTrICv/ABFwE0muzAQ6Nb3nRedN2q/B130qg8EhtRhnww4HO2CMpB8QINjBG5XfH7V/aMG5rqjXw5pp1Gx9p4WuykaCo1rjI3wXCLhvZnlzAHgk8g/lUMg6cwczj8rziixuaHOy6iTcA6CeV/RQEeYawSJ4wYWsU0hzhpDj/UtYOnbXmqGiha0bzSxwCUPZcpzUppTiBBPVWRFImChdCic4Bae9RBsqsBRF3gse9Yug2FiK0shcijnosaPMMxb6kyPWB8Fe+yuLH+XtgfaCaTAdWuJNOY3QGgn8QVGwHmp/iH9SKxfaStQqYllMtyVXOm3iaSMjnMINiQBrOgU2qhMw6Y8b+f8AKbp5Wxf3HeFfK/tS9Ix+FmjmiC2xFpIY5oD+Og+SoPbm7xMB2WmXcyRqfSE87MdqTWpd2YNemwC//lpAiR+MaHkZ32qvbTEipjapHly0QOgpMI+ai0MD2Tlru1n5hV6qdrtPY4OEP2ZoNfWc185H03McRMgPgB3oYN7arnCh9CrOj6RuOYs4dFzsDCNqVmsfIa+W2MHN938kw2vs0U3AguNodMeaTvA0Lcrv5lrPcBJtJ5Hnz7FmxxkxB4HB8+famvZrHk5WHSMpndLiT6HMpu0tI0XM7slgOY+GAfu68d1kl2XixTzWmfnBEfEeyadqK5L2h3+kHD8TnNn0jN7KPp1qAexvz81f1L05F5Hn7InZTi5gLjmJvJ14H4gptQjekmzMQMrByv7/AN08wzkrUVkUqoOAbRlKmFxiH5XC9wucRiMpsEDXxUmVlGMkq3dStOD2mQyYk+yXYzbtdtTK0MuAR4TvtxuVDsvFzY6IkUs9djRfy/1FQ9NsbiSF5zWkbkNjsXjGAd4+qzNpE09OERxC4qdjq1Wk2u90hxADnOLnwZE3k8VZv8Sx4qIzAkB/hEeEeEzEzoDrwSzF7FxLMKyszEvyQ0908At8TnAZCNB4dC2b6q0RuYS1tAi+34ULZQ5jX4FlTbO2DTbSc4kBzIi3mkwVY8ds2i3DFzWEvAYcxJgS5oOvqEp7O7SDsK91RzA7Qj96H5bT0TzEdocL3IY12YkM8I5OzG/JZ1P3O3dgee/s9aVM6QuG0H9w48MIDa+HJfRAYGzSaTG+SbusIKt1KnOGDf4I9lXsdtljqjXMkQ0Az6/mjaHaEZMttPmnxamOKWS/2lpaKHsUk8cr2M9HjKlwTAHBsTM23aFC7YrQ4brNNuiBxONIMgkEaJdj9pWlxJNhdZjSHQ9Os3fy+Koi0zi8PKtmHx9k2wjw4SvOKe2hlspaXaMtgh0KvQ6iXSyAuG4Dsly/pznftVp7TQ2OYP0SbC9rWYWzwTn0gxEcfdV/bva8CJJqG+hsOsqpbV2xmaHFplxMSdByAgAfkqomPk1J1LRts2OPBPj0rWw9OTK9Q7Q9omVmNLOEoTCdqnsptaN1+a8vf2keGgNj5/NQnb9UgDvD6QPkqDpZnvMhdk9+Pp7EbY4Ws2VYCtPavAftc1AYqjR25w3tdyMnpPVVDZe23Ui6m+QwmHN1yOBEFpmxGUEEcPVBY3FOJu4nqZ+aDezMJGq09Pp9rNjzY+iVLIL9AJ7tjazHsEQXg3cBGYXuba8QucDUloPEBIGv3FO8JU8MaWt0Fk98IjbQQwzF7rKnq1UuxTQQTyRVQoaubHoV2MUjkNpU561ScuSsabq6sLMvKllYonFaXtq7uU+FbD2A2IcARvBlRVwHV35tC50/FSYHGjMBUs5sQ48tA7lz3KGswioZES4n0JtfeFzO7PgvY2Cs582sax9CpTLXZagfYjcZAB5gyZHULW2MQatepUIALnaDSwDbcrKfajwa1NwBHlN7XBkISu4ucd1z9fyXY8048191yZobuY3ixXwXezxZxmC3LB4GSZHsrbtVzcRhBWH3hDrmG1GC4I5gvEn+FVLADzen1RbccW0n0vuvcx/IOafqIB/CEqaMveCOQQmQShkZB4IP8fhd4LDZ2PdmAyBrjJ1mRAEXMgdJCadoMWKjMMRc927MRpOaI0S3YdEudVbEl7Ia0RczumwvCLxFI08jXWIBEW3k8EEn+QZyPwnRDdFxg/lTbObBBO8A/BqsWEqqvUqt2bvC238gKI/zDI8C0R6rs8JfFuCZBOGSbCrK6IlLcQ5pNtUDV2kdxgIJ+Kk6rKbAVpulCa4faBYbJnsvtD3VdlU/dIMdFVKlWEJVxCI6QP5SHTgCirl2u7SjEVzWaQ0uABEgwAMvyQx7V1KtMU3VHFrQABoIFxbfEnVU9lbM6IRNGtNhAjVNOmoZ5SGzNwGjA4TqjtJ3dwNxd/UUVsvGEGTqq7TrAN13n5lTUMVB1uUt+nBtObLwr5RxheDe4hS0NpZTEz80iw1aGBo1N0ZhMG8nMBv+t1kPhaLBVgNqxU8SXESlm2sTG+5ItwCNpCCBIBvfoq/tulkf5s8wZiImba8lPBGOpS7wtPxZuOC0XyND7qE0zJPFH0cOXAAKs01e5K1gdmd6dBG8lV7tL4q7g3yt8I9Bf4yrlSBo0yfbmq7h8I19Rhdo5xn2lHp304vPAS5G7hSq1OkS6CuDZx5WCu219m0mZMjQDeSN+iF7N4EOdWETleOGhaDvPMrQGqGwvrzalMHpBtqpFpdJjQKShsuq5uYMOUiQbC2si6se28Dlq1BGo/2pjsOnUfhaGVrIdRPiLnT9mA0+EN3yd6N+qLYw9oGfH2Wg6Ld1OKoTqE30gSfS9uaIoYmwiS3cTqOZGinq08hEjQ/WChsdhzTceEzDAGwOgEWV7HB2CppGFnpD3owVZ6/DqOSiqHVDNrW6frXgpDUnrv8A7cl3ZS8JLCVuK6bdcvFz1KxhVKhHKx6xcvKxdAQuOVutim1B4m5Xj2P5LeGxAIyVJy/ddvb/AG5Iva2FbExB47vdKgY5rjQHNwuvLo35/wC+1Pnv8dNj2h7X+Uj95tgZ4EZZ9UoxtAseZGWTIHI6X5KbAbRFPKHQ4AzG9h3FpXG0Zz6y1xLmnk4yel9yXG0tfXkqiaRssd97+GO/q8PgtYc2/XNTNaHEcz9VDRFuoH1W6dWD7oyMlTtNAWrhgHUn1RUptawOc2wA8Lu7bmHQOlRuomtXqMcYgeEhswZJI3Trx0UPZlocGDi55+AXOIx72VnZHuAJktgFp6z9IWa5hDyB4d1stkBjBPjeFmI2a9lVrJDj4YvDjLYHhcZ3c+qW4ujFQiIjUc96bvfVcWvBaBmpEtho43AduiUH2irzXqGMuUBsfhmD7Eeyqjnc4BhpRyQNaTILULcx1hSZOaDbW+znf/dY+qTSnf8A3XHMKNsor3WpaxQ7qeYHktNJyi/HX1RWFb8Qu1tCH95QuyxLyeAUjWQxx6/MrWyBr+uCMr0/+nB/e72PR4BQvPp17FyIf279qG2TgTVeGi0/nCb1NjOpvcNQ2oGTGpyCp8iiOw7WtdJ80GOUPhc7axzjjawDiGd4HQJie6a2bbzEKKSR7pnMHAH3CsiY1sbXEcptR1YIuQrbhcGe7twcfYSq5sijmqMO5tMHpcq10MRTDXZ3tb4akSd+XwiOqxNVZIaFWXFrbCW4CiK2Ip082UOzSZjRjna+gSntJghTFI5sxfSY83mCZkcuil2BtanSxVJ9Y+AF2a2bWm8Cw1uQoe0u2adYUe7n7OkxjpEeITMJ7Iy0jCAvd1a7V+f4WmM8Ad1+GX80zwDBZIW4sBm6Yd7ECL9QU52PUhkmwAS5mHaqAcqTb9mtHGfglGy6cuG/xBE7c2yyoGBpMiZtAulOBxRaZGoM/VHBG7pUcILT3tNTIY0wYzm9o6cVn+HWE7ytiRGndH3a4f7UFt7bLqjGNIaA4l51ngAOWqT7J7QYnBvqOovpN7zKDmZmIDc2WJcL+Iymtge/TlnBP5U0xdWOU27b1GMxb2ZhmDWyAbg5QYI3WIPqjuxmFLsJhJqFsnEMsGbnvtJB3Nn0VC2vjX16z61WqHVHxmIAEwA0QBYWA9kKzIGhpfULQSQ3M/KCdSGzAJk35lVnRboGx7sis1fYj7qUucatGbbMTB+6T7jMPmsqn7QTvY74Fn5oCqaYBDBAMzaEbX87T/C8fFp+ivDaoe36InO3Z9n1QWKw/dmW+X+k8ei570G41/XwRNRyX1GlpkafqfRURnFFRyijYUFV1z1XDV1UjMSN65lUKTusebLFsmxWLoQuULsc8sDDcTIO/otUzqomOkgIgjVHQHCUCXZKFPJdsqgjKbRoeHXiPkoisldpBdJlBAAJnwtuNAIsP7qEn6qLD1XC19Dpwt73Xe626UuqTi6wrF2c2gGOZP3WvceYAJgc7IhtcOyvg+MBw5SQL+6SbJqNJdeMtJwubFxBAA6lwACm2bVdkIJgy2JG4DpusppGCyQr4ZSWtafX8q/lNdtbQOd4EGAwGwEZZEXMk6aceSH7Q1AajiABmY0mDNyOSFxlc5nS5wJaJjR0zrcQPdDd9O4CwGvAayeKCOMCiPPCZLKTbT55XbATSAAknd6rKroZlggjUHWZ15dFxUEgCwCykY3j2TqU/q9S391v63oyg656IGq+VJSE7pQuGExjqNIjCU+71cETgq5cyHeRhdlEDVzszt1xoh6GGc4gBovy0G8o6t+6AA0WH1PVIeQVVGz4fVAMxgA/mdu4uJRVLFAgaoTDYPM03+84eziEz2JsrNUufC3xO6D89EEpYASvRbzXgrfsl3dsAI8TxJ5D7o+qj2m9w3WUNKpnqZuisNfZRfSd4ZMSOPosGRwY63d1pWAFRK1R3FqgfWMa/BOqWyzUdlaCSdw19AFrbHZx+HDe8ZlzzHpE69QrWytujyknmkFgsOahABkncrNjR3dEMBudUHsVvdsz8RA/X60RncmrBhSyvt3qCeBQVdq4biUKzWL+ise0sEaYkx6JC3V3JUxPDhYQkUuNuMEUvCT4OP8AE5JqrI+6B6qw7dwjwym+xYGATM3J9o8XFD7M2G7FCWuAglu8mQ3Np6geqpika1lk4SJBZpJAw8G/NdhjuQ6BN9u7CdgywF+fOCQcuXSBxM6qbYGxqVduatXNLNU7pjRALjla4mXNIjxfqU3rt2dQZCTt7KuYqmYuZ9gt1q05OnzbP5e6ZdqNmjD1TTDi4CIcYvM3MdEoEBtMnl/Q5PjcHtDgkyCjS3UdZRVHWW6tWUHiatlSxtqSR9LT2xouVrC31RMJhNYSGjcLUDmGFimhYvbl4sCXUh4wiH70PRPi9EQ7enFSt4QsaLqvT06KWgJspKdw7rCAmkxrLCiwlPXUIl1DM6CQwm2bRruAPA2R+zOzxrUQ+m8BxcZkE6EiNdN+i7oYOtTdLqXeNaXNJZBnVrrGD8Eh0zSSAcj3KtmmeGguBo9+ce7KF2NhwKj6dTwZ2ZQTaHGC0g6TwWCseJ+O5SvLYq5czBMZS2GkZdHA+U8Bz0QGHfJDQdTAHUxYrw9Ilx9S6SGAMHr+qJd4jrcAD8itsAEuNxP5blw12VzgTBWVaoLHQdcvwa1p+IJ9UVLlgZ7oh9RoaHRYrg1QGB0a/UqCu77Jv63rT3fZN/W9eDfqvOkPyUlV8hpRFE3PRA5vC39b0wwLQSSfKBfnwCF4oIozZU+zqhazxHxPEx+63cOp19kM3EHvom0rWGxOd7id4+u5Q5vt/X6IAzJvwRGT0W0e6YYF8NP43/1FWfAVWU8OJ81QAm14+6Pr6hVzY9EPMHyhzy7oHmR9PVH1cQXE6Xv8oUGpbuNLQ05poKebIbJlembFYcrbSSY1i+XNw4BeV7GxTWm5t+Vyr9sLtQx3dZT4XVIc6WgUz3bgM2Y6zIA5LF1kJe8AjFop7MeEl7Nvy4phAk52gAmB4jl1g8eCYf4i1XVBQzNDfFVAgk+VzWmZA4SqR2S7RD9tpMc6xqsGe/8AqAB0GQLkW58lfO3bAGUHZi4Z8Rrl/fGkAaqh8LmOF+eyUXtfM0j1j6pHhx4ABoDH/wAmLeiOwFOWtj+H5hIBthlKlmJJILTAiPEHAT7/ADRXZrtIx7w02Fg28kkkACOMwNd6RJFIWlwCv6gGO6adq6MUm/i+hVBc4hzhvuvQu2eLbTpNBHjLojQiARJabwvPg7M8lO0IIjyEDTuAT/tNhqtSlUJrNyMZTeWCm0SXyyA4aGWz0KRdl6NZ1RlGnUdTzPkuETZrjPiBEDKN29NsbXpvJGp7umDJM52F2k8nfBZs2vRovZ3pgA3PAX4JzXubEWgezHq+eV7o2bKX9paNVrKDq1Z9V1RmaHRDI8wbAFrj2W9iYfC1MLVdXrmmWV6JazO4S1xaKjgwGC4MD/FEiOig7X7Uo1WYdtItLmCqHwIN3jJmMeIwCfVVZ1MwroGF8Q3YPw7qR9jgJ/2pbQp13U8O/PTbGUlxcSCJBzeo9kmqv8LR0Qj2qRhkeyujj2NAu1G95dgqVD1qcqZxXE7k0WEpwBwh8OYlStrSeS3WwhYSTYTA9pn6qNrUWHZSacz0Spw8HRYoaBuVi4RSMGwhcP5j0UpGqhww8RRB0KeVG3hS7Mb4jyXOGHhP4lJst0F3Q/VawjfB/MVO7k+5Wxj0W/7IOnWew+Fzm7/C4j5Jrs/b2IbLWumSTdoJJMSUDjqGR+XgPqUXsJv2w6f7mrrwxzNxAKXEXtk2BxGaUlDtA+m6qKjMzqpBJ8sQ3KPDF0EaDYY5pBdq4QQARw9ZR3aClFYHjb2A/NAd8Q2BFp3bpA14IYw0gPaKtMlc4ExvN1dfG/N2j9t4J+ZlUhhNVoMNkyQGyTIuTmHsgKTSQbNF40uP19VO3aT4aHuJDTLSPMLGwJ6DpCgp1buJGbNNza5vmsL9LaomAhtFA9zXP3ePK7rshoaYkAXHVcOeS0NG6VLWqAAGBdD1D4RpclEOEMlA4PZRh+keyPdjcoDRu1PF2/8AJAUrX36D6n0+q6FExPBEQDylMe4cIzBh1y1sga8lLDc2bMJ1Q2CxLxLWgEOIm0qbDuzPiLXnoNUpwNlUMLdoA5+XuRWDx+SkY8znOJ97DnqT7LTq4J8x0/5UU+FxAHmdHDzGyhp4vkEvYCSQEzqEANJTOrtEtaQDeEm/a3TIc4QZs4iDxEGx5pliKJLTAGn1H90pcyCuxNblBqHuJC7oVi0gtJBEQQYIi4gjTRWf/N3mj4nuduElxibuIn4lV0UoaCUwp1C6BFgPSTr+XognaH0UzTEstTbRr56QEmRpGh01uk9HGuZ5SQRvBgg8RwNkXjTLeiAYb3039N8c0UTAG0hneS+0a3ab3OzPe5xOpc4uJ9SZKcYV8m29Jv2ZrqgDM0EDXUn/AIhH/tYYMrTJ0LvoOXNJmaHftVeme5t7jhNMbjGscd7iT0HXmleIeX8TKDxFQmo4/wATj8SpRVylp4R6pYi2hXMm3nPCJw2zi4plV7OOyTFuijwG0fECbBXs9qWHCdyabfx2lRzyyMIoWthkbQwbGbrOc8DxXlWKwZabofuirTtyq2s/NlDdB4MrG2AExHK5Sd1ENkiTqPMCOE+XRXRykjKh1GjAdYSmpTUYblIM3Bkb9NEzxlGHRxtYD33KMYKl941J3gZG/OVU2TGViSwEO9FCVsU55voI/JRko3F06UEtDgbC5bHwAQBKNlEYCllBBybWN1WLdISsRFKbdKDC6lTDeocJvUzN/wCt4TSkNUuD+90U2D8o1831CHw5Og3qwYDZAFNpcDJGa8iDJt6QD6qSZ4ZkrR0zHSUG9gUm21/3z0+pU3Z//vD9bwoNsH7Y/reUR2e/7w/W9Ef8PuSx/wCn/ZEdoW/at6u/pakleoNACD4pMyDeWw2LR1M8lYNuwazRzcf/AJYq45sk+q9pv8bfYuaz/K6vFFkteHkS3IGlrSZJHld4gBeSCBGma8gSK6pzFtylw1RzcxaAZYQczc0CQSRI8JsPFz5qfaG0qlVjG1MkMIjKxgPka0S4XPhAMcU3g0kONi0I/EEwOC26vYW4i4B14c+agLL2UjWm0A9UdBKBNovEQGjLMbpiYki8Wm25dU8Y2Gh7fCDBy2cROs3v6KCpULg0G2RgY3oC51+Euc4+q47kwTw19dEFA8pgc4cInCYhrH3GYcM2X1kT1RjqYayQZJdJdIgtdqzLPmDmg9PgqxDL2EAgECQdw3qXCkw7fYHXmJ9ULm3kJsbqJaR4ohlTwkcz80O19wspkwepUuEnvG6RPAEfkvcAof3EJkMSwsAFnb986wZ4RuUOFwrpM4epUm48NSLXPlF00pYjdDY4ZGfktVH63OvEqXcRilodMEAk8epLnMmKbm5HEAy/MzLGoyxJnpuROG2aW2NelGsTUiZ/AuqzM1QHWADrpqPrwWOeNFwuJFBdDADZUOJwD4Iax9Rx3sa5zcum5szKloYekBlqYc5tSXuex4MRdoggb45otwgcPcKGo7xT0+QCAuJFJoiaDf4UlOnTywKIBgNLs78xHDWPhuASl4aKgiwnfy1TAPvr8R9VxV2W8+Luxv0LZIiSfN0XWHacn5o3tsDaPPuS+s9geNYjxTrmvIHLT3TOnWojXD5iN5qVPkLIY7Pc50lhBJ4ssZ4dQfZdutquvp1AH5/hcitpP4U1OvTAjut5jxPtO6xFkQa0tEW0sDxniZS1z0XQpuc2zC4CBMdYFv1ZJczutKGY8KbDNzG4JmCLG8qPGsgnUzvWUaThP2U5gBoJGYiHCRZxIgHqu3YZ8eWoLHdax6CyHg8qkz7m1SBZSk5sjngfuzwvcDVcVRJMiDwIjonNFjmEgl48cjN+EXMG50G9LsWJcUxsllQyx+iluJp2QLhCaYhtil1YXVsRsLD1LKK1R1WLKKxMPKQzhC0HRKlZV1iJ/uChwNUXSb4Kn4PqExymZlWvZNEMYDlbMAk7hxUtTEgmbG0zxnhx0STtHVIbRaCcpFxNjbeN6lqOsz/1M+RWR0d39wnm19F/UhlxNGG170p2m+arj+tSpdk4oU3hx0Ci2mZcOiGabH0+a0w0FlLCc8tlLh42jsXtTvK2fKYm2vT0XAvu90HRdoigdF7aGigiDy4kuU7sTlFRrYAdlB6SLH1j2Q1em4m58x4zo2B8AoKZ8J6t/qCJd5h6rwG3hec/eM+clc9zlGoNx84U5pQP7LrDao3IOASnPopzIrGECyjIFr9CuxhZGmvIgowFENCU6UhUsgHCT4+jDZI0i5Mzu6qTBUvL4blpO6SJjeutuCzOp+QRVA/9QBu7s/1I9x6Y96WGjqn3D4qDBjKHGAPGRJjWQANUa4u1c0GBrMwOIzaeiBa7wVP/AHj+sKbHNHett91/zCW4W7z4JrX7WY9XzJCIwO0cmjWun94CfdcvxEvLhA3xAIEzaEsqiDay6Dr/AK5oumCbSxOa2nsn3+alzS1zWmREgQR+uSBa+DmBgglC0SpGnXqgEYbwndUu5TKntuoNcruog/BD4mvmJcBExaZ5G9kOtu09vmhEbQbCb1CRRXVN4kZpA90xZTpP8rwOuunC36KVuUFRdLd3dcEmztasD9lO1blcPUcfThvSmraeUoRldzSIcR0JCIebFcDC05K6ZQ4YFLTRxCKw9UA30ULfotxZcdnCpixwjzVpnQ+8/UKVlMEWduPxvuKS1FkoDFjBTBNRohPC0663n4RvSzHEh364lS4Cqc8SY6qPbXnH4R83IWNp1I5n+hYQVd9kFiBYImp5ShqvlCvYFizuvlRUVi4pG62nFRtX/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6" name="Picture 12" descr="http://media1.ntvmsnbc.com/i/NTVMSNBC/Components/ArtAndPhoto-Fronts/SectionsThumbnails-TSM-Colorbox/_Cover/121224_yangin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832999"/>
            <a:ext cx="3173442" cy="3915568"/>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www.sehriistanbul.com.tr/images/haberler/istanbulda_fabrika_yangini_h67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317" y="4005064"/>
            <a:ext cx="5286375" cy="2743201"/>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6" descr="data:image/jpeg;base64,/9j/4AAQSkZJRgABAQAAAQABAAD/2wCEAAkGBxQSEhMUEhQVFBQXFxcXFhcXGBUYFxcUFRQXFxgWFBQYHCggGBwlGxQUITEhJSkrLi4uFx8zODMsNygtLisBCgoKDg0OFxAQFywcHBwsLCwsLCwsLCwsLCwsLCwsLCwsLCwsKywsKywsLCwrLCwsLDc4Kyw3NysrLCw3NysrN//AABEIAKkBKwMBIgACEQEDEQH/xAAbAAACAwEBAQAAAAAAAAAAAAAEBQIDBgEAB//EAEEQAAEDAgQCBwUGBQQABwAAAAEAAhEDIQQSMUEFUSJhcYGRobEGEzLB8EJScrLR4RQjM2JzgpKi8RUkQ1N0wtL/xAAZAQADAQEBAAAAAAAAAAAAAAAAAQIDBAX/xAAgEQEBAAIBBQEBAQAAAAAAAAAAAQIRAwQSITFBURNh/9oADAMBAAIRAxEAPwDAvBXKZVlZVUmrTZOlQJhXOYh3Jkg4TKHc1EAFEvwkAEiJS2ZXkTXBcNJAndSdTaB0YJ5qdLEc5QSurhA02KGryEc+og65sjZhZKmHGFW+pdcNWyCU1RrzVQsrHlVlUFgqTqumFTC6EhF9KqWuBBgjROsVWNVoJMmEhYmvD6oMNO2iy5Jvy7Ony1vG/VTGgHpaLdcA4Xh6zQHBr9xHmCsbUoiSCpcGxDmVmlji2CJjl1q8Lthz8eq+v4TCMptDWNDW8grCqsBiRUYHDcXVy6HIhCi5WKDwlQGcFWrXKoOUqjO+1wkU52BI7ZaFm8Q6fL1C0PtYZLQPunze1IK7PhtuPUKd+VyeH0DhFNraQDWhouYFkUXIHAuhg7/VXZ1ptnpJ2q8Qqy9dD0bGk2heevMXMU/K2dTIAHMkpkiCutsrGN5679qpfqkFzHq/N1IekrlcTXywtJMRKkaUbR9dSf0uGEkwNNU0ocF9402gjdc0dG2JczrVRwruS31L2c+9BC9iOHMAIygdlkBksBw8i7mz3hEcQILdCI6kzxFDLoT4/qluKMWJB7lJkVRusLrXQIRNSgQC4iyDqVRsqDtVx2+gg6jkUaiFqXSCjNzXiepdMSvOb2KyVEda8GqRauZbpbEe92raVCSr8Nh8xAWk4LwI1CBHeufl55hPLt4OmubNHB2VDgQvqdX2Gd7rOJ7IWG4xwJ9IkEFZcPV4cl1tpy9LZN4+SN1clSpYgggrxoHT1USwrtlnxw5TL61/stxepmImwE67Bb3B473jZym2sEfOF8l4G4tqsk5RPS7N19M9nKwIcLEa2VY1jlDb343kdoK4aoOhCtyqiswHUDwVVCuo5UkrlWkNvKQoCn/cfI+qSme9p5zs/D3/AB7eCSY18EE8x6px7RsJeOlo1vV9s/okuMBJA6wLcidpUfV/G4wXwC4PZorCUNgAG02iHaTJubmbkSrDWHNWmJly61ypDp0XMyDGNqLjnyQTtp280KHKYentOhlOouhiFa9WNqKokUxl1dkQwqIhtUJloQ3ARuD2tHyVraTmizW+JHyROYL0LJZfVeRq090H5pPi6w3kdoIT/EiySYtimqxJMQZ0I8UD/Cybpu6lOt+5BYsNbMCOy3ooWUcZdDQ0d6QOamePdM3PeUurMVAO5VypvVZKCRe6FwPleeFECEzdkKQUMsaqOhlTVYmmDHLZaz2dxtSReGNkkQJdGyy3CqRcRNgV9T9l8JTpsvd2XTWTznkvM6vPU9bez0s1O469mOKmo15zNLYkN+7rYFZjjOLo189P4XOktIIPTFoBJuZlaSjjhSBDabnZrkkgsAOwAt4LHVG4cvfDcpueiIdcnQ9S83hxkz3pvx8e8srrUrDOYXXIuhqlGF9Nw3svSe1zgHyBJaSA4yNtljOP4VrKhY2ejrOo7SNV63B1Myva5ObpvFpHCY8H4m+k4Fp7ddEE+yng2ZnL0Mcnl5YfH1vAgvY17XPEgGJmP9wK9V95s4HtaPkl/s+8ik1svtyykR2FNC93M97CfNq0c1mqoLXxo095HyKoeSNWmOqD80UcR1s/5N9QuOqTsD2Pb80HKyfHKgNTcWaLg83FJ67xnaf7m/mTbj7f512mwZy3zHmUsLh71k26bdR17qJ7aX02mF+BpiJFuzZcqBWBtLKLMmBcWnr2Qzmt2cR/q/VWhEsHJRLO0d677o7OJ8D8lFzXcx3j90G7lOxPkVITzHoq+lyHiV0Pd909xCAmHnl4H9VP3x5HyVefqPh+ih78dY7j+ieyFU8TznvBV7cS3mEB/EDmF33g+8PFVKWm1colg10ViGxuEbUbDp1kQYvBHzWOwrNQOHRcHdkHXT0KBxVM9Ss4RwltBrg2TmJJk8jYRtqUW+lKFQifR6ln+Ms5HtW2fh1j+MUjncFNXGWxLULFkbi2QUOKcp7GgFUKlwTGrhihn0SgtBmhXUqC41l0dRpkgwJ6klA8dThoKXpji5AuI6kHTdzQNmmFxzWtg+MK2vxp7XhzHOAFwASB4JI5VucpvDjfNdE6nOTUaY+2FctLc3RiB1b2hMcfx6lVY0taadQABzgdbdLTZYgG6Jw4JmJ6gsc+mw9yabcPWcm9W7fRcBxcksa6s2ABJMA5Z3J1shfag0HkvouzEgy6dwY3WJxNZ9g+Q4bqh2KduSscel890roz62a1odWcLAXKP4DUY14z25dqAwGNZo9s2gdR5r1VpB1XVj48VycslndH1jhtJoAI0RznAfsvmHCPaCpRGWxbM3la3hvGfeuEht9LkfJbyuDLGtCPqVx7LaA+Co96YiD3FpU/fxqCO4/JUjTI+0mUVzYD4Nv7XH5pRQoh9em28Fw0JnnqmnHMQP4h42lt+ykDH/JBcOg4ql+L5FR9a/G4fhrQM1tOkTbvQdTBTufBp+SbuiVBzZ0Vs9ktTAW2/wBoHmIVBwzhv5u/VOMSIQzjZBwtyOG/m75yvdLn5j/8ohxXAEGqzO5+i57x/V5fqrSxQLUBDM7do+u9dBP3QpNP0FLMfoIJuCqXYhs5ZBIIBAuQTcZhsvYqvkbzOw3PYs7w0lmR5j3lYNe515JiBNrmCs9nI0VN/qfVeKF/jGm5IBvII0271dh3S0QZhAThJOL8PDiSNSniqxDQRdGhHzHiVCHEdaHp4bcLV4zhOaXDw7UI3h+UGdlLRmcS0oF7k24hTgpRVBTCVOJTJlOQISimYKaMxTQgF/F3z+iAZSlMKtEvcJNj5Kx1INEHZGwVPZAQj28kzrQUPlVW+BIEbTKZ8LwlX+oz4WmDcDu71Q42hWUqjmthp1Og6llnuzw6OHGTLdMOK0WQ2xNSL731S1uDvCa4OiyTmddwi82trKv4LTp5yHa7HXy3XP33CO7+c5Mp/pOcKG339FBzk24jhgCS24SpxWvHn3Rz83H23TmaAtJ7NOl7IO8lZgPkxqdgtp7P+z9RgDnkNm4A1Hato482tpugyimVLIBhVoqLRgy3HX/+YfYnpjbcUmC6XYJ4GIp2m+mWdWkaJhxd813jfMT3CmwJbw/EBmKY50xOxA2MaqJ7aX03NcsaGZmlocLuBIDOU3lFNaIs8gc8wjtkrN+1NQkgOs1w6J8CfVCcRrF1N1PKWNcBI2IzTIVs9NLiWuJgPBi5kD1CDe939vmlGGxb6ZptzOh7mAyAZaLQOQTKq69kzVuqHdo8f1C8Kv8Aae6D6LxK4AEg7/EDrHaD+iia4+8F4qB60wtY6eSszBBwOQXYHLzKQManEqvvDLuiWxoNQZ+Q80TgMQ1jaZc4ADKwTqBEA9w9Usq0QSB1/JVYihAME9V1mtp+PVB7tgEWdtyyx+qF4LiYdl2d6hKHA3ufFRpPLTIkEdenWiFW2CoxRsg8BjHua2WOMj4pFxzITB4lGy0Ate8JTjKwvFwn1bCgtNll+LUXNCmrIsUQSSlVemicRUcLqqJEqgFZh5KtNCLFXUmEELtZEAOpWAsFVVrypvpTdCvZdFp6QqKMK9tJXe6UXNthxbBZF0s5JlTwx1AVpwJcHQ3pdQ2hZXljqx6fKwtwlbK8O1EyQi6VRoqgxLS4T2E6IKrhXNuQQmWHoh2Vw1kAiFOerNxfFuXV+HXEeElgLhdpNhvBuszj6MCwWq4njJogMcJaQDMG9zoeQ9VlKuIqTJaJ6oS6fDLXkdZzYS6i32fxQoVfeFoJAtOx5jrWqo+2DHfG2PVYhtdwMliqrPkkxAOy6/TzfGT6lhMQ2qM1MyJ8O0JhSZbVfOvZP2ibh87KgOR0EEbOHUt7g8Y1xGUzLcw6281W2eU0zPFWn39Q7Z3DshrEHwd4/imkiQA4wROjTsi8e/NVq7dOp6tHySejVy1SSYEO8Y0UxVng59ouK5qZs4EuZE5h0ROg7vJA8d4wHUxBcHg3nMNuRFtfJLMfxFz7T0RoOUGQe25QNfGvqfG4kE3B5q9o00eIx+c0y34YGoIg7i+sFPg6w7FjsBjDULM1w2ItsXEmfErS/wAYNIOXJOYcwdIRsaFZlzOh6NTM0OaZBtpEHkQul5T2S4vUSVWHbQrjTP4bjW3aoyyqpFTqsAnkCl9XFVJsIFrSOQnzUquBqknLUMHmIjvQ/wD4XX5z3I8/RvTTuHSHafRRxg6JXY6Y71HFi31zSCcKqsVYSqax6JT0W2r4U3oAdTfMBGuZCX8OqQB+Bp8LI4VAUlOEpbxKkCbo91QJbxJ3Rc7kEiZzitFkwAP3SGrbsTGs8iZul9Uc0RQmjSltkBX69lGpUynUrr3SAUwoqRCBqG6urv1QmZTYuUdRZaUQxiXMrFG4StKxzjr4a1/DaNNtCYDnOF+YN4hQoPyMe/LcQM026XUoYPFtGHymZBkOF4nWUrxmP6BYHOIMF2o00HYuGcWVr1L1GOE8eyXiuML6jieryCZ8JpGA476fsgaeEY941I3vyGnomFVgBgTYcyvQxk1I8fm5b32q8e0AERaSO/W/WkfWjXVyCQfhdqOwyHA8/wBUDjKJaTfrEGxHMLaRyXL9eqVS4EaAct1XFlADrKjvqU9Fv8cqUOS1HsdxjLVArOAa2lkaTA6IIgEpBgqgDxnJySM0ROXeJ3TvH8HosM5nkE6Q0dE7zKyz5Oy6rq4+L+mO58erYwPqviSMz4/1E38glmKIzX0U6DQ10i8/qhca6+k305wrxvhjnNXSrFMBc4ssNhMnxRvA/Z6rWh32J+Imx/DzTb2T9nBiHF7h/LaekNnEwQwHlFz2LfPw+UQAABYAaIuXxDD1+DGm0htyR2aDqQOWoZaDaACL2kAkLc1aISCpSis7rA8rJSC0swNd1J0O00I2I/VTxWdtQFmdzXRlAiCTAykbGSi8ZQnZHcFoCm19R13GzJ2dEFw64gKsrqFjBbcN7oN0NQ6wZDbbHfXVX4TBTd+/mjOHYP7b7k8+aKrxKmHQYpta02sAqXEKeJqWKBL1aK609LuKhijb66lKmel3fNVYp1vrmE1LCVVVNl0lU1nWKCL+KcVeBLHHYSCR3a9SArceqkiHPEbSZ5XIS3F1Dl7T6f8AaHzkQdSp0uU5HHsT8QqHsMb9o6lViOJV3Xc9xkTqIjsCnicWyk7I7DtdoRLnbjWxVWKxlMgZaOS2zidSRFygCKGOcW3lcNVLTVc21oiya8KpZ2lztdLIADEEyrcI6Qb6adiOxGAB37lE4UMacpulaC6vT5oSqwbIpzHO1F5ixQNRj5iN0tqxcA2RWCIBQrmmRFyYEDmToi62Cq0jFRhYeR1U2bb4ZSU5wxFiYcJ+EmxIG4nRA8TifhA7J8kfw19Nnui4ydakmwBkBoAEk2BJ0uEFxSqL5fhBRhjouTl/BnCT0BaImLagn4pjnA7lHEVAMxPX8gqsFjIFMEOFiGyWwbz9diox1ZuWp8Ux1cwrxc+VtoOu/pdyFdVgEHT06wuGq0mZOnUh6zrK4hZPLRQzXUaL4Bn/AKlSe2Lpk63VaOkS6mC65hvpbyCzEhNWwGaOBht7xMLLkx7tN+HPt260CRBPJcFIFwM2kz2bqg1YjVSw1UF7bnlfeRCqTSMruvr/AADDCnhqTdy3O7rc6/lm8lZiqkDbX5qrEvyssSIp27kDi8RMfWyUhV6tVSGu7+b/AKT6hG16yV1v6jOthP8AzWkiRQALhPaecDVMsC0VHNBgAEnsJBMeCSk/XYtdwCiGUwbXdJ68zbeqyy9qx9CjUAG3UllSuDJB1J8imr3ykFCtLATc3ntlECnE1rFBl5RFd1iqS5aRK1jukez5qvEm31zSzhfFG1G1KjnNY1pAkkRfled+SJo4xlQn3dVhIvaZF0tnoadrfW6oxHwzHn4fPwXXVDc5wfFDvc4k3EjSZ1gX84S2eiTG4XUlpgEQPxXI7l3D8PY5wmQACdfuns3TL3NafipkctxOuyJfUeT8NIQAIBFoFhp3qLavRLjcNTzkkmwBHXJJ15gBB1aAzQP3iSf1TikX1ieiyaTy20XNiSZ11R1agQIp0G5i3pE1NpuJBtoUTIaZqthZiCNBqYg8jKY8OqZGlri0Tecw3713EcMquJOQAQNHNNxsBPmu0sG9sZabhfSWGOuZ21VWlobEkRpz/dEOwzTSc83OaAO7Xml9Og9tSWtfBs46k+atw1R/u4LX+8JN72ba0T5qdnoKax0bSbbl0duy+hulnFKbnSQHNggkSMsHlFynOIbVBhribxJBjTW4U+I1W+6eGsPvDlDS4EhoETEi51KLlIeqz3s8HMxNKqWuLGv5GJAtfSQSCmntJjnValwZEm4hU/x7wxtOA6LgAEDM7XTTQIt+JFUhgEOb8TiD0nReOrYLO8tnqH2TXmkAqzsVJ8xt9FaFvCXOv7wDqy/NL8QwHcb/AHdPFV/TKp7YXVMW4+7BJ6AcB62+t115mm8ybtA/5CQm9XhLmta5zmEMaYAzAncX21uUsrFxpvkk3aBJPPZaSppOQRuuOcUQ6m7np3jxQ7mEkRvt1qtp05PRJ2lSoVdjp9WU61MNaQDMG52mLx1fooUqZO3LzT2WnnMIcmOHZBqfhH5gu4ilkqARDSTlPY6ICLGELc1yTF4ixmYRacm6XYjomNF7CudnBkEyETxRji8uJmfLbko4PDulsfeG3KEtnp9F/wDFA+nVbPTpgtcP7XCQey0IBmJOUB2oSduYYquROUsf2aCAeuUWcQHgOFpFwbGQkF1Sog8TW6bP8fzKjUrT26QqcW7pUwN6bfP/ALT2WhTn69Q/Mn/BeLySwiOi0t63NHlICyGLr7N+1eOq4+SMrVcrmOE2y/lU2HG2xWJygkciR4brK4DFEi4iSmTMYHl1ObgO13AaSklFwDW9kpQzCtUkKs1EK+vqqjiVWyJMfgKbXhubLAaCLEhx1zGwtO3JW0KrWVXw8FpBAdAEwbaJdij03cgVFpkgD9lEVWjrY8NYT0jIMAW3F5RFF4MkEidjBjohZfFzm+0bajRaHh2HqVKjm0QCQJhxAhoa0EydpjxTAl5dpI8FF4J7ezrTB/B6zG1XGHNY3MXmwBIMAAjn6KGF4XWqOGUAskS8HMBfXRBlfDKZAc4kfzKlUgQSf5bshk9oRwqEETGg5/ed+iGbhX5KLWQXAV3HQCHYh0xPYqcQyo/oADNl6QBEznPhZSc9mBfPLw/dLcRxFzJhgIEyb7mBMFNGYSsaZqe66JlrHZmiXAiTcydexLK2DeG1czQCQ3cfZdmcL8reKVVjZJdr8FjC8ZoAvFp2V/vRIsN/VqUYbEtptDczZ3Al2s728ERjuJyWgNMBpAkRAYScxjmZP/SqFfY53Z6qt4daCe87KjjGL92GVQ1rW1AGhjKmZ3RAzPk6TbxVVbjYIDiBdvoTEdWiX1OxrXuBvOvMLlF7gJE6n1KEwXEi8wWWnUbldol7nMaGPguhxkRF9JKLBv4NbjXj7R8l3+KJ5eDT4pFSxr80OFr6DwVbsdUEdEjTbwTkgPK2ONgQDrbLaIAXm1GOEFgHa3dKqeOeR0rQ4za5GWSPRXvqVCQ4MlnOwPXugUe1lP8A9tsb2PmZVTsJQF/dCdtReNVylj2gdKQdxH0FxuOY7TW6NEmzh2GLR0R2SReNV2phqDWkmnG8yTYLzajDN+lHI3ttCrfiC5gyFjm6OnNbbYdaJsKAcO8g9IEHoy42JM6dseCi3+HH3/8AdHh3oapTyvblDTzyl0a7yoYim33cixiVWiFtFBwM5+uXA356KNKnQDhBdIuBaJ1nRJW1CpUqhnud5NJRPAaSnUohzny8OcIPK/K3UqHsphrQ2o4XJkiQJ2tpos63Euj4irxW5k+KAY4pzekWPmREwQd5HerqlRrjTIdJDGiNIIbHql1PpNAAuTbzVrqRZ8YLdxmhGyW4kxAE/wBMNJB0JJmPAeKtdXc8tAB6PWINgLz3oqhwas17DUZDTJuW/DEyQDyug6uEcGuqSI1gZufOErlFTG0zwtQmuX2ygPOoi7SOfMpTXxJYASLhxaNIHS1AHUNUDVeQHQOiYHYi+GNFUe7YzpmQSSY0EaAxeZ7UbOSb1XKlepItsVA13cip4rFuZUIeASwmY0MdEq1oqOGZosbi6O4+yfphxOlw97GvpVa7ajic7XNaQDEyI2vGp0QLMBhtTiTz/pn6KS0/kFJ+n1yCQOsQMN0stQvcRAhjhftMLS4TimFwlFzmuLsUQczYs14MRpcDtXzZvxs/E38wRnGP61b/ACP9SlTkbDh/Gatd9QVXscG03kmLfZl2Sf7jcK6txEGM1QuiIAOUeCyns78df/41X1Yo434+4JbVo2p8TLRRixaw8r5qjniZ11CfYP2lo0r1GOc94a42blu2QXb2JNtFisfpT/xM9F7Has/x0/yBKiRrOO+2tetQZSYfdtBEltnEi4vNh1BZNz3uJc5xceZJJ8UKdR2n0U6uyIa7h78tQEEAAEyWh2nJp1TdmMeWj3lVoBouIBmXZi8tAyjuv1LMP27/AFRmP/8AR/wU/V6dKe1QoAkkuDd9D9bIvH06bsobUccrQBLYAjYBovqboBiuGoU/TorhXC3lzS05rifHrVmFq5KjHOd0Q4EiDIAvZVYD+oz8bPzKj7J7ETK3cTcZ7Fu4rVJhjw1osLN/Qzp5qWH9o8RMANLpJzZQHSZ35ibQEn3VLPjb2j1VyeCp5iuIuIzVGOALnWzkH4ROs81xnHS0ABogTBMF0HY7ILiP9Jn+V/5WJadfrkmk6x/EXVQJBjbSJ8FVRo1A5pykb6jSD1oKnoF7h/x/7vyuVAzocae1oOrhz2sYI57z3KulxV7AQ0kTfqlDj+mf9PzVH7JJNqHFnve0GTJA0E9ahVxbqrSC9oAgQ6xPYR2BA4L+o3tPoUKNB2fonAZ4fFNykFjQb3gkx1GVxtSZj7LHnuyx80ufp9c0Zgfhqf4n/wD1RQGBIsFoMLx0NpgEZiABEBug53lInqVHTvP5UUGfEMd71rXgEAOd1icv7qOB4kG5RUzZQYJaGuMa6O1uhqX9Edr/AMrEM7ZLQafiHtTSNRj6bXnK0N6QDZkQZudt0K/izcr2ExnJhsfDLjYHkkD/AIvBdx/xBHZKcyuzWnxAUi4SCDeYm6vwXFWyHuOQNdsInQxbVIqn14KQ+AfjP5QlrQGYysKlV72zDnOjtc6QE3w2KLWtFrCLkbd6owPwU/xO9AlNTU9p9URT/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744811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descr="tahliye plan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7416824" cy="52474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okul.selyam.net/pars_docs/refs/145/144736/144736_html_m45aa4e4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477958"/>
            <a:ext cx="1979712" cy="13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201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İşverenin yükümlülükleri</a:t>
            </a:r>
            <a:endParaRPr lang="tr-TR" dirty="0"/>
          </a:p>
        </p:txBody>
      </p:sp>
      <p:sp>
        <p:nvSpPr>
          <p:cNvPr id="3" name="İçerik Yer Tutucusu 2"/>
          <p:cNvSpPr>
            <a:spLocks noGrp="1"/>
          </p:cNvSpPr>
          <p:nvPr>
            <p:ph idx="1"/>
          </p:nvPr>
        </p:nvSpPr>
        <p:spPr>
          <a:xfrm>
            <a:off x="822960" y="764704"/>
            <a:ext cx="7520940" cy="3579849"/>
          </a:xfrm>
        </p:spPr>
        <p:txBody>
          <a:bodyPr>
            <a:noAutofit/>
          </a:bodyPr>
          <a:lstStyle/>
          <a:p>
            <a:pPr algn="just">
              <a:buFont typeface="+mj-lt"/>
              <a:buAutoNum type="alphaLcParenR"/>
            </a:pPr>
            <a:r>
              <a:rPr lang="tr-TR" sz="1800" b="0" dirty="0" smtClean="0"/>
              <a:t>Çalışma </a:t>
            </a:r>
            <a:r>
              <a:rPr lang="tr-TR" sz="1800" b="0" dirty="0"/>
              <a:t>ortamı, kullanılan </a:t>
            </a:r>
            <a:r>
              <a:rPr lang="tr-TR" sz="1800" b="0" dirty="0" smtClean="0"/>
              <a:t>maddeler iş ekipmanı ile</a:t>
            </a:r>
            <a:r>
              <a:rPr lang="tr-TR" sz="1800" b="0" dirty="0"/>
              <a:t> çevre</a:t>
            </a:r>
            <a:r>
              <a:rPr lang="tr-TR" sz="1800" b="0" dirty="0" smtClean="0"/>
              <a:t> </a:t>
            </a:r>
            <a:r>
              <a:rPr lang="tr-TR" sz="1800" b="0" dirty="0"/>
              <a:t>şartlarını</a:t>
            </a:r>
            <a:r>
              <a:rPr lang="tr-TR" sz="1800" b="0" dirty="0" smtClean="0"/>
              <a:t>                       dikkate </a:t>
            </a:r>
            <a:r>
              <a:rPr lang="tr-TR" sz="1800" b="0" dirty="0"/>
              <a:t>alarak meydana gelebilecek </a:t>
            </a:r>
            <a:r>
              <a:rPr lang="tr-TR" sz="1800" b="0" dirty="0" smtClean="0"/>
              <a:t>ve çalışan </a:t>
            </a:r>
            <a:r>
              <a:rPr lang="tr-TR" sz="1800" b="0" dirty="0"/>
              <a:t>ile çalışma çevresini etkileyecek acil durumları önceden değerlendirerek muhtemel </a:t>
            </a:r>
            <a:r>
              <a:rPr lang="tr-TR" sz="1800" b="0" dirty="0">
                <a:solidFill>
                  <a:srgbClr val="FF0000"/>
                </a:solidFill>
              </a:rPr>
              <a:t>acil durumları belirler.</a:t>
            </a:r>
          </a:p>
          <a:p>
            <a:pPr algn="just">
              <a:buFont typeface="+mj-lt"/>
              <a:buAutoNum type="alphaLcParenR"/>
            </a:pPr>
            <a:r>
              <a:rPr lang="tr-TR" sz="1800" b="0" dirty="0" smtClean="0"/>
              <a:t>Acil </a:t>
            </a:r>
            <a:r>
              <a:rPr lang="tr-TR" sz="1800" b="0" dirty="0"/>
              <a:t>durumların olumsuz etkilerini </a:t>
            </a:r>
            <a:r>
              <a:rPr lang="tr-TR" sz="1800" b="0" dirty="0">
                <a:solidFill>
                  <a:srgbClr val="FF0000"/>
                </a:solidFill>
              </a:rPr>
              <a:t>önleyici ve sınırlandırıcı tedbirleri </a:t>
            </a:r>
            <a:r>
              <a:rPr lang="tr-TR" sz="1800" b="0" dirty="0"/>
              <a:t>alır.</a:t>
            </a:r>
          </a:p>
          <a:p>
            <a:pPr algn="just">
              <a:buFont typeface="+mj-lt"/>
              <a:buAutoNum type="alphaLcParenR"/>
            </a:pPr>
            <a:r>
              <a:rPr lang="tr-TR" sz="1800" b="0" dirty="0" smtClean="0"/>
              <a:t>Acil </a:t>
            </a:r>
            <a:r>
              <a:rPr lang="tr-TR" sz="1800" b="0" dirty="0"/>
              <a:t>durumların olumsuz etkilerinden korunmak üzere gerekli </a:t>
            </a:r>
            <a:r>
              <a:rPr lang="tr-TR" sz="1800" b="0" dirty="0">
                <a:solidFill>
                  <a:srgbClr val="FF0000"/>
                </a:solidFill>
              </a:rPr>
              <a:t>ölçüm ve değerlendirmeleri yapar.</a:t>
            </a:r>
          </a:p>
          <a:p>
            <a:pPr algn="just">
              <a:buFont typeface="+mj-lt"/>
              <a:buAutoNum type="alphaLcParenR"/>
            </a:pPr>
            <a:r>
              <a:rPr lang="tr-TR" sz="1800" b="0" dirty="0" smtClean="0">
                <a:solidFill>
                  <a:srgbClr val="FF0000"/>
                </a:solidFill>
              </a:rPr>
              <a:t>Acil </a:t>
            </a:r>
            <a:r>
              <a:rPr lang="tr-TR" sz="1800" b="0" dirty="0">
                <a:solidFill>
                  <a:srgbClr val="FF0000"/>
                </a:solidFill>
              </a:rPr>
              <a:t>durum planlarını hazırlar ve tatbikatların yapılmasını sağlar</a:t>
            </a:r>
            <a:r>
              <a:rPr lang="tr-TR" sz="1800" b="0" dirty="0"/>
              <a:t>.</a:t>
            </a:r>
          </a:p>
          <a:p>
            <a:pPr algn="just">
              <a:buFont typeface="+mj-lt"/>
              <a:buAutoNum type="alphaLcParenR"/>
            </a:pPr>
            <a:r>
              <a:rPr lang="tr-TR" sz="1800" b="0" dirty="0" smtClean="0"/>
              <a:t>Acil </a:t>
            </a:r>
            <a:r>
              <a:rPr lang="tr-TR" sz="1800" b="0" dirty="0"/>
              <a:t>durumlarla mücadele için işyerinin büyüklüğü ve taşıdığı özel tehlikeler, yapılan işin niteliği, çalışan sayısı ile işyerinde bulunan diğer kişileri dikkate alarak; </a:t>
            </a:r>
            <a:r>
              <a:rPr lang="tr-TR" sz="1800" b="0" dirty="0">
                <a:solidFill>
                  <a:srgbClr val="FF0000"/>
                </a:solidFill>
              </a:rPr>
              <a:t>önleme, koruma, tahliye, yangınla mücadele</a:t>
            </a:r>
            <a:r>
              <a:rPr lang="tr-TR" sz="1800" b="0" dirty="0"/>
              <a:t>, ilk yardım ve benzeri konularda uygun donanıma sahip ve bu konularda eğitimli yeterli sayıda </a:t>
            </a:r>
            <a:r>
              <a:rPr lang="tr-TR" sz="1800" b="0" dirty="0">
                <a:solidFill>
                  <a:srgbClr val="FF0000"/>
                </a:solidFill>
              </a:rPr>
              <a:t>çalışanı görevlendirir </a:t>
            </a:r>
            <a:r>
              <a:rPr lang="tr-TR" sz="1800" b="0" dirty="0"/>
              <a:t>ve her zaman hazır bulunmalarını sağlar.</a:t>
            </a:r>
          </a:p>
          <a:p>
            <a:pPr algn="just"/>
            <a:endParaRPr lang="tr-TR" sz="18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80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İşverenin yükümlülükleri</a:t>
            </a:r>
            <a:endParaRPr lang="tr-TR" dirty="0"/>
          </a:p>
        </p:txBody>
      </p:sp>
      <p:sp>
        <p:nvSpPr>
          <p:cNvPr id="3" name="İçerik Yer Tutucusu 2"/>
          <p:cNvSpPr>
            <a:spLocks noGrp="1"/>
          </p:cNvSpPr>
          <p:nvPr>
            <p:ph idx="1"/>
          </p:nvPr>
        </p:nvSpPr>
        <p:spPr/>
        <p:txBody>
          <a:bodyPr>
            <a:noAutofit/>
          </a:bodyPr>
          <a:lstStyle/>
          <a:p>
            <a:pPr>
              <a:buFont typeface="+mj-lt"/>
              <a:buAutoNum type="alphaLcParenR"/>
            </a:pPr>
            <a:r>
              <a:rPr lang="tr-TR" sz="1800" b="0" dirty="0" smtClean="0"/>
              <a:t>Özellikle </a:t>
            </a:r>
            <a:r>
              <a:rPr lang="tr-TR" sz="1800" b="0" dirty="0"/>
              <a:t>ilk yardım, acil tıbbi müdahale, kurtarma ve yangınla mücadele konularında, </a:t>
            </a:r>
            <a:r>
              <a:rPr lang="tr-TR" sz="1800" b="0" dirty="0">
                <a:solidFill>
                  <a:srgbClr val="FF0000"/>
                </a:solidFill>
              </a:rPr>
              <a:t>işyeri dışındaki kuruluşlarla irtibatı sağlayacak </a:t>
            </a:r>
            <a:r>
              <a:rPr lang="tr-TR" sz="1800" b="0" dirty="0"/>
              <a:t>gerekli düzenlemeleri yapar.</a:t>
            </a:r>
          </a:p>
          <a:p>
            <a:pPr>
              <a:buFont typeface="+mj-lt"/>
              <a:buAutoNum type="alphaLcParenR"/>
            </a:pPr>
            <a:r>
              <a:rPr lang="tr-TR" sz="1800" b="0" dirty="0" smtClean="0"/>
              <a:t>Acil </a:t>
            </a:r>
            <a:r>
              <a:rPr lang="tr-TR" sz="1800" b="0" dirty="0"/>
              <a:t>durumlarda enerji kaynaklarının ve tehlike yaratabilecek sistemlerin olumsuz durumlar yaratmayacak ve koruyucu sistemleri etkilemeyecek şekilde devre dışı bırakılması ile ilgili gerekli düzenlemeleri yapar.</a:t>
            </a:r>
          </a:p>
          <a:p>
            <a:pPr>
              <a:buFont typeface="+mj-lt"/>
              <a:buAutoNum type="alphaLcParenR"/>
            </a:pPr>
            <a:r>
              <a:rPr lang="tr-TR" sz="1800" b="0" dirty="0" smtClean="0"/>
              <a:t>Varsa </a:t>
            </a:r>
            <a:r>
              <a:rPr lang="tr-TR" sz="1800" b="0" dirty="0"/>
              <a:t>alt işveren ve geçici iş ilişkisi kurulan işverenin çalışanları ile müşteri ve ziyaretçi gibi işyerinde bulunan diğer kişileri acil durumlar konusunda bilgilendirir.</a:t>
            </a:r>
          </a:p>
          <a:p>
            <a:r>
              <a:rPr lang="tr-TR" sz="1800" b="0" dirty="0" smtClean="0">
                <a:solidFill>
                  <a:srgbClr val="FF0000"/>
                </a:solidFill>
              </a:rPr>
              <a:t>Acil </a:t>
            </a:r>
            <a:r>
              <a:rPr lang="tr-TR" sz="1800" b="0" dirty="0">
                <a:solidFill>
                  <a:srgbClr val="FF0000"/>
                </a:solidFill>
              </a:rPr>
              <a:t>durumlarla ilgili özel görevlendirilen çalışanların sorumlulukları işverenlerin konuya ilişkin yükümlülüğünü ortadan kaldırmaz.</a:t>
            </a:r>
          </a:p>
          <a:p>
            <a:endParaRPr lang="tr-TR" sz="1800" dirty="0">
              <a:solidFill>
                <a:srgbClr val="FF0000"/>
              </a:solidFill>
            </a:endParaRPr>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6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Çalışanların yükümlülük ve sorumlulukları</a:t>
            </a:r>
            <a:endParaRPr lang="tr-TR" dirty="0"/>
          </a:p>
        </p:txBody>
      </p:sp>
      <p:sp>
        <p:nvSpPr>
          <p:cNvPr id="3" name="İçerik Yer Tutucusu 2"/>
          <p:cNvSpPr>
            <a:spLocks noGrp="1"/>
          </p:cNvSpPr>
          <p:nvPr>
            <p:ph idx="1"/>
          </p:nvPr>
        </p:nvSpPr>
        <p:spPr/>
        <p:txBody>
          <a:bodyPr>
            <a:noAutofit/>
          </a:bodyPr>
          <a:lstStyle/>
          <a:p>
            <a:pPr algn="just"/>
            <a:r>
              <a:rPr lang="tr-TR" sz="1800" b="0" dirty="0"/>
              <a:t>a) Acil durum planında belirtilen hususlar dahilinde alınan önleyici ve sınırlandırıcı tedbirlere uymak.</a:t>
            </a:r>
          </a:p>
          <a:p>
            <a:pPr algn="just"/>
            <a:r>
              <a:rPr lang="tr-TR" sz="1800" b="0" dirty="0"/>
              <a:t>b) İşyerindeki makine, cihaz, araç, gereç, tesis ve binalarda kendileri ve diğer kişilerin sağlık ve güvenliğini tehlikeye düşürecek acil durum ile karşılaştıklarında; hemen  en yakın amirine, acil durumla ilgili görevlendirilen sorumluya veya çalışan temsilcisine haber vermek.</a:t>
            </a:r>
          </a:p>
          <a:p>
            <a:pPr algn="just"/>
            <a:r>
              <a:rPr lang="tr-TR" sz="1800" b="0" dirty="0"/>
              <a:t>c) Acil durumun giderilmesi için, işveren ile işyeri dışındaki ilgili kuruluşlardan olay yerine intikal eden ekiplerin talimatlarına uymak.</a:t>
            </a:r>
          </a:p>
          <a:p>
            <a:pPr algn="just"/>
            <a:r>
              <a:rPr lang="tr-TR" sz="1800" b="0" dirty="0"/>
              <a:t>ç) Acil durumlar sırasında kendisinin ve çalışma arkadaşlarının hayatını tehlikeye düşürmeyecek şekilde davranmak.</a:t>
            </a:r>
          </a:p>
          <a:p>
            <a:pPr algn="just"/>
            <a:endParaRPr lang="tr-TR" sz="18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390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Çalışanların yükümlülük ve sorumlulukları</a:t>
            </a:r>
            <a:endParaRPr lang="tr-TR" dirty="0"/>
          </a:p>
        </p:txBody>
      </p:sp>
      <p:sp>
        <p:nvSpPr>
          <p:cNvPr id="3" name="İçerik Yer Tutucusu 2"/>
          <p:cNvSpPr>
            <a:spLocks noGrp="1"/>
          </p:cNvSpPr>
          <p:nvPr>
            <p:ph idx="1"/>
          </p:nvPr>
        </p:nvSpPr>
        <p:spPr/>
        <p:txBody>
          <a:bodyPr>
            <a:noAutofit/>
          </a:bodyPr>
          <a:lstStyle/>
          <a:p>
            <a:pPr algn="just"/>
            <a:r>
              <a:rPr lang="tr-TR" sz="2000" b="0" dirty="0" smtClean="0">
                <a:solidFill>
                  <a:srgbClr val="FF0000"/>
                </a:solidFill>
              </a:rPr>
              <a:t>İşveren</a:t>
            </a:r>
            <a:r>
              <a:rPr lang="tr-TR" sz="2000" b="0" dirty="0">
                <a:solidFill>
                  <a:srgbClr val="FF0000"/>
                </a:solidFill>
              </a:rPr>
              <a:t>, çalışanların kendileri veya diğer kişilerin güvenliği için ciddi ve yakın bir tehlike ile karşılaştıkları ve amirine hemen haber veremedikleri durumlarda; istenmeyen sonuçların önlenmesi için, </a:t>
            </a:r>
            <a:r>
              <a:rPr lang="tr-TR" sz="2000" b="0" dirty="0"/>
              <a:t>bilgileri ve mevcut teknik donanımları çerçevesinde müdahale edebilmelerine imkân sağlar.</a:t>
            </a:r>
            <a:r>
              <a:rPr lang="tr-TR" sz="2000" b="0" dirty="0">
                <a:solidFill>
                  <a:srgbClr val="FF0000"/>
                </a:solidFill>
              </a:rPr>
              <a:t> Böyle bir durumda çalışanlar, ihmal veya dikkatsiz davranışları olmadıkça yaptıkları müdahaleden dolayı sorumlu tutulamaz.</a:t>
            </a:r>
          </a:p>
          <a:p>
            <a:pPr algn="just"/>
            <a:endParaRPr lang="tr-TR" sz="2000" dirty="0">
              <a:solidFill>
                <a:srgbClr val="FF0000"/>
              </a:solidFill>
            </a:endParaRPr>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337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Acil Durum Planının Hazırlanması</a:t>
            </a:r>
          </a:p>
        </p:txBody>
      </p:sp>
      <p:sp>
        <p:nvSpPr>
          <p:cNvPr id="3" name="İçerik Yer Tutucusu 2"/>
          <p:cNvSpPr>
            <a:spLocks noGrp="1"/>
          </p:cNvSpPr>
          <p:nvPr>
            <p:ph idx="1"/>
          </p:nvPr>
        </p:nvSpPr>
        <p:spPr/>
        <p:txBody>
          <a:bodyPr>
            <a:noAutofit/>
          </a:bodyPr>
          <a:lstStyle/>
          <a:p>
            <a:pPr indent="17463" algn="just"/>
            <a:r>
              <a:rPr lang="tr-TR" sz="2000" b="0" dirty="0"/>
              <a:t>Acil durum planı, </a:t>
            </a:r>
            <a:r>
              <a:rPr lang="tr-TR" sz="2000" b="0" dirty="0" smtClean="0"/>
              <a:t>aşağıdaki aşamalar izlenerek hazırlanır.</a:t>
            </a:r>
          </a:p>
          <a:p>
            <a:pPr marL="514350" indent="-514350" algn="just">
              <a:buFont typeface="+mj-lt"/>
              <a:buAutoNum type="romanUcPeriod"/>
            </a:pPr>
            <a:r>
              <a:rPr lang="tr-TR" sz="2000" b="0" dirty="0" smtClean="0"/>
              <a:t>acil </a:t>
            </a:r>
            <a:r>
              <a:rPr lang="tr-TR" sz="2000" b="0" dirty="0"/>
              <a:t>durumların belirlenmesi, </a:t>
            </a:r>
            <a:endParaRPr lang="tr-TR" sz="2000" b="0" dirty="0" smtClean="0"/>
          </a:p>
          <a:p>
            <a:pPr marL="514350" indent="-514350" algn="just">
              <a:buFont typeface="+mj-lt"/>
              <a:buAutoNum type="romanUcPeriod"/>
              <a:tabLst>
                <a:tab pos="7269163" algn="l"/>
              </a:tabLst>
            </a:pPr>
            <a:r>
              <a:rPr lang="tr-TR" sz="2000" b="0" dirty="0" smtClean="0"/>
              <a:t>bunların </a:t>
            </a:r>
            <a:r>
              <a:rPr lang="tr-TR" sz="2000" b="0" dirty="0"/>
              <a:t>olumsuz etkilerini önleyici </a:t>
            </a:r>
            <a:r>
              <a:rPr lang="tr-TR" sz="2000" b="0" dirty="0" smtClean="0"/>
              <a:t>ve sınırlandırıcı tedbirlerin </a:t>
            </a:r>
            <a:r>
              <a:rPr lang="tr-TR" sz="2000" b="0" dirty="0"/>
              <a:t>alınması</a:t>
            </a:r>
            <a:r>
              <a:rPr lang="tr-TR" sz="2000" b="0" dirty="0" smtClean="0"/>
              <a:t>,</a:t>
            </a:r>
          </a:p>
          <a:p>
            <a:pPr marL="514350" indent="-514350" algn="just">
              <a:buFont typeface="+mj-lt"/>
              <a:buAutoNum type="romanUcPeriod"/>
            </a:pPr>
            <a:r>
              <a:rPr lang="tr-TR" sz="2000" b="0" dirty="0" smtClean="0"/>
              <a:t> </a:t>
            </a:r>
            <a:r>
              <a:rPr lang="tr-TR" sz="2000" b="0" dirty="0"/>
              <a:t>görevlendirilecek kişilerin belirlenmesi, </a:t>
            </a:r>
            <a:endParaRPr lang="tr-TR" sz="2000" b="0" dirty="0" smtClean="0"/>
          </a:p>
          <a:p>
            <a:pPr marL="514350" indent="-514350" algn="just">
              <a:buFont typeface="+mj-lt"/>
              <a:buAutoNum type="romanUcPeriod"/>
            </a:pPr>
            <a:r>
              <a:rPr lang="tr-TR" sz="2000" b="0" dirty="0" smtClean="0"/>
              <a:t>acil </a:t>
            </a:r>
            <a:r>
              <a:rPr lang="tr-TR" sz="2000" b="0" dirty="0"/>
              <a:t>durum müdahale ve tahliye yöntemlerinin </a:t>
            </a:r>
            <a:r>
              <a:rPr lang="tr-TR" sz="2000" b="0" dirty="0" smtClean="0"/>
              <a:t>oluşturulması</a:t>
            </a:r>
            <a:r>
              <a:rPr lang="tr-TR" sz="2000" b="0" dirty="0"/>
              <a:t>, </a:t>
            </a:r>
            <a:endParaRPr lang="tr-TR" sz="2000" b="0" dirty="0" smtClean="0"/>
          </a:p>
          <a:p>
            <a:pPr marL="514350" indent="-514350" algn="just">
              <a:buFont typeface="+mj-lt"/>
              <a:buAutoNum type="romanUcPeriod"/>
            </a:pPr>
            <a:r>
              <a:rPr lang="tr-TR" sz="2000" b="0" dirty="0" smtClean="0"/>
              <a:t>dokümantasyon</a:t>
            </a:r>
            <a:r>
              <a:rPr lang="tr-TR" sz="2000" b="0" dirty="0"/>
              <a:t>, </a:t>
            </a:r>
            <a:endParaRPr lang="tr-TR" sz="2000" b="0" dirty="0" smtClean="0"/>
          </a:p>
          <a:p>
            <a:pPr marL="514350" indent="-514350" algn="just">
              <a:buFont typeface="+mj-lt"/>
              <a:buAutoNum type="romanUcPeriod"/>
            </a:pPr>
            <a:r>
              <a:rPr lang="tr-TR" sz="2000" b="0" dirty="0" smtClean="0"/>
              <a:t>tatbikat </a:t>
            </a:r>
          </a:p>
          <a:p>
            <a:pPr marL="514350" indent="-514350" algn="just">
              <a:buFont typeface="+mj-lt"/>
              <a:buAutoNum type="romanUcPeriod"/>
            </a:pPr>
            <a:r>
              <a:rPr lang="tr-TR" sz="2000" b="0" dirty="0" smtClean="0"/>
              <a:t>acil </a:t>
            </a:r>
            <a:r>
              <a:rPr lang="tr-TR" sz="2000" b="0" dirty="0"/>
              <a:t>durum planının </a:t>
            </a:r>
            <a:r>
              <a:rPr lang="tr-TR" sz="2000" b="0" dirty="0" smtClean="0"/>
              <a:t>yenilenmesi</a:t>
            </a:r>
            <a:endParaRPr lang="tr-TR" sz="20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320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Acil durumların belirlenmesi</a:t>
            </a:r>
            <a:endParaRPr lang="tr-TR" dirty="0"/>
          </a:p>
        </p:txBody>
      </p:sp>
      <p:sp>
        <p:nvSpPr>
          <p:cNvPr id="3" name="İçerik Yer Tutucusu 2"/>
          <p:cNvSpPr>
            <a:spLocks noGrp="1"/>
          </p:cNvSpPr>
          <p:nvPr>
            <p:ph idx="1"/>
          </p:nvPr>
        </p:nvSpPr>
        <p:spPr/>
        <p:txBody>
          <a:bodyPr>
            <a:normAutofit/>
          </a:bodyPr>
          <a:lstStyle/>
          <a:p>
            <a:r>
              <a:rPr lang="tr-TR" sz="2400" b="0" dirty="0" smtClean="0"/>
              <a:t>İşyerinde </a:t>
            </a:r>
            <a:r>
              <a:rPr lang="tr-TR" sz="2400" b="0" dirty="0"/>
              <a:t>meydana gelebilecek acil durumlar aşağıdaki hususlar dikkate alınarak belirlenir:</a:t>
            </a:r>
          </a:p>
          <a:p>
            <a:r>
              <a:rPr lang="tr-TR" sz="2400" b="0" dirty="0"/>
              <a:t>a) Risk değerlendirmesi sonuçları.</a:t>
            </a:r>
          </a:p>
          <a:p>
            <a:r>
              <a:rPr lang="tr-TR" sz="2400" b="0" dirty="0"/>
              <a:t>b) Yangın, tehlikeli kimyasal maddelerden kaynaklanan yayılım ve patlama ihtimali.</a:t>
            </a:r>
          </a:p>
          <a:p>
            <a:r>
              <a:rPr lang="tr-TR" sz="2400" b="0" dirty="0"/>
              <a:t>c) İlk yardım ve tahliye gerektirecek olaylar.</a:t>
            </a:r>
          </a:p>
          <a:p>
            <a:r>
              <a:rPr lang="tr-TR" sz="2400" b="0" dirty="0"/>
              <a:t>ç) Doğal afetlerin meydana gelme ihtimali.</a:t>
            </a:r>
          </a:p>
          <a:p>
            <a:r>
              <a:rPr lang="tr-TR" sz="2400" b="0" dirty="0"/>
              <a:t>d) Sabotaj ihtimali.</a:t>
            </a:r>
          </a:p>
          <a:p>
            <a:endParaRPr lang="tr-TR" sz="24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328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0000"/>
                </a:solidFill>
              </a:rPr>
              <a:t>ACİL DURUM PLANI</a:t>
            </a:r>
            <a:endParaRPr lang="tr-TR" b="1" dirty="0">
              <a:solidFill>
                <a:srgbClr val="FF0000"/>
              </a:solidFill>
            </a:endParaRPr>
          </a:p>
        </p:txBody>
      </p:sp>
      <p:sp>
        <p:nvSpPr>
          <p:cNvPr id="3" name="2 İçerik Yer Tutucusu"/>
          <p:cNvSpPr>
            <a:spLocks noGrp="1"/>
          </p:cNvSpPr>
          <p:nvPr>
            <p:ph idx="1"/>
          </p:nvPr>
        </p:nvSpPr>
        <p:spPr>
          <a:xfrm>
            <a:off x="822960" y="1100628"/>
            <a:ext cx="7637472" cy="3579849"/>
          </a:xfrm>
        </p:spPr>
        <p:txBody>
          <a:bodyPr>
            <a:normAutofit/>
          </a:bodyPr>
          <a:lstStyle/>
          <a:p>
            <a:pPr algn="just"/>
            <a:r>
              <a:rPr lang="tr-TR" sz="3600" b="1" dirty="0" smtClean="0"/>
              <a:t>Bir kuruluştaki olası kazaları sonuçları ile birlikte belirleyen, kaza oluşumunda işyerinde ve civarında yapılacak işlemleri ayrıntılı olarak tespit eden resmi nitelikteki yazılı plandır.</a:t>
            </a:r>
            <a:endParaRPr lang="tr-TR" sz="3600" b="1" dirty="0"/>
          </a:p>
        </p:txBody>
      </p:sp>
      <p:pic>
        <p:nvPicPr>
          <p:cNvPr id="4" name="Picture 2" descr="http://www.isyerihekimligi.com.tr/images/acil-cik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261" y="5190329"/>
            <a:ext cx="1589162" cy="1589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Önleyici ve sınırlandırıcı tedbirler</a:t>
            </a:r>
            <a:endParaRPr lang="tr-TR" dirty="0"/>
          </a:p>
        </p:txBody>
      </p:sp>
      <p:sp>
        <p:nvSpPr>
          <p:cNvPr id="3" name="İçerik Yer Tutucusu 2"/>
          <p:cNvSpPr>
            <a:spLocks noGrp="1"/>
          </p:cNvSpPr>
          <p:nvPr>
            <p:ph idx="1"/>
          </p:nvPr>
        </p:nvSpPr>
        <p:spPr/>
        <p:txBody>
          <a:bodyPr>
            <a:noAutofit/>
          </a:bodyPr>
          <a:lstStyle/>
          <a:p>
            <a:r>
              <a:rPr lang="tr-TR" sz="2400" b="0" dirty="0"/>
              <a:t>(1) İşveren, belirlediği mümkün ve muhtemel acil durumların oluşturabileceği zararları önlemek ve daha </a:t>
            </a:r>
            <a:r>
              <a:rPr lang="tr-TR" sz="2400" b="0" dirty="0">
                <a:solidFill>
                  <a:srgbClr val="FF0000"/>
                </a:solidFill>
              </a:rPr>
              <a:t>büyük etkilerini sınırlandırmak</a:t>
            </a:r>
            <a:r>
              <a:rPr lang="tr-TR" sz="2400" b="0" dirty="0"/>
              <a:t> üzere gerekli tedbirleri alır.</a:t>
            </a:r>
          </a:p>
          <a:p>
            <a:r>
              <a:rPr lang="tr-TR" sz="2400" b="0" dirty="0"/>
              <a:t>(2) Acil durumların olumsuz etkilerinden korunmak üzere tedbirler belirlenirken gerekli olduğu durumda </a:t>
            </a:r>
            <a:r>
              <a:rPr lang="tr-TR" sz="2400" b="0" dirty="0">
                <a:solidFill>
                  <a:srgbClr val="FF0000"/>
                </a:solidFill>
              </a:rPr>
              <a:t>ölçüm ve değerlendirmeler</a:t>
            </a:r>
            <a:r>
              <a:rPr lang="tr-TR" sz="2400" b="0" dirty="0"/>
              <a:t> yapılır.</a:t>
            </a:r>
          </a:p>
          <a:p>
            <a:r>
              <a:rPr lang="tr-TR" sz="2400" b="0" dirty="0"/>
              <a:t>(3) Alınacak tedbirler, </a:t>
            </a:r>
            <a:r>
              <a:rPr lang="tr-TR" sz="2400" b="0" dirty="0">
                <a:solidFill>
                  <a:srgbClr val="FF0000"/>
                </a:solidFill>
              </a:rPr>
              <a:t>risklerden korunma ilkelerine uygun olur ve toplu korumayı esas </a:t>
            </a:r>
            <a:r>
              <a:rPr lang="tr-TR" sz="2400" b="0" dirty="0"/>
              <a:t>alır.</a:t>
            </a:r>
          </a:p>
          <a:p>
            <a:endParaRPr lang="tr-TR" sz="2400" dirty="0"/>
          </a:p>
        </p:txBody>
      </p:sp>
      <p:pic>
        <p:nvPicPr>
          <p:cNvPr id="6"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921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Acil </a:t>
            </a:r>
            <a:r>
              <a:rPr lang="tr-TR" b="1" dirty="0"/>
              <a:t>durum müdahale ve tahliye </a:t>
            </a:r>
            <a:r>
              <a:rPr lang="tr-TR" b="1" dirty="0" smtClean="0"/>
              <a:t>yöntemleri</a:t>
            </a:r>
            <a:endParaRPr lang="tr-TR" dirty="0"/>
          </a:p>
        </p:txBody>
      </p:sp>
      <p:sp>
        <p:nvSpPr>
          <p:cNvPr id="3" name="İçerik Yer Tutucusu 2"/>
          <p:cNvSpPr>
            <a:spLocks noGrp="1"/>
          </p:cNvSpPr>
          <p:nvPr>
            <p:ph idx="1"/>
          </p:nvPr>
        </p:nvSpPr>
        <p:spPr/>
        <p:txBody>
          <a:bodyPr>
            <a:noAutofit/>
          </a:bodyPr>
          <a:lstStyle/>
          <a:p>
            <a:r>
              <a:rPr lang="tr-TR" sz="2000" b="0" dirty="0"/>
              <a:t> (1) İşverence acil durumların meydana gelmesi halinde uyarı verme, arama, kurtarma, tahliye, haberleşme, ilk yardım ve yangınla mücadele gibi uygulanması gereken acil durum müdahale yöntemleri belirlenir ve yazılı hale getirilir.</a:t>
            </a:r>
          </a:p>
          <a:p>
            <a:r>
              <a:rPr lang="tr-TR" sz="2000" b="0" dirty="0"/>
              <a:t>(2) Tahliye sonrası, işyeri dâhilinde kalmış olabilecek çalışanların belirlenmesi için sayım da dâhil olmak üzere gerekli kontroller yapılır.</a:t>
            </a:r>
          </a:p>
          <a:p>
            <a:r>
              <a:rPr lang="tr-TR" sz="2000" b="0" dirty="0"/>
              <a:t>(3) İşveren, işyerinde acil durumların meydana gelmesi halinde çalışanların bu durumun olumsuz etkilerinden korunması için bulundukları yerden güvenli bir yere gidebilmeleri amacıyla izlenebilecek uygun tahliye düzenlemelerini acil durum planında belirtir ve çalışanlara önceden gerekli talimatları verir</a:t>
            </a:r>
            <a:r>
              <a:rPr lang="tr-TR" sz="2000" b="0" dirty="0" smtClean="0"/>
              <a:t>.</a:t>
            </a:r>
            <a:endParaRPr lang="tr-TR" sz="2000" b="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577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Acil </a:t>
            </a:r>
            <a:r>
              <a:rPr lang="tr-TR" b="1" dirty="0"/>
              <a:t>durum müdahale ve tahliye </a:t>
            </a:r>
            <a:r>
              <a:rPr lang="tr-TR" b="1" dirty="0" smtClean="0"/>
              <a:t>yöntemleri</a:t>
            </a:r>
            <a:endParaRPr lang="tr-TR" dirty="0"/>
          </a:p>
        </p:txBody>
      </p:sp>
      <p:sp>
        <p:nvSpPr>
          <p:cNvPr id="3" name="İçerik Yer Tutucusu 2"/>
          <p:cNvSpPr>
            <a:spLocks noGrp="1"/>
          </p:cNvSpPr>
          <p:nvPr>
            <p:ph idx="1"/>
          </p:nvPr>
        </p:nvSpPr>
        <p:spPr/>
        <p:txBody>
          <a:bodyPr>
            <a:normAutofit/>
          </a:bodyPr>
          <a:lstStyle/>
          <a:p>
            <a:r>
              <a:rPr lang="tr-TR" sz="2000" b="0" dirty="0"/>
              <a:t> </a:t>
            </a:r>
            <a:r>
              <a:rPr lang="tr-TR" sz="2000" b="0" dirty="0" smtClean="0"/>
              <a:t> (</a:t>
            </a:r>
            <a:r>
              <a:rPr lang="tr-TR" sz="2000" b="0" dirty="0"/>
              <a:t>4) İşyerlerinde yaşlı, engelli, gebe veya kreş var ise çocuklara tahliye esnasında refakat edilmesi için tedbirler alınır.</a:t>
            </a:r>
          </a:p>
          <a:p>
            <a:r>
              <a:rPr lang="tr-TR" sz="2000" b="0" dirty="0"/>
              <a:t>(5) Acil durum müdahale ve tahliye yöntemleri oluşturulurken 27/11/2007 tarihli ve 2007/12937 sayılı Bakanlar Kurulu Kararıyla yürürlüğe konulan Binaların Yangından Korunması Hakkında Yönetmelik hükümleri dikkate alınır.</a:t>
            </a:r>
          </a:p>
          <a:p>
            <a:r>
              <a:rPr lang="tr-TR" sz="2000" b="0" dirty="0"/>
              <a:t>(6) Acil durum müdahale ve tahliye yöntemleri oluşturulurken çalışanlar dışında müşteri, ziyaretçi gibi işyerinde bulunması muhtemel diğer kişiler de göz önünde bulundurulur.</a:t>
            </a:r>
          </a:p>
          <a:p>
            <a:endParaRPr lang="tr-TR" sz="20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429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İşyerlerindeki </a:t>
            </a:r>
            <a:r>
              <a:rPr lang="tr-TR" dirty="0" smtClean="0"/>
              <a:t>acil </a:t>
            </a:r>
            <a:r>
              <a:rPr lang="tr-TR" dirty="0"/>
              <a:t>çıkış </a:t>
            </a:r>
            <a:r>
              <a:rPr lang="tr-TR" dirty="0" smtClean="0"/>
              <a:t>yolları</a:t>
            </a:r>
            <a:r>
              <a:rPr lang="tr-TR" dirty="0"/>
              <a:t/>
            </a:r>
            <a:br>
              <a:rPr lang="tr-TR" dirty="0"/>
            </a:br>
            <a:endParaRPr lang="tr-TR" dirty="0"/>
          </a:p>
        </p:txBody>
      </p:sp>
      <p:sp>
        <p:nvSpPr>
          <p:cNvPr id="3" name="İçerik Yer Tutucusu 2"/>
          <p:cNvSpPr>
            <a:spLocks noGrp="1"/>
          </p:cNvSpPr>
          <p:nvPr>
            <p:ph idx="1"/>
          </p:nvPr>
        </p:nvSpPr>
        <p:spPr>
          <a:xfrm>
            <a:off x="822960" y="764704"/>
            <a:ext cx="7520940" cy="3579849"/>
          </a:xfrm>
        </p:spPr>
        <p:txBody>
          <a:bodyPr>
            <a:noAutofit/>
          </a:bodyPr>
          <a:lstStyle/>
          <a:p>
            <a:r>
              <a:rPr lang="tr-TR" sz="2000" dirty="0" smtClean="0"/>
              <a:t> a</a:t>
            </a:r>
            <a:r>
              <a:rPr lang="tr-TR" sz="2000" dirty="0"/>
              <a:t>) Doğrudan dışarıya veya güvenli bir alana açılması sağlanır ve önlerinde ya da arkalarında çıkışı önleyecek hiçbir engel bulunmaz.</a:t>
            </a:r>
          </a:p>
          <a:p>
            <a:r>
              <a:rPr lang="tr-TR" sz="2000" dirty="0"/>
              <a:t>b) Herhangi bir tehlike durumunda, bütün çalışanların işyerini derhal ve güvenli bir şekilde terk etmelerini mümkün kılacak şekilde tesisi sağlanır. Gerekli durumlarda bu konuyla ilgili planlar hazırlanarak düzenli tatbikatlar yapılır.</a:t>
            </a:r>
          </a:p>
          <a:p>
            <a:r>
              <a:rPr lang="tr-TR" sz="2000" dirty="0"/>
              <a:t>c) Sayısı, nitelikleri, boyutları ve yerleri; yapılan işin niteliğine, işyerinin büyüklüğüne, kullanım şekline, işyerinde bulunan ekipmana ve bulunabilecek azami kişi sayısına göre belirlenir. 27/11/2007 tarihli ve 2007/12937 sayılı Bakanlar Kurulu Kararı ile yürürlüğe konulan </a:t>
            </a:r>
            <a:r>
              <a:rPr lang="tr-TR" sz="2000" dirty="0">
                <a:solidFill>
                  <a:srgbClr val="FF0000"/>
                </a:solidFill>
              </a:rPr>
              <a:t>Binaların Yangından Korunması Hakkında Yönetmelik hükümlerine uygun </a:t>
            </a:r>
            <a:r>
              <a:rPr lang="tr-TR" sz="2000" dirty="0"/>
              <a:t>olması sağlanır</a:t>
            </a:r>
            <a:r>
              <a:rPr lang="tr-TR" sz="2000" dirty="0" smtClean="0"/>
              <a:t>.</a:t>
            </a:r>
            <a:endParaRPr lang="tr-TR" sz="2000" dirty="0"/>
          </a:p>
        </p:txBody>
      </p:sp>
      <p:sp>
        <p:nvSpPr>
          <p:cNvPr id="4" name="Metin kutusu 3"/>
          <p:cNvSpPr txBox="1"/>
          <p:nvPr/>
        </p:nvSpPr>
        <p:spPr>
          <a:xfrm>
            <a:off x="1187624" y="5661248"/>
            <a:ext cx="6594113" cy="646331"/>
          </a:xfrm>
          <a:prstGeom prst="rect">
            <a:avLst/>
          </a:prstGeom>
          <a:noFill/>
        </p:spPr>
        <p:txBody>
          <a:bodyPr wrap="none" rtlCol="0">
            <a:spAutoFit/>
          </a:bodyPr>
          <a:lstStyle/>
          <a:p>
            <a:r>
              <a:rPr lang="tr-TR" b="1" dirty="0"/>
              <a:t>İŞYERİ BİNA VE EKLENTİLERİNDE ALINACAK SAĞLIK VE GÜVENLİK</a:t>
            </a:r>
            <a:endParaRPr lang="tr-TR" dirty="0"/>
          </a:p>
          <a:p>
            <a:r>
              <a:rPr lang="tr-TR" b="1" dirty="0"/>
              <a:t>ÖNLEMLERİNE İLİŞKİN </a:t>
            </a:r>
            <a:r>
              <a:rPr lang="tr-TR" b="1" dirty="0" smtClean="0"/>
              <a:t>YÖNETMELİK (</a:t>
            </a:r>
            <a:r>
              <a:rPr lang="tr-TR" b="1" dirty="0"/>
              <a:t>17.07.2013/28710 </a:t>
            </a:r>
            <a:r>
              <a:rPr lang="tr-TR" b="1" dirty="0" smtClean="0"/>
              <a:t> RG)</a:t>
            </a:r>
            <a:endParaRPr lang="tr-TR" dirty="0"/>
          </a:p>
        </p:txBody>
      </p:sp>
    </p:spTree>
    <p:extLst>
      <p:ext uri="{BB962C8B-B14F-4D97-AF65-F5344CB8AC3E}">
        <p14:creationId xmlns:p14="http://schemas.microsoft.com/office/powerpoint/2010/main" val="3014722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İşyerlerindeki </a:t>
            </a:r>
            <a:r>
              <a:rPr lang="tr-TR" dirty="0" smtClean="0"/>
              <a:t>acil </a:t>
            </a:r>
            <a:r>
              <a:rPr lang="tr-TR" dirty="0"/>
              <a:t>çıkış </a:t>
            </a:r>
            <a:r>
              <a:rPr lang="tr-TR" dirty="0" smtClean="0"/>
              <a:t>yolları</a:t>
            </a:r>
            <a:r>
              <a:rPr lang="tr-TR" dirty="0"/>
              <a:t/>
            </a:r>
            <a:br>
              <a:rPr lang="tr-TR" dirty="0"/>
            </a:br>
            <a:endParaRPr lang="tr-TR" dirty="0"/>
          </a:p>
        </p:txBody>
      </p:sp>
      <p:sp>
        <p:nvSpPr>
          <p:cNvPr id="3" name="İçerik Yer Tutucusu 2"/>
          <p:cNvSpPr>
            <a:spLocks noGrp="1"/>
          </p:cNvSpPr>
          <p:nvPr>
            <p:ph idx="1"/>
          </p:nvPr>
        </p:nvSpPr>
        <p:spPr>
          <a:xfrm>
            <a:off x="683568" y="692696"/>
            <a:ext cx="8064896" cy="4752528"/>
          </a:xfrm>
        </p:spPr>
        <p:txBody>
          <a:bodyPr>
            <a:normAutofit/>
          </a:bodyPr>
          <a:lstStyle/>
          <a:p>
            <a:r>
              <a:rPr lang="tr-TR" sz="2000" b="0" dirty="0"/>
              <a:t>ç) Acil çıkış kapılarının, acil durumlarda çalışanların </a:t>
            </a:r>
            <a:r>
              <a:rPr lang="tr-TR" sz="2000" b="0" dirty="0">
                <a:solidFill>
                  <a:srgbClr val="FF0000"/>
                </a:solidFill>
              </a:rPr>
              <a:t>hemen ve kolayca açabilecekleri şekilde olması sağlanır</a:t>
            </a:r>
            <a:r>
              <a:rPr lang="tr-TR" sz="2000" b="0" dirty="0"/>
              <a:t>. Bu kapılar </a:t>
            </a:r>
            <a:r>
              <a:rPr lang="tr-TR" sz="2000" b="0" dirty="0">
                <a:solidFill>
                  <a:srgbClr val="FF0000"/>
                </a:solidFill>
              </a:rPr>
              <a:t>dışarıya doğru açılır.</a:t>
            </a:r>
            <a:r>
              <a:rPr lang="tr-TR" sz="2000" b="0" dirty="0"/>
              <a:t> </a:t>
            </a:r>
            <a:r>
              <a:rPr lang="tr-TR" sz="2000" b="0" dirty="0">
                <a:solidFill>
                  <a:srgbClr val="FF0000"/>
                </a:solidFill>
              </a:rPr>
              <a:t>Acil çıkış kapısı olarak raylı veya döner kapılar kullanılmaz.</a:t>
            </a:r>
          </a:p>
          <a:p>
            <a:r>
              <a:rPr lang="tr-TR" sz="2000" b="0" dirty="0"/>
              <a:t>d) Acil çıkış yolları ve kapıları ile buralara açılan yol ve kapılarda </a:t>
            </a:r>
            <a:r>
              <a:rPr lang="tr-TR" sz="2000" b="0" dirty="0">
                <a:solidFill>
                  <a:srgbClr val="FF0000"/>
                </a:solidFill>
              </a:rPr>
              <a:t>çıkışı zorlaştıracak hiçbir engel bulunmaması</a:t>
            </a:r>
            <a:r>
              <a:rPr lang="tr-TR" sz="2000" b="0" dirty="0"/>
              <a:t>, acil çıkış kapılarının </a:t>
            </a:r>
            <a:r>
              <a:rPr lang="tr-TR" sz="2000" b="0" dirty="0">
                <a:solidFill>
                  <a:srgbClr val="FF0000"/>
                </a:solidFill>
              </a:rPr>
              <a:t>kilitli veya bağlı olmaması </a:t>
            </a:r>
            <a:r>
              <a:rPr lang="tr-TR" sz="2000" b="0" dirty="0"/>
              <a:t>sağlanır.</a:t>
            </a:r>
          </a:p>
          <a:p>
            <a:r>
              <a:rPr lang="tr-TR" sz="2000" b="0" dirty="0"/>
              <a:t>e) Acil çıkış yolları ve kapıları, 23/12/2003 tarihli ve 25325 sayılı Resmî </a:t>
            </a:r>
            <a:r>
              <a:rPr lang="tr-TR" sz="2000" b="0" dirty="0" err="1"/>
              <a:t>Gazete’de</a:t>
            </a:r>
            <a:r>
              <a:rPr lang="tr-TR" sz="2000" b="0" dirty="0"/>
              <a:t> yayımlanan </a:t>
            </a:r>
            <a:r>
              <a:rPr lang="tr-TR" sz="2000" b="0" dirty="0">
                <a:solidFill>
                  <a:srgbClr val="FF0000"/>
                </a:solidFill>
              </a:rPr>
              <a:t>Güvenlik ve Sağlık İşaretleri Yönetmeliğine </a:t>
            </a:r>
            <a:r>
              <a:rPr lang="tr-TR" sz="2000" b="0" dirty="0"/>
              <a:t>uygun şekilde işaretlenir. İşaretlerin uygun yerlere konulması ve kalıcı olması sağlanır.</a:t>
            </a:r>
          </a:p>
          <a:p>
            <a:r>
              <a:rPr lang="tr-TR" sz="2000" b="0" dirty="0"/>
              <a:t>f) Aydınlatılması gereken acil çıkış yolları ve kapılarında, elektrik kesilmesi halinde yeterli aydınlatmayı sağlayacak </a:t>
            </a:r>
            <a:r>
              <a:rPr lang="tr-TR" sz="2000" b="0" dirty="0">
                <a:solidFill>
                  <a:srgbClr val="FF0000"/>
                </a:solidFill>
              </a:rPr>
              <a:t>ayrı bir enerji kaynağına bağlı acil aydınlatma sistemi </a:t>
            </a:r>
            <a:r>
              <a:rPr lang="tr-TR" sz="2000" b="0" dirty="0"/>
              <a:t>bulundurulur.</a:t>
            </a:r>
          </a:p>
          <a:p>
            <a:endParaRPr lang="tr-TR" sz="2000" dirty="0"/>
          </a:p>
          <a:p>
            <a:endParaRPr lang="tr-TR" sz="2000" dirty="0"/>
          </a:p>
        </p:txBody>
      </p:sp>
      <p:sp>
        <p:nvSpPr>
          <p:cNvPr id="4" name="Metin kutusu 3"/>
          <p:cNvSpPr txBox="1"/>
          <p:nvPr/>
        </p:nvSpPr>
        <p:spPr>
          <a:xfrm>
            <a:off x="1187624" y="5661248"/>
            <a:ext cx="6594113" cy="646331"/>
          </a:xfrm>
          <a:prstGeom prst="rect">
            <a:avLst/>
          </a:prstGeom>
          <a:noFill/>
        </p:spPr>
        <p:txBody>
          <a:bodyPr wrap="none" rtlCol="0">
            <a:spAutoFit/>
          </a:bodyPr>
          <a:lstStyle/>
          <a:p>
            <a:r>
              <a:rPr lang="tr-TR" b="1" dirty="0"/>
              <a:t>İŞYERİ BİNA VE EKLENTİLERİNDE ALINACAK SAĞLIK VE GÜVENLİK</a:t>
            </a:r>
            <a:endParaRPr lang="tr-TR" dirty="0"/>
          </a:p>
          <a:p>
            <a:r>
              <a:rPr lang="tr-TR" b="1" dirty="0"/>
              <a:t>ÖNLEMLERİNE İLİŞKİN </a:t>
            </a:r>
            <a:r>
              <a:rPr lang="tr-TR" b="1" dirty="0" smtClean="0"/>
              <a:t>YÖNETMELİK (</a:t>
            </a:r>
            <a:r>
              <a:rPr lang="tr-TR" b="1" dirty="0"/>
              <a:t>17.07.2013/28710 </a:t>
            </a:r>
            <a:r>
              <a:rPr lang="tr-TR" b="1" dirty="0" smtClean="0"/>
              <a:t> RG)</a:t>
            </a:r>
            <a:endParaRPr lang="tr-TR" dirty="0"/>
          </a:p>
        </p:txBody>
      </p:sp>
    </p:spTree>
    <p:extLst>
      <p:ext uri="{BB962C8B-B14F-4D97-AF65-F5344CB8AC3E}">
        <p14:creationId xmlns:p14="http://schemas.microsoft.com/office/powerpoint/2010/main" val="2855517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Kaçış Yolları </a:t>
            </a:r>
          </a:p>
        </p:txBody>
      </p:sp>
      <p:sp>
        <p:nvSpPr>
          <p:cNvPr id="3" name="İçerik Yer Tutucusu 2"/>
          <p:cNvSpPr>
            <a:spLocks noGrp="1"/>
          </p:cNvSpPr>
          <p:nvPr>
            <p:ph idx="1"/>
          </p:nvPr>
        </p:nvSpPr>
        <p:spPr>
          <a:xfrm>
            <a:off x="755576" y="908720"/>
            <a:ext cx="7520940" cy="3960440"/>
          </a:xfrm>
        </p:spPr>
        <p:txBody>
          <a:bodyPr>
            <a:noAutofit/>
          </a:bodyPr>
          <a:lstStyle/>
          <a:p>
            <a:r>
              <a:rPr lang="tr-TR" sz="2000" dirty="0" smtClean="0"/>
              <a:t>MADDE </a:t>
            </a:r>
            <a:r>
              <a:rPr lang="tr-TR" sz="2000" dirty="0"/>
              <a:t>31- </a:t>
            </a:r>
            <a:r>
              <a:rPr lang="tr-TR" sz="2000" b="0" dirty="0"/>
              <a:t>(1) Kaçış yolları, bir yapının herhangi bir noktasından yer seviyesindeki caddeye kadar olan devamlı ve engellenmemiş yolun tamamıdır. Kaçış yolları kapsamına; </a:t>
            </a:r>
          </a:p>
          <a:p>
            <a:r>
              <a:rPr lang="tr-TR" sz="2000" b="0" dirty="0"/>
              <a:t>a) Oda ve diğer bağımsız mekânlardan çıkışlar, </a:t>
            </a:r>
          </a:p>
          <a:p>
            <a:r>
              <a:rPr lang="tr-TR" sz="2000" b="0" dirty="0"/>
              <a:t>b) Her kattaki koridor ve benzeri geçitler, </a:t>
            </a:r>
          </a:p>
          <a:p>
            <a:r>
              <a:rPr lang="tr-TR" sz="2000" b="0" dirty="0"/>
              <a:t>c) Kat çıkışları, </a:t>
            </a:r>
          </a:p>
          <a:p>
            <a:r>
              <a:rPr lang="tr-TR" sz="2000" b="0" dirty="0"/>
              <a:t>ç) Zemin kata ulaşan merdivenler, </a:t>
            </a:r>
          </a:p>
          <a:p>
            <a:r>
              <a:rPr lang="tr-TR" sz="2000" b="0" dirty="0"/>
              <a:t>d) Zemin katta merdiven ağızlarından aynı katta yapı son çıkışına götüren yollar, </a:t>
            </a:r>
          </a:p>
          <a:p>
            <a:r>
              <a:rPr lang="tr-TR" sz="2000" b="0" dirty="0"/>
              <a:t>e) Son çıkış, </a:t>
            </a:r>
            <a:r>
              <a:rPr lang="tr-TR" sz="2000" b="0" dirty="0" smtClean="0"/>
              <a:t>dâhildir</a:t>
            </a:r>
            <a:r>
              <a:rPr lang="tr-TR" sz="2000" b="0" dirty="0"/>
              <a:t>. </a:t>
            </a:r>
          </a:p>
          <a:p>
            <a:r>
              <a:rPr lang="tr-TR" sz="2000" b="0" dirty="0"/>
              <a:t>(2) Asansörler kaçış yolu olarak kabul edilmez. </a:t>
            </a:r>
            <a:endParaRPr lang="tr-TR" sz="2000" dirty="0"/>
          </a:p>
        </p:txBody>
      </p:sp>
      <p:sp>
        <p:nvSpPr>
          <p:cNvPr id="4" name="Metin kutusu 3"/>
          <p:cNvSpPr txBox="1"/>
          <p:nvPr/>
        </p:nvSpPr>
        <p:spPr>
          <a:xfrm>
            <a:off x="1187624" y="5373216"/>
            <a:ext cx="184731" cy="369332"/>
          </a:xfrm>
          <a:prstGeom prst="rect">
            <a:avLst/>
          </a:prstGeom>
          <a:noFill/>
        </p:spPr>
        <p:txBody>
          <a:bodyPr wrap="none" rtlCol="0">
            <a:spAutoFit/>
          </a:bodyPr>
          <a:lstStyle/>
          <a:p>
            <a:endParaRPr lang="tr-TR" dirty="0"/>
          </a:p>
        </p:txBody>
      </p:sp>
      <p:sp>
        <p:nvSpPr>
          <p:cNvPr id="6" name="Dikdörtgen 5"/>
          <p:cNvSpPr/>
          <p:nvPr/>
        </p:nvSpPr>
        <p:spPr>
          <a:xfrm>
            <a:off x="179512" y="5219328"/>
            <a:ext cx="8784976" cy="369332"/>
          </a:xfrm>
          <a:prstGeom prst="rect">
            <a:avLst/>
          </a:prstGeom>
        </p:spPr>
        <p:txBody>
          <a:bodyPr wrap="square">
            <a:spAutoFit/>
          </a:bodyPr>
          <a:lstStyle/>
          <a:p>
            <a:r>
              <a:rPr lang="tr-TR" dirty="0" smtClean="0"/>
              <a:t>BİNALARIN YANGINDAN KORUNMASI HAKKINDA YÖNETMELİK (</a:t>
            </a:r>
            <a:r>
              <a:rPr lang="tr-TR" b="1" dirty="0" smtClean="0"/>
              <a:t>19.12.2007/: 26735  RG</a:t>
            </a:r>
            <a:r>
              <a:rPr lang="tr-TR" dirty="0" smtClean="0"/>
              <a:t>) </a:t>
            </a:r>
            <a:endParaRPr lang="tr-TR" dirty="0"/>
          </a:p>
        </p:txBody>
      </p:sp>
    </p:spTree>
    <p:extLst>
      <p:ext uri="{BB962C8B-B14F-4D97-AF65-F5344CB8AC3E}">
        <p14:creationId xmlns:p14="http://schemas.microsoft.com/office/powerpoint/2010/main" val="3836077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Acil çıkış zorunluluğu </a:t>
            </a:r>
          </a:p>
        </p:txBody>
      </p:sp>
      <p:sp>
        <p:nvSpPr>
          <p:cNvPr id="3" name="İçerik Yer Tutucusu 2"/>
          <p:cNvSpPr>
            <a:spLocks noGrp="1"/>
          </p:cNvSpPr>
          <p:nvPr>
            <p:ph idx="1"/>
          </p:nvPr>
        </p:nvSpPr>
        <p:spPr/>
        <p:txBody>
          <a:bodyPr>
            <a:normAutofit fontScale="92500" lnSpcReduction="10000"/>
          </a:bodyPr>
          <a:lstStyle/>
          <a:p>
            <a:r>
              <a:rPr lang="tr-TR" sz="2000" dirty="0" smtClean="0"/>
              <a:t>MADDE </a:t>
            </a:r>
            <a:r>
              <a:rPr lang="tr-TR" sz="2000" dirty="0"/>
              <a:t>39- </a:t>
            </a:r>
            <a:r>
              <a:rPr lang="tr-TR" sz="2000" b="0" dirty="0"/>
              <a:t>(1) Bütün yapılarda, aksi belirtilmedikçe, en az 2 çıkış tesis edilmesi ve çıkışların korunmuş olması gerekir. </a:t>
            </a:r>
          </a:p>
          <a:p>
            <a:r>
              <a:rPr lang="tr-TR" sz="2000" b="0" dirty="0"/>
              <a:t>(2) </a:t>
            </a:r>
            <a:r>
              <a:rPr lang="tr-TR" sz="2000" dirty="0"/>
              <a:t>(Değişik: 10/8/2009-2009/15316 K.) </a:t>
            </a:r>
            <a:r>
              <a:rPr lang="tr-TR" sz="2000" b="0" dirty="0"/>
              <a:t>Çıkış sayısı, 33 üncü madde esas alınarak belirlenecek sayıdan az olamaz. Aksi belirtilmedikçe, </a:t>
            </a:r>
            <a:r>
              <a:rPr lang="tr-TR" sz="2000" b="0" dirty="0">
                <a:solidFill>
                  <a:srgbClr val="FF0000"/>
                </a:solidFill>
              </a:rPr>
              <a:t>25 kişinin aşıldığı yüksek tehlikeli mekânlar ile 50 kişinin aşıldığı her mekânda en az 2 çıkış bulunması şarttır</a:t>
            </a:r>
            <a:r>
              <a:rPr lang="tr-TR" sz="2000" b="0" dirty="0"/>
              <a:t>. Kişi sayısı </a:t>
            </a:r>
            <a:r>
              <a:rPr lang="tr-TR" sz="2000" b="0" dirty="0">
                <a:solidFill>
                  <a:srgbClr val="FF0000"/>
                </a:solidFill>
              </a:rPr>
              <a:t>500</a:t>
            </a:r>
            <a:r>
              <a:rPr lang="tr-TR" sz="2000" b="0" dirty="0"/>
              <a:t> kişiyi geçer </a:t>
            </a:r>
            <a:r>
              <a:rPr lang="tr-TR" sz="2000" b="0" dirty="0">
                <a:solidFill>
                  <a:srgbClr val="FF0000"/>
                </a:solidFill>
              </a:rPr>
              <a:t>ise en az 3 çıkış </a:t>
            </a:r>
            <a:r>
              <a:rPr lang="tr-TR" sz="2000" b="0" dirty="0"/>
              <a:t>ve </a:t>
            </a:r>
            <a:r>
              <a:rPr lang="tr-TR" sz="2000" b="0" dirty="0">
                <a:solidFill>
                  <a:srgbClr val="FF0000"/>
                </a:solidFill>
              </a:rPr>
              <a:t>1000</a:t>
            </a:r>
            <a:r>
              <a:rPr lang="tr-TR" sz="2000" b="0" dirty="0"/>
              <a:t> kişiyi geçer ise </a:t>
            </a:r>
            <a:r>
              <a:rPr lang="tr-TR" sz="2000" b="0" dirty="0">
                <a:solidFill>
                  <a:srgbClr val="FF0000"/>
                </a:solidFill>
              </a:rPr>
              <a:t>en az 4 çıkış </a:t>
            </a:r>
            <a:r>
              <a:rPr lang="tr-TR" sz="2000" b="0" dirty="0" smtClean="0"/>
              <a:t>bulunmak </a:t>
            </a:r>
            <a:r>
              <a:rPr lang="tr-TR" sz="2000" b="0" dirty="0"/>
              <a:t>zorundadır</a:t>
            </a:r>
            <a:r>
              <a:rPr lang="tr-TR" sz="2000" b="0" dirty="0" smtClean="0"/>
              <a:t>.</a:t>
            </a:r>
          </a:p>
          <a:p>
            <a:r>
              <a:rPr lang="tr-TR" sz="2000" dirty="0"/>
              <a:t>MADDE 32- </a:t>
            </a:r>
            <a:r>
              <a:rPr lang="tr-TR" sz="2000" b="0" dirty="0" smtClean="0"/>
              <a:t>(</a:t>
            </a:r>
            <a:r>
              <a:rPr lang="tr-TR" sz="2000" b="0" dirty="0"/>
              <a:t>8) Zemin kattaki dükkân ve benzeri yerlerde kişi sayısı 50’nin altında ve kaçış uzaklığı en uzak noktadan dış ortama açılan kapıya olan uzaklık 25 m’den az ise, bina dışına tek çıkış yeterli kabul edilir. </a:t>
            </a:r>
            <a:endParaRPr lang="tr-TR" sz="2000" dirty="0"/>
          </a:p>
        </p:txBody>
      </p:sp>
      <p:sp>
        <p:nvSpPr>
          <p:cNvPr id="4" name="Dikdörtgen 3"/>
          <p:cNvSpPr/>
          <p:nvPr/>
        </p:nvSpPr>
        <p:spPr>
          <a:xfrm>
            <a:off x="179512" y="5219328"/>
            <a:ext cx="8784976" cy="369332"/>
          </a:xfrm>
          <a:prstGeom prst="rect">
            <a:avLst/>
          </a:prstGeom>
        </p:spPr>
        <p:txBody>
          <a:bodyPr wrap="square">
            <a:spAutoFit/>
          </a:bodyPr>
          <a:lstStyle/>
          <a:p>
            <a:r>
              <a:rPr lang="tr-TR" dirty="0" smtClean="0"/>
              <a:t>BİNALARIN YANGINDAN KORUNMASI HAKKINDA YÖNETMELİK (</a:t>
            </a:r>
            <a:r>
              <a:rPr lang="tr-TR" b="1" dirty="0" smtClean="0"/>
              <a:t>19.12.2007/: 26735  RG</a:t>
            </a:r>
            <a:r>
              <a:rPr lang="tr-TR" dirty="0" smtClean="0"/>
              <a:t>) </a:t>
            </a:r>
            <a:endParaRPr lang="tr-TR" dirty="0"/>
          </a:p>
        </p:txBody>
      </p:sp>
    </p:spTree>
    <p:extLst>
      <p:ext uri="{BB962C8B-B14F-4D97-AF65-F5344CB8AC3E}">
        <p14:creationId xmlns:p14="http://schemas.microsoft.com/office/powerpoint/2010/main" val="1201170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Kaçış yolu kapıları </a:t>
            </a:r>
            <a:endParaRPr lang="tr-TR" dirty="0"/>
          </a:p>
        </p:txBody>
      </p:sp>
      <p:sp>
        <p:nvSpPr>
          <p:cNvPr id="3" name="İçerik Yer Tutucusu 2"/>
          <p:cNvSpPr>
            <a:spLocks noGrp="1"/>
          </p:cNvSpPr>
          <p:nvPr>
            <p:ph idx="1"/>
          </p:nvPr>
        </p:nvSpPr>
        <p:spPr/>
        <p:txBody>
          <a:bodyPr>
            <a:normAutofit/>
          </a:bodyPr>
          <a:lstStyle/>
          <a:p>
            <a:r>
              <a:rPr lang="tr-TR" dirty="0"/>
              <a:t>MADDE 47- </a:t>
            </a:r>
            <a:r>
              <a:rPr lang="tr-TR" b="0" dirty="0"/>
              <a:t>(1) Kaçış yolu </a:t>
            </a:r>
            <a:r>
              <a:rPr lang="tr-TR" b="0" dirty="0">
                <a:solidFill>
                  <a:srgbClr val="FF0000"/>
                </a:solidFill>
              </a:rPr>
              <a:t>kapılarının</a:t>
            </a:r>
            <a:r>
              <a:rPr lang="tr-TR" b="0" dirty="0"/>
              <a:t> en az temiz </a:t>
            </a:r>
            <a:r>
              <a:rPr lang="tr-TR" b="0" dirty="0">
                <a:solidFill>
                  <a:srgbClr val="FF0000"/>
                </a:solidFill>
              </a:rPr>
              <a:t>genişliği 80 cm’den ve yüksekliği 200 cm’den</a:t>
            </a:r>
            <a:r>
              <a:rPr lang="tr-TR" b="0" dirty="0"/>
              <a:t> az olamaz. Kaçış yolu kapılarında eşik olmaması gerekir. Dönel kapılar ile turnikeler, çıkış kapısı olarak kullanılamaz. </a:t>
            </a:r>
          </a:p>
          <a:p>
            <a:r>
              <a:rPr lang="tr-TR" b="0" dirty="0"/>
              <a:t>(2) Kaçış yolu kapıları kanatlarının, kullanıcıların hareketini engellememesi gerekir. Kullanıcı yükü 50 kişiyi aşan mekânlardaki çıkış kapılarının kaçış yönüne doğru açılması şarttır. </a:t>
            </a:r>
            <a:r>
              <a:rPr lang="tr-TR" b="0" dirty="0">
                <a:solidFill>
                  <a:srgbClr val="FF0000"/>
                </a:solidFill>
              </a:rPr>
              <a:t>Kaçış yolu kapılarının el ile açılması ve kilitli tutulmaması </a:t>
            </a:r>
            <a:r>
              <a:rPr lang="tr-TR" b="0" dirty="0"/>
              <a:t>gerekir. </a:t>
            </a:r>
          </a:p>
          <a:p>
            <a:r>
              <a:rPr lang="tr-TR" b="0" dirty="0"/>
              <a:t>(3) Kaçış merdiveni ve yangın güvenlik holü </a:t>
            </a:r>
            <a:r>
              <a:rPr lang="tr-TR" b="0" dirty="0">
                <a:solidFill>
                  <a:srgbClr val="FF0000"/>
                </a:solidFill>
              </a:rPr>
              <a:t>kapılarının</a:t>
            </a:r>
            <a:r>
              <a:rPr lang="tr-TR" b="0" dirty="0"/>
              <a:t>; duman sızdırmaz ve 4 kattan daha az kata hizmet veriyor ise en </a:t>
            </a:r>
            <a:r>
              <a:rPr lang="tr-TR" b="0" dirty="0">
                <a:solidFill>
                  <a:srgbClr val="FF0000"/>
                </a:solidFill>
              </a:rPr>
              <a:t>az 60 dakika</a:t>
            </a:r>
            <a:r>
              <a:rPr lang="tr-TR" b="0" dirty="0"/>
              <a:t>, bodrum katlara ve 4 kattan daha fazla kata hizmet veriyor </a:t>
            </a:r>
            <a:r>
              <a:rPr lang="tr-TR" b="0" dirty="0">
                <a:solidFill>
                  <a:srgbClr val="FF0000"/>
                </a:solidFill>
              </a:rPr>
              <a:t>ise en az 90 dakika yangına karşı dayanıklı </a:t>
            </a:r>
            <a:r>
              <a:rPr lang="tr-TR" b="0" dirty="0"/>
              <a:t>olması şarttır. Kapıların, kendiliğinden kapatan düzenekler ile donatılması ve itfaiyecilerin veya görevlilerin gerektiğinde dışarıdan içeriye girmelerine imkân sağlayacak şekilde olması gerekir. </a:t>
            </a:r>
          </a:p>
        </p:txBody>
      </p:sp>
      <p:sp>
        <p:nvSpPr>
          <p:cNvPr id="4" name="Dikdörtgen 3"/>
          <p:cNvSpPr/>
          <p:nvPr/>
        </p:nvSpPr>
        <p:spPr>
          <a:xfrm>
            <a:off x="179512" y="5219328"/>
            <a:ext cx="8784976" cy="369332"/>
          </a:xfrm>
          <a:prstGeom prst="rect">
            <a:avLst/>
          </a:prstGeom>
        </p:spPr>
        <p:txBody>
          <a:bodyPr wrap="square">
            <a:spAutoFit/>
          </a:bodyPr>
          <a:lstStyle/>
          <a:p>
            <a:r>
              <a:rPr lang="tr-TR" dirty="0" smtClean="0"/>
              <a:t>BİNALARIN YANGINDAN KORUNMASI HAKKINDA YÖNETMELİK (</a:t>
            </a:r>
            <a:r>
              <a:rPr lang="tr-TR" b="1" dirty="0" smtClean="0"/>
              <a:t>19.12.2007/: 26735  RG</a:t>
            </a:r>
            <a:r>
              <a:rPr lang="tr-TR" dirty="0" smtClean="0"/>
              <a:t>) </a:t>
            </a:r>
            <a:endParaRPr lang="tr-TR" dirty="0"/>
          </a:p>
        </p:txBody>
      </p:sp>
    </p:spTree>
    <p:extLst>
      <p:ext uri="{BB962C8B-B14F-4D97-AF65-F5344CB8AC3E}">
        <p14:creationId xmlns:p14="http://schemas.microsoft.com/office/powerpoint/2010/main" val="3894536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Kaçış yolu kapıları </a:t>
            </a:r>
            <a:endParaRPr lang="tr-TR" dirty="0"/>
          </a:p>
        </p:txBody>
      </p:sp>
      <p:sp>
        <p:nvSpPr>
          <p:cNvPr id="3" name="İçerik Yer Tutucusu 2"/>
          <p:cNvSpPr>
            <a:spLocks noGrp="1"/>
          </p:cNvSpPr>
          <p:nvPr>
            <p:ph idx="1"/>
          </p:nvPr>
        </p:nvSpPr>
        <p:spPr>
          <a:xfrm>
            <a:off x="822960" y="908720"/>
            <a:ext cx="7925504" cy="3579849"/>
          </a:xfrm>
        </p:spPr>
        <p:txBody>
          <a:bodyPr>
            <a:noAutofit/>
          </a:bodyPr>
          <a:lstStyle/>
          <a:p>
            <a:r>
              <a:rPr lang="tr-TR" sz="2000" dirty="0"/>
              <a:t>MADDE 47- </a:t>
            </a:r>
            <a:r>
              <a:rPr lang="tr-TR" sz="2000" b="0" dirty="0" smtClean="0"/>
              <a:t>(</a:t>
            </a:r>
            <a:r>
              <a:rPr lang="tr-TR" sz="2000" b="0" dirty="0"/>
              <a:t>4) Kaçış kapısında, tek kanatlı kapıda temiz genişlik, kapı kasası veya lamba çıkıntısı ile 90 derece açılmış kanat yüzeyi arasındaki ölçüdür. </a:t>
            </a:r>
            <a:r>
              <a:rPr lang="tr-TR" sz="2000" b="0" dirty="0">
                <a:solidFill>
                  <a:srgbClr val="FF0000"/>
                </a:solidFill>
              </a:rPr>
              <a:t>Tek kanatlı bir çıkış kapısının </a:t>
            </a:r>
            <a:r>
              <a:rPr lang="tr-TR" sz="2000" b="0" dirty="0"/>
              <a:t>temiz </a:t>
            </a:r>
            <a:r>
              <a:rPr lang="tr-TR" sz="2000" b="0" dirty="0">
                <a:solidFill>
                  <a:srgbClr val="FF0000"/>
                </a:solidFill>
              </a:rPr>
              <a:t>genişliği 80 cm’den az ve 120 cm’den çok olamaz</a:t>
            </a:r>
            <a:r>
              <a:rPr lang="tr-TR" sz="2000" b="0" dirty="0"/>
              <a:t>. </a:t>
            </a:r>
            <a:endParaRPr lang="tr-TR" sz="2000" b="0" dirty="0" smtClean="0"/>
          </a:p>
          <a:p>
            <a:r>
              <a:rPr lang="tr-TR" sz="2000" b="0" dirty="0" smtClean="0"/>
              <a:t>(</a:t>
            </a:r>
            <a:r>
              <a:rPr lang="tr-TR" sz="2000" b="0" dirty="0"/>
              <a:t>5) Merdivenden tabii zemin seviyesinde güvenlikli bir alana açılan bütün kaçış yolu kapıları ile bir kattaki kişi sayısının 100’ü geçmesi hâlinde, kaçış merdiveni, kaçış koridoru ve yangın güvenlik holü kapıları, kaçış yönünde kapı kolu kullanılmadan açılabilecek şekilde düzenlenir. </a:t>
            </a:r>
          </a:p>
          <a:p>
            <a:r>
              <a:rPr lang="tr-TR" sz="2000" b="0" dirty="0"/>
              <a:t>(6) Kapıların en çok </a:t>
            </a:r>
            <a:r>
              <a:rPr lang="tr-TR" sz="2000" b="0" dirty="0">
                <a:solidFill>
                  <a:srgbClr val="FF0000"/>
                </a:solidFill>
              </a:rPr>
              <a:t>110 N</a:t>
            </a:r>
            <a:r>
              <a:rPr lang="tr-TR" sz="2000" b="0" dirty="0"/>
              <a:t> kuvvetle açılabilecek şekilde tasarlanması gerekir. </a:t>
            </a:r>
            <a:endParaRPr lang="tr-TR" sz="2000" dirty="0"/>
          </a:p>
        </p:txBody>
      </p:sp>
      <p:sp>
        <p:nvSpPr>
          <p:cNvPr id="4" name="Dikdörtgen 3"/>
          <p:cNvSpPr/>
          <p:nvPr/>
        </p:nvSpPr>
        <p:spPr>
          <a:xfrm>
            <a:off x="179512" y="5219328"/>
            <a:ext cx="8784976" cy="369332"/>
          </a:xfrm>
          <a:prstGeom prst="rect">
            <a:avLst/>
          </a:prstGeom>
        </p:spPr>
        <p:txBody>
          <a:bodyPr wrap="square">
            <a:spAutoFit/>
          </a:bodyPr>
          <a:lstStyle/>
          <a:p>
            <a:r>
              <a:rPr lang="tr-TR" dirty="0" smtClean="0"/>
              <a:t>BİNALARIN YANGINDAN KORUNMASI HAKKINDA YÖNETMELİK (</a:t>
            </a:r>
            <a:r>
              <a:rPr lang="tr-TR" b="1" dirty="0" smtClean="0"/>
              <a:t>19.12.2007/: 26735  RG</a:t>
            </a:r>
            <a:r>
              <a:rPr lang="tr-TR" dirty="0" smtClean="0"/>
              <a:t>) </a:t>
            </a:r>
            <a:endParaRPr lang="tr-TR" dirty="0"/>
          </a:p>
        </p:txBody>
      </p:sp>
    </p:spTree>
    <p:extLst>
      <p:ext uri="{BB962C8B-B14F-4D97-AF65-F5344CB8AC3E}">
        <p14:creationId xmlns:p14="http://schemas.microsoft.com/office/powerpoint/2010/main" val="3763778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Görevlendirilecek çalışanların belirlenmesi</a:t>
            </a:r>
            <a:endParaRPr lang="tr-TR" dirty="0"/>
          </a:p>
        </p:txBody>
      </p:sp>
      <p:sp>
        <p:nvSpPr>
          <p:cNvPr id="3" name="İçerik Yer Tutucusu 2"/>
          <p:cNvSpPr>
            <a:spLocks noGrp="1"/>
          </p:cNvSpPr>
          <p:nvPr>
            <p:ph idx="1"/>
          </p:nvPr>
        </p:nvSpPr>
        <p:spPr/>
        <p:txBody>
          <a:bodyPr>
            <a:noAutofit/>
          </a:bodyPr>
          <a:lstStyle/>
          <a:p>
            <a:r>
              <a:rPr lang="tr-TR" sz="2000" b="0" dirty="0"/>
              <a:t> (1) İşveren; işyerlerinde tehlike sınıflarını tespit eden Tebliğde belirlenmiş olan çok tehlikeli sınıfta yer alan işyerlerinde 30 çalışana, tehlikeli sınıfta yer alan işyerlerinde 40 çalışana ve az tehlikeli sınıfta yer alan işyerlerinde 50 çalışana kadar;</a:t>
            </a:r>
          </a:p>
          <a:p>
            <a:r>
              <a:rPr lang="tr-TR" sz="2000" b="0" dirty="0"/>
              <a:t>a) Arama, kurtarma ve tahliye,</a:t>
            </a:r>
          </a:p>
          <a:p>
            <a:r>
              <a:rPr lang="tr-TR" sz="2000" b="0" dirty="0"/>
              <a:t>b) Yangınla mücadele,</a:t>
            </a:r>
          </a:p>
          <a:p>
            <a:r>
              <a:rPr lang="tr-TR" sz="2000" b="0" dirty="0"/>
              <a:t>konularının her biri için uygun donanıma sahip ve özel eğitimli en az birer çalışanı destek elemanı olarak görevlendirir. İşyerinde bunları aşan sayılarda çalışanın bulunması halinde, tehlike sınıfına göre her 30, 40 ve 50’ye kadar çalışan için birer destek elemanı daha görevlendirir</a:t>
            </a:r>
            <a:r>
              <a:rPr lang="tr-TR" sz="2000" b="0" dirty="0" smtClean="0"/>
              <a:t>.</a:t>
            </a:r>
            <a:endParaRPr lang="tr-TR" sz="2000" b="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4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rgbClr val="FF0000"/>
                </a:solidFill>
              </a:rPr>
              <a:t>ACİL DURUM PLANLARININ HAZIRLANMASI GEREKEN HALLER</a:t>
            </a:r>
            <a:endParaRPr lang="tr-TR" b="1" dirty="0">
              <a:solidFill>
                <a:srgbClr val="FF0000"/>
              </a:solidFill>
            </a:endParaRPr>
          </a:p>
        </p:txBody>
      </p:sp>
      <p:sp>
        <p:nvSpPr>
          <p:cNvPr id="3" name="2 İçerik Yer Tutucusu"/>
          <p:cNvSpPr>
            <a:spLocks noGrp="1"/>
          </p:cNvSpPr>
          <p:nvPr>
            <p:ph idx="1"/>
          </p:nvPr>
        </p:nvSpPr>
        <p:spPr>
          <a:xfrm>
            <a:off x="395536" y="1100628"/>
            <a:ext cx="8496944" cy="3579849"/>
          </a:xfrm>
        </p:spPr>
        <p:txBody>
          <a:bodyPr numCol="2">
            <a:normAutofit/>
          </a:bodyPr>
          <a:lstStyle/>
          <a:p>
            <a:pPr marL="514350" indent="-514350" defTabSz="1219200">
              <a:buFont typeface="+mj-lt"/>
              <a:buAutoNum type="arabicPeriod"/>
            </a:pPr>
            <a:r>
              <a:rPr lang="tr-TR" sz="2800" b="1" dirty="0" smtClean="0"/>
              <a:t>Heyelan </a:t>
            </a:r>
            <a:r>
              <a:rPr lang="tr-TR" sz="2800" b="1" dirty="0"/>
              <a:t>veya göçük,</a:t>
            </a:r>
          </a:p>
          <a:p>
            <a:pPr marL="514350" indent="-514350">
              <a:buFont typeface="+mj-lt"/>
              <a:buAutoNum type="arabicPeriod"/>
            </a:pPr>
            <a:r>
              <a:rPr lang="tr-TR" sz="2800" b="1" dirty="0" smtClean="0"/>
              <a:t>Sel </a:t>
            </a:r>
            <a:r>
              <a:rPr lang="tr-TR" sz="2800" b="1" dirty="0"/>
              <a:t>baskını,</a:t>
            </a:r>
          </a:p>
          <a:p>
            <a:pPr marL="514350" indent="-514350">
              <a:buFont typeface="+mj-lt"/>
              <a:buAutoNum type="arabicPeriod"/>
            </a:pPr>
            <a:r>
              <a:rPr lang="tr-TR" sz="2800" b="1" dirty="0" smtClean="0"/>
              <a:t>Deprem</a:t>
            </a:r>
            <a:r>
              <a:rPr lang="tr-TR" sz="2800" b="1" dirty="0"/>
              <a:t>,</a:t>
            </a:r>
          </a:p>
          <a:p>
            <a:pPr marL="514350" indent="-514350">
              <a:buFont typeface="+mj-lt"/>
              <a:buAutoNum type="arabicPeriod"/>
            </a:pPr>
            <a:r>
              <a:rPr lang="tr-TR" sz="2800" b="1" dirty="0" smtClean="0"/>
              <a:t>Yangın</a:t>
            </a:r>
            <a:r>
              <a:rPr lang="tr-TR" sz="2800" b="1" dirty="0"/>
              <a:t>,</a:t>
            </a:r>
          </a:p>
          <a:p>
            <a:pPr marL="514350" indent="-514350">
              <a:buFont typeface="+mj-lt"/>
              <a:buAutoNum type="arabicPeriod"/>
            </a:pPr>
            <a:r>
              <a:rPr lang="tr-TR" sz="2800" b="1" dirty="0" smtClean="0"/>
              <a:t>Anormal </a:t>
            </a:r>
            <a:r>
              <a:rPr lang="tr-TR" sz="2800" b="1" dirty="0"/>
              <a:t>meteorolojik şartlar,</a:t>
            </a:r>
          </a:p>
          <a:p>
            <a:pPr marL="514350" indent="-514350">
              <a:buFont typeface="+mj-lt"/>
              <a:buAutoNum type="arabicPeriod"/>
            </a:pPr>
            <a:r>
              <a:rPr lang="tr-TR" sz="2800" b="1" dirty="0" smtClean="0"/>
              <a:t>Sabotaj</a:t>
            </a:r>
            <a:r>
              <a:rPr lang="tr-TR" sz="2800" b="1" dirty="0"/>
              <a:t>,</a:t>
            </a:r>
          </a:p>
          <a:p>
            <a:pPr marL="514350" indent="-514350">
              <a:buFont typeface="+mj-lt"/>
              <a:buAutoNum type="arabicPeriod"/>
            </a:pPr>
            <a:r>
              <a:rPr lang="tr-TR" sz="2800" b="1" dirty="0" smtClean="0"/>
              <a:t>Patlama</a:t>
            </a:r>
            <a:r>
              <a:rPr lang="tr-TR" sz="2800" b="1" dirty="0"/>
              <a:t>,</a:t>
            </a:r>
          </a:p>
          <a:p>
            <a:pPr marL="514350" indent="-514350">
              <a:buFont typeface="+mj-lt"/>
              <a:buAutoNum type="arabicPeriod"/>
            </a:pPr>
            <a:r>
              <a:rPr lang="tr-TR" sz="2800" b="1" dirty="0" smtClean="0"/>
              <a:t>Büyük </a:t>
            </a:r>
            <a:r>
              <a:rPr lang="tr-TR" sz="2800" b="1" dirty="0"/>
              <a:t>çaplı iş kazası,</a:t>
            </a:r>
          </a:p>
          <a:p>
            <a:pPr marL="514350" indent="-514350">
              <a:buFont typeface="+mj-lt"/>
              <a:buAutoNum type="arabicPeriod"/>
            </a:pPr>
            <a:r>
              <a:rPr lang="tr-TR" sz="2800" b="1" dirty="0" smtClean="0"/>
              <a:t>Savaş hali</a:t>
            </a:r>
          </a:p>
          <a:p>
            <a:pPr marL="514350" indent="-514350">
              <a:buFont typeface="+mj-lt"/>
              <a:buAutoNum type="arabicPeriod"/>
            </a:pPr>
            <a:r>
              <a:rPr lang="tr-TR" sz="2800" dirty="0"/>
              <a:t> </a:t>
            </a:r>
            <a:r>
              <a:rPr lang="tr-TR" sz="2800" dirty="0" smtClean="0"/>
              <a:t>Terör saldırısı</a:t>
            </a:r>
            <a:endParaRPr lang="tr-TR" sz="2800" b="1" dirty="0"/>
          </a:p>
          <a:p>
            <a:endParaRPr lang="tr-TR" sz="2800" dirty="0"/>
          </a:p>
        </p:txBody>
      </p:sp>
      <p:pic>
        <p:nvPicPr>
          <p:cNvPr id="4" name="Picture 2" descr="http://www.isyerihekimligi.com.tr/images/acil-cik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261" y="5190329"/>
            <a:ext cx="1589162" cy="1589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Görevlendirilecek çalışanların belirlenmesi</a:t>
            </a:r>
            <a:endParaRPr lang="tr-TR" dirty="0"/>
          </a:p>
        </p:txBody>
      </p:sp>
      <p:sp>
        <p:nvSpPr>
          <p:cNvPr id="3" name="İçerik Yer Tutucusu 2"/>
          <p:cNvSpPr>
            <a:spLocks noGrp="1"/>
          </p:cNvSpPr>
          <p:nvPr>
            <p:ph idx="1"/>
          </p:nvPr>
        </p:nvSpPr>
        <p:spPr>
          <a:xfrm>
            <a:off x="822960" y="1052736"/>
            <a:ext cx="7520940" cy="3579849"/>
          </a:xfrm>
        </p:spPr>
        <p:txBody>
          <a:bodyPr>
            <a:noAutofit/>
          </a:bodyPr>
          <a:lstStyle/>
          <a:p>
            <a:r>
              <a:rPr lang="tr-TR" sz="2000" b="0" dirty="0" smtClean="0"/>
              <a:t>(</a:t>
            </a:r>
            <a:r>
              <a:rPr lang="tr-TR" sz="2000" b="0" dirty="0"/>
              <a:t>2) İşveren, </a:t>
            </a:r>
            <a:r>
              <a:rPr lang="tr-TR" sz="2000" b="0" dirty="0">
                <a:solidFill>
                  <a:srgbClr val="FF0000"/>
                </a:solidFill>
              </a:rPr>
              <a:t>ilkyardım </a:t>
            </a:r>
            <a:r>
              <a:rPr lang="tr-TR" sz="2000" b="0" dirty="0"/>
              <a:t>konusunda 22/5/2002 tarihli ve 24762 sayılı Resmî </a:t>
            </a:r>
            <a:r>
              <a:rPr lang="tr-TR" sz="2000" b="0" dirty="0" err="1"/>
              <a:t>Gazete’de</a:t>
            </a:r>
            <a:r>
              <a:rPr lang="tr-TR" sz="2000" b="0" dirty="0"/>
              <a:t> yayımlanan İlkyardım Yönetmeliği esaslarına göre </a:t>
            </a:r>
            <a:r>
              <a:rPr lang="tr-TR" sz="2000" b="0" dirty="0">
                <a:solidFill>
                  <a:srgbClr val="FF0000"/>
                </a:solidFill>
              </a:rPr>
              <a:t>destek elemanı görevlendirir</a:t>
            </a:r>
            <a:r>
              <a:rPr lang="tr-TR" sz="2000" b="0" dirty="0"/>
              <a:t>.</a:t>
            </a:r>
          </a:p>
          <a:p>
            <a:r>
              <a:rPr lang="tr-TR" sz="2000" b="0" dirty="0"/>
              <a:t>(3) Her konu için birden fazla çalışanın görevlendirilmesi gereken işyerlerinde bu çalışanlar konularına göre ekipler halinde koordineli olarak görev yapar. </a:t>
            </a:r>
            <a:r>
              <a:rPr lang="tr-TR" sz="2000" b="0" dirty="0">
                <a:solidFill>
                  <a:srgbClr val="FF0000"/>
                </a:solidFill>
              </a:rPr>
              <a:t>Her ekipte bir ekip başı bulunur</a:t>
            </a:r>
            <a:r>
              <a:rPr lang="tr-TR" sz="2000" b="0" dirty="0"/>
              <a:t>.</a:t>
            </a:r>
          </a:p>
          <a:p>
            <a:r>
              <a:rPr lang="tr-TR" sz="2000" b="0" dirty="0"/>
              <a:t>(4) İşveren tarafından acil durumlarda ekipler arası gerekli koordinasyonu sağlamak üzere çalışanları arasından bir sorumlu görevlendirilir.</a:t>
            </a:r>
          </a:p>
          <a:p>
            <a:r>
              <a:rPr lang="tr-TR" sz="2000" b="0" dirty="0"/>
              <a:t>(5) 10’dan az çalışanı olan ve az tehlikeli sınıfta yer alan işyerlerinde birinci fıkrada belirtilen </a:t>
            </a:r>
            <a:r>
              <a:rPr lang="tr-TR" sz="2000" b="0" dirty="0" smtClean="0"/>
              <a:t>yükümlülüğü yerine </a:t>
            </a:r>
            <a:r>
              <a:rPr lang="tr-TR" sz="2000" b="0" dirty="0"/>
              <a:t>getirmek üzere bir kişi görevlendirilmesi yeterlidir.</a:t>
            </a:r>
          </a:p>
          <a:p>
            <a:endParaRPr lang="tr-TR" sz="20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808" y="72144"/>
            <a:ext cx="1556656" cy="15566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247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Dokümantasyon</a:t>
            </a:r>
            <a:endParaRPr lang="tr-TR" dirty="0"/>
          </a:p>
        </p:txBody>
      </p:sp>
      <p:sp>
        <p:nvSpPr>
          <p:cNvPr id="3" name="İçerik Yer Tutucusu 2"/>
          <p:cNvSpPr>
            <a:spLocks noGrp="1"/>
          </p:cNvSpPr>
          <p:nvPr>
            <p:ph idx="1"/>
          </p:nvPr>
        </p:nvSpPr>
        <p:spPr/>
        <p:txBody>
          <a:bodyPr>
            <a:normAutofit/>
          </a:bodyPr>
          <a:lstStyle/>
          <a:p>
            <a:r>
              <a:rPr lang="tr-TR" sz="2000" b="0" dirty="0"/>
              <a:t> (1) Acil durum planı asgarî aşağıdaki hususları kapsayacak şekilde </a:t>
            </a:r>
            <a:r>
              <a:rPr lang="tr-TR" sz="2000" b="0" dirty="0" err="1"/>
              <a:t>dokümante</a:t>
            </a:r>
            <a:r>
              <a:rPr lang="tr-TR" sz="2000" b="0" dirty="0"/>
              <a:t> edilir:</a:t>
            </a:r>
          </a:p>
          <a:p>
            <a:r>
              <a:rPr lang="tr-TR" sz="2000" b="0" dirty="0"/>
              <a:t>a) İşyerinin unvanı, adresi ve işverenin adı.</a:t>
            </a:r>
          </a:p>
          <a:p>
            <a:r>
              <a:rPr lang="tr-TR" sz="2000" b="0" dirty="0"/>
              <a:t>b) Hazırlayanların adı, soyadı ve unvanı.</a:t>
            </a:r>
          </a:p>
          <a:p>
            <a:r>
              <a:rPr lang="tr-TR" sz="2000" b="0" dirty="0"/>
              <a:t>c) Hazırlandığı tarih ve geçerlilik tarihi.</a:t>
            </a:r>
          </a:p>
          <a:p>
            <a:r>
              <a:rPr lang="tr-TR" sz="2000" b="0" dirty="0"/>
              <a:t>ç) Belirlenen acil durumlar.</a:t>
            </a:r>
          </a:p>
          <a:p>
            <a:r>
              <a:rPr lang="tr-TR" sz="2000" b="0" dirty="0"/>
              <a:t>d) Alınan önleyici ve sınırlandırıcı tedbirler.</a:t>
            </a:r>
          </a:p>
          <a:p>
            <a:r>
              <a:rPr lang="tr-TR" sz="2000" b="0" dirty="0"/>
              <a:t>e) Acil durum müdahale ve tahliye yöntemleri</a:t>
            </a:r>
            <a:r>
              <a:rPr lang="tr-TR" sz="2000" b="0" dirty="0" smtClean="0"/>
              <a:t>.</a:t>
            </a:r>
            <a:endParaRPr lang="tr-TR" sz="20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199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116632"/>
            <a:ext cx="7520940" cy="548640"/>
          </a:xfrm>
        </p:spPr>
        <p:txBody>
          <a:bodyPr/>
          <a:lstStyle/>
          <a:p>
            <a:r>
              <a:rPr lang="tr-TR" b="1" dirty="0"/>
              <a:t>Dokümantasyon</a:t>
            </a:r>
            <a:endParaRPr lang="tr-TR" dirty="0"/>
          </a:p>
        </p:txBody>
      </p:sp>
      <p:sp>
        <p:nvSpPr>
          <p:cNvPr id="3" name="İçerik Yer Tutucusu 2"/>
          <p:cNvSpPr>
            <a:spLocks noGrp="1"/>
          </p:cNvSpPr>
          <p:nvPr>
            <p:ph idx="1"/>
          </p:nvPr>
        </p:nvSpPr>
        <p:spPr>
          <a:xfrm>
            <a:off x="822960" y="620688"/>
            <a:ext cx="7925504" cy="3579849"/>
          </a:xfrm>
        </p:spPr>
        <p:txBody>
          <a:bodyPr>
            <a:noAutofit/>
          </a:bodyPr>
          <a:lstStyle/>
          <a:p>
            <a:r>
              <a:rPr lang="tr-TR" b="0" dirty="0" smtClean="0"/>
              <a:t>f</a:t>
            </a:r>
            <a:r>
              <a:rPr lang="tr-TR" b="0" dirty="0"/>
              <a:t>) Aşağıdaki unsurları içeren işyerini veya işyerinin bölümlerini gösteren kroki:</a:t>
            </a:r>
          </a:p>
          <a:p>
            <a:r>
              <a:rPr lang="tr-TR" b="0" dirty="0"/>
              <a:t>1) Yangın söndürme amaçlı kullanılacaklar da dâhil olmak üzere </a:t>
            </a:r>
            <a:r>
              <a:rPr lang="tr-TR" b="0" dirty="0">
                <a:solidFill>
                  <a:srgbClr val="FF0000"/>
                </a:solidFill>
              </a:rPr>
              <a:t>acil durum ekipmanlarının bulunduğu yerler.</a:t>
            </a:r>
          </a:p>
          <a:p>
            <a:r>
              <a:rPr lang="tr-TR" b="0" dirty="0"/>
              <a:t>2) </a:t>
            </a:r>
            <a:r>
              <a:rPr lang="tr-TR" b="0" dirty="0">
                <a:solidFill>
                  <a:srgbClr val="FF0000"/>
                </a:solidFill>
              </a:rPr>
              <a:t>İlkyardım malzemelerinin bulunduğu yerler</a:t>
            </a:r>
            <a:r>
              <a:rPr lang="tr-TR" b="0" dirty="0"/>
              <a:t>.</a:t>
            </a:r>
          </a:p>
          <a:p>
            <a:r>
              <a:rPr lang="tr-TR" b="0" dirty="0"/>
              <a:t>3) Kaçış yolları, toplanma yerleri ve bulunması halinde uyarı sistemlerinin de yer aldığı </a:t>
            </a:r>
            <a:r>
              <a:rPr lang="tr-TR" b="0" dirty="0">
                <a:solidFill>
                  <a:srgbClr val="FF0000"/>
                </a:solidFill>
              </a:rPr>
              <a:t>tahliye planı</a:t>
            </a:r>
            <a:r>
              <a:rPr lang="tr-TR" b="0" dirty="0"/>
              <a:t>.</a:t>
            </a:r>
          </a:p>
          <a:p>
            <a:r>
              <a:rPr lang="tr-TR" b="0" dirty="0"/>
              <a:t>4) </a:t>
            </a:r>
            <a:r>
              <a:rPr lang="tr-TR" b="0" dirty="0">
                <a:solidFill>
                  <a:srgbClr val="FF0000"/>
                </a:solidFill>
              </a:rPr>
              <a:t>Görevlendirilen çalışanların </a:t>
            </a:r>
            <a:r>
              <a:rPr lang="tr-TR" b="0" dirty="0"/>
              <a:t>ve varsa yedeklerinin adı, soyadı, unvanı, sorumluluk alanı ve iletişim </a:t>
            </a:r>
            <a:r>
              <a:rPr lang="tr-TR" b="0" dirty="0">
                <a:solidFill>
                  <a:srgbClr val="FF0000"/>
                </a:solidFill>
              </a:rPr>
              <a:t>bilgileri</a:t>
            </a:r>
            <a:r>
              <a:rPr lang="tr-TR" b="0" dirty="0"/>
              <a:t>.</a:t>
            </a:r>
          </a:p>
          <a:p>
            <a:r>
              <a:rPr lang="tr-TR" b="0" dirty="0"/>
              <a:t>5) İlk yardım, acil tıbbi müdahale, kurtarma ve yangınla mücadele konularında işyeri dışındaki </a:t>
            </a:r>
            <a:r>
              <a:rPr lang="tr-TR" b="0" dirty="0">
                <a:solidFill>
                  <a:srgbClr val="FF0000"/>
                </a:solidFill>
              </a:rPr>
              <a:t>kuruluşların irtibat numaraları</a:t>
            </a:r>
            <a:r>
              <a:rPr lang="tr-TR" b="0" dirty="0"/>
              <a:t>.</a:t>
            </a:r>
          </a:p>
          <a:p>
            <a:r>
              <a:rPr lang="tr-TR" b="0" dirty="0"/>
              <a:t>(2) Acil durum planının sayfaları numaralandırılarak; hazırlayan kişiler tarafından her sayfası paraflanıp, son sayfası imzalanır ve söz konusu </a:t>
            </a:r>
            <a:r>
              <a:rPr lang="tr-TR" b="0" dirty="0">
                <a:solidFill>
                  <a:srgbClr val="FF0000"/>
                </a:solidFill>
              </a:rPr>
              <a:t>plan, acil durumla mücadele edecek ekiplerin kolayca ulaşabileceği şekilde işyerinde saklanır</a:t>
            </a:r>
            <a:r>
              <a:rPr lang="tr-TR" b="0" dirty="0"/>
              <a:t>.</a:t>
            </a:r>
          </a:p>
          <a:p>
            <a:r>
              <a:rPr lang="tr-TR" b="0" dirty="0"/>
              <a:t>(3) Acil durum planı kapsamında hazırlanan </a:t>
            </a:r>
            <a:r>
              <a:rPr lang="tr-TR" b="0" dirty="0">
                <a:solidFill>
                  <a:srgbClr val="FF0000"/>
                </a:solidFill>
              </a:rPr>
              <a:t>kroki bina içinde kolayca görülebilecek yerlerde asılı olarak bulundurulur</a:t>
            </a:r>
            <a:r>
              <a:rPr lang="tr-TR" b="0" dirty="0"/>
              <a:t>.</a:t>
            </a:r>
          </a:p>
          <a:p>
            <a:endParaRPr lang="tr-TR"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68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8" descr="http://www.bilgeisguvenligi.com/images/Uploaded/ad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196752"/>
            <a:ext cx="8604448" cy="376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006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Tatbikat</a:t>
            </a:r>
            <a:endParaRPr lang="tr-TR" dirty="0"/>
          </a:p>
        </p:txBody>
      </p:sp>
      <p:sp>
        <p:nvSpPr>
          <p:cNvPr id="3" name="İçerik Yer Tutucusu 2"/>
          <p:cNvSpPr>
            <a:spLocks noGrp="1"/>
          </p:cNvSpPr>
          <p:nvPr>
            <p:ph idx="1"/>
          </p:nvPr>
        </p:nvSpPr>
        <p:spPr/>
        <p:txBody>
          <a:bodyPr>
            <a:noAutofit/>
          </a:bodyPr>
          <a:lstStyle/>
          <a:p>
            <a:r>
              <a:rPr lang="tr-TR" sz="2000" dirty="0"/>
              <a:t> </a:t>
            </a:r>
            <a:r>
              <a:rPr lang="tr-TR" sz="2000" b="0" dirty="0"/>
              <a:t>(1) Hazırlanan acil durum  planının uygulama adımlarının  düzenli olarak takip edilebilmesi ve uygulanabilirliğinden emin olmak için işyerlerinde </a:t>
            </a:r>
            <a:r>
              <a:rPr lang="tr-TR" sz="2000" b="0" dirty="0">
                <a:solidFill>
                  <a:srgbClr val="FF0000"/>
                </a:solidFill>
              </a:rPr>
              <a:t>yılda en az bir defa olmak üzere tatbikat yapılır</a:t>
            </a:r>
            <a:r>
              <a:rPr lang="tr-TR" sz="2000" b="0" dirty="0"/>
              <a:t>, denetlenir ve gözden geçirilerek gerekli düzeltici ve önleyici faaliyetler yapılır. Gerçekleştirilen tatbikatın tarihi, görülen eksiklikler ve bu eksiklikler doğrultusunda yapılacak düzenlemeleri içeren tatbikat raporu hazırlanır.</a:t>
            </a:r>
          </a:p>
          <a:p>
            <a:r>
              <a:rPr lang="tr-TR" sz="2000" b="0" dirty="0"/>
              <a:t>(2) Gerçekleştirilen tatbikat neticesinde varsa aksayan yönler ve kazanılan deneyimlere göre acil durum </a:t>
            </a:r>
            <a:r>
              <a:rPr lang="tr-TR" sz="2000" b="0" dirty="0" smtClean="0"/>
              <a:t>planları gözden </a:t>
            </a:r>
            <a:r>
              <a:rPr lang="tr-TR" sz="2000" b="0" dirty="0"/>
              <a:t>geçirilerek gerekli düzeltmeler yapılır.</a:t>
            </a:r>
          </a:p>
          <a:p>
            <a:r>
              <a:rPr lang="tr-TR" sz="2000" b="0" dirty="0"/>
              <a:t>(3) Birden fazla işyerinin bulunduğu iş merkezleri, iş hanlarındaki işyerlerinde tatbikatlar yönetimin koordinasyonu ile yürütülür</a:t>
            </a:r>
            <a:r>
              <a:rPr lang="tr-TR" sz="2000" b="0" dirty="0" smtClean="0"/>
              <a:t>.</a:t>
            </a:r>
            <a:endParaRPr lang="tr-TR" sz="2000" b="0" dirty="0"/>
          </a:p>
        </p:txBody>
      </p:sp>
      <p:pic>
        <p:nvPicPr>
          <p:cNvPr id="4" name="Picture 2" descr="http://www.isyerihekimligi.com.tr/images/acil-cik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379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http://www.umke.org/images/haberler/tokat_devlet_hastanesinde_deprem_tatbikati_h38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337185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bk12.meb.gov.tr/meb_iys_dosyalar/20/11/966388/resimler/2013_03/04121640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187184"/>
            <a:ext cx="4445546" cy="3334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arsusonline.com/images/haberler/138akcakoca-da-yangin-tatbikati-gercegini-aratmad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304441"/>
            <a:ext cx="4032448" cy="26994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umke.org/images/haberler/tatbikat_sirasinda_kaza_h28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210" y="3187184"/>
            <a:ext cx="3334159" cy="333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205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64" t="21569" r="41081" b="14489"/>
          <a:stretch/>
        </p:blipFill>
        <p:spPr bwMode="auto">
          <a:xfrm>
            <a:off x="251520" y="116632"/>
            <a:ext cx="5913610" cy="6395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1480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Acil durum planının yenilenmesi</a:t>
            </a:r>
            <a:endParaRPr lang="tr-TR" dirty="0"/>
          </a:p>
        </p:txBody>
      </p:sp>
      <p:sp>
        <p:nvSpPr>
          <p:cNvPr id="3" name="İçerik Yer Tutucusu 2"/>
          <p:cNvSpPr>
            <a:spLocks noGrp="1"/>
          </p:cNvSpPr>
          <p:nvPr>
            <p:ph idx="1"/>
          </p:nvPr>
        </p:nvSpPr>
        <p:spPr/>
        <p:txBody>
          <a:bodyPr>
            <a:normAutofit/>
          </a:bodyPr>
          <a:lstStyle/>
          <a:p>
            <a:pPr algn="just"/>
            <a:r>
              <a:rPr lang="tr-TR" sz="2400" b="0" dirty="0"/>
              <a:t> (1) İşyerinde, belirlenmiş olan </a:t>
            </a:r>
            <a:r>
              <a:rPr lang="tr-TR" sz="2400" b="0" dirty="0" smtClean="0"/>
              <a:t>acil durumları etkileyebilecek </a:t>
            </a:r>
            <a:r>
              <a:rPr lang="tr-TR" sz="2400" b="0" dirty="0"/>
              <a:t> </a:t>
            </a:r>
            <a:r>
              <a:rPr lang="tr-TR" sz="2400" b="0" dirty="0" smtClean="0"/>
              <a:t>veya </a:t>
            </a:r>
            <a:r>
              <a:rPr lang="tr-TR" sz="2400" b="0" dirty="0"/>
              <a:t>yeni acil durumların </a:t>
            </a:r>
            <a:r>
              <a:rPr lang="tr-TR" sz="2400" b="0" dirty="0" smtClean="0"/>
              <a:t>ortaya çıkmasına </a:t>
            </a:r>
            <a:r>
              <a:rPr lang="tr-TR" sz="2400" b="0" dirty="0"/>
              <a:t>neden olacak </a:t>
            </a:r>
            <a:r>
              <a:rPr lang="tr-TR" sz="2400" b="0" dirty="0">
                <a:solidFill>
                  <a:srgbClr val="FF0000"/>
                </a:solidFill>
              </a:rPr>
              <a:t>değişikliklerin meydana gelmesi halinde</a:t>
            </a:r>
            <a:r>
              <a:rPr lang="tr-TR" sz="2400" b="0" dirty="0"/>
              <a:t> etkinin büyüklüğüne göre acil durum planı </a:t>
            </a:r>
            <a:r>
              <a:rPr lang="tr-TR" sz="2400" b="0" dirty="0">
                <a:solidFill>
                  <a:srgbClr val="FF0000"/>
                </a:solidFill>
              </a:rPr>
              <a:t>tamamen veya kısmen yenilenir</a:t>
            </a:r>
            <a:r>
              <a:rPr lang="tr-TR" sz="2400" b="0" dirty="0"/>
              <a:t>.</a:t>
            </a:r>
          </a:p>
          <a:p>
            <a:pPr algn="just"/>
            <a:r>
              <a:rPr lang="tr-TR" sz="2400" b="0" dirty="0"/>
              <a:t>(2) Birinci fıkrada belirtilen durumlardan bağımsız olarak, hazırlanmış olan acil durum planları; tehlike sınıfına göre çok tehlikeli, tehlikeli ve az tehlikeli işyerlerinde sırasıyla </a:t>
            </a:r>
            <a:r>
              <a:rPr lang="tr-TR" sz="2400" b="0" dirty="0">
                <a:solidFill>
                  <a:srgbClr val="FF0000"/>
                </a:solidFill>
              </a:rPr>
              <a:t>en geç iki, dört ve altı yılda bir yenilenir</a:t>
            </a:r>
            <a:r>
              <a:rPr lang="tr-TR" sz="2400" b="0" dirty="0"/>
              <a:t>.</a:t>
            </a:r>
          </a:p>
          <a:p>
            <a:pPr algn="just"/>
            <a:endParaRPr lang="tr-TR" sz="24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27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Çalışanların bilgilendirilmesi ve eğitim</a:t>
            </a:r>
            <a:endParaRPr lang="tr-TR" dirty="0"/>
          </a:p>
        </p:txBody>
      </p:sp>
      <p:sp>
        <p:nvSpPr>
          <p:cNvPr id="3" name="İçerik Yer Tutucusu 2"/>
          <p:cNvSpPr>
            <a:spLocks noGrp="1"/>
          </p:cNvSpPr>
          <p:nvPr>
            <p:ph idx="1"/>
          </p:nvPr>
        </p:nvSpPr>
        <p:spPr/>
        <p:txBody>
          <a:bodyPr>
            <a:noAutofit/>
          </a:bodyPr>
          <a:lstStyle/>
          <a:p>
            <a:r>
              <a:rPr lang="tr-TR" sz="2000" b="0" dirty="0"/>
              <a:t>1) Tüm çalışanlar acil durum planları ile arama, kurtarma ve tahliye, yangınla mücadele, ilkyardım konularında görevlendirilen kişiler hakkında bilgilendirilir.</a:t>
            </a:r>
          </a:p>
          <a:p>
            <a:r>
              <a:rPr lang="tr-TR" sz="2000" b="0" dirty="0"/>
              <a:t>(2) İşe yeni alınan çalışana, iş sağlığı ve güvenliği eğitimlerine ilave olarak acil durum planları ile ilgili bilgilendirme yapılır.</a:t>
            </a:r>
          </a:p>
          <a:p>
            <a:r>
              <a:rPr lang="tr-TR" sz="2000" b="0" dirty="0"/>
              <a:t>(3) Acil durum konularıyla ilgili özel olarak görevlendirilenler, yürütecekleri faaliyetler ile ilgili özel olarak eğitilir. 11 inci maddenin birinci fıkrası uyarınca görevlendirilen çalışanlara, eğitimlerin işyerinde iş güvenliği </a:t>
            </a:r>
            <a:r>
              <a:rPr lang="tr-TR" sz="2000" b="0" dirty="0" smtClean="0"/>
              <a:t>uzmanı veya </a:t>
            </a:r>
            <a:r>
              <a:rPr lang="tr-TR" sz="2000" b="0" dirty="0"/>
              <a:t>işyeri hekimi tarafından verilmesi halinde, bu durum işveren ile eğitim verenlerce imzalanarak belgelendirilir.</a:t>
            </a:r>
          </a:p>
          <a:p>
            <a:endParaRPr lang="tr-TR" sz="20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9437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descr="Acil Durum ve Kriz Yöneti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72716"/>
            <a:ext cx="4116385" cy="2940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cil Durum ve Kriz Yöneti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072716"/>
            <a:ext cx="3973605" cy="283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14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AutoShape 2" descr="http://www.bilgeisguvenligi.com/images/Uploaded/adp.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Picture 8" descr="http://www.bilgeisguvenligi.com/images/Uploaded/ad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196752"/>
            <a:ext cx="8604448" cy="37639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261" y="5190329"/>
            <a:ext cx="1589162" cy="158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330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Büyük endüstriyel tesislerde acil durum planı</a:t>
            </a:r>
            <a:endParaRPr lang="tr-TR" dirty="0"/>
          </a:p>
        </p:txBody>
      </p:sp>
      <p:sp>
        <p:nvSpPr>
          <p:cNvPr id="3" name="İçerik Yer Tutucusu 2"/>
          <p:cNvSpPr>
            <a:spLocks noGrp="1"/>
          </p:cNvSpPr>
          <p:nvPr>
            <p:ph idx="1"/>
          </p:nvPr>
        </p:nvSpPr>
        <p:spPr/>
        <p:txBody>
          <a:bodyPr>
            <a:normAutofit/>
          </a:bodyPr>
          <a:lstStyle/>
          <a:p>
            <a:r>
              <a:rPr lang="tr-TR" sz="2400" b="0" dirty="0"/>
              <a:t> İş Sağlığı ve Güvenliği Kanununun 29 uncu maddesi gereğince güvenlik raporu hazırlanan işyerlerinde hazırlanacak dahili acil durum planları bu Yönetmelikte belirtilen acil durum planı hazırlığında dikkate alınarak kullanılır.</a:t>
            </a:r>
            <a:endParaRPr lang="tr-TR" sz="24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okul.selyam.net/pars_docs/refs/145/144736/144736_html_714f06c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375" y="2708920"/>
            <a:ext cx="2137420" cy="208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15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Birden fazla işveren olması durumunda acil durum planları</a:t>
            </a:r>
            <a:endParaRPr lang="tr-TR" dirty="0"/>
          </a:p>
        </p:txBody>
      </p:sp>
      <p:sp>
        <p:nvSpPr>
          <p:cNvPr id="3" name="İçerik Yer Tutucusu 2"/>
          <p:cNvSpPr>
            <a:spLocks noGrp="1"/>
          </p:cNvSpPr>
          <p:nvPr>
            <p:ph idx="1"/>
          </p:nvPr>
        </p:nvSpPr>
        <p:spPr/>
        <p:txBody>
          <a:bodyPr>
            <a:normAutofit/>
          </a:bodyPr>
          <a:lstStyle/>
          <a:p>
            <a:r>
              <a:rPr lang="tr-TR" sz="2400" b="0" dirty="0"/>
              <a:t>(1) Aynı çalışma alanını birden fazla işverenin paylaşması durumunda, yürütülen işler için diğer işverenlerin yürüttüğü işler de göz önünde bulundurularak acil durum planı işverenlerce ortaklaşa hazırlanır.</a:t>
            </a:r>
          </a:p>
          <a:p>
            <a:r>
              <a:rPr lang="tr-TR" sz="2400" b="0" dirty="0"/>
              <a:t>(2) Birden fazla işyerinin bulunduğu iş merkezleri, iş hanları, sanayi bölgeleri veya sitelerinin işyerlerince hazırlanan acil durum planlarının koordinasyonu yönetim tarafından yürütülür.</a:t>
            </a:r>
          </a:p>
          <a:p>
            <a:endParaRPr lang="tr-TR" sz="24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245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648112"/>
            <a:ext cx="7520940" cy="548640"/>
          </a:xfrm>
        </p:spPr>
        <p:txBody>
          <a:bodyPr/>
          <a:lstStyle/>
          <a:p>
            <a:r>
              <a:rPr lang="tr-TR" dirty="0"/>
              <a:t>Asıl işveren ve alt işveren ilişkisinin bulunduğu işyerlerinde acil durum planları</a:t>
            </a:r>
            <a:br>
              <a:rPr lang="tr-TR" dirty="0"/>
            </a:br>
            <a:endParaRPr lang="tr-TR" dirty="0"/>
          </a:p>
        </p:txBody>
      </p:sp>
      <p:sp>
        <p:nvSpPr>
          <p:cNvPr id="3" name="İçerik Yer Tutucusu 2"/>
          <p:cNvSpPr>
            <a:spLocks noGrp="1"/>
          </p:cNvSpPr>
          <p:nvPr>
            <p:ph idx="1"/>
          </p:nvPr>
        </p:nvSpPr>
        <p:spPr>
          <a:xfrm>
            <a:off x="822960" y="1505335"/>
            <a:ext cx="7520940" cy="3579849"/>
          </a:xfrm>
        </p:spPr>
        <p:txBody>
          <a:bodyPr>
            <a:normAutofit/>
          </a:bodyPr>
          <a:lstStyle/>
          <a:p>
            <a:pPr algn="just"/>
            <a:r>
              <a:rPr lang="tr-TR" sz="2400" b="0" dirty="0" smtClean="0"/>
              <a:t>Bir </a:t>
            </a:r>
            <a:r>
              <a:rPr lang="tr-TR" sz="2400" b="0" dirty="0"/>
              <a:t>işyerinde bir veya daha fazla alt işveren bulunması halinde acil durum planlarının hazırlanması konusunda işyerinin bütünü için asıl işveren, kendi çalışma alanı ve yaptıkları işler ile sınırlı olmak üzere alt işverenler sorumludur.</a:t>
            </a:r>
          </a:p>
          <a:p>
            <a:pPr algn="just"/>
            <a:endParaRPr lang="tr-TR" sz="24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480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576104"/>
            <a:ext cx="7520940" cy="548640"/>
          </a:xfrm>
        </p:spPr>
        <p:txBody>
          <a:bodyPr/>
          <a:lstStyle/>
          <a:p>
            <a:r>
              <a:rPr lang="tr-TR" dirty="0"/>
              <a:t>Bir aydan kısa süreli geçici işlerde acil durum planlaması</a:t>
            </a:r>
            <a:br>
              <a:rPr lang="tr-TR" dirty="0"/>
            </a:br>
            <a:endParaRPr lang="tr-TR" dirty="0"/>
          </a:p>
        </p:txBody>
      </p:sp>
      <p:sp>
        <p:nvSpPr>
          <p:cNvPr id="3" name="İçerik Yer Tutucusu 2"/>
          <p:cNvSpPr>
            <a:spLocks noGrp="1"/>
          </p:cNvSpPr>
          <p:nvPr>
            <p:ph idx="1"/>
          </p:nvPr>
        </p:nvSpPr>
        <p:spPr>
          <a:xfrm>
            <a:off x="822960" y="1289311"/>
            <a:ext cx="7520940" cy="3579849"/>
          </a:xfrm>
        </p:spPr>
        <p:txBody>
          <a:bodyPr>
            <a:normAutofit/>
          </a:bodyPr>
          <a:lstStyle/>
          <a:p>
            <a:pPr algn="just"/>
            <a:r>
              <a:rPr lang="tr-TR" sz="2400" b="0" dirty="0"/>
              <a:t> Bir aydan kısa süreli işlerde, işyerinin veya yapılacak işin mahiyeti itibarıyla </a:t>
            </a:r>
            <a:r>
              <a:rPr lang="tr-TR" sz="2400" b="0" dirty="0" smtClean="0"/>
              <a:t>çalışanları doğrudan </a:t>
            </a:r>
            <a:r>
              <a:rPr lang="tr-TR" sz="2400" b="0" dirty="0"/>
              <a:t>etkilemesi muhtemel acil durumlar için bu Yönetmelik kapsamında yapılan özel görevlendirmeler işverence yapılır ve çalışanlar özel görevi bulunanlar ve acil durumlar ile ilgili bilgilendirilir.</a:t>
            </a:r>
          </a:p>
          <a:p>
            <a:pPr algn="just"/>
            <a:endParaRPr lang="tr-TR" sz="24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5870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Acil durum planı rehberleri</a:t>
            </a:r>
            <a:br>
              <a:rPr lang="tr-TR" dirty="0"/>
            </a:br>
            <a:endParaRPr lang="tr-TR" dirty="0"/>
          </a:p>
        </p:txBody>
      </p:sp>
      <p:sp>
        <p:nvSpPr>
          <p:cNvPr id="3" name="İçerik Yer Tutucusu 2"/>
          <p:cNvSpPr>
            <a:spLocks noGrp="1"/>
          </p:cNvSpPr>
          <p:nvPr>
            <p:ph idx="1"/>
          </p:nvPr>
        </p:nvSpPr>
        <p:spPr/>
        <p:txBody>
          <a:bodyPr>
            <a:normAutofit/>
          </a:bodyPr>
          <a:lstStyle/>
          <a:p>
            <a:pPr algn="just"/>
            <a:r>
              <a:rPr lang="tr-TR" sz="2400" b="0" dirty="0" smtClean="0"/>
              <a:t>Kamu </a:t>
            </a:r>
            <a:r>
              <a:rPr lang="tr-TR" sz="2400" b="0" dirty="0"/>
              <a:t>kurum ve kuruluşları, kamu kurumu niteliğindeki meslek kuruluşları, işçi-işveren ve memur sendikaları ile kamu yararına çalışan sivil toplum kuruluşlarının faaliyet gösterdikleri sektörde </a:t>
            </a:r>
            <a:r>
              <a:rPr lang="tr-TR" sz="2400" b="0" dirty="0" smtClean="0"/>
              <a:t>hazırladıkları rehber </a:t>
            </a:r>
            <a:r>
              <a:rPr lang="tr-TR" sz="2400" b="0" dirty="0"/>
              <a:t>taslaklarından, Bakanlıkça bu Yönetmelik hükümlerine uygunluğu yönünden değerlendirilerek onaylanan taslaklar, Bakanlık tarafından sektör, meslek veya yapılan işlere özgü acil durum planı rehberleri olarak yayımlanır.</a:t>
            </a:r>
          </a:p>
          <a:p>
            <a:pPr algn="just"/>
            <a:endParaRPr lang="tr-TR" sz="24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36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Picture 2" descr="http://img843.imageshack.us/img843/1930/ac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7620000"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642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403" t="29583" r="33006" b="13409"/>
          <a:stretch/>
        </p:blipFill>
        <p:spPr bwMode="auto">
          <a:xfrm>
            <a:off x="179512" y="332656"/>
            <a:ext cx="4618800" cy="5049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62903"/>
            <a:ext cx="4015137" cy="538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658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1"/>
            <a:ext cx="395305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32656"/>
            <a:ext cx="4510286" cy="469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594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ctr"/>
            <a:r>
              <a:rPr lang="tr-TR" sz="4400" dirty="0" smtClean="0"/>
              <a:t>TEŞEKKÜRLER</a:t>
            </a:r>
          </a:p>
          <a:p>
            <a:pPr algn="ctr"/>
            <a:endParaRPr lang="tr-TR" sz="4400" dirty="0" smtClean="0"/>
          </a:p>
          <a:p>
            <a:pPr algn="ctr"/>
            <a:r>
              <a:rPr lang="tr-TR" sz="2800" dirty="0" err="1" smtClean="0"/>
              <a:t>Doç.Dr.M.Azmi</a:t>
            </a:r>
            <a:r>
              <a:rPr lang="tr-TR" sz="2800" dirty="0" smtClean="0"/>
              <a:t> AKTACİR</a:t>
            </a:r>
          </a:p>
          <a:p>
            <a:pPr algn="ctr"/>
            <a:r>
              <a:rPr lang="tr-TR" sz="2800" dirty="0" smtClean="0"/>
              <a:t>maktacir@yahoo.com</a:t>
            </a:r>
            <a:endParaRPr lang="tr-TR" sz="2800" dirty="0"/>
          </a:p>
        </p:txBody>
      </p:sp>
    </p:spTree>
    <p:extLst>
      <p:ext uri="{BB962C8B-B14F-4D97-AF65-F5344CB8AC3E}">
        <p14:creationId xmlns:p14="http://schemas.microsoft.com/office/powerpoint/2010/main" val="17185839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SORULAR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84938809"/>
              </p:ext>
            </p:extLst>
          </p:nvPr>
        </p:nvGraphicFramePr>
        <p:xfrm>
          <a:off x="539553" y="1196753"/>
          <a:ext cx="7804348" cy="3049905"/>
        </p:xfrm>
        <a:graphic>
          <a:graphicData uri="http://schemas.openxmlformats.org/drawingml/2006/table">
            <a:tbl>
              <a:tblPr>
                <a:tableStyleId>{5C22544A-7EE6-4342-B048-85BDC9FD1C3A}</a:tableStyleId>
              </a:tblPr>
              <a:tblGrid>
                <a:gridCol w="7804348"/>
              </a:tblGrid>
              <a:tr h="373809">
                <a:tc>
                  <a:txBody>
                    <a:bodyPr/>
                    <a:lstStyle/>
                    <a:p>
                      <a:pPr>
                        <a:spcAft>
                          <a:spcPts val="0"/>
                        </a:spcAft>
                      </a:pPr>
                      <a:r>
                        <a:rPr lang="tr-TR" sz="3200" dirty="0">
                          <a:effectLst/>
                        </a:rPr>
                        <a:t>1. Acil durum planında hangisinin oluşturulması zorunlu değildir?</a:t>
                      </a:r>
                      <a:endParaRPr lang="tr-TR" sz="3200" dirty="0">
                        <a:effectLst/>
                        <a:latin typeface="Times New Roman"/>
                        <a:ea typeface="Times New Roman"/>
                      </a:endParaRPr>
                    </a:p>
                  </a:txBody>
                  <a:tcPr marL="9525" marR="9525" marT="9525" marB="9525" anchor="ctr"/>
                </a:tc>
              </a:tr>
              <a:tr h="1823355">
                <a:tc>
                  <a:txBody>
                    <a:bodyPr/>
                    <a:lstStyle/>
                    <a:p>
                      <a:pPr>
                        <a:spcAft>
                          <a:spcPts val="0"/>
                        </a:spcAft>
                      </a:pPr>
                      <a:r>
                        <a:rPr lang="tr-TR" sz="3200" dirty="0">
                          <a:effectLst/>
                        </a:rPr>
                        <a:t>( </a:t>
                      </a:r>
                      <a:r>
                        <a:rPr lang="tr-TR" sz="3200" dirty="0" smtClean="0">
                          <a:effectLst/>
                        </a:rPr>
                        <a:t>A )Koruma </a:t>
                      </a:r>
                      <a:r>
                        <a:rPr lang="tr-TR" sz="3200" dirty="0">
                          <a:effectLst/>
                        </a:rPr>
                        <a:t>ekibi</a:t>
                      </a:r>
                      <a:br>
                        <a:rPr lang="tr-TR" sz="3200" dirty="0">
                          <a:effectLst/>
                        </a:rPr>
                      </a:br>
                      <a:r>
                        <a:rPr lang="tr-TR" sz="3200" dirty="0">
                          <a:effectLst/>
                        </a:rPr>
                        <a:t>( </a:t>
                      </a:r>
                      <a:r>
                        <a:rPr lang="tr-TR" sz="3200" dirty="0" smtClean="0">
                          <a:effectLst/>
                        </a:rPr>
                        <a:t>B )İlkyardım </a:t>
                      </a:r>
                      <a:r>
                        <a:rPr lang="tr-TR" sz="3200" dirty="0">
                          <a:effectLst/>
                        </a:rPr>
                        <a:t>ekibi</a:t>
                      </a:r>
                      <a:br>
                        <a:rPr lang="tr-TR" sz="3200" dirty="0">
                          <a:effectLst/>
                        </a:rPr>
                      </a:br>
                      <a:r>
                        <a:rPr lang="tr-TR" sz="3200" dirty="0">
                          <a:effectLst/>
                        </a:rPr>
                        <a:t>( </a:t>
                      </a:r>
                      <a:r>
                        <a:rPr lang="tr-TR" sz="3200" dirty="0" smtClean="0">
                          <a:effectLst/>
                        </a:rPr>
                        <a:t>C )Söndürme </a:t>
                      </a:r>
                      <a:r>
                        <a:rPr lang="tr-TR" sz="3200" dirty="0">
                          <a:effectLst/>
                        </a:rPr>
                        <a:t>ekibi</a:t>
                      </a:r>
                      <a:br>
                        <a:rPr lang="tr-TR" sz="3200" dirty="0">
                          <a:effectLst/>
                        </a:rPr>
                      </a:br>
                      <a:r>
                        <a:rPr lang="tr-TR" sz="3200" u="none" dirty="0">
                          <a:effectLst/>
                        </a:rPr>
                        <a:t>( </a:t>
                      </a:r>
                      <a:r>
                        <a:rPr lang="tr-TR" sz="3200" u="none" dirty="0" smtClean="0">
                          <a:effectLst/>
                        </a:rPr>
                        <a:t>D )Haberleşme </a:t>
                      </a:r>
                      <a:r>
                        <a:rPr lang="tr-TR" sz="3200" u="none" dirty="0">
                          <a:effectLst/>
                        </a:rPr>
                        <a:t>ekibi</a:t>
                      </a:r>
                      <a:endParaRPr lang="tr-TR" sz="3200" u="none" dirty="0">
                        <a:effectLst/>
                        <a:latin typeface="Times New Roman"/>
                        <a:ea typeface="Times New Roman"/>
                      </a:endParaRPr>
                    </a:p>
                  </a:txBody>
                  <a:tcPr marL="9525" marR="9525" marT="9525" marB="95250" anchor="ctr"/>
                </a:tc>
              </a:tr>
            </a:tbl>
          </a:graphicData>
        </a:graphic>
      </p:graphicFrame>
    </p:spTree>
    <p:extLst>
      <p:ext uri="{BB962C8B-B14F-4D97-AF65-F5344CB8AC3E}">
        <p14:creationId xmlns:p14="http://schemas.microsoft.com/office/powerpoint/2010/main" val="313438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www.ozdenizcilik.com/useruploads/images/mar%C4%B0n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Picture 2" descr="http://www.isyerihekimligi.com.tr/images/acil-cik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261" y="5190329"/>
            <a:ext cx="1589162" cy="158916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971600" y="1412776"/>
            <a:ext cx="184731" cy="369332"/>
          </a:xfrm>
          <a:prstGeom prst="rect">
            <a:avLst/>
          </a:prstGeom>
          <a:noFill/>
        </p:spPr>
        <p:txBody>
          <a:bodyPr wrap="none" rtlCol="0">
            <a:spAutoFit/>
          </a:bodyPr>
          <a:lstStyle/>
          <a:p>
            <a:endParaRPr lang="tr-TR" dirty="0"/>
          </a:p>
        </p:txBody>
      </p:sp>
      <p:sp>
        <p:nvSpPr>
          <p:cNvPr id="6" name="Metin kutusu 5"/>
          <p:cNvSpPr txBox="1"/>
          <p:nvPr/>
        </p:nvSpPr>
        <p:spPr>
          <a:xfrm>
            <a:off x="539552" y="260648"/>
            <a:ext cx="7664141" cy="4555093"/>
          </a:xfrm>
          <a:prstGeom prst="rect">
            <a:avLst/>
          </a:prstGeom>
          <a:noFill/>
        </p:spPr>
        <p:txBody>
          <a:bodyPr wrap="square" rtlCol="0">
            <a:spAutoFit/>
          </a:bodyPr>
          <a:lstStyle/>
          <a:p>
            <a:r>
              <a:rPr lang="tr-TR" b="1" dirty="0"/>
              <a:t>6331 </a:t>
            </a:r>
            <a:r>
              <a:rPr lang="tr-TR" b="1" dirty="0" smtClean="0"/>
              <a:t> SAYILI</a:t>
            </a:r>
            <a:r>
              <a:rPr lang="tr-TR" b="1" dirty="0"/>
              <a:t>, İŞ SAĞLIĞI VE GÜVENLİĞİ KANUNU</a:t>
            </a:r>
            <a:endParaRPr lang="tr-TR" dirty="0"/>
          </a:p>
          <a:p>
            <a:pPr algn="just"/>
            <a:r>
              <a:rPr lang="tr-TR" dirty="0"/>
              <a:t/>
            </a:r>
            <a:br>
              <a:rPr lang="tr-TR" dirty="0"/>
            </a:br>
            <a:r>
              <a:rPr lang="tr-TR" b="1" dirty="0"/>
              <a:t>İKİNCİ </a:t>
            </a:r>
            <a:r>
              <a:rPr lang="tr-TR" b="1" dirty="0" smtClean="0"/>
              <a:t>BÖLÜM</a:t>
            </a:r>
          </a:p>
          <a:p>
            <a:pPr algn="just"/>
            <a:r>
              <a:rPr lang="tr-TR" dirty="0" smtClean="0"/>
              <a:t>MA</a:t>
            </a:r>
            <a:r>
              <a:rPr lang="tr-TR" b="1" dirty="0" smtClean="0"/>
              <a:t>DDE </a:t>
            </a:r>
            <a:r>
              <a:rPr lang="tr-TR" b="1" dirty="0"/>
              <a:t>11 – (1</a:t>
            </a:r>
            <a:r>
              <a:rPr lang="tr-TR" b="1" dirty="0" smtClean="0"/>
              <a:t>)</a:t>
            </a:r>
          </a:p>
          <a:p>
            <a:pPr algn="just"/>
            <a:endParaRPr lang="tr-TR" b="1" dirty="0" smtClean="0"/>
          </a:p>
          <a:p>
            <a:pPr algn="just"/>
            <a:r>
              <a:rPr lang="tr-TR" sz="2000" dirty="0" smtClean="0">
                <a:solidFill>
                  <a:srgbClr val="0070C0"/>
                </a:solidFill>
              </a:rPr>
              <a:t>İşveren</a:t>
            </a:r>
            <a:r>
              <a:rPr lang="tr-TR" sz="2000" dirty="0" smtClean="0"/>
              <a:t>;</a:t>
            </a:r>
          </a:p>
          <a:p>
            <a:pPr marL="342900" indent="-342900" algn="just">
              <a:buAutoNum type="alphaLcParenR"/>
            </a:pPr>
            <a:r>
              <a:rPr lang="tr-TR" sz="2000" dirty="0" smtClean="0"/>
              <a:t>Çalışma </a:t>
            </a:r>
            <a:r>
              <a:rPr lang="tr-TR" sz="2000" dirty="0"/>
              <a:t>ortamı, kullanılan maddeler, iş ekipmanı ile çevre şartlarını dikkate alarak meydana gelebilecek </a:t>
            </a:r>
            <a:r>
              <a:rPr lang="tr-TR" sz="2000" dirty="0">
                <a:solidFill>
                  <a:srgbClr val="FF0000"/>
                </a:solidFill>
              </a:rPr>
              <a:t>acil durumları </a:t>
            </a:r>
            <a:r>
              <a:rPr lang="tr-TR" sz="2000" dirty="0"/>
              <a:t>önceden değerlendirerek, çalışanları ve çalışma çevresini etkilemesi mümkün ve muhtemel acil durumları belirler ve bunların </a:t>
            </a:r>
            <a:r>
              <a:rPr lang="tr-TR" sz="2000" dirty="0">
                <a:solidFill>
                  <a:srgbClr val="FF0000"/>
                </a:solidFill>
              </a:rPr>
              <a:t>olumsuz etkilerini önleyici ve sınırlandırıcı tedbirleri </a:t>
            </a:r>
            <a:r>
              <a:rPr lang="tr-TR" sz="2000" dirty="0"/>
              <a:t>alır</a:t>
            </a:r>
            <a:r>
              <a:rPr lang="tr-TR" sz="2000" dirty="0" smtClean="0"/>
              <a:t>.</a:t>
            </a:r>
          </a:p>
          <a:p>
            <a:pPr marL="342900" indent="-342900" algn="just">
              <a:buAutoNum type="alphaLcParenR"/>
            </a:pPr>
            <a:endParaRPr lang="tr-TR" sz="2000" dirty="0" smtClean="0"/>
          </a:p>
          <a:p>
            <a:pPr marL="360363" indent="-360363" algn="just"/>
            <a:r>
              <a:rPr lang="tr-TR" sz="2000" dirty="0" smtClean="0"/>
              <a:t>b</a:t>
            </a:r>
            <a:r>
              <a:rPr lang="tr-TR" sz="2000" dirty="0"/>
              <a:t>) </a:t>
            </a:r>
            <a:r>
              <a:rPr lang="tr-TR" sz="2000" dirty="0">
                <a:solidFill>
                  <a:srgbClr val="0070C0"/>
                </a:solidFill>
              </a:rPr>
              <a:t>Acil durumların olumsuz etkilerinden korunmak üzere gerekli ölçüm ve değerlendirmeleri yapar, acil durum planlarını hazırlar</a:t>
            </a:r>
            <a:r>
              <a:rPr lang="tr-TR" sz="2000" dirty="0"/>
              <a:t>.</a:t>
            </a:r>
            <a:br>
              <a:rPr lang="tr-TR" sz="2000" dirty="0"/>
            </a:br>
            <a:endParaRPr lang="tr-TR" sz="2000" dirty="0"/>
          </a:p>
        </p:txBody>
      </p:sp>
    </p:spTree>
    <p:extLst>
      <p:ext uri="{BB962C8B-B14F-4D97-AF65-F5344CB8AC3E}">
        <p14:creationId xmlns:p14="http://schemas.microsoft.com/office/powerpoint/2010/main" val="2831595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SORULAR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616634408"/>
              </p:ext>
            </p:extLst>
          </p:nvPr>
        </p:nvGraphicFramePr>
        <p:xfrm>
          <a:off x="683568" y="1124744"/>
          <a:ext cx="7521575" cy="4878705"/>
        </p:xfrm>
        <a:graphic>
          <a:graphicData uri="http://schemas.openxmlformats.org/drawingml/2006/table">
            <a:tbl>
              <a:tblPr>
                <a:tableStyleId>{5C22544A-7EE6-4342-B048-85BDC9FD1C3A}</a:tableStyleId>
              </a:tblPr>
              <a:tblGrid>
                <a:gridCol w="7521575"/>
              </a:tblGrid>
              <a:tr h="0">
                <a:tc>
                  <a:txBody>
                    <a:bodyPr/>
                    <a:lstStyle/>
                    <a:p>
                      <a:pPr>
                        <a:spcAft>
                          <a:spcPts val="0"/>
                        </a:spcAft>
                      </a:pPr>
                      <a:r>
                        <a:rPr lang="tr-TR" sz="2400" dirty="0">
                          <a:effectLst/>
                        </a:rPr>
                        <a:t>2. İşyerlerindeki acil durum çalışmalarının bir sistem dahilinde yapılabilmesi için aşağıda faktörlerin sıralaması nasıl olmalıdır?</a:t>
                      </a:r>
                    </a:p>
                    <a:p>
                      <a:pPr>
                        <a:spcAft>
                          <a:spcPts val="0"/>
                        </a:spcAft>
                      </a:pPr>
                      <a:r>
                        <a:rPr lang="tr-TR" sz="2400" b="1" dirty="0" err="1">
                          <a:solidFill>
                            <a:srgbClr val="FF0000"/>
                          </a:solidFill>
                          <a:effectLst>
                            <a:outerShdw blurRad="38100" dist="38100" dir="2700000" algn="tl">
                              <a:srgbClr val="000000">
                                <a:alpha val="43137"/>
                              </a:srgbClr>
                            </a:outerShdw>
                          </a:effectLst>
                        </a:rPr>
                        <a:t>I.Önlemlerin</a:t>
                      </a:r>
                      <a:r>
                        <a:rPr lang="tr-TR" sz="2400" b="1" dirty="0">
                          <a:solidFill>
                            <a:srgbClr val="FF0000"/>
                          </a:solidFill>
                          <a:effectLst>
                            <a:outerShdw blurRad="38100" dist="38100" dir="2700000" algn="tl">
                              <a:srgbClr val="000000">
                                <a:alpha val="43137"/>
                              </a:srgbClr>
                            </a:outerShdw>
                          </a:effectLst>
                        </a:rPr>
                        <a:t> belirlenmesi  </a:t>
                      </a:r>
                      <a:br>
                        <a:rPr lang="tr-TR" sz="2400" b="1" dirty="0">
                          <a:solidFill>
                            <a:srgbClr val="FF0000"/>
                          </a:solidFill>
                          <a:effectLst>
                            <a:outerShdw blurRad="38100" dist="38100" dir="2700000" algn="tl">
                              <a:srgbClr val="000000">
                                <a:alpha val="43137"/>
                              </a:srgbClr>
                            </a:outerShdw>
                          </a:effectLst>
                        </a:rPr>
                      </a:br>
                      <a:r>
                        <a:rPr lang="tr-TR" sz="2400" b="1" dirty="0" err="1">
                          <a:solidFill>
                            <a:srgbClr val="FF0000"/>
                          </a:solidFill>
                          <a:effectLst>
                            <a:outerShdw blurRad="38100" dist="38100" dir="2700000" algn="tl">
                              <a:srgbClr val="000000">
                                <a:alpha val="43137"/>
                              </a:srgbClr>
                            </a:outerShdw>
                          </a:effectLst>
                        </a:rPr>
                        <a:t>II.Acil</a:t>
                      </a:r>
                      <a:r>
                        <a:rPr lang="tr-TR" sz="2400" b="1" dirty="0">
                          <a:solidFill>
                            <a:srgbClr val="FF0000"/>
                          </a:solidFill>
                          <a:effectLst>
                            <a:outerShdw blurRad="38100" dist="38100" dir="2700000" algn="tl">
                              <a:srgbClr val="000000">
                                <a:alpha val="43137"/>
                              </a:srgbClr>
                            </a:outerShdw>
                          </a:effectLst>
                        </a:rPr>
                        <a:t> durumların belirlenmesi </a:t>
                      </a:r>
                      <a:br>
                        <a:rPr lang="tr-TR" sz="2400" b="1" dirty="0">
                          <a:solidFill>
                            <a:srgbClr val="FF0000"/>
                          </a:solidFill>
                          <a:effectLst>
                            <a:outerShdw blurRad="38100" dist="38100" dir="2700000" algn="tl">
                              <a:srgbClr val="000000">
                                <a:alpha val="43137"/>
                              </a:srgbClr>
                            </a:outerShdw>
                          </a:effectLst>
                        </a:rPr>
                      </a:br>
                      <a:r>
                        <a:rPr lang="tr-TR" sz="2400" b="1" dirty="0">
                          <a:solidFill>
                            <a:srgbClr val="FF0000"/>
                          </a:solidFill>
                          <a:effectLst>
                            <a:outerShdw blurRad="38100" dist="38100" dir="2700000" algn="tl">
                              <a:srgbClr val="000000">
                                <a:alpha val="43137"/>
                              </a:srgbClr>
                            </a:outerShdw>
                          </a:effectLst>
                        </a:rPr>
                        <a:t>III-Ekiplerin oluşturulması </a:t>
                      </a:r>
                      <a:br>
                        <a:rPr lang="tr-TR" sz="2400" b="1" dirty="0">
                          <a:solidFill>
                            <a:srgbClr val="FF0000"/>
                          </a:solidFill>
                          <a:effectLst>
                            <a:outerShdw blurRad="38100" dist="38100" dir="2700000" algn="tl">
                              <a:srgbClr val="000000">
                                <a:alpha val="43137"/>
                              </a:srgbClr>
                            </a:outerShdw>
                          </a:effectLst>
                        </a:rPr>
                      </a:br>
                      <a:r>
                        <a:rPr lang="tr-TR" sz="2400" b="1" dirty="0">
                          <a:solidFill>
                            <a:srgbClr val="FF0000"/>
                          </a:solidFill>
                          <a:effectLst>
                            <a:outerShdw blurRad="38100" dist="38100" dir="2700000" algn="tl">
                              <a:srgbClr val="000000">
                                <a:alpha val="43137"/>
                              </a:srgbClr>
                            </a:outerShdw>
                          </a:effectLst>
                        </a:rPr>
                        <a:t>IV-Uygulama, </a:t>
                      </a:r>
                      <a:br>
                        <a:rPr lang="tr-TR" sz="2400" b="1" dirty="0">
                          <a:solidFill>
                            <a:srgbClr val="FF0000"/>
                          </a:solidFill>
                          <a:effectLst>
                            <a:outerShdw blurRad="38100" dist="38100" dir="2700000" algn="tl">
                              <a:srgbClr val="000000">
                                <a:alpha val="43137"/>
                              </a:srgbClr>
                            </a:outerShdw>
                          </a:effectLst>
                        </a:rPr>
                      </a:br>
                      <a:r>
                        <a:rPr lang="tr-TR" sz="2400" b="1" dirty="0">
                          <a:solidFill>
                            <a:srgbClr val="FF0000"/>
                          </a:solidFill>
                          <a:effectLst>
                            <a:outerShdw blurRad="38100" dist="38100" dir="2700000" algn="tl">
                              <a:srgbClr val="000000">
                                <a:alpha val="43137"/>
                              </a:srgbClr>
                            </a:outerShdw>
                          </a:effectLst>
                        </a:rPr>
                        <a:t>V-Eğitim, </a:t>
                      </a:r>
                      <a:br>
                        <a:rPr lang="tr-TR" sz="2400" b="1" dirty="0">
                          <a:solidFill>
                            <a:srgbClr val="FF0000"/>
                          </a:solidFill>
                          <a:effectLst>
                            <a:outerShdw blurRad="38100" dist="38100" dir="2700000" algn="tl">
                              <a:srgbClr val="000000">
                                <a:alpha val="43137"/>
                              </a:srgbClr>
                            </a:outerShdw>
                          </a:effectLst>
                        </a:rPr>
                      </a:br>
                      <a:r>
                        <a:rPr lang="tr-TR" sz="2400" b="1" dirty="0">
                          <a:solidFill>
                            <a:srgbClr val="FF0000"/>
                          </a:solidFill>
                          <a:effectLst>
                            <a:outerShdw blurRad="38100" dist="38100" dir="2700000" algn="tl">
                              <a:srgbClr val="000000">
                                <a:alpha val="43137"/>
                              </a:srgbClr>
                            </a:outerShdw>
                          </a:effectLst>
                        </a:rPr>
                        <a:t>VI-Geçirme, </a:t>
                      </a:r>
                      <a:r>
                        <a:rPr lang="tr-TR" sz="2400" b="1" dirty="0" err="1">
                          <a:solidFill>
                            <a:srgbClr val="FF0000"/>
                          </a:solidFill>
                          <a:effectLst>
                            <a:outerShdw blurRad="38100" dist="38100" dir="2700000" algn="tl">
                              <a:srgbClr val="000000">
                                <a:alpha val="43137"/>
                              </a:srgbClr>
                            </a:outerShdw>
                          </a:effectLst>
                        </a:rPr>
                        <a:t>Güncelleme,İyileştirme</a:t>
                      </a:r>
                      <a:endParaRPr lang="tr-TR" sz="2400" b="1" dirty="0">
                        <a:solidFill>
                          <a:srgbClr val="FF0000"/>
                        </a:solidFill>
                        <a:effectLst>
                          <a:outerShdw blurRad="38100" dist="38100" dir="2700000" algn="tl">
                            <a:srgbClr val="000000">
                              <a:alpha val="43137"/>
                            </a:srgbClr>
                          </a:outerShdw>
                        </a:effectLst>
                        <a:latin typeface="Times New Roman"/>
                        <a:ea typeface="Times New Roman"/>
                      </a:endParaRPr>
                    </a:p>
                  </a:txBody>
                  <a:tcPr marL="9525" marR="9525" marT="9525" marB="9525" anchor="ctr"/>
                </a:tc>
              </a:tr>
              <a:tr h="0">
                <a:tc>
                  <a:txBody>
                    <a:bodyPr/>
                    <a:lstStyle/>
                    <a:p>
                      <a:pPr>
                        <a:spcAft>
                          <a:spcPts val="0"/>
                        </a:spcAft>
                      </a:pPr>
                      <a:r>
                        <a:rPr lang="tr-TR" sz="2400" dirty="0" smtClean="0">
                          <a:effectLst/>
                        </a:rPr>
                        <a:t>(A) I-II-III-V-IV-VI</a:t>
                      </a:r>
                      <a:r>
                        <a:rPr lang="tr-TR" sz="2400" dirty="0">
                          <a:effectLst/>
                        </a:rPr>
                        <a:t/>
                      </a:r>
                      <a:br>
                        <a:rPr lang="tr-TR" sz="2400" dirty="0">
                          <a:effectLst/>
                        </a:rPr>
                      </a:br>
                      <a:r>
                        <a:rPr lang="tr-TR" sz="2400" dirty="0" smtClean="0">
                          <a:effectLst/>
                        </a:rPr>
                        <a:t>(B) II-I-III-IV-V-IV</a:t>
                      </a:r>
                      <a:r>
                        <a:rPr lang="tr-TR" sz="2400" dirty="0">
                          <a:effectLst/>
                        </a:rPr>
                        <a:t/>
                      </a:r>
                      <a:br>
                        <a:rPr lang="tr-TR" sz="2400" dirty="0">
                          <a:effectLst/>
                        </a:rPr>
                      </a:br>
                      <a:r>
                        <a:rPr lang="tr-TR" sz="2400" u="none" dirty="0" smtClean="0">
                          <a:effectLst/>
                        </a:rPr>
                        <a:t>(C) II-I-III-V-IV-VI</a:t>
                      </a:r>
                      <a:r>
                        <a:rPr lang="tr-TR" sz="2400" dirty="0">
                          <a:effectLst/>
                        </a:rPr>
                        <a:t/>
                      </a:r>
                      <a:br>
                        <a:rPr lang="tr-TR" sz="2400" dirty="0">
                          <a:effectLst/>
                        </a:rPr>
                      </a:br>
                      <a:r>
                        <a:rPr lang="tr-TR" sz="2400" dirty="0" smtClean="0">
                          <a:effectLst/>
                        </a:rPr>
                        <a:t>(D) I-III-II-IV-V-VI</a:t>
                      </a:r>
                      <a:endParaRPr lang="tr-TR" sz="2400" dirty="0">
                        <a:effectLst/>
                        <a:latin typeface="Times New Roman"/>
                        <a:ea typeface="Times New Roman"/>
                      </a:endParaRPr>
                    </a:p>
                  </a:txBody>
                  <a:tcPr marL="9525" marR="9525" marT="9525" marB="95250" anchor="ctr"/>
                </a:tc>
              </a:tr>
            </a:tbl>
          </a:graphicData>
        </a:graphic>
      </p:graphicFrame>
    </p:spTree>
    <p:extLst>
      <p:ext uri="{BB962C8B-B14F-4D97-AF65-F5344CB8AC3E}">
        <p14:creationId xmlns:p14="http://schemas.microsoft.com/office/powerpoint/2010/main" val="619015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SORULAR</a:t>
            </a:r>
            <a:endParaRPr lang="tr-TR" dirty="0"/>
          </a:p>
        </p:txBody>
      </p:sp>
      <p:sp>
        <p:nvSpPr>
          <p:cNvPr id="3" name="İçerik Yer Tutucusu 2"/>
          <p:cNvSpPr>
            <a:spLocks noGrp="1"/>
          </p:cNvSpPr>
          <p:nvPr>
            <p:ph idx="1"/>
          </p:nvPr>
        </p:nvSpPr>
        <p:spPr/>
        <p:txBody>
          <a:bodyPr/>
          <a:lstStyle/>
          <a:p>
            <a:r>
              <a:rPr lang="tr-TR" dirty="0" smtClean="0"/>
              <a:t>Ağustos 2013</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764704"/>
            <a:ext cx="5536552" cy="4520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8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Ağustos 2013</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980728"/>
            <a:ext cx="5259461" cy="381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51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www.ozdenizcilik.com/useruploads/images/mar%C4%B0n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Metin kutusu 2"/>
          <p:cNvSpPr txBox="1"/>
          <p:nvPr/>
        </p:nvSpPr>
        <p:spPr>
          <a:xfrm>
            <a:off x="971600" y="1412776"/>
            <a:ext cx="184731" cy="369332"/>
          </a:xfrm>
          <a:prstGeom prst="rect">
            <a:avLst/>
          </a:prstGeom>
          <a:noFill/>
        </p:spPr>
        <p:txBody>
          <a:bodyPr wrap="none" rtlCol="0">
            <a:spAutoFit/>
          </a:bodyPr>
          <a:lstStyle/>
          <a:p>
            <a:endParaRPr lang="tr-TR" dirty="0"/>
          </a:p>
        </p:txBody>
      </p:sp>
      <p:sp>
        <p:nvSpPr>
          <p:cNvPr id="6" name="Metin kutusu 5"/>
          <p:cNvSpPr txBox="1"/>
          <p:nvPr/>
        </p:nvSpPr>
        <p:spPr>
          <a:xfrm>
            <a:off x="483115" y="160338"/>
            <a:ext cx="7664141" cy="5139869"/>
          </a:xfrm>
          <a:prstGeom prst="rect">
            <a:avLst/>
          </a:prstGeom>
          <a:noFill/>
        </p:spPr>
        <p:txBody>
          <a:bodyPr wrap="square" rtlCol="0">
            <a:spAutoFit/>
          </a:bodyPr>
          <a:lstStyle/>
          <a:p>
            <a:r>
              <a:rPr lang="tr-TR" b="1" dirty="0"/>
              <a:t>6331  SAYILI, İŞ SAĞLIĞI VE GÜVENLİĞİ KANUNU</a:t>
            </a:r>
            <a:endParaRPr lang="tr-TR" dirty="0"/>
          </a:p>
          <a:p>
            <a:pPr algn="just"/>
            <a:r>
              <a:rPr lang="tr-TR" dirty="0"/>
              <a:t/>
            </a:r>
            <a:br>
              <a:rPr lang="tr-TR" dirty="0"/>
            </a:br>
            <a:r>
              <a:rPr lang="tr-TR" b="1" dirty="0"/>
              <a:t>İKİNCİ BÖLÜM</a:t>
            </a:r>
          </a:p>
          <a:p>
            <a:pPr algn="just"/>
            <a:r>
              <a:rPr lang="tr-TR" dirty="0"/>
              <a:t>MA</a:t>
            </a:r>
            <a:r>
              <a:rPr lang="tr-TR" b="1" dirty="0"/>
              <a:t>DDE 11 – (1)</a:t>
            </a:r>
          </a:p>
          <a:p>
            <a:pPr algn="just"/>
            <a:r>
              <a:rPr lang="tr-TR" dirty="0">
                <a:solidFill>
                  <a:srgbClr val="0070C0"/>
                </a:solidFill>
              </a:rPr>
              <a:t>İşveren</a:t>
            </a:r>
            <a:r>
              <a:rPr lang="tr-TR" dirty="0"/>
              <a:t>;</a:t>
            </a:r>
          </a:p>
          <a:p>
            <a:pPr marL="268288" indent="-268288" algn="just"/>
            <a:r>
              <a:rPr lang="tr-TR" sz="2000" dirty="0" smtClean="0"/>
              <a:t>c</a:t>
            </a:r>
            <a:r>
              <a:rPr lang="tr-TR" sz="2000" dirty="0"/>
              <a:t>) Acil durumlarla mücadele için işyerinin büyüklüğü ve taşıdığı özel tehlikeler, yapılan işin niteliği, çalışan sayısı ile işyerinde bulunan diğer kişileri dikkate alarak; </a:t>
            </a:r>
            <a:r>
              <a:rPr lang="tr-TR" sz="2000" dirty="0">
                <a:solidFill>
                  <a:srgbClr val="FF0000"/>
                </a:solidFill>
              </a:rPr>
              <a:t>önleme, koruma, tahliye, yangınla mücadele</a:t>
            </a:r>
            <a:r>
              <a:rPr lang="tr-TR" sz="2000" dirty="0"/>
              <a:t>, ilk yardım ve benzeri konularda uygun donanıma sahip ve bu konularda eğitimli </a:t>
            </a:r>
            <a:r>
              <a:rPr lang="tr-TR" sz="2000" dirty="0">
                <a:solidFill>
                  <a:srgbClr val="FF0000"/>
                </a:solidFill>
              </a:rPr>
              <a:t>yeterli sayıda kişiyi görevlendirir,</a:t>
            </a:r>
            <a:r>
              <a:rPr lang="tr-TR" sz="2000" dirty="0"/>
              <a:t> araç ve gereçleri sağlayarak </a:t>
            </a:r>
            <a:r>
              <a:rPr lang="tr-TR" sz="2000" dirty="0">
                <a:solidFill>
                  <a:srgbClr val="FF0000"/>
                </a:solidFill>
              </a:rPr>
              <a:t>eğitim ve tatbikatları yaptırır </a:t>
            </a:r>
            <a:r>
              <a:rPr lang="tr-TR" sz="2000" dirty="0"/>
              <a:t>ve </a:t>
            </a:r>
            <a:r>
              <a:rPr lang="tr-TR" sz="2000" dirty="0">
                <a:solidFill>
                  <a:srgbClr val="FF0000"/>
                </a:solidFill>
              </a:rPr>
              <a:t>ekiplerin her zaman hazır bulunmalarını sağlar</a:t>
            </a:r>
            <a:r>
              <a:rPr lang="tr-TR" sz="2000" dirty="0" smtClean="0"/>
              <a:t>.</a:t>
            </a:r>
          </a:p>
          <a:p>
            <a:pPr algn="just"/>
            <a:endParaRPr lang="tr-TR" sz="2000" dirty="0" smtClean="0"/>
          </a:p>
          <a:p>
            <a:pPr algn="just"/>
            <a:r>
              <a:rPr lang="tr-TR" sz="2000" dirty="0" smtClean="0"/>
              <a:t>ç</a:t>
            </a:r>
            <a:r>
              <a:rPr lang="tr-TR" sz="2000" dirty="0"/>
              <a:t>) Özellikle </a:t>
            </a:r>
            <a:r>
              <a:rPr lang="tr-TR" sz="2000" dirty="0">
                <a:solidFill>
                  <a:srgbClr val="0070C0"/>
                </a:solidFill>
              </a:rPr>
              <a:t>ilk yardım, acil tıbbi müdahale, kurtarma ve yangınla mücadele konularında, işyeri dışındaki kuruluşlarla irtibatı sağlayacak gerekli düzenlemeleri yapar.</a:t>
            </a:r>
          </a:p>
          <a:p>
            <a:endParaRPr lang="tr-TR" dirty="0"/>
          </a:p>
        </p:txBody>
      </p:sp>
      <p:pic>
        <p:nvPicPr>
          <p:cNvPr id="7"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22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Acil durum planının yapılmamasında </a:t>
            </a:r>
            <a:endParaRPr lang="tr-TR" dirty="0"/>
          </a:p>
        </p:txBody>
      </p:sp>
      <p:sp>
        <p:nvSpPr>
          <p:cNvPr id="3" name="İçerik Yer Tutucusu 2"/>
          <p:cNvSpPr>
            <a:spLocks noGrp="1"/>
          </p:cNvSpPr>
          <p:nvPr>
            <p:ph idx="1"/>
          </p:nvPr>
        </p:nvSpPr>
        <p:spPr/>
        <p:txBody>
          <a:bodyPr/>
          <a:lstStyle/>
          <a:p>
            <a:r>
              <a:rPr lang="tr-TR" sz="2000" dirty="0"/>
              <a:t>6331 SAYILI, İŞ SAĞLIĞI VE GÜVENLİĞİ </a:t>
            </a:r>
            <a:r>
              <a:rPr lang="tr-TR" sz="2000" dirty="0" smtClean="0"/>
              <a:t>KANUNU</a:t>
            </a:r>
          </a:p>
          <a:p>
            <a:r>
              <a:rPr lang="tr-TR" sz="2000" dirty="0" smtClean="0"/>
              <a:t>DÖRDÜNCÜ </a:t>
            </a:r>
            <a:r>
              <a:rPr lang="tr-TR" sz="2000" dirty="0"/>
              <a:t>BÖLÜM</a:t>
            </a:r>
            <a:br>
              <a:rPr lang="tr-TR" sz="2000" dirty="0"/>
            </a:br>
            <a:r>
              <a:rPr lang="tr-TR" sz="2000" dirty="0"/>
              <a:t>Teftiş ve idari Yaptırımlar</a:t>
            </a:r>
            <a:endParaRPr lang="tr-TR" sz="2000" b="0" dirty="0"/>
          </a:p>
          <a:p>
            <a:r>
              <a:rPr lang="tr-TR" sz="2000" dirty="0"/>
              <a:t>İdari para cezaları ve uygulanması</a:t>
            </a:r>
            <a:r>
              <a:rPr lang="tr-TR" sz="2000" b="0" dirty="0"/>
              <a:t/>
            </a:r>
            <a:br>
              <a:rPr lang="tr-TR" sz="2000" b="0" dirty="0"/>
            </a:br>
            <a:r>
              <a:rPr lang="tr-TR" sz="2000" dirty="0"/>
              <a:t>MADDE 26 – (1)</a:t>
            </a:r>
            <a:r>
              <a:rPr lang="tr-TR" sz="2000" b="0" dirty="0"/>
              <a:t> Bu Kanunun;</a:t>
            </a:r>
            <a:br>
              <a:rPr lang="tr-TR" sz="2000" b="0" dirty="0"/>
            </a:br>
            <a:r>
              <a:rPr lang="tr-TR" sz="2000" b="0" dirty="0"/>
              <a:t>d) 11 ve 12 </a:t>
            </a:r>
            <a:r>
              <a:rPr lang="tr-TR" sz="2000" b="0" dirty="0" err="1"/>
              <a:t>nci</a:t>
            </a:r>
            <a:r>
              <a:rPr lang="tr-TR" sz="2000" b="0" dirty="0"/>
              <a:t> maddeleri hükümlerine aykırı hareket eden işverene, </a:t>
            </a:r>
            <a:r>
              <a:rPr lang="tr-TR" sz="2400" b="0" dirty="0">
                <a:solidFill>
                  <a:srgbClr val="FF0000"/>
                </a:solidFill>
              </a:rPr>
              <a:t>uyulmayan her bir yükümlülük için </a:t>
            </a:r>
            <a:r>
              <a:rPr lang="tr-TR" sz="2400" b="0" dirty="0">
                <a:solidFill>
                  <a:srgbClr val="FF0000"/>
                </a:solidFill>
                <a:effectLst>
                  <a:outerShdw blurRad="38100" dist="38100" dir="2700000" algn="tl">
                    <a:srgbClr val="000000">
                      <a:alpha val="43137"/>
                    </a:srgbClr>
                  </a:outerShdw>
                </a:effectLst>
              </a:rPr>
              <a:t>bin Türk Lirası, </a:t>
            </a:r>
            <a:r>
              <a:rPr lang="tr-TR" sz="2400" b="0" dirty="0">
                <a:solidFill>
                  <a:srgbClr val="FF0000"/>
                </a:solidFill>
              </a:rPr>
              <a:t>aykırılığın devam ettiği her ay için aynı miktarda idari para cezası verilir.</a:t>
            </a:r>
          </a:p>
          <a:p>
            <a:endParaRPr lang="tr-TR" dirty="0"/>
          </a:p>
        </p:txBody>
      </p:sp>
    </p:spTree>
    <p:extLst>
      <p:ext uri="{BB962C8B-B14F-4D97-AF65-F5344CB8AC3E}">
        <p14:creationId xmlns:p14="http://schemas.microsoft.com/office/powerpoint/2010/main" val="3955309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solidFill>
                  <a:srgbClr val="FF0000"/>
                </a:solidFill>
              </a:rPr>
              <a:t>İŞYERLERİNDE ACİL DURUMLAR HAKKINDA YÖNETMELİK</a:t>
            </a:r>
          </a:p>
        </p:txBody>
      </p:sp>
      <p:sp>
        <p:nvSpPr>
          <p:cNvPr id="3" name="İçerik Yer Tutucusu 2"/>
          <p:cNvSpPr>
            <a:spLocks noGrp="1"/>
          </p:cNvSpPr>
          <p:nvPr>
            <p:ph idx="1"/>
          </p:nvPr>
        </p:nvSpPr>
        <p:spPr>
          <a:xfrm>
            <a:off x="822960" y="1073287"/>
            <a:ext cx="7520940" cy="3579849"/>
          </a:xfrm>
        </p:spPr>
        <p:txBody>
          <a:bodyPr>
            <a:noAutofit/>
          </a:bodyPr>
          <a:lstStyle/>
          <a:p>
            <a:pPr algn="just"/>
            <a:r>
              <a:rPr lang="tr-TR" sz="2600" b="0" dirty="0" smtClean="0"/>
              <a:t>Yönetmelik;</a:t>
            </a:r>
          </a:p>
          <a:p>
            <a:pPr algn="just"/>
            <a:r>
              <a:rPr lang="tr-TR" sz="2600" b="0" dirty="0" smtClean="0"/>
              <a:t>18 Haziran 2013 tarihli 28861 </a:t>
            </a:r>
            <a:r>
              <a:rPr lang="tr-TR" sz="2600" b="0" dirty="0" err="1" smtClean="0"/>
              <a:t>nolu</a:t>
            </a:r>
            <a:r>
              <a:rPr lang="tr-TR" sz="2600" b="0" dirty="0" smtClean="0"/>
              <a:t> resmi gazetede yayınlanmıştır.</a:t>
            </a:r>
          </a:p>
          <a:p>
            <a:pPr algn="just"/>
            <a:r>
              <a:rPr lang="tr-TR" sz="2600" b="0" dirty="0" smtClean="0"/>
              <a:t>20/6/2012 </a:t>
            </a:r>
            <a:r>
              <a:rPr lang="tr-TR" sz="2600" b="0" dirty="0"/>
              <a:t>tarihli ve 6331 sayılı İş Sağlığı ve Güvenliği Kanunu kapsamında yer alan işyerlerini kapsar.</a:t>
            </a:r>
          </a:p>
          <a:p>
            <a:pPr algn="just"/>
            <a:r>
              <a:rPr lang="tr-TR" sz="2600" b="0" dirty="0" smtClean="0"/>
              <a:t>İş</a:t>
            </a:r>
            <a:r>
              <a:rPr lang="tr-TR" sz="2600" b="0" dirty="0"/>
              <a:t> Sağlığı ve Güvenliği Kanununun 11 inci, 12 </a:t>
            </a:r>
            <a:r>
              <a:rPr lang="tr-TR" sz="2600" b="0" dirty="0" err="1"/>
              <a:t>nci</a:t>
            </a:r>
            <a:r>
              <a:rPr lang="tr-TR" sz="2600" b="0" dirty="0"/>
              <a:t> ve 30 uncu maddelerine dayanılarak hazırlanmıştır.</a:t>
            </a:r>
          </a:p>
          <a:p>
            <a:pPr algn="just"/>
            <a:endParaRPr lang="tr-TR" sz="2600" b="0" dirty="0" smtClean="0"/>
          </a:p>
          <a:p>
            <a:pPr algn="just"/>
            <a:endParaRPr lang="tr-TR" sz="26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530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353207"/>
            <a:ext cx="7776864" cy="3579849"/>
          </a:xfrm>
        </p:spPr>
        <p:txBody>
          <a:bodyPr>
            <a:noAutofit/>
          </a:bodyPr>
          <a:lstStyle/>
          <a:p>
            <a:pPr algn="just"/>
            <a:r>
              <a:rPr lang="tr-TR" sz="2400" b="0" dirty="0">
                <a:solidFill>
                  <a:srgbClr val="FF0000"/>
                </a:solidFill>
              </a:rPr>
              <a:t>Acil durum: </a:t>
            </a:r>
            <a:r>
              <a:rPr lang="tr-TR" sz="2400" b="0" dirty="0"/>
              <a:t>İşyerinin tamamında veya bir kısmında meydana gelebilecek yangın, patlama, tehlikeli kimyasal maddelerden kaynaklanan yayılım, doğal afet gibi acil müdahale, mücadele, ilkyardım veya tahliye gerektiren </a:t>
            </a:r>
            <a:r>
              <a:rPr lang="tr-TR" sz="2400" b="0" dirty="0" smtClean="0"/>
              <a:t>olayları,</a:t>
            </a:r>
          </a:p>
          <a:p>
            <a:pPr algn="just"/>
            <a:r>
              <a:rPr lang="tr-TR" sz="2400" b="0" dirty="0" smtClean="0">
                <a:solidFill>
                  <a:srgbClr val="FF0000"/>
                </a:solidFill>
              </a:rPr>
              <a:t>Acil </a:t>
            </a:r>
            <a:r>
              <a:rPr lang="tr-TR" sz="2400" b="0" dirty="0">
                <a:solidFill>
                  <a:srgbClr val="FF0000"/>
                </a:solidFill>
              </a:rPr>
              <a:t>durum planı:</a:t>
            </a:r>
            <a:r>
              <a:rPr lang="tr-TR" sz="2400" b="0" dirty="0"/>
              <a:t> İşyerlerinde meydana gelebilecek acil durumlarda yapılacak iş ve işlemler dahil bilgilerin ve uygulamaya yönelik eylemlerin yer aldığı planı,</a:t>
            </a:r>
          </a:p>
          <a:p>
            <a:pPr algn="just"/>
            <a:r>
              <a:rPr lang="tr-TR" sz="2400" b="0" dirty="0" smtClean="0">
                <a:solidFill>
                  <a:srgbClr val="FF0000"/>
                </a:solidFill>
              </a:rPr>
              <a:t>Güvenli </a:t>
            </a:r>
            <a:r>
              <a:rPr lang="tr-TR" sz="2400" b="0" dirty="0">
                <a:solidFill>
                  <a:srgbClr val="FF0000"/>
                </a:solidFill>
              </a:rPr>
              <a:t>yer: </a:t>
            </a:r>
            <a:r>
              <a:rPr lang="tr-TR" sz="2400" b="0" dirty="0"/>
              <a:t>Acil durumların olumsuz sonuçlarından çalışanların etkilenmeyeceği mesafede veya korunakta belirlenmiş yeri,</a:t>
            </a:r>
          </a:p>
          <a:p>
            <a:pPr algn="just"/>
            <a:r>
              <a:rPr lang="tr-TR" sz="2400" b="0" dirty="0"/>
              <a:t>ifade eder.</a:t>
            </a:r>
          </a:p>
          <a:p>
            <a:pPr algn="just"/>
            <a:endParaRPr lang="tr-TR" sz="2400" dirty="0"/>
          </a:p>
        </p:txBody>
      </p:sp>
      <p:pic>
        <p:nvPicPr>
          <p:cNvPr id="4" name="Picture 6" descr="http://mdkurumsal.com/files/acil-durum-eylem-planlamalar%C4%B1%5b2%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01208"/>
            <a:ext cx="2101527" cy="13483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dataviznet.com/wp-content/uploads/2013/07/acil_durum_telefon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01208"/>
            <a:ext cx="1896770" cy="1382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syerihekimligi.com.tr/images/acil-cik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214366"/>
            <a:ext cx="1556656" cy="155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5612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394</TotalTime>
  <Words>1169</Words>
  <Application>Microsoft Office PowerPoint</Application>
  <PresentationFormat>Ekran Gösterisi (4:3)</PresentationFormat>
  <Paragraphs>194</Paragraphs>
  <Slides>52</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52</vt:i4>
      </vt:variant>
    </vt:vector>
  </HeadingPairs>
  <TitlesOfParts>
    <vt:vector size="60" baseType="lpstr">
      <vt:lpstr>Arial</vt:lpstr>
      <vt:lpstr>Calibri</vt:lpstr>
      <vt:lpstr>Franklin Gothic Book</vt:lpstr>
      <vt:lpstr>Franklin Gothic Medium</vt:lpstr>
      <vt:lpstr>Times New Roman</vt:lpstr>
      <vt:lpstr>Tunga</vt:lpstr>
      <vt:lpstr>Wingdings</vt:lpstr>
      <vt:lpstr>Açılar</vt:lpstr>
      <vt:lpstr>ACİL DURUM PLANLARI</vt:lpstr>
      <vt:lpstr>ACİL DURUM PLANI</vt:lpstr>
      <vt:lpstr>ACİL DURUM PLANLARININ HAZIRLANMASI GEREKEN HALLER</vt:lpstr>
      <vt:lpstr>PowerPoint Sunusu</vt:lpstr>
      <vt:lpstr>PowerPoint Sunusu</vt:lpstr>
      <vt:lpstr>PowerPoint Sunusu</vt:lpstr>
      <vt:lpstr>Acil durum planının yapılmamasında </vt:lpstr>
      <vt:lpstr>İŞYERLERİNDE ACİL DURUMLAR HAKKINDA YÖNETMELİK</vt:lpstr>
      <vt:lpstr>PowerPoint Sunusu</vt:lpstr>
      <vt:lpstr>Sel-HEYELAN</vt:lpstr>
      <vt:lpstr>DEPREM</vt:lpstr>
      <vt:lpstr>PATLAMA-YANGIN</vt:lpstr>
      <vt:lpstr>PowerPoint Sunusu</vt:lpstr>
      <vt:lpstr>İşverenin yükümlülükleri</vt:lpstr>
      <vt:lpstr>İşverenin yükümlülükleri</vt:lpstr>
      <vt:lpstr>Çalışanların yükümlülük ve sorumlulukları</vt:lpstr>
      <vt:lpstr>Çalışanların yükümlülük ve sorumlulukları</vt:lpstr>
      <vt:lpstr>Acil Durum Planının Hazırlanması</vt:lpstr>
      <vt:lpstr>Acil durumların belirlenmesi</vt:lpstr>
      <vt:lpstr>Önleyici ve sınırlandırıcı tedbirler</vt:lpstr>
      <vt:lpstr>Acil durum müdahale ve tahliye yöntemleri</vt:lpstr>
      <vt:lpstr>Acil durum müdahale ve tahliye yöntemleri</vt:lpstr>
      <vt:lpstr>İşyerlerindeki acil çıkış yolları </vt:lpstr>
      <vt:lpstr>İşyerlerindeki acil çıkış yolları </vt:lpstr>
      <vt:lpstr>Kaçış Yolları </vt:lpstr>
      <vt:lpstr>Acil çıkış zorunluluğu </vt:lpstr>
      <vt:lpstr>Kaçış yolu kapıları </vt:lpstr>
      <vt:lpstr>Kaçış yolu kapıları </vt:lpstr>
      <vt:lpstr>Görevlendirilecek çalışanların belirlenmesi</vt:lpstr>
      <vt:lpstr>Görevlendirilecek çalışanların belirlenmesi</vt:lpstr>
      <vt:lpstr>Dokümantasyon</vt:lpstr>
      <vt:lpstr>Dokümantasyon</vt:lpstr>
      <vt:lpstr>PowerPoint Sunusu</vt:lpstr>
      <vt:lpstr>Tatbikat</vt:lpstr>
      <vt:lpstr>PowerPoint Sunusu</vt:lpstr>
      <vt:lpstr>PowerPoint Sunusu</vt:lpstr>
      <vt:lpstr>Acil durum planının yenilenmesi</vt:lpstr>
      <vt:lpstr>Çalışanların bilgilendirilmesi ve eğitim</vt:lpstr>
      <vt:lpstr>PowerPoint Sunusu</vt:lpstr>
      <vt:lpstr>Büyük endüstriyel tesislerde acil durum planı</vt:lpstr>
      <vt:lpstr>Birden fazla işveren olması durumunda acil durum planları</vt:lpstr>
      <vt:lpstr>Asıl işveren ve alt işveren ilişkisinin bulunduğu işyerlerinde acil durum planları </vt:lpstr>
      <vt:lpstr>Bir aydan kısa süreli geçici işlerde acil durum planlaması </vt:lpstr>
      <vt:lpstr>Acil durum planı rehberleri </vt:lpstr>
      <vt:lpstr>PowerPoint Sunusu</vt:lpstr>
      <vt:lpstr>PowerPoint Sunusu</vt:lpstr>
      <vt:lpstr>PowerPoint Sunusu</vt:lpstr>
      <vt:lpstr>PowerPoint Sunusu</vt:lpstr>
      <vt:lpstr>SORULAR</vt:lpstr>
      <vt:lpstr>SORULAR</vt:lpstr>
      <vt:lpstr>SORULAR</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ACİL DURUM PLANLARI</dc:title>
  <dc:creator>MyPC</dc:creator>
  <cp:lastModifiedBy>mehmet Aktacir</cp:lastModifiedBy>
  <cp:revision>60</cp:revision>
  <dcterms:created xsi:type="dcterms:W3CDTF">2011-03-06T18:36:23Z</dcterms:created>
  <dcterms:modified xsi:type="dcterms:W3CDTF">2018-12-18T07:52:34Z</dcterms:modified>
</cp:coreProperties>
</file>