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7" r:id="rId2"/>
    <p:sldId id="256" r:id="rId3"/>
    <p:sldId id="267" r:id="rId4"/>
    <p:sldId id="258" r:id="rId5"/>
    <p:sldId id="259" r:id="rId6"/>
    <p:sldId id="260" r:id="rId7"/>
    <p:sldId id="270" r:id="rId8"/>
    <p:sldId id="269" r:id="rId9"/>
    <p:sldId id="311" r:id="rId10"/>
    <p:sldId id="273" r:id="rId11"/>
    <p:sldId id="271" r:id="rId12"/>
    <p:sldId id="268" r:id="rId13"/>
    <p:sldId id="261" r:id="rId14"/>
    <p:sldId id="275" r:id="rId15"/>
    <p:sldId id="274" r:id="rId16"/>
    <p:sldId id="278" r:id="rId17"/>
    <p:sldId id="306" r:id="rId18"/>
    <p:sldId id="280" r:id="rId19"/>
    <p:sldId id="279" r:id="rId20"/>
    <p:sldId id="296" r:id="rId21"/>
    <p:sldId id="298" r:id="rId22"/>
    <p:sldId id="294" r:id="rId23"/>
    <p:sldId id="299" r:id="rId24"/>
    <p:sldId id="300" r:id="rId25"/>
    <p:sldId id="281" r:id="rId26"/>
    <p:sldId id="297" r:id="rId27"/>
    <p:sldId id="293" r:id="rId28"/>
    <p:sldId id="276" r:id="rId29"/>
    <p:sldId id="295" r:id="rId30"/>
    <p:sldId id="284" r:id="rId31"/>
    <p:sldId id="305" r:id="rId32"/>
    <p:sldId id="277" r:id="rId33"/>
    <p:sldId id="307" r:id="rId34"/>
    <p:sldId id="304" r:id="rId35"/>
    <p:sldId id="285" r:id="rId36"/>
    <p:sldId id="308" r:id="rId37"/>
    <p:sldId id="31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17C62-1F2C-48CA-9A15-46EB5E275CF5}" v="10" dt="2021-12-28T10:38:44.26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Cuma CETiNER" userId="2ba07f12-8faa-460a-a80a-ec83bfeae126" providerId="ADAL" clId="{EA617C62-1F2C-48CA-9A15-46EB5E275CF5}"/>
    <pc:docChg chg="undo custSel addSld delSld modSld sldOrd">
      <pc:chgData name="Dr. Öğr. Üyesi  Cuma CETiNER" userId="2ba07f12-8faa-460a-a80a-ec83bfeae126" providerId="ADAL" clId="{EA617C62-1F2C-48CA-9A15-46EB5E275CF5}" dt="2021-12-28T10:40:05.155" v="564" actId="20577"/>
      <pc:docMkLst>
        <pc:docMk/>
      </pc:docMkLst>
      <pc:sldChg chg="addSp modSp mod">
        <pc:chgData name="Dr. Öğr. Üyesi  Cuma CETiNER" userId="2ba07f12-8faa-460a-a80a-ec83bfeae126" providerId="ADAL" clId="{EA617C62-1F2C-48CA-9A15-46EB5E275CF5}" dt="2021-12-28T10:32:30.071" v="319" actId="1076"/>
        <pc:sldMkLst>
          <pc:docMk/>
          <pc:sldMk cId="0" sldId="268"/>
        </pc:sldMkLst>
        <pc:spChg chg="add mod">
          <ac:chgData name="Dr. Öğr. Üyesi  Cuma CETiNER" userId="2ba07f12-8faa-460a-a80a-ec83bfeae126" providerId="ADAL" clId="{EA617C62-1F2C-48CA-9A15-46EB5E275CF5}" dt="2021-12-28T10:32:30.071" v="319" actId="1076"/>
          <ac:spMkLst>
            <pc:docMk/>
            <pc:sldMk cId="0" sldId="268"/>
            <ac:spMk id="4" creationId="{DC8BFDEB-AE4D-4B95-9203-E62AD6170FA9}"/>
          </ac:spMkLst>
        </pc:spChg>
        <pc:picChg chg="mod">
          <ac:chgData name="Dr. Öğr. Üyesi  Cuma CETiNER" userId="2ba07f12-8faa-460a-a80a-ec83bfeae126" providerId="ADAL" clId="{EA617C62-1F2C-48CA-9A15-46EB5E275CF5}" dt="2021-12-28T10:32:02.301" v="287" actId="14100"/>
          <ac:picMkLst>
            <pc:docMk/>
            <pc:sldMk cId="0" sldId="268"/>
            <ac:picMk id="1026" creationId="{00000000-0000-0000-0000-000000000000}"/>
          </ac:picMkLst>
        </pc:picChg>
      </pc:sldChg>
      <pc:sldChg chg="addSp delSp modSp mod">
        <pc:chgData name="Dr. Öğr. Üyesi  Cuma CETiNER" userId="2ba07f12-8faa-460a-a80a-ec83bfeae126" providerId="ADAL" clId="{EA617C62-1F2C-48CA-9A15-46EB5E275CF5}" dt="2021-12-28T10:29:02.078" v="155" actId="255"/>
        <pc:sldMkLst>
          <pc:docMk/>
          <pc:sldMk cId="0" sldId="269"/>
        </pc:sldMkLst>
        <pc:spChg chg="add mod">
          <ac:chgData name="Dr. Öğr. Üyesi  Cuma CETiNER" userId="2ba07f12-8faa-460a-a80a-ec83bfeae126" providerId="ADAL" clId="{EA617C62-1F2C-48CA-9A15-46EB5E275CF5}" dt="2021-12-28T10:28:38.573" v="149" actId="1076"/>
          <ac:spMkLst>
            <pc:docMk/>
            <pc:sldMk cId="0" sldId="269"/>
            <ac:spMk id="6" creationId="{A598DF43-DC63-48C7-BB57-DDB02A6CE9F8}"/>
          </ac:spMkLst>
        </pc:spChg>
        <pc:spChg chg="add mod">
          <ac:chgData name="Dr. Öğr. Üyesi  Cuma CETiNER" userId="2ba07f12-8faa-460a-a80a-ec83bfeae126" providerId="ADAL" clId="{EA617C62-1F2C-48CA-9A15-46EB5E275CF5}" dt="2021-12-28T10:29:02.078" v="155" actId="255"/>
          <ac:spMkLst>
            <pc:docMk/>
            <pc:sldMk cId="0" sldId="269"/>
            <ac:spMk id="8" creationId="{5BE32FF0-7017-43D6-924D-BE71960CFA80}"/>
          </ac:spMkLst>
        </pc:spChg>
        <pc:picChg chg="add mod">
          <ac:chgData name="Dr. Öğr. Üyesi  Cuma CETiNER" userId="2ba07f12-8faa-460a-a80a-ec83bfeae126" providerId="ADAL" clId="{EA617C62-1F2C-48CA-9A15-46EB5E275CF5}" dt="2021-12-28T10:28:48.196" v="150" actId="1076"/>
          <ac:picMkLst>
            <pc:docMk/>
            <pc:sldMk cId="0" sldId="269"/>
            <ac:picMk id="3" creationId="{5E6E8A4F-42BC-443C-A28B-7F38FE56A059}"/>
          </ac:picMkLst>
        </pc:picChg>
        <pc:picChg chg="add del mod">
          <ac:chgData name="Dr. Öğr. Üyesi  Cuma CETiNER" userId="2ba07f12-8faa-460a-a80a-ec83bfeae126" providerId="ADAL" clId="{EA617C62-1F2C-48CA-9A15-46EB5E275CF5}" dt="2021-12-28T10:26:12.754" v="12" actId="478"/>
          <ac:picMkLst>
            <pc:docMk/>
            <pc:sldMk cId="0" sldId="269"/>
            <ac:picMk id="4" creationId="{EB8C0D2A-858C-434B-A3D4-2B8F9CF891BB}"/>
          </ac:picMkLst>
        </pc:picChg>
        <pc:picChg chg="add del mod">
          <ac:chgData name="Dr. Öğr. Üyesi  Cuma CETiNER" userId="2ba07f12-8faa-460a-a80a-ec83bfeae126" providerId="ADAL" clId="{EA617C62-1F2C-48CA-9A15-46EB5E275CF5}" dt="2021-12-28T10:28:31.805" v="145" actId="478"/>
          <ac:picMkLst>
            <pc:docMk/>
            <pc:sldMk cId="0" sldId="269"/>
            <ac:picMk id="1026" creationId="{00000000-0000-0000-0000-000000000000}"/>
          </ac:picMkLst>
        </pc:picChg>
      </pc:sldChg>
      <pc:sldChg chg="addSp delSp modSp mod">
        <pc:chgData name="Dr. Öğr. Üyesi  Cuma CETiNER" userId="2ba07f12-8faa-460a-a80a-ec83bfeae126" providerId="ADAL" clId="{EA617C62-1F2C-48CA-9A15-46EB5E275CF5}" dt="2021-12-28T10:31:55.129" v="286" actId="20577"/>
        <pc:sldMkLst>
          <pc:docMk/>
          <pc:sldMk cId="0" sldId="273"/>
        </pc:sldMkLst>
        <pc:spChg chg="add mod">
          <ac:chgData name="Dr. Öğr. Üyesi  Cuma CETiNER" userId="2ba07f12-8faa-460a-a80a-ec83bfeae126" providerId="ADAL" clId="{EA617C62-1F2C-48CA-9A15-46EB5E275CF5}" dt="2021-12-28T10:31:55.129" v="286" actId="20577"/>
          <ac:spMkLst>
            <pc:docMk/>
            <pc:sldMk cId="0" sldId="273"/>
            <ac:spMk id="5" creationId="{F92F4FE7-3632-47D9-A332-3807E36FBE67}"/>
          </ac:spMkLst>
        </pc:spChg>
        <pc:picChg chg="add del mod">
          <ac:chgData name="Dr. Öğr. Üyesi  Cuma CETiNER" userId="2ba07f12-8faa-460a-a80a-ec83bfeae126" providerId="ADAL" clId="{EA617C62-1F2C-48CA-9A15-46EB5E275CF5}" dt="2021-12-28T10:31:08.171" v="186" actId="478"/>
          <ac:picMkLst>
            <pc:docMk/>
            <pc:sldMk cId="0" sldId="273"/>
            <ac:picMk id="3" creationId="{C77B2F28-D5C3-46B7-B7E2-2DBFFF637E31}"/>
          </ac:picMkLst>
        </pc:picChg>
      </pc:sldChg>
      <pc:sldChg chg="modSp mod">
        <pc:chgData name="Dr. Öğr. Üyesi  Cuma CETiNER" userId="2ba07f12-8faa-460a-a80a-ec83bfeae126" providerId="ADAL" clId="{EA617C62-1F2C-48CA-9A15-46EB5E275CF5}" dt="2021-12-28T10:32:36.450" v="320" actId="1076"/>
        <pc:sldMkLst>
          <pc:docMk/>
          <pc:sldMk cId="0" sldId="275"/>
        </pc:sldMkLst>
        <pc:picChg chg="mod">
          <ac:chgData name="Dr. Öğr. Üyesi  Cuma CETiNER" userId="2ba07f12-8faa-460a-a80a-ec83bfeae126" providerId="ADAL" clId="{EA617C62-1F2C-48CA-9A15-46EB5E275CF5}" dt="2021-12-28T10:32:36.450" v="320" actId="1076"/>
          <ac:picMkLst>
            <pc:docMk/>
            <pc:sldMk cId="0" sldId="275"/>
            <ac:picMk id="4" creationId="{00000000-0000-0000-0000-000000000000}"/>
          </ac:picMkLst>
        </pc:picChg>
      </pc:sldChg>
      <pc:sldChg chg="addSp modSp mod">
        <pc:chgData name="Dr. Öğr. Üyesi  Cuma CETiNER" userId="2ba07f12-8faa-460a-a80a-ec83bfeae126" providerId="ADAL" clId="{EA617C62-1F2C-48CA-9A15-46EB5E275CF5}" dt="2021-12-28T10:36:07.265" v="470" actId="20577"/>
        <pc:sldMkLst>
          <pc:docMk/>
          <pc:sldMk cId="0" sldId="277"/>
        </pc:sldMkLst>
        <pc:spChg chg="add mod">
          <ac:chgData name="Dr. Öğr. Üyesi  Cuma CETiNER" userId="2ba07f12-8faa-460a-a80a-ec83bfeae126" providerId="ADAL" clId="{EA617C62-1F2C-48CA-9A15-46EB5E275CF5}" dt="2021-12-28T10:36:07.265" v="470" actId="20577"/>
          <ac:spMkLst>
            <pc:docMk/>
            <pc:sldMk cId="0" sldId="277"/>
            <ac:spMk id="4" creationId="{4F1A833B-3C4C-4BCB-8D54-6CD698A0603C}"/>
          </ac:spMkLst>
        </pc:spChg>
        <pc:picChg chg="mod">
          <ac:chgData name="Dr. Öğr. Üyesi  Cuma CETiNER" userId="2ba07f12-8faa-460a-a80a-ec83bfeae126" providerId="ADAL" clId="{EA617C62-1F2C-48CA-9A15-46EB5E275CF5}" dt="2021-12-28T10:35:44.911" v="429" actId="1076"/>
          <ac:picMkLst>
            <pc:docMk/>
            <pc:sldMk cId="0" sldId="277"/>
            <ac:picMk id="1026" creationId="{00000000-0000-0000-0000-000000000000}"/>
          </ac:picMkLst>
        </pc:picChg>
      </pc:sldChg>
      <pc:sldChg chg="addSp delSp modSp mod">
        <pc:chgData name="Dr. Öğr. Üyesi  Cuma CETiNER" userId="2ba07f12-8faa-460a-a80a-ec83bfeae126" providerId="ADAL" clId="{EA617C62-1F2C-48CA-9A15-46EB5E275CF5}" dt="2021-12-28T10:33:29.390" v="338" actId="14100"/>
        <pc:sldMkLst>
          <pc:docMk/>
          <pc:sldMk cId="0" sldId="278"/>
        </pc:sldMkLst>
        <pc:picChg chg="add del mod">
          <ac:chgData name="Dr. Öğr. Üyesi  Cuma CETiNER" userId="2ba07f12-8faa-460a-a80a-ec83bfeae126" providerId="ADAL" clId="{EA617C62-1F2C-48CA-9A15-46EB5E275CF5}" dt="2021-12-28T10:33:21.968" v="334" actId="478"/>
          <ac:picMkLst>
            <pc:docMk/>
            <pc:sldMk cId="0" sldId="278"/>
            <ac:picMk id="4" creationId="{D9A698E3-6A33-4311-AE66-D6EB1EE735B6}"/>
          </ac:picMkLst>
        </pc:picChg>
        <pc:picChg chg="mod">
          <ac:chgData name="Dr. Öğr. Üyesi  Cuma CETiNER" userId="2ba07f12-8faa-460a-a80a-ec83bfeae126" providerId="ADAL" clId="{EA617C62-1F2C-48CA-9A15-46EB5E275CF5}" dt="2021-12-28T10:33:29.390" v="338" actId="14100"/>
          <ac:picMkLst>
            <pc:docMk/>
            <pc:sldMk cId="0" sldId="278"/>
            <ac:picMk id="37890" creationId="{00000000-0000-0000-0000-000000000000}"/>
          </ac:picMkLst>
        </pc:picChg>
      </pc:sldChg>
      <pc:sldChg chg="ord">
        <pc:chgData name="Dr. Öğr. Üyesi  Cuma CETiNER" userId="2ba07f12-8faa-460a-a80a-ec83bfeae126" providerId="ADAL" clId="{EA617C62-1F2C-48CA-9A15-46EB5E275CF5}" dt="2021-12-28T10:34:17.952" v="355"/>
        <pc:sldMkLst>
          <pc:docMk/>
          <pc:sldMk cId="0" sldId="279"/>
        </pc:sldMkLst>
      </pc:sldChg>
      <pc:sldChg chg="modSp mod ord">
        <pc:chgData name="Dr. Öğr. Üyesi  Cuma CETiNER" userId="2ba07f12-8faa-460a-a80a-ec83bfeae126" providerId="ADAL" clId="{EA617C62-1F2C-48CA-9A15-46EB5E275CF5}" dt="2021-12-28T10:35:34.990" v="428"/>
        <pc:sldMkLst>
          <pc:docMk/>
          <pc:sldMk cId="0" sldId="297"/>
        </pc:sldMkLst>
        <pc:spChg chg="mod">
          <ac:chgData name="Dr. Öğr. Üyesi  Cuma CETiNER" userId="2ba07f12-8faa-460a-a80a-ec83bfeae126" providerId="ADAL" clId="{EA617C62-1F2C-48CA-9A15-46EB5E275CF5}" dt="2021-12-28T10:35:13.991" v="420" actId="27636"/>
          <ac:spMkLst>
            <pc:docMk/>
            <pc:sldMk cId="0" sldId="297"/>
            <ac:spMk id="2" creationId="{00000000-0000-0000-0000-000000000000}"/>
          </ac:spMkLst>
        </pc:spChg>
      </pc:sldChg>
      <pc:sldChg chg="ord">
        <pc:chgData name="Dr. Öğr. Üyesi  Cuma CETiNER" userId="2ba07f12-8faa-460a-a80a-ec83bfeae126" providerId="ADAL" clId="{EA617C62-1F2C-48CA-9A15-46EB5E275CF5}" dt="2021-12-28T10:35:26.409" v="424"/>
        <pc:sldMkLst>
          <pc:docMk/>
          <pc:sldMk cId="0" sldId="299"/>
        </pc:sldMkLst>
      </pc:sldChg>
      <pc:sldChg chg="ord">
        <pc:chgData name="Dr. Öğr. Üyesi  Cuma CETiNER" userId="2ba07f12-8faa-460a-a80a-ec83bfeae126" providerId="ADAL" clId="{EA617C62-1F2C-48CA-9A15-46EB5E275CF5}" dt="2021-12-28T10:35:31.566" v="426"/>
        <pc:sldMkLst>
          <pc:docMk/>
          <pc:sldMk cId="0" sldId="300"/>
        </pc:sldMkLst>
      </pc:sldChg>
      <pc:sldChg chg="modSp del mod ord">
        <pc:chgData name="Dr. Öğr. Üyesi  Cuma CETiNER" userId="2ba07f12-8faa-460a-a80a-ec83bfeae126" providerId="ADAL" clId="{EA617C62-1F2C-48CA-9A15-46EB5E275CF5}" dt="2021-12-28T10:33:00.493" v="329" actId="2696"/>
        <pc:sldMkLst>
          <pc:docMk/>
          <pc:sldMk cId="0" sldId="306"/>
        </pc:sldMkLst>
        <pc:picChg chg="mod">
          <ac:chgData name="Dr. Öğr. Üyesi  Cuma CETiNER" userId="2ba07f12-8faa-460a-a80a-ec83bfeae126" providerId="ADAL" clId="{EA617C62-1F2C-48CA-9A15-46EB5E275CF5}" dt="2021-12-28T10:32:43.255" v="323" actId="1076"/>
          <ac:picMkLst>
            <pc:docMk/>
            <pc:sldMk cId="0" sldId="306"/>
            <ac:picMk id="4" creationId="{00000000-0000-0000-0000-000000000000}"/>
          </ac:picMkLst>
        </pc:picChg>
      </pc:sldChg>
      <pc:sldChg chg="addSp modSp add mod">
        <pc:chgData name="Dr. Öğr. Üyesi  Cuma CETiNER" userId="2ba07f12-8faa-460a-a80a-ec83bfeae126" providerId="ADAL" clId="{EA617C62-1F2C-48CA-9A15-46EB5E275CF5}" dt="2021-12-28T10:34:08.127" v="353" actId="1076"/>
        <pc:sldMkLst>
          <pc:docMk/>
          <pc:sldMk cId="3977073364" sldId="306"/>
        </pc:sldMkLst>
        <pc:spChg chg="add mod">
          <ac:chgData name="Dr. Öğr. Üyesi  Cuma CETiNER" userId="2ba07f12-8faa-460a-a80a-ec83bfeae126" providerId="ADAL" clId="{EA617C62-1F2C-48CA-9A15-46EB5E275CF5}" dt="2021-12-28T10:34:05.109" v="352" actId="20577"/>
          <ac:spMkLst>
            <pc:docMk/>
            <pc:sldMk cId="3977073364" sldId="306"/>
            <ac:spMk id="5" creationId="{0A06FFE4-AC34-4422-A8EA-77AD0642C5D2}"/>
          </ac:spMkLst>
        </pc:spChg>
        <pc:picChg chg="mod">
          <ac:chgData name="Dr. Öğr. Üyesi  Cuma CETiNER" userId="2ba07f12-8faa-460a-a80a-ec83bfeae126" providerId="ADAL" clId="{EA617C62-1F2C-48CA-9A15-46EB5E275CF5}" dt="2021-12-28T10:34:08.127" v="353" actId="1076"/>
          <ac:picMkLst>
            <pc:docMk/>
            <pc:sldMk cId="3977073364" sldId="306"/>
            <ac:picMk id="4" creationId="{00000000-0000-0000-0000-000000000000}"/>
          </ac:picMkLst>
        </pc:picChg>
      </pc:sldChg>
      <pc:sldChg chg="addSp delSp modSp mod">
        <pc:chgData name="Dr. Öğr. Üyesi  Cuma CETiNER" userId="2ba07f12-8faa-460a-a80a-ec83bfeae126" providerId="ADAL" clId="{EA617C62-1F2C-48CA-9A15-46EB5E275CF5}" dt="2021-12-28T10:36:34.682" v="478" actId="478"/>
        <pc:sldMkLst>
          <pc:docMk/>
          <pc:sldMk cId="0" sldId="307"/>
        </pc:sldMkLst>
        <pc:spChg chg="del mod">
          <ac:chgData name="Dr. Öğr. Üyesi  Cuma CETiNER" userId="2ba07f12-8faa-460a-a80a-ec83bfeae126" providerId="ADAL" clId="{EA617C62-1F2C-48CA-9A15-46EB5E275CF5}" dt="2021-12-28T10:36:32.578" v="477" actId="478"/>
          <ac:spMkLst>
            <pc:docMk/>
            <pc:sldMk cId="0" sldId="307"/>
            <ac:spMk id="2" creationId="{00000000-0000-0000-0000-000000000000}"/>
          </ac:spMkLst>
        </pc:spChg>
        <pc:spChg chg="add del mod">
          <ac:chgData name="Dr. Öğr. Üyesi  Cuma CETiNER" userId="2ba07f12-8faa-460a-a80a-ec83bfeae126" providerId="ADAL" clId="{EA617C62-1F2C-48CA-9A15-46EB5E275CF5}" dt="2021-12-28T10:36:34.682" v="478" actId="478"/>
          <ac:spMkLst>
            <pc:docMk/>
            <pc:sldMk cId="0" sldId="307"/>
            <ac:spMk id="5" creationId="{397C6001-36AC-4111-BC1A-24EE08107F8D}"/>
          </ac:spMkLst>
        </pc:spChg>
        <pc:picChg chg="mod">
          <ac:chgData name="Dr. Öğr. Üyesi  Cuma CETiNER" userId="2ba07f12-8faa-460a-a80a-ec83bfeae126" providerId="ADAL" clId="{EA617C62-1F2C-48CA-9A15-46EB5E275CF5}" dt="2021-12-28T10:36:14.437" v="473" actId="1076"/>
          <ac:picMkLst>
            <pc:docMk/>
            <pc:sldMk cId="0" sldId="307"/>
            <ac:picMk id="4" creationId="{00000000-0000-0000-0000-000000000000}"/>
          </ac:picMkLst>
        </pc:picChg>
      </pc:sldChg>
      <pc:sldChg chg="modSp del mod">
        <pc:chgData name="Dr. Öğr. Üyesi  Cuma CETiNER" userId="2ba07f12-8faa-460a-a80a-ec83bfeae126" providerId="ADAL" clId="{EA617C62-1F2C-48CA-9A15-46EB5E275CF5}" dt="2021-12-28T10:38:25.092" v="494" actId="2696"/>
        <pc:sldMkLst>
          <pc:docMk/>
          <pc:sldMk cId="0" sldId="309"/>
        </pc:sldMkLst>
        <pc:spChg chg="mod">
          <ac:chgData name="Dr. Öğr. Üyesi  Cuma CETiNER" userId="2ba07f12-8faa-460a-a80a-ec83bfeae126" providerId="ADAL" clId="{EA617C62-1F2C-48CA-9A15-46EB5E275CF5}" dt="2021-12-28T10:36:53.894" v="493" actId="20577"/>
          <ac:spMkLst>
            <pc:docMk/>
            <pc:sldMk cId="0" sldId="309"/>
            <ac:spMk id="2" creationId="{00000000-0000-0000-0000-000000000000}"/>
          </ac:spMkLst>
        </pc:spChg>
        <pc:picChg chg="mod">
          <ac:chgData name="Dr. Öğr. Üyesi  Cuma CETiNER" userId="2ba07f12-8faa-460a-a80a-ec83bfeae126" providerId="ADAL" clId="{EA617C62-1F2C-48CA-9A15-46EB5E275CF5}" dt="2021-12-28T10:36:42.639" v="480" actId="14100"/>
          <ac:picMkLst>
            <pc:docMk/>
            <pc:sldMk cId="0" sldId="309"/>
            <ac:picMk id="4" creationId="{00000000-0000-0000-0000-000000000000}"/>
          </ac:picMkLst>
        </pc:picChg>
      </pc:sldChg>
      <pc:sldChg chg="add del">
        <pc:chgData name="Dr. Öğr. Üyesi  Cuma CETiNER" userId="2ba07f12-8faa-460a-a80a-ec83bfeae126" providerId="ADAL" clId="{EA617C62-1F2C-48CA-9A15-46EB5E275CF5}" dt="2021-12-28T10:38:44.268" v="496"/>
        <pc:sldMkLst>
          <pc:docMk/>
          <pc:sldMk cId="3130402868" sldId="309"/>
        </pc:sldMkLst>
      </pc:sldChg>
      <pc:sldChg chg="modSp mod">
        <pc:chgData name="Dr. Öğr. Üyesi  Cuma CETiNER" userId="2ba07f12-8faa-460a-a80a-ec83bfeae126" providerId="ADAL" clId="{EA617C62-1F2C-48CA-9A15-46EB5E275CF5}" dt="2021-12-28T10:40:05.155" v="564" actId="20577"/>
        <pc:sldMkLst>
          <pc:docMk/>
          <pc:sldMk cId="0" sldId="310"/>
        </pc:sldMkLst>
        <pc:spChg chg="mod">
          <ac:chgData name="Dr. Öğr. Üyesi  Cuma CETiNER" userId="2ba07f12-8faa-460a-a80a-ec83bfeae126" providerId="ADAL" clId="{EA617C62-1F2C-48CA-9A15-46EB5E275CF5}" dt="2021-12-28T10:40:05.155" v="564" actId="20577"/>
          <ac:spMkLst>
            <pc:docMk/>
            <pc:sldMk cId="0" sldId="310"/>
            <ac:spMk id="2" creationId="{00000000-0000-0000-0000-000000000000}"/>
          </ac:spMkLst>
        </pc:spChg>
        <pc:picChg chg="mod">
          <ac:chgData name="Dr. Öğr. Üyesi  Cuma CETiNER" userId="2ba07f12-8faa-460a-a80a-ec83bfeae126" providerId="ADAL" clId="{EA617C62-1F2C-48CA-9A15-46EB5E275CF5}" dt="2021-12-28T10:39:58.979" v="562" actId="1076"/>
          <ac:picMkLst>
            <pc:docMk/>
            <pc:sldMk cId="0" sldId="310"/>
            <ac:picMk id="4" creationId="{00000000-0000-0000-0000-000000000000}"/>
          </ac:picMkLst>
        </pc:picChg>
        <pc:picChg chg="mod">
          <ac:chgData name="Dr. Öğr. Üyesi  Cuma CETiNER" userId="2ba07f12-8faa-460a-a80a-ec83bfeae126" providerId="ADAL" clId="{EA617C62-1F2C-48CA-9A15-46EB5E275CF5}" dt="2021-12-28T10:39:53.196" v="561" actId="1076"/>
          <ac:picMkLst>
            <pc:docMk/>
            <pc:sldMk cId="0" sldId="310"/>
            <ac:picMk id="1026" creationId="{00000000-0000-0000-0000-000000000000}"/>
          </ac:picMkLst>
        </pc:picChg>
      </pc:sldChg>
      <pc:sldChg chg="addSp delSp modSp new mod">
        <pc:chgData name="Dr. Öğr. Üyesi  Cuma CETiNER" userId="2ba07f12-8faa-460a-a80a-ec83bfeae126" providerId="ADAL" clId="{EA617C62-1F2C-48CA-9A15-46EB5E275CF5}" dt="2021-12-28T10:31:00.610" v="184" actId="1076"/>
        <pc:sldMkLst>
          <pc:docMk/>
          <pc:sldMk cId="4178150623" sldId="311"/>
        </pc:sldMkLst>
        <pc:spChg chg="mod">
          <ac:chgData name="Dr. Öğr. Üyesi  Cuma CETiNER" userId="2ba07f12-8faa-460a-a80a-ec83bfeae126" providerId="ADAL" clId="{EA617C62-1F2C-48CA-9A15-46EB5E275CF5}" dt="2021-12-28T10:30:16.070" v="168" actId="27636"/>
          <ac:spMkLst>
            <pc:docMk/>
            <pc:sldMk cId="4178150623" sldId="311"/>
            <ac:spMk id="2" creationId="{FA2E03CD-1C77-41E1-B9A2-D0D0D83EE7B1}"/>
          </ac:spMkLst>
        </pc:spChg>
        <pc:spChg chg="del">
          <ac:chgData name="Dr. Öğr. Üyesi  Cuma CETiNER" userId="2ba07f12-8faa-460a-a80a-ec83bfeae126" providerId="ADAL" clId="{EA617C62-1F2C-48CA-9A15-46EB5E275CF5}" dt="2021-12-28T10:29:18.173" v="157"/>
          <ac:spMkLst>
            <pc:docMk/>
            <pc:sldMk cId="4178150623" sldId="311"/>
            <ac:spMk id="3" creationId="{2D6F23A3-3B7A-424A-A029-55DA9DF7350A}"/>
          </ac:spMkLst>
        </pc:spChg>
        <pc:spChg chg="add mod">
          <ac:chgData name="Dr. Öğr. Üyesi  Cuma CETiNER" userId="2ba07f12-8faa-460a-a80a-ec83bfeae126" providerId="ADAL" clId="{EA617C62-1F2C-48CA-9A15-46EB5E275CF5}" dt="2021-12-28T10:30:35.446" v="174" actId="255"/>
          <ac:spMkLst>
            <pc:docMk/>
            <pc:sldMk cId="4178150623" sldId="311"/>
            <ac:spMk id="6" creationId="{66C56895-558B-462B-AD47-0B65438EE00F}"/>
          </ac:spMkLst>
        </pc:spChg>
        <pc:picChg chg="add mod">
          <ac:chgData name="Dr. Öğr. Üyesi  Cuma CETiNER" userId="2ba07f12-8faa-460a-a80a-ec83bfeae126" providerId="ADAL" clId="{EA617C62-1F2C-48CA-9A15-46EB5E275CF5}" dt="2021-12-28T10:30:59.141" v="183" actId="1076"/>
          <ac:picMkLst>
            <pc:docMk/>
            <pc:sldMk cId="4178150623" sldId="311"/>
            <ac:picMk id="4" creationId="{703FDE2A-90AD-4DE0-BD3A-E99C5D1A14D9}"/>
          </ac:picMkLst>
        </pc:picChg>
        <pc:picChg chg="add mod">
          <ac:chgData name="Dr. Öğr. Üyesi  Cuma CETiNER" userId="2ba07f12-8faa-460a-a80a-ec83bfeae126" providerId="ADAL" clId="{EA617C62-1F2C-48CA-9A15-46EB5E275CF5}" dt="2021-12-28T10:31:00.610" v="184" actId="1076"/>
          <ac:picMkLst>
            <pc:docMk/>
            <pc:sldMk cId="4178150623" sldId="311"/>
            <ac:picMk id="7" creationId="{F77052B3-5155-4803-86F5-2CAC009B5C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1D5D0-F095-410A-92A2-F884C175B93B}" type="datetimeFigureOut">
              <a:rPr lang="tr-TR" smtClean="0"/>
              <a:pPr/>
              <a:t>28.12.2021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2EA8A-C2A6-48B4-9F5B-01DF76EA122B}" type="slidenum">
              <a:rPr lang="tr-TR" smtClean="0"/>
              <a:pPr/>
              <a:t>‹#›</a:t>
            </a:fld>
            <a:endParaRPr lang="tr-TR"/>
          </a:p>
        </p:txBody>
      </p:sp>
    </p:spTree>
    <p:extLst>
      <p:ext uri="{BB962C8B-B14F-4D97-AF65-F5344CB8AC3E}">
        <p14:creationId xmlns:p14="http://schemas.microsoft.com/office/powerpoint/2010/main" val="34201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A75168E-9D07-491D-8530-830A1DA22DB7}"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5168E-9D07-491D-8530-830A1DA22DB7}" type="datetimeFigureOut">
              <a:rPr lang="tr-TR" smtClean="0"/>
              <a:pPr/>
              <a:t>28.12.2021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0AE2C-F21D-42F3-A3DD-8B2B6846670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260648"/>
            <a:ext cx="7824269" cy="707886"/>
          </a:xfrm>
          <a:prstGeom prst="rect">
            <a:avLst/>
          </a:prstGeom>
          <a:noFill/>
        </p:spPr>
        <p:txBody>
          <a:bodyPr wrap="square" rtlCol="0">
            <a:spAutoFit/>
          </a:bodyPr>
          <a:lstStyle/>
          <a:p>
            <a:r>
              <a:rPr lang="tr-TR" sz="2000" b="1" dirty="0"/>
              <a:t>Yenilenebilir enerji; tabiattaki döngü içinde  bir sonraki gün  </a:t>
            </a:r>
          </a:p>
          <a:p>
            <a:r>
              <a:rPr lang="tr-TR" sz="2000" b="1" dirty="0"/>
              <a:t>aynen mevcut  olabilen enerji olarak tanımlanabilir.</a:t>
            </a:r>
          </a:p>
        </p:txBody>
      </p:sp>
      <p:pic>
        <p:nvPicPr>
          <p:cNvPr id="1026" name="Resim 3" descr="http://www.obitet.gazi.edu.tr/obitet/alternatif_enerji/3.jpg"/>
          <p:cNvPicPr>
            <a:picLocks noChangeAspect="1" noChangeArrowheads="1"/>
          </p:cNvPicPr>
          <p:nvPr/>
        </p:nvPicPr>
        <p:blipFill>
          <a:blip r:embed="rId2" cstate="print"/>
          <a:srcRect/>
          <a:stretch>
            <a:fillRect/>
          </a:stretch>
        </p:blipFill>
        <p:spPr bwMode="auto">
          <a:xfrm>
            <a:off x="1979712" y="980728"/>
            <a:ext cx="4320480" cy="4958189"/>
          </a:xfrm>
          <a:prstGeom prst="rect">
            <a:avLst/>
          </a:prstGeom>
          <a:noFill/>
          <a:ln w="9525">
            <a:noFill/>
            <a:miter lim="800000"/>
            <a:headEnd/>
            <a:tailEnd/>
          </a:ln>
        </p:spPr>
      </p:pic>
      <p:sp>
        <p:nvSpPr>
          <p:cNvPr id="5" name="4 Metin kutusu"/>
          <p:cNvSpPr txBox="1"/>
          <p:nvPr/>
        </p:nvSpPr>
        <p:spPr>
          <a:xfrm>
            <a:off x="1979712" y="6093296"/>
            <a:ext cx="4896544" cy="369332"/>
          </a:xfrm>
          <a:prstGeom prst="rect">
            <a:avLst/>
          </a:prstGeom>
          <a:noFill/>
        </p:spPr>
        <p:txBody>
          <a:bodyPr wrap="square" rtlCol="0">
            <a:spAutoFit/>
          </a:bodyPr>
          <a:lstStyle/>
          <a:p>
            <a:r>
              <a:rPr lang="tr-TR" b="1" dirty="0"/>
              <a:t>Hazırlayan : Yrd.</a:t>
            </a:r>
            <a:r>
              <a:rPr lang="tr-TR" b="1" dirty="0" err="1"/>
              <a:t>Doç.Dr</a:t>
            </a:r>
            <a:r>
              <a:rPr lang="tr-TR" b="1" dirty="0"/>
              <a:t>. Cuma ÇETİNER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world_solar_insolation_data.gif"/>
          <p:cNvPicPr>
            <a:picLocks noChangeAspect="1" noChangeArrowheads="1"/>
          </p:cNvPicPr>
          <p:nvPr/>
        </p:nvPicPr>
        <p:blipFill>
          <a:blip r:embed="rId2" cstate="print"/>
          <a:srcRect/>
          <a:stretch>
            <a:fillRect/>
          </a:stretch>
        </p:blipFill>
        <p:spPr bwMode="auto">
          <a:xfrm>
            <a:off x="264382" y="1268760"/>
            <a:ext cx="8618932" cy="4761508"/>
          </a:xfrm>
          <a:prstGeom prst="rect">
            <a:avLst/>
          </a:prstGeom>
          <a:noFill/>
        </p:spPr>
      </p:pic>
      <p:sp>
        <p:nvSpPr>
          <p:cNvPr id="5" name="Metin kutusu 4">
            <a:extLst>
              <a:ext uri="{FF2B5EF4-FFF2-40B4-BE49-F238E27FC236}">
                <a16:creationId xmlns:a16="http://schemas.microsoft.com/office/drawing/2014/main" id="{F92F4FE7-3632-47D9-A332-3807E36FBE67}"/>
              </a:ext>
            </a:extLst>
          </p:cNvPr>
          <p:cNvSpPr txBox="1"/>
          <p:nvPr/>
        </p:nvSpPr>
        <p:spPr>
          <a:xfrm>
            <a:off x="2051720" y="504566"/>
            <a:ext cx="4572000" cy="369332"/>
          </a:xfrm>
          <a:prstGeom prst="rect">
            <a:avLst/>
          </a:prstGeom>
          <a:noFill/>
        </p:spPr>
        <p:txBody>
          <a:bodyPr wrap="square">
            <a:spAutoFit/>
          </a:bodyPr>
          <a:lstStyle/>
          <a:p>
            <a:r>
              <a:rPr lang="tr-TR" dirty="0">
                <a:latin typeface="Times New Roman" panose="02020603050405020304" pitchFamily="18" charset="0"/>
                <a:ea typeface="Calibri" panose="020F0502020204030204" pitchFamily="34" charset="0"/>
              </a:rPr>
              <a:t>Dünyada Güneş Enerjisi Dağılımı</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08720"/>
          </a:xfrm>
        </p:spPr>
        <p:txBody>
          <a:bodyPr>
            <a:normAutofit/>
          </a:bodyPr>
          <a:lstStyle/>
          <a:p>
            <a:r>
              <a:rPr lang="tr-TR" sz="2800" b="1" dirty="0"/>
              <a:t>GÜNEŞ ENERJİSİNDEN YARARLANMA ALANLARI</a:t>
            </a:r>
            <a:endParaRPr lang="tr-TR" sz="2800" dirty="0"/>
          </a:p>
        </p:txBody>
      </p:sp>
      <p:graphicFrame>
        <p:nvGraphicFramePr>
          <p:cNvPr id="4" name="3 İçerik Yer Tutucusu"/>
          <p:cNvGraphicFramePr>
            <a:graphicFrameLocks noGrp="1"/>
          </p:cNvGraphicFramePr>
          <p:nvPr>
            <p:ph idx="1"/>
          </p:nvPr>
        </p:nvGraphicFramePr>
        <p:xfrm>
          <a:off x="251520" y="980730"/>
          <a:ext cx="8640960" cy="5328589"/>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1124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lt1"/>
                          </a:solidFill>
                          <a:latin typeface="+mn-lt"/>
                          <a:ea typeface="+mn-ea"/>
                          <a:cs typeface="+mn-cs"/>
                        </a:rPr>
                        <a:t>1-Düşük Sıcaklıklar-150  C’  den aşağı</a:t>
                      </a:r>
                      <a:r>
                        <a:rPr lang="tr-TR" sz="2000" b="1" kern="1200" baseline="0" dirty="0">
                          <a:solidFill>
                            <a:schemeClr val="lt1"/>
                          </a:solidFill>
                          <a:latin typeface="+mn-lt"/>
                          <a:ea typeface="+mn-ea"/>
                          <a:cs typeface="+mn-cs"/>
                        </a:rPr>
                        <a:t> </a:t>
                      </a:r>
                      <a:r>
                        <a:rPr lang="tr-TR" sz="2000" b="1" kern="1200" dirty="0">
                          <a:solidFill>
                            <a:schemeClr val="lt1"/>
                          </a:solidFill>
                          <a:latin typeface="+mn-lt"/>
                          <a:ea typeface="+mn-ea"/>
                          <a:cs typeface="+mn-cs"/>
                        </a:rPr>
                        <a:t>sıcaklıklar</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lt1"/>
                          </a:solidFill>
                          <a:latin typeface="+mn-lt"/>
                          <a:ea typeface="+mn-ea"/>
                          <a:cs typeface="+mn-cs"/>
                        </a:rPr>
                        <a:t>2-Orta Sıcaklıklar - 600 C’ den düşük sıcaklıklar</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lt1"/>
                          </a:solidFill>
                          <a:latin typeface="+mn-lt"/>
                          <a:ea typeface="+mn-ea"/>
                          <a:cs typeface="+mn-cs"/>
                        </a:rPr>
                        <a:t>3-Yüksek Sıcaklar</a:t>
                      </a:r>
                      <a:r>
                        <a:rPr lang="tr-TR" sz="2000" b="1" kern="1200" baseline="0" dirty="0">
                          <a:solidFill>
                            <a:schemeClr val="lt1"/>
                          </a:solidFill>
                          <a:latin typeface="+mn-lt"/>
                          <a:ea typeface="+mn-ea"/>
                          <a:cs typeface="+mn-cs"/>
                        </a:rPr>
                        <a:t> -</a:t>
                      </a:r>
                      <a:r>
                        <a:rPr lang="tr-TR" sz="2000" b="1" kern="1200" dirty="0">
                          <a:solidFill>
                            <a:schemeClr val="lt1"/>
                          </a:solidFill>
                          <a:latin typeface="+mn-lt"/>
                          <a:ea typeface="+mn-ea"/>
                          <a:cs typeface="+mn-cs"/>
                        </a:rPr>
                        <a:t>600 C’ üstündeki sıcaklıklar</a:t>
                      </a:r>
                    </a:p>
                    <a:p>
                      <a:endParaRPr lang="tr-TR" sz="2000" dirty="0"/>
                    </a:p>
                  </a:txBody>
                  <a:tcPr/>
                </a:tc>
                <a:extLst>
                  <a:ext uri="{0D108BD9-81ED-4DB2-BD59-A6C34878D82A}">
                    <a16:rowId xmlns:a16="http://schemas.microsoft.com/office/drawing/2014/main" val="10000"/>
                  </a:ext>
                </a:extLst>
              </a:tr>
              <a:tr h="715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Kullanma suyunun ısıtılması</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Sulama için su pompaları</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Güneş fırınları</a:t>
                      </a:r>
                    </a:p>
                    <a:p>
                      <a:endParaRPr lang="tr-TR" dirty="0"/>
                    </a:p>
                  </a:txBody>
                  <a:tcPr/>
                </a:tc>
                <a:extLst>
                  <a:ext uri="{0D108BD9-81ED-4DB2-BD59-A6C34878D82A}">
                    <a16:rowId xmlns:a16="http://schemas.microsoft.com/office/drawing/2014/main" val="10001"/>
                  </a:ext>
                </a:extLst>
              </a:tr>
              <a:tr h="1067184">
                <a:tc>
                  <a:txBody>
                    <a:bodyPr/>
                    <a:lstStyle/>
                    <a:p>
                      <a:r>
                        <a:rPr lang="tr-TR" sz="1800" kern="1200" dirty="0">
                          <a:solidFill>
                            <a:schemeClr val="dk1"/>
                          </a:solidFill>
                          <a:latin typeface="+mn-lt"/>
                          <a:ea typeface="+mn-ea"/>
                          <a:cs typeface="+mn-cs"/>
                        </a:rPr>
                        <a:t>Bina ısıtma , soğutma ve havalandırma işlerinde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Küçük motorlar, güneş tencereleri</a:t>
                      </a:r>
                    </a:p>
                    <a:p>
                      <a:endParaRPr lang="tr-TR" dirty="0"/>
                    </a:p>
                  </a:txBody>
                  <a:tcPr/>
                </a:tc>
                <a:tc>
                  <a:txBody>
                    <a:bodyPr/>
                    <a:lstStyle/>
                    <a:p>
                      <a:r>
                        <a:rPr lang="tr-TR" sz="1800" kern="1200" dirty="0">
                          <a:solidFill>
                            <a:schemeClr val="dk1"/>
                          </a:solidFill>
                          <a:latin typeface="+mn-lt"/>
                          <a:ea typeface="+mn-ea"/>
                          <a:cs typeface="+mn-cs"/>
                        </a:rPr>
                        <a:t>Elektrik </a:t>
                      </a:r>
                      <a:r>
                        <a:rPr lang="tr-TR" sz="1800" kern="1200" baseline="0" dirty="0">
                          <a:solidFill>
                            <a:schemeClr val="dk1"/>
                          </a:solidFill>
                          <a:latin typeface="+mn-lt"/>
                          <a:ea typeface="+mn-ea"/>
                          <a:cs typeface="+mn-cs"/>
                        </a:rPr>
                        <a:t> elde edilmesi</a:t>
                      </a:r>
                      <a:endParaRPr lang="tr-TR" dirty="0"/>
                    </a:p>
                  </a:txBody>
                  <a:tcPr/>
                </a:tc>
                <a:extLst>
                  <a:ext uri="{0D108BD9-81ED-4DB2-BD59-A6C34878D82A}">
                    <a16:rowId xmlns:a16="http://schemas.microsoft.com/office/drawing/2014/main" val="10002"/>
                  </a:ext>
                </a:extLst>
              </a:tr>
              <a:tr h="1329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Tarım da ürün kurutma, seracılık ısıtma</a:t>
                      </a:r>
                      <a:r>
                        <a:rPr lang="tr-TR" sz="1800" kern="1200" baseline="0" dirty="0">
                          <a:solidFill>
                            <a:schemeClr val="dk1"/>
                          </a:solidFill>
                          <a:latin typeface="+mn-lt"/>
                          <a:ea typeface="+mn-ea"/>
                          <a:cs typeface="+mn-cs"/>
                        </a:rPr>
                        <a:t> amaçlı kullanma</a:t>
                      </a:r>
                      <a:endParaRPr lang="tr-TR" sz="1800" kern="1200" dirty="0">
                        <a:solidFill>
                          <a:schemeClr val="dk1"/>
                        </a:solidFill>
                        <a:latin typeface="+mn-lt"/>
                        <a:ea typeface="+mn-ea"/>
                        <a:cs typeface="+mn-cs"/>
                      </a:endParaRP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Buhar jeneratörüyle elektrik üretimi </a:t>
                      </a:r>
                    </a:p>
                    <a:p>
                      <a:endParaRPr lang="tr-TR" dirty="0"/>
                    </a:p>
                  </a:txBody>
                  <a:tcPr/>
                </a:tc>
                <a:tc>
                  <a:txBody>
                    <a:bodyPr/>
                    <a:lstStyle/>
                    <a:p>
                      <a:r>
                        <a:rPr lang="tr-TR" sz="1800" kern="1200" dirty="0">
                          <a:solidFill>
                            <a:schemeClr val="dk1"/>
                          </a:solidFill>
                          <a:latin typeface="+mn-lt"/>
                          <a:ea typeface="+mn-ea"/>
                          <a:cs typeface="+mn-cs"/>
                        </a:rPr>
                        <a:t>Maddelerin</a:t>
                      </a:r>
                      <a:r>
                        <a:rPr lang="tr-TR" sz="1800" kern="1200" baseline="0" dirty="0">
                          <a:solidFill>
                            <a:schemeClr val="dk1"/>
                          </a:solidFill>
                          <a:latin typeface="+mn-lt"/>
                          <a:ea typeface="+mn-ea"/>
                          <a:cs typeface="+mn-cs"/>
                        </a:rPr>
                        <a:t> eritilmesi, araştırılması ve ayrıştırılması</a:t>
                      </a:r>
                      <a:endParaRPr lang="tr-TR" dirty="0"/>
                    </a:p>
                  </a:txBody>
                  <a:tcPr/>
                </a:tc>
                <a:extLst>
                  <a:ext uri="{0D108BD9-81ED-4DB2-BD59-A6C34878D82A}">
                    <a16:rowId xmlns:a16="http://schemas.microsoft.com/office/drawing/2014/main" val="10003"/>
                  </a:ext>
                </a:extLst>
              </a:tr>
              <a:tr h="109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Su yun damıtılması</a:t>
                      </a:r>
                      <a:r>
                        <a:rPr lang="tr-TR" sz="1800" kern="1200" baseline="0" dirty="0">
                          <a:solidFill>
                            <a:schemeClr val="dk1"/>
                          </a:solidFill>
                          <a:latin typeface="+mn-lt"/>
                          <a:ea typeface="+mn-ea"/>
                          <a:cs typeface="+mn-cs"/>
                        </a:rPr>
                        <a:t> ve </a:t>
                      </a:r>
                      <a:r>
                        <a:rPr lang="tr-TR" sz="1800" kern="1200" dirty="0">
                          <a:solidFill>
                            <a:schemeClr val="dk1"/>
                          </a:solidFill>
                          <a:latin typeface="+mn-lt"/>
                          <a:ea typeface="+mn-ea"/>
                          <a:cs typeface="+mn-cs"/>
                        </a:rPr>
                        <a:t> tuz üretiminde</a:t>
                      </a:r>
                    </a:p>
                    <a:p>
                      <a:endParaRPr lang="tr-TR" dirty="0"/>
                    </a:p>
                  </a:txBody>
                  <a:tcPr/>
                </a:tc>
                <a:tc>
                  <a:txBody>
                    <a:bodyPr/>
                    <a:lstStyle/>
                    <a:p>
                      <a:endParaRPr lang="tr-TR" dirty="0"/>
                    </a:p>
                  </a:txBody>
                  <a:tcPr/>
                </a:tc>
                <a:tc>
                  <a:txBody>
                    <a:bodyPr/>
                    <a:lstStyle/>
                    <a:p>
                      <a:r>
                        <a:rPr lang="tr-TR" sz="1800" kern="1200" dirty="0">
                          <a:solidFill>
                            <a:schemeClr val="dk1"/>
                          </a:solidFill>
                          <a:latin typeface="+mn-lt"/>
                          <a:ea typeface="+mn-ea"/>
                          <a:cs typeface="+mn-cs"/>
                        </a:rPr>
                        <a:t>Yeni maddeler yapımı, seramikler.</a:t>
                      </a:r>
                      <a:endParaRPr lang="tr-T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prabol_kollektorler_1.jpg"/>
          <p:cNvPicPr>
            <a:picLocks noChangeAspect="1" noChangeArrowheads="1"/>
          </p:cNvPicPr>
          <p:nvPr/>
        </p:nvPicPr>
        <p:blipFill>
          <a:blip r:embed="rId2" cstate="print"/>
          <a:srcRect/>
          <a:stretch>
            <a:fillRect/>
          </a:stretch>
        </p:blipFill>
        <p:spPr bwMode="auto">
          <a:xfrm>
            <a:off x="1835696" y="1268760"/>
            <a:ext cx="5500836" cy="5205939"/>
          </a:xfrm>
          <a:prstGeom prst="rect">
            <a:avLst/>
          </a:prstGeom>
          <a:noFill/>
        </p:spPr>
      </p:pic>
      <p:sp>
        <p:nvSpPr>
          <p:cNvPr id="4" name="Metin kutusu 3">
            <a:extLst>
              <a:ext uri="{FF2B5EF4-FFF2-40B4-BE49-F238E27FC236}">
                <a16:creationId xmlns:a16="http://schemas.microsoft.com/office/drawing/2014/main" id="{DC8BFDEB-AE4D-4B95-9203-E62AD6170FA9}"/>
              </a:ext>
            </a:extLst>
          </p:cNvPr>
          <p:cNvSpPr txBox="1"/>
          <p:nvPr/>
        </p:nvSpPr>
        <p:spPr>
          <a:xfrm>
            <a:off x="1907704" y="383301"/>
            <a:ext cx="4572000" cy="369332"/>
          </a:xfrm>
          <a:prstGeom prst="rect">
            <a:avLst/>
          </a:prstGeom>
          <a:noFill/>
        </p:spPr>
        <p:txBody>
          <a:bodyPr wrap="square">
            <a:spAutoFit/>
          </a:bodyPr>
          <a:lstStyle/>
          <a:p>
            <a:r>
              <a:rPr lang="tr-TR" sz="1800" dirty="0">
                <a:effectLst/>
                <a:latin typeface="Times New Roman" panose="02020603050405020304" pitchFamily="18" charset="0"/>
                <a:ea typeface="Calibri" panose="020F0502020204030204" pitchFamily="34" charset="0"/>
              </a:rPr>
              <a:t>Noktasal ve Çizgisel Odaklama</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ollektor_verimleri.jpg"/>
          <p:cNvPicPr>
            <a:picLocks noChangeAspect="1"/>
          </p:cNvPicPr>
          <p:nvPr/>
        </p:nvPicPr>
        <p:blipFill>
          <a:blip r:embed="rId2" cstate="print"/>
          <a:stretch>
            <a:fillRect/>
          </a:stretch>
        </p:blipFill>
        <p:spPr>
          <a:xfrm>
            <a:off x="828675" y="652462"/>
            <a:ext cx="7486650" cy="555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unes_teknoloji_verim.jpg"/>
          <p:cNvPicPr>
            <a:picLocks noChangeAspect="1"/>
          </p:cNvPicPr>
          <p:nvPr/>
        </p:nvPicPr>
        <p:blipFill>
          <a:blip r:embed="rId2" cstate="print"/>
          <a:stretch>
            <a:fillRect/>
          </a:stretch>
        </p:blipFill>
        <p:spPr>
          <a:xfrm>
            <a:off x="458600" y="1556792"/>
            <a:ext cx="8226800" cy="43304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solar_combined1.jpg"/>
          <p:cNvPicPr>
            <a:picLocks noChangeAspect="1"/>
          </p:cNvPicPr>
          <p:nvPr/>
        </p:nvPicPr>
        <p:blipFill>
          <a:blip r:embed="rId2" cstate="print"/>
          <a:stretch>
            <a:fillRect/>
          </a:stretch>
        </p:blipFill>
        <p:spPr>
          <a:xfrm>
            <a:off x="1309687" y="981075"/>
            <a:ext cx="6524625" cy="4895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a:bodyPr>
          <a:lstStyle/>
          <a:p>
            <a:r>
              <a:rPr lang="tr-TR" sz="2800" dirty="0"/>
              <a:t>Düz </a:t>
            </a:r>
            <a:r>
              <a:rPr lang="tr-TR" sz="2800" dirty="0" err="1"/>
              <a:t>Kollektör</a:t>
            </a:r>
            <a:r>
              <a:rPr lang="tr-TR" sz="2800" dirty="0"/>
              <a:t> Kullanım Şekilleri</a:t>
            </a:r>
          </a:p>
        </p:txBody>
      </p:sp>
      <p:pic>
        <p:nvPicPr>
          <p:cNvPr id="37890" name="Picture 2"/>
          <p:cNvPicPr>
            <a:picLocks noChangeAspect="1" noChangeArrowheads="1"/>
          </p:cNvPicPr>
          <p:nvPr/>
        </p:nvPicPr>
        <p:blipFill>
          <a:blip r:embed="rId2" cstate="print"/>
          <a:srcRect/>
          <a:stretch>
            <a:fillRect/>
          </a:stretch>
        </p:blipFill>
        <p:spPr bwMode="auto">
          <a:xfrm>
            <a:off x="1259632" y="1412776"/>
            <a:ext cx="5991940" cy="501800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u_isitma.jpg"/>
          <p:cNvPicPr>
            <a:picLocks noChangeAspect="1"/>
          </p:cNvPicPr>
          <p:nvPr/>
        </p:nvPicPr>
        <p:blipFill>
          <a:blip r:embed="rId2" cstate="print"/>
          <a:stretch>
            <a:fillRect/>
          </a:stretch>
        </p:blipFill>
        <p:spPr>
          <a:xfrm>
            <a:off x="2483768" y="2204864"/>
            <a:ext cx="3096344" cy="3149989"/>
          </a:xfrm>
          <a:prstGeom prst="rect">
            <a:avLst/>
          </a:prstGeom>
        </p:spPr>
      </p:pic>
      <p:sp>
        <p:nvSpPr>
          <p:cNvPr id="5" name="Metin kutusu 4">
            <a:extLst>
              <a:ext uri="{FF2B5EF4-FFF2-40B4-BE49-F238E27FC236}">
                <a16:creationId xmlns:a16="http://schemas.microsoft.com/office/drawing/2014/main" id="{0A06FFE4-AC34-4422-A8EA-77AD0642C5D2}"/>
              </a:ext>
            </a:extLst>
          </p:cNvPr>
          <p:cNvSpPr txBox="1"/>
          <p:nvPr/>
        </p:nvSpPr>
        <p:spPr>
          <a:xfrm>
            <a:off x="2286000" y="980728"/>
            <a:ext cx="4572000" cy="369332"/>
          </a:xfrm>
          <a:prstGeom prst="rect">
            <a:avLst/>
          </a:prstGeom>
          <a:noFill/>
        </p:spPr>
        <p:txBody>
          <a:bodyPr wrap="square">
            <a:spAutoFit/>
          </a:bodyPr>
          <a:lstStyle/>
          <a:p>
            <a:r>
              <a:rPr lang="tr-TR" sz="1800" dirty="0"/>
              <a:t>Düz </a:t>
            </a:r>
            <a:r>
              <a:rPr lang="tr-TR" sz="1800" dirty="0" err="1"/>
              <a:t>Kollektör</a:t>
            </a:r>
            <a:r>
              <a:rPr lang="tr-TR" sz="1800" dirty="0"/>
              <a:t> ve </a:t>
            </a:r>
            <a:r>
              <a:rPr lang="tr-TR" sz="1800" dirty="0" err="1"/>
              <a:t>Eşanjör</a:t>
            </a:r>
            <a:r>
              <a:rPr lang="tr-TR" sz="1800" dirty="0"/>
              <a:t> Kullanım Şekilleri</a:t>
            </a:r>
            <a:endParaRPr lang="tr-TR" dirty="0"/>
          </a:p>
        </p:txBody>
      </p:sp>
    </p:spTree>
    <p:extLst>
      <p:ext uri="{BB962C8B-B14F-4D97-AF65-F5344CB8AC3E}">
        <p14:creationId xmlns:p14="http://schemas.microsoft.com/office/powerpoint/2010/main" val="397707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Autofit/>
          </a:bodyPr>
          <a:lstStyle/>
          <a:p>
            <a:r>
              <a:rPr lang="tr-TR" sz="3200" dirty="0"/>
              <a:t>Güneş enerjili </a:t>
            </a:r>
            <a:r>
              <a:rPr lang="tr-TR" sz="3200" dirty="0" err="1"/>
              <a:t>absorbsiyonlu</a:t>
            </a:r>
            <a:r>
              <a:rPr lang="tr-TR" sz="3200" dirty="0"/>
              <a:t> soğutma sistemi</a:t>
            </a:r>
            <a:br>
              <a:rPr lang="tr-TR" sz="3200" dirty="0"/>
            </a:br>
            <a:endParaRPr lang="tr-TR" sz="3200" dirty="0"/>
          </a:p>
        </p:txBody>
      </p:sp>
      <p:pic>
        <p:nvPicPr>
          <p:cNvPr id="39974" name="Picture 38"/>
          <p:cNvPicPr>
            <a:picLocks noChangeAspect="1" noChangeArrowheads="1"/>
          </p:cNvPicPr>
          <p:nvPr/>
        </p:nvPicPr>
        <p:blipFill>
          <a:blip r:embed="rId2" cstate="print"/>
          <a:srcRect/>
          <a:stretch>
            <a:fillRect/>
          </a:stretch>
        </p:blipFill>
        <p:spPr bwMode="auto">
          <a:xfrm>
            <a:off x="1331640" y="1052736"/>
            <a:ext cx="6480720" cy="4896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888910" y="1340768"/>
            <a:ext cx="8255090" cy="4684366"/>
          </a:xfrm>
          <a:prstGeom prst="rect">
            <a:avLst/>
          </a:prstGeom>
          <a:noFill/>
          <a:ln w="9525">
            <a:noFill/>
            <a:miter lim="800000"/>
            <a:headEnd/>
            <a:tailEnd/>
          </a:ln>
        </p:spPr>
      </p:pic>
      <p:sp>
        <p:nvSpPr>
          <p:cNvPr id="5" name="4 Metin kutusu"/>
          <p:cNvSpPr txBox="1"/>
          <p:nvPr/>
        </p:nvSpPr>
        <p:spPr>
          <a:xfrm>
            <a:off x="1979712" y="404664"/>
            <a:ext cx="4608512" cy="461665"/>
          </a:xfrm>
          <a:prstGeom prst="rect">
            <a:avLst/>
          </a:prstGeom>
          <a:noFill/>
        </p:spPr>
        <p:txBody>
          <a:bodyPr wrap="square" rtlCol="0">
            <a:spAutoFit/>
          </a:bodyPr>
          <a:lstStyle/>
          <a:p>
            <a:r>
              <a:rPr lang="tr-TR" sz="2400" b="1" dirty="0"/>
              <a:t>Güneş </a:t>
            </a:r>
            <a:r>
              <a:rPr lang="tr-TR" sz="2400" b="1" dirty="0" err="1"/>
              <a:t>Enerjsiyle</a:t>
            </a:r>
            <a:r>
              <a:rPr lang="tr-TR" sz="2400" b="1" dirty="0"/>
              <a:t> Kurutma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99592" y="980728"/>
            <a:ext cx="7560840" cy="4824536"/>
          </a:xfrm>
          <a:prstGeom prst="rect">
            <a:avLst/>
          </a:prstGeom>
          <a:solidFill>
            <a:schemeClr val="accent3">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ctrTitle"/>
          </p:nvPr>
        </p:nvSpPr>
        <p:spPr>
          <a:xfrm>
            <a:off x="611560" y="980728"/>
            <a:ext cx="7920880" cy="4968551"/>
          </a:xfrm>
        </p:spPr>
        <p:txBody>
          <a:bodyPr>
            <a:noAutofit/>
          </a:bodyPr>
          <a:lstStyle/>
          <a:p>
            <a:pPr marL="457200" lvl="0" indent="-457200" algn="l"/>
            <a:r>
              <a:rPr lang="tr-TR" sz="2400" dirty="0"/>
              <a:t>	</a:t>
            </a:r>
            <a:r>
              <a:rPr lang="tr-TR" sz="2800" dirty="0">
                <a:solidFill>
                  <a:schemeClr val="accent6">
                    <a:lumMod val="40000"/>
                    <a:lumOff val="60000"/>
                  </a:schemeClr>
                </a:solidFill>
              </a:rPr>
              <a:t> 1-Güneş enerjisi (Güneş ışınları)</a:t>
            </a:r>
            <a:br>
              <a:rPr lang="tr-TR" sz="2800" dirty="0">
                <a:solidFill>
                  <a:schemeClr val="accent6">
                    <a:lumMod val="40000"/>
                    <a:lumOff val="60000"/>
                  </a:schemeClr>
                </a:solidFill>
              </a:rPr>
            </a:br>
            <a:r>
              <a:rPr lang="tr-TR" sz="2800" dirty="0">
                <a:solidFill>
                  <a:schemeClr val="accent6">
                    <a:lumMod val="40000"/>
                    <a:lumOff val="60000"/>
                  </a:schemeClr>
                </a:solidFill>
              </a:rPr>
              <a:t>2- Hidrolik enerji (su enerjisi)</a:t>
            </a:r>
            <a:br>
              <a:rPr lang="tr-TR" sz="2800" dirty="0">
                <a:solidFill>
                  <a:schemeClr val="accent6">
                    <a:lumMod val="40000"/>
                    <a:lumOff val="60000"/>
                  </a:schemeClr>
                </a:solidFill>
              </a:rPr>
            </a:br>
            <a:r>
              <a:rPr lang="tr-TR" sz="2800" dirty="0">
                <a:solidFill>
                  <a:schemeClr val="accent6">
                    <a:lumMod val="40000"/>
                    <a:lumOff val="60000"/>
                  </a:schemeClr>
                </a:solidFill>
              </a:rPr>
              <a:t>3- Rüzgâr enerjisi (hava akımı)</a:t>
            </a:r>
            <a:br>
              <a:rPr lang="tr-TR" sz="2800" dirty="0">
                <a:solidFill>
                  <a:schemeClr val="accent6">
                    <a:lumMod val="40000"/>
                    <a:lumOff val="60000"/>
                  </a:schemeClr>
                </a:solidFill>
              </a:rPr>
            </a:br>
            <a:r>
              <a:rPr lang="tr-TR" sz="2800" dirty="0">
                <a:solidFill>
                  <a:schemeClr val="accent6">
                    <a:lumMod val="40000"/>
                    <a:lumOff val="60000"/>
                  </a:schemeClr>
                </a:solidFill>
              </a:rPr>
              <a:t>4- Jeotermal enerji (yer içi sıcak su ve sıcak kayalar)</a:t>
            </a:r>
            <a:br>
              <a:rPr lang="tr-TR" sz="2800" dirty="0">
                <a:solidFill>
                  <a:schemeClr val="accent6">
                    <a:lumMod val="40000"/>
                    <a:lumOff val="60000"/>
                  </a:schemeClr>
                </a:solidFill>
              </a:rPr>
            </a:br>
            <a:r>
              <a:rPr lang="tr-TR" sz="2800" dirty="0">
                <a:solidFill>
                  <a:schemeClr val="accent6">
                    <a:lumMod val="40000"/>
                    <a:lumOff val="60000"/>
                  </a:schemeClr>
                </a:solidFill>
              </a:rPr>
              <a:t>5- Hidrojen enerjisi (dünyanın temel taşı)</a:t>
            </a:r>
            <a:br>
              <a:rPr lang="tr-TR" sz="2800" dirty="0">
                <a:solidFill>
                  <a:schemeClr val="accent6">
                    <a:lumMod val="40000"/>
                    <a:lumOff val="60000"/>
                  </a:schemeClr>
                </a:solidFill>
              </a:rPr>
            </a:br>
            <a:r>
              <a:rPr lang="tr-TR" sz="2800" dirty="0">
                <a:solidFill>
                  <a:schemeClr val="accent6">
                    <a:lumMod val="40000"/>
                    <a:lumOff val="60000"/>
                  </a:schemeClr>
                </a:solidFill>
              </a:rPr>
              <a:t>6- </a:t>
            </a:r>
            <a:r>
              <a:rPr lang="tr-TR" sz="2800" dirty="0" err="1">
                <a:solidFill>
                  <a:schemeClr val="accent6">
                    <a:lumMod val="40000"/>
                    <a:lumOff val="60000"/>
                  </a:schemeClr>
                </a:solidFill>
              </a:rPr>
              <a:t>Biomass</a:t>
            </a:r>
            <a:r>
              <a:rPr lang="tr-TR" sz="2800" dirty="0">
                <a:solidFill>
                  <a:schemeClr val="accent6">
                    <a:lumMod val="40000"/>
                    <a:lumOff val="60000"/>
                  </a:schemeClr>
                </a:solidFill>
              </a:rPr>
              <a:t> enerji (enerji ormanları bitkiler ve hayvan atıkları)</a:t>
            </a:r>
            <a:br>
              <a:rPr lang="tr-TR" sz="2800" dirty="0">
                <a:solidFill>
                  <a:schemeClr val="accent6">
                    <a:lumMod val="40000"/>
                    <a:lumOff val="60000"/>
                  </a:schemeClr>
                </a:solidFill>
              </a:rPr>
            </a:br>
            <a:r>
              <a:rPr lang="tr-TR" sz="2800" dirty="0">
                <a:solidFill>
                  <a:schemeClr val="accent6">
                    <a:lumMod val="40000"/>
                    <a:lumOff val="60000"/>
                  </a:schemeClr>
                </a:solidFill>
              </a:rPr>
              <a:t>7- Ay çekim enerjisi (denizlerdeki gel git olayı)</a:t>
            </a:r>
            <a:br>
              <a:rPr lang="tr-TR" sz="2800" dirty="0">
                <a:solidFill>
                  <a:schemeClr val="accent6">
                    <a:lumMod val="40000"/>
                    <a:lumOff val="60000"/>
                  </a:schemeClr>
                </a:solidFill>
              </a:rPr>
            </a:br>
            <a:r>
              <a:rPr lang="tr-TR" sz="2800" dirty="0">
                <a:solidFill>
                  <a:schemeClr val="accent6">
                    <a:lumMod val="40000"/>
                    <a:lumOff val="60000"/>
                  </a:schemeClr>
                </a:solidFill>
              </a:rPr>
              <a:t>8- Okyanuslardaki akıntı enerjisi</a:t>
            </a:r>
          </a:p>
        </p:txBody>
      </p:sp>
      <p:sp>
        <p:nvSpPr>
          <p:cNvPr id="5" name="4 Metin kutusu"/>
          <p:cNvSpPr txBox="1"/>
          <p:nvPr/>
        </p:nvSpPr>
        <p:spPr>
          <a:xfrm>
            <a:off x="827584" y="404664"/>
            <a:ext cx="7200800" cy="584775"/>
          </a:xfrm>
          <a:prstGeom prst="rect">
            <a:avLst/>
          </a:prstGeom>
          <a:noFill/>
        </p:spPr>
        <p:txBody>
          <a:bodyPr wrap="square" rtlCol="0">
            <a:spAutoFit/>
          </a:bodyPr>
          <a:lstStyle/>
          <a:p>
            <a:r>
              <a:rPr lang="tr-TR" sz="3200" b="1" dirty="0">
                <a:latin typeface="Impact" pitchFamily="34" charset="0"/>
              </a:rPr>
              <a:t>YENİLENEBİLİER ENERJİ KAYNAK ÇEŞİTLERİ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Güneş Enerjisiyle Kurutma</a:t>
            </a:r>
          </a:p>
        </p:txBody>
      </p:sp>
      <p:pic>
        <p:nvPicPr>
          <p:cNvPr id="4" name="3 İçerik Yer Tutucusu" descr="solar-energy-drying.jpg"/>
          <p:cNvPicPr>
            <a:picLocks noGrp="1" noChangeAspect="1"/>
          </p:cNvPicPr>
          <p:nvPr>
            <p:ph idx="1"/>
          </p:nvPr>
        </p:nvPicPr>
        <p:blipFill>
          <a:blip r:embed="rId2" cstate="print"/>
          <a:stretch>
            <a:fillRect/>
          </a:stretch>
        </p:blipFill>
        <p:spPr>
          <a:xfrm>
            <a:off x="827584" y="1484784"/>
            <a:ext cx="7515696" cy="453447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Güneş enerjisiyle Kurutma</a:t>
            </a:r>
          </a:p>
        </p:txBody>
      </p:sp>
      <p:pic>
        <p:nvPicPr>
          <p:cNvPr id="4" name="3 Resim" descr="Solar%20Dryer.jpg"/>
          <p:cNvPicPr>
            <a:picLocks noChangeAspect="1"/>
          </p:cNvPicPr>
          <p:nvPr/>
        </p:nvPicPr>
        <p:blipFill>
          <a:blip r:embed="rId2" cstate="print"/>
          <a:stretch>
            <a:fillRect/>
          </a:stretch>
        </p:blipFill>
        <p:spPr>
          <a:xfrm>
            <a:off x="1619672" y="1844824"/>
            <a:ext cx="5996384" cy="44972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urutma1.jpg"/>
          <p:cNvPicPr>
            <a:picLocks noGrp="1" noChangeAspect="1"/>
          </p:cNvPicPr>
          <p:nvPr>
            <p:ph idx="1"/>
          </p:nvPr>
        </p:nvPicPr>
        <p:blipFill>
          <a:blip r:embed="rId2" cstate="print"/>
          <a:stretch>
            <a:fillRect/>
          </a:stretch>
        </p:blipFill>
        <p:spPr>
          <a:xfrm>
            <a:off x="2541661" y="1600200"/>
            <a:ext cx="4060677"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872_231_179.jpg"/>
          <p:cNvPicPr>
            <a:picLocks noGrp="1" noChangeAspect="1"/>
          </p:cNvPicPr>
          <p:nvPr>
            <p:ph idx="1"/>
          </p:nvPr>
        </p:nvPicPr>
        <p:blipFill>
          <a:blip r:embed="rId2" cstate="print"/>
          <a:stretch>
            <a:fillRect/>
          </a:stretch>
        </p:blipFill>
        <p:spPr>
          <a:xfrm>
            <a:off x="1403648" y="2420888"/>
            <a:ext cx="6332288" cy="330232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gesCA9TEXAS.jpg"/>
          <p:cNvPicPr>
            <a:picLocks noGrp="1" noChangeAspect="1"/>
          </p:cNvPicPr>
          <p:nvPr>
            <p:ph idx="1"/>
          </p:nvPr>
        </p:nvPicPr>
        <p:blipFill>
          <a:blip r:embed="rId2" cstate="print"/>
          <a:stretch>
            <a:fillRect/>
          </a:stretch>
        </p:blipFill>
        <p:spPr>
          <a:xfrm>
            <a:off x="2051720" y="1340768"/>
            <a:ext cx="4547567" cy="501507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a:t>Isı Kutulu </a:t>
            </a:r>
            <a:r>
              <a:rPr lang="tr-TR" sz="3200" dirty="0"/>
              <a:t>Güneş Ocağı</a:t>
            </a:r>
          </a:p>
        </p:txBody>
      </p:sp>
      <p:pic>
        <p:nvPicPr>
          <p:cNvPr id="40962" name="Picture 2"/>
          <p:cNvPicPr>
            <a:picLocks noChangeAspect="1" noChangeArrowheads="1"/>
          </p:cNvPicPr>
          <p:nvPr/>
        </p:nvPicPr>
        <p:blipFill>
          <a:blip r:embed="rId2" cstate="print"/>
          <a:srcRect/>
          <a:stretch>
            <a:fillRect/>
          </a:stretch>
        </p:blipFill>
        <p:spPr bwMode="auto">
          <a:xfrm>
            <a:off x="899592" y="2276872"/>
            <a:ext cx="7836498" cy="29641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Güneş Enerjisiyle Temiz ve Sıcak Hava </a:t>
            </a:r>
          </a:p>
        </p:txBody>
      </p:sp>
      <p:pic>
        <p:nvPicPr>
          <p:cNvPr id="4" name="3 İçerik Yer Tutucusu" descr="kurutma2.jpg"/>
          <p:cNvPicPr>
            <a:picLocks noGrp="1" noChangeAspect="1"/>
          </p:cNvPicPr>
          <p:nvPr>
            <p:ph idx="1"/>
          </p:nvPr>
        </p:nvPicPr>
        <p:blipFill>
          <a:blip r:embed="rId2" cstate="print"/>
          <a:stretch>
            <a:fillRect/>
          </a:stretch>
        </p:blipFill>
        <p:spPr>
          <a:xfrm>
            <a:off x="2541119" y="1600200"/>
            <a:ext cx="4061762"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havalandirma.jpg"/>
          <p:cNvPicPr>
            <a:picLocks noChangeAspect="1"/>
          </p:cNvPicPr>
          <p:nvPr/>
        </p:nvPicPr>
        <p:blipFill>
          <a:blip r:embed="rId2" cstate="print"/>
          <a:stretch>
            <a:fillRect/>
          </a:stretch>
        </p:blipFill>
        <p:spPr>
          <a:xfrm>
            <a:off x="0" y="0"/>
            <a:ext cx="8255000" cy="4800600"/>
          </a:xfrm>
          <a:prstGeom prst="rect">
            <a:avLst/>
          </a:prstGeom>
        </p:spPr>
      </p:pic>
      <p:pic>
        <p:nvPicPr>
          <p:cNvPr id="5" name="3 İçerik Yer Tutucusu" descr="havalandirma1.jpg"/>
          <p:cNvPicPr>
            <a:picLocks noGrp="1" noChangeAspect="1"/>
          </p:cNvPicPr>
          <p:nvPr>
            <p:ph idx="1"/>
          </p:nvPr>
        </p:nvPicPr>
        <p:blipFill>
          <a:blip r:embed="rId3" cstate="print"/>
          <a:stretch>
            <a:fillRect/>
          </a:stretch>
        </p:blipFill>
        <p:spPr>
          <a:xfrm>
            <a:off x="3707904" y="4149080"/>
            <a:ext cx="2808312" cy="2326888"/>
          </a:xfrm>
        </p:spPr>
      </p:pic>
      <p:pic>
        <p:nvPicPr>
          <p:cNvPr id="6" name="5 Resim" descr="havalandirma2.jpg"/>
          <p:cNvPicPr>
            <a:picLocks noChangeAspect="1"/>
          </p:cNvPicPr>
          <p:nvPr/>
        </p:nvPicPr>
        <p:blipFill>
          <a:blip r:embed="rId4" cstate="print"/>
          <a:stretch>
            <a:fillRect/>
          </a:stretch>
        </p:blipFill>
        <p:spPr>
          <a:xfrm>
            <a:off x="6551712" y="4149080"/>
            <a:ext cx="2592288" cy="2281213"/>
          </a:xfrm>
          <a:prstGeom prst="rect">
            <a:avLst/>
          </a:prstGeom>
        </p:spPr>
      </p:pic>
      <p:sp>
        <p:nvSpPr>
          <p:cNvPr id="7" name="6 Metin kutusu"/>
          <p:cNvSpPr txBox="1"/>
          <p:nvPr/>
        </p:nvSpPr>
        <p:spPr>
          <a:xfrm>
            <a:off x="467544" y="5373216"/>
            <a:ext cx="2808312" cy="707886"/>
          </a:xfrm>
          <a:prstGeom prst="rect">
            <a:avLst/>
          </a:prstGeom>
          <a:noFill/>
        </p:spPr>
        <p:txBody>
          <a:bodyPr wrap="square" rtlCol="0">
            <a:spAutoFit/>
          </a:bodyPr>
          <a:lstStyle/>
          <a:p>
            <a:r>
              <a:rPr lang="tr-TR" sz="2000" b="1" dirty="0"/>
              <a:t>Güneş  Enerjisiyle Havalandırma Örneği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olar_pond.gif"/>
          <p:cNvPicPr>
            <a:picLocks noChangeAspect="1"/>
          </p:cNvPicPr>
          <p:nvPr/>
        </p:nvPicPr>
        <p:blipFill>
          <a:blip r:embed="rId2" cstate="print"/>
          <a:stretch>
            <a:fillRect/>
          </a:stretch>
        </p:blipFill>
        <p:spPr>
          <a:xfrm>
            <a:off x="971600" y="1268760"/>
            <a:ext cx="7416824" cy="4876562"/>
          </a:xfrm>
          <a:prstGeom prst="rect">
            <a:avLst/>
          </a:prstGeom>
        </p:spPr>
      </p:pic>
      <p:sp>
        <p:nvSpPr>
          <p:cNvPr id="3" name="2 Metin kutusu"/>
          <p:cNvSpPr txBox="1"/>
          <p:nvPr/>
        </p:nvSpPr>
        <p:spPr>
          <a:xfrm>
            <a:off x="2915816" y="404664"/>
            <a:ext cx="4176464" cy="400110"/>
          </a:xfrm>
          <a:prstGeom prst="rect">
            <a:avLst/>
          </a:prstGeom>
          <a:noFill/>
        </p:spPr>
        <p:txBody>
          <a:bodyPr wrap="square" rtlCol="0">
            <a:spAutoFit/>
          </a:bodyPr>
          <a:lstStyle/>
          <a:p>
            <a:r>
              <a:rPr lang="tr-TR" sz="2000" b="1" i="1" dirty="0"/>
              <a:t>Güneş Enerjisiyle Havuz  Isıtma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Pv</a:t>
            </a:r>
            <a:r>
              <a:rPr lang="tr-TR"/>
              <a:t>  Pompa</a:t>
            </a:r>
          </a:p>
        </p:txBody>
      </p:sp>
      <p:pic>
        <p:nvPicPr>
          <p:cNvPr id="4" name="3 İçerik Yer Tutucusu" descr="solar-su-pompa.gif"/>
          <p:cNvPicPr>
            <a:picLocks noGrp="1" noChangeAspect="1"/>
          </p:cNvPicPr>
          <p:nvPr>
            <p:ph idx="1"/>
          </p:nvPr>
        </p:nvPicPr>
        <p:blipFill>
          <a:blip r:embed="rId2" cstate="print"/>
          <a:stretch>
            <a:fillRect/>
          </a:stretch>
        </p:blipFill>
        <p:spPr>
          <a:xfrm>
            <a:off x="251520" y="116632"/>
            <a:ext cx="5618559" cy="305679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922" y="3429000"/>
            <a:ext cx="4866878" cy="32529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o"/>
          <p:cNvGraphicFramePr>
            <a:graphicFrameLocks noGrp="1"/>
          </p:cNvGraphicFramePr>
          <p:nvPr/>
        </p:nvGraphicFramePr>
        <p:xfrm>
          <a:off x="-2" y="151559"/>
          <a:ext cx="9144001" cy="670644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48353">
                  <a:extLst>
                    <a:ext uri="{9D8B030D-6E8A-4147-A177-3AD203B41FA5}">
                      <a16:colId xmlns:a16="http://schemas.microsoft.com/office/drawing/2014/main" val="20001"/>
                    </a:ext>
                  </a:extLst>
                </a:gridCol>
                <a:gridCol w="2092271">
                  <a:extLst>
                    <a:ext uri="{9D8B030D-6E8A-4147-A177-3AD203B41FA5}">
                      <a16:colId xmlns:a16="http://schemas.microsoft.com/office/drawing/2014/main" val="20002"/>
                    </a:ext>
                  </a:extLst>
                </a:gridCol>
                <a:gridCol w="1859796">
                  <a:extLst>
                    <a:ext uri="{9D8B030D-6E8A-4147-A177-3AD203B41FA5}">
                      <a16:colId xmlns:a16="http://schemas.microsoft.com/office/drawing/2014/main" val="20003"/>
                    </a:ext>
                  </a:extLst>
                </a:gridCol>
                <a:gridCol w="2014781">
                  <a:extLst>
                    <a:ext uri="{9D8B030D-6E8A-4147-A177-3AD203B41FA5}">
                      <a16:colId xmlns:a16="http://schemas.microsoft.com/office/drawing/2014/main" val="20004"/>
                    </a:ext>
                  </a:extLst>
                </a:gridCol>
              </a:tblGrid>
              <a:tr h="415582">
                <a:tc gridSpan="5">
                  <a:txBody>
                    <a:bodyPr/>
                    <a:lstStyle/>
                    <a:p>
                      <a:pPr algn="ctr">
                        <a:lnSpc>
                          <a:spcPct val="150000"/>
                        </a:lnSpc>
                        <a:spcAft>
                          <a:spcPts val="0"/>
                        </a:spcAft>
                      </a:pPr>
                      <a:r>
                        <a:rPr lang="tr-TR" sz="1200" b="1" dirty="0">
                          <a:latin typeface="Times New Roman"/>
                          <a:ea typeface="Times New Roman"/>
                        </a:rPr>
                        <a:t>YENİLENEBİLİR ENERJİ KAYNAKLARININ OLUŞUM VE</a:t>
                      </a:r>
                      <a:r>
                        <a:rPr lang="tr-TR" sz="1200" b="1" baseline="0" dirty="0">
                          <a:latin typeface="Times New Roman"/>
                          <a:ea typeface="Times New Roman"/>
                        </a:rPr>
                        <a:t> KULLANIM ALANLARI</a:t>
                      </a:r>
                      <a:endParaRPr lang="tr-TR" sz="1200" dirty="0">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59955">
                <a:tc>
                  <a:txBody>
                    <a:bodyPr/>
                    <a:lstStyle/>
                    <a:p>
                      <a:pPr>
                        <a:lnSpc>
                          <a:spcPct val="150000"/>
                        </a:lnSpc>
                        <a:spcAft>
                          <a:spcPts val="0"/>
                        </a:spcAft>
                      </a:pPr>
                      <a:endParaRPr lang="tr-TR" sz="1200" dirty="0">
                        <a:solidFill>
                          <a:srgbClr val="FF0000"/>
                        </a:solidFill>
                        <a:latin typeface="Times New Roman"/>
                        <a:ea typeface="Times New Roman"/>
                      </a:endParaRPr>
                    </a:p>
                    <a:p>
                      <a:pPr>
                        <a:lnSpc>
                          <a:spcPct val="150000"/>
                        </a:lnSpc>
                        <a:spcAft>
                          <a:spcPts val="0"/>
                        </a:spcAft>
                      </a:pPr>
                      <a:r>
                        <a:rPr lang="tr-TR" sz="1200" dirty="0">
                          <a:solidFill>
                            <a:srgbClr val="FF0000"/>
                          </a:solidFill>
                          <a:latin typeface="Times New Roman"/>
                          <a:ea typeface="Times New Roman"/>
                        </a:rPr>
                        <a:t>Ana kaynak</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Birinci</a:t>
                      </a:r>
                    </a:p>
                    <a:p>
                      <a:pPr>
                        <a:lnSpc>
                          <a:spcPct val="150000"/>
                        </a:lnSpc>
                        <a:spcAft>
                          <a:spcPts val="0"/>
                        </a:spcAft>
                      </a:pPr>
                      <a:r>
                        <a:rPr lang="tr-TR" sz="1200" dirty="0">
                          <a:solidFill>
                            <a:srgbClr val="FF0000"/>
                          </a:solidFill>
                          <a:latin typeface="Times New Roman"/>
                          <a:ea typeface="Times New Roman"/>
                        </a:rPr>
                        <a:t>Enerji</a:t>
                      </a:r>
                    </a:p>
                    <a:p>
                      <a:pPr>
                        <a:lnSpc>
                          <a:spcPct val="150000"/>
                        </a:lnSpc>
                        <a:spcAft>
                          <a:spcPts val="0"/>
                        </a:spcAft>
                      </a:pPr>
                      <a:r>
                        <a:rPr lang="tr-TR" sz="1200" dirty="0">
                          <a:solidFill>
                            <a:srgbClr val="FF0000"/>
                          </a:solidFill>
                          <a:latin typeface="Times New Roman"/>
                          <a:ea typeface="Times New Roman"/>
                        </a:rPr>
                        <a:t>Kaynakları</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Doğal enerji</a:t>
                      </a:r>
                    </a:p>
                    <a:p>
                      <a:pPr>
                        <a:lnSpc>
                          <a:spcPct val="150000"/>
                        </a:lnSpc>
                        <a:spcAft>
                          <a:spcPts val="0"/>
                        </a:spcAft>
                      </a:pPr>
                      <a:r>
                        <a:rPr lang="tr-TR" sz="1200" dirty="0">
                          <a:solidFill>
                            <a:srgbClr val="FF0000"/>
                          </a:solidFill>
                          <a:latin typeface="Times New Roman"/>
                          <a:ea typeface="Times New Roman"/>
                        </a:rPr>
                        <a:t>Dönüşümü</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Teknik enerji</a:t>
                      </a:r>
                    </a:p>
                    <a:p>
                      <a:pPr>
                        <a:lnSpc>
                          <a:spcPct val="150000"/>
                        </a:lnSpc>
                        <a:spcAft>
                          <a:spcPts val="0"/>
                        </a:spcAft>
                      </a:pPr>
                      <a:r>
                        <a:rPr lang="tr-TR" sz="1200" dirty="0">
                          <a:solidFill>
                            <a:srgbClr val="FF0000"/>
                          </a:solidFill>
                          <a:latin typeface="Times New Roman"/>
                          <a:ea typeface="Times New Roman"/>
                        </a:rPr>
                        <a:t>Dönüşümü</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Kullanım enerjisi</a:t>
                      </a:r>
                    </a:p>
                  </a:txBody>
                  <a:tcPr marL="68580" marR="68580" marT="0" marB="0"/>
                </a:tc>
                <a:extLst>
                  <a:ext uri="{0D108BD9-81ED-4DB2-BD59-A6C34878D82A}">
                    <a16:rowId xmlns:a16="http://schemas.microsoft.com/office/drawing/2014/main" val="10001"/>
                  </a:ext>
                </a:extLst>
              </a:tr>
              <a:tr h="496090">
                <a:tc rowSpan="8">
                  <a:txBody>
                    <a:bodyPr/>
                    <a:lstStyle/>
                    <a:p>
                      <a:pPr algn="ctr">
                        <a:lnSpc>
                          <a:spcPct val="150000"/>
                        </a:lnSpc>
                        <a:spcAft>
                          <a:spcPts val="0"/>
                        </a:spcAft>
                      </a:pPr>
                      <a:endParaRPr lang="tr-TR" sz="1200" dirty="0">
                        <a:latin typeface="Times New Roman"/>
                        <a:ea typeface="Times New Roman"/>
                      </a:endParaRPr>
                    </a:p>
                    <a:p>
                      <a:pPr algn="ctr">
                        <a:lnSpc>
                          <a:spcPct val="150000"/>
                        </a:lnSpc>
                        <a:spcAft>
                          <a:spcPts val="0"/>
                        </a:spcAft>
                      </a:pPr>
                      <a:r>
                        <a:rPr lang="tr-TR" sz="1200" dirty="0">
                          <a:solidFill>
                            <a:schemeClr val="accent6">
                              <a:lumMod val="75000"/>
                            </a:schemeClr>
                          </a:solidFill>
                          <a:latin typeface="Times New Roman"/>
                          <a:ea typeface="Times New Roman"/>
                        </a:rPr>
                        <a:t>GÜNEŞ</a:t>
                      </a:r>
                    </a:p>
                  </a:txBody>
                  <a:tcPr marL="68580" marR="68580" marT="0" marB="0"/>
                </a:tc>
                <a:tc>
                  <a:txBody>
                    <a:bodyPr/>
                    <a:lstStyle/>
                    <a:p>
                      <a:pPr>
                        <a:lnSpc>
                          <a:spcPct val="150000"/>
                        </a:lnSpc>
                        <a:spcAft>
                          <a:spcPts val="0"/>
                        </a:spcAft>
                      </a:pPr>
                      <a:r>
                        <a:rPr lang="tr-TR" sz="1200" dirty="0">
                          <a:solidFill>
                            <a:schemeClr val="accent6">
                              <a:lumMod val="75000"/>
                            </a:schemeClr>
                          </a:solidFill>
                          <a:latin typeface="Times New Roman"/>
                          <a:ea typeface="Times New Roman"/>
                        </a:rPr>
                        <a:t>SU</a:t>
                      </a:r>
                    </a:p>
                  </a:txBody>
                  <a:tcPr marL="68580" marR="68580" marT="0" marB="0" anchor="ctr"/>
                </a:tc>
                <a:tc>
                  <a:txBody>
                    <a:bodyPr/>
                    <a:lstStyle/>
                    <a:p>
                      <a:pPr>
                        <a:lnSpc>
                          <a:spcPct val="150000"/>
                        </a:lnSpc>
                        <a:spcAft>
                          <a:spcPts val="0"/>
                        </a:spcAft>
                      </a:pPr>
                      <a:r>
                        <a:rPr lang="tr-TR" sz="1200" dirty="0">
                          <a:latin typeface="Times New Roman"/>
                          <a:ea typeface="Times New Roman"/>
                        </a:rPr>
                        <a:t>Buharlaşma  Yağış</a:t>
                      </a:r>
                    </a:p>
                  </a:txBody>
                  <a:tcPr marL="68580" marR="68580" marT="0" marB="0"/>
                </a:tc>
                <a:tc>
                  <a:txBody>
                    <a:bodyPr/>
                    <a:lstStyle/>
                    <a:p>
                      <a:pPr>
                        <a:lnSpc>
                          <a:spcPct val="150000"/>
                        </a:lnSpc>
                        <a:spcAft>
                          <a:spcPts val="0"/>
                        </a:spcAft>
                      </a:pPr>
                      <a:r>
                        <a:rPr lang="tr-TR" sz="1200">
                          <a:latin typeface="Times New Roman"/>
                          <a:ea typeface="Times New Roman"/>
                        </a:rPr>
                        <a:t>Hidroelektrik </a:t>
                      </a:r>
                    </a:p>
                    <a:p>
                      <a:pPr>
                        <a:lnSpc>
                          <a:spcPct val="150000"/>
                        </a:lnSpc>
                        <a:spcAft>
                          <a:spcPts val="0"/>
                        </a:spcAft>
                      </a:pPr>
                      <a:r>
                        <a:rPr lang="tr-TR" sz="1200">
                          <a:latin typeface="Times New Roman"/>
                          <a:ea typeface="Times New Roman"/>
                        </a:rPr>
                        <a:t>Santralleri</a:t>
                      </a:r>
                    </a:p>
                  </a:txBody>
                  <a:tcPr marL="68580" marR="68580" marT="0" marB="0"/>
                </a:tc>
                <a:tc>
                  <a:txBody>
                    <a:bodyPr/>
                    <a:lstStyle/>
                    <a:p>
                      <a:pPr>
                        <a:lnSpc>
                          <a:spcPct val="150000"/>
                        </a:lnSpc>
                        <a:spcAft>
                          <a:spcPts val="0"/>
                        </a:spcAft>
                      </a:pPr>
                      <a:r>
                        <a:rPr lang="tr-TR" sz="1200" dirty="0">
                          <a:latin typeface="Times New Roman"/>
                          <a:ea typeface="Times New Roman"/>
                        </a:rPr>
                        <a:t>Elektrik Enerjisi</a:t>
                      </a:r>
                    </a:p>
                  </a:txBody>
                  <a:tcPr marL="68580" marR="68580" marT="0" marB="0"/>
                </a:tc>
                <a:extLst>
                  <a:ext uri="{0D108BD9-81ED-4DB2-BD59-A6C34878D82A}">
                    <a16:rowId xmlns:a16="http://schemas.microsoft.com/office/drawing/2014/main" val="10002"/>
                  </a:ext>
                </a:extLst>
              </a:tr>
              <a:tr h="496090">
                <a:tc vMerge="1">
                  <a:txBody>
                    <a:bodyPr/>
                    <a:lstStyle/>
                    <a:p>
                      <a:endParaRPr lang="tr-TR"/>
                    </a:p>
                  </a:txBody>
                  <a:tcPr/>
                </a:tc>
                <a:tc rowSpan="2">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RÜZGÂR</a:t>
                      </a:r>
                    </a:p>
                  </a:txBody>
                  <a:tcPr marL="68580" marR="68580" marT="0" marB="0"/>
                </a:tc>
                <a:tc>
                  <a:txBody>
                    <a:bodyPr/>
                    <a:lstStyle/>
                    <a:p>
                      <a:pPr>
                        <a:lnSpc>
                          <a:spcPct val="150000"/>
                        </a:lnSpc>
                        <a:spcAft>
                          <a:spcPts val="0"/>
                        </a:spcAft>
                      </a:pPr>
                      <a:r>
                        <a:rPr lang="tr-TR" sz="1200" dirty="0">
                          <a:latin typeface="Times New Roman"/>
                          <a:ea typeface="Times New Roman"/>
                        </a:rPr>
                        <a:t>Atmosferdeki hava hareketi</a:t>
                      </a:r>
                    </a:p>
                  </a:txBody>
                  <a:tcPr marL="68580" marR="68580" marT="0" marB="0"/>
                </a:tc>
                <a:tc>
                  <a:txBody>
                    <a:bodyPr/>
                    <a:lstStyle/>
                    <a:p>
                      <a:pPr>
                        <a:lnSpc>
                          <a:spcPct val="150000"/>
                        </a:lnSpc>
                        <a:spcAft>
                          <a:spcPts val="0"/>
                        </a:spcAft>
                      </a:pPr>
                      <a:r>
                        <a:rPr lang="tr-TR" sz="1200" dirty="0">
                          <a:latin typeface="Times New Roman"/>
                          <a:ea typeface="Times New Roman"/>
                        </a:rPr>
                        <a:t>Rüzgâr enerjisi tesisleri</a:t>
                      </a:r>
                    </a:p>
                  </a:txBody>
                  <a:tcPr marL="68580" marR="68580" marT="0" marB="0"/>
                </a:tc>
                <a:tc>
                  <a:txBody>
                    <a:bodyPr/>
                    <a:lstStyle/>
                    <a:p>
                      <a:pPr>
                        <a:lnSpc>
                          <a:spcPct val="150000"/>
                        </a:lnSpc>
                        <a:spcAft>
                          <a:spcPts val="0"/>
                        </a:spcAft>
                      </a:pPr>
                      <a:r>
                        <a:rPr lang="tr-TR" sz="1200" dirty="0">
                          <a:latin typeface="Times New Roman"/>
                          <a:ea typeface="Times New Roman"/>
                        </a:rPr>
                        <a:t>Elektrik ve </a:t>
                      </a:r>
                    </a:p>
                    <a:p>
                      <a:pPr>
                        <a:lnSpc>
                          <a:spcPct val="150000"/>
                        </a:lnSpc>
                        <a:spcAft>
                          <a:spcPts val="0"/>
                        </a:spcAft>
                      </a:pPr>
                      <a:r>
                        <a:rPr lang="tr-TR" sz="1200" dirty="0">
                          <a:latin typeface="Times New Roman"/>
                          <a:ea typeface="Times New Roman"/>
                        </a:rPr>
                        <a:t>Mekanik enerji</a:t>
                      </a:r>
                    </a:p>
                  </a:txBody>
                  <a:tcPr marL="68580" marR="68580" marT="0" marB="0"/>
                </a:tc>
                <a:extLst>
                  <a:ext uri="{0D108BD9-81ED-4DB2-BD59-A6C34878D82A}">
                    <a16:rowId xmlns:a16="http://schemas.microsoft.com/office/drawing/2014/main" val="10003"/>
                  </a:ext>
                </a:extLst>
              </a:tr>
              <a:tr h="496090">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dirty="0">
                          <a:latin typeface="Times New Roman"/>
                          <a:ea typeface="Times New Roman"/>
                        </a:rPr>
                        <a:t>Dalga hareketi</a:t>
                      </a:r>
                    </a:p>
                  </a:txBody>
                  <a:tcPr marL="68580" marR="68580" marT="0" marB="0"/>
                </a:tc>
                <a:tc>
                  <a:txBody>
                    <a:bodyPr/>
                    <a:lstStyle/>
                    <a:p>
                      <a:pPr>
                        <a:lnSpc>
                          <a:spcPct val="150000"/>
                        </a:lnSpc>
                        <a:spcAft>
                          <a:spcPts val="0"/>
                        </a:spcAft>
                      </a:pPr>
                      <a:r>
                        <a:rPr lang="tr-TR" sz="1200" dirty="0">
                          <a:latin typeface="Times New Roman"/>
                          <a:ea typeface="Times New Roman"/>
                        </a:rPr>
                        <a:t>Dalga enerjisi  tesisleri</a:t>
                      </a:r>
                    </a:p>
                  </a:txBody>
                  <a:tcPr marL="68580" marR="68580" marT="0" marB="0"/>
                </a:tc>
                <a:tc>
                  <a:txBody>
                    <a:bodyPr/>
                    <a:lstStyle/>
                    <a:p>
                      <a:pPr>
                        <a:lnSpc>
                          <a:spcPct val="150000"/>
                        </a:lnSpc>
                        <a:spcAft>
                          <a:spcPts val="0"/>
                        </a:spcAft>
                      </a:pPr>
                      <a:r>
                        <a:rPr lang="tr-TR" sz="1200">
                          <a:latin typeface="Times New Roman"/>
                          <a:ea typeface="Times New Roman"/>
                        </a:rPr>
                        <a:t>Elektrik ve </a:t>
                      </a:r>
                    </a:p>
                    <a:p>
                      <a:pPr>
                        <a:lnSpc>
                          <a:spcPct val="150000"/>
                        </a:lnSpc>
                        <a:spcAft>
                          <a:spcPts val="0"/>
                        </a:spcAft>
                      </a:pPr>
                      <a:r>
                        <a:rPr lang="tr-TR" sz="1200">
                          <a:latin typeface="Times New Roman"/>
                          <a:ea typeface="Times New Roman"/>
                        </a:rPr>
                        <a:t>Mekanik enerji</a:t>
                      </a:r>
                    </a:p>
                  </a:txBody>
                  <a:tcPr marL="68580" marR="68580" marT="0" marB="0"/>
                </a:tc>
                <a:extLst>
                  <a:ext uri="{0D108BD9-81ED-4DB2-BD59-A6C34878D82A}">
                    <a16:rowId xmlns:a16="http://schemas.microsoft.com/office/drawing/2014/main" val="10004"/>
                  </a:ext>
                </a:extLst>
              </a:tr>
              <a:tr h="340900">
                <a:tc vMerge="1">
                  <a:txBody>
                    <a:bodyPr/>
                    <a:lstStyle/>
                    <a:p>
                      <a:endParaRPr lang="tr-TR"/>
                    </a:p>
                  </a:txBody>
                  <a:tcPr/>
                </a:tc>
                <a:tc rowSpan="3">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GÜNEŞ</a:t>
                      </a:r>
                    </a:p>
                    <a:p>
                      <a:pPr>
                        <a:lnSpc>
                          <a:spcPct val="150000"/>
                        </a:lnSpc>
                        <a:spcAft>
                          <a:spcPts val="0"/>
                        </a:spcAft>
                      </a:pPr>
                      <a:r>
                        <a:rPr lang="tr-TR" sz="1200" dirty="0">
                          <a:solidFill>
                            <a:schemeClr val="accent6">
                              <a:lumMod val="75000"/>
                            </a:schemeClr>
                          </a:solidFill>
                          <a:latin typeface="Times New Roman"/>
                          <a:ea typeface="Times New Roman"/>
                        </a:rPr>
                        <a:t>IŞINLARI</a:t>
                      </a:r>
                    </a:p>
                  </a:txBody>
                  <a:tcPr marL="68580" marR="68580" marT="0" marB="0"/>
                </a:tc>
                <a:tc>
                  <a:txBody>
                    <a:bodyPr/>
                    <a:lstStyle/>
                    <a:p>
                      <a:pPr>
                        <a:lnSpc>
                          <a:spcPct val="150000"/>
                        </a:lnSpc>
                        <a:spcAft>
                          <a:spcPts val="0"/>
                        </a:spcAft>
                      </a:pPr>
                      <a:r>
                        <a:rPr lang="tr-TR" sz="1200" dirty="0">
                          <a:latin typeface="Times New Roman"/>
                          <a:ea typeface="Times New Roman"/>
                        </a:rPr>
                        <a:t>Yer ve atmosferin ısınması</a:t>
                      </a:r>
                    </a:p>
                  </a:txBody>
                  <a:tcPr marL="68580" marR="68580" marT="0" marB="0"/>
                </a:tc>
                <a:tc>
                  <a:txBody>
                    <a:bodyPr/>
                    <a:lstStyle/>
                    <a:p>
                      <a:pPr>
                        <a:lnSpc>
                          <a:spcPct val="150000"/>
                        </a:lnSpc>
                        <a:spcAft>
                          <a:spcPts val="0"/>
                        </a:spcAft>
                      </a:pPr>
                      <a:r>
                        <a:rPr lang="tr-TR" sz="1200" dirty="0">
                          <a:latin typeface="Times New Roman"/>
                          <a:ea typeface="Times New Roman"/>
                        </a:rPr>
                        <a:t>Isı pompaları</a:t>
                      </a:r>
                    </a:p>
                  </a:txBody>
                  <a:tcPr marL="68580" marR="68580" marT="0" marB="0"/>
                </a:tc>
                <a:tc>
                  <a:txBody>
                    <a:bodyPr/>
                    <a:lstStyle/>
                    <a:p>
                      <a:pPr>
                        <a:lnSpc>
                          <a:spcPct val="150000"/>
                        </a:lnSpc>
                        <a:spcAft>
                          <a:spcPts val="0"/>
                        </a:spcAft>
                      </a:pPr>
                      <a:r>
                        <a:rPr lang="tr-TR" sz="1200" dirty="0">
                          <a:latin typeface="Times New Roman"/>
                          <a:ea typeface="Times New Roman"/>
                        </a:rPr>
                        <a:t>Isı enerjisi</a:t>
                      </a:r>
                    </a:p>
                  </a:txBody>
                  <a:tcPr marL="68580" marR="68580" marT="0" marB="0"/>
                </a:tc>
                <a:extLst>
                  <a:ext uri="{0D108BD9-81ED-4DB2-BD59-A6C34878D82A}">
                    <a16:rowId xmlns:a16="http://schemas.microsoft.com/office/drawing/2014/main" val="10005"/>
                  </a:ext>
                </a:extLst>
              </a:tr>
              <a:tr h="340900">
                <a:tc vMerge="1">
                  <a:txBody>
                    <a:bodyPr/>
                    <a:lstStyle/>
                    <a:p>
                      <a:endParaRPr lang="tr-TR"/>
                    </a:p>
                  </a:txBody>
                  <a:tcPr/>
                </a:tc>
                <a:tc vMerge="1">
                  <a:txBody>
                    <a:bodyPr/>
                    <a:lstStyle/>
                    <a:p>
                      <a:endParaRPr lang="tr-TR"/>
                    </a:p>
                  </a:txBody>
                  <a:tcPr/>
                </a:tc>
                <a:tc rowSpan="2">
                  <a:txBody>
                    <a:bodyPr/>
                    <a:lstStyle/>
                    <a:p>
                      <a:pPr>
                        <a:lnSpc>
                          <a:spcPct val="150000"/>
                        </a:lnSpc>
                        <a:spcAft>
                          <a:spcPts val="0"/>
                        </a:spcAft>
                      </a:pPr>
                      <a:endParaRPr lang="tr-TR" sz="1200">
                        <a:latin typeface="Times New Roman"/>
                        <a:ea typeface="Times New Roman"/>
                      </a:endParaRPr>
                    </a:p>
                    <a:p>
                      <a:pPr>
                        <a:lnSpc>
                          <a:spcPct val="150000"/>
                        </a:lnSpc>
                        <a:spcAft>
                          <a:spcPts val="0"/>
                        </a:spcAft>
                      </a:pPr>
                      <a:r>
                        <a:rPr lang="tr-TR" sz="1200">
                          <a:latin typeface="Times New Roman"/>
                          <a:ea typeface="Times New Roman"/>
                        </a:rPr>
                        <a:t>Güneş ışınları</a:t>
                      </a:r>
                    </a:p>
                  </a:txBody>
                  <a:tcPr marL="68580" marR="68580" marT="0" marB="0"/>
                </a:tc>
                <a:tc>
                  <a:txBody>
                    <a:bodyPr/>
                    <a:lstStyle/>
                    <a:p>
                      <a:pPr>
                        <a:lnSpc>
                          <a:spcPct val="150000"/>
                        </a:lnSpc>
                        <a:spcAft>
                          <a:spcPts val="0"/>
                        </a:spcAft>
                      </a:pPr>
                      <a:r>
                        <a:rPr lang="tr-TR" sz="1200" dirty="0">
                          <a:latin typeface="Times New Roman"/>
                          <a:ea typeface="Times New Roman"/>
                        </a:rPr>
                        <a:t>Kolektörler</a:t>
                      </a:r>
                    </a:p>
                  </a:txBody>
                  <a:tcPr marL="68580" marR="68580" marT="0" marB="0"/>
                </a:tc>
                <a:tc>
                  <a:txBody>
                    <a:bodyPr/>
                    <a:lstStyle/>
                    <a:p>
                      <a:pPr>
                        <a:lnSpc>
                          <a:spcPct val="150000"/>
                        </a:lnSpc>
                        <a:spcAft>
                          <a:spcPts val="0"/>
                        </a:spcAft>
                      </a:pPr>
                      <a:r>
                        <a:rPr lang="tr-TR" sz="1200" dirty="0">
                          <a:latin typeface="Times New Roman"/>
                          <a:ea typeface="Times New Roman"/>
                        </a:rPr>
                        <a:t>Isı enerjisi</a:t>
                      </a:r>
                    </a:p>
                  </a:txBody>
                  <a:tcPr marL="68580" marR="68580" marT="0" marB="0"/>
                </a:tc>
                <a:extLst>
                  <a:ext uri="{0D108BD9-81ED-4DB2-BD59-A6C34878D82A}">
                    <a16:rowId xmlns:a16="http://schemas.microsoft.com/office/drawing/2014/main" val="10006"/>
                  </a:ext>
                </a:extLst>
              </a:tr>
              <a:tr h="4623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dirty="0">
                          <a:latin typeface="Times New Roman"/>
                          <a:ea typeface="Times New Roman"/>
                        </a:rPr>
                        <a:t>Güneş pilleri</a:t>
                      </a:r>
                    </a:p>
                  </a:txBody>
                  <a:tcPr marL="68580" marR="68580" marT="0" marB="0"/>
                </a:tc>
                <a:tc>
                  <a:txBody>
                    <a:bodyPr/>
                    <a:lstStyle/>
                    <a:p>
                      <a:pPr>
                        <a:lnSpc>
                          <a:spcPct val="150000"/>
                        </a:lnSpc>
                        <a:spcAft>
                          <a:spcPts val="0"/>
                        </a:spcAft>
                      </a:pPr>
                      <a:r>
                        <a:rPr lang="tr-TR" sz="1200" dirty="0">
                          <a:latin typeface="Times New Roman"/>
                          <a:ea typeface="Times New Roman"/>
                        </a:rPr>
                        <a:t>Elektrik Enerjisi</a:t>
                      </a:r>
                    </a:p>
                  </a:txBody>
                  <a:tcPr marL="68580" marR="68580" marT="0" marB="0"/>
                </a:tc>
                <a:extLst>
                  <a:ext uri="{0D108BD9-81ED-4DB2-BD59-A6C34878D82A}">
                    <a16:rowId xmlns:a16="http://schemas.microsoft.com/office/drawing/2014/main" val="10007"/>
                  </a:ext>
                </a:extLst>
              </a:tr>
              <a:tr h="462317">
                <a:tc vMerge="1">
                  <a:txBody>
                    <a:bodyPr/>
                    <a:lstStyle/>
                    <a:p>
                      <a:endParaRPr lang="tr-TR"/>
                    </a:p>
                  </a:txBody>
                  <a:tcPr/>
                </a:tc>
                <a:tc rowSpan="2">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BİOMASS</a:t>
                      </a:r>
                    </a:p>
                  </a:txBody>
                  <a:tcPr marL="68580" marR="68580" marT="0" marB="0"/>
                </a:tc>
                <a:tc rowSpan="2">
                  <a:txBody>
                    <a:bodyPr/>
                    <a:lstStyle/>
                    <a:p>
                      <a:pPr>
                        <a:lnSpc>
                          <a:spcPct val="150000"/>
                        </a:lnSpc>
                        <a:spcAft>
                          <a:spcPts val="0"/>
                        </a:spcAft>
                      </a:pPr>
                      <a:endParaRPr lang="tr-TR" sz="1200">
                        <a:latin typeface="Times New Roman"/>
                        <a:ea typeface="Times New Roman"/>
                      </a:endParaRPr>
                    </a:p>
                    <a:p>
                      <a:pPr>
                        <a:lnSpc>
                          <a:spcPct val="150000"/>
                        </a:lnSpc>
                        <a:spcAft>
                          <a:spcPts val="0"/>
                        </a:spcAft>
                      </a:pPr>
                      <a:r>
                        <a:rPr lang="tr-TR" sz="1200">
                          <a:latin typeface="Times New Roman"/>
                          <a:ea typeface="Times New Roman"/>
                        </a:rPr>
                        <a:t>Biomass üretim </a:t>
                      </a:r>
                    </a:p>
                  </a:txBody>
                  <a:tcPr marL="68580" marR="68580" marT="0" marB="0"/>
                </a:tc>
                <a:tc>
                  <a:txBody>
                    <a:bodyPr/>
                    <a:lstStyle/>
                    <a:p>
                      <a:pPr>
                        <a:lnSpc>
                          <a:spcPct val="150000"/>
                        </a:lnSpc>
                        <a:spcAft>
                          <a:spcPts val="0"/>
                        </a:spcAft>
                      </a:pPr>
                      <a:r>
                        <a:rPr lang="tr-TR" sz="1200" dirty="0">
                          <a:latin typeface="Times New Roman"/>
                          <a:ea typeface="Times New Roman"/>
                        </a:rPr>
                        <a:t>Isı güç tesisleri</a:t>
                      </a:r>
                    </a:p>
                  </a:txBody>
                  <a:tcPr marL="68580" marR="68580" marT="0" marB="0" anchor="ctr"/>
                </a:tc>
                <a:tc>
                  <a:txBody>
                    <a:bodyPr/>
                    <a:lstStyle/>
                    <a:p>
                      <a:pPr>
                        <a:lnSpc>
                          <a:spcPct val="150000"/>
                        </a:lnSpc>
                        <a:spcAft>
                          <a:spcPts val="0"/>
                        </a:spcAft>
                      </a:pPr>
                      <a:r>
                        <a:rPr lang="tr-TR" sz="1200" dirty="0">
                          <a:latin typeface="Times New Roman"/>
                          <a:ea typeface="Times New Roman"/>
                        </a:rPr>
                        <a:t>Isı ve Elektrik Enerjisi </a:t>
                      </a:r>
                    </a:p>
                  </a:txBody>
                  <a:tcPr marL="68580" marR="68580" marT="0" marB="0"/>
                </a:tc>
                <a:extLst>
                  <a:ext uri="{0D108BD9-81ED-4DB2-BD59-A6C34878D82A}">
                    <a16:rowId xmlns:a16="http://schemas.microsoft.com/office/drawing/2014/main" val="10008"/>
                  </a:ext>
                </a:extLst>
              </a:tr>
              <a:tr h="3409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a:latin typeface="Times New Roman"/>
                          <a:ea typeface="Times New Roman"/>
                        </a:rPr>
                        <a:t>Dönüşüm tesisleri </a:t>
                      </a:r>
                    </a:p>
                  </a:txBody>
                  <a:tcPr marL="68580" marR="68580" marT="0" marB="0"/>
                </a:tc>
                <a:tc>
                  <a:txBody>
                    <a:bodyPr/>
                    <a:lstStyle/>
                    <a:p>
                      <a:pPr>
                        <a:lnSpc>
                          <a:spcPct val="150000"/>
                        </a:lnSpc>
                        <a:spcAft>
                          <a:spcPts val="0"/>
                        </a:spcAft>
                      </a:pPr>
                      <a:r>
                        <a:rPr lang="tr-TR" sz="1200" dirty="0">
                          <a:latin typeface="Times New Roman"/>
                          <a:ea typeface="Times New Roman"/>
                        </a:rPr>
                        <a:t>Yakıt Enerjisi</a:t>
                      </a:r>
                    </a:p>
                  </a:txBody>
                  <a:tcPr marL="68580" marR="68580" marT="0" marB="0"/>
                </a:tc>
                <a:extLst>
                  <a:ext uri="{0D108BD9-81ED-4DB2-BD59-A6C34878D82A}">
                    <a16:rowId xmlns:a16="http://schemas.microsoft.com/office/drawing/2014/main" val="10009"/>
                  </a:ext>
                </a:extLst>
              </a:tr>
              <a:tr h="496090">
                <a:tc>
                  <a:txBody>
                    <a:bodyPr/>
                    <a:lstStyle/>
                    <a:p>
                      <a:pPr algn="just">
                        <a:lnSpc>
                          <a:spcPct val="150000"/>
                        </a:lnSpc>
                        <a:spcAft>
                          <a:spcPts val="0"/>
                        </a:spcAft>
                      </a:pPr>
                      <a:endParaRPr lang="tr-TR" sz="1200" dirty="0">
                        <a:solidFill>
                          <a:srgbClr val="00B050"/>
                        </a:solidFill>
                        <a:latin typeface="Times New Roman"/>
                        <a:ea typeface="Times New Roman"/>
                      </a:endParaRPr>
                    </a:p>
                    <a:p>
                      <a:pPr algn="just">
                        <a:lnSpc>
                          <a:spcPct val="150000"/>
                        </a:lnSpc>
                        <a:spcAft>
                          <a:spcPts val="0"/>
                        </a:spcAft>
                      </a:pPr>
                      <a:r>
                        <a:rPr lang="tr-TR" sz="1200" dirty="0">
                          <a:solidFill>
                            <a:srgbClr val="00B050"/>
                          </a:solidFill>
                          <a:latin typeface="Times New Roman"/>
                          <a:ea typeface="Times New Roman"/>
                        </a:rPr>
                        <a:t>DÜNYA</a:t>
                      </a:r>
                    </a:p>
                  </a:txBody>
                  <a:tcPr marL="68580" marR="68580" marT="0" marB="0"/>
                </a:tc>
                <a:tc>
                  <a:txBody>
                    <a:bodyPr/>
                    <a:lstStyle/>
                    <a:p>
                      <a:pPr>
                        <a:lnSpc>
                          <a:spcPct val="150000"/>
                        </a:lnSpc>
                        <a:spcAft>
                          <a:spcPts val="0"/>
                        </a:spcAft>
                      </a:pPr>
                      <a:r>
                        <a:rPr lang="tr-TR" sz="1200" dirty="0">
                          <a:solidFill>
                            <a:srgbClr val="00B050"/>
                          </a:solidFill>
                          <a:latin typeface="Times New Roman"/>
                          <a:ea typeface="Times New Roman"/>
                        </a:rPr>
                        <a:t>Yer</a:t>
                      </a:r>
                    </a:p>
                    <a:p>
                      <a:pPr>
                        <a:lnSpc>
                          <a:spcPct val="150000"/>
                        </a:lnSpc>
                        <a:spcAft>
                          <a:spcPts val="0"/>
                        </a:spcAft>
                      </a:pPr>
                      <a:r>
                        <a:rPr lang="tr-TR" sz="1200" dirty="0">
                          <a:solidFill>
                            <a:srgbClr val="00B050"/>
                          </a:solidFill>
                          <a:latin typeface="Times New Roman"/>
                          <a:ea typeface="Times New Roman"/>
                        </a:rPr>
                        <a:t>Merkezi ısısı</a:t>
                      </a:r>
                    </a:p>
                  </a:txBody>
                  <a:tcPr marL="68580" marR="68580" marT="0" marB="0"/>
                </a:tc>
                <a:tc>
                  <a:txBody>
                    <a:bodyPr/>
                    <a:lstStyle/>
                    <a:p>
                      <a:pPr>
                        <a:lnSpc>
                          <a:spcPct val="150000"/>
                        </a:lnSpc>
                        <a:spcAft>
                          <a:spcPts val="0"/>
                        </a:spcAft>
                      </a:pPr>
                      <a:r>
                        <a:rPr lang="tr-TR" sz="1200" dirty="0">
                          <a:latin typeface="Times New Roman"/>
                          <a:ea typeface="Times New Roman"/>
                        </a:rPr>
                        <a:t>Jeotermal enerji</a:t>
                      </a:r>
                    </a:p>
                  </a:txBody>
                  <a:tcPr marL="68580" marR="68580" marT="0" marB="0"/>
                </a:tc>
                <a:tc>
                  <a:txBody>
                    <a:bodyPr/>
                    <a:lstStyle/>
                    <a:p>
                      <a:pPr>
                        <a:lnSpc>
                          <a:spcPct val="150000"/>
                        </a:lnSpc>
                        <a:spcAft>
                          <a:spcPts val="0"/>
                        </a:spcAft>
                      </a:pPr>
                      <a:r>
                        <a:rPr lang="tr-TR" sz="1200" dirty="0">
                          <a:latin typeface="Times New Roman"/>
                          <a:ea typeface="Times New Roman"/>
                        </a:rPr>
                        <a:t>Jeotermal </a:t>
                      </a:r>
                      <a:r>
                        <a:rPr lang="tr-TR" sz="1200" baseline="0" dirty="0">
                          <a:latin typeface="Times New Roman"/>
                          <a:ea typeface="Times New Roman"/>
                        </a:rPr>
                        <a:t> gü</a:t>
                      </a:r>
                      <a:r>
                        <a:rPr lang="tr-TR" sz="1200" dirty="0">
                          <a:latin typeface="Times New Roman"/>
                          <a:ea typeface="Times New Roman"/>
                        </a:rPr>
                        <a:t>ç </a:t>
                      </a:r>
                      <a:r>
                        <a:rPr lang="tr-TR" sz="1200" baseline="0" dirty="0">
                          <a:latin typeface="Times New Roman"/>
                          <a:ea typeface="Times New Roman"/>
                        </a:rPr>
                        <a:t> T</a:t>
                      </a:r>
                      <a:r>
                        <a:rPr lang="tr-TR" sz="1200" dirty="0">
                          <a:latin typeface="Times New Roman"/>
                          <a:ea typeface="Times New Roman"/>
                        </a:rPr>
                        <a:t>esisleri </a:t>
                      </a:r>
                    </a:p>
                  </a:txBody>
                  <a:tcPr marL="68580" marR="68580" marT="0" marB="0"/>
                </a:tc>
                <a:tc>
                  <a:txBody>
                    <a:bodyPr/>
                    <a:lstStyle/>
                    <a:p>
                      <a:pPr>
                        <a:lnSpc>
                          <a:spcPct val="150000"/>
                        </a:lnSpc>
                        <a:spcAft>
                          <a:spcPts val="0"/>
                        </a:spcAft>
                      </a:pPr>
                      <a:r>
                        <a:rPr lang="tr-TR" sz="1200" dirty="0">
                          <a:latin typeface="Times New Roman"/>
                          <a:ea typeface="Times New Roman"/>
                        </a:rPr>
                        <a:t>Isı ve </a:t>
                      </a:r>
                      <a:r>
                        <a:rPr lang="tr-TR" sz="1200" dirty="0" err="1">
                          <a:latin typeface="Times New Roman"/>
                          <a:ea typeface="Times New Roman"/>
                        </a:rPr>
                        <a:t>ElektrikEnerjisi</a:t>
                      </a:r>
                      <a:endParaRPr lang="tr-TR" sz="1200" dirty="0">
                        <a:latin typeface="Times New Roman"/>
                        <a:ea typeface="Times New Roman"/>
                      </a:endParaRPr>
                    </a:p>
                  </a:txBody>
                  <a:tcPr marL="68580" marR="68580" marT="0" marB="0"/>
                </a:tc>
                <a:extLst>
                  <a:ext uri="{0D108BD9-81ED-4DB2-BD59-A6C34878D82A}">
                    <a16:rowId xmlns:a16="http://schemas.microsoft.com/office/drawing/2014/main" val="10010"/>
                  </a:ext>
                </a:extLst>
              </a:tr>
              <a:tr h="496090">
                <a:tc>
                  <a:txBody>
                    <a:bodyPr/>
                    <a:lstStyle/>
                    <a:p>
                      <a:pPr algn="just">
                        <a:lnSpc>
                          <a:spcPct val="150000"/>
                        </a:lnSpc>
                        <a:spcAft>
                          <a:spcPts val="0"/>
                        </a:spcAft>
                      </a:pPr>
                      <a:r>
                        <a:rPr lang="tr-TR" sz="1200" dirty="0">
                          <a:solidFill>
                            <a:srgbClr val="002060"/>
                          </a:solidFill>
                          <a:latin typeface="Times New Roman"/>
                          <a:ea typeface="Times New Roman"/>
                        </a:rPr>
                        <a:t>AY </a:t>
                      </a:r>
                    </a:p>
                  </a:txBody>
                  <a:tcPr marL="68580" marR="68580" marT="0" marB="0"/>
                </a:tc>
                <a:tc>
                  <a:txBody>
                    <a:bodyPr/>
                    <a:lstStyle/>
                    <a:p>
                      <a:pPr>
                        <a:lnSpc>
                          <a:spcPct val="150000"/>
                        </a:lnSpc>
                        <a:spcAft>
                          <a:spcPts val="0"/>
                        </a:spcAft>
                      </a:pPr>
                      <a:r>
                        <a:rPr lang="tr-TR" sz="1200" dirty="0">
                          <a:solidFill>
                            <a:srgbClr val="002060"/>
                          </a:solidFill>
                          <a:latin typeface="Times New Roman"/>
                          <a:ea typeface="Times New Roman"/>
                        </a:rPr>
                        <a:t>Ay çekimi</a:t>
                      </a:r>
                    </a:p>
                    <a:p>
                      <a:pPr>
                        <a:lnSpc>
                          <a:spcPct val="150000"/>
                        </a:lnSpc>
                        <a:spcAft>
                          <a:spcPts val="0"/>
                        </a:spcAft>
                      </a:pPr>
                      <a:r>
                        <a:rPr lang="tr-TR" sz="1200" dirty="0">
                          <a:solidFill>
                            <a:srgbClr val="002060"/>
                          </a:solidFill>
                          <a:latin typeface="Times New Roman"/>
                          <a:ea typeface="Times New Roman"/>
                        </a:rPr>
                        <a:t>Gücü</a:t>
                      </a:r>
                    </a:p>
                  </a:txBody>
                  <a:tcPr marL="68580" marR="68580" marT="0" marB="0"/>
                </a:tc>
                <a:tc>
                  <a:txBody>
                    <a:bodyPr/>
                    <a:lstStyle/>
                    <a:p>
                      <a:pPr>
                        <a:lnSpc>
                          <a:spcPct val="150000"/>
                        </a:lnSpc>
                        <a:spcAft>
                          <a:spcPts val="0"/>
                        </a:spcAft>
                      </a:pPr>
                      <a:r>
                        <a:rPr lang="tr-TR" sz="1200">
                          <a:latin typeface="Times New Roman"/>
                          <a:ea typeface="Times New Roman"/>
                        </a:rPr>
                        <a:t>Gel – Git Olayı</a:t>
                      </a:r>
                    </a:p>
                  </a:txBody>
                  <a:tcPr marL="68580" marR="68580" marT="0" marB="0"/>
                </a:tc>
                <a:tc>
                  <a:txBody>
                    <a:bodyPr/>
                    <a:lstStyle/>
                    <a:p>
                      <a:pPr>
                        <a:lnSpc>
                          <a:spcPct val="150000"/>
                        </a:lnSpc>
                        <a:spcAft>
                          <a:spcPts val="0"/>
                        </a:spcAft>
                      </a:pPr>
                      <a:r>
                        <a:rPr lang="tr-TR" sz="1200" dirty="0">
                          <a:latin typeface="Times New Roman"/>
                          <a:ea typeface="Times New Roman"/>
                        </a:rPr>
                        <a:t>Gel – Git Güç  Santralleri</a:t>
                      </a:r>
                    </a:p>
                  </a:txBody>
                  <a:tcPr marL="68580" marR="68580" marT="0" marB="0"/>
                </a:tc>
                <a:tc>
                  <a:txBody>
                    <a:bodyPr/>
                    <a:lstStyle/>
                    <a:p>
                      <a:pPr>
                        <a:lnSpc>
                          <a:spcPct val="150000"/>
                        </a:lnSpc>
                        <a:spcAft>
                          <a:spcPts val="0"/>
                        </a:spcAft>
                      </a:pPr>
                      <a:r>
                        <a:rPr lang="tr-TR" sz="1200" dirty="0">
                          <a:latin typeface="Times New Roman"/>
                          <a:ea typeface="Times New Roman"/>
                        </a:rPr>
                        <a:t>Elektrik Enerjisi</a:t>
                      </a:r>
                    </a:p>
                  </a:txBody>
                  <a:tcPr marL="68580" marR="68580" marT="0" marB="0"/>
                </a:tc>
                <a:extLst>
                  <a:ext uri="{0D108BD9-81ED-4DB2-BD59-A6C34878D82A}">
                    <a16:rowId xmlns:a16="http://schemas.microsoft.com/office/drawing/2014/main" val="10011"/>
                  </a:ext>
                </a:extLst>
              </a:tr>
              <a:tr h="633823">
                <a:tc gridSpan="2">
                  <a:txBody>
                    <a:bodyPr/>
                    <a:lstStyle/>
                    <a:p>
                      <a:pPr>
                        <a:lnSpc>
                          <a:spcPct val="150000"/>
                        </a:lnSpc>
                        <a:spcAft>
                          <a:spcPts val="0"/>
                        </a:spcAft>
                      </a:pPr>
                      <a:r>
                        <a:rPr lang="tr-TR" sz="1200" dirty="0">
                          <a:solidFill>
                            <a:srgbClr val="002060"/>
                          </a:solidFill>
                          <a:latin typeface="Times New Roman"/>
                          <a:ea typeface="Times New Roman"/>
                        </a:rPr>
                        <a:t>Güneş   +  Hidrojen</a:t>
                      </a:r>
                    </a:p>
                  </a:txBody>
                  <a:tcPr marL="68580" marR="68580" marT="0" marB="0" anchor="ctr"/>
                </a:tc>
                <a:tc hMerge="1">
                  <a:txBody>
                    <a:bodyPr/>
                    <a:lstStyle/>
                    <a:p>
                      <a:endParaRPr lang="tr-TR"/>
                    </a:p>
                  </a:txBody>
                  <a:tcPr/>
                </a:tc>
                <a:tc>
                  <a:txBody>
                    <a:bodyPr/>
                    <a:lstStyle/>
                    <a:p>
                      <a:pPr>
                        <a:lnSpc>
                          <a:spcPct val="150000"/>
                        </a:lnSpc>
                        <a:spcAft>
                          <a:spcPts val="0"/>
                        </a:spcAft>
                      </a:pPr>
                      <a:r>
                        <a:rPr lang="tr-TR" sz="1200">
                          <a:latin typeface="Times New Roman"/>
                          <a:ea typeface="Times New Roman"/>
                        </a:rPr>
                        <a:t>Hidrojen Üretimi</a:t>
                      </a:r>
                    </a:p>
                  </a:txBody>
                  <a:tcPr marL="68580" marR="68580" marT="0" marB="0" anchor="ctr"/>
                </a:tc>
                <a:tc>
                  <a:txBody>
                    <a:bodyPr/>
                    <a:lstStyle/>
                    <a:p>
                      <a:pPr>
                        <a:lnSpc>
                          <a:spcPct val="150000"/>
                        </a:lnSpc>
                        <a:spcAft>
                          <a:spcPts val="0"/>
                        </a:spcAft>
                      </a:pPr>
                      <a:r>
                        <a:rPr lang="tr-TR" sz="1200" dirty="0">
                          <a:latin typeface="Times New Roman"/>
                          <a:ea typeface="Times New Roman"/>
                        </a:rPr>
                        <a:t>Hidrojen enerji tesisleri</a:t>
                      </a:r>
                    </a:p>
                  </a:txBody>
                  <a:tcPr marL="68580" marR="68580" marT="0" marB="0"/>
                </a:tc>
                <a:tc>
                  <a:txBody>
                    <a:bodyPr/>
                    <a:lstStyle/>
                    <a:p>
                      <a:pPr>
                        <a:lnSpc>
                          <a:spcPct val="150000"/>
                        </a:lnSpc>
                        <a:spcAft>
                          <a:spcPts val="0"/>
                        </a:spcAft>
                      </a:pPr>
                      <a:r>
                        <a:rPr lang="tr-TR" sz="1200" dirty="0">
                          <a:latin typeface="Times New Roman"/>
                          <a:ea typeface="Times New Roman"/>
                        </a:rPr>
                        <a:t>Elektrik ve Isı Enerjisi</a:t>
                      </a:r>
                    </a:p>
                  </a:txBody>
                  <a:tcPr marL="68580" marR="68580" marT="0" marB="0"/>
                </a:tc>
                <a:extLst>
                  <a:ext uri="{0D108BD9-81ED-4DB2-BD59-A6C34878D82A}">
                    <a16:rowId xmlns:a16="http://schemas.microsoft.com/office/drawing/2014/main" val="10012"/>
                  </a:ext>
                </a:extLst>
              </a:tr>
              <a:tr h="340900">
                <a:tc gridSpan="2">
                  <a:txBody>
                    <a:bodyPr/>
                    <a:lstStyle/>
                    <a:p>
                      <a:pPr>
                        <a:lnSpc>
                          <a:spcPct val="150000"/>
                        </a:lnSpc>
                        <a:spcAft>
                          <a:spcPts val="0"/>
                        </a:spcAft>
                      </a:pPr>
                      <a:endParaRPr lang="tr-TR" sz="1200" dirty="0">
                        <a:solidFill>
                          <a:srgbClr val="002060"/>
                        </a:solidFill>
                        <a:latin typeface="Times New Roman"/>
                        <a:ea typeface="Times New Roman"/>
                      </a:endParaRPr>
                    </a:p>
                  </a:txBody>
                  <a:tcPr marL="68580" marR="68580" marT="0" marB="0" anchor="ctr"/>
                </a:tc>
                <a:tc hMerge="1">
                  <a:txBody>
                    <a:bodyPr/>
                    <a:lstStyle/>
                    <a:p>
                      <a:endParaRPr lang="tr-TR"/>
                    </a:p>
                  </a:txBody>
                  <a:tcPr/>
                </a:tc>
                <a:tc>
                  <a:txBody>
                    <a:bodyPr/>
                    <a:lstStyle/>
                    <a:p>
                      <a:pPr>
                        <a:lnSpc>
                          <a:spcPct val="150000"/>
                        </a:lnSpc>
                        <a:spcAft>
                          <a:spcPts val="0"/>
                        </a:spcAft>
                      </a:pPr>
                      <a:endParaRPr lang="tr-TR" sz="1200" dirty="0">
                        <a:latin typeface="Times New Roman"/>
                        <a:ea typeface="Times New Roman"/>
                      </a:endParaRPr>
                    </a:p>
                  </a:txBody>
                  <a:tcPr marL="68580" marR="68580" marT="0" marB="0" anchor="ctr"/>
                </a:tc>
                <a:tc>
                  <a:txBody>
                    <a:bodyPr/>
                    <a:lstStyle/>
                    <a:p>
                      <a:pPr>
                        <a:lnSpc>
                          <a:spcPct val="150000"/>
                        </a:lnSpc>
                        <a:spcAft>
                          <a:spcPts val="0"/>
                        </a:spcAft>
                      </a:pPr>
                      <a:endParaRPr lang="tr-TR" sz="1200" dirty="0">
                        <a:latin typeface="Times New Roman"/>
                        <a:ea typeface="Times New Roman"/>
                      </a:endParaRPr>
                    </a:p>
                  </a:txBody>
                  <a:tcPr marL="68580" marR="68580" marT="0" marB="0"/>
                </a:tc>
                <a:tc>
                  <a:txBody>
                    <a:bodyPr/>
                    <a:lstStyle/>
                    <a:p>
                      <a:pPr>
                        <a:lnSpc>
                          <a:spcPct val="150000"/>
                        </a:lnSpc>
                        <a:spcAft>
                          <a:spcPts val="0"/>
                        </a:spcAft>
                      </a:pPr>
                      <a:endParaRPr lang="tr-TR" sz="1200" dirty="0">
                        <a:latin typeface="Times New Roman"/>
                        <a:ea typeface="Times New Roman"/>
                      </a:endParaRPr>
                    </a:p>
                  </a:txBody>
                  <a:tcPr marL="68580" marR="68580"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 descr="1616"/>
          <p:cNvPicPr>
            <a:picLocks noChangeAspect="1" noChangeArrowheads="1"/>
          </p:cNvPicPr>
          <p:nvPr/>
        </p:nvPicPr>
        <p:blipFill>
          <a:blip r:embed="rId2" cstate="print"/>
          <a:srcRect/>
          <a:stretch>
            <a:fillRect/>
          </a:stretch>
        </p:blipFill>
        <p:spPr bwMode="auto">
          <a:xfrm>
            <a:off x="1835696" y="1124744"/>
            <a:ext cx="5195664" cy="4955774"/>
          </a:xfrm>
          <a:prstGeom prst="rect">
            <a:avLst/>
          </a:prstGeom>
          <a:noFill/>
          <a:ln w="9525">
            <a:noFill/>
            <a:miter lim="800000"/>
            <a:headEnd/>
            <a:tailEnd/>
          </a:ln>
        </p:spPr>
      </p:pic>
      <p:sp>
        <p:nvSpPr>
          <p:cNvPr id="3" name="2 Metin kutusu"/>
          <p:cNvSpPr txBox="1"/>
          <p:nvPr/>
        </p:nvSpPr>
        <p:spPr>
          <a:xfrm>
            <a:off x="2051720" y="332656"/>
            <a:ext cx="4608512" cy="461665"/>
          </a:xfrm>
          <a:prstGeom prst="rect">
            <a:avLst/>
          </a:prstGeom>
          <a:noFill/>
        </p:spPr>
        <p:txBody>
          <a:bodyPr wrap="square" rtlCol="0">
            <a:spAutoFit/>
          </a:bodyPr>
          <a:lstStyle/>
          <a:p>
            <a:r>
              <a:rPr lang="tr-TR" sz="2400" dirty="0"/>
              <a:t>Güneş Enerjisiyle Pişirme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a:bodyPr>
          <a:lstStyle/>
          <a:p>
            <a:r>
              <a:rPr lang="tr-TR" sz="2800" dirty="0"/>
              <a:t>Binalarda Isı Kazanma</a:t>
            </a:r>
          </a:p>
        </p:txBody>
      </p:sp>
      <p:pic>
        <p:nvPicPr>
          <p:cNvPr id="5" name="4 Resim" descr="bina_isi_kazan.jpg"/>
          <p:cNvPicPr>
            <a:picLocks noChangeAspect="1"/>
          </p:cNvPicPr>
          <p:nvPr/>
        </p:nvPicPr>
        <p:blipFill>
          <a:blip r:embed="rId2" cstate="print"/>
          <a:stretch>
            <a:fillRect/>
          </a:stretch>
        </p:blipFill>
        <p:spPr>
          <a:xfrm>
            <a:off x="1331640" y="1124744"/>
            <a:ext cx="6061106" cy="3744416"/>
          </a:xfrm>
          <a:prstGeom prst="rect">
            <a:avLst/>
          </a:prstGeom>
        </p:spPr>
      </p:pic>
      <p:sp>
        <p:nvSpPr>
          <p:cNvPr id="6" name="5 Metin kutusu"/>
          <p:cNvSpPr txBox="1"/>
          <p:nvPr/>
        </p:nvSpPr>
        <p:spPr>
          <a:xfrm>
            <a:off x="683568" y="4941168"/>
            <a:ext cx="7488832" cy="1477328"/>
          </a:xfrm>
          <a:prstGeom prst="rect">
            <a:avLst/>
          </a:prstGeom>
          <a:noFill/>
        </p:spPr>
        <p:txBody>
          <a:bodyPr wrap="square" rtlCol="0">
            <a:spAutoFit/>
          </a:bodyPr>
          <a:lstStyle/>
          <a:p>
            <a:r>
              <a:rPr lang="tr-TR" dirty="0"/>
              <a:t>Binalarda enerji  tasarrufu yapmak </a:t>
            </a:r>
            <a:r>
              <a:rPr lang="tr-TR" dirty="0" err="1"/>
              <a:t>amacaıyla</a:t>
            </a:r>
            <a:r>
              <a:rPr lang="tr-TR" dirty="0"/>
              <a:t> uygulanan pasif güneş sistemlerinin temel özelliği, ısıtmaya ihtiyaç duyulan dönemde güneş ışınımından ısı kazançlarını maksimize etmek, ve  ısıtmaya ihtiyaç duyulmayan dönemde (soğutma dönemi) ise minimize etmektir.</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ders_anlatimi\gunes_yansima1.jpg"/>
          <p:cNvPicPr>
            <a:picLocks noChangeAspect="1" noChangeArrowheads="1"/>
          </p:cNvPicPr>
          <p:nvPr/>
        </p:nvPicPr>
        <p:blipFill>
          <a:blip r:embed="rId2" cstate="print"/>
          <a:srcRect/>
          <a:stretch>
            <a:fillRect/>
          </a:stretch>
        </p:blipFill>
        <p:spPr bwMode="auto">
          <a:xfrm>
            <a:off x="611560" y="1196752"/>
            <a:ext cx="7848872" cy="5363396"/>
          </a:xfrm>
          <a:prstGeom prst="rect">
            <a:avLst/>
          </a:prstGeom>
          <a:noFill/>
        </p:spPr>
      </p:pic>
      <p:sp>
        <p:nvSpPr>
          <p:cNvPr id="4" name="Metin kutusu 3">
            <a:extLst>
              <a:ext uri="{FF2B5EF4-FFF2-40B4-BE49-F238E27FC236}">
                <a16:creationId xmlns:a16="http://schemas.microsoft.com/office/drawing/2014/main" id="{4F1A833B-3C4C-4BCB-8D54-6CD698A0603C}"/>
              </a:ext>
            </a:extLst>
          </p:cNvPr>
          <p:cNvSpPr txBox="1"/>
          <p:nvPr/>
        </p:nvSpPr>
        <p:spPr>
          <a:xfrm>
            <a:off x="1979712" y="315853"/>
            <a:ext cx="4572000" cy="369332"/>
          </a:xfrm>
          <a:prstGeom prst="rect">
            <a:avLst/>
          </a:prstGeom>
          <a:noFill/>
        </p:spPr>
        <p:txBody>
          <a:bodyPr wrap="square">
            <a:spAutoFit/>
          </a:bodyPr>
          <a:lstStyle/>
          <a:p>
            <a:r>
              <a:rPr lang="tr-TR" dirty="0"/>
              <a:t>Mevsimlere Göre Gelen Güneş Işınımı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age005.jpg"/>
          <p:cNvPicPr>
            <a:picLocks noChangeAspect="1"/>
          </p:cNvPicPr>
          <p:nvPr/>
        </p:nvPicPr>
        <p:blipFill>
          <a:blip r:embed="rId2" cstate="print"/>
          <a:stretch>
            <a:fillRect/>
          </a:stretch>
        </p:blipFill>
        <p:spPr>
          <a:xfrm>
            <a:off x="1115616" y="1556792"/>
            <a:ext cx="6120680" cy="50924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22114"/>
          </a:xfrm>
        </p:spPr>
        <p:txBody>
          <a:bodyPr>
            <a:normAutofit/>
          </a:bodyPr>
          <a:lstStyle/>
          <a:p>
            <a:r>
              <a:rPr lang="tr-TR" sz="2800" dirty="0"/>
              <a:t>Pasif Isıtma</a:t>
            </a:r>
          </a:p>
        </p:txBody>
      </p:sp>
      <p:pic>
        <p:nvPicPr>
          <p:cNvPr id="4" name="3 Resim" descr="pasif_isitma.jpg"/>
          <p:cNvPicPr>
            <a:picLocks noChangeAspect="1"/>
          </p:cNvPicPr>
          <p:nvPr/>
        </p:nvPicPr>
        <p:blipFill>
          <a:blip r:embed="rId2" cstate="print"/>
          <a:stretch>
            <a:fillRect/>
          </a:stretch>
        </p:blipFill>
        <p:spPr>
          <a:xfrm>
            <a:off x="3041426" y="1124744"/>
            <a:ext cx="6102574" cy="5073224"/>
          </a:xfrm>
          <a:prstGeom prst="rect">
            <a:avLst/>
          </a:prstGeom>
        </p:spPr>
      </p:pic>
      <p:sp>
        <p:nvSpPr>
          <p:cNvPr id="5" name="4 Dikdörtgen"/>
          <p:cNvSpPr/>
          <p:nvPr/>
        </p:nvSpPr>
        <p:spPr>
          <a:xfrm>
            <a:off x="0" y="2276872"/>
            <a:ext cx="3240360" cy="2554545"/>
          </a:xfrm>
          <a:prstGeom prst="rect">
            <a:avLst/>
          </a:prstGeom>
        </p:spPr>
        <p:txBody>
          <a:bodyPr wrap="square">
            <a:spAutoFit/>
          </a:bodyPr>
          <a:lstStyle/>
          <a:p>
            <a:r>
              <a:rPr lang="tr-TR" sz="2000" b="1" dirty="0"/>
              <a:t>Isıtma döneminde;</a:t>
            </a:r>
            <a:br>
              <a:rPr lang="tr-TR" sz="2000" b="1" dirty="0"/>
            </a:br>
            <a:endParaRPr lang="tr-TR" sz="2000" dirty="0"/>
          </a:p>
          <a:p>
            <a:r>
              <a:rPr lang="tr-TR" sz="2000" dirty="0"/>
              <a:t>* İç mekandan dış mekana doğru oluşan ısı geçişini azaltmak</a:t>
            </a:r>
          </a:p>
          <a:p>
            <a:r>
              <a:rPr lang="tr-TR" sz="2000" dirty="0"/>
              <a:t>* Güneş ışınımı yoluyla ısı kazançlarını arttırmak amaçlanmaktadır.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a:bodyPr>
          <a:lstStyle/>
          <a:p>
            <a:r>
              <a:rPr lang="tr-TR" sz="2800" dirty="0"/>
              <a:t>Aktif Isıtma</a:t>
            </a:r>
          </a:p>
        </p:txBody>
      </p:sp>
      <p:pic>
        <p:nvPicPr>
          <p:cNvPr id="5" name="4 Resim" descr="aktif_isitma.jpg"/>
          <p:cNvPicPr>
            <a:picLocks noChangeAspect="1"/>
          </p:cNvPicPr>
          <p:nvPr/>
        </p:nvPicPr>
        <p:blipFill>
          <a:blip r:embed="rId2" cstate="print"/>
          <a:stretch>
            <a:fillRect/>
          </a:stretch>
        </p:blipFill>
        <p:spPr>
          <a:xfrm>
            <a:off x="1763688" y="836712"/>
            <a:ext cx="5931743" cy="54248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7" name="6 İçerik Yer Tutucusu" descr="PasifEvKavramidaki-Ilkeler.jpg"/>
          <p:cNvPicPr>
            <a:picLocks noGrp="1" noChangeAspect="1"/>
          </p:cNvPicPr>
          <p:nvPr>
            <p:ph idx="1"/>
          </p:nvPr>
        </p:nvPicPr>
        <p:blipFill>
          <a:blip r:embed="rId2" cstate="print"/>
          <a:stretch>
            <a:fillRect/>
          </a:stretch>
        </p:blipFill>
        <p:spPr>
          <a:xfrm>
            <a:off x="1043608" y="1844824"/>
            <a:ext cx="6291783" cy="396954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600" dirty="0"/>
              <a:t>Işınım </a:t>
            </a:r>
            <a:r>
              <a:rPr lang="tr-TR" sz="1600"/>
              <a:t>için Sundurma </a:t>
            </a:r>
            <a:r>
              <a:rPr lang="tr-TR" sz="1600" dirty="0"/>
              <a:t>Hesaplama</a:t>
            </a:r>
          </a:p>
        </p:txBody>
      </p:sp>
      <p:pic>
        <p:nvPicPr>
          <p:cNvPr id="4" name="Picture 2"/>
          <p:cNvPicPr>
            <a:picLocks noGrp="1" noChangeAspect="1" noChangeArrowheads="1"/>
          </p:cNvPicPr>
          <p:nvPr>
            <p:ph idx="1"/>
          </p:nvPr>
        </p:nvPicPr>
        <p:blipFill>
          <a:blip r:embed="rId2" cstate="print"/>
          <a:srcRect/>
          <a:stretch>
            <a:fillRect/>
          </a:stretch>
        </p:blipFill>
        <p:spPr bwMode="auto">
          <a:xfrm>
            <a:off x="971600" y="4797152"/>
            <a:ext cx="7435482" cy="123328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60949" y="1548786"/>
            <a:ext cx="6336704" cy="28568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332656"/>
            <a:ext cx="7560840" cy="60838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3" descr="http://www.obitet.gazi.edu.tr/obitet/alternatif_enerji/image006.jpg"/>
          <p:cNvPicPr>
            <a:picLocks noChangeAspect="1" noChangeArrowheads="1"/>
          </p:cNvPicPr>
          <p:nvPr/>
        </p:nvPicPr>
        <p:blipFill>
          <a:blip r:embed="rId2" cstate="print"/>
          <a:srcRect/>
          <a:stretch>
            <a:fillRect/>
          </a:stretch>
        </p:blipFill>
        <p:spPr bwMode="auto">
          <a:xfrm>
            <a:off x="683568" y="1412776"/>
            <a:ext cx="7344816" cy="3977900"/>
          </a:xfrm>
          <a:prstGeom prst="rect">
            <a:avLst/>
          </a:prstGeom>
          <a:noFill/>
          <a:ln w="9525">
            <a:noFill/>
            <a:miter lim="800000"/>
            <a:headEnd/>
            <a:tailEnd/>
          </a:ln>
        </p:spPr>
      </p:pic>
      <p:sp>
        <p:nvSpPr>
          <p:cNvPr id="3" name="2 Metin kutusu"/>
          <p:cNvSpPr txBox="1"/>
          <p:nvPr/>
        </p:nvSpPr>
        <p:spPr>
          <a:xfrm>
            <a:off x="683568" y="5517232"/>
            <a:ext cx="8100392" cy="830997"/>
          </a:xfrm>
          <a:prstGeom prst="rect">
            <a:avLst/>
          </a:prstGeom>
          <a:noFill/>
        </p:spPr>
        <p:txBody>
          <a:bodyPr wrap="square" rtlCol="0">
            <a:spAutoFit/>
          </a:bodyPr>
          <a:lstStyle/>
          <a:p>
            <a:r>
              <a:rPr lang="tr-TR" sz="2400" dirty="0"/>
              <a:t>Yenilenemeyen (fosil kökenli) enerji kaynaklarının</a:t>
            </a:r>
          </a:p>
          <a:p>
            <a:r>
              <a:rPr lang="tr-TR" sz="2400" dirty="0"/>
              <a:t> tahmin edilen ömürleri</a:t>
            </a:r>
          </a:p>
        </p:txBody>
      </p:sp>
      <p:sp>
        <p:nvSpPr>
          <p:cNvPr id="4" name="3 Metin kutusu"/>
          <p:cNvSpPr txBox="1"/>
          <p:nvPr/>
        </p:nvSpPr>
        <p:spPr>
          <a:xfrm>
            <a:off x="611560" y="260648"/>
            <a:ext cx="7920880" cy="1200329"/>
          </a:xfrm>
          <a:prstGeom prst="rect">
            <a:avLst/>
          </a:prstGeom>
          <a:noFill/>
        </p:spPr>
        <p:txBody>
          <a:bodyPr wrap="square" rtlCol="0">
            <a:spAutoFit/>
          </a:bodyPr>
          <a:lstStyle/>
          <a:p>
            <a:r>
              <a:rPr lang="tr-TR" sz="2400" b="1" dirty="0"/>
              <a:t>Yenilenemeyen (fosil kökenli) Enerji kaynakları</a:t>
            </a:r>
          </a:p>
          <a:p>
            <a:r>
              <a:rPr lang="tr-TR" sz="2400" b="1" dirty="0"/>
              <a:t>Taşkömürü,Linyit, Petrol, Doğalgaz ve </a:t>
            </a:r>
          </a:p>
          <a:p>
            <a:r>
              <a:rPr lang="tr-TR" sz="2400" b="1" dirty="0" err="1"/>
              <a:t>Rayoaktif</a:t>
            </a:r>
            <a:r>
              <a:rPr lang="tr-TR" sz="2400" b="1" dirty="0"/>
              <a:t> mineraller(Uranyum,Toryum vb.)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48680"/>
            <a:ext cx="8445624" cy="5760640"/>
          </a:xfrm>
        </p:spPr>
        <p:txBody>
          <a:bodyPr>
            <a:normAutofit/>
          </a:bodyPr>
          <a:lstStyle/>
          <a:p>
            <a:pPr algn="l"/>
            <a:r>
              <a:rPr lang="tr-TR" sz="2800" dirty="0"/>
              <a:t>Fosil kaynaklı enerjiler tükenebilir ve ve canlılara verebilir. </a:t>
            </a:r>
            <a:br>
              <a:rPr lang="tr-TR" sz="2800" dirty="0"/>
            </a:br>
            <a:r>
              <a:rPr lang="tr-TR" sz="2800" dirty="0"/>
              <a:t>Petrol kömür yandığında karbondioksit , Sülfür dioksit, metan, hidrokarbon ve </a:t>
            </a:r>
            <a:r>
              <a:rPr lang="tr-TR" sz="2800" dirty="0" err="1"/>
              <a:t>colorofloracarbon</a:t>
            </a:r>
            <a:r>
              <a:rPr lang="tr-TR" sz="2800" dirty="0"/>
              <a:t> gibi gazlar sera etkisine neden olmaktadır. </a:t>
            </a:r>
            <a:br>
              <a:rPr lang="tr-TR" sz="2800" dirty="0"/>
            </a:br>
            <a:r>
              <a:rPr lang="tr-TR" sz="2800" dirty="0"/>
              <a:t>Bu gazlar güneşten gelen sıcak havayı dünyada hapis ederek dünyanın ısınmasına sebep oluyor. </a:t>
            </a:r>
            <a:br>
              <a:rPr lang="tr-TR" sz="2800" dirty="0"/>
            </a:br>
            <a:r>
              <a:rPr lang="tr-TR" sz="2800" dirty="0"/>
              <a:t>Buna küresel (dünya çapında) ısınma denilmektedir.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endParaRPr lang="tr-TR"/>
          </a:p>
        </p:txBody>
      </p:sp>
      <p:pic>
        <p:nvPicPr>
          <p:cNvPr id="1026" name="Picture 2" descr="D:\DERSLER11\gunes\dunyanin_enerji_dengesi.bmp"/>
          <p:cNvPicPr>
            <a:picLocks noChangeAspect="1" noChangeArrowheads="1"/>
          </p:cNvPicPr>
          <p:nvPr/>
        </p:nvPicPr>
        <p:blipFill>
          <a:blip r:embed="rId2" cstate="print"/>
          <a:srcRect/>
          <a:stretch>
            <a:fillRect/>
          </a:stretch>
        </p:blipFill>
        <p:spPr bwMode="auto">
          <a:xfrm>
            <a:off x="827584" y="980728"/>
            <a:ext cx="7488832" cy="56066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E6E8A4F-42BC-443C-A28B-7F38FE56A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496944" cy="2844660"/>
          </a:xfrm>
          <a:prstGeom prst="rect">
            <a:avLst/>
          </a:prstGeom>
          <a:noFill/>
          <a:ln>
            <a:noFill/>
          </a:ln>
        </p:spPr>
      </p:pic>
      <p:sp>
        <p:nvSpPr>
          <p:cNvPr id="6" name="Metin kutusu 5">
            <a:extLst>
              <a:ext uri="{FF2B5EF4-FFF2-40B4-BE49-F238E27FC236}">
                <a16:creationId xmlns:a16="http://schemas.microsoft.com/office/drawing/2014/main" id="{A598DF43-DC63-48C7-BB57-DDB02A6CE9F8}"/>
              </a:ext>
            </a:extLst>
          </p:cNvPr>
          <p:cNvSpPr txBox="1"/>
          <p:nvPr/>
        </p:nvSpPr>
        <p:spPr>
          <a:xfrm>
            <a:off x="2502024" y="1052736"/>
            <a:ext cx="4572000" cy="369332"/>
          </a:xfrm>
          <a:prstGeom prst="rect">
            <a:avLst/>
          </a:prstGeom>
          <a:noFill/>
        </p:spPr>
        <p:txBody>
          <a:bodyPr wrap="square">
            <a:spAutoFit/>
          </a:bodyPr>
          <a:lstStyle/>
          <a:p>
            <a:r>
              <a:rPr lang="tr-TR" sz="1800" b="1" dirty="0"/>
              <a:t>Türkiye Güneş Enerji Haritası</a:t>
            </a:r>
            <a:endParaRPr lang="tr-TR" dirty="0"/>
          </a:p>
        </p:txBody>
      </p:sp>
      <p:sp>
        <p:nvSpPr>
          <p:cNvPr id="8" name="Metin kutusu 7">
            <a:extLst>
              <a:ext uri="{FF2B5EF4-FFF2-40B4-BE49-F238E27FC236}">
                <a16:creationId xmlns:a16="http://schemas.microsoft.com/office/drawing/2014/main" id="{5BE32FF0-7017-43D6-924D-BE71960CFA80}"/>
              </a:ext>
            </a:extLst>
          </p:cNvPr>
          <p:cNvSpPr txBox="1"/>
          <p:nvPr/>
        </p:nvSpPr>
        <p:spPr>
          <a:xfrm>
            <a:off x="251520" y="4861394"/>
            <a:ext cx="8568952" cy="311496"/>
          </a:xfrm>
          <a:prstGeom prst="rect">
            <a:avLst/>
          </a:prstGeom>
          <a:noFill/>
        </p:spPr>
        <p:txBody>
          <a:bodyPr wrap="square">
            <a:spAutoFit/>
          </a:bodyPr>
          <a:lstStyle/>
          <a:p>
            <a:pPr marL="900430" indent="-540385" algn="just">
              <a:lnSpc>
                <a:spcPct val="107000"/>
              </a:lnSpc>
              <a:spcAft>
                <a:spcPts val="80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Güneş ışınım şiddetinin ülkemizde bölgelere göre değişimi (Enerji ve Tabii Kaynaklar Bakanlığı, 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2E03CD-1C77-41E1-B9A2-D0D0D83EE7B1}"/>
              </a:ext>
            </a:extLst>
          </p:cNvPr>
          <p:cNvSpPr>
            <a:spLocks noGrp="1"/>
          </p:cNvSpPr>
          <p:nvPr>
            <p:ph type="title"/>
          </p:nvPr>
        </p:nvSpPr>
        <p:spPr>
          <a:xfrm>
            <a:off x="457200" y="274638"/>
            <a:ext cx="8229600" cy="490066"/>
          </a:xfrm>
        </p:spPr>
        <p:txBody>
          <a:bodyPr>
            <a:normAutofit fontScale="90000"/>
          </a:bodyPr>
          <a:lstStyle/>
          <a:p>
            <a:r>
              <a:rPr lang="tr-TR" sz="1800" dirty="0">
                <a:effectLst/>
                <a:latin typeface="Times New Roman" panose="02020603050405020304" pitchFamily="18" charset="0"/>
                <a:ea typeface="Calibri" panose="020F0502020204030204" pitchFamily="34" charset="0"/>
              </a:rPr>
              <a:t>Güneş enerjisinin ülkemizdeki kurulu gücü ve güneş enerjisinin elektrik üretimine katkısı</a:t>
            </a:r>
            <a:endParaRPr lang="tr-TR" dirty="0"/>
          </a:p>
        </p:txBody>
      </p:sp>
      <p:pic>
        <p:nvPicPr>
          <p:cNvPr id="4" name="İçerik Yer Tutucusu 3">
            <a:extLst>
              <a:ext uri="{FF2B5EF4-FFF2-40B4-BE49-F238E27FC236}">
                <a16:creationId xmlns:a16="http://schemas.microsoft.com/office/drawing/2014/main" id="{703FDE2A-90AD-4DE0-BD3A-E99C5D1A14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005418"/>
            <a:ext cx="6336704" cy="2353656"/>
          </a:xfrm>
          <a:prstGeom prst="rect">
            <a:avLst/>
          </a:prstGeom>
          <a:noFill/>
          <a:ln>
            <a:noFill/>
          </a:ln>
        </p:spPr>
      </p:pic>
      <p:sp>
        <p:nvSpPr>
          <p:cNvPr id="6" name="Metin kutusu 5">
            <a:extLst>
              <a:ext uri="{FF2B5EF4-FFF2-40B4-BE49-F238E27FC236}">
                <a16:creationId xmlns:a16="http://schemas.microsoft.com/office/drawing/2014/main" id="{66C56895-558B-462B-AD47-0B65438EE00F}"/>
              </a:ext>
            </a:extLst>
          </p:cNvPr>
          <p:cNvSpPr txBox="1"/>
          <p:nvPr/>
        </p:nvSpPr>
        <p:spPr>
          <a:xfrm>
            <a:off x="611560" y="6240576"/>
            <a:ext cx="8229600" cy="311496"/>
          </a:xfrm>
          <a:prstGeom prst="rect">
            <a:avLst/>
          </a:prstGeom>
          <a:noFill/>
        </p:spPr>
        <p:txBody>
          <a:bodyPr wrap="square">
            <a:spAutoFit/>
          </a:bodyPr>
          <a:lstStyle/>
          <a:p>
            <a:pPr algn="just">
              <a:lnSpc>
                <a:spcPct val="107000"/>
              </a:lnSpc>
              <a:spcAft>
                <a:spcPts val="80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Güneş enerjisinin ülkemizdeki kurulu gücü (Enerji ve Tabii Kaynaklar Bakanlığı, 2020)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a:extLst>
              <a:ext uri="{FF2B5EF4-FFF2-40B4-BE49-F238E27FC236}">
                <a16:creationId xmlns:a16="http://schemas.microsoft.com/office/drawing/2014/main" id="{F77052B3-5155-4803-86F5-2CAC009B5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98927"/>
            <a:ext cx="7200800" cy="2781300"/>
          </a:xfrm>
          <a:prstGeom prst="rect">
            <a:avLst/>
          </a:prstGeom>
          <a:noFill/>
          <a:ln>
            <a:noFill/>
          </a:ln>
        </p:spPr>
      </p:pic>
    </p:spTree>
    <p:extLst>
      <p:ext uri="{BB962C8B-B14F-4D97-AF65-F5344CB8AC3E}">
        <p14:creationId xmlns:p14="http://schemas.microsoft.com/office/powerpoint/2010/main" val="41781506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343</TotalTime>
  <Words>572</Words>
  <Application>Microsoft Office PowerPoint</Application>
  <PresentationFormat>Ekran Gösterisi (4:3)</PresentationFormat>
  <Paragraphs>118</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Impact</vt:lpstr>
      <vt:lpstr>Times New Roman</vt:lpstr>
      <vt:lpstr>Ofis Teması</vt:lpstr>
      <vt:lpstr>PowerPoint Sunusu</vt:lpstr>
      <vt:lpstr>  1-Güneş enerjisi (Güneş ışınları) 2- Hidrolik enerji (su enerjisi) 3- Rüzgâr enerjisi (hava akımı) 4- Jeotermal enerji (yer içi sıcak su ve sıcak kayalar) 5- Hidrojen enerjisi (dünyanın temel taşı) 6- Biomass enerji (enerji ormanları bitkiler ve hayvan atıkları) 7- Ay çekim enerjisi (denizlerdeki gel git olayı) 8- Okyanuslardaki akıntı enerjisi</vt:lpstr>
      <vt:lpstr>PowerPoint Sunusu</vt:lpstr>
      <vt:lpstr>PowerPoint Sunusu</vt:lpstr>
      <vt:lpstr>PowerPoint Sunusu</vt:lpstr>
      <vt:lpstr>Fosil kaynaklı enerjiler tükenebilir ve ve canlılara verebilir.  Petrol kömür yandığında karbondioksit , Sülfür dioksit, metan, hidrokarbon ve colorofloracarbon gibi gazlar sera etkisine neden olmaktadır.  Bu gazlar güneşten gelen sıcak havayı dünyada hapis ederek dünyanın ısınmasına sebep oluyor.  Buna küresel (dünya çapında) ısınma denilmektedir.</vt:lpstr>
      <vt:lpstr>PowerPoint Sunusu</vt:lpstr>
      <vt:lpstr>PowerPoint Sunusu</vt:lpstr>
      <vt:lpstr>Güneş enerjisinin ülkemizdeki kurulu gücü ve güneş enerjisinin elektrik üretimine katkısı</vt:lpstr>
      <vt:lpstr>PowerPoint Sunusu</vt:lpstr>
      <vt:lpstr>GÜNEŞ ENERJİSİNDEN YARARLANMA ALANLARI</vt:lpstr>
      <vt:lpstr>PowerPoint Sunusu</vt:lpstr>
      <vt:lpstr>PowerPoint Sunusu</vt:lpstr>
      <vt:lpstr>PowerPoint Sunusu</vt:lpstr>
      <vt:lpstr>PowerPoint Sunusu</vt:lpstr>
      <vt:lpstr>Düz Kollektör Kullanım Şekilleri</vt:lpstr>
      <vt:lpstr>PowerPoint Sunusu</vt:lpstr>
      <vt:lpstr>Güneş enerjili absorbsiyonlu soğutma sistemi </vt:lpstr>
      <vt:lpstr>PowerPoint Sunusu</vt:lpstr>
      <vt:lpstr>Güneş Enerjisiyle Kurutma</vt:lpstr>
      <vt:lpstr>Güneş enerjisiyle Kurutma</vt:lpstr>
      <vt:lpstr>PowerPoint Sunusu</vt:lpstr>
      <vt:lpstr>PowerPoint Sunusu</vt:lpstr>
      <vt:lpstr>PowerPoint Sunusu</vt:lpstr>
      <vt:lpstr>Isı Kutulu Güneş Ocağı</vt:lpstr>
      <vt:lpstr>Güneş Enerjisiyle Temiz ve Sıcak Hava </vt:lpstr>
      <vt:lpstr>PowerPoint Sunusu</vt:lpstr>
      <vt:lpstr>PowerPoint Sunusu</vt:lpstr>
      <vt:lpstr>Pv  Pompa</vt:lpstr>
      <vt:lpstr>PowerPoint Sunusu</vt:lpstr>
      <vt:lpstr>Binalarda Isı Kazanma</vt:lpstr>
      <vt:lpstr>PowerPoint Sunusu</vt:lpstr>
      <vt:lpstr>PowerPoint Sunusu</vt:lpstr>
      <vt:lpstr>Pasif Isıtma</vt:lpstr>
      <vt:lpstr>Aktif Isıtma</vt:lpstr>
      <vt:lpstr>PowerPoint Sunusu</vt:lpstr>
      <vt:lpstr>Işınım için Sundurma Hesaplama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Güneş enerjisi (Güneş ışınları) 2- Hidrolik enerji (su enerjisi) 3- Rüzgâr enerjisi (hava akımı) 4- Jeotermal enerji (yer içi sıcak su ve sıcak kayalar) 5- Hidrojen enerjisi (dünyanın temel taşı) 6- Biomass enerji (enerji ormanları bitkiler ve hayvan atıkları) 7- Ay çekim enerjisi (denizlerdeki gel git olayı) 8- Okyanuslardaki akıntı enerjisi</dc:title>
  <dc:creator>cuma çetiner</dc:creator>
  <cp:lastModifiedBy>Dr. Öğr. Üyesi  Cuma CETiNER</cp:lastModifiedBy>
  <cp:revision>153</cp:revision>
  <dcterms:created xsi:type="dcterms:W3CDTF">2011-02-25T10:50:16Z</dcterms:created>
  <dcterms:modified xsi:type="dcterms:W3CDTF">2021-12-28T10:40:09Z</dcterms:modified>
</cp:coreProperties>
</file>