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57" r:id="rId3"/>
    <p:sldId id="269" r:id="rId4"/>
    <p:sldId id="275" r:id="rId5"/>
    <p:sldId id="258" r:id="rId6"/>
    <p:sldId id="273" r:id="rId7"/>
    <p:sldId id="274" r:id="rId8"/>
    <p:sldId id="259" r:id="rId9"/>
    <p:sldId id="281" r:id="rId10"/>
    <p:sldId id="299" r:id="rId11"/>
    <p:sldId id="295" r:id="rId12"/>
    <p:sldId id="279" r:id="rId13"/>
    <p:sldId id="270" r:id="rId14"/>
    <p:sldId id="289" r:id="rId15"/>
    <p:sldId id="262" r:id="rId16"/>
    <p:sldId id="277" r:id="rId17"/>
    <p:sldId id="303" r:id="rId18"/>
    <p:sldId id="267" r:id="rId19"/>
    <p:sldId id="284" r:id="rId20"/>
    <p:sldId id="304" r:id="rId21"/>
    <p:sldId id="278" r:id="rId22"/>
    <p:sldId id="276" r:id="rId23"/>
    <p:sldId id="290" r:id="rId24"/>
    <p:sldId id="301" r:id="rId25"/>
    <p:sldId id="291" r:id="rId26"/>
    <p:sldId id="318" r:id="rId27"/>
    <p:sldId id="307" r:id="rId28"/>
    <p:sldId id="280" r:id="rId29"/>
    <p:sldId id="272" r:id="rId30"/>
    <p:sldId id="282" r:id="rId31"/>
    <p:sldId id="265" r:id="rId32"/>
    <p:sldId id="316" r:id="rId33"/>
    <p:sldId id="311" r:id="rId34"/>
    <p:sldId id="315" r:id="rId35"/>
    <p:sldId id="308" r:id="rId36"/>
    <p:sldId id="283" r:id="rId37"/>
    <p:sldId id="268" r:id="rId38"/>
    <p:sldId id="309" r:id="rId39"/>
    <p:sldId id="266" r:id="rId4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2A2925-DAC4-4E57-BFE5-2B79139B42ED}" v="1" dt="2021-12-28T10:37:35.013"/>
  </p1510:revLst>
</p1510:revInfo>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 Öğr. Üyesi  Cuma CETiNER" userId="2ba07f12-8faa-460a-a80a-ec83bfeae126" providerId="ADAL" clId="{6A2A2925-DAC4-4E57-BFE5-2B79139B42ED}"/>
    <pc:docChg chg="custSel addSld modSld">
      <pc:chgData name="Dr. Öğr. Üyesi  Cuma CETiNER" userId="2ba07f12-8faa-460a-a80a-ec83bfeae126" providerId="ADAL" clId="{6A2A2925-DAC4-4E57-BFE5-2B79139B42ED}" dt="2021-12-28T10:37:56.004" v="36" actId="27636"/>
      <pc:docMkLst>
        <pc:docMk/>
      </pc:docMkLst>
      <pc:sldChg chg="modSp add mod">
        <pc:chgData name="Dr. Öğr. Üyesi  Cuma CETiNER" userId="2ba07f12-8faa-460a-a80a-ec83bfeae126" providerId="ADAL" clId="{6A2A2925-DAC4-4E57-BFE5-2B79139B42ED}" dt="2021-12-28T10:37:56.004" v="36" actId="27636"/>
        <pc:sldMkLst>
          <pc:docMk/>
          <pc:sldMk cId="0" sldId="309"/>
        </pc:sldMkLst>
        <pc:spChg chg="mod">
          <ac:chgData name="Dr. Öğr. Üyesi  Cuma CETiNER" userId="2ba07f12-8faa-460a-a80a-ec83bfeae126" providerId="ADAL" clId="{6A2A2925-DAC4-4E57-BFE5-2B79139B42ED}" dt="2021-12-28T10:37:56.004" v="36" actId="27636"/>
          <ac:spMkLst>
            <pc:docMk/>
            <pc:sldMk cId="0" sldId="309"/>
            <ac:spMk id="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547EC3-A95E-4FE5-9973-F8FE7B196F2A}" type="datetimeFigureOut">
              <a:rPr lang="tr-TR" smtClean="0"/>
              <a:t>28.12.2021</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C9DC0F-8BBD-4869-830C-B134A5FAC4C5}" type="slidenum">
              <a:rPr lang="tr-TR" smtClean="0"/>
              <a:t>‹#›</a:t>
            </a:fld>
            <a:endParaRPr lang="tr-TR"/>
          </a:p>
        </p:txBody>
      </p:sp>
    </p:spTree>
    <p:extLst>
      <p:ext uri="{BB962C8B-B14F-4D97-AF65-F5344CB8AC3E}">
        <p14:creationId xmlns:p14="http://schemas.microsoft.com/office/powerpoint/2010/main" val="2340078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DC9DC0F-8BBD-4869-830C-B134A5FAC4C5}" type="slidenum">
              <a:rPr lang="tr-TR" smtClean="0"/>
              <a:t>1</a:t>
            </a:fld>
            <a:endParaRPr lang="tr-TR"/>
          </a:p>
        </p:txBody>
      </p:sp>
    </p:spTree>
    <p:extLst>
      <p:ext uri="{BB962C8B-B14F-4D97-AF65-F5344CB8AC3E}">
        <p14:creationId xmlns:p14="http://schemas.microsoft.com/office/powerpoint/2010/main" val="2506095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8B98B195-E249-4372-B919-9940ED1284CB}" type="datetimeFigureOut">
              <a:rPr lang="tr-TR" smtClean="0"/>
              <a:t>28.12.2021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E9A7CD3-DE8B-4496-8631-5301A80E23BB}" type="slidenum">
              <a:rPr lang="tr-TR" smtClean="0"/>
              <a:t>‹#›</a:t>
            </a:fld>
            <a:endParaRPr lang="tr-TR"/>
          </a:p>
        </p:txBody>
      </p:sp>
    </p:spTree>
    <p:extLst>
      <p:ext uri="{BB962C8B-B14F-4D97-AF65-F5344CB8AC3E}">
        <p14:creationId xmlns:p14="http://schemas.microsoft.com/office/powerpoint/2010/main" val="878044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8B195-E249-4372-B919-9940ED1284CB}" type="datetimeFigureOut">
              <a:rPr lang="tr-TR" smtClean="0"/>
              <a:t>28.12.2021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E9A7CD3-DE8B-4496-8631-5301A80E23BB}" type="slidenum">
              <a:rPr lang="tr-TR" smtClean="0"/>
              <a:t>‹#›</a:t>
            </a:fld>
            <a:endParaRPr lang="tr-TR"/>
          </a:p>
        </p:txBody>
      </p:sp>
    </p:spTree>
    <p:extLst>
      <p:ext uri="{BB962C8B-B14F-4D97-AF65-F5344CB8AC3E}">
        <p14:creationId xmlns:p14="http://schemas.microsoft.com/office/powerpoint/2010/main" val="2438037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8B195-E249-4372-B919-9940ED1284CB}" type="datetimeFigureOut">
              <a:rPr lang="tr-TR" smtClean="0"/>
              <a:t>28.12.2021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E9A7CD3-DE8B-4496-8631-5301A80E23BB}" type="slidenum">
              <a:rPr lang="tr-TR" smtClean="0"/>
              <a:t>‹#›</a:t>
            </a:fld>
            <a:endParaRPr lang="tr-TR"/>
          </a:p>
        </p:txBody>
      </p:sp>
    </p:spTree>
    <p:extLst>
      <p:ext uri="{BB962C8B-B14F-4D97-AF65-F5344CB8AC3E}">
        <p14:creationId xmlns:p14="http://schemas.microsoft.com/office/powerpoint/2010/main" val="3712503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8B195-E249-4372-B919-9940ED1284CB}" type="datetimeFigureOut">
              <a:rPr lang="tr-TR" smtClean="0"/>
              <a:t>28.12.2021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E9A7CD3-DE8B-4496-8631-5301A80E23BB}" type="slidenum">
              <a:rPr lang="tr-TR" smtClean="0"/>
              <a:t>‹#›</a:t>
            </a:fld>
            <a:endParaRPr lang="tr-TR"/>
          </a:p>
        </p:txBody>
      </p:sp>
    </p:spTree>
    <p:extLst>
      <p:ext uri="{BB962C8B-B14F-4D97-AF65-F5344CB8AC3E}">
        <p14:creationId xmlns:p14="http://schemas.microsoft.com/office/powerpoint/2010/main" val="1056946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8B98B195-E249-4372-B919-9940ED1284CB}" type="datetimeFigureOut">
              <a:rPr lang="tr-TR" smtClean="0"/>
              <a:t>28.12.2021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E9A7CD3-DE8B-4496-8631-5301A80E23BB}" type="slidenum">
              <a:rPr lang="tr-TR" smtClean="0"/>
              <a:t>‹#›</a:t>
            </a:fld>
            <a:endParaRPr lang="tr-TR"/>
          </a:p>
        </p:txBody>
      </p:sp>
    </p:spTree>
    <p:extLst>
      <p:ext uri="{BB962C8B-B14F-4D97-AF65-F5344CB8AC3E}">
        <p14:creationId xmlns:p14="http://schemas.microsoft.com/office/powerpoint/2010/main" val="3688722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8B98B195-E249-4372-B919-9940ED1284CB}" type="datetimeFigureOut">
              <a:rPr lang="tr-TR" smtClean="0"/>
              <a:t>28.12.2021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E9A7CD3-DE8B-4496-8631-5301A80E23BB}" type="slidenum">
              <a:rPr lang="tr-TR" smtClean="0"/>
              <a:t>‹#›</a:t>
            </a:fld>
            <a:endParaRPr lang="tr-TR"/>
          </a:p>
        </p:txBody>
      </p:sp>
    </p:spTree>
    <p:extLst>
      <p:ext uri="{BB962C8B-B14F-4D97-AF65-F5344CB8AC3E}">
        <p14:creationId xmlns:p14="http://schemas.microsoft.com/office/powerpoint/2010/main" val="2194558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8B98B195-E249-4372-B919-9940ED1284CB}" type="datetimeFigureOut">
              <a:rPr lang="tr-TR" smtClean="0"/>
              <a:t>28.12.2021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5E9A7CD3-DE8B-4496-8631-5301A80E23BB}" type="slidenum">
              <a:rPr lang="tr-TR" smtClean="0"/>
              <a:t>‹#›</a:t>
            </a:fld>
            <a:endParaRPr lang="tr-TR"/>
          </a:p>
        </p:txBody>
      </p:sp>
    </p:spTree>
    <p:extLst>
      <p:ext uri="{BB962C8B-B14F-4D97-AF65-F5344CB8AC3E}">
        <p14:creationId xmlns:p14="http://schemas.microsoft.com/office/powerpoint/2010/main" val="2712489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8B98B195-E249-4372-B919-9940ED1284CB}" type="datetimeFigureOut">
              <a:rPr lang="tr-TR" smtClean="0"/>
              <a:t>28.12.2021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5E9A7CD3-DE8B-4496-8631-5301A80E23BB}" type="slidenum">
              <a:rPr lang="tr-TR" smtClean="0"/>
              <a:t>‹#›</a:t>
            </a:fld>
            <a:endParaRPr lang="tr-TR"/>
          </a:p>
        </p:txBody>
      </p:sp>
    </p:spTree>
    <p:extLst>
      <p:ext uri="{BB962C8B-B14F-4D97-AF65-F5344CB8AC3E}">
        <p14:creationId xmlns:p14="http://schemas.microsoft.com/office/powerpoint/2010/main" val="2536362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B98B195-E249-4372-B919-9940ED1284CB}" type="datetimeFigureOut">
              <a:rPr lang="tr-TR" smtClean="0"/>
              <a:t>28.12.2021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5E9A7CD3-DE8B-4496-8631-5301A80E23BB}" type="slidenum">
              <a:rPr lang="tr-TR" smtClean="0"/>
              <a:t>‹#›</a:t>
            </a:fld>
            <a:endParaRPr lang="tr-TR"/>
          </a:p>
        </p:txBody>
      </p:sp>
    </p:spTree>
    <p:extLst>
      <p:ext uri="{BB962C8B-B14F-4D97-AF65-F5344CB8AC3E}">
        <p14:creationId xmlns:p14="http://schemas.microsoft.com/office/powerpoint/2010/main" val="2498791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B98B195-E249-4372-B919-9940ED1284CB}" type="datetimeFigureOut">
              <a:rPr lang="tr-TR" smtClean="0"/>
              <a:t>28.12.2021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E9A7CD3-DE8B-4496-8631-5301A80E23BB}" type="slidenum">
              <a:rPr lang="tr-TR" smtClean="0"/>
              <a:t>‹#›</a:t>
            </a:fld>
            <a:endParaRPr lang="tr-TR"/>
          </a:p>
        </p:txBody>
      </p:sp>
    </p:spTree>
    <p:extLst>
      <p:ext uri="{BB962C8B-B14F-4D97-AF65-F5344CB8AC3E}">
        <p14:creationId xmlns:p14="http://schemas.microsoft.com/office/powerpoint/2010/main" val="2861711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B98B195-E249-4372-B919-9940ED1284CB}" type="datetimeFigureOut">
              <a:rPr lang="tr-TR" smtClean="0"/>
              <a:t>28.12.2021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E9A7CD3-DE8B-4496-8631-5301A80E23BB}" type="slidenum">
              <a:rPr lang="tr-TR" smtClean="0"/>
              <a:t>‹#›</a:t>
            </a:fld>
            <a:endParaRPr lang="tr-TR"/>
          </a:p>
        </p:txBody>
      </p:sp>
    </p:spTree>
    <p:extLst>
      <p:ext uri="{BB962C8B-B14F-4D97-AF65-F5344CB8AC3E}">
        <p14:creationId xmlns:p14="http://schemas.microsoft.com/office/powerpoint/2010/main" val="422601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98B195-E249-4372-B919-9940ED1284CB}" type="datetimeFigureOut">
              <a:rPr lang="tr-TR" smtClean="0"/>
              <a:t>28.12.2021</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9A7CD3-DE8B-4496-8631-5301A80E23BB}" type="slidenum">
              <a:rPr lang="tr-TR" smtClean="0"/>
              <a:t>‹#›</a:t>
            </a:fld>
            <a:endParaRPr lang="tr-TR"/>
          </a:p>
        </p:txBody>
      </p:sp>
    </p:spTree>
    <p:extLst>
      <p:ext uri="{BB962C8B-B14F-4D97-AF65-F5344CB8AC3E}">
        <p14:creationId xmlns:p14="http://schemas.microsoft.com/office/powerpoint/2010/main" val="3033083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467544" y="476672"/>
            <a:ext cx="7772400" cy="1470025"/>
          </a:xfrm>
        </p:spPr>
        <p:txBody>
          <a:bodyPr/>
          <a:lstStyle/>
          <a:p>
            <a:r>
              <a:rPr lang="tr-TR" dirty="0"/>
              <a:t>Isı Pompası</a:t>
            </a:r>
          </a:p>
        </p:txBody>
      </p:sp>
      <p:sp>
        <p:nvSpPr>
          <p:cNvPr id="3" name="Alt Başlık 2"/>
          <p:cNvSpPr>
            <a:spLocks noGrp="1"/>
          </p:cNvSpPr>
          <p:nvPr>
            <p:ph type="subTitle" idx="1"/>
          </p:nvPr>
        </p:nvSpPr>
        <p:spPr>
          <a:xfrm>
            <a:off x="539552" y="5373216"/>
            <a:ext cx="8494449" cy="1054968"/>
          </a:xfrm>
        </p:spPr>
        <p:txBody>
          <a:bodyPr>
            <a:normAutofit/>
          </a:bodyPr>
          <a:lstStyle/>
          <a:p>
            <a:r>
              <a:rPr lang="tr-TR" sz="2400" dirty="0"/>
              <a:t>Hazırlayan: Yrd. </a:t>
            </a:r>
            <a:r>
              <a:rPr lang="tr-TR" sz="2400" dirty="0" err="1"/>
              <a:t>Doç.Dr</a:t>
            </a:r>
            <a:r>
              <a:rPr lang="tr-TR" sz="2400" dirty="0"/>
              <a:t>. Cuma ÇETİNER</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1561" y="1772816"/>
            <a:ext cx="4864993" cy="3471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4695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16632"/>
            <a:ext cx="8229600" cy="706090"/>
          </a:xfrm>
        </p:spPr>
        <p:txBody>
          <a:bodyPr>
            <a:normAutofit fontScale="90000"/>
          </a:bodyPr>
          <a:lstStyle/>
          <a:p>
            <a:br>
              <a:rPr lang="tr-TR" sz="2700" b="1" dirty="0"/>
            </a:br>
            <a:r>
              <a:rPr lang="tr-TR" sz="2700" b="1" dirty="0"/>
              <a:t>Isı pompası için </a:t>
            </a:r>
            <a:r>
              <a:rPr lang="tr-TR" sz="2700" b="1" dirty="0" err="1"/>
              <a:t>lnp</a:t>
            </a:r>
            <a:r>
              <a:rPr lang="tr-TR" sz="2700" b="1" dirty="0"/>
              <a:t>-h diyagramı</a:t>
            </a:r>
            <a:br>
              <a:rPr lang="tr-TR" b="1" dirty="0"/>
            </a:br>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692696"/>
            <a:ext cx="8784976" cy="5973133"/>
          </a:xfrm>
        </p:spPr>
      </p:pic>
    </p:spTree>
    <p:extLst>
      <p:ext uri="{BB962C8B-B14F-4D97-AF65-F5344CB8AC3E}">
        <p14:creationId xmlns:p14="http://schemas.microsoft.com/office/powerpoint/2010/main" val="257113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t>Kompresörlü Isı Pompaları</a:t>
            </a:r>
            <a:br>
              <a:rPr lang="tr-TR" b="1" dirty="0"/>
            </a:br>
            <a:endParaRPr lang="tr-TR" dirty="0"/>
          </a:p>
        </p:txBody>
      </p:sp>
      <p:sp>
        <p:nvSpPr>
          <p:cNvPr id="3" name="İçerik Yer Tutucusu 2"/>
          <p:cNvSpPr>
            <a:spLocks noGrp="1"/>
          </p:cNvSpPr>
          <p:nvPr>
            <p:ph idx="1"/>
          </p:nvPr>
        </p:nvSpPr>
        <p:spPr/>
        <p:txBody>
          <a:bodyPr/>
          <a:lstStyle/>
          <a:p>
            <a:r>
              <a:rPr lang="tr-TR" sz="1600" dirty="0"/>
              <a:t>Çalışma prensipleri buzdolabınınkine </a:t>
            </a:r>
          </a:p>
          <a:p>
            <a:r>
              <a:rPr lang="tr-TR" sz="1600" dirty="0"/>
              <a:t>benzeyen kompresörlü ısı pompaları </a:t>
            </a:r>
          </a:p>
          <a:p>
            <a:r>
              <a:rPr lang="tr-TR" sz="1600" dirty="0"/>
              <a:t>en çok tercih edilen ısı pompası türüdür. </a:t>
            </a:r>
          </a:p>
          <a:p>
            <a:r>
              <a:rPr lang="tr-TR" sz="1600" dirty="0"/>
              <a:t>Aralarındaki fark buzdolabı </a:t>
            </a:r>
          </a:p>
          <a:p>
            <a:r>
              <a:rPr lang="tr-TR" sz="1600" dirty="0"/>
              <a:t>ortam sıcaklığını düşürürken</a:t>
            </a:r>
          </a:p>
          <a:p>
            <a:r>
              <a:rPr lang="tr-TR" sz="1600" dirty="0"/>
              <a:t> ısı pompası arttırır.  </a:t>
            </a:r>
          </a:p>
          <a:p>
            <a:endParaRPr lang="tr-TR" sz="1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1628800"/>
            <a:ext cx="4267200" cy="438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4106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116632"/>
            <a:ext cx="8229600" cy="634082"/>
          </a:xfrm>
        </p:spPr>
        <p:txBody>
          <a:bodyPr>
            <a:noAutofit/>
          </a:bodyPr>
          <a:lstStyle/>
          <a:p>
            <a:r>
              <a:rPr lang="tr-TR" sz="3200" dirty="0"/>
              <a:t>Isı Pompası ve Kaynakları</a:t>
            </a:r>
          </a:p>
        </p:txBody>
      </p:sp>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757123"/>
            <a:ext cx="8964488" cy="6100877"/>
          </a:xfrm>
        </p:spPr>
      </p:pic>
    </p:spTree>
    <p:extLst>
      <p:ext uri="{BB962C8B-B14F-4D97-AF65-F5344CB8AC3E}">
        <p14:creationId xmlns:p14="http://schemas.microsoft.com/office/powerpoint/2010/main" val="22256051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88640"/>
            <a:ext cx="8229600" cy="778098"/>
          </a:xfrm>
        </p:spPr>
        <p:txBody>
          <a:bodyPr>
            <a:normAutofit/>
          </a:bodyPr>
          <a:lstStyle/>
          <a:p>
            <a:r>
              <a:rPr lang="tr-TR" sz="2800" dirty="0"/>
              <a:t>Isı Pompasının Çeşitleri </a:t>
            </a:r>
          </a:p>
        </p:txBody>
      </p:sp>
      <p:sp>
        <p:nvSpPr>
          <p:cNvPr id="3" name="İçerik Yer Tutucusu 2"/>
          <p:cNvSpPr>
            <a:spLocks noGrp="1"/>
          </p:cNvSpPr>
          <p:nvPr>
            <p:ph idx="1"/>
          </p:nvPr>
        </p:nvSpPr>
        <p:spPr>
          <a:xfrm>
            <a:off x="107504" y="1265856"/>
            <a:ext cx="8856984" cy="5592144"/>
          </a:xfrm>
        </p:spPr>
        <p:txBody>
          <a:bodyPr>
            <a:normAutofit/>
          </a:bodyPr>
          <a:lstStyle/>
          <a:p>
            <a:pPr marL="0" indent="0">
              <a:buNone/>
            </a:pPr>
            <a:r>
              <a:rPr lang="tr-TR" sz="2000" dirty="0"/>
              <a:t>1.Hava kaynaklı ısı pompası</a:t>
            </a:r>
          </a:p>
          <a:p>
            <a:pPr marL="0" indent="0">
              <a:buNone/>
            </a:pPr>
            <a:r>
              <a:rPr lang="tr-TR" sz="2000" dirty="0"/>
              <a:t> 1.1.Havadan havaya </a:t>
            </a:r>
          </a:p>
          <a:p>
            <a:pPr marL="0" indent="0">
              <a:buNone/>
            </a:pPr>
            <a:r>
              <a:rPr lang="tr-TR" sz="2000" dirty="0"/>
              <a:t>1.2.Havadan suya</a:t>
            </a:r>
          </a:p>
          <a:p>
            <a:pPr marL="0" indent="0">
              <a:buNone/>
            </a:pPr>
            <a:r>
              <a:rPr lang="tr-TR" sz="2000" dirty="0"/>
              <a:t>2. Toprak kaynaklı ısı pompası</a:t>
            </a:r>
          </a:p>
          <a:p>
            <a:pPr marL="0" indent="0">
              <a:buNone/>
            </a:pPr>
            <a:r>
              <a:rPr lang="tr-TR" sz="2000" dirty="0"/>
              <a:t>2.1.Yatay kaynaklı</a:t>
            </a:r>
          </a:p>
          <a:p>
            <a:pPr marL="0" indent="0">
              <a:buNone/>
            </a:pPr>
            <a:r>
              <a:rPr lang="tr-TR" sz="2000" dirty="0"/>
              <a:t>2.2.Dikey kaynaklı</a:t>
            </a:r>
          </a:p>
          <a:p>
            <a:pPr marL="0" indent="0">
              <a:buNone/>
            </a:pPr>
            <a:r>
              <a:rPr lang="tr-TR" sz="2000" dirty="0"/>
              <a:t>3.Su kaynaklı ısı pompası</a:t>
            </a:r>
          </a:p>
          <a:p>
            <a:pPr marL="0" indent="0">
              <a:buNone/>
            </a:pPr>
            <a:r>
              <a:rPr lang="tr-TR" sz="2000" dirty="0"/>
              <a:t>3.1. Açık devreli</a:t>
            </a:r>
          </a:p>
          <a:p>
            <a:pPr marL="0" indent="0">
              <a:buNone/>
            </a:pPr>
            <a:r>
              <a:rPr lang="tr-TR" sz="2000" dirty="0"/>
              <a:t>3.2. Kapalı devreli</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7509" y="1265856"/>
            <a:ext cx="2108103" cy="2093205"/>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2812" y="3501008"/>
            <a:ext cx="2257222" cy="2249246"/>
          </a:xfrm>
          <a:prstGeom prst="rect">
            <a:avLst/>
          </a:prstGeom>
        </p:spPr>
      </p:pic>
      <p:pic>
        <p:nvPicPr>
          <p:cNvPr id="6" name="Resi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3888" y="1265857"/>
            <a:ext cx="2869607" cy="1957304"/>
          </a:xfrm>
          <a:prstGeom prst="rect">
            <a:avLst/>
          </a:prstGeom>
        </p:spPr>
      </p:pic>
      <p:pic>
        <p:nvPicPr>
          <p:cNvPr id="7" name="Resim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63888" y="3513049"/>
            <a:ext cx="2918269" cy="2436905"/>
          </a:xfrm>
          <a:prstGeom prst="rect">
            <a:avLst/>
          </a:prstGeom>
        </p:spPr>
      </p:pic>
      <p:pic>
        <p:nvPicPr>
          <p:cNvPr id="8" name="Resim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8735" y="4605590"/>
            <a:ext cx="3312368" cy="2252410"/>
          </a:xfrm>
          <a:prstGeom prst="rect">
            <a:avLst/>
          </a:prstGeom>
        </p:spPr>
      </p:pic>
    </p:spTree>
    <p:extLst>
      <p:ext uri="{BB962C8B-B14F-4D97-AF65-F5344CB8AC3E}">
        <p14:creationId xmlns:p14="http://schemas.microsoft.com/office/powerpoint/2010/main" val="604756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562074"/>
          </a:xfrm>
        </p:spPr>
        <p:txBody>
          <a:bodyPr>
            <a:normAutofit fontScale="90000"/>
          </a:bodyPr>
          <a:lstStyle/>
          <a:p>
            <a:r>
              <a:rPr lang="tr-TR" b="1" dirty="0"/>
              <a:t> </a:t>
            </a:r>
            <a:r>
              <a:rPr lang="tr-TR" sz="2800" b="1" dirty="0"/>
              <a:t>Enerji Kaynakları </a:t>
            </a:r>
            <a:endParaRPr lang="tr-TR" sz="2800" dirty="0"/>
          </a:p>
        </p:txBody>
      </p:sp>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27984" y="1700808"/>
            <a:ext cx="4330700" cy="3265347"/>
          </a:xfrm>
        </p:spPr>
      </p:pic>
      <p:sp>
        <p:nvSpPr>
          <p:cNvPr id="4" name="Metin kutusu 3"/>
          <p:cNvSpPr txBox="1"/>
          <p:nvPr/>
        </p:nvSpPr>
        <p:spPr>
          <a:xfrm>
            <a:off x="323528" y="980727"/>
            <a:ext cx="3744416" cy="3970318"/>
          </a:xfrm>
          <a:prstGeom prst="rect">
            <a:avLst/>
          </a:prstGeom>
          <a:noFill/>
        </p:spPr>
        <p:txBody>
          <a:bodyPr wrap="square" rtlCol="0">
            <a:spAutoFit/>
          </a:bodyPr>
          <a:lstStyle/>
          <a:p>
            <a:r>
              <a:rPr lang="tr-TR" dirty="0"/>
              <a:t>Enerji Kaynağı – Hava : Kolaylıkla bulunabilir, ilk yatırım maliyeti düşüktür. Düşük dış hava sıcaklıklarında elektrikli ısıtıcı takviyesi gereklidir.</a:t>
            </a:r>
          </a:p>
          <a:p>
            <a:r>
              <a:rPr lang="tr-TR" dirty="0"/>
              <a:t> Enerji Kaynağı – Toprak : </a:t>
            </a:r>
          </a:p>
          <a:p>
            <a:r>
              <a:rPr lang="tr-TR" dirty="0"/>
              <a:t>Yeni binalarda en çok tercih edilen enerji kaynağıdır.  </a:t>
            </a:r>
            <a:r>
              <a:rPr lang="tr-TR" dirty="0" err="1"/>
              <a:t>Monovalent</a:t>
            </a:r>
            <a:r>
              <a:rPr lang="tr-TR" dirty="0"/>
              <a:t> işletilebilir, yüksek verime sahiptir</a:t>
            </a:r>
          </a:p>
          <a:p>
            <a:r>
              <a:rPr lang="tr-TR" dirty="0"/>
              <a:t>Enerji Kaynağı – Su : Su kalitesi ve özellikleri önemlidir. Genel olarak yüksek verimlidir, </a:t>
            </a:r>
            <a:r>
              <a:rPr lang="tr-TR" dirty="0" err="1"/>
              <a:t>monovalent</a:t>
            </a:r>
            <a:r>
              <a:rPr lang="tr-TR" dirty="0"/>
              <a:t> işletilebilir.</a:t>
            </a:r>
          </a:p>
          <a:p>
            <a:r>
              <a:rPr lang="tr-TR"/>
              <a:t>   </a:t>
            </a:r>
            <a:endParaRPr lang="tr-TR" dirty="0"/>
          </a:p>
        </p:txBody>
      </p:sp>
    </p:spTree>
    <p:extLst>
      <p:ext uri="{BB962C8B-B14F-4D97-AF65-F5344CB8AC3E}">
        <p14:creationId xmlns:p14="http://schemas.microsoft.com/office/powerpoint/2010/main" val="3074415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dirty="0"/>
              <a:t>Yıllık hava, su, toprak sıcaklıkları değişimi</a:t>
            </a:r>
          </a:p>
        </p:txBody>
      </p:sp>
      <p:pic>
        <p:nvPicPr>
          <p:cNvPr id="6" name="İçerik Yer Tutucus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2204864"/>
            <a:ext cx="8464927" cy="3015630"/>
          </a:xfrm>
        </p:spPr>
      </p:pic>
    </p:spTree>
    <p:extLst>
      <p:ext uri="{BB962C8B-B14F-4D97-AF65-F5344CB8AC3E}">
        <p14:creationId xmlns:p14="http://schemas.microsoft.com/office/powerpoint/2010/main" val="23900645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784947"/>
            <a:ext cx="8229600" cy="4156469"/>
          </a:xfrm>
        </p:spPr>
      </p:pic>
    </p:spTree>
    <p:extLst>
      <p:ext uri="{BB962C8B-B14F-4D97-AF65-F5344CB8AC3E}">
        <p14:creationId xmlns:p14="http://schemas.microsoft.com/office/powerpoint/2010/main" val="24365422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Enerji Kaynağı - Toprak</a:t>
            </a:r>
            <a:endParaRPr lang="tr-TR" dirty="0"/>
          </a:p>
        </p:txBody>
      </p:sp>
      <p:sp>
        <p:nvSpPr>
          <p:cNvPr id="3" name="İçerik Yer Tutucusu 2"/>
          <p:cNvSpPr>
            <a:spLocks noGrp="1"/>
          </p:cNvSpPr>
          <p:nvPr>
            <p:ph idx="1"/>
          </p:nvPr>
        </p:nvSpPr>
        <p:spPr/>
        <p:txBody>
          <a:bodyPr>
            <a:normAutofit fontScale="70000" lnSpcReduction="20000"/>
          </a:bodyPr>
          <a:lstStyle/>
          <a:p>
            <a:pPr marL="0" indent="0">
              <a:buNone/>
            </a:pPr>
            <a:r>
              <a:rPr lang="tr-TR" dirty="0"/>
              <a:t>2 m </a:t>
            </a:r>
            <a:r>
              <a:rPr lang="tr-TR" dirty="0" err="1"/>
              <a:t>lik</a:t>
            </a:r>
            <a:r>
              <a:rPr lang="tr-TR" dirty="0"/>
              <a:t> bir derinlikte toprak tüm yıl boyunca  7 ile 13°C arasında sabit bir sıcaklık aralığına sahiptir. (Yatay toprak </a:t>
            </a:r>
            <a:r>
              <a:rPr lang="tr-TR" dirty="0" err="1"/>
              <a:t>kollektörleri</a:t>
            </a:r>
            <a:r>
              <a:rPr lang="tr-TR" dirty="0"/>
              <a:t>  (veya dikey sondajlar bu </a:t>
            </a:r>
          </a:p>
          <a:p>
            <a:pPr marL="0" indent="0">
              <a:buNone/>
            </a:pPr>
            <a:r>
              <a:rPr lang="tr-TR" dirty="0"/>
              <a:t>depolanan enerjiyi antifriz-su karışımı ile ısı pompasının buharlaştırıcısına getirirler.   </a:t>
            </a:r>
          </a:p>
          <a:p>
            <a:pPr marL="0" indent="0">
              <a:buNone/>
            </a:pPr>
            <a:r>
              <a:rPr lang="tr-TR" dirty="0"/>
              <a:t>  </a:t>
            </a:r>
          </a:p>
          <a:p>
            <a:pPr marL="0" indent="0">
              <a:buNone/>
            </a:pPr>
            <a:r>
              <a:rPr lang="tr-TR" dirty="0"/>
              <a:t>Toprak yüzeyinden 5 m derine kadar olan tabaka ısı kaynağı olarak kabul edilir.</a:t>
            </a:r>
          </a:p>
          <a:p>
            <a:pPr marL="0" indent="0">
              <a:buNone/>
            </a:pPr>
            <a:r>
              <a:rPr lang="tr-TR" dirty="0"/>
              <a:t>   </a:t>
            </a:r>
          </a:p>
          <a:p>
            <a:pPr marL="0" indent="0">
              <a:buNone/>
            </a:pPr>
            <a:r>
              <a:rPr lang="tr-TR" dirty="0"/>
              <a:t>Isıtılacak bina yakınındaki alanda bulunan  </a:t>
            </a:r>
            <a:r>
              <a:rPr lang="tr-TR" dirty="0" err="1"/>
              <a:t>eşanjör</a:t>
            </a:r>
            <a:r>
              <a:rPr lang="tr-TR" dirty="0"/>
              <a:t> yardımı ile enerji transfer edilir. </a:t>
            </a:r>
          </a:p>
          <a:p>
            <a:pPr marL="0" indent="0">
              <a:buNone/>
            </a:pPr>
            <a:r>
              <a:rPr lang="tr-TR" dirty="0"/>
              <a:t>Daha derin tabakalardaki enerji akımı 0.063 ile  0.1 W/m2</a:t>
            </a:r>
          </a:p>
          <a:p>
            <a:pPr marL="0" indent="0">
              <a:buNone/>
            </a:pPr>
            <a:r>
              <a:rPr lang="tr-TR" dirty="0"/>
              <a:t>Isı Pompası Teknolojisi  arasındadır.  Bu değer ihmal edilebilir. Toprak, yüzeyindeki yağmur, güneş ışığı gibi kaynaklardan ısısını alır.</a:t>
            </a:r>
          </a:p>
          <a:p>
            <a:pPr marL="0" indent="0">
              <a:buNone/>
            </a:pPr>
            <a:endParaRPr lang="tr-TR" dirty="0"/>
          </a:p>
        </p:txBody>
      </p:sp>
    </p:spTree>
    <p:extLst>
      <p:ext uri="{BB962C8B-B14F-4D97-AF65-F5344CB8AC3E}">
        <p14:creationId xmlns:p14="http://schemas.microsoft.com/office/powerpoint/2010/main" val="37847702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850106"/>
          </a:xfrm>
        </p:spPr>
        <p:txBody>
          <a:bodyPr>
            <a:normAutofit/>
          </a:bodyPr>
          <a:lstStyle/>
          <a:p>
            <a:r>
              <a:rPr lang="tr-TR" sz="3200" dirty="0"/>
              <a:t>Toprak Kaynaklı</a:t>
            </a:r>
          </a:p>
        </p:txBody>
      </p:sp>
      <p:sp>
        <p:nvSpPr>
          <p:cNvPr id="3" name="İçerik Yer Tutucusu 2"/>
          <p:cNvSpPr>
            <a:spLocks noGrp="1"/>
          </p:cNvSpPr>
          <p:nvPr>
            <p:ph idx="1"/>
          </p:nvPr>
        </p:nvSpPr>
        <p:spPr>
          <a:xfrm>
            <a:off x="467544" y="1268760"/>
            <a:ext cx="8229600" cy="5257800"/>
          </a:xfrm>
        </p:spPr>
        <p:txBody>
          <a:bodyPr>
            <a:normAutofit fontScale="62500" lnSpcReduction="20000"/>
          </a:bodyPr>
          <a:lstStyle/>
          <a:p>
            <a:r>
              <a:rPr lang="tr-TR" dirty="0"/>
              <a:t>Yerkürenin iç ısısına jeotermal enerji denir. Bu ısı, dünyanın merkezinden yeryüzüne doğru yayılır. Normal olarak yerin altına doğru inildiğinde her 33 metrede sıcaklık 1 santigrat derece yükselir. Özellikle jeotermal sahalarda, jeolojik yapının ve kayaç tiplerinin farklı olmalarından dolayı sıcaklık artışı çok daha fazladır, örneğin 33 metrede 5 derece olabilir. Jeotermal sahaların uzağındaki bölgelerde de toprağın ısısı, binalarda ısıtma ve soğutmada kullanılabilir. Toprağın 1,5-2 metre altı yıl boyunca 11-15 santigrat derece sabit sıcaklıkta kalmaktadır. </a:t>
            </a:r>
            <a:br>
              <a:rPr lang="tr-TR" dirty="0"/>
            </a:br>
            <a:br>
              <a:rPr lang="tr-TR" dirty="0"/>
            </a:br>
            <a:r>
              <a:rPr lang="tr-TR" dirty="0"/>
              <a:t>Jeotermal (toprak kaynaklı) ısı pompa sistemi ile, toprağın sabit ısısı değerlendirilir ve binaları ısıtmada, soğutmada kullanılır. Hava kaynaklı ısı pompalarına göre daha verimlidirler. Çünkü yıl boyunca ısısı sabit bir kaynaktan (topraktan) ısıyı alırlar, ısı farklılığı azdır - daha verimli çalıştırır. COP değerleri 3.5-5.2 arasında değişir. </a:t>
            </a:r>
            <a:br>
              <a:rPr lang="tr-TR" dirty="0"/>
            </a:br>
            <a:br>
              <a:rPr lang="tr-TR" dirty="0"/>
            </a:br>
            <a:r>
              <a:rPr lang="tr-TR" dirty="0"/>
              <a:t>Hava kaynaklı sistemlere göre toprak kaynaklı ısı pompaları daha pahalıdır çünkü toprak altında kuyular, sondaj açmak, borular döşemek gerekir. Ancak hava kaynaklı ısı pompasına göre daha verimlidirler.</a:t>
            </a:r>
          </a:p>
        </p:txBody>
      </p:sp>
    </p:spTree>
    <p:extLst>
      <p:ext uri="{BB962C8B-B14F-4D97-AF65-F5344CB8AC3E}">
        <p14:creationId xmlns:p14="http://schemas.microsoft.com/office/powerpoint/2010/main" val="38370383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188640"/>
            <a:ext cx="8229600" cy="634082"/>
          </a:xfrm>
        </p:spPr>
        <p:txBody>
          <a:bodyPr>
            <a:noAutofit/>
          </a:bodyPr>
          <a:lstStyle/>
          <a:p>
            <a:br>
              <a:rPr lang="tr-TR" sz="2400" dirty="0"/>
            </a:br>
            <a:r>
              <a:rPr lang="tr-TR" sz="2400" dirty="0"/>
              <a:t>Toprak Kaynaklı</a:t>
            </a:r>
            <a:br>
              <a:rPr lang="tr-TR" sz="2400" dirty="0"/>
            </a:br>
            <a:endParaRPr lang="tr-TR" sz="2400"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2420888"/>
            <a:ext cx="8346535" cy="2864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202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994122"/>
          </a:xfrm>
        </p:spPr>
        <p:txBody>
          <a:bodyPr>
            <a:normAutofit/>
          </a:bodyPr>
          <a:lstStyle/>
          <a:p>
            <a:r>
              <a:rPr lang="tr-TR" sz="3200" dirty="0"/>
              <a:t>Isı Pompası Tanıtımı</a:t>
            </a:r>
          </a:p>
        </p:txBody>
      </p:sp>
      <p:sp>
        <p:nvSpPr>
          <p:cNvPr id="4" name="Dikdörtgen 3"/>
          <p:cNvSpPr/>
          <p:nvPr/>
        </p:nvSpPr>
        <p:spPr>
          <a:xfrm>
            <a:off x="467544" y="1340768"/>
            <a:ext cx="8352928" cy="3785652"/>
          </a:xfrm>
          <a:prstGeom prst="rect">
            <a:avLst/>
          </a:prstGeom>
        </p:spPr>
        <p:txBody>
          <a:bodyPr wrap="square">
            <a:spAutoFit/>
          </a:bodyPr>
          <a:lstStyle/>
          <a:p>
            <a:pPr marL="342900" indent="-342900">
              <a:buFont typeface="Arial" pitchFamily="34" charset="0"/>
              <a:buChar char="•"/>
            </a:pPr>
            <a:r>
              <a:rPr lang="tr-TR" sz="2400" dirty="0"/>
              <a:t>Isı pompası en basit tanımıyla  ısıyı bir ortamdan başka </a:t>
            </a:r>
            <a:r>
              <a:rPr lang="tr-TR" sz="2400"/>
              <a:t>bir ortama </a:t>
            </a:r>
            <a:r>
              <a:rPr lang="tr-TR" sz="2400" dirty="0"/>
              <a:t>taşıma işlemini gerçekleştiren sistemdir.  </a:t>
            </a:r>
          </a:p>
          <a:p>
            <a:pPr marL="342900" indent="-342900">
              <a:buFont typeface="Arial" pitchFamily="34" charset="0"/>
              <a:buChar char="•"/>
            </a:pPr>
            <a:r>
              <a:rPr lang="tr-TR" sz="2400" dirty="0"/>
              <a:t>Isıyı üretmek yerine taşımayı esas alırlar. </a:t>
            </a:r>
          </a:p>
          <a:p>
            <a:pPr marL="342900" indent="-342900">
              <a:buFont typeface="Arial" pitchFamily="34" charset="0"/>
              <a:buChar char="•"/>
            </a:pPr>
            <a:r>
              <a:rPr lang="tr-TR" sz="2400" dirty="0"/>
              <a:t>Su pompası suyu bir yerden başka bir yere naklederken ısı pompaları da benzer şeklide  ısıyı naklederler.  Bu esnada bir miktar elektrik enerjisi harcarlar.</a:t>
            </a:r>
          </a:p>
          <a:p>
            <a:pPr marL="342900" indent="-342900">
              <a:buFont typeface="Arial" pitchFamily="34" charset="0"/>
              <a:buChar char="•"/>
            </a:pPr>
            <a:r>
              <a:rPr lang="tr-TR" sz="2400" dirty="0"/>
              <a:t>Enerji alınan kaynaklar hava, su yada topraktır.</a:t>
            </a:r>
          </a:p>
          <a:p>
            <a:pPr marL="342900" indent="-342900">
              <a:buFont typeface="Arial" pitchFamily="34" charset="0"/>
              <a:buChar char="•"/>
            </a:pPr>
            <a:r>
              <a:rPr lang="tr-TR" sz="2400" dirty="0"/>
              <a:t>Isıtma işleminde enerji alınan kaynak ısıtılarak ortama pompalanırken,  soğutma işleminde ise enerji alınan kaynak soğutularak ortama aktarılır.</a:t>
            </a:r>
          </a:p>
        </p:txBody>
      </p:sp>
    </p:spTree>
    <p:extLst>
      <p:ext uri="{BB962C8B-B14F-4D97-AF65-F5344CB8AC3E}">
        <p14:creationId xmlns:p14="http://schemas.microsoft.com/office/powerpoint/2010/main" val="1444314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706090"/>
          </a:xfrm>
        </p:spPr>
        <p:txBody>
          <a:bodyPr>
            <a:normAutofit/>
          </a:bodyPr>
          <a:lstStyle/>
          <a:p>
            <a:r>
              <a:rPr lang="tr-TR" sz="2800" dirty="0"/>
              <a:t>Toprak kaynaklı ısı pompası</a:t>
            </a: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0087" y="1829594"/>
            <a:ext cx="7743825" cy="4067175"/>
          </a:xfrm>
        </p:spPr>
      </p:pic>
    </p:spTree>
    <p:extLst>
      <p:ext uri="{BB962C8B-B14F-4D97-AF65-F5344CB8AC3E}">
        <p14:creationId xmlns:p14="http://schemas.microsoft.com/office/powerpoint/2010/main" val="6285833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Toprak yatay</a:t>
            </a:r>
          </a:p>
        </p:txBody>
      </p:sp>
      <p:pic>
        <p:nvPicPr>
          <p:cNvPr id="6" name="İçerik Yer Tutucus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83968" y="1412776"/>
            <a:ext cx="4605787" cy="4589512"/>
          </a:xfrm>
        </p:spPr>
      </p:pic>
      <p:pic>
        <p:nvPicPr>
          <p:cNvPr id="6146" name="Picture 2" descr="wq_er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34" y="3140968"/>
            <a:ext cx="4047098" cy="3040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18760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27856"/>
            <a:ext cx="8229600" cy="664840"/>
          </a:xfrm>
        </p:spPr>
        <p:txBody>
          <a:bodyPr>
            <a:normAutofit/>
          </a:bodyPr>
          <a:lstStyle/>
          <a:p>
            <a:r>
              <a:rPr lang="tr-TR" sz="3600" dirty="0"/>
              <a:t>Toprak Dikey sistem</a:t>
            </a: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25224" y="980728"/>
            <a:ext cx="6818776" cy="4525963"/>
          </a:xfrm>
        </p:spPr>
      </p:pic>
      <p:pic>
        <p:nvPicPr>
          <p:cNvPr id="4098" name="Picture 2" descr="Water Quality Oper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068960"/>
            <a:ext cx="4320480" cy="3456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descr="Vertical loop exampl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584284"/>
            <a:ext cx="2232248" cy="1849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2120" y="5157192"/>
            <a:ext cx="2216868" cy="1512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41680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706090"/>
          </a:xfrm>
        </p:spPr>
        <p:txBody>
          <a:bodyPr>
            <a:normAutofit/>
          </a:bodyPr>
          <a:lstStyle/>
          <a:p>
            <a:r>
              <a:rPr lang="tr-TR" sz="2800" dirty="0"/>
              <a:t>Isı Pompası ile Topraktan Isı Çekilmesi</a:t>
            </a: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9592" y="1124744"/>
            <a:ext cx="7416824" cy="5210320"/>
          </a:xfrm>
        </p:spPr>
      </p:pic>
    </p:spTree>
    <p:extLst>
      <p:ext uri="{BB962C8B-B14F-4D97-AF65-F5344CB8AC3E}">
        <p14:creationId xmlns:p14="http://schemas.microsoft.com/office/powerpoint/2010/main" val="8656892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634082"/>
          </a:xfrm>
        </p:spPr>
        <p:txBody>
          <a:bodyPr>
            <a:normAutofit/>
          </a:bodyPr>
          <a:lstStyle/>
          <a:p>
            <a:r>
              <a:rPr lang="tr-TR" sz="2800" dirty="0"/>
              <a:t>Toprak </a:t>
            </a:r>
            <a:r>
              <a:rPr lang="tr-TR" sz="2800" dirty="0" err="1"/>
              <a:t>Kollektörleri</a:t>
            </a:r>
            <a:r>
              <a:rPr lang="tr-TR" sz="2800" dirty="0"/>
              <a:t> ile ısı Çekilmesi</a:t>
            </a: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874370"/>
            <a:ext cx="8417241" cy="4134970"/>
          </a:xfrm>
        </p:spPr>
      </p:pic>
      <p:sp>
        <p:nvSpPr>
          <p:cNvPr id="5" name="Metin kutusu 4"/>
          <p:cNvSpPr txBox="1"/>
          <p:nvPr/>
        </p:nvSpPr>
        <p:spPr>
          <a:xfrm>
            <a:off x="395536" y="5013176"/>
            <a:ext cx="8640960" cy="1600438"/>
          </a:xfrm>
          <a:prstGeom prst="rect">
            <a:avLst/>
          </a:prstGeom>
          <a:noFill/>
        </p:spPr>
        <p:txBody>
          <a:bodyPr wrap="square" rtlCol="0">
            <a:spAutoFit/>
          </a:bodyPr>
          <a:lstStyle/>
          <a:p>
            <a:r>
              <a:rPr lang="tr-TR" sz="1400" dirty="0"/>
              <a:t>Tecrübelere dayanılarak verilen ısı çekme kapasitesi (soğutma kapasitesi) her m2</a:t>
            </a:r>
          </a:p>
          <a:p>
            <a:r>
              <a:rPr lang="tr-TR" sz="1400" dirty="0"/>
              <a:t> toprak alanı için 10 ile  35  </a:t>
            </a:r>
            <a:r>
              <a:rPr lang="tr-TR" sz="1400" dirty="0" err="1"/>
              <a:t>Watt</a:t>
            </a:r>
            <a:r>
              <a:rPr lang="tr-TR" sz="1400" dirty="0"/>
              <a:t> arasındadır.  </a:t>
            </a:r>
          </a:p>
          <a:p>
            <a:r>
              <a:rPr lang="tr-TR" sz="1400" dirty="0"/>
              <a:t>Kumlu kuru toprak </a:t>
            </a:r>
            <a:r>
              <a:rPr lang="tr-TR" sz="1400" dirty="0" err="1"/>
              <a:t>qE</a:t>
            </a:r>
            <a:r>
              <a:rPr lang="tr-TR" sz="1400" dirty="0"/>
              <a:t> = 10 -  15 W/m2</a:t>
            </a:r>
          </a:p>
          <a:p>
            <a:r>
              <a:rPr lang="tr-TR" sz="1400" dirty="0"/>
              <a:t>Kumlu yaş toprak </a:t>
            </a:r>
            <a:r>
              <a:rPr lang="tr-TR" sz="1400" dirty="0" err="1"/>
              <a:t>qE</a:t>
            </a:r>
            <a:r>
              <a:rPr lang="tr-TR" sz="1400" dirty="0"/>
              <a:t>= 15 -  20 W/m2</a:t>
            </a:r>
          </a:p>
          <a:p>
            <a:r>
              <a:rPr lang="tr-TR" sz="1400" dirty="0"/>
              <a:t>Killi kuru toprak </a:t>
            </a:r>
            <a:r>
              <a:rPr lang="tr-TR" sz="1400" dirty="0" err="1"/>
              <a:t>qE</a:t>
            </a:r>
            <a:r>
              <a:rPr lang="tr-TR" sz="1400" dirty="0"/>
              <a:t> = 20 -  25 W/m2</a:t>
            </a:r>
          </a:p>
          <a:p>
            <a:r>
              <a:rPr lang="tr-TR" sz="1400" dirty="0"/>
              <a:t>Killi ıslak toprak </a:t>
            </a:r>
            <a:r>
              <a:rPr lang="tr-TR" sz="1400" dirty="0" err="1"/>
              <a:t>qE</a:t>
            </a:r>
            <a:r>
              <a:rPr lang="tr-TR" sz="1400" dirty="0"/>
              <a:t>= 25 -  30 W/m2 </a:t>
            </a:r>
          </a:p>
          <a:p>
            <a:r>
              <a:rPr lang="tr-TR" sz="1400" dirty="0"/>
              <a:t>Yer altı suyu olan toprak </a:t>
            </a:r>
            <a:r>
              <a:rPr lang="tr-TR" sz="1400" dirty="0" err="1"/>
              <a:t>qE</a:t>
            </a:r>
            <a:r>
              <a:rPr lang="tr-TR" sz="1400" dirty="0"/>
              <a:t>= 30 -  35 W/m2</a:t>
            </a:r>
          </a:p>
        </p:txBody>
      </p:sp>
    </p:spTree>
    <p:extLst>
      <p:ext uri="{BB962C8B-B14F-4D97-AF65-F5344CB8AC3E}">
        <p14:creationId xmlns:p14="http://schemas.microsoft.com/office/powerpoint/2010/main" val="39111767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116632"/>
            <a:ext cx="8229600" cy="664840"/>
          </a:xfrm>
        </p:spPr>
        <p:txBody>
          <a:bodyPr>
            <a:normAutofit/>
          </a:bodyPr>
          <a:lstStyle/>
          <a:p>
            <a:r>
              <a:rPr lang="tr-TR" sz="2400" dirty="0"/>
              <a:t>Yıllık Toprakaltı Sıcaklık Değişimi</a:t>
            </a: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1052736"/>
            <a:ext cx="7992888" cy="5516213"/>
          </a:xfrm>
        </p:spPr>
      </p:pic>
    </p:spTree>
    <p:extLst>
      <p:ext uri="{BB962C8B-B14F-4D97-AF65-F5344CB8AC3E}">
        <p14:creationId xmlns:p14="http://schemas.microsoft.com/office/powerpoint/2010/main" val="32100688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404664"/>
            <a:ext cx="1944216" cy="3024336"/>
          </a:xfrm>
        </p:spPr>
        <p:txBody>
          <a:bodyPr>
            <a:normAutofit fontScale="90000"/>
          </a:bodyPr>
          <a:lstStyle/>
          <a:p>
            <a:r>
              <a:rPr lang="tr-TR" sz="3600" dirty="0"/>
              <a:t>Toprak  </a:t>
            </a:r>
            <a:r>
              <a:rPr lang="tr-TR" sz="3600"/>
              <a:t>ve su kaynaklı </a:t>
            </a:r>
            <a:r>
              <a:rPr lang="tr-TR" sz="3600" dirty="0"/>
              <a:t>ısı pompası tipleri</a:t>
            </a: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11760" y="332656"/>
            <a:ext cx="6552728" cy="6213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31722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706090"/>
          </a:xfrm>
        </p:spPr>
        <p:txBody>
          <a:bodyPr>
            <a:normAutofit/>
          </a:bodyPr>
          <a:lstStyle/>
          <a:p>
            <a:r>
              <a:rPr lang="tr-TR" sz="3200" dirty="0"/>
              <a:t>Su kaynaklı ısı pompası</a:t>
            </a: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44086" y="1600200"/>
            <a:ext cx="6655827" cy="4525963"/>
          </a:xfrm>
        </p:spPr>
      </p:pic>
    </p:spTree>
    <p:extLst>
      <p:ext uri="{BB962C8B-B14F-4D97-AF65-F5344CB8AC3E}">
        <p14:creationId xmlns:p14="http://schemas.microsoft.com/office/powerpoint/2010/main" val="22592989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548680"/>
            <a:ext cx="8229600" cy="706090"/>
          </a:xfrm>
        </p:spPr>
        <p:txBody>
          <a:bodyPr>
            <a:normAutofit fontScale="90000"/>
          </a:bodyPr>
          <a:lstStyle/>
          <a:p>
            <a:r>
              <a:rPr lang="tr-TR" sz="2800" b="1" dirty="0"/>
              <a:t>Dünya Üzerinde Toprak Kaynaklı Isı Pompaları</a:t>
            </a:r>
            <a:br>
              <a:rPr lang="tr-TR" sz="3600" dirty="0"/>
            </a:br>
            <a:endParaRPr lang="tr-TR" sz="3600" dirty="0"/>
          </a:p>
        </p:txBody>
      </p:sp>
      <p:sp>
        <p:nvSpPr>
          <p:cNvPr id="3" name="İçerik Yer Tutucusu 2"/>
          <p:cNvSpPr>
            <a:spLocks noGrp="1"/>
          </p:cNvSpPr>
          <p:nvPr>
            <p:ph idx="1"/>
          </p:nvPr>
        </p:nvSpPr>
        <p:spPr>
          <a:xfrm>
            <a:off x="467544" y="1196752"/>
            <a:ext cx="8229600" cy="2764904"/>
          </a:xfrm>
        </p:spPr>
        <p:txBody>
          <a:bodyPr>
            <a:normAutofit fontScale="77500" lnSpcReduction="20000"/>
          </a:bodyPr>
          <a:lstStyle/>
          <a:p>
            <a:r>
              <a:rPr lang="tr-TR" sz="2800" dirty="0"/>
              <a:t>Toprak kaynaklı ısı pompaları geçtiğimiz yarım yüzyıl içerisinde kış sezonunun uzun ve sert geçtiği </a:t>
            </a:r>
          </a:p>
          <a:p>
            <a:r>
              <a:rPr lang="tr-TR" sz="2800" dirty="0"/>
              <a:t>Kuzey Avrupa, </a:t>
            </a:r>
          </a:p>
          <a:p>
            <a:r>
              <a:rPr lang="tr-TR" sz="2800" dirty="0"/>
              <a:t>İskandinavya </a:t>
            </a:r>
          </a:p>
          <a:p>
            <a:r>
              <a:rPr lang="tr-TR" sz="2800" dirty="0"/>
              <a:t>Kanada ve </a:t>
            </a:r>
          </a:p>
          <a:p>
            <a:r>
              <a:rPr lang="tr-TR" sz="2800" dirty="0"/>
              <a:t>Kuzey Amerika'da </a:t>
            </a:r>
          </a:p>
          <a:p>
            <a:pPr marL="0" indent="0">
              <a:buNone/>
            </a:pPr>
            <a:r>
              <a:rPr lang="tr-TR" sz="2800" dirty="0"/>
              <a:t>Avantajları ve yüksek konfor özelliklerinden ve çok yönlü kullanılabilir olmasından dolayı tercih edilmiştir.</a:t>
            </a:r>
          </a:p>
          <a:p>
            <a:endParaRPr lang="tr-TR" dirty="0"/>
          </a:p>
        </p:txBody>
      </p:sp>
    </p:spTree>
    <p:extLst>
      <p:ext uri="{BB962C8B-B14F-4D97-AF65-F5344CB8AC3E}">
        <p14:creationId xmlns:p14="http://schemas.microsoft.com/office/powerpoint/2010/main" val="8662150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Hava</a:t>
            </a:r>
          </a:p>
        </p:txBody>
      </p:sp>
      <p:sp>
        <p:nvSpPr>
          <p:cNvPr id="3" name="İçerik Yer Tutucusu 2"/>
          <p:cNvSpPr>
            <a:spLocks noGrp="1"/>
          </p:cNvSpPr>
          <p:nvPr>
            <p:ph idx="1"/>
          </p:nvPr>
        </p:nvSpPr>
        <p:spPr/>
        <p:txBody>
          <a:bodyPr>
            <a:normAutofit fontScale="92500" lnSpcReduction="20000"/>
          </a:bodyPr>
          <a:lstStyle/>
          <a:p>
            <a:r>
              <a:rPr lang="tr-TR" dirty="0"/>
              <a:t>Havanın ısısını kullanarak ısıtma/soğutma yapabilirler. En yaygın kullanılan ısı pompası türüdür çünkü diğerlerine göre montajı daha kolay ve hesaplıdır. Ancak dış ortamda bulunup dış havayı kullandıklarından bazı kısıtlamaları vardır. Aşırı sıcak ve soğuk havalarda meydana gelen yüksek sıcaklık farklılıkları nedeniyle verimlilikleri düşer. Ilıman havalarda COP değeri 4.0 iken, -8 °C ve altında COP değeri 2-2.5'a kadar düşebilir. Bir kış boyunca ısıtmada ortalama COP değerleri 2.5-2.8 arasında değişir. </a:t>
            </a:r>
            <a:r>
              <a:rPr lang="tr-TR" dirty="0" err="1"/>
              <a:t>Benko</a:t>
            </a:r>
            <a:endParaRPr lang="tr-TR" dirty="0"/>
          </a:p>
        </p:txBody>
      </p:sp>
    </p:spTree>
    <p:extLst>
      <p:ext uri="{BB962C8B-B14F-4D97-AF65-F5344CB8AC3E}">
        <p14:creationId xmlns:p14="http://schemas.microsoft.com/office/powerpoint/2010/main" val="2957497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620688"/>
            <a:ext cx="8229600" cy="850106"/>
          </a:xfrm>
        </p:spPr>
        <p:txBody>
          <a:bodyPr>
            <a:normAutofit/>
          </a:bodyPr>
          <a:lstStyle/>
          <a:p>
            <a:r>
              <a:rPr lang="tr-TR" sz="2400" dirty="0"/>
              <a:t>Isı Pompasının Avantajları</a:t>
            </a:r>
          </a:p>
        </p:txBody>
      </p:sp>
      <mc:AlternateContent xmlns:mc="http://schemas.openxmlformats.org/markup-compatibility/2006" xmlns:a14="http://schemas.microsoft.com/office/drawing/2010/main">
        <mc:Choice Requires="a14">
          <p:sp>
            <p:nvSpPr>
              <p:cNvPr id="4" name="Metin kutusu 3"/>
              <p:cNvSpPr txBox="1"/>
              <p:nvPr/>
            </p:nvSpPr>
            <p:spPr>
              <a:xfrm>
                <a:off x="1259632" y="1412776"/>
                <a:ext cx="6021970" cy="1908215"/>
              </a:xfrm>
              <a:prstGeom prst="rect">
                <a:avLst/>
              </a:prstGeom>
              <a:noFill/>
            </p:spPr>
            <p:txBody>
              <a:bodyPr wrap="none" rtlCol="0">
                <a:spAutoFit/>
              </a:bodyPr>
              <a:lstStyle/>
              <a:p>
                <a:pPr marL="285750" indent="-285750">
                  <a:buFont typeface="Arial" pitchFamily="34" charset="0"/>
                  <a:buChar char="•"/>
                </a:pPr>
                <a:r>
                  <a:rPr lang="tr-TR" sz="2000" dirty="0"/>
                  <a:t>Isı pompası ile soğutma ve ısıtma işlemi yapılabilir.</a:t>
                </a:r>
              </a:p>
              <a:p>
                <a:pPr marL="285750" indent="-285750">
                  <a:buFont typeface="Arial" pitchFamily="34" charset="0"/>
                  <a:buChar char="•"/>
                </a:pPr>
                <a:r>
                  <a:rPr lang="tr-TR" sz="2000" dirty="0"/>
                  <a:t>Diğer enerji kaynaklarına göre bağımlı değildir.</a:t>
                </a:r>
              </a:p>
              <a:p>
                <a:pPr marL="285750" indent="-285750">
                  <a:buFont typeface="Arial" pitchFamily="34" charset="0"/>
                  <a:buChar char="•"/>
                </a:pPr>
                <a14:m>
                  <m:oMath xmlns:m="http://schemas.openxmlformats.org/officeDocument/2006/math">
                    <m:sSub>
                      <m:sSubPr>
                        <m:ctrlPr>
                          <a:rPr lang="tr-TR" sz="2000" i="1" dirty="0" smtClean="0">
                            <a:latin typeface="Cambria Math" panose="02040503050406030204" pitchFamily="18" charset="0"/>
                          </a:rPr>
                        </m:ctrlPr>
                      </m:sSubPr>
                      <m:e>
                        <m:r>
                          <a:rPr lang="tr-TR" sz="2000" i="1" dirty="0">
                            <a:latin typeface="Cambria Math"/>
                          </a:rPr>
                          <m:t>𝐶𝑂</m:t>
                        </m:r>
                      </m:e>
                      <m:sub>
                        <m:r>
                          <a:rPr lang="tr-TR" sz="2000" b="0" i="1" dirty="0" smtClean="0">
                            <a:latin typeface="Cambria Math"/>
                          </a:rPr>
                          <m:t>2</m:t>
                        </m:r>
                      </m:sub>
                    </m:sSub>
                    <m:r>
                      <a:rPr lang="tr-TR" sz="2000" b="0" i="1" dirty="0" smtClean="0">
                        <a:latin typeface="Cambria Math"/>
                      </a:rPr>
                      <m:t> </m:t>
                    </m:r>
                  </m:oMath>
                </a14:m>
                <a:r>
                  <a:rPr lang="tr-TR" sz="2000" dirty="0"/>
                  <a:t>ve benzeri  zararlı atıkları yoktur. Çevre dostudur.</a:t>
                </a:r>
              </a:p>
              <a:p>
                <a:pPr marL="285750" indent="-285750">
                  <a:buFont typeface="Arial" pitchFamily="34" charset="0"/>
                  <a:buChar char="•"/>
                </a:pPr>
                <a:r>
                  <a:rPr lang="tr-TR" sz="2000" dirty="0"/>
                  <a:t>Enerji tasarrufu sağlanmaktadır.</a:t>
                </a:r>
              </a:p>
              <a:p>
                <a:pPr marL="285750" indent="-285750">
                  <a:buFont typeface="Arial" pitchFamily="34" charset="0"/>
                  <a:buChar char="•"/>
                </a:pPr>
                <a:r>
                  <a:rPr lang="tr-TR" sz="2000" dirty="0"/>
                  <a:t>Kullanım ve tesisi kolaydır.</a:t>
                </a:r>
              </a:p>
              <a:p>
                <a:endParaRPr lang="tr-TR" dirty="0"/>
              </a:p>
            </p:txBody>
          </p:sp>
        </mc:Choice>
        <mc:Fallback xmlns="">
          <p:sp>
            <p:nvSpPr>
              <p:cNvPr id="4" name="Metin kutusu 3"/>
              <p:cNvSpPr txBox="1">
                <a:spLocks noRot="1" noChangeAspect="1" noMove="1" noResize="1" noEditPoints="1" noAdjustHandles="1" noChangeArrowheads="1" noChangeShapeType="1" noTextEdit="1"/>
              </p:cNvSpPr>
              <p:nvPr/>
            </p:nvSpPr>
            <p:spPr>
              <a:xfrm>
                <a:off x="1259632" y="1412776"/>
                <a:ext cx="6021970" cy="1908215"/>
              </a:xfrm>
              <a:prstGeom prst="rect">
                <a:avLst/>
              </a:prstGeom>
              <a:blipFill rotWithShape="1">
                <a:blip r:embed="rId2"/>
                <a:stretch>
                  <a:fillRect l="-912" t="-1597" r="-405"/>
                </a:stretch>
              </a:blipFill>
            </p:spPr>
            <p:txBody>
              <a:bodyPr/>
              <a:lstStyle/>
              <a:p>
                <a:r>
                  <a:rPr lang="tr-TR">
                    <a:noFill/>
                  </a:rPr>
                  <a:t> </a:t>
                </a:r>
              </a:p>
            </p:txBody>
          </p:sp>
        </mc:Fallback>
      </mc:AlternateContent>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3140968"/>
            <a:ext cx="6172230" cy="3033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32844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Hava –su örnek</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2132856"/>
            <a:ext cx="8617666" cy="3142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5560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5616" y="404664"/>
            <a:ext cx="6686550" cy="3476625"/>
          </a:xfr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3891643"/>
            <a:ext cx="9144000" cy="2966357"/>
          </a:xfrm>
          <a:prstGeom prst="rect">
            <a:avLst/>
          </a:prstGeom>
        </p:spPr>
      </p:pic>
    </p:spTree>
    <p:extLst>
      <p:ext uri="{BB962C8B-B14F-4D97-AF65-F5344CB8AC3E}">
        <p14:creationId xmlns:p14="http://schemas.microsoft.com/office/powerpoint/2010/main" val="9770854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634082"/>
          </a:xfrm>
        </p:spPr>
        <p:txBody>
          <a:bodyPr>
            <a:normAutofit/>
          </a:bodyPr>
          <a:lstStyle/>
          <a:p>
            <a:r>
              <a:rPr lang="tr-TR" sz="2800" dirty="0"/>
              <a:t>Hava kaynaklı ısı pompası</a:t>
            </a: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5616" y="1484784"/>
            <a:ext cx="7389570" cy="4065265"/>
          </a:xfrm>
        </p:spPr>
      </p:pic>
    </p:spTree>
    <p:extLst>
      <p:ext uri="{BB962C8B-B14F-4D97-AF65-F5344CB8AC3E}">
        <p14:creationId xmlns:p14="http://schemas.microsoft.com/office/powerpoint/2010/main" val="26841154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562074"/>
          </a:xfrm>
        </p:spPr>
        <p:txBody>
          <a:bodyPr>
            <a:normAutofit/>
          </a:bodyPr>
          <a:lstStyle/>
          <a:p>
            <a:r>
              <a:rPr lang="tr-TR" sz="2800" dirty="0"/>
              <a:t>Çevre havasının içeriye alınması</a:t>
            </a: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7664" y="983483"/>
            <a:ext cx="5981572" cy="5861941"/>
          </a:xfrm>
        </p:spPr>
      </p:pic>
    </p:spTree>
    <p:extLst>
      <p:ext uri="{BB962C8B-B14F-4D97-AF65-F5344CB8AC3E}">
        <p14:creationId xmlns:p14="http://schemas.microsoft.com/office/powerpoint/2010/main" val="16851268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634082"/>
          </a:xfrm>
        </p:spPr>
        <p:txBody>
          <a:bodyPr>
            <a:normAutofit/>
          </a:bodyPr>
          <a:lstStyle/>
          <a:p>
            <a:r>
              <a:rPr lang="tr-TR" sz="2800" dirty="0"/>
              <a:t>Yer altından su çekilmesi</a:t>
            </a: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1680" y="1340768"/>
            <a:ext cx="5694453" cy="5409731"/>
          </a:xfrm>
        </p:spPr>
      </p:pic>
    </p:spTree>
    <p:extLst>
      <p:ext uri="{BB962C8B-B14F-4D97-AF65-F5344CB8AC3E}">
        <p14:creationId xmlns:p14="http://schemas.microsoft.com/office/powerpoint/2010/main" val="39694368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13917" y="1600200"/>
            <a:ext cx="6116166" cy="4525963"/>
          </a:xfrm>
        </p:spPr>
      </p:pic>
    </p:spTree>
    <p:extLst>
      <p:ext uri="{BB962C8B-B14F-4D97-AF65-F5344CB8AC3E}">
        <p14:creationId xmlns:p14="http://schemas.microsoft.com/office/powerpoint/2010/main" val="21322876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Yer altı suyu</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2749383"/>
            <a:ext cx="8964488" cy="281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04196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400" dirty="0"/>
              <a:t>Güneş enerjili ısı pompası ile biber kurutma</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632544"/>
            <a:ext cx="9036496" cy="4685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73691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000" dirty="0"/>
              <a:t>Isı Pompası ile Temiz Hava </a:t>
            </a:r>
            <a:br>
              <a:rPr lang="tr-TR" sz="2000" dirty="0"/>
            </a:br>
            <a:endParaRPr lang="tr-TR" sz="2000" dirty="0"/>
          </a:p>
        </p:txBody>
      </p:sp>
      <p:pic>
        <p:nvPicPr>
          <p:cNvPr id="4" name="3 İçerik Yer Tutucusu" descr="pasif-ev.jpg"/>
          <p:cNvPicPr>
            <a:picLocks noGrp="1" noChangeAspect="1"/>
          </p:cNvPicPr>
          <p:nvPr>
            <p:ph idx="1"/>
          </p:nvPr>
        </p:nvPicPr>
        <p:blipFill>
          <a:blip r:embed="rId2" cstate="print"/>
          <a:stretch>
            <a:fillRect/>
          </a:stretch>
        </p:blipFill>
        <p:spPr>
          <a:xfrm>
            <a:off x="1475656" y="1268760"/>
            <a:ext cx="6408712" cy="5237517"/>
          </a:xfr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16632"/>
            <a:ext cx="8229600" cy="792088"/>
          </a:xfrm>
        </p:spPr>
        <p:txBody>
          <a:bodyPr>
            <a:normAutofit/>
          </a:bodyPr>
          <a:lstStyle/>
          <a:p>
            <a:r>
              <a:rPr lang="tr-TR" sz="3600" dirty="0"/>
              <a:t>Ticari  Karşılaştırma</a:t>
            </a:r>
          </a:p>
        </p:txBody>
      </p:sp>
      <p:sp>
        <p:nvSpPr>
          <p:cNvPr id="3" name="İçerik Yer Tutucusu 2"/>
          <p:cNvSpPr>
            <a:spLocks noGrp="1"/>
          </p:cNvSpPr>
          <p:nvPr>
            <p:ph idx="1"/>
          </p:nvPr>
        </p:nvSpPr>
        <p:spPr/>
        <p:txBody>
          <a:bodyPr/>
          <a:lstStyle/>
          <a:p>
            <a:endParaRPr lang="tr-TR"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929762"/>
            <a:ext cx="8820472" cy="592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0931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562074"/>
          </a:xfrm>
        </p:spPr>
        <p:txBody>
          <a:bodyPr>
            <a:normAutofit/>
          </a:bodyPr>
          <a:lstStyle/>
          <a:p>
            <a:r>
              <a:rPr lang="tr-TR" sz="2400" dirty="0"/>
              <a:t>Kullanmaya elverişli alanlar</a:t>
            </a: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3608" y="1052736"/>
            <a:ext cx="7272808" cy="5627336"/>
          </a:xfrm>
        </p:spPr>
      </p:pic>
    </p:spTree>
    <p:extLst>
      <p:ext uri="{BB962C8B-B14F-4D97-AF65-F5344CB8AC3E}">
        <p14:creationId xmlns:p14="http://schemas.microsoft.com/office/powerpoint/2010/main" val="3894504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188640"/>
            <a:ext cx="8229600" cy="1008112"/>
          </a:xfrm>
        </p:spPr>
        <p:txBody>
          <a:bodyPr>
            <a:normAutofit/>
          </a:bodyPr>
          <a:lstStyle/>
          <a:p>
            <a:r>
              <a:rPr lang="tr-TR" sz="3200" dirty="0"/>
              <a:t>Isı Pompasının Çalışma Prensibi</a:t>
            </a: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3608" y="1196752"/>
            <a:ext cx="7204594" cy="4525963"/>
          </a:xfrm>
        </p:spPr>
      </p:pic>
    </p:spTree>
    <p:extLst>
      <p:ext uri="{BB962C8B-B14F-4D97-AF65-F5344CB8AC3E}">
        <p14:creationId xmlns:p14="http://schemas.microsoft.com/office/powerpoint/2010/main" val="4158735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922114"/>
          </a:xfrm>
        </p:spPr>
        <p:txBody>
          <a:bodyPr>
            <a:normAutofit/>
          </a:bodyPr>
          <a:lstStyle/>
          <a:p>
            <a:r>
              <a:rPr lang="tr-TR" sz="2400" dirty="0"/>
              <a:t>Isı pompası çalışma sistemi</a:t>
            </a: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5576" y="1412776"/>
            <a:ext cx="8044185" cy="4420769"/>
          </a:xfrm>
        </p:spPr>
      </p:pic>
    </p:spTree>
    <p:extLst>
      <p:ext uri="{BB962C8B-B14F-4D97-AF65-F5344CB8AC3E}">
        <p14:creationId xmlns:p14="http://schemas.microsoft.com/office/powerpoint/2010/main" val="4023848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692696"/>
            <a:ext cx="2818656" cy="850106"/>
          </a:xfrm>
        </p:spPr>
        <p:txBody>
          <a:bodyPr>
            <a:normAutofit fontScale="90000"/>
          </a:bodyPr>
          <a:lstStyle/>
          <a:p>
            <a:r>
              <a:rPr lang="tr-TR" sz="3200" dirty="0"/>
              <a:t>Isı pompası - Isı makinası</a:t>
            </a: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3" y="2252132"/>
            <a:ext cx="8246689" cy="4162063"/>
          </a:xfrm>
        </p:spPr>
      </p:pic>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1960" y="214312"/>
            <a:ext cx="3133725" cy="2143125"/>
          </a:xfrm>
          <a:prstGeom prst="rect">
            <a:avLst/>
          </a:prstGeom>
        </p:spPr>
      </p:pic>
    </p:spTree>
    <p:extLst>
      <p:ext uri="{BB962C8B-B14F-4D97-AF65-F5344CB8AC3E}">
        <p14:creationId xmlns:p14="http://schemas.microsoft.com/office/powerpoint/2010/main" val="1699720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81216"/>
            <a:ext cx="3897200"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836712"/>
            <a:ext cx="2733675"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Başlık 1"/>
          <p:cNvSpPr>
            <a:spLocks noGrp="1"/>
          </p:cNvSpPr>
          <p:nvPr>
            <p:ph type="title"/>
          </p:nvPr>
        </p:nvSpPr>
        <p:spPr>
          <a:xfrm>
            <a:off x="467544" y="274638"/>
            <a:ext cx="8229600" cy="490066"/>
          </a:xfrm>
        </p:spPr>
        <p:txBody>
          <a:bodyPr>
            <a:normAutofit fontScale="90000"/>
          </a:bodyPr>
          <a:lstStyle/>
          <a:p>
            <a:r>
              <a:rPr lang="tr-TR" sz="3200" dirty="0"/>
              <a:t>Isı Makinası ve Isı Pompası</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963586"/>
            <a:ext cx="4320480" cy="3382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7944" y="4449765"/>
            <a:ext cx="4464496" cy="2191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98115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248869" y="192157"/>
            <a:ext cx="7560840" cy="584775"/>
          </a:xfrm>
          <a:prstGeom prst="rect">
            <a:avLst/>
          </a:prstGeom>
          <a:noFill/>
        </p:spPr>
        <p:txBody>
          <a:bodyPr wrap="square" rtlCol="0">
            <a:spAutoFit/>
          </a:bodyPr>
          <a:lstStyle/>
          <a:p>
            <a:r>
              <a:rPr lang="tr-TR" sz="3200" dirty="0"/>
              <a:t>Isı Pompası Elemanları</a:t>
            </a: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776932"/>
            <a:ext cx="8136904" cy="5840465"/>
          </a:xfrm>
          <a:prstGeom prst="rect">
            <a:avLst/>
          </a:prstGeom>
        </p:spPr>
      </p:pic>
    </p:spTree>
    <p:extLst>
      <p:ext uri="{BB962C8B-B14F-4D97-AF65-F5344CB8AC3E}">
        <p14:creationId xmlns:p14="http://schemas.microsoft.com/office/powerpoint/2010/main" val="3773513238"/>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601</TotalTime>
  <Words>871</Words>
  <Application>Microsoft Office PowerPoint</Application>
  <PresentationFormat>Ekran Gösterisi (4:3)</PresentationFormat>
  <Paragraphs>91</Paragraphs>
  <Slides>39</Slides>
  <Notes>1</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39</vt:i4>
      </vt:variant>
    </vt:vector>
  </HeadingPairs>
  <TitlesOfParts>
    <vt:vector size="43" baseType="lpstr">
      <vt:lpstr>Arial</vt:lpstr>
      <vt:lpstr>Calibri</vt:lpstr>
      <vt:lpstr>Cambria Math</vt:lpstr>
      <vt:lpstr>Ofis Teması</vt:lpstr>
      <vt:lpstr>Isı Pompası</vt:lpstr>
      <vt:lpstr>Isı Pompası Tanıtımı</vt:lpstr>
      <vt:lpstr>Isı Pompasının Avantajları</vt:lpstr>
      <vt:lpstr>Kullanmaya elverişli alanlar</vt:lpstr>
      <vt:lpstr>Isı Pompasının Çalışma Prensibi</vt:lpstr>
      <vt:lpstr>Isı pompası çalışma sistemi</vt:lpstr>
      <vt:lpstr>Isı pompası - Isı makinası</vt:lpstr>
      <vt:lpstr>Isı Makinası ve Isı Pompası</vt:lpstr>
      <vt:lpstr>PowerPoint Sunusu</vt:lpstr>
      <vt:lpstr> Isı pompası için lnp-h diyagramı </vt:lpstr>
      <vt:lpstr>Kompresörlü Isı Pompaları </vt:lpstr>
      <vt:lpstr>Isı Pompası ve Kaynakları</vt:lpstr>
      <vt:lpstr>Isı Pompasının Çeşitleri </vt:lpstr>
      <vt:lpstr> Enerji Kaynakları </vt:lpstr>
      <vt:lpstr>Yıllık hava, su, toprak sıcaklıkları değişimi</vt:lpstr>
      <vt:lpstr>PowerPoint Sunusu</vt:lpstr>
      <vt:lpstr>Enerji Kaynağı - Toprak</vt:lpstr>
      <vt:lpstr>Toprak Kaynaklı</vt:lpstr>
      <vt:lpstr> Toprak Kaynaklı </vt:lpstr>
      <vt:lpstr>Toprak kaynaklı ısı pompası</vt:lpstr>
      <vt:lpstr>Toprak yatay</vt:lpstr>
      <vt:lpstr>Toprak Dikey sistem</vt:lpstr>
      <vt:lpstr>Isı Pompası ile Topraktan Isı Çekilmesi</vt:lpstr>
      <vt:lpstr>Toprak Kollektörleri ile ısı Çekilmesi</vt:lpstr>
      <vt:lpstr>Yıllık Toprakaltı Sıcaklık Değişimi</vt:lpstr>
      <vt:lpstr>Toprak  ve su kaynaklı ısı pompası tipleri</vt:lpstr>
      <vt:lpstr>Su kaynaklı ısı pompası</vt:lpstr>
      <vt:lpstr>Dünya Üzerinde Toprak Kaynaklı Isı Pompaları </vt:lpstr>
      <vt:lpstr>Hava</vt:lpstr>
      <vt:lpstr>Hava –su örnek</vt:lpstr>
      <vt:lpstr>PowerPoint Sunusu</vt:lpstr>
      <vt:lpstr>Hava kaynaklı ısı pompası</vt:lpstr>
      <vt:lpstr>Çevre havasının içeriye alınması</vt:lpstr>
      <vt:lpstr>Yer altından su çekilmesi</vt:lpstr>
      <vt:lpstr>PowerPoint Sunusu</vt:lpstr>
      <vt:lpstr>Yer altı suyu</vt:lpstr>
      <vt:lpstr>Güneş enerjili ısı pompası ile biber kurutma</vt:lpstr>
      <vt:lpstr>Isı Pompası ile Temiz Hava  </vt:lpstr>
      <vt:lpstr>Ticari  Karşılaştırma</vt:lpstr>
    </vt:vector>
  </TitlesOfParts>
  <Company>By NeC ® 2010 | Katilimsiz.Com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Isı Pompası</dc:title>
  <dc:creator>cuma</dc:creator>
  <cp:lastModifiedBy>Dr. Öğr. Üyesi  Cuma CETiNER</cp:lastModifiedBy>
  <cp:revision>151</cp:revision>
  <dcterms:created xsi:type="dcterms:W3CDTF">2012-02-20T06:36:42Z</dcterms:created>
  <dcterms:modified xsi:type="dcterms:W3CDTF">2021-12-28T10:38:18Z</dcterms:modified>
</cp:coreProperties>
</file>