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4"/>
  </p:notesMasterIdLst>
  <p:sldIdLst>
    <p:sldId id="256" r:id="rId2"/>
    <p:sldId id="266" r:id="rId3"/>
    <p:sldId id="267" r:id="rId4"/>
    <p:sldId id="268" r:id="rId5"/>
    <p:sldId id="270" r:id="rId6"/>
    <p:sldId id="269" r:id="rId7"/>
    <p:sldId id="271" r:id="rId8"/>
    <p:sldId id="265" r:id="rId9"/>
    <p:sldId id="272" r:id="rId10"/>
    <p:sldId id="282" r:id="rId11"/>
    <p:sldId id="274" r:id="rId12"/>
    <p:sldId id="276" r:id="rId13"/>
    <p:sldId id="278" r:id="rId14"/>
    <p:sldId id="277" r:id="rId15"/>
    <p:sldId id="279" r:id="rId16"/>
    <p:sldId id="280" r:id="rId17"/>
    <p:sldId id="281" r:id="rId18"/>
    <p:sldId id="275" r:id="rId19"/>
    <p:sldId id="264" r:id="rId20"/>
    <p:sldId id="258" r:id="rId21"/>
    <p:sldId id="259" r:id="rId22"/>
    <p:sldId id="260" r:id="rId23"/>
    <p:sldId id="262" r:id="rId24"/>
    <p:sldId id="263" r:id="rId25"/>
    <p:sldId id="283" r:id="rId26"/>
    <p:sldId id="284" r:id="rId27"/>
    <p:sldId id="285" r:id="rId28"/>
    <p:sldId id="286" r:id="rId29"/>
    <p:sldId id="287" r:id="rId30"/>
    <p:sldId id="288" r:id="rId31"/>
    <p:sldId id="289" r:id="rId32"/>
    <p:sldId id="290"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6706C95D-A4C7-4C2D-83B1-3F30F41B5E3B}">
          <p14:sldIdLst>
            <p14:sldId id="256"/>
            <p14:sldId id="266"/>
            <p14:sldId id="267"/>
            <p14:sldId id="268"/>
            <p14:sldId id="270"/>
            <p14:sldId id="269"/>
            <p14:sldId id="271"/>
            <p14:sldId id="265"/>
            <p14:sldId id="272"/>
            <p14:sldId id="282"/>
            <p14:sldId id="274"/>
            <p14:sldId id="276"/>
            <p14:sldId id="278"/>
            <p14:sldId id="277"/>
            <p14:sldId id="279"/>
            <p14:sldId id="280"/>
            <p14:sldId id="281"/>
            <p14:sldId id="275"/>
            <p14:sldId id="264"/>
            <p14:sldId id="258"/>
            <p14:sldId id="259"/>
            <p14:sldId id="260"/>
            <p14:sldId id="262"/>
            <p14:sldId id="263"/>
            <p14:sldId id="283"/>
            <p14:sldId id="284"/>
            <p14:sldId id="285"/>
            <p14:sldId id="286"/>
            <p14:sldId id="287"/>
            <p14:sldId id="288"/>
            <p14:sldId id="289"/>
            <p14:sldId id="290"/>
          </p14:sldIdLst>
        </p14:section>
        <p14:section name="Başlıksız Bölüm" id="{97265570-2358-4502-8B99-248307C5F5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2" autoAdjust="0"/>
    <p:restoredTop sz="94660"/>
  </p:normalViewPr>
  <p:slideViewPr>
    <p:cSldViewPr>
      <p:cViewPr varScale="1">
        <p:scale>
          <a:sx n="63" d="100"/>
          <a:sy n="63" d="100"/>
        </p:scale>
        <p:origin x="-72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6"/>
    </p:cViewPr>
  </p:sorterViewPr>
  <p:notesViewPr>
    <p:cSldViewPr>
      <p:cViewPr varScale="1">
        <p:scale>
          <a:sx n="56" d="100"/>
          <a:sy n="56" d="100"/>
        </p:scale>
        <p:origin x="-28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FB736E-E6EE-4A77-9D8B-C84034E60AFF}" type="datetimeFigureOut">
              <a:rPr lang="tr-TR" smtClean="0"/>
              <a:t>16.3.2016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4D9CD0-8CB0-4D61-80C0-B6EDF1611402}" type="slidenum">
              <a:rPr lang="tr-TR" smtClean="0"/>
              <a:t>‹#›</a:t>
            </a:fld>
            <a:endParaRPr lang="tr-TR"/>
          </a:p>
        </p:txBody>
      </p:sp>
    </p:spTree>
    <p:extLst>
      <p:ext uri="{BB962C8B-B14F-4D97-AF65-F5344CB8AC3E}">
        <p14:creationId xmlns:p14="http://schemas.microsoft.com/office/powerpoint/2010/main" val="1579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C4D9CD0-8CB0-4D61-80C0-B6EDF1611402}" type="slidenum">
              <a:rPr lang="tr-TR" smtClean="0"/>
              <a:t>5</a:t>
            </a:fld>
            <a:endParaRPr lang="tr-TR"/>
          </a:p>
        </p:txBody>
      </p:sp>
    </p:spTree>
    <p:extLst>
      <p:ext uri="{BB962C8B-B14F-4D97-AF65-F5344CB8AC3E}">
        <p14:creationId xmlns:p14="http://schemas.microsoft.com/office/powerpoint/2010/main" val="368038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1BC9E2-9471-4AA8-B57C-035B24907EFF}" type="datetimeFigureOut">
              <a:rPr lang="tr-TR" smtClean="0"/>
              <a:pPr/>
              <a:t>16.3.2016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5AB163-434D-45B9-895B-7F8DAB132A0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1BC9E2-9471-4AA8-B57C-035B24907EFF}" type="datetimeFigureOut">
              <a:rPr lang="tr-TR" smtClean="0"/>
              <a:pPr/>
              <a:t>16.3.2016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5AB163-434D-45B9-895B-7F8DAB132A0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1BC9E2-9471-4AA8-B57C-035B24907EFF}" type="datetimeFigureOut">
              <a:rPr lang="tr-TR" smtClean="0"/>
              <a:pPr/>
              <a:t>16.3.2016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5AB163-434D-45B9-895B-7F8DAB132A0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1BC9E2-9471-4AA8-B57C-035B24907EFF}" type="datetimeFigureOut">
              <a:rPr lang="tr-TR" smtClean="0"/>
              <a:pPr/>
              <a:t>16.3.2016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5AB163-434D-45B9-895B-7F8DAB132A0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1BC9E2-9471-4AA8-B57C-035B24907EFF}" type="datetimeFigureOut">
              <a:rPr lang="tr-TR" smtClean="0"/>
              <a:pPr/>
              <a:t>16.3.2016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5AB163-434D-45B9-895B-7F8DAB132A0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1BC9E2-9471-4AA8-B57C-035B24907EFF}" type="datetimeFigureOut">
              <a:rPr lang="tr-TR" smtClean="0"/>
              <a:pPr/>
              <a:t>16.3.2016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5AB163-434D-45B9-895B-7F8DAB132A0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1BC9E2-9471-4AA8-B57C-035B24907EFF}" type="datetimeFigureOut">
              <a:rPr lang="tr-TR" smtClean="0"/>
              <a:pPr/>
              <a:t>16.3.2016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55AB163-434D-45B9-895B-7F8DAB132A0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1BC9E2-9471-4AA8-B57C-035B24907EFF}" type="datetimeFigureOut">
              <a:rPr lang="tr-TR" smtClean="0"/>
              <a:pPr/>
              <a:t>16.3.2016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55AB163-434D-45B9-895B-7F8DAB132A0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1BC9E2-9471-4AA8-B57C-035B24907EFF}" type="datetimeFigureOut">
              <a:rPr lang="tr-TR" smtClean="0"/>
              <a:pPr/>
              <a:t>16.3.2016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55AB163-434D-45B9-895B-7F8DAB132A0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1BC9E2-9471-4AA8-B57C-035B24907EFF}" type="datetimeFigureOut">
              <a:rPr lang="tr-TR" smtClean="0"/>
              <a:pPr/>
              <a:t>16.3.2016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5AB163-434D-45B9-895B-7F8DAB132A0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1BC9E2-9471-4AA8-B57C-035B24907EFF}" type="datetimeFigureOut">
              <a:rPr lang="tr-TR" smtClean="0"/>
              <a:pPr/>
              <a:t>16.3.2016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5AB163-434D-45B9-895B-7F8DAB132A0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BC9E2-9471-4AA8-B57C-035B24907EFF}" type="datetimeFigureOut">
              <a:rPr lang="tr-TR" smtClean="0"/>
              <a:pPr/>
              <a:t>16.3.2016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AB163-434D-45B9-895B-7F8DAB132A0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tr.wikipedia.org/wiki/Dosya:KebanDam.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tr.wikipedia.org/wiki/Metrekare" TargetMode="External"/><Relationship Id="rId3" Type="http://schemas.openxmlformats.org/officeDocument/2006/relationships/hyperlink" Target="http://tr.wikipedia.org/wiki/F%C4%B1rat_Nehri" TargetMode="External"/><Relationship Id="rId7" Type="http://schemas.openxmlformats.org/officeDocument/2006/relationships/hyperlink" Target="http://tr.wikipedia.org/wiki/Metrek%C3%BCp" TargetMode="External"/><Relationship Id="rId2" Type="http://schemas.openxmlformats.org/officeDocument/2006/relationships/hyperlink" Target="http://tr.wikipedia.org/wiki/Keban,_Elaz%C4%B1%C4%9F" TargetMode="External"/><Relationship Id="rId1" Type="http://schemas.openxmlformats.org/officeDocument/2006/relationships/slideLayout" Target="../slideLayouts/slideLayout2.xml"/><Relationship Id="rId6" Type="http://schemas.openxmlformats.org/officeDocument/2006/relationships/hyperlink" Target="http://tr.wikipedia.org/wiki/Elektrik_enerjisi" TargetMode="External"/><Relationship Id="rId5" Type="http://schemas.openxmlformats.org/officeDocument/2006/relationships/hyperlink" Target="http://tr.wikipedia.org/wiki/1975" TargetMode="External"/><Relationship Id="rId10" Type="http://schemas.openxmlformats.org/officeDocument/2006/relationships/hyperlink" Target="http://tr.wikipedia.org/wiki/Atat%C3%BCrk_Baraj%C4%B1" TargetMode="External"/><Relationship Id="rId4" Type="http://schemas.openxmlformats.org/officeDocument/2006/relationships/hyperlink" Target="http://tr.wikipedia.org/wiki/1965" TargetMode="External"/><Relationship Id="rId9" Type="http://schemas.openxmlformats.org/officeDocument/2006/relationships/hyperlink" Target="http://tr.wikipedia.org/wiki/T%C3%BCrkiy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tr.wikipedia.org/w/index.php?title=Dosya:Ataturk_dam_1-GAP.jpg&amp;filetimestamp=20050923115927" TargetMode="External"/><Relationship Id="rId1" Type="http://schemas.openxmlformats.org/officeDocument/2006/relationships/slideLayout" Target="../slideLayouts/slideLayout2.xml"/><Relationship Id="rId4" Type="http://schemas.openxmlformats.org/officeDocument/2006/relationships/hyperlink" Target="http://tr.wikipedia.org/wiki/Metrek%C3%BC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548680"/>
            <a:ext cx="7772400" cy="1470025"/>
          </a:xfrm>
        </p:spPr>
        <p:txBody>
          <a:bodyPr/>
          <a:lstStyle/>
          <a:p>
            <a:r>
              <a:rPr lang="tr-TR" dirty="0" smtClean="0"/>
              <a:t>Hidroelektrik Enerjisi</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1835696" y="2276872"/>
            <a:ext cx="5595052" cy="29371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8493" y="4149080"/>
            <a:ext cx="7762997" cy="1299425"/>
          </a:xfrm>
        </p:spPr>
        <p:txBody>
          <a:bodyPr>
            <a:normAutofit fontScale="90000"/>
          </a:bodyPr>
          <a:lstStyle/>
          <a:p>
            <a:r>
              <a:rPr lang="tr-TR" sz="2700" dirty="0" smtClean="0"/>
              <a:t/>
            </a:r>
            <a:br>
              <a:rPr lang="tr-TR" sz="2700" dirty="0" smtClean="0"/>
            </a:br>
            <a:r>
              <a:rPr lang="tr-TR" sz="2700" dirty="0" smtClean="0"/>
              <a:t>Güç çıkışı = h inşaat X h cebri boru  X h türbin X h </a:t>
            </a:r>
            <a:r>
              <a:rPr lang="tr-TR" sz="2700" dirty="0" err="1" smtClean="0"/>
              <a:t>generatör</a:t>
            </a:r>
            <a:r>
              <a:rPr lang="tr-TR" sz="2700" dirty="0" smtClean="0"/>
              <a:t>  X h transformatör X h nakil hattı  X Güç girişi </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539552" y="908720"/>
            <a:ext cx="8064896" cy="3223621"/>
          </a:xfrm>
          <a:prstGeom prst="rect">
            <a:avLst/>
          </a:prstGeom>
          <a:noFill/>
          <a:ln w="9525">
            <a:noFill/>
            <a:miter lim="800000"/>
            <a:headEnd/>
            <a:tailEnd/>
          </a:ln>
        </p:spPr>
      </p:pic>
      <p:sp>
        <p:nvSpPr>
          <p:cNvPr id="3" name="Metin kutusu 2"/>
          <p:cNvSpPr txBox="1"/>
          <p:nvPr/>
        </p:nvSpPr>
        <p:spPr>
          <a:xfrm>
            <a:off x="1619672" y="404664"/>
            <a:ext cx="4900124" cy="369332"/>
          </a:xfrm>
          <a:prstGeom prst="rect">
            <a:avLst/>
          </a:prstGeom>
          <a:noFill/>
        </p:spPr>
        <p:txBody>
          <a:bodyPr wrap="none" rtlCol="0">
            <a:spAutoFit/>
          </a:bodyPr>
          <a:lstStyle/>
          <a:p>
            <a:r>
              <a:rPr lang="tr-TR" dirty="0" err="1" smtClean="0"/>
              <a:t>Hidroeleketrik</a:t>
            </a:r>
            <a:r>
              <a:rPr lang="tr-TR" dirty="0" smtClean="0"/>
              <a:t> santral de etki eden verim değerleri</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538736" cy="6178698"/>
          </a:xfrm>
        </p:spPr>
        <p:txBody>
          <a:bodyPr>
            <a:normAutofit/>
          </a:bodyPr>
          <a:lstStyle/>
          <a:p>
            <a:pPr algn="l"/>
            <a:r>
              <a:rPr lang="tr-TR" sz="2000" dirty="0" smtClean="0"/>
              <a:t>Pe </a:t>
            </a:r>
            <a:r>
              <a:rPr lang="tr-TR" sz="2000" smtClean="0"/>
              <a:t>= </a:t>
            </a:r>
            <a:r>
              <a:rPr lang="tr-TR" sz="2000" smtClean="0"/>
              <a:t>r </a:t>
            </a:r>
            <a:r>
              <a:rPr lang="tr-TR" sz="2000" dirty="0" smtClean="0"/>
              <a:t>g Q  </a:t>
            </a:r>
            <a:r>
              <a:rPr lang="tr-TR" sz="2000" dirty="0" err="1" smtClean="0"/>
              <a:t>Ho</a:t>
            </a:r>
            <a:r>
              <a:rPr lang="tr-TR" sz="2000" dirty="0" smtClean="0"/>
              <a:t> </a:t>
            </a:r>
            <a:r>
              <a:rPr lang="el-GR" sz="2000" dirty="0" smtClean="0"/>
              <a:t>η</a:t>
            </a:r>
            <a:r>
              <a:rPr lang="tr-TR" sz="2000" dirty="0"/>
              <a:t>g  </a:t>
            </a:r>
            <a:r>
              <a:rPr lang="tr-TR" sz="2000" dirty="0" err="1" smtClean="0"/>
              <a:t>htürbin</a:t>
            </a:r>
            <a:r>
              <a:rPr lang="tr-TR" sz="2000" dirty="0" smtClean="0"/>
              <a:t/>
            </a:r>
            <a:br>
              <a:rPr lang="tr-TR" sz="2000" dirty="0" smtClean="0"/>
            </a:br>
            <a:r>
              <a:rPr lang="tr-TR" sz="2000" dirty="0" smtClean="0"/>
              <a:t>Burada  Pe   türbin  milinden  alınan  gücü  (W),	</a:t>
            </a:r>
            <a:br>
              <a:rPr lang="tr-TR" sz="2000" dirty="0" smtClean="0"/>
            </a:br>
            <a:r>
              <a:rPr lang="tr-TR" sz="2000" dirty="0" smtClean="0"/>
              <a:t>r  suyun  yoğunluğunu  (1.000  kg/m3),  </a:t>
            </a:r>
            <a:br>
              <a:rPr lang="tr-TR" sz="2000" dirty="0" smtClean="0"/>
            </a:br>
            <a:r>
              <a:rPr lang="tr-TR" sz="2000" dirty="0" smtClean="0"/>
              <a:t>g  yerçekimi ivmesini (9.81 m/s2), </a:t>
            </a:r>
            <a:br>
              <a:rPr lang="tr-TR" sz="2000" dirty="0" smtClean="0"/>
            </a:br>
            <a:r>
              <a:rPr lang="tr-TR" sz="2000" dirty="0" err="1" smtClean="0"/>
              <a:t>Ho</a:t>
            </a:r>
            <a:r>
              <a:rPr lang="tr-TR" sz="2000" dirty="0" smtClean="0"/>
              <a:t>  net </a:t>
            </a:r>
            <a:r>
              <a:rPr lang="tr-TR" sz="2000" dirty="0" err="1" smtClean="0"/>
              <a:t>düşüyü</a:t>
            </a:r>
            <a:r>
              <a:rPr lang="tr-TR" sz="2000" dirty="0" smtClean="0"/>
              <a:t> (giriş ağzı ile kuyruk suyu arasındaki kot farkından toplam düşü kayıplarını çıkartarak bulunur, m), </a:t>
            </a:r>
            <a:br>
              <a:rPr lang="tr-TR" sz="2000" dirty="0" smtClean="0"/>
            </a:br>
            <a:r>
              <a:rPr lang="tr-TR" sz="2000" dirty="0" smtClean="0"/>
              <a:t>Q türbine gelen debiyi (m3/s), </a:t>
            </a:r>
            <a:r>
              <a:rPr lang="el-GR" sz="2000" dirty="0"/>
              <a:t>η</a:t>
            </a:r>
            <a:r>
              <a:rPr lang="tr-TR" sz="2000" dirty="0"/>
              <a:t>g </a:t>
            </a:r>
            <a:r>
              <a:rPr lang="tr-TR" sz="2000" dirty="0" smtClean="0"/>
              <a:t>genel verimi göstermektedir. Bir hidroelektrik güç sisteminde toplam güç çıkışı ve kayıpların oluşumu şu şekilde gösterilmiştir </a:t>
            </a:r>
            <a:endParaRPr lang="tr-TR" sz="2000" dirty="0"/>
          </a:p>
        </p:txBody>
      </p:sp>
      <p:pic>
        <p:nvPicPr>
          <p:cNvPr id="4" name="3 İçerik Yer Tutucusu" descr="htidalowca.gif"/>
          <p:cNvPicPr>
            <a:picLocks noGrp="1" noChangeAspect="1"/>
          </p:cNvPicPr>
          <p:nvPr>
            <p:ph idx="1"/>
          </p:nvPr>
        </p:nvPicPr>
        <p:blipFill>
          <a:blip r:embed="rId2" cstate="print"/>
          <a:stretch>
            <a:fillRect/>
          </a:stretch>
        </p:blipFill>
        <p:spPr>
          <a:xfrm>
            <a:off x="4283968" y="836712"/>
            <a:ext cx="4373463" cy="536743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ydroelectric_diagram.jpg"/>
          <p:cNvPicPr>
            <a:picLocks noGrp="1" noChangeAspect="1"/>
          </p:cNvPicPr>
          <p:nvPr>
            <p:ph idx="1"/>
          </p:nvPr>
        </p:nvPicPr>
        <p:blipFill>
          <a:blip r:embed="rId2" cstate="print"/>
          <a:stretch>
            <a:fillRect/>
          </a:stretch>
        </p:blipFill>
        <p:spPr>
          <a:xfrm>
            <a:off x="1133340" y="103031"/>
            <a:ext cx="5317182" cy="3473892"/>
          </a:xfrm>
        </p:spPr>
      </p:pic>
      <p:pic>
        <p:nvPicPr>
          <p:cNvPr id="5" name="3 İçerik Yer Tutucusu" descr="hidroelektrik.gif"/>
          <p:cNvPicPr>
            <a:picLocks noChangeAspect="1"/>
          </p:cNvPicPr>
          <p:nvPr/>
        </p:nvPicPr>
        <p:blipFill>
          <a:blip r:embed="rId3" cstate="print"/>
          <a:stretch>
            <a:fillRect/>
          </a:stretch>
        </p:blipFill>
        <p:spPr>
          <a:xfrm>
            <a:off x="2627784" y="3645024"/>
            <a:ext cx="5147642" cy="307344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hydroelectric-complex.jpg"/>
          <p:cNvPicPr>
            <a:picLocks noGrp="1" noChangeAspect="1"/>
          </p:cNvPicPr>
          <p:nvPr>
            <p:ph idx="1"/>
          </p:nvPr>
        </p:nvPicPr>
        <p:blipFill>
          <a:blip r:embed="rId2" cstate="print"/>
          <a:stretch>
            <a:fillRect/>
          </a:stretch>
        </p:blipFill>
        <p:spPr>
          <a:xfrm>
            <a:off x="-110299" y="-315416"/>
            <a:ext cx="6482499" cy="4525963"/>
          </a:xfrm>
        </p:spPr>
      </p:pic>
      <p:pic>
        <p:nvPicPr>
          <p:cNvPr id="7" name="6 Resim" descr="HydroelectricDam.jpg"/>
          <p:cNvPicPr>
            <a:picLocks noChangeAspect="1"/>
          </p:cNvPicPr>
          <p:nvPr/>
        </p:nvPicPr>
        <p:blipFill>
          <a:blip r:embed="rId3" cstate="print"/>
          <a:stretch>
            <a:fillRect/>
          </a:stretch>
        </p:blipFill>
        <p:spPr>
          <a:xfrm>
            <a:off x="3851920" y="2713540"/>
            <a:ext cx="5040560" cy="41444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HYDROPLANT1.gif"/>
          <p:cNvPicPr>
            <a:picLocks noGrp="1" noChangeAspect="1"/>
          </p:cNvPicPr>
          <p:nvPr>
            <p:ph idx="1"/>
          </p:nvPr>
        </p:nvPicPr>
        <p:blipFill>
          <a:blip r:embed="rId2" cstate="print"/>
          <a:stretch>
            <a:fillRect/>
          </a:stretch>
        </p:blipFill>
        <p:spPr>
          <a:xfrm>
            <a:off x="611560" y="1340768"/>
            <a:ext cx="3387824" cy="4023041"/>
          </a:xfrm>
        </p:spPr>
      </p:pic>
      <p:pic>
        <p:nvPicPr>
          <p:cNvPr id="5" name="3 İçerik Yer Tutucusu" descr="hydropower-plant-parts.gif"/>
          <p:cNvPicPr>
            <a:picLocks noChangeAspect="1"/>
          </p:cNvPicPr>
          <p:nvPr/>
        </p:nvPicPr>
        <p:blipFill>
          <a:blip r:embed="rId3" cstate="print"/>
          <a:stretch>
            <a:fillRect/>
          </a:stretch>
        </p:blipFill>
        <p:spPr>
          <a:xfrm>
            <a:off x="4283968" y="2276872"/>
            <a:ext cx="3743325" cy="35242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hydroturbine.jpg"/>
          <p:cNvPicPr>
            <a:picLocks noGrp="1" noChangeAspect="1"/>
          </p:cNvPicPr>
          <p:nvPr>
            <p:ph idx="1"/>
          </p:nvPr>
        </p:nvPicPr>
        <p:blipFill>
          <a:blip r:embed="rId2" cstate="print"/>
          <a:stretch>
            <a:fillRect/>
          </a:stretch>
        </p:blipFill>
        <p:spPr>
          <a:xfrm>
            <a:off x="1331640" y="620688"/>
            <a:ext cx="5073352" cy="528896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3313" name="Picture 1"/>
          <p:cNvPicPr>
            <a:picLocks noChangeAspect="1" noChangeArrowheads="1"/>
          </p:cNvPicPr>
          <p:nvPr/>
        </p:nvPicPr>
        <p:blipFill>
          <a:blip r:embed="rId2" cstate="print"/>
          <a:srcRect/>
          <a:stretch>
            <a:fillRect/>
          </a:stretch>
        </p:blipFill>
        <p:spPr bwMode="auto">
          <a:xfrm>
            <a:off x="395536" y="836712"/>
            <a:ext cx="3905517" cy="3115469"/>
          </a:xfrm>
          <a:prstGeom prst="rect">
            <a:avLst/>
          </a:prstGeom>
          <a:noFill/>
        </p:spPr>
      </p:pic>
      <p:sp>
        <p:nvSpPr>
          <p:cNvPr id="13315" name="Rectangle 3"/>
          <p:cNvSpPr>
            <a:spLocks noChangeArrowheads="1"/>
          </p:cNvSpPr>
          <p:nvPr/>
        </p:nvSpPr>
        <p:spPr bwMode="auto">
          <a:xfrm>
            <a:off x="395536" y="4080411"/>
            <a:ext cx="374441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Depolamasız hidroelektrik g</a:t>
            </a:r>
            <a:r>
              <a:rPr kumimoji="0" lang="tr-TR"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üç</a:t>
            </a:r>
            <a:r>
              <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sistemi</a:t>
            </a:r>
            <a:endParaRPr kumimoji="0" lang="tr-TR" sz="2400" b="0" i="0" u="none" strike="noStrike" cap="none" normalizeH="0" baseline="0" dirty="0" smtClean="0">
              <a:ln>
                <a:noFill/>
              </a:ln>
              <a:solidFill>
                <a:schemeClr val="tx1"/>
              </a:solidFill>
              <a:effectLst/>
              <a:latin typeface="Arial" pitchFamily="34" charset="0"/>
            </a:endParaRPr>
          </a:p>
        </p:txBody>
      </p:sp>
      <p:sp>
        <p:nvSpPr>
          <p:cNvPr id="133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3316" name="Picture 4"/>
          <p:cNvPicPr>
            <a:picLocks noChangeAspect="1" noChangeArrowheads="1"/>
          </p:cNvPicPr>
          <p:nvPr/>
        </p:nvPicPr>
        <p:blipFill>
          <a:blip r:embed="rId3" cstate="print"/>
          <a:srcRect/>
          <a:stretch>
            <a:fillRect/>
          </a:stretch>
        </p:blipFill>
        <p:spPr bwMode="auto">
          <a:xfrm>
            <a:off x="4836184" y="764704"/>
            <a:ext cx="3462777" cy="2952328"/>
          </a:xfrm>
          <a:prstGeom prst="rect">
            <a:avLst/>
          </a:prstGeom>
          <a:noFill/>
        </p:spPr>
      </p:pic>
      <p:sp>
        <p:nvSpPr>
          <p:cNvPr id="13318" name="Rectangle 6"/>
          <p:cNvSpPr>
            <a:spLocks noChangeArrowheads="1"/>
          </p:cNvSpPr>
          <p:nvPr/>
        </p:nvSpPr>
        <p:spPr bwMode="auto">
          <a:xfrm>
            <a:off x="5004048" y="4149080"/>
            <a:ext cx="32403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Depolamalı hidroelektrik g</a:t>
            </a:r>
            <a:r>
              <a:rPr kumimoji="0" lang="tr-TR"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üç</a:t>
            </a:r>
            <a:r>
              <a:rPr kumimoji="0" lang="tr-T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sistemi</a:t>
            </a:r>
            <a:endParaRPr kumimoji="0" lang="tr-TR"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hidro-2.gif"/>
          <p:cNvPicPr>
            <a:picLocks noGrp="1" noChangeAspect="1"/>
          </p:cNvPicPr>
          <p:nvPr>
            <p:ph idx="1"/>
          </p:nvPr>
        </p:nvPicPr>
        <p:blipFill>
          <a:blip r:embed="rId2" cstate="print"/>
          <a:stretch>
            <a:fillRect/>
          </a:stretch>
        </p:blipFill>
        <p:spPr>
          <a:xfrm>
            <a:off x="2224087" y="2320131"/>
            <a:ext cx="4695825" cy="30861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2049" name="3 İçerik Yer Tutucusu" descr="turbinpeltonbh6"/>
          <p:cNvPicPr>
            <a:picLocks/>
          </p:cNvPicPr>
          <p:nvPr/>
        </p:nvPicPr>
        <p:blipFill>
          <a:blip r:embed="rId2" cstate="print"/>
          <a:srcRect/>
          <a:stretch>
            <a:fillRect/>
          </a:stretch>
        </p:blipFill>
        <p:spPr bwMode="auto">
          <a:xfrm>
            <a:off x="2123728" y="980728"/>
            <a:ext cx="4238625" cy="3235325"/>
          </a:xfrm>
          <a:prstGeom prst="rect">
            <a:avLst/>
          </a:prstGeom>
          <a:noFill/>
        </p:spPr>
      </p:pic>
      <p:sp>
        <p:nvSpPr>
          <p:cNvPr id="4" name="3 Dikdörtgen"/>
          <p:cNvSpPr/>
          <p:nvPr/>
        </p:nvSpPr>
        <p:spPr>
          <a:xfrm>
            <a:off x="3203848" y="4725144"/>
            <a:ext cx="1487587" cy="369332"/>
          </a:xfrm>
          <a:prstGeom prst="rect">
            <a:avLst/>
          </a:prstGeom>
        </p:spPr>
        <p:txBody>
          <a:bodyPr wrap="none">
            <a:spAutoFit/>
          </a:bodyPr>
          <a:lstStyle/>
          <a:p>
            <a:r>
              <a:rPr lang="tr-TR" dirty="0" err="1"/>
              <a:t>Pelton</a:t>
            </a:r>
            <a:r>
              <a:rPr lang="tr-TR" dirty="0"/>
              <a:t> Türbini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b="1" dirty="0" smtClean="0"/>
              <a:t>Hidroelektrik enerjisi nedir?</a:t>
            </a:r>
            <a:r>
              <a:rPr lang="tr-TR" sz="3200" dirty="0" smtClean="0"/>
              <a:t/>
            </a:r>
            <a:br>
              <a:rPr lang="tr-TR" sz="3200" dirty="0" smtClean="0"/>
            </a:br>
            <a:endParaRPr lang="tr-TR" sz="3200" dirty="0"/>
          </a:p>
        </p:txBody>
      </p:sp>
      <p:sp>
        <p:nvSpPr>
          <p:cNvPr id="3" name="2 İçerik Yer Tutucusu"/>
          <p:cNvSpPr>
            <a:spLocks noGrp="1"/>
          </p:cNvSpPr>
          <p:nvPr>
            <p:ph idx="1"/>
          </p:nvPr>
        </p:nvSpPr>
        <p:spPr/>
        <p:txBody>
          <a:bodyPr>
            <a:normAutofit/>
          </a:bodyPr>
          <a:lstStyle/>
          <a:p>
            <a:r>
              <a:rPr lang="tr-TR" sz="2800" dirty="0" smtClean="0"/>
              <a:t>Hidroelektrik </a:t>
            </a:r>
            <a:r>
              <a:rPr lang="tr-TR" sz="2800" dirty="0"/>
              <a:t>santrallerin (HES) su kuvvetinin ürettiği elektrik enerjisidir. Esas prensip, suyun potansiyel enerjisini önce mekanik, sonra elektrik enerjisine çevirmektir. Tabii veya sunî olarak mevcut belli bir seviyedeki su, daha düşük seviyedeki türbinlere iletilir. Türbin çarklarına büyük bir hızla çarpan su, türbin milini döndürür ve dolayısıyla jeneratörü çalıştırır.</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8193" name="3 İçerik Yer Tutucusu" descr="francisqs3"/>
          <p:cNvPicPr>
            <a:picLocks/>
          </p:cNvPicPr>
          <p:nvPr/>
        </p:nvPicPr>
        <p:blipFill>
          <a:blip r:embed="rId2" cstate="print"/>
          <a:srcRect/>
          <a:stretch>
            <a:fillRect/>
          </a:stretch>
        </p:blipFill>
        <p:spPr bwMode="auto">
          <a:xfrm>
            <a:off x="1835696" y="1340768"/>
            <a:ext cx="4457700" cy="3429000"/>
          </a:xfrm>
          <a:prstGeom prst="rect">
            <a:avLst/>
          </a:prstGeom>
          <a:noFill/>
        </p:spPr>
      </p:pic>
      <p:sp>
        <p:nvSpPr>
          <p:cNvPr id="8195" name="Rectangle 3"/>
          <p:cNvSpPr>
            <a:spLocks noChangeArrowheads="1"/>
          </p:cNvSpPr>
          <p:nvPr/>
        </p:nvSpPr>
        <p:spPr bwMode="auto">
          <a:xfrm>
            <a:off x="1619672" y="5085184"/>
            <a:ext cx="478802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Arial" pitchFamily="34" charset="0"/>
                <a:ea typeface="Times New Roman" pitchFamily="18" charset="0"/>
              </a:rPr>
              <a:t>Francıs</a:t>
            </a:r>
            <a:r>
              <a:rPr kumimoji="0" lang="tr-TR" b="0" i="0" u="none" strike="noStrike" cap="none" normalizeH="0" baseline="0" dirty="0" smtClean="0">
                <a:ln>
                  <a:noFill/>
                </a:ln>
                <a:solidFill>
                  <a:schemeClr val="tx1"/>
                </a:solidFill>
                <a:effectLst/>
                <a:latin typeface="Arial" pitchFamily="34" charset="0"/>
                <a:ea typeface="Times New Roman" pitchFamily="18" charset="0"/>
              </a:rPr>
              <a:t> Türbini</a:t>
            </a:r>
            <a:endParaRPr kumimoji="0" lang="tr-TR"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7169" name="3 İçerik Yer Tutucusu" descr="kaplanxq9"/>
          <p:cNvPicPr>
            <a:picLocks/>
          </p:cNvPicPr>
          <p:nvPr/>
        </p:nvPicPr>
        <p:blipFill>
          <a:blip r:embed="rId2" cstate="print"/>
          <a:srcRect/>
          <a:stretch>
            <a:fillRect/>
          </a:stretch>
        </p:blipFill>
        <p:spPr bwMode="auto">
          <a:xfrm>
            <a:off x="2195736" y="1124744"/>
            <a:ext cx="4572000" cy="44577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il_fi" descr="buyuk-hidrolik-enerji"/>
          <p:cNvPicPr>
            <a:picLocks noChangeAspect="1" noChangeArrowheads="1"/>
          </p:cNvPicPr>
          <p:nvPr/>
        </p:nvPicPr>
        <p:blipFill>
          <a:blip r:embed="rId2" cstate="print"/>
          <a:srcRect/>
          <a:stretch>
            <a:fillRect/>
          </a:stretch>
        </p:blipFill>
        <p:spPr bwMode="auto">
          <a:xfrm>
            <a:off x="1619672" y="980728"/>
            <a:ext cx="5616624" cy="4212468"/>
          </a:xfrm>
          <a:prstGeom prst="rect">
            <a:avLst/>
          </a:prstGeom>
          <a:noFill/>
          <a:ln w="9525">
            <a:noFill/>
            <a:miter lim="800000"/>
            <a:headEnd/>
            <a:tailEnd/>
          </a:ln>
        </p:spPr>
      </p:pic>
      <p:sp>
        <p:nvSpPr>
          <p:cNvPr id="3" name="2 Dikdörtgen"/>
          <p:cNvSpPr/>
          <p:nvPr/>
        </p:nvSpPr>
        <p:spPr>
          <a:xfrm>
            <a:off x="1187624" y="5445224"/>
            <a:ext cx="5344989" cy="523220"/>
          </a:xfrm>
          <a:prstGeom prst="rect">
            <a:avLst/>
          </a:prstGeom>
        </p:spPr>
        <p:txBody>
          <a:bodyPr wrap="none">
            <a:spAutoFit/>
          </a:bodyPr>
          <a:lstStyle/>
          <a:p>
            <a:r>
              <a:rPr lang="tr-TR" sz="2800" dirty="0"/>
              <a:t>Hidroelektrik enerji üreten bir baraj</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hydropower-plant-parts.gif"/>
          <p:cNvPicPr>
            <a:picLocks noChangeAspect="1"/>
          </p:cNvPicPr>
          <p:nvPr/>
        </p:nvPicPr>
        <p:blipFill>
          <a:blip r:embed="rId2" cstate="print"/>
          <a:stretch>
            <a:fillRect/>
          </a:stretch>
        </p:blipFill>
        <p:spPr>
          <a:xfrm>
            <a:off x="683568" y="908720"/>
            <a:ext cx="7704856" cy="535570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48680"/>
            <a:ext cx="7272808" cy="6309320"/>
          </a:xfrm>
          <a:prstGeom prst="rect">
            <a:avLst/>
          </a:prstGeom>
        </p:spPr>
      </p:pic>
      <p:sp>
        <p:nvSpPr>
          <p:cNvPr id="8" name="Metin kutusu 7"/>
          <p:cNvSpPr txBox="1"/>
          <p:nvPr/>
        </p:nvSpPr>
        <p:spPr>
          <a:xfrm>
            <a:off x="1115616" y="116632"/>
            <a:ext cx="6624736" cy="646331"/>
          </a:xfrm>
          <a:prstGeom prst="rect">
            <a:avLst/>
          </a:prstGeom>
          <a:noFill/>
        </p:spPr>
        <p:txBody>
          <a:bodyPr wrap="square" rtlCol="0">
            <a:spAutoFit/>
          </a:bodyPr>
          <a:lstStyle/>
          <a:p>
            <a:r>
              <a:rPr lang="tr-TR" dirty="0"/>
              <a:t>Türkiye’de kurulu önemli hidroelektrik santralleri</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1012974"/>
          </a:xfrm>
        </p:spPr>
        <p:txBody>
          <a:bodyPr>
            <a:noAutofit/>
          </a:bodyPr>
          <a:lstStyle/>
          <a:p>
            <a:r>
              <a:rPr lang="tr-TR" sz="2400" dirty="0" smtClean="0"/>
              <a:t>FIRAT </a:t>
            </a:r>
            <a:r>
              <a:rPr lang="tr-TR" sz="2400" dirty="0"/>
              <a:t>ÜZERİNDEKİ HİDROELEKTRİK </a:t>
            </a:r>
            <a:r>
              <a:rPr lang="tr-TR" sz="2400" dirty="0" smtClean="0"/>
              <a:t>SANTRALLER</a:t>
            </a:r>
            <a:endParaRPr lang="tr-TR" sz="2400" dirty="0"/>
          </a:p>
        </p:txBody>
      </p:sp>
      <p:sp>
        <p:nvSpPr>
          <p:cNvPr id="3" name="İçerik Yer Tutucusu 2"/>
          <p:cNvSpPr>
            <a:spLocks noGrp="1"/>
          </p:cNvSpPr>
          <p:nvPr>
            <p:ph idx="1"/>
          </p:nvPr>
        </p:nvSpPr>
        <p:spPr>
          <a:xfrm>
            <a:off x="467544" y="1916832"/>
            <a:ext cx="8229600" cy="3917032"/>
          </a:xfrm>
        </p:spPr>
        <p:txBody>
          <a:bodyPr>
            <a:normAutofit/>
          </a:bodyPr>
          <a:lstStyle/>
          <a:p>
            <a:pPr marL="0" indent="0">
              <a:buNone/>
            </a:pPr>
            <a:endParaRPr lang="tr-TR" sz="2800" dirty="0"/>
          </a:p>
          <a:p>
            <a:pPr marL="0" lvl="0" indent="0">
              <a:buNone/>
            </a:pPr>
            <a:r>
              <a:rPr lang="tr-TR" sz="2800" dirty="0"/>
              <a:t>Keban Barajı(Elazığ) Barajı</a:t>
            </a:r>
          </a:p>
          <a:p>
            <a:pPr marL="0" lvl="0" indent="0">
              <a:buNone/>
            </a:pPr>
            <a:r>
              <a:rPr lang="tr-TR" sz="2800" dirty="0"/>
              <a:t>Karakaya Barajı(Malatya-Elazığ) Barajı</a:t>
            </a:r>
          </a:p>
          <a:p>
            <a:pPr marL="0" lvl="0" indent="0">
              <a:buNone/>
            </a:pPr>
            <a:r>
              <a:rPr lang="tr-TR" sz="2800" dirty="0"/>
              <a:t>Atatürk Barajı(Adıyaman-Şanlıurfa) Barajı</a:t>
            </a:r>
          </a:p>
          <a:p>
            <a:pPr marL="0" lvl="0" indent="0">
              <a:buNone/>
            </a:pPr>
            <a:r>
              <a:rPr lang="tr-TR" sz="2800" dirty="0"/>
              <a:t>Birecik Barajı(Birecik) Barajı</a:t>
            </a:r>
          </a:p>
          <a:p>
            <a:pPr marL="0" lvl="0" indent="0">
              <a:buNone/>
            </a:pPr>
            <a:r>
              <a:rPr lang="tr-TR" sz="2800" dirty="0"/>
              <a:t>Karkamış Barajı(Kargamış) Barajı</a:t>
            </a:r>
          </a:p>
          <a:p>
            <a:endParaRPr lang="tr-TR" dirty="0"/>
          </a:p>
        </p:txBody>
      </p:sp>
    </p:spTree>
    <p:extLst>
      <p:ext uri="{BB962C8B-B14F-4D97-AF65-F5344CB8AC3E}">
        <p14:creationId xmlns:p14="http://schemas.microsoft.com/office/powerpoint/2010/main" val="227239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713387"/>
          </a:xfrm>
        </p:spPr>
        <p:txBody>
          <a:bodyPr>
            <a:normAutofit fontScale="92500" lnSpcReduction="10000"/>
          </a:bodyPr>
          <a:lstStyle/>
          <a:p>
            <a:r>
              <a:rPr lang="tr-TR" dirty="0" smtClean="0"/>
              <a:t>Deve geçidi </a:t>
            </a:r>
            <a:r>
              <a:rPr lang="tr-TR" dirty="0"/>
              <a:t>Barajı</a:t>
            </a:r>
          </a:p>
          <a:p>
            <a:r>
              <a:rPr lang="tr-TR" dirty="0" err="1"/>
              <a:t>Dumluca</a:t>
            </a:r>
            <a:r>
              <a:rPr lang="tr-TR" dirty="0"/>
              <a:t> barajı</a:t>
            </a:r>
          </a:p>
          <a:p>
            <a:r>
              <a:rPr lang="tr-TR" dirty="0"/>
              <a:t>Batman Barajı ve Hidroelektrik Santrali</a:t>
            </a:r>
          </a:p>
          <a:p>
            <a:r>
              <a:rPr lang="tr-TR" dirty="0" err="1" smtClean="0"/>
              <a:t>Kralkızı</a:t>
            </a:r>
            <a:r>
              <a:rPr lang="tr-TR" dirty="0" smtClean="0"/>
              <a:t> </a:t>
            </a:r>
            <a:r>
              <a:rPr lang="tr-TR" dirty="0"/>
              <a:t>Barajı ve Hidroelektrik Santrali</a:t>
            </a:r>
          </a:p>
          <a:p>
            <a:r>
              <a:rPr lang="tr-TR" dirty="0" smtClean="0"/>
              <a:t>Hancağız </a:t>
            </a:r>
            <a:r>
              <a:rPr lang="tr-TR" dirty="0"/>
              <a:t>Barajı</a:t>
            </a:r>
          </a:p>
          <a:p>
            <a:r>
              <a:rPr lang="tr-TR" dirty="0" smtClean="0"/>
              <a:t>Kayacık </a:t>
            </a:r>
            <a:r>
              <a:rPr lang="tr-TR" dirty="0"/>
              <a:t>Barajı</a:t>
            </a:r>
          </a:p>
          <a:p>
            <a:r>
              <a:rPr lang="tr-TR" dirty="0"/>
              <a:t>G</a:t>
            </a:r>
            <a:r>
              <a:rPr lang="tr-TR" dirty="0" smtClean="0"/>
              <a:t>öksu Barajı</a:t>
            </a:r>
          </a:p>
          <a:p>
            <a:r>
              <a:rPr lang="tr-TR" dirty="0" smtClean="0"/>
              <a:t>Dicle </a:t>
            </a:r>
            <a:r>
              <a:rPr lang="tr-TR" dirty="0"/>
              <a:t>Barajı ve Hidroelektrik Santrali</a:t>
            </a:r>
          </a:p>
          <a:p>
            <a:r>
              <a:rPr lang="tr-TR" dirty="0" smtClean="0"/>
              <a:t>Ilısu </a:t>
            </a:r>
            <a:r>
              <a:rPr lang="tr-TR" dirty="0"/>
              <a:t>Barajı ve Hidroelektrik Santrali</a:t>
            </a:r>
          </a:p>
          <a:p>
            <a:endParaRPr lang="tr-TR" dirty="0"/>
          </a:p>
        </p:txBody>
      </p:sp>
      <p:sp>
        <p:nvSpPr>
          <p:cNvPr id="4" name="Başlık 1"/>
          <p:cNvSpPr>
            <a:spLocks noGrp="1"/>
          </p:cNvSpPr>
          <p:nvPr>
            <p:ph type="title"/>
          </p:nvPr>
        </p:nvSpPr>
        <p:spPr/>
        <p:txBody>
          <a:bodyPr>
            <a:noAutofit/>
          </a:bodyPr>
          <a:lstStyle/>
          <a:p>
            <a:r>
              <a:rPr lang="tr-TR" sz="2400" dirty="0" smtClean="0"/>
              <a:t>DİCLE </a:t>
            </a:r>
            <a:r>
              <a:rPr lang="tr-TR" sz="2400" dirty="0"/>
              <a:t>ÜZERİNDEKİ HİDROELEKTRİK </a:t>
            </a:r>
            <a:r>
              <a:rPr lang="tr-TR" sz="2400" dirty="0" smtClean="0"/>
              <a:t>SANTRALLER</a:t>
            </a:r>
            <a:endParaRPr lang="tr-TR" sz="2400" dirty="0"/>
          </a:p>
        </p:txBody>
      </p:sp>
    </p:spTree>
    <p:extLst>
      <p:ext uri="{BB962C8B-B14F-4D97-AF65-F5344CB8AC3E}">
        <p14:creationId xmlns:p14="http://schemas.microsoft.com/office/powerpoint/2010/main" val="1055307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778098"/>
          </a:xfrm>
        </p:spPr>
        <p:txBody>
          <a:bodyPr>
            <a:normAutofit/>
          </a:bodyPr>
          <a:lstStyle/>
          <a:p>
            <a:r>
              <a:rPr lang="tr-TR" sz="3200" dirty="0" smtClean="0"/>
              <a:t>Keban </a:t>
            </a:r>
            <a:r>
              <a:rPr lang="tr-TR" sz="3200" dirty="0"/>
              <a:t>Barajı(Elazığ) Barajı</a:t>
            </a:r>
          </a:p>
        </p:txBody>
      </p:sp>
      <p:pic>
        <p:nvPicPr>
          <p:cNvPr id="4" name="İçerik Yer Tutucusu 3" descr="KebanDam.JPG">
            <a:hlinkClick r:id="rId2"/>
          </p:cNvPr>
          <p:cNvPicPr>
            <a:picLocks noGrp="1"/>
          </p:cNvPicPr>
          <p:nvPr>
            <p:ph idx="1"/>
          </p:nvPr>
        </p:nvPicPr>
        <p:blipFill>
          <a:blip r:embed="rId3" cstate="print"/>
          <a:srcRect/>
          <a:stretch>
            <a:fillRect/>
          </a:stretch>
        </p:blipFill>
        <p:spPr bwMode="auto">
          <a:xfrm>
            <a:off x="1691680" y="692696"/>
            <a:ext cx="5760640" cy="2857500"/>
          </a:xfrm>
          <a:prstGeom prst="rect">
            <a:avLst/>
          </a:prstGeom>
          <a:noFill/>
          <a:ln w="9525">
            <a:noFill/>
            <a:miter lim="800000"/>
            <a:headEnd/>
            <a:tailEnd/>
          </a:ln>
        </p:spPr>
      </p:pic>
      <p:graphicFrame>
        <p:nvGraphicFramePr>
          <p:cNvPr id="6" name="Tablo 5"/>
          <p:cNvGraphicFramePr>
            <a:graphicFrameLocks noGrp="1"/>
          </p:cNvGraphicFramePr>
          <p:nvPr>
            <p:extLst>
              <p:ext uri="{D42A27DB-BD31-4B8C-83A1-F6EECF244321}">
                <p14:modId xmlns:p14="http://schemas.microsoft.com/office/powerpoint/2010/main" val="1233914721"/>
              </p:ext>
            </p:extLst>
          </p:nvPr>
        </p:nvGraphicFramePr>
        <p:xfrm>
          <a:off x="1691680" y="3645024"/>
          <a:ext cx="5976664" cy="2987040"/>
        </p:xfrm>
        <a:graphic>
          <a:graphicData uri="http://schemas.openxmlformats.org/drawingml/2006/table">
            <a:tbl>
              <a:tblPr firstRow="1" firstCol="1" bandRow="1">
                <a:tableStyleId>{5C22544A-7EE6-4342-B048-85BDC9FD1C3A}</a:tableStyleId>
              </a:tblPr>
              <a:tblGrid>
                <a:gridCol w="2705226"/>
                <a:gridCol w="3271438"/>
              </a:tblGrid>
              <a:tr h="257447">
                <a:tc>
                  <a:txBody>
                    <a:bodyPr/>
                    <a:lstStyle/>
                    <a:p>
                      <a:pPr>
                        <a:lnSpc>
                          <a:spcPct val="150000"/>
                        </a:lnSpc>
                        <a:spcAft>
                          <a:spcPts val="0"/>
                        </a:spcAft>
                      </a:pPr>
                      <a:r>
                        <a:rPr lang="tr-TR" sz="1200" dirty="0">
                          <a:effectLst/>
                        </a:rPr>
                        <a:t>Yer</a:t>
                      </a:r>
                      <a:endParaRPr lang="tr-TR" sz="1100" dirty="0">
                        <a:effectLst/>
                        <a:latin typeface="Calibri"/>
                        <a:ea typeface="Times New Roman"/>
                        <a:cs typeface="Times New Roman"/>
                      </a:endParaRPr>
                    </a:p>
                  </a:txBody>
                  <a:tcPr marL="9525" marR="9525" marT="9525" marB="9525" anchor="ctr"/>
                </a:tc>
                <a:tc>
                  <a:txBody>
                    <a:bodyPr/>
                    <a:lstStyle/>
                    <a:p>
                      <a:pPr>
                        <a:lnSpc>
                          <a:spcPct val="150000"/>
                        </a:lnSpc>
                        <a:spcAft>
                          <a:spcPts val="0"/>
                        </a:spcAft>
                      </a:pPr>
                      <a:r>
                        <a:rPr lang="tr-TR" sz="1200">
                          <a:effectLst/>
                        </a:rPr>
                        <a:t>Elazığ</a:t>
                      </a:r>
                      <a:endParaRPr lang="tr-TR" sz="1100">
                        <a:effectLst/>
                        <a:latin typeface="Calibri"/>
                        <a:ea typeface="Times New Roman"/>
                        <a:cs typeface="Times New Roman"/>
                      </a:endParaRPr>
                    </a:p>
                  </a:txBody>
                  <a:tcPr marL="9525" marR="9525" marT="9525" marB="9525" anchor="ctr"/>
                </a:tc>
              </a:tr>
              <a:tr h="337690">
                <a:tc>
                  <a:txBody>
                    <a:bodyPr/>
                    <a:lstStyle/>
                    <a:p>
                      <a:pPr>
                        <a:lnSpc>
                          <a:spcPct val="150000"/>
                        </a:lnSpc>
                        <a:spcAft>
                          <a:spcPts val="0"/>
                        </a:spcAft>
                      </a:pPr>
                      <a:r>
                        <a:rPr lang="tr-TR" sz="1600" dirty="0">
                          <a:effectLst/>
                        </a:rPr>
                        <a:t>Amaç</a:t>
                      </a:r>
                      <a:endParaRPr lang="tr-TR" sz="1400" dirty="0">
                        <a:effectLst/>
                        <a:latin typeface="Calibri"/>
                        <a:ea typeface="Times New Roman"/>
                        <a:cs typeface="Times New Roman"/>
                      </a:endParaRPr>
                    </a:p>
                  </a:txBody>
                  <a:tcPr marL="9525" marR="9525" marT="9525" marB="9525" anchor="ctr"/>
                </a:tc>
                <a:tc>
                  <a:txBody>
                    <a:bodyPr/>
                    <a:lstStyle/>
                    <a:p>
                      <a:pPr>
                        <a:lnSpc>
                          <a:spcPct val="150000"/>
                        </a:lnSpc>
                        <a:spcAft>
                          <a:spcPts val="0"/>
                        </a:spcAft>
                      </a:pPr>
                      <a:r>
                        <a:rPr lang="tr-TR" sz="1600" dirty="0">
                          <a:effectLst/>
                        </a:rPr>
                        <a:t>Enerji</a:t>
                      </a:r>
                      <a:endParaRPr lang="tr-TR" sz="1400" dirty="0">
                        <a:effectLst/>
                        <a:latin typeface="Calibri"/>
                        <a:ea typeface="Times New Roman"/>
                        <a:cs typeface="Times New Roman"/>
                      </a:endParaRPr>
                    </a:p>
                  </a:txBody>
                  <a:tcPr marL="9525" marR="9525" marT="9525" marB="9525" anchor="ctr"/>
                </a:tc>
              </a:tr>
              <a:tr h="337690">
                <a:tc>
                  <a:txBody>
                    <a:bodyPr/>
                    <a:lstStyle/>
                    <a:p>
                      <a:pPr>
                        <a:lnSpc>
                          <a:spcPct val="150000"/>
                        </a:lnSpc>
                        <a:spcAft>
                          <a:spcPts val="0"/>
                        </a:spcAft>
                      </a:pPr>
                      <a:r>
                        <a:rPr lang="tr-TR" sz="1600">
                          <a:effectLst/>
                        </a:rPr>
                        <a:t>Nehir</a:t>
                      </a:r>
                      <a:endParaRPr lang="tr-TR" sz="1400">
                        <a:effectLst/>
                        <a:latin typeface="Calibri"/>
                        <a:ea typeface="Times New Roman"/>
                        <a:cs typeface="Times New Roman"/>
                      </a:endParaRPr>
                    </a:p>
                  </a:txBody>
                  <a:tcPr marL="9525" marR="9525" marT="9525" marB="9525" anchor="ctr"/>
                </a:tc>
                <a:tc>
                  <a:txBody>
                    <a:bodyPr/>
                    <a:lstStyle/>
                    <a:p>
                      <a:pPr>
                        <a:lnSpc>
                          <a:spcPct val="150000"/>
                        </a:lnSpc>
                        <a:spcAft>
                          <a:spcPts val="0"/>
                        </a:spcAft>
                      </a:pPr>
                      <a:r>
                        <a:rPr lang="tr-TR" sz="1600">
                          <a:effectLst/>
                        </a:rPr>
                        <a:t>Fırat Nehri</a:t>
                      </a:r>
                      <a:endParaRPr lang="tr-TR" sz="1400">
                        <a:effectLst/>
                        <a:latin typeface="Calibri"/>
                        <a:ea typeface="Times New Roman"/>
                        <a:cs typeface="Times New Roman"/>
                      </a:endParaRPr>
                    </a:p>
                  </a:txBody>
                  <a:tcPr marL="9525" marR="9525" marT="9525" marB="9525" anchor="ctr"/>
                </a:tc>
              </a:tr>
              <a:tr h="337690">
                <a:tc>
                  <a:txBody>
                    <a:bodyPr/>
                    <a:lstStyle/>
                    <a:p>
                      <a:pPr>
                        <a:lnSpc>
                          <a:spcPct val="150000"/>
                        </a:lnSpc>
                        <a:spcAft>
                          <a:spcPts val="0"/>
                        </a:spcAft>
                      </a:pPr>
                      <a:r>
                        <a:rPr lang="tr-TR" sz="1600">
                          <a:effectLst/>
                        </a:rPr>
                        <a:t>Başlangıç-bitiş tarihi</a:t>
                      </a:r>
                      <a:endParaRPr lang="tr-TR" sz="1400">
                        <a:effectLst/>
                        <a:latin typeface="Calibri"/>
                        <a:ea typeface="Times New Roman"/>
                        <a:cs typeface="Times New Roman"/>
                      </a:endParaRPr>
                    </a:p>
                  </a:txBody>
                  <a:tcPr marL="9525" marR="9525" marT="9525" marB="9525" anchor="ctr"/>
                </a:tc>
                <a:tc>
                  <a:txBody>
                    <a:bodyPr/>
                    <a:lstStyle/>
                    <a:p>
                      <a:pPr>
                        <a:lnSpc>
                          <a:spcPct val="150000"/>
                        </a:lnSpc>
                        <a:spcAft>
                          <a:spcPts val="0"/>
                        </a:spcAft>
                      </a:pPr>
                      <a:r>
                        <a:rPr lang="tr-TR" sz="1600">
                          <a:effectLst/>
                        </a:rPr>
                        <a:t>1965-1975</a:t>
                      </a:r>
                      <a:endParaRPr lang="tr-TR" sz="1400">
                        <a:effectLst/>
                        <a:latin typeface="Calibri"/>
                        <a:ea typeface="Times New Roman"/>
                        <a:cs typeface="Times New Roman"/>
                      </a:endParaRPr>
                    </a:p>
                  </a:txBody>
                  <a:tcPr marL="9525" marR="9525" marT="9525" marB="9525" anchor="ctr"/>
                </a:tc>
              </a:tr>
              <a:tr h="337690">
                <a:tc>
                  <a:txBody>
                    <a:bodyPr/>
                    <a:lstStyle/>
                    <a:p>
                      <a:pPr>
                        <a:lnSpc>
                          <a:spcPct val="150000"/>
                        </a:lnSpc>
                        <a:spcAft>
                          <a:spcPts val="0"/>
                        </a:spcAft>
                      </a:pPr>
                      <a:r>
                        <a:rPr lang="tr-TR" sz="1600">
                          <a:effectLst/>
                        </a:rPr>
                        <a:t>Gövde dolgu tipi</a:t>
                      </a:r>
                      <a:endParaRPr lang="tr-TR" sz="1400">
                        <a:effectLst/>
                        <a:latin typeface="Calibri"/>
                        <a:ea typeface="Times New Roman"/>
                        <a:cs typeface="Times New Roman"/>
                      </a:endParaRPr>
                    </a:p>
                  </a:txBody>
                  <a:tcPr marL="9525" marR="9525" marT="9525" marB="9525" anchor="ctr"/>
                </a:tc>
                <a:tc>
                  <a:txBody>
                    <a:bodyPr/>
                    <a:lstStyle/>
                    <a:p>
                      <a:pPr>
                        <a:lnSpc>
                          <a:spcPct val="150000"/>
                        </a:lnSpc>
                        <a:spcAft>
                          <a:spcPts val="0"/>
                        </a:spcAft>
                      </a:pPr>
                      <a:r>
                        <a:rPr lang="tr-TR" sz="1600">
                          <a:effectLst/>
                        </a:rPr>
                        <a:t>Beton Ağırlık+Kaya</a:t>
                      </a:r>
                      <a:endParaRPr lang="tr-TR" sz="1400">
                        <a:effectLst/>
                        <a:latin typeface="Calibri"/>
                        <a:ea typeface="Times New Roman"/>
                        <a:cs typeface="Times New Roman"/>
                      </a:endParaRPr>
                    </a:p>
                  </a:txBody>
                  <a:tcPr marL="9525" marR="9525" marT="9525" marB="9525" anchor="ctr"/>
                </a:tc>
              </a:tr>
              <a:tr h="337690">
                <a:tc>
                  <a:txBody>
                    <a:bodyPr/>
                    <a:lstStyle/>
                    <a:p>
                      <a:pPr>
                        <a:lnSpc>
                          <a:spcPct val="150000"/>
                        </a:lnSpc>
                        <a:spcAft>
                          <a:spcPts val="0"/>
                        </a:spcAft>
                      </a:pPr>
                      <a:r>
                        <a:rPr lang="tr-TR" sz="1600">
                          <a:effectLst/>
                        </a:rPr>
                        <a:t>Yükseklik</a:t>
                      </a:r>
                      <a:endParaRPr lang="tr-TR" sz="1400">
                        <a:effectLst/>
                        <a:latin typeface="Calibri"/>
                        <a:ea typeface="Times New Roman"/>
                        <a:cs typeface="Times New Roman"/>
                      </a:endParaRPr>
                    </a:p>
                  </a:txBody>
                  <a:tcPr marL="9525" marR="9525" marT="9525" marB="9525" anchor="ctr"/>
                </a:tc>
                <a:tc>
                  <a:txBody>
                    <a:bodyPr/>
                    <a:lstStyle/>
                    <a:p>
                      <a:pPr>
                        <a:lnSpc>
                          <a:spcPct val="150000"/>
                        </a:lnSpc>
                        <a:spcAft>
                          <a:spcPts val="0"/>
                        </a:spcAft>
                      </a:pPr>
                      <a:r>
                        <a:rPr lang="tr-TR" sz="1600">
                          <a:effectLst/>
                        </a:rPr>
                        <a:t>210</a:t>
                      </a:r>
                      <a:endParaRPr lang="tr-TR" sz="1400">
                        <a:effectLst/>
                        <a:latin typeface="Calibri"/>
                        <a:ea typeface="Times New Roman"/>
                        <a:cs typeface="Times New Roman"/>
                      </a:endParaRPr>
                    </a:p>
                  </a:txBody>
                  <a:tcPr marL="9525" marR="9525" marT="9525" marB="9525" anchor="ctr"/>
                </a:tc>
              </a:tr>
              <a:tr h="337690">
                <a:tc>
                  <a:txBody>
                    <a:bodyPr/>
                    <a:lstStyle/>
                    <a:p>
                      <a:pPr>
                        <a:lnSpc>
                          <a:spcPct val="150000"/>
                        </a:lnSpc>
                        <a:spcAft>
                          <a:spcPts val="0"/>
                        </a:spcAft>
                      </a:pPr>
                      <a:r>
                        <a:rPr lang="tr-TR" sz="1600">
                          <a:effectLst/>
                        </a:rPr>
                        <a:t>Göl hacmi</a:t>
                      </a:r>
                      <a:endParaRPr lang="tr-TR" sz="1400">
                        <a:effectLst/>
                        <a:latin typeface="Calibri"/>
                        <a:ea typeface="Times New Roman"/>
                        <a:cs typeface="Times New Roman"/>
                      </a:endParaRPr>
                    </a:p>
                  </a:txBody>
                  <a:tcPr marL="9525" marR="9525" marT="9525" marB="9525" anchor="ctr"/>
                </a:tc>
                <a:tc>
                  <a:txBody>
                    <a:bodyPr/>
                    <a:lstStyle/>
                    <a:p>
                      <a:pPr>
                        <a:lnSpc>
                          <a:spcPct val="150000"/>
                        </a:lnSpc>
                        <a:spcAft>
                          <a:spcPts val="0"/>
                        </a:spcAft>
                      </a:pPr>
                      <a:r>
                        <a:rPr lang="tr-TR" sz="1600">
                          <a:effectLst/>
                        </a:rPr>
                        <a:t>31.000 hm</a:t>
                      </a:r>
                      <a:r>
                        <a:rPr lang="tr-TR" sz="1600" baseline="30000">
                          <a:effectLst/>
                        </a:rPr>
                        <a:t>3</a:t>
                      </a:r>
                      <a:endParaRPr lang="tr-TR" sz="1400">
                        <a:effectLst/>
                        <a:latin typeface="Calibri"/>
                        <a:ea typeface="Times New Roman"/>
                        <a:cs typeface="Times New Roman"/>
                      </a:endParaRPr>
                    </a:p>
                  </a:txBody>
                  <a:tcPr marL="9525" marR="9525" marT="9525" marB="9525" anchor="ctr"/>
                </a:tc>
              </a:tr>
              <a:tr h="337690">
                <a:tc>
                  <a:txBody>
                    <a:bodyPr/>
                    <a:lstStyle/>
                    <a:p>
                      <a:pPr>
                        <a:lnSpc>
                          <a:spcPct val="150000"/>
                        </a:lnSpc>
                        <a:spcAft>
                          <a:spcPts val="0"/>
                        </a:spcAft>
                      </a:pPr>
                      <a:r>
                        <a:rPr lang="tr-TR" sz="1600">
                          <a:effectLst/>
                        </a:rPr>
                        <a:t>Göl alanı</a:t>
                      </a:r>
                      <a:endParaRPr lang="tr-TR" sz="1400">
                        <a:effectLst/>
                        <a:latin typeface="Calibri"/>
                        <a:ea typeface="Times New Roman"/>
                        <a:cs typeface="Times New Roman"/>
                      </a:endParaRPr>
                    </a:p>
                  </a:txBody>
                  <a:tcPr marL="9525" marR="9525" marT="9525" marB="9525" anchor="ctr"/>
                </a:tc>
                <a:tc>
                  <a:txBody>
                    <a:bodyPr/>
                    <a:lstStyle/>
                    <a:p>
                      <a:pPr>
                        <a:lnSpc>
                          <a:spcPct val="150000"/>
                        </a:lnSpc>
                        <a:spcAft>
                          <a:spcPts val="0"/>
                        </a:spcAft>
                      </a:pPr>
                      <a:r>
                        <a:rPr lang="tr-TR" sz="1600" dirty="0">
                          <a:effectLst/>
                        </a:rPr>
                        <a:t>675 km</a:t>
                      </a:r>
                      <a:r>
                        <a:rPr lang="tr-TR" sz="1600" baseline="30000" dirty="0">
                          <a:effectLst/>
                        </a:rPr>
                        <a:t>2</a:t>
                      </a:r>
                      <a:endParaRPr lang="tr-TR" sz="1400" dirty="0">
                        <a:effectLst/>
                        <a:latin typeface="Calibri"/>
                        <a:ea typeface="Times New Roman"/>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693785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Keban Barajı</a:t>
            </a:r>
            <a:endParaRPr lang="tr-TR" dirty="0"/>
          </a:p>
        </p:txBody>
      </p:sp>
      <p:sp>
        <p:nvSpPr>
          <p:cNvPr id="3" name="İçerik Yer Tutucusu 2"/>
          <p:cNvSpPr>
            <a:spLocks noGrp="1"/>
          </p:cNvSpPr>
          <p:nvPr>
            <p:ph idx="1"/>
          </p:nvPr>
        </p:nvSpPr>
        <p:spPr/>
        <p:txBody>
          <a:bodyPr>
            <a:normAutofit fontScale="92500" lnSpcReduction="20000"/>
          </a:bodyPr>
          <a:lstStyle/>
          <a:p>
            <a:r>
              <a:rPr lang="tr-TR" dirty="0"/>
              <a:t>Keban Barajı, </a:t>
            </a:r>
            <a:r>
              <a:rPr lang="tr-TR" dirty="0">
                <a:hlinkClick r:id="rId2" tooltip="Keban, Elazığ"/>
              </a:rPr>
              <a:t>Keban</a:t>
            </a:r>
            <a:r>
              <a:rPr lang="tr-TR" dirty="0"/>
              <a:t> ilçesinde, </a:t>
            </a:r>
            <a:r>
              <a:rPr lang="tr-TR" dirty="0">
                <a:hlinkClick r:id="rId3" tooltip="Fırat Nehri"/>
              </a:rPr>
              <a:t>Fırat Nehri</a:t>
            </a:r>
            <a:r>
              <a:rPr lang="tr-TR" dirty="0"/>
              <a:t> üzerinde, </a:t>
            </a:r>
            <a:r>
              <a:rPr lang="tr-TR" dirty="0">
                <a:hlinkClick r:id="rId4" tooltip="1965"/>
              </a:rPr>
              <a:t>1965</a:t>
            </a:r>
            <a:r>
              <a:rPr lang="tr-TR" dirty="0"/>
              <a:t>-</a:t>
            </a:r>
            <a:r>
              <a:rPr lang="tr-TR" dirty="0">
                <a:hlinkClick r:id="rId5" tooltip="1975"/>
              </a:rPr>
              <a:t>1975</a:t>
            </a:r>
            <a:r>
              <a:rPr lang="tr-TR" dirty="0"/>
              <a:t> yılları arasında inşa edilmiş olan </a:t>
            </a:r>
            <a:r>
              <a:rPr lang="tr-TR" dirty="0">
                <a:hlinkClick r:id="rId6" tooltip="Elektrik enerjisi"/>
              </a:rPr>
              <a:t>elektrik enerjisi</a:t>
            </a:r>
            <a:r>
              <a:rPr lang="tr-TR" dirty="0"/>
              <a:t> üretimi amaçlı barajdır. Beton ağırlık ve kaya dolgu tipi olan barajın gövde hacmi 16.679.000 </a:t>
            </a:r>
            <a:r>
              <a:rPr lang="tr-TR" dirty="0">
                <a:hlinkClick r:id="rId7" tooltip="Metreküp"/>
              </a:rPr>
              <a:t>m³</a:t>
            </a:r>
            <a:r>
              <a:rPr lang="tr-TR" dirty="0"/>
              <a:t>, akarsu yatağından yüksekliği 210,00 m, normal su kotunda göl hacmi 31.000,00 hm³ normal su kotunda göl alanı 675,00 </a:t>
            </a:r>
            <a:r>
              <a:rPr lang="tr-TR" dirty="0">
                <a:hlinkClick r:id="rId8" tooltip="Metrekare"/>
              </a:rPr>
              <a:t>km²</a:t>
            </a:r>
            <a:r>
              <a:rPr lang="tr-TR" dirty="0"/>
              <a:t>'dir.</a:t>
            </a:r>
          </a:p>
          <a:p>
            <a:r>
              <a:rPr lang="tr-TR" dirty="0"/>
              <a:t>Keban Baraj Gölü bu özellikleriyle </a:t>
            </a:r>
            <a:r>
              <a:rPr lang="tr-TR" dirty="0">
                <a:hlinkClick r:id="rId9" tooltip="Türkiye"/>
              </a:rPr>
              <a:t>Türkiye</a:t>
            </a:r>
            <a:r>
              <a:rPr lang="tr-TR" dirty="0"/>
              <a:t>’nin </a:t>
            </a:r>
            <a:r>
              <a:rPr lang="tr-TR" dirty="0">
                <a:hlinkClick r:id="rId10" tooltip="Atatürk Barajı"/>
              </a:rPr>
              <a:t>Atatürk Barajı</a:t>
            </a:r>
            <a:r>
              <a:rPr lang="tr-TR" dirty="0"/>
              <a:t>'nın gölünden sonra en büyük yapay gölüdür. </a:t>
            </a:r>
          </a:p>
        </p:txBody>
      </p:sp>
    </p:spTree>
    <p:extLst>
      <p:ext uri="{BB962C8B-B14F-4D97-AF65-F5344CB8AC3E}">
        <p14:creationId xmlns:p14="http://schemas.microsoft.com/office/powerpoint/2010/main" val="3144782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706090"/>
          </a:xfrm>
        </p:spPr>
        <p:txBody>
          <a:bodyPr>
            <a:normAutofit/>
          </a:bodyPr>
          <a:lstStyle/>
          <a:p>
            <a:r>
              <a:rPr lang="tr-TR" sz="2400" b="1" dirty="0" smtClean="0"/>
              <a:t>Atatürk </a:t>
            </a:r>
            <a:r>
              <a:rPr lang="tr-TR" sz="2400" b="1" dirty="0"/>
              <a:t>Barajı(Adıyaman-Şanlıurfa) Barajı</a:t>
            </a:r>
            <a:endParaRPr lang="tr-TR" sz="2400" dirty="0"/>
          </a:p>
        </p:txBody>
      </p:sp>
      <p:pic>
        <p:nvPicPr>
          <p:cNvPr id="4" name="İçerik Yer Tutucusu 3" descr="Ataturk dam 1-GAP.jpg">
            <a:hlinkClick r:id="rId2"/>
          </p:cNvPr>
          <p:cNvPicPr>
            <a:picLocks noGrp="1"/>
          </p:cNvPicPr>
          <p:nvPr>
            <p:ph idx="1"/>
          </p:nvPr>
        </p:nvPicPr>
        <p:blipFill>
          <a:blip r:embed="rId3" cstate="print"/>
          <a:srcRect/>
          <a:stretch>
            <a:fillRect/>
          </a:stretch>
        </p:blipFill>
        <p:spPr bwMode="auto">
          <a:xfrm>
            <a:off x="755576" y="692696"/>
            <a:ext cx="6912768" cy="2857500"/>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2074712087"/>
              </p:ext>
            </p:extLst>
          </p:nvPr>
        </p:nvGraphicFramePr>
        <p:xfrm>
          <a:off x="755576" y="3645024"/>
          <a:ext cx="6984776" cy="3187446"/>
        </p:xfrm>
        <a:graphic>
          <a:graphicData uri="http://schemas.openxmlformats.org/drawingml/2006/table">
            <a:tbl>
              <a:tblPr firstRow="1" firstCol="1" bandRow="1">
                <a:tableStyleId>{5C22544A-7EE6-4342-B048-85BDC9FD1C3A}</a:tableStyleId>
              </a:tblPr>
              <a:tblGrid>
                <a:gridCol w="3492388"/>
                <a:gridCol w="3492388"/>
              </a:tblGrid>
              <a:tr h="273962">
                <a:tc>
                  <a:txBody>
                    <a:bodyPr/>
                    <a:lstStyle/>
                    <a:p>
                      <a:pPr>
                        <a:lnSpc>
                          <a:spcPct val="115000"/>
                        </a:lnSpc>
                        <a:spcAft>
                          <a:spcPts val="0"/>
                        </a:spcAft>
                      </a:pPr>
                      <a:r>
                        <a:rPr lang="tr-TR" sz="1800" dirty="0">
                          <a:effectLst/>
                        </a:rPr>
                        <a:t>Yer</a:t>
                      </a:r>
                      <a:endParaRPr lang="tr-TR" sz="1800" dirty="0">
                        <a:effectLst/>
                        <a:latin typeface="Calibri"/>
                        <a:ea typeface="Times New Roman"/>
                        <a:cs typeface="Times New Roman"/>
                      </a:endParaRPr>
                    </a:p>
                  </a:txBody>
                  <a:tcPr marL="9525" marR="9525" marT="9525" marB="9525" anchor="ctr"/>
                </a:tc>
                <a:tc>
                  <a:txBody>
                    <a:bodyPr/>
                    <a:lstStyle/>
                    <a:p>
                      <a:pPr>
                        <a:lnSpc>
                          <a:spcPct val="115000"/>
                        </a:lnSpc>
                        <a:spcAft>
                          <a:spcPts val="0"/>
                        </a:spcAft>
                      </a:pPr>
                      <a:r>
                        <a:rPr lang="tr-TR" sz="1800">
                          <a:effectLst/>
                        </a:rPr>
                        <a:t>Adıyaman-Şanlıurfa</a:t>
                      </a:r>
                      <a:endParaRPr lang="tr-TR" sz="1800">
                        <a:effectLst/>
                        <a:latin typeface="Calibri"/>
                        <a:ea typeface="Times New Roman"/>
                        <a:cs typeface="Times New Roman"/>
                      </a:endParaRPr>
                    </a:p>
                  </a:txBody>
                  <a:tcPr marL="9525" marR="9525" marT="9525" marB="9525" anchor="ctr"/>
                </a:tc>
              </a:tr>
              <a:tr h="273962">
                <a:tc>
                  <a:txBody>
                    <a:bodyPr/>
                    <a:lstStyle/>
                    <a:p>
                      <a:pPr>
                        <a:lnSpc>
                          <a:spcPct val="115000"/>
                        </a:lnSpc>
                        <a:spcAft>
                          <a:spcPts val="0"/>
                        </a:spcAft>
                      </a:pPr>
                      <a:r>
                        <a:rPr lang="tr-TR" sz="1800">
                          <a:effectLst/>
                        </a:rPr>
                        <a:t>Amaç</a:t>
                      </a:r>
                      <a:endParaRPr lang="tr-TR" sz="1800">
                        <a:effectLst/>
                        <a:latin typeface="Calibri"/>
                        <a:ea typeface="Times New Roman"/>
                        <a:cs typeface="Times New Roman"/>
                      </a:endParaRPr>
                    </a:p>
                  </a:txBody>
                  <a:tcPr marL="9525" marR="9525" marT="9525" marB="9525" anchor="ctr"/>
                </a:tc>
                <a:tc>
                  <a:txBody>
                    <a:bodyPr/>
                    <a:lstStyle/>
                    <a:p>
                      <a:pPr>
                        <a:lnSpc>
                          <a:spcPct val="115000"/>
                        </a:lnSpc>
                        <a:spcAft>
                          <a:spcPts val="0"/>
                        </a:spcAft>
                      </a:pPr>
                      <a:r>
                        <a:rPr lang="tr-TR" sz="1800">
                          <a:effectLst/>
                        </a:rPr>
                        <a:t>Sulama, Enerji</a:t>
                      </a:r>
                      <a:endParaRPr lang="tr-TR" sz="1800">
                        <a:effectLst/>
                        <a:latin typeface="Calibri"/>
                        <a:ea typeface="Times New Roman"/>
                        <a:cs typeface="Times New Roman"/>
                      </a:endParaRPr>
                    </a:p>
                  </a:txBody>
                  <a:tcPr marL="9525" marR="9525" marT="9525" marB="9525" anchor="ctr"/>
                </a:tc>
              </a:tr>
              <a:tr h="273962">
                <a:tc>
                  <a:txBody>
                    <a:bodyPr/>
                    <a:lstStyle/>
                    <a:p>
                      <a:pPr>
                        <a:lnSpc>
                          <a:spcPct val="115000"/>
                        </a:lnSpc>
                        <a:spcAft>
                          <a:spcPts val="0"/>
                        </a:spcAft>
                      </a:pPr>
                      <a:r>
                        <a:rPr lang="tr-TR" sz="1800">
                          <a:effectLst/>
                        </a:rPr>
                        <a:t>Nehir</a:t>
                      </a:r>
                      <a:endParaRPr lang="tr-TR" sz="1800">
                        <a:effectLst/>
                        <a:latin typeface="Calibri"/>
                        <a:ea typeface="Times New Roman"/>
                        <a:cs typeface="Times New Roman"/>
                      </a:endParaRPr>
                    </a:p>
                  </a:txBody>
                  <a:tcPr marL="9525" marR="9525" marT="9525" marB="9525" anchor="ctr"/>
                </a:tc>
                <a:tc>
                  <a:txBody>
                    <a:bodyPr/>
                    <a:lstStyle/>
                    <a:p>
                      <a:pPr>
                        <a:lnSpc>
                          <a:spcPct val="115000"/>
                        </a:lnSpc>
                        <a:spcAft>
                          <a:spcPts val="0"/>
                        </a:spcAft>
                      </a:pPr>
                      <a:r>
                        <a:rPr lang="tr-TR" sz="1800">
                          <a:effectLst/>
                        </a:rPr>
                        <a:t>Fırat Nehri</a:t>
                      </a:r>
                      <a:endParaRPr lang="tr-TR" sz="1800">
                        <a:effectLst/>
                        <a:latin typeface="Calibri"/>
                        <a:ea typeface="Times New Roman"/>
                        <a:cs typeface="Times New Roman"/>
                      </a:endParaRPr>
                    </a:p>
                  </a:txBody>
                  <a:tcPr marL="9525" marR="9525" marT="9525" marB="9525" anchor="ctr"/>
                </a:tc>
              </a:tr>
              <a:tr h="273962">
                <a:tc>
                  <a:txBody>
                    <a:bodyPr/>
                    <a:lstStyle/>
                    <a:p>
                      <a:pPr>
                        <a:lnSpc>
                          <a:spcPct val="115000"/>
                        </a:lnSpc>
                        <a:spcAft>
                          <a:spcPts val="0"/>
                        </a:spcAft>
                      </a:pPr>
                      <a:r>
                        <a:rPr lang="tr-TR" sz="1800">
                          <a:effectLst/>
                        </a:rPr>
                        <a:t>Başlangıç-bitiş tarihi</a:t>
                      </a:r>
                      <a:endParaRPr lang="tr-TR" sz="1800">
                        <a:effectLst/>
                        <a:latin typeface="Calibri"/>
                        <a:ea typeface="Times New Roman"/>
                        <a:cs typeface="Times New Roman"/>
                      </a:endParaRPr>
                    </a:p>
                  </a:txBody>
                  <a:tcPr marL="9525" marR="9525" marT="9525" marB="9525" anchor="ctr"/>
                </a:tc>
                <a:tc>
                  <a:txBody>
                    <a:bodyPr/>
                    <a:lstStyle/>
                    <a:p>
                      <a:pPr>
                        <a:lnSpc>
                          <a:spcPct val="115000"/>
                        </a:lnSpc>
                        <a:spcAft>
                          <a:spcPts val="0"/>
                        </a:spcAft>
                      </a:pPr>
                      <a:r>
                        <a:rPr lang="tr-TR" sz="1800">
                          <a:effectLst/>
                        </a:rPr>
                        <a:t>1983-1992</a:t>
                      </a:r>
                      <a:endParaRPr lang="tr-TR" sz="1800">
                        <a:effectLst/>
                        <a:latin typeface="Calibri"/>
                        <a:ea typeface="Times New Roman"/>
                        <a:cs typeface="Times New Roman"/>
                      </a:endParaRPr>
                    </a:p>
                  </a:txBody>
                  <a:tcPr marL="9525" marR="9525" marT="9525" marB="9525" anchor="ctr"/>
                </a:tc>
              </a:tr>
              <a:tr h="273962">
                <a:tc>
                  <a:txBody>
                    <a:bodyPr/>
                    <a:lstStyle/>
                    <a:p>
                      <a:pPr>
                        <a:lnSpc>
                          <a:spcPct val="115000"/>
                        </a:lnSpc>
                        <a:spcAft>
                          <a:spcPts val="0"/>
                        </a:spcAft>
                      </a:pPr>
                      <a:r>
                        <a:rPr lang="tr-TR" sz="1800">
                          <a:effectLst/>
                        </a:rPr>
                        <a:t>Gövde dolgu tipi</a:t>
                      </a:r>
                      <a:endParaRPr lang="tr-TR" sz="1800">
                        <a:effectLst/>
                        <a:latin typeface="Calibri"/>
                        <a:ea typeface="Times New Roman"/>
                        <a:cs typeface="Times New Roman"/>
                      </a:endParaRPr>
                    </a:p>
                  </a:txBody>
                  <a:tcPr marL="9525" marR="9525" marT="9525" marB="9525" anchor="ctr"/>
                </a:tc>
                <a:tc>
                  <a:txBody>
                    <a:bodyPr/>
                    <a:lstStyle/>
                    <a:p>
                      <a:pPr>
                        <a:lnSpc>
                          <a:spcPct val="115000"/>
                        </a:lnSpc>
                        <a:spcAft>
                          <a:spcPts val="0"/>
                        </a:spcAft>
                      </a:pPr>
                      <a:r>
                        <a:rPr lang="tr-TR" sz="1800">
                          <a:effectLst/>
                        </a:rPr>
                        <a:t>Kaya</a:t>
                      </a:r>
                      <a:endParaRPr lang="tr-TR" sz="1800">
                        <a:effectLst/>
                        <a:latin typeface="Calibri"/>
                        <a:ea typeface="Times New Roman"/>
                        <a:cs typeface="Times New Roman"/>
                      </a:endParaRPr>
                    </a:p>
                  </a:txBody>
                  <a:tcPr marL="9525" marR="9525" marT="9525" marB="9525" anchor="ctr"/>
                </a:tc>
              </a:tr>
              <a:tr h="302591">
                <a:tc>
                  <a:txBody>
                    <a:bodyPr/>
                    <a:lstStyle/>
                    <a:p>
                      <a:pPr>
                        <a:lnSpc>
                          <a:spcPct val="115000"/>
                        </a:lnSpc>
                        <a:spcAft>
                          <a:spcPts val="0"/>
                        </a:spcAft>
                      </a:pPr>
                      <a:r>
                        <a:rPr lang="tr-TR" sz="1800">
                          <a:effectLst/>
                        </a:rPr>
                        <a:t>Gövde hacmi</a:t>
                      </a:r>
                      <a:endParaRPr lang="tr-TR" sz="1800">
                        <a:effectLst/>
                        <a:latin typeface="Calibri"/>
                        <a:ea typeface="Times New Roman"/>
                        <a:cs typeface="Times New Roman"/>
                      </a:endParaRPr>
                    </a:p>
                  </a:txBody>
                  <a:tcPr marL="9525" marR="9525" marT="9525" marB="9525" anchor="ctr"/>
                </a:tc>
                <a:tc>
                  <a:txBody>
                    <a:bodyPr/>
                    <a:lstStyle/>
                    <a:p>
                      <a:pPr>
                        <a:lnSpc>
                          <a:spcPct val="115000"/>
                        </a:lnSpc>
                        <a:spcAft>
                          <a:spcPts val="0"/>
                        </a:spcAft>
                      </a:pPr>
                      <a:r>
                        <a:rPr lang="tr-TR" sz="1800">
                          <a:effectLst/>
                        </a:rPr>
                        <a:t>84,5 milyon </a:t>
                      </a:r>
                      <a:r>
                        <a:rPr lang="tr-TR" sz="2000" u="sng">
                          <a:effectLst/>
                          <a:hlinkClick r:id="rId4" tooltip="Metreküp"/>
                        </a:rPr>
                        <a:t>m³</a:t>
                      </a:r>
                      <a:endParaRPr lang="tr-TR" sz="1800">
                        <a:effectLst/>
                        <a:latin typeface="Calibri"/>
                        <a:ea typeface="Times New Roman"/>
                        <a:cs typeface="Times New Roman"/>
                      </a:endParaRPr>
                    </a:p>
                  </a:txBody>
                  <a:tcPr marL="9525" marR="9525" marT="9525" marB="9525" anchor="ctr"/>
                </a:tc>
              </a:tr>
              <a:tr h="273962">
                <a:tc>
                  <a:txBody>
                    <a:bodyPr/>
                    <a:lstStyle/>
                    <a:p>
                      <a:pPr>
                        <a:lnSpc>
                          <a:spcPct val="115000"/>
                        </a:lnSpc>
                        <a:spcAft>
                          <a:spcPts val="0"/>
                        </a:spcAft>
                      </a:pPr>
                      <a:r>
                        <a:rPr lang="tr-TR" sz="1800">
                          <a:effectLst/>
                        </a:rPr>
                        <a:t>Yükseklik</a:t>
                      </a:r>
                      <a:endParaRPr lang="tr-TR" sz="1800">
                        <a:effectLst/>
                        <a:latin typeface="Calibri"/>
                        <a:ea typeface="Times New Roman"/>
                        <a:cs typeface="Times New Roman"/>
                      </a:endParaRPr>
                    </a:p>
                  </a:txBody>
                  <a:tcPr marL="9525" marR="9525" marT="9525" marB="9525" anchor="ctr"/>
                </a:tc>
                <a:tc>
                  <a:txBody>
                    <a:bodyPr/>
                    <a:lstStyle/>
                    <a:p>
                      <a:pPr>
                        <a:lnSpc>
                          <a:spcPct val="115000"/>
                        </a:lnSpc>
                        <a:spcAft>
                          <a:spcPts val="0"/>
                        </a:spcAft>
                      </a:pPr>
                      <a:r>
                        <a:rPr lang="tr-TR" sz="1800">
                          <a:effectLst/>
                        </a:rPr>
                        <a:t>169</a:t>
                      </a:r>
                      <a:endParaRPr lang="tr-TR" sz="1800">
                        <a:effectLst/>
                        <a:latin typeface="Calibri"/>
                        <a:ea typeface="Times New Roman"/>
                        <a:cs typeface="Times New Roman"/>
                      </a:endParaRPr>
                    </a:p>
                  </a:txBody>
                  <a:tcPr marL="9525" marR="9525" marT="9525" marB="9525" anchor="ctr"/>
                </a:tc>
              </a:tr>
              <a:tr h="273962">
                <a:tc>
                  <a:txBody>
                    <a:bodyPr/>
                    <a:lstStyle/>
                    <a:p>
                      <a:pPr>
                        <a:lnSpc>
                          <a:spcPct val="115000"/>
                        </a:lnSpc>
                        <a:spcAft>
                          <a:spcPts val="0"/>
                        </a:spcAft>
                      </a:pPr>
                      <a:r>
                        <a:rPr lang="tr-TR" sz="1800">
                          <a:effectLst/>
                        </a:rPr>
                        <a:t>Göl hacmi</a:t>
                      </a:r>
                      <a:endParaRPr lang="tr-TR" sz="1800">
                        <a:effectLst/>
                        <a:latin typeface="Calibri"/>
                        <a:ea typeface="Times New Roman"/>
                        <a:cs typeface="Times New Roman"/>
                      </a:endParaRPr>
                    </a:p>
                  </a:txBody>
                  <a:tcPr marL="9525" marR="9525" marT="9525" marB="9525" anchor="ctr"/>
                </a:tc>
                <a:tc>
                  <a:txBody>
                    <a:bodyPr/>
                    <a:lstStyle/>
                    <a:p>
                      <a:pPr>
                        <a:lnSpc>
                          <a:spcPct val="115000"/>
                        </a:lnSpc>
                        <a:spcAft>
                          <a:spcPts val="0"/>
                        </a:spcAft>
                      </a:pPr>
                      <a:r>
                        <a:rPr lang="tr-TR" sz="1800">
                          <a:effectLst/>
                        </a:rPr>
                        <a:t>48.700 hm</a:t>
                      </a:r>
                      <a:r>
                        <a:rPr lang="tr-TR" sz="1800" baseline="30000">
                          <a:effectLst/>
                        </a:rPr>
                        <a:t>3</a:t>
                      </a:r>
                      <a:endParaRPr lang="tr-TR" sz="1800">
                        <a:effectLst/>
                        <a:latin typeface="Calibri"/>
                        <a:ea typeface="Times New Roman"/>
                        <a:cs typeface="Times New Roman"/>
                      </a:endParaRPr>
                    </a:p>
                  </a:txBody>
                  <a:tcPr marL="9525" marR="9525" marT="9525" marB="9525" anchor="ctr"/>
                </a:tc>
              </a:tr>
              <a:tr h="371963">
                <a:tc>
                  <a:txBody>
                    <a:bodyPr/>
                    <a:lstStyle/>
                    <a:p>
                      <a:pPr>
                        <a:lnSpc>
                          <a:spcPct val="150000"/>
                        </a:lnSpc>
                        <a:spcAft>
                          <a:spcPts val="1000"/>
                        </a:spcAft>
                      </a:pPr>
                      <a:r>
                        <a:rPr lang="tr-TR" sz="2000">
                          <a:effectLst/>
                        </a:rPr>
                        <a:t>Göl alanı</a:t>
                      </a:r>
                      <a:endParaRPr lang="tr-TR" sz="1800">
                        <a:effectLst/>
                        <a:latin typeface="Calibri"/>
                        <a:ea typeface="Times New Roman"/>
                        <a:cs typeface="Times New Roman"/>
                      </a:endParaRPr>
                    </a:p>
                  </a:txBody>
                  <a:tcPr marL="9525" marR="9525" marT="9525" marB="9525" anchor="ctr"/>
                </a:tc>
                <a:tc>
                  <a:txBody>
                    <a:bodyPr/>
                    <a:lstStyle/>
                    <a:p>
                      <a:pPr>
                        <a:lnSpc>
                          <a:spcPct val="150000"/>
                        </a:lnSpc>
                        <a:spcAft>
                          <a:spcPts val="1000"/>
                        </a:spcAft>
                      </a:pPr>
                      <a:r>
                        <a:rPr lang="tr-TR" sz="2000" dirty="0">
                          <a:effectLst/>
                        </a:rPr>
                        <a:t>817 km</a:t>
                      </a:r>
                      <a:r>
                        <a:rPr lang="tr-TR" sz="2000" baseline="30000" dirty="0">
                          <a:effectLst/>
                        </a:rPr>
                        <a:t>2</a:t>
                      </a:r>
                      <a:endParaRPr lang="tr-TR" sz="1800" dirty="0">
                        <a:effectLst/>
                        <a:latin typeface="Calibri"/>
                        <a:ea typeface="Times New Roman"/>
                        <a:cs typeface="Times New Roman"/>
                      </a:endParaRPr>
                    </a:p>
                  </a:txBody>
                  <a:tcPr marL="9525" marR="9525" marT="9525" marB="9525" anchor="ctr"/>
                </a:tc>
              </a:tr>
            </a:tbl>
          </a:graphicData>
        </a:graphic>
      </p:graphicFrame>
      <p:sp>
        <p:nvSpPr>
          <p:cNvPr id="3" name="Dikdörtgen 2"/>
          <p:cNvSpPr/>
          <p:nvPr/>
        </p:nvSpPr>
        <p:spPr>
          <a:xfrm>
            <a:off x="2286000" y="3105835"/>
            <a:ext cx="4572000" cy="646331"/>
          </a:xfrm>
          <a:prstGeom prst="rect">
            <a:avLst/>
          </a:prstGeom>
        </p:spPr>
        <p:txBody>
          <a:bodyPr>
            <a:spAutoFit/>
          </a:bodyPr>
          <a:lstStyle/>
          <a:p>
            <a:r>
              <a:rPr lang="tr-TR" dirty="0"/>
              <a:t>70994235</a:t>
            </a:r>
            <a:br>
              <a:rPr lang="tr-TR" dirty="0"/>
            </a:br>
            <a:endParaRPr lang="tr-TR" dirty="0"/>
          </a:p>
        </p:txBody>
      </p:sp>
    </p:spTree>
    <p:extLst>
      <p:ext uri="{BB962C8B-B14F-4D97-AF65-F5344CB8AC3E}">
        <p14:creationId xmlns:p14="http://schemas.microsoft.com/office/powerpoint/2010/main" val="141528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260648"/>
            <a:ext cx="8229600" cy="5733256"/>
          </a:xfrm>
        </p:spPr>
        <p:txBody>
          <a:bodyPr>
            <a:noAutofit/>
          </a:bodyPr>
          <a:lstStyle/>
          <a:p>
            <a:pPr marL="0" indent="0">
              <a:buNone/>
            </a:pPr>
            <a:r>
              <a:rPr lang="tr-TR" sz="2000" b="1" dirty="0" smtClean="0"/>
              <a:t>Hidroelektrik Santral </a:t>
            </a:r>
            <a:r>
              <a:rPr lang="tr-TR" sz="2000" b="1" dirty="0"/>
              <a:t>Çeşitleri</a:t>
            </a:r>
            <a:endParaRPr lang="tr-TR" sz="2000" dirty="0"/>
          </a:p>
          <a:p>
            <a:pPr marL="0" indent="0">
              <a:buNone/>
            </a:pPr>
            <a:r>
              <a:rPr lang="tr-TR" sz="2000" b="1" dirty="0" smtClean="0"/>
              <a:t>	</a:t>
            </a:r>
            <a:r>
              <a:rPr lang="tr-TR" sz="2000" b="1" dirty="0"/>
              <a:t> </a:t>
            </a:r>
            <a:r>
              <a:rPr lang="tr-TR" sz="2000" b="1" dirty="0" smtClean="0"/>
              <a:t>Depresyon tesisleri</a:t>
            </a:r>
            <a:r>
              <a:rPr lang="tr-TR" sz="2000" b="1" dirty="0"/>
              <a:t> </a:t>
            </a:r>
            <a:endParaRPr lang="tr-TR" sz="2000" dirty="0"/>
          </a:p>
          <a:p>
            <a:pPr marL="0" indent="0">
              <a:buNone/>
            </a:pPr>
            <a:r>
              <a:rPr lang="tr-TR" sz="2000" b="1" dirty="0"/>
              <a:t>	</a:t>
            </a:r>
            <a:r>
              <a:rPr lang="tr-TR" sz="2000" b="1" dirty="0" smtClean="0"/>
              <a:t> </a:t>
            </a:r>
            <a:r>
              <a:rPr lang="tr-TR" sz="2000" dirty="0"/>
              <a:t>Denizden alçakta olan çöllerde veya denize kıyısı olan çok sıcak bölgelerde, yüzeyden suyun fazla buharlaşmasından yararlanmak amacıyla hidroelektrik tesisler </a:t>
            </a:r>
            <a:r>
              <a:rPr lang="tr-TR" sz="2000" dirty="0" smtClean="0"/>
              <a:t>yapılmaktadır</a:t>
            </a:r>
            <a:r>
              <a:rPr lang="tr-TR" sz="2000" dirty="0"/>
              <a:t> </a:t>
            </a:r>
            <a:endParaRPr lang="tr-TR" sz="2000" dirty="0" smtClean="0"/>
          </a:p>
          <a:p>
            <a:pPr marL="0" indent="0">
              <a:buNone/>
            </a:pPr>
            <a:r>
              <a:rPr lang="tr-TR" sz="2000" b="1" dirty="0"/>
              <a:t>	</a:t>
            </a:r>
            <a:r>
              <a:rPr lang="tr-TR" sz="2000" b="1" dirty="0" smtClean="0"/>
              <a:t>Gel-Git </a:t>
            </a:r>
            <a:r>
              <a:rPr lang="tr-TR" sz="2000" b="1" dirty="0"/>
              <a:t>Hidroelektrik </a:t>
            </a:r>
            <a:r>
              <a:rPr lang="tr-TR" sz="2000" b="1" dirty="0" smtClean="0"/>
              <a:t>tesisler </a:t>
            </a:r>
            <a:endParaRPr lang="tr-TR" sz="2000" dirty="0"/>
          </a:p>
          <a:p>
            <a:pPr marL="0" indent="0">
              <a:buNone/>
            </a:pPr>
            <a:r>
              <a:rPr lang="tr-TR" sz="2000" dirty="0"/>
              <a:t>	</a:t>
            </a:r>
            <a:r>
              <a:rPr lang="tr-TR" sz="2000" dirty="0" smtClean="0"/>
              <a:t>Açık </a:t>
            </a:r>
            <a:r>
              <a:rPr lang="tr-TR" sz="2000" dirty="0"/>
              <a:t>denizlerde meydana gelen gel-git olaylarından yararlanılarak elektrik enerjisi elde edilmesi için kurulan </a:t>
            </a:r>
            <a:r>
              <a:rPr lang="tr-TR" sz="2000" dirty="0" smtClean="0"/>
              <a:t>tesislerdir</a:t>
            </a:r>
            <a:r>
              <a:rPr lang="tr-TR" sz="2000" b="1" dirty="0" smtClean="0"/>
              <a:t>.</a:t>
            </a:r>
            <a:endParaRPr lang="tr-TR" sz="2000" b="1" dirty="0"/>
          </a:p>
          <a:p>
            <a:pPr marL="0" indent="0">
              <a:buNone/>
            </a:pPr>
            <a:r>
              <a:rPr lang="tr-TR" sz="2000" b="1" dirty="0"/>
              <a:t>	</a:t>
            </a:r>
            <a:r>
              <a:rPr lang="tr-TR" sz="2000" b="1" dirty="0" smtClean="0"/>
              <a:t>Dalga </a:t>
            </a:r>
            <a:r>
              <a:rPr lang="tr-TR" sz="2000" b="1" dirty="0"/>
              <a:t>Enerjisinden Faydalanılarak Enerji Üreten </a:t>
            </a:r>
            <a:r>
              <a:rPr lang="tr-TR" sz="2000" b="1" dirty="0" smtClean="0"/>
              <a:t>Tesisler</a:t>
            </a:r>
            <a:r>
              <a:rPr lang="tr-TR" sz="2000" b="1" dirty="0"/>
              <a:t> </a:t>
            </a:r>
            <a:endParaRPr lang="tr-TR" sz="2000" dirty="0"/>
          </a:p>
          <a:p>
            <a:pPr marL="0" indent="0">
              <a:buNone/>
            </a:pPr>
            <a:r>
              <a:rPr lang="tr-TR" sz="2000" dirty="0"/>
              <a:t>	</a:t>
            </a:r>
            <a:r>
              <a:rPr lang="tr-TR" sz="2000" dirty="0" smtClean="0"/>
              <a:t>Bu </a:t>
            </a:r>
            <a:r>
              <a:rPr lang="tr-TR" sz="2000" dirty="0"/>
              <a:t>tesisler henüz uygulama safhasına girmemiştir. Dalga enerjisinin de süreksiz olması bu tür tesislerin faaliyet sürelerini </a:t>
            </a:r>
            <a:r>
              <a:rPr lang="tr-TR" sz="2000" dirty="0" smtClean="0"/>
              <a:t>kısıtlamaktadır.</a:t>
            </a:r>
            <a:endParaRPr lang="tr-TR" sz="2000" dirty="0"/>
          </a:p>
          <a:p>
            <a:pPr marL="0" indent="0">
              <a:buNone/>
            </a:pPr>
            <a:r>
              <a:rPr lang="tr-TR" sz="2000" b="1" dirty="0"/>
              <a:t>	</a:t>
            </a:r>
            <a:r>
              <a:rPr lang="tr-TR" sz="2000" b="1" dirty="0" smtClean="0"/>
              <a:t>Akarsular </a:t>
            </a:r>
            <a:r>
              <a:rPr lang="tr-TR" sz="2000" b="1" dirty="0"/>
              <a:t>Üzerine Kurulan Hidroelektrik </a:t>
            </a:r>
            <a:r>
              <a:rPr lang="tr-TR" sz="2000" b="1" dirty="0" smtClean="0"/>
              <a:t>Tesisleri</a:t>
            </a:r>
            <a:r>
              <a:rPr lang="tr-TR" sz="2000" b="1" dirty="0"/>
              <a:t> </a:t>
            </a:r>
            <a:endParaRPr lang="tr-TR" sz="2000" dirty="0"/>
          </a:p>
          <a:p>
            <a:pPr marL="0" indent="0">
              <a:buNone/>
            </a:pPr>
            <a:r>
              <a:rPr lang="tr-TR" sz="2000" dirty="0" smtClean="0"/>
              <a:t> </a:t>
            </a:r>
            <a:r>
              <a:rPr lang="tr-TR" sz="2000" dirty="0"/>
              <a:t>Bu tür santraller iki ana bölüme ayrılır. Barajsız hidroelektrik santralleri, nehir santralleri veya çevirmeli hidroelektrik </a:t>
            </a:r>
            <a:r>
              <a:rPr lang="tr-TR" sz="2000" dirty="0" smtClean="0"/>
              <a:t>tesisleri.</a:t>
            </a:r>
          </a:p>
          <a:p>
            <a:pPr marL="0" indent="0">
              <a:buNone/>
            </a:pPr>
            <a:r>
              <a:rPr lang="tr-TR" sz="2000" dirty="0"/>
              <a:t>	</a:t>
            </a:r>
            <a:r>
              <a:rPr lang="tr-TR" sz="2000" dirty="0" smtClean="0"/>
              <a:t>Barajsız </a:t>
            </a:r>
            <a:r>
              <a:rPr lang="tr-TR" sz="2000" dirty="0"/>
              <a:t>Hidroelektrik </a:t>
            </a:r>
            <a:r>
              <a:rPr lang="tr-TR" sz="2000" dirty="0" smtClean="0"/>
              <a:t>Tesisleri</a:t>
            </a:r>
          </a:p>
          <a:p>
            <a:pPr marL="0" indent="0">
              <a:buNone/>
            </a:pPr>
            <a:r>
              <a:rPr lang="tr-TR" sz="2000" dirty="0"/>
              <a:t>	</a:t>
            </a:r>
            <a:r>
              <a:rPr lang="tr-TR" sz="2000" dirty="0" smtClean="0"/>
              <a:t>Barajlı </a:t>
            </a:r>
            <a:r>
              <a:rPr lang="tr-TR" sz="2000" dirty="0"/>
              <a:t>Hidroelektrik </a:t>
            </a:r>
            <a:r>
              <a:rPr lang="tr-TR" sz="2000" dirty="0" smtClean="0"/>
              <a:t>Tesisleri</a:t>
            </a:r>
            <a:endParaRPr lang="tr-TR"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400514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Autofit/>
          </a:bodyPr>
          <a:lstStyle/>
          <a:p>
            <a:r>
              <a:rPr lang="tr-TR" sz="2000" dirty="0"/>
              <a:t>ÖZGÜL  ENERJİ,  türbin  giriş-çıkışı arasındaki fark olarak yazılabilir</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269703"/>
            <a:ext cx="5902728" cy="9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971600" y="2276872"/>
            <a:ext cx="676875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Bu eşitlikte;</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Y  =  Özgül Kademe Enerjisi (m</a:t>
            </a:r>
            <a:r>
              <a:rPr kumimoji="0" lang="tr-TR" sz="1800" b="0" i="0" u="none" strike="noStrike" cap="none" normalizeH="0" baseline="30000" dirty="0" smtClean="0">
                <a:ln>
                  <a:noFill/>
                </a:ln>
                <a:solidFill>
                  <a:schemeClr val="tx1"/>
                </a:solidFill>
                <a:effectLst/>
                <a:latin typeface="Arial" pitchFamily="34" charset="0"/>
                <a:cs typeface="Arial" pitchFamily="34" charset="0"/>
              </a:rPr>
              <a:t>2</a:t>
            </a:r>
            <a:r>
              <a:rPr kumimoji="0" lang="tr-TR" sz="1800" b="0" i="0" u="none" strike="noStrike" cap="none" normalizeH="0" baseline="0" dirty="0" smtClean="0">
                <a:ln>
                  <a:noFill/>
                </a:ln>
                <a:solidFill>
                  <a:schemeClr val="tx1"/>
                </a:solidFill>
                <a:effectLst/>
                <a:latin typeface="Arial" pitchFamily="34" charset="0"/>
                <a:cs typeface="Arial" pitchFamily="34" charset="0"/>
              </a:rPr>
              <a:t>/s</a:t>
            </a:r>
            <a:r>
              <a:rPr kumimoji="0" lang="tr-TR" sz="1800" b="0" i="0" u="none" strike="noStrike" cap="none" normalizeH="0" baseline="30000" dirty="0" smtClean="0">
                <a:ln>
                  <a:noFill/>
                </a:ln>
                <a:solidFill>
                  <a:schemeClr val="tx1"/>
                </a:solidFill>
                <a:effectLst/>
                <a:latin typeface="Arial" pitchFamily="34" charset="0"/>
                <a:cs typeface="Arial" pitchFamily="34" charset="0"/>
              </a:rPr>
              <a:t>2</a:t>
            </a:r>
            <a:r>
              <a:rPr kumimoji="0" lang="tr-TR" sz="1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g  =  Yerçekimi ivmesi,  9,81 m/s</a:t>
            </a:r>
            <a:r>
              <a:rPr kumimoji="0" lang="tr-TR" sz="1800" b="0" i="0" u="none" strike="noStrike" cap="none" normalizeH="0" baseline="30000" dirty="0" smtClean="0">
                <a:ln>
                  <a:noFill/>
                </a:ln>
                <a:solidFill>
                  <a:schemeClr val="tx1"/>
                </a:solidFill>
                <a:effectLst/>
                <a:latin typeface="Arial" pitchFamily="34" charset="0"/>
                <a:cs typeface="Arial" pitchFamily="34" charset="0"/>
              </a:rPr>
              <a:t>2</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pitchFamily="34" charset="0"/>
                <a:cs typeface="Arial" pitchFamily="34" charset="0"/>
              </a:rPr>
              <a:t>z</a:t>
            </a:r>
            <a:r>
              <a:rPr kumimoji="0" lang="tr-TR" sz="1800" b="0" i="0" u="none" strike="noStrike" cap="none" normalizeH="0" baseline="-30000" dirty="0" err="1" smtClean="0">
                <a:ln>
                  <a:noFill/>
                </a:ln>
                <a:solidFill>
                  <a:schemeClr val="tx1"/>
                </a:solidFill>
                <a:effectLst/>
                <a:latin typeface="Arial" pitchFamily="34" charset="0"/>
                <a:cs typeface="Arial" pitchFamily="34" charset="0"/>
              </a:rPr>
              <a:t>b</a:t>
            </a:r>
            <a:r>
              <a:rPr kumimoji="0" lang="tr-TR" sz="1800" b="0" i="0" u="none" strike="noStrike" cap="none" normalizeH="0" baseline="0" dirty="0" smtClean="0">
                <a:ln>
                  <a:noFill/>
                </a:ln>
                <a:solidFill>
                  <a:schemeClr val="tx1"/>
                </a:solidFill>
                <a:effectLst/>
                <a:latin typeface="Arial" pitchFamily="34" charset="0"/>
                <a:cs typeface="Arial" pitchFamily="34" charset="0"/>
              </a:rPr>
              <a:t> =  Basma kademesinin kotu (m)</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z</a:t>
            </a:r>
            <a:r>
              <a:rPr kumimoji="0" lang="tr-TR" sz="1800" b="0" i="0" u="none" strike="noStrike" cap="none" normalizeH="0" baseline="-30000" dirty="0" smtClean="0">
                <a:ln>
                  <a:noFill/>
                </a:ln>
                <a:solidFill>
                  <a:schemeClr val="tx1"/>
                </a:solidFill>
                <a:effectLst/>
                <a:latin typeface="Arial" pitchFamily="34" charset="0"/>
                <a:cs typeface="Arial" pitchFamily="34" charset="0"/>
              </a:rPr>
              <a:t>e</a:t>
            </a:r>
            <a:r>
              <a:rPr kumimoji="0" lang="tr-TR" sz="1800" b="0" i="0" u="none" strike="noStrike" cap="none" normalizeH="0" baseline="0" dirty="0" smtClean="0">
                <a:ln>
                  <a:noFill/>
                </a:ln>
                <a:solidFill>
                  <a:schemeClr val="tx1"/>
                </a:solidFill>
                <a:effectLst/>
                <a:latin typeface="Arial" pitchFamily="34" charset="0"/>
                <a:cs typeface="Arial" pitchFamily="34" charset="0"/>
              </a:rPr>
              <a:t> =  Emme kademesinin kotu (m)</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pitchFamily="34" charset="0"/>
                <a:cs typeface="Arial" pitchFamily="34" charset="0"/>
              </a:rPr>
              <a:t>p</a:t>
            </a:r>
            <a:r>
              <a:rPr kumimoji="0" lang="tr-TR" sz="1800" b="0" i="0" u="none" strike="noStrike" cap="none" normalizeH="0" baseline="-30000" dirty="0" err="1" smtClean="0">
                <a:ln>
                  <a:noFill/>
                </a:ln>
                <a:solidFill>
                  <a:schemeClr val="tx1"/>
                </a:solidFill>
                <a:effectLst/>
                <a:latin typeface="Arial" pitchFamily="34" charset="0"/>
                <a:cs typeface="Arial" pitchFamily="34" charset="0"/>
              </a:rPr>
              <a:t>b</a:t>
            </a:r>
            <a:r>
              <a:rPr kumimoji="0" lang="tr-TR" sz="1800" b="0" i="0" u="none" strike="noStrike" cap="none" normalizeH="0" baseline="0" dirty="0" smtClean="0">
                <a:ln>
                  <a:noFill/>
                </a:ln>
                <a:solidFill>
                  <a:schemeClr val="tx1"/>
                </a:solidFill>
                <a:effectLst/>
                <a:latin typeface="Arial" pitchFamily="34" charset="0"/>
                <a:cs typeface="Arial" pitchFamily="34" charset="0"/>
              </a:rPr>
              <a:t>  =  Giriş kademesindeki basınç (N/m</a:t>
            </a:r>
            <a:r>
              <a:rPr kumimoji="0" lang="tr-TR" sz="1800" b="0" i="0" u="none" strike="noStrike" cap="none" normalizeH="0" baseline="30000" dirty="0" smtClean="0">
                <a:ln>
                  <a:noFill/>
                </a:ln>
                <a:solidFill>
                  <a:schemeClr val="tx1"/>
                </a:solidFill>
                <a:effectLst/>
                <a:latin typeface="Arial" pitchFamily="34" charset="0"/>
                <a:cs typeface="Arial" pitchFamily="34" charset="0"/>
              </a:rPr>
              <a:t>2</a:t>
            </a:r>
            <a:r>
              <a:rPr kumimoji="0" lang="tr-TR" sz="1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p</a:t>
            </a:r>
            <a:r>
              <a:rPr kumimoji="0" lang="tr-TR" sz="1800" b="0" i="0" u="none" strike="noStrike" cap="none" normalizeH="0" baseline="-30000" dirty="0" smtClean="0">
                <a:ln>
                  <a:noFill/>
                </a:ln>
                <a:solidFill>
                  <a:schemeClr val="tx1"/>
                </a:solidFill>
                <a:effectLst/>
                <a:latin typeface="Arial" pitchFamily="34" charset="0"/>
                <a:cs typeface="Arial" pitchFamily="34" charset="0"/>
              </a:rPr>
              <a:t>e</a:t>
            </a:r>
            <a:r>
              <a:rPr kumimoji="0" lang="tr-TR" sz="1800" b="0" i="0" u="none" strike="noStrike" cap="none" normalizeH="0" baseline="0" dirty="0" smtClean="0">
                <a:ln>
                  <a:noFill/>
                </a:ln>
                <a:solidFill>
                  <a:schemeClr val="tx1"/>
                </a:solidFill>
                <a:effectLst/>
                <a:latin typeface="Arial" pitchFamily="34" charset="0"/>
                <a:cs typeface="Arial" pitchFamily="34" charset="0"/>
              </a:rPr>
              <a:t> =  Çıkış kademesindeki basınç (N/m</a:t>
            </a:r>
            <a:r>
              <a:rPr kumimoji="0" lang="tr-TR" sz="1800" b="0" i="0" u="none" strike="noStrike" cap="none" normalizeH="0" baseline="30000" dirty="0" smtClean="0">
                <a:ln>
                  <a:noFill/>
                </a:ln>
                <a:solidFill>
                  <a:schemeClr val="tx1"/>
                </a:solidFill>
                <a:effectLst/>
                <a:latin typeface="Arial" pitchFamily="34" charset="0"/>
                <a:cs typeface="Arial" pitchFamily="34" charset="0"/>
              </a:rPr>
              <a:t>2</a:t>
            </a:r>
            <a:r>
              <a:rPr kumimoji="0" lang="tr-TR" sz="1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ρ</a:t>
            </a:r>
            <a:r>
              <a:rPr kumimoji="0" lang="tr-TR" sz="1800" b="0" i="0" u="none" strike="noStrike" cap="none" normalizeH="0" baseline="0" dirty="0" smtClean="0">
                <a:ln>
                  <a:noFill/>
                </a:ln>
                <a:solidFill>
                  <a:schemeClr val="tx1"/>
                </a:solidFill>
                <a:effectLst/>
                <a:latin typeface="Arial" pitchFamily="34" charset="0"/>
                <a:cs typeface="Arial" pitchFamily="34" charset="0"/>
              </a:rPr>
              <a:t>  =  Yoğunluk  (kg/m</a:t>
            </a:r>
            <a:r>
              <a:rPr kumimoji="0" lang="tr-TR" sz="1800" b="0" i="0" u="none" strike="noStrike" cap="none" normalizeH="0" baseline="30000" dirty="0" smtClean="0">
                <a:ln>
                  <a:noFill/>
                </a:ln>
                <a:solidFill>
                  <a:schemeClr val="tx1"/>
                </a:solidFill>
                <a:effectLst/>
                <a:latin typeface="Arial" pitchFamily="34" charset="0"/>
                <a:cs typeface="Arial" pitchFamily="34" charset="0"/>
              </a:rPr>
              <a:t>2</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pitchFamily="34" charset="0"/>
                <a:cs typeface="Arial" pitchFamily="34" charset="0"/>
              </a:rPr>
              <a:t>c</a:t>
            </a:r>
            <a:r>
              <a:rPr kumimoji="0" lang="tr-TR" sz="1800" b="0" i="0" u="none" strike="noStrike" cap="none" normalizeH="0" baseline="-30000" dirty="0" err="1" smtClean="0">
                <a:ln>
                  <a:noFill/>
                </a:ln>
                <a:solidFill>
                  <a:schemeClr val="tx1"/>
                </a:solidFill>
                <a:effectLst/>
                <a:latin typeface="Arial" pitchFamily="34" charset="0"/>
                <a:cs typeface="Arial" pitchFamily="34" charset="0"/>
              </a:rPr>
              <a:t>b</a:t>
            </a:r>
            <a:r>
              <a:rPr kumimoji="0" lang="tr-TR" sz="1800" b="0" i="0" u="none" strike="noStrike" cap="none" normalizeH="0" baseline="0" dirty="0" smtClean="0">
                <a:ln>
                  <a:noFill/>
                </a:ln>
                <a:solidFill>
                  <a:schemeClr val="tx1"/>
                </a:solidFill>
                <a:effectLst/>
                <a:latin typeface="Arial" pitchFamily="34" charset="0"/>
                <a:cs typeface="Arial" pitchFamily="34" charset="0"/>
              </a:rPr>
              <a:t>  =  Giriş kademesi ortalama hızı (m/s)</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c</a:t>
            </a:r>
            <a:r>
              <a:rPr kumimoji="0" lang="tr-TR" sz="1800" b="0" i="0" u="none" strike="noStrike" cap="none" normalizeH="0" baseline="-30000" dirty="0" smtClean="0">
                <a:ln>
                  <a:noFill/>
                </a:ln>
                <a:solidFill>
                  <a:schemeClr val="tx1"/>
                </a:solidFill>
                <a:effectLst/>
                <a:latin typeface="Arial" pitchFamily="34" charset="0"/>
                <a:cs typeface="Arial" pitchFamily="34" charset="0"/>
              </a:rPr>
              <a:t>e</a:t>
            </a:r>
            <a:r>
              <a:rPr kumimoji="0" lang="tr-TR" sz="1800" b="0" i="0" u="none" strike="noStrike" cap="none" normalizeH="0" baseline="0" dirty="0" smtClean="0">
                <a:ln>
                  <a:noFill/>
                </a:ln>
                <a:solidFill>
                  <a:schemeClr val="tx1"/>
                </a:solidFill>
                <a:effectLst/>
                <a:latin typeface="Arial" pitchFamily="34" charset="0"/>
                <a:cs typeface="Arial" pitchFamily="34" charset="0"/>
              </a:rPr>
              <a:t>  =  Emme borusundaki ortalama hız (m/s)</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Su türbinlerinde  genel olarak DÜŞÜ tanımı kullanılır. </a:t>
            </a:r>
            <a:r>
              <a:rPr kumimoji="0" lang="tr-TR" sz="1800" b="0" i="0" u="none" strike="noStrike" cap="none" normalizeH="0" baseline="0" dirty="0" err="1" smtClean="0">
                <a:ln>
                  <a:noFill/>
                </a:ln>
                <a:solidFill>
                  <a:schemeClr val="tx1"/>
                </a:solidFill>
                <a:effectLst/>
                <a:latin typeface="Arial" pitchFamily="34" charset="0"/>
                <a:cs typeface="Arial" pitchFamily="34" charset="0"/>
              </a:rPr>
              <a:t>DÜŞÜ’nün</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Özgül kademe enerjisi ile bağlantısı;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Nesne 4"/>
          <p:cNvGraphicFramePr>
            <a:graphicFrameLocks noChangeAspect="1"/>
          </p:cNvGraphicFramePr>
          <p:nvPr>
            <p:extLst>
              <p:ext uri="{D42A27DB-BD31-4B8C-83A1-F6EECF244321}">
                <p14:modId xmlns:p14="http://schemas.microsoft.com/office/powerpoint/2010/main" val="4256080645"/>
              </p:ext>
            </p:extLst>
          </p:nvPr>
        </p:nvGraphicFramePr>
        <p:xfrm>
          <a:off x="4067944" y="5970191"/>
          <a:ext cx="3456384" cy="406400"/>
        </p:xfrm>
        <a:graphic>
          <a:graphicData uri="http://schemas.openxmlformats.org/presentationml/2006/ole">
            <mc:AlternateContent xmlns:mc="http://schemas.openxmlformats.org/markup-compatibility/2006">
              <mc:Choice xmlns:v="urn:schemas-microsoft-com:vml" Requires="v">
                <p:oleObj spid="_x0000_s5152" name="Denklem" r:id="rId4" imgW="3073400" imgH="558800" progId="Equation.3">
                  <p:embed/>
                </p:oleObj>
              </mc:Choice>
              <mc:Fallback>
                <p:oleObj name="Denklem" r:id="rId4" imgW="3073400" imgH="558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5970191"/>
                        <a:ext cx="3456384" cy="406400"/>
                      </a:xfrm>
                      <a:prstGeom prst="rect">
                        <a:avLst/>
                      </a:prstGeom>
                      <a:noFill/>
                    </p:spPr>
                  </p:pic>
                </p:oleObj>
              </mc:Fallback>
            </mc:AlternateContent>
          </a:graphicData>
        </a:graphic>
      </p:graphicFrame>
    </p:spTree>
    <p:extLst>
      <p:ext uri="{BB962C8B-B14F-4D97-AF65-F5344CB8AC3E}">
        <p14:creationId xmlns:p14="http://schemas.microsoft.com/office/powerpoint/2010/main" val="3714011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743954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Hidroelektrik enerjisinin Özellikleri</a:t>
            </a:r>
            <a:endParaRPr lang="tr-TR" sz="3600" dirty="0"/>
          </a:p>
        </p:txBody>
      </p:sp>
      <p:sp>
        <p:nvSpPr>
          <p:cNvPr id="3" name="2 İçerik Yer Tutucusu"/>
          <p:cNvSpPr>
            <a:spLocks noGrp="1"/>
          </p:cNvSpPr>
          <p:nvPr>
            <p:ph idx="1"/>
          </p:nvPr>
        </p:nvSpPr>
        <p:spPr>
          <a:xfrm>
            <a:off x="395536" y="1340769"/>
            <a:ext cx="8229600" cy="4464496"/>
          </a:xfrm>
        </p:spPr>
        <p:txBody>
          <a:bodyPr>
            <a:normAutofit/>
          </a:bodyPr>
          <a:lstStyle/>
          <a:p>
            <a:pPr lvl="0"/>
            <a:r>
              <a:rPr lang="tr-TR" dirty="0" smtClean="0"/>
              <a:t>Yenilenebilir</a:t>
            </a:r>
            <a:r>
              <a:rPr lang="tr-TR" dirty="0"/>
              <a:t>. </a:t>
            </a:r>
          </a:p>
          <a:p>
            <a:pPr lvl="0"/>
            <a:r>
              <a:rPr lang="tr-TR" dirty="0"/>
              <a:t>Temiz </a:t>
            </a:r>
          </a:p>
          <a:p>
            <a:pPr lvl="0"/>
            <a:r>
              <a:rPr lang="tr-TR" dirty="0"/>
              <a:t>Bilinen teknoloji. </a:t>
            </a:r>
          </a:p>
          <a:p>
            <a:pPr lvl="0"/>
            <a:r>
              <a:rPr lang="tr-TR" dirty="0"/>
              <a:t>Uzun ekonomik ömür (50 yıl+) </a:t>
            </a:r>
          </a:p>
          <a:p>
            <a:pPr lvl="0"/>
            <a:r>
              <a:rPr lang="tr-TR" dirty="0"/>
              <a:t>Yüksek verim(~ 1-2 dakika) </a:t>
            </a:r>
          </a:p>
          <a:p>
            <a:pPr lvl="0"/>
            <a:r>
              <a:rPr lang="tr-TR" dirty="0"/>
              <a:t>Yüksek yan fayda (sulama, içme suyu, taşkın koruma ve reaksiyon) </a:t>
            </a:r>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t>Barajların Faydaları </a:t>
            </a:r>
            <a:r>
              <a:rPr lang="tr-TR" sz="3200" dirty="0" smtClean="0"/>
              <a:t/>
            </a:r>
            <a:br>
              <a:rPr lang="tr-TR" sz="3200" dirty="0" smtClean="0"/>
            </a:br>
            <a:endParaRPr lang="tr-TR" sz="3200" dirty="0"/>
          </a:p>
        </p:txBody>
      </p:sp>
      <p:sp>
        <p:nvSpPr>
          <p:cNvPr id="3" name="2 İçerik Yer Tutucusu"/>
          <p:cNvSpPr>
            <a:spLocks noGrp="1"/>
          </p:cNvSpPr>
          <p:nvPr>
            <p:ph idx="1"/>
          </p:nvPr>
        </p:nvSpPr>
        <p:spPr/>
        <p:txBody>
          <a:bodyPr>
            <a:normAutofit lnSpcReduction="10000"/>
          </a:bodyPr>
          <a:lstStyle/>
          <a:p>
            <a:pPr algn="ctr">
              <a:buNone/>
            </a:pPr>
            <a:r>
              <a:rPr lang="tr-TR" b="1" dirty="0"/>
              <a:t> </a:t>
            </a:r>
            <a:r>
              <a:rPr lang="tr-TR" dirty="0" smtClean="0"/>
              <a:t>Barajların faydalarını kısaca aşağıdaki gibi özetleyebiliriz: </a:t>
            </a:r>
          </a:p>
          <a:p>
            <a:pPr marL="514350" indent="-514350" algn="ctr">
              <a:buNone/>
            </a:pPr>
            <a:r>
              <a:rPr lang="tr-TR" dirty="0" smtClean="0"/>
              <a:t>Tarım alanlarının zamanında ve yeterli olarak sulanmasını sağlar.</a:t>
            </a:r>
            <a:br>
              <a:rPr lang="tr-TR" dirty="0" smtClean="0"/>
            </a:br>
            <a:r>
              <a:rPr lang="tr-TR" dirty="0" smtClean="0"/>
              <a:t>Hidroelektrik enerji üretir.</a:t>
            </a:r>
            <a:br>
              <a:rPr lang="tr-TR" dirty="0" smtClean="0"/>
            </a:br>
            <a:r>
              <a:rPr lang="tr-TR" dirty="0" smtClean="0"/>
              <a:t>İçme, kullanma ve endüstri için gerekli suyu düzenli ve sürekli sağlar.</a:t>
            </a:r>
            <a:br>
              <a:rPr lang="tr-TR" dirty="0" smtClean="0"/>
            </a:br>
            <a:r>
              <a:rPr lang="tr-TR" dirty="0" smtClean="0"/>
              <a:t>Yerleşim ve tarım alanlarını taşkınlardan korur.</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t>Barajlar</a:t>
            </a:r>
            <a:r>
              <a:rPr lang="tr-TR" b="1" dirty="0" smtClean="0"/>
              <a:t> </a:t>
            </a:r>
            <a:endParaRPr lang="tr-TR" dirty="0"/>
          </a:p>
        </p:txBody>
      </p:sp>
      <p:sp>
        <p:nvSpPr>
          <p:cNvPr id="3" name="2 İçerik Yer Tutucusu"/>
          <p:cNvSpPr>
            <a:spLocks noGrp="1"/>
          </p:cNvSpPr>
          <p:nvPr>
            <p:ph idx="1"/>
          </p:nvPr>
        </p:nvSpPr>
        <p:spPr/>
        <p:txBody>
          <a:bodyPr>
            <a:normAutofit fontScale="77500" lnSpcReduction="20000"/>
          </a:bodyPr>
          <a:lstStyle/>
          <a:p>
            <a:pPr marL="0" indent="0">
              <a:buNone/>
            </a:pPr>
            <a:endParaRPr lang="tr-TR" dirty="0"/>
          </a:p>
          <a:p>
            <a:r>
              <a:rPr lang="tr-TR" dirty="0"/>
              <a:t>             Çeşitli özel amaçlarla yapılanlar olduğu gibi genel olarak suların faydasını arttırmak için vadilerin kapatılması suretiyle yapılan 15 metreden yüksek su depolayan yapay yapılara baraj diyoruz. Barajlar yapımı çok uzun süren (3-10 yıl) ve pahalı olan, yıkılmaları halinde çok büyük can ve mal kaybına sebep olan mühendislik eserleridir.</a:t>
            </a:r>
          </a:p>
          <a:p>
            <a:r>
              <a:rPr lang="tr-TR" dirty="0"/>
              <a:t>Barajlar, genellikle dağların arasına, nehir sularının yolunu keserek arkasında göl oluşturmak amacıyla inşa edilirler. Barajlar nehir sularını kontrol için yapılırlar. Barajlar toprak dolgu, kaya dolgu veya beton olabilirler.</a:t>
            </a:r>
          </a:p>
          <a:p>
            <a:r>
              <a:rPr lang="tr-TR" dirty="0"/>
              <a:t>Yükseklikleri 15 metreye kadar olan ve barajlara göre daha basit su depolama tesislerine de gölet denilmektedir</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50106"/>
          </a:xfrm>
        </p:spPr>
        <p:txBody>
          <a:bodyPr>
            <a:normAutofit/>
          </a:bodyPr>
          <a:lstStyle/>
          <a:p>
            <a:r>
              <a:rPr lang="tr-TR" sz="2800" b="1" dirty="0" smtClean="0"/>
              <a:t>Barajların olumsuz etkileri </a:t>
            </a:r>
            <a:endParaRPr lang="tr-TR" sz="2800" dirty="0"/>
          </a:p>
        </p:txBody>
      </p:sp>
      <p:sp>
        <p:nvSpPr>
          <p:cNvPr id="3" name="2 İçerik Yer Tutucusu"/>
          <p:cNvSpPr>
            <a:spLocks noGrp="1"/>
          </p:cNvSpPr>
          <p:nvPr>
            <p:ph idx="1"/>
          </p:nvPr>
        </p:nvSpPr>
        <p:spPr>
          <a:xfrm>
            <a:off x="457200" y="980728"/>
            <a:ext cx="8229600" cy="5145435"/>
          </a:xfrm>
        </p:spPr>
        <p:txBody>
          <a:bodyPr>
            <a:normAutofit fontScale="55000" lnSpcReduction="20000"/>
          </a:bodyPr>
          <a:lstStyle/>
          <a:p>
            <a:pPr marL="0" indent="0">
              <a:buNone/>
            </a:pPr>
            <a:r>
              <a:rPr lang="tr-TR" dirty="0" smtClean="0"/>
              <a:t>1</a:t>
            </a:r>
            <a:r>
              <a:rPr lang="tr-TR" dirty="0"/>
              <a:t>.) </a:t>
            </a:r>
            <a:r>
              <a:rPr lang="tr-TR" sz="3600" dirty="0"/>
              <a:t>Doğal dengenin bozulması,</a:t>
            </a:r>
            <a:br>
              <a:rPr lang="tr-TR" sz="3600" dirty="0"/>
            </a:br>
            <a:r>
              <a:rPr lang="tr-TR" sz="3600" dirty="0"/>
              <a:t>2.) Göl sahası içinde kalan tarım alanlarının ve doğal kaynakların kullanılamaması,</a:t>
            </a:r>
            <a:br>
              <a:rPr lang="tr-TR" sz="3600" dirty="0"/>
            </a:br>
            <a:r>
              <a:rPr lang="tr-TR" sz="3600" dirty="0"/>
              <a:t>3.) Göl sahası içinde kalan yerleşim merkezlerinin nakli,</a:t>
            </a:r>
            <a:br>
              <a:rPr lang="tr-TR" sz="3600" dirty="0"/>
            </a:br>
            <a:r>
              <a:rPr lang="tr-TR" sz="3600" dirty="0"/>
              <a:t>4.) Göl sahası içinde kalan yol, köprü vb. yatırımların yerine yeni yatırım yapma ihtiyacı,</a:t>
            </a:r>
            <a:br>
              <a:rPr lang="tr-TR" sz="3600" dirty="0"/>
            </a:br>
            <a:r>
              <a:rPr lang="tr-TR" sz="3600" dirty="0"/>
              <a:t>5.)Yer altı su seviyesinin yükseltilmesi dolayısı ile meydana gelen olumsuz etkiler,</a:t>
            </a:r>
            <a:br>
              <a:rPr lang="tr-TR" sz="3600" dirty="0"/>
            </a:br>
            <a:r>
              <a:rPr lang="tr-TR" sz="3600" dirty="0"/>
              <a:t>6.) Su yükünün artması dolayısı ile meydana gelebilecek tehlikeli heyelanlar ve diğer jeolojik olaylar,</a:t>
            </a:r>
            <a:br>
              <a:rPr lang="tr-TR" sz="3600" dirty="0"/>
            </a:br>
            <a:r>
              <a:rPr lang="tr-TR" sz="3600" dirty="0"/>
              <a:t>7.) Artan su buharlaşması dolayısı ile kullanılabilecek su miktarının azaltılması,</a:t>
            </a:r>
            <a:br>
              <a:rPr lang="tr-TR" sz="3600" dirty="0"/>
            </a:br>
            <a:r>
              <a:rPr lang="tr-TR" sz="3600" dirty="0"/>
              <a:t>8.) Akarsuların taşkın mevsimlerinde birlikte getirdikleri toprak gücünü artıran besleyicilerden bilhassa delta ovalarının mahrum kalması,</a:t>
            </a:r>
            <a:br>
              <a:rPr lang="tr-TR" sz="3600" dirty="0"/>
            </a:br>
            <a:r>
              <a:rPr lang="tr-TR" sz="3600" dirty="0"/>
              <a:t>9.) Suyun içinde taşınan maddelerin azalması nedeni ile baraj mansabında daha fazla yatak oyulması,</a:t>
            </a:r>
            <a:br>
              <a:rPr lang="tr-TR" sz="3600" dirty="0"/>
            </a:br>
            <a:r>
              <a:rPr lang="tr-TR" sz="3600" dirty="0"/>
              <a:t>10.) Kıyı erozyonunun artması,</a:t>
            </a:r>
            <a:br>
              <a:rPr lang="tr-TR" sz="3600" dirty="0"/>
            </a:br>
            <a:r>
              <a:rPr lang="tr-TR" sz="3600" dirty="0"/>
              <a:t>11.) Göl alanında kalan tarihi eserler,</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hydroelectric_1.jpg"/>
          <p:cNvPicPr>
            <a:picLocks noChangeAspect="1"/>
          </p:cNvPicPr>
          <p:nvPr/>
        </p:nvPicPr>
        <p:blipFill>
          <a:blip r:embed="rId2" cstate="print"/>
          <a:stretch>
            <a:fillRect/>
          </a:stretch>
        </p:blipFill>
        <p:spPr>
          <a:xfrm>
            <a:off x="395536" y="1556792"/>
            <a:ext cx="7956376" cy="471895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hidro-1.gif"/>
          <p:cNvPicPr>
            <a:picLocks noGrp="1" noChangeAspect="1"/>
          </p:cNvPicPr>
          <p:nvPr>
            <p:ph idx="1"/>
          </p:nvPr>
        </p:nvPicPr>
        <p:blipFill>
          <a:blip r:embed="rId2" cstate="print"/>
          <a:stretch>
            <a:fillRect/>
          </a:stretch>
        </p:blipFill>
        <p:spPr>
          <a:xfrm>
            <a:off x="1259632" y="1628800"/>
            <a:ext cx="6411987" cy="4058964"/>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534</Words>
  <Application>Microsoft Office PowerPoint</Application>
  <PresentationFormat>Ekran Gösterisi (4:3)</PresentationFormat>
  <Paragraphs>111</Paragraphs>
  <Slides>32</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32</vt:i4>
      </vt:variant>
    </vt:vector>
  </HeadingPairs>
  <TitlesOfParts>
    <vt:vector size="34" baseType="lpstr">
      <vt:lpstr>Ofis Teması</vt:lpstr>
      <vt:lpstr>Denklem</vt:lpstr>
      <vt:lpstr>Hidroelektrik Enerjisi</vt:lpstr>
      <vt:lpstr>Hidroelektrik enerjisi nedir? </vt:lpstr>
      <vt:lpstr>PowerPoint Sunusu</vt:lpstr>
      <vt:lpstr>Hidroelektrik enerjisinin Özellikleri</vt:lpstr>
      <vt:lpstr>Barajların Faydaları  </vt:lpstr>
      <vt:lpstr>Barajlar </vt:lpstr>
      <vt:lpstr>Barajların olumsuz etkileri </vt:lpstr>
      <vt:lpstr>PowerPoint Sunusu</vt:lpstr>
      <vt:lpstr>PowerPoint Sunusu</vt:lpstr>
      <vt:lpstr> Güç çıkışı = h inşaat X h cebri boru  X h türbin X h generatör  X h transformatör X h nakil hattı  X Güç girişi </vt:lpstr>
      <vt:lpstr>Pe = r g Q  Ho ηg  htürbin Burada  Pe   türbin  milinden  alınan  gücü  (W),  r  suyun  yoğunluğunu  (1.000  kg/m3),   g  yerçekimi ivmesini (9.81 m/s2),  Ho  net düşüyü (giriş ağzı ile kuyruk suyu arasındaki kot farkından toplam düşü kayıplarını çıkartarak bulunur, m),  Q türbine gelen debiyi (m3/s), ηg genel verimi göstermektedir. Bir hidroelektrik güç sisteminde toplam güç çıkışı ve kayıpların oluşumu şu şekilde gösterilmiştir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FIRAT ÜZERİNDEKİ HİDROELEKTRİK SANTRALLER</vt:lpstr>
      <vt:lpstr>DİCLE ÜZERİNDEKİ HİDROELEKTRİK SANTRALLER</vt:lpstr>
      <vt:lpstr>Keban Barajı(Elazığ) Barajı</vt:lpstr>
      <vt:lpstr>Keban Barajı</vt:lpstr>
      <vt:lpstr>Atatürk Barajı(Adıyaman-Şanlıurfa) Barajı</vt:lpstr>
      <vt:lpstr>PowerPoint Sunusu</vt:lpstr>
      <vt:lpstr>ÖZGÜL  ENERJİ,  türbin  giriş-çıkışı arasındaki fark olarak yazılabilir</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Hidroelektrik Enerjisi</dc:title>
  <dc:creator>cuma çetiner</dc:creator>
  <cp:lastModifiedBy>CUMA</cp:lastModifiedBy>
  <cp:revision>58</cp:revision>
  <dcterms:created xsi:type="dcterms:W3CDTF">2011-04-26T05:42:41Z</dcterms:created>
  <dcterms:modified xsi:type="dcterms:W3CDTF">2016-03-16T08:29:11Z</dcterms:modified>
</cp:coreProperties>
</file>