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58" r:id="rId4"/>
    <p:sldId id="259" r:id="rId5"/>
    <p:sldId id="275" r:id="rId6"/>
    <p:sldId id="260" r:id="rId7"/>
    <p:sldId id="261" r:id="rId8"/>
    <p:sldId id="262" r:id="rId9"/>
    <p:sldId id="263" r:id="rId10"/>
    <p:sldId id="264" r:id="rId11"/>
    <p:sldId id="265" r:id="rId12"/>
    <p:sldId id="284" r:id="rId13"/>
    <p:sldId id="281" r:id="rId14"/>
    <p:sldId id="285" r:id="rId15"/>
    <p:sldId id="286" r:id="rId16"/>
    <p:sldId id="266" r:id="rId17"/>
    <p:sldId id="267" r:id="rId18"/>
    <p:sldId id="268" r:id="rId19"/>
    <p:sldId id="269" r:id="rId20"/>
    <p:sldId id="270" r:id="rId21"/>
    <p:sldId id="282" r:id="rId22"/>
    <p:sldId id="271" r:id="rId23"/>
    <p:sldId id="272" r:id="rId24"/>
    <p:sldId id="283" r:id="rId25"/>
    <p:sldId id="273" r:id="rId26"/>
    <p:sldId id="274" r:id="rId27"/>
    <p:sldId id="279" r:id="rId28"/>
    <p:sldId id="276" r:id="rId29"/>
    <p:sldId id="278" r:id="rId30"/>
    <p:sldId id="277"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8919B-FEE0-47AF-A2E6-8AD779B0A12D}" v="4" dt="2021-12-28T09:47:32.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Öğr. Üyesi  Cuma CETiNER" userId="2ba07f12-8faa-460a-a80a-ec83bfeae126" providerId="ADAL" clId="{D258919B-FEE0-47AF-A2E6-8AD779B0A12D}"/>
    <pc:docChg chg="custSel addSld modSld sldOrd">
      <pc:chgData name="Dr. Öğr. Üyesi  Cuma CETiNER" userId="2ba07f12-8faa-460a-a80a-ec83bfeae126" providerId="ADAL" clId="{D258919B-FEE0-47AF-A2E6-8AD779B0A12D}" dt="2021-12-28T09:48:47.579" v="200" actId="1076"/>
      <pc:docMkLst>
        <pc:docMk/>
      </pc:docMkLst>
      <pc:sldChg chg="modSp mod">
        <pc:chgData name="Dr. Öğr. Üyesi  Cuma CETiNER" userId="2ba07f12-8faa-460a-a80a-ec83bfeae126" providerId="ADAL" clId="{D258919B-FEE0-47AF-A2E6-8AD779B0A12D}" dt="2021-12-28T09:41:38.969" v="76" actId="14100"/>
        <pc:sldMkLst>
          <pc:docMk/>
          <pc:sldMk cId="0" sldId="266"/>
        </pc:sldMkLst>
        <pc:spChg chg="mod">
          <ac:chgData name="Dr. Öğr. Üyesi  Cuma CETiNER" userId="2ba07f12-8faa-460a-a80a-ec83bfeae126" providerId="ADAL" clId="{D258919B-FEE0-47AF-A2E6-8AD779B0A12D}" dt="2021-12-28T09:41:38.969" v="76" actId="14100"/>
          <ac:spMkLst>
            <pc:docMk/>
            <pc:sldMk cId="0" sldId="266"/>
            <ac:spMk id="2" creationId="{00000000-0000-0000-0000-000000000000}"/>
          </ac:spMkLst>
        </pc:spChg>
      </pc:sldChg>
      <pc:sldChg chg="ord">
        <pc:chgData name="Dr. Öğr. Üyesi  Cuma CETiNER" userId="2ba07f12-8faa-460a-a80a-ec83bfeae126" providerId="ADAL" clId="{D258919B-FEE0-47AF-A2E6-8AD779B0A12D}" dt="2021-12-28T09:46:18.877" v="143"/>
        <pc:sldMkLst>
          <pc:docMk/>
          <pc:sldMk cId="1103497225" sldId="281"/>
        </pc:sldMkLst>
      </pc:sldChg>
      <pc:sldChg chg="new">
        <pc:chgData name="Dr. Öğr. Üyesi  Cuma CETiNER" userId="2ba07f12-8faa-460a-a80a-ec83bfeae126" providerId="ADAL" clId="{D258919B-FEE0-47AF-A2E6-8AD779B0A12D}" dt="2021-12-28T09:39:41.534" v="0" actId="680"/>
        <pc:sldMkLst>
          <pc:docMk/>
          <pc:sldMk cId="719406370" sldId="283"/>
        </pc:sldMkLst>
      </pc:sldChg>
      <pc:sldChg chg="addSp delSp modSp new mod">
        <pc:chgData name="Dr. Öğr. Üyesi  Cuma CETiNER" userId="2ba07f12-8faa-460a-a80a-ec83bfeae126" providerId="ADAL" clId="{D258919B-FEE0-47AF-A2E6-8AD779B0A12D}" dt="2021-12-28T09:46:04.594" v="141" actId="1076"/>
        <pc:sldMkLst>
          <pc:docMk/>
          <pc:sldMk cId="1798024143" sldId="284"/>
        </pc:sldMkLst>
        <pc:spChg chg="mod">
          <ac:chgData name="Dr. Öğr. Üyesi  Cuma CETiNER" userId="2ba07f12-8faa-460a-a80a-ec83bfeae126" providerId="ADAL" clId="{D258919B-FEE0-47AF-A2E6-8AD779B0A12D}" dt="2021-12-28T09:40:47.694" v="43" actId="313"/>
          <ac:spMkLst>
            <pc:docMk/>
            <pc:sldMk cId="1798024143" sldId="284"/>
            <ac:spMk id="2" creationId="{81BE4C56-BA85-4318-8C53-95A9119ED01A}"/>
          </ac:spMkLst>
        </pc:spChg>
        <pc:spChg chg="del">
          <ac:chgData name="Dr. Öğr. Üyesi  Cuma CETiNER" userId="2ba07f12-8faa-460a-a80a-ec83bfeae126" providerId="ADAL" clId="{D258919B-FEE0-47AF-A2E6-8AD779B0A12D}" dt="2021-12-28T09:40:29.901" v="38"/>
          <ac:spMkLst>
            <pc:docMk/>
            <pc:sldMk cId="1798024143" sldId="284"/>
            <ac:spMk id="3" creationId="{EB98BE2D-E3DF-410B-AE1E-114281BACC9F}"/>
          </ac:spMkLst>
        </pc:spChg>
        <pc:spChg chg="add mod">
          <ac:chgData name="Dr. Öğr. Üyesi  Cuma CETiNER" userId="2ba07f12-8faa-460a-a80a-ec83bfeae126" providerId="ADAL" clId="{D258919B-FEE0-47AF-A2E6-8AD779B0A12D}" dt="2021-12-28T09:46:04.594" v="141" actId="1076"/>
          <ac:spMkLst>
            <pc:docMk/>
            <pc:sldMk cId="1798024143" sldId="284"/>
            <ac:spMk id="6" creationId="{9B74EED4-8C66-401B-A2D6-6E23B3304CB3}"/>
          </ac:spMkLst>
        </pc:spChg>
        <pc:spChg chg="add mod">
          <ac:chgData name="Dr. Öğr. Üyesi  Cuma CETiNER" userId="2ba07f12-8faa-460a-a80a-ec83bfeae126" providerId="ADAL" clId="{D258919B-FEE0-47AF-A2E6-8AD779B0A12D}" dt="2021-12-28T09:46:00.188" v="140" actId="14100"/>
          <ac:spMkLst>
            <pc:docMk/>
            <pc:sldMk cId="1798024143" sldId="284"/>
            <ac:spMk id="8" creationId="{31A70B7A-50B8-4A5A-9847-6ED0981E4648}"/>
          </ac:spMkLst>
        </pc:spChg>
        <pc:picChg chg="add mod">
          <ac:chgData name="Dr. Öğr. Üyesi  Cuma CETiNER" userId="2ba07f12-8faa-460a-a80a-ec83bfeae126" providerId="ADAL" clId="{D258919B-FEE0-47AF-A2E6-8AD779B0A12D}" dt="2021-12-28T09:44:45.171" v="120" actId="1076"/>
          <ac:picMkLst>
            <pc:docMk/>
            <pc:sldMk cId="1798024143" sldId="284"/>
            <ac:picMk id="4" creationId="{59C2908C-E490-4FFA-9FF7-D57DC3CA1397}"/>
          </ac:picMkLst>
        </pc:picChg>
      </pc:sldChg>
      <pc:sldChg chg="addSp delSp modSp new mod">
        <pc:chgData name="Dr. Öğr. Üyesi  Cuma CETiNER" userId="2ba07f12-8faa-460a-a80a-ec83bfeae126" providerId="ADAL" clId="{D258919B-FEE0-47AF-A2E6-8AD779B0A12D}" dt="2021-12-28T09:47:07.482" v="153" actId="1076"/>
        <pc:sldMkLst>
          <pc:docMk/>
          <pc:sldMk cId="4035554774" sldId="285"/>
        </pc:sldMkLst>
        <pc:spChg chg="mod">
          <ac:chgData name="Dr. Öğr. Üyesi  Cuma CETiNER" userId="2ba07f12-8faa-460a-a80a-ec83bfeae126" providerId="ADAL" clId="{D258919B-FEE0-47AF-A2E6-8AD779B0A12D}" dt="2021-12-28T09:42:42.880" v="88" actId="27636"/>
          <ac:spMkLst>
            <pc:docMk/>
            <pc:sldMk cId="4035554774" sldId="285"/>
            <ac:spMk id="2" creationId="{E2E5AD4B-EF32-44F3-BFD7-99AB390CDA5B}"/>
          </ac:spMkLst>
        </pc:spChg>
        <pc:spChg chg="mod">
          <ac:chgData name="Dr. Öğr. Üyesi  Cuma CETiNER" userId="2ba07f12-8faa-460a-a80a-ec83bfeae126" providerId="ADAL" clId="{D258919B-FEE0-47AF-A2E6-8AD779B0A12D}" dt="2021-12-28T09:45:03.362" v="124" actId="6549"/>
          <ac:spMkLst>
            <pc:docMk/>
            <pc:sldMk cId="4035554774" sldId="285"/>
            <ac:spMk id="3" creationId="{1E95ADDB-F8BB-4667-BEC9-0505D148A379}"/>
          </ac:spMkLst>
        </pc:spChg>
        <pc:spChg chg="add del mod">
          <ac:chgData name="Dr. Öğr. Üyesi  Cuma CETiNER" userId="2ba07f12-8faa-460a-a80a-ec83bfeae126" providerId="ADAL" clId="{D258919B-FEE0-47AF-A2E6-8AD779B0A12D}" dt="2021-12-28T09:45:29.750" v="133" actId="478"/>
          <ac:spMkLst>
            <pc:docMk/>
            <pc:sldMk cId="4035554774" sldId="285"/>
            <ac:spMk id="6" creationId="{1818A72F-B45D-4316-A9AD-0933B04A02A8}"/>
          </ac:spMkLst>
        </pc:spChg>
        <pc:spChg chg="add mod">
          <ac:chgData name="Dr. Öğr. Üyesi  Cuma CETiNER" userId="2ba07f12-8faa-460a-a80a-ec83bfeae126" providerId="ADAL" clId="{D258919B-FEE0-47AF-A2E6-8AD779B0A12D}" dt="2021-12-28T09:46:57.514" v="150" actId="1076"/>
          <ac:spMkLst>
            <pc:docMk/>
            <pc:sldMk cId="4035554774" sldId="285"/>
            <ac:spMk id="8" creationId="{101EA1CE-D020-43C9-A119-B29738DAAE1D}"/>
          </ac:spMkLst>
        </pc:spChg>
        <pc:spChg chg="add mod">
          <ac:chgData name="Dr. Öğr. Üyesi  Cuma CETiNER" userId="2ba07f12-8faa-460a-a80a-ec83bfeae126" providerId="ADAL" clId="{D258919B-FEE0-47AF-A2E6-8AD779B0A12D}" dt="2021-12-28T09:47:07.482" v="153" actId="1076"/>
          <ac:spMkLst>
            <pc:docMk/>
            <pc:sldMk cId="4035554774" sldId="285"/>
            <ac:spMk id="10" creationId="{736BAE96-7D4E-48AE-B876-E1E88EEA00DA}"/>
          </ac:spMkLst>
        </pc:spChg>
        <pc:picChg chg="add mod">
          <ac:chgData name="Dr. Öğr. Üyesi  Cuma CETiNER" userId="2ba07f12-8faa-460a-a80a-ec83bfeae126" providerId="ADAL" clId="{D258919B-FEE0-47AF-A2E6-8AD779B0A12D}" dt="2021-12-28T09:47:03.092" v="152" actId="1076"/>
          <ac:picMkLst>
            <pc:docMk/>
            <pc:sldMk cId="4035554774" sldId="285"/>
            <ac:picMk id="4" creationId="{69876CC1-2239-4D15-8247-65D2432021D6}"/>
          </ac:picMkLst>
        </pc:picChg>
      </pc:sldChg>
      <pc:sldChg chg="addSp delSp modSp new mod">
        <pc:chgData name="Dr. Öğr. Üyesi  Cuma CETiNER" userId="2ba07f12-8faa-460a-a80a-ec83bfeae126" providerId="ADAL" clId="{D258919B-FEE0-47AF-A2E6-8AD779B0A12D}" dt="2021-12-28T09:48:47.579" v="200" actId="1076"/>
        <pc:sldMkLst>
          <pc:docMk/>
          <pc:sldMk cId="2686197210" sldId="286"/>
        </pc:sldMkLst>
        <pc:spChg chg="mod">
          <ac:chgData name="Dr. Öğr. Üyesi  Cuma CETiNER" userId="2ba07f12-8faa-460a-a80a-ec83bfeae126" providerId="ADAL" clId="{D258919B-FEE0-47AF-A2E6-8AD779B0A12D}" dt="2021-12-28T09:48:46.892" v="199" actId="14100"/>
          <ac:spMkLst>
            <pc:docMk/>
            <pc:sldMk cId="2686197210" sldId="286"/>
            <ac:spMk id="2" creationId="{2E366898-6542-4A80-8121-318BAE36A407}"/>
          </ac:spMkLst>
        </pc:spChg>
        <pc:spChg chg="del">
          <ac:chgData name="Dr. Öğr. Üyesi  Cuma CETiNER" userId="2ba07f12-8faa-460a-a80a-ec83bfeae126" providerId="ADAL" clId="{D258919B-FEE0-47AF-A2E6-8AD779B0A12D}" dt="2021-12-28T09:47:32.919" v="155"/>
          <ac:spMkLst>
            <pc:docMk/>
            <pc:sldMk cId="2686197210" sldId="286"/>
            <ac:spMk id="3" creationId="{F70D3571-1A7A-402E-A43C-6D1343E1B172}"/>
          </ac:spMkLst>
        </pc:spChg>
        <pc:spChg chg="add mod">
          <ac:chgData name="Dr. Öğr. Üyesi  Cuma CETiNER" userId="2ba07f12-8faa-460a-a80a-ec83bfeae126" providerId="ADAL" clId="{D258919B-FEE0-47AF-A2E6-8AD779B0A12D}" dt="2021-12-28T09:48:04.658" v="160" actId="255"/>
          <ac:spMkLst>
            <pc:docMk/>
            <pc:sldMk cId="2686197210" sldId="286"/>
            <ac:spMk id="6" creationId="{C7AFF93D-7136-4D42-88CA-5BC408D9EEE1}"/>
          </ac:spMkLst>
        </pc:spChg>
        <pc:picChg chg="add mod">
          <ac:chgData name="Dr. Öğr. Üyesi  Cuma CETiNER" userId="2ba07f12-8faa-460a-a80a-ec83bfeae126" providerId="ADAL" clId="{D258919B-FEE0-47AF-A2E6-8AD779B0A12D}" dt="2021-12-28T09:48:47.579" v="200" actId="1076"/>
          <ac:picMkLst>
            <pc:docMk/>
            <pc:sldMk cId="2686197210" sldId="286"/>
            <ac:picMk id="4" creationId="{3A53DB32-C92C-409F-8C0C-E0BDB827916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DFB9738-8B14-4724-9660-DF74920869A9}" type="datetimeFigureOut">
              <a:rPr lang="tr-TR" smtClean="0"/>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E8B4A76-1CA4-4AC4-941D-05B7CDA5853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B9738-8B14-4724-9660-DF74920869A9}" type="datetimeFigureOut">
              <a:rPr lang="tr-TR" smtClean="0"/>
              <a:t>28.12.2021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B4A76-1CA4-4AC4-941D-05B7CDA5853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692697"/>
            <a:ext cx="7772400" cy="864096"/>
          </a:xfrm>
        </p:spPr>
        <p:txBody>
          <a:bodyPr>
            <a:normAutofit/>
          </a:bodyPr>
          <a:lstStyle/>
          <a:p>
            <a:r>
              <a:rPr lang="tr-TR" sz="3200" dirty="0"/>
              <a:t>Yenilenebilir Enerji Kaynakları</a:t>
            </a:r>
          </a:p>
        </p:txBody>
      </p:sp>
      <p:sp>
        <p:nvSpPr>
          <p:cNvPr id="3" name="2 Alt Başlık"/>
          <p:cNvSpPr>
            <a:spLocks noGrp="1"/>
          </p:cNvSpPr>
          <p:nvPr>
            <p:ph type="subTitle" idx="1"/>
          </p:nvPr>
        </p:nvSpPr>
        <p:spPr>
          <a:xfrm>
            <a:off x="1475656" y="2204864"/>
            <a:ext cx="6400800" cy="1080120"/>
          </a:xfrm>
        </p:spPr>
        <p:txBody>
          <a:bodyPr>
            <a:noAutofit/>
          </a:bodyPr>
          <a:lstStyle/>
          <a:p>
            <a:r>
              <a:rPr lang="tr-TR" sz="6000" dirty="0"/>
              <a:t>Jeotermal Enerji</a:t>
            </a:r>
          </a:p>
        </p:txBody>
      </p:sp>
      <p:sp>
        <p:nvSpPr>
          <p:cNvPr id="4" name="3 Metin kutusu"/>
          <p:cNvSpPr txBox="1"/>
          <p:nvPr/>
        </p:nvSpPr>
        <p:spPr>
          <a:xfrm>
            <a:off x="1907704" y="4293096"/>
            <a:ext cx="6480720" cy="461665"/>
          </a:xfrm>
          <a:prstGeom prst="rect">
            <a:avLst/>
          </a:prstGeom>
          <a:noFill/>
        </p:spPr>
        <p:txBody>
          <a:bodyPr wrap="square" rtlCol="0">
            <a:spAutoFit/>
          </a:bodyPr>
          <a:lstStyle/>
          <a:p>
            <a:r>
              <a:rPr lang="tr-TR" sz="2400" b="1" dirty="0"/>
              <a:t>Hazırlayan : Yrd.Doç. Dr. Cuma  ÇETİNER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jeo_2.jpg"/>
          <p:cNvPicPr>
            <a:picLocks noGrp="1" noChangeAspect="1"/>
          </p:cNvPicPr>
          <p:nvPr>
            <p:ph idx="1"/>
          </p:nvPr>
        </p:nvPicPr>
        <p:blipFill>
          <a:blip r:embed="rId2" cstate="print"/>
          <a:stretch>
            <a:fillRect/>
          </a:stretch>
        </p:blipFill>
        <p:spPr>
          <a:xfrm>
            <a:off x="899592" y="1361273"/>
            <a:ext cx="7704856" cy="45307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a:bodyPr>
          <a:lstStyle/>
          <a:p>
            <a:r>
              <a:rPr lang="tr-TR" sz="3200" dirty="0"/>
              <a:t>Jeotermal Elektrik Üretimi</a:t>
            </a:r>
          </a:p>
        </p:txBody>
      </p:sp>
      <p:pic>
        <p:nvPicPr>
          <p:cNvPr id="6" name="5 İçerik Yer Tutucusu" descr="jeotermal-ile-elektrik.jpg"/>
          <p:cNvPicPr>
            <a:picLocks noGrp="1" noChangeAspect="1"/>
          </p:cNvPicPr>
          <p:nvPr>
            <p:ph idx="1"/>
          </p:nvPr>
        </p:nvPicPr>
        <p:blipFill>
          <a:blip r:embed="rId2" cstate="print"/>
          <a:stretch>
            <a:fillRect/>
          </a:stretch>
        </p:blipFill>
        <p:spPr>
          <a:xfrm>
            <a:off x="1403648" y="1268760"/>
            <a:ext cx="6136345" cy="468942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BE4C56-BA85-4318-8C53-95A9119ED01A}"/>
              </a:ext>
            </a:extLst>
          </p:cNvPr>
          <p:cNvSpPr>
            <a:spLocks noGrp="1"/>
          </p:cNvSpPr>
          <p:nvPr>
            <p:ph type="title"/>
          </p:nvPr>
        </p:nvSpPr>
        <p:spPr>
          <a:xfrm>
            <a:off x="457200" y="274638"/>
            <a:ext cx="8229600" cy="778098"/>
          </a:xfrm>
        </p:spPr>
        <p:txBody>
          <a:bodyPr>
            <a:normAutofit/>
          </a:bodyPr>
          <a:lstStyle/>
          <a:p>
            <a:r>
              <a:rPr lang="tr-TR" sz="2000" dirty="0"/>
              <a:t>Türkiye’deki Jeotermal Kaynakları</a:t>
            </a:r>
          </a:p>
        </p:txBody>
      </p:sp>
      <p:pic>
        <p:nvPicPr>
          <p:cNvPr id="4" name="İçerik Yer Tutucusu 3">
            <a:extLst>
              <a:ext uri="{FF2B5EF4-FFF2-40B4-BE49-F238E27FC236}">
                <a16:creationId xmlns:a16="http://schemas.microsoft.com/office/drawing/2014/main" id="{59C2908C-E490-4FFA-9FF7-D57DC3CA139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229600" cy="3984108"/>
          </a:xfrm>
          <a:prstGeom prst="rect">
            <a:avLst/>
          </a:prstGeom>
          <a:noFill/>
          <a:ln>
            <a:noFill/>
          </a:ln>
        </p:spPr>
      </p:pic>
      <p:sp>
        <p:nvSpPr>
          <p:cNvPr id="6" name="Metin kutusu 5">
            <a:extLst>
              <a:ext uri="{FF2B5EF4-FFF2-40B4-BE49-F238E27FC236}">
                <a16:creationId xmlns:a16="http://schemas.microsoft.com/office/drawing/2014/main" id="{9B74EED4-8C66-401B-A2D6-6E23B3304CB3}"/>
              </a:ext>
            </a:extLst>
          </p:cNvPr>
          <p:cNvSpPr txBox="1"/>
          <p:nvPr/>
        </p:nvSpPr>
        <p:spPr>
          <a:xfrm>
            <a:off x="457200" y="1196752"/>
            <a:ext cx="7704856" cy="646331"/>
          </a:xfrm>
          <a:prstGeom prst="rect">
            <a:avLst/>
          </a:prstGeom>
          <a:noFill/>
        </p:spPr>
        <p:txBody>
          <a:bodyPr wrap="square">
            <a:spAutoFit/>
          </a:bodyPr>
          <a:lstStyle/>
          <a:p>
            <a:r>
              <a:rPr lang="tr-TR" sz="1800" dirty="0">
                <a:latin typeface="Times New Roman" panose="02020603050405020304" pitchFamily="18" charset="0"/>
                <a:ea typeface="Calibri" panose="020F0502020204030204" pitchFamily="34" charset="0"/>
                <a:cs typeface="Times New Roman" panose="02020603050405020304" pitchFamily="18" charset="0"/>
              </a:rPr>
              <a:t>Şekil de görüldüğü gibi ülkemizde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bulunan Jeotermal kaynakların bölge bazında gösterimine yer verilmiştir. Yoğunluk ege bölgesinde bulunmaktadır</a:t>
            </a:r>
            <a:r>
              <a:rPr lang="tr-TR" sz="1800" i="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 name="Metin kutusu 7">
            <a:extLst>
              <a:ext uri="{FF2B5EF4-FFF2-40B4-BE49-F238E27FC236}">
                <a16:creationId xmlns:a16="http://schemas.microsoft.com/office/drawing/2014/main" id="{31A70B7A-50B8-4A5A-9847-6ED0981E4648}"/>
              </a:ext>
            </a:extLst>
          </p:cNvPr>
          <p:cNvSpPr txBox="1"/>
          <p:nvPr/>
        </p:nvSpPr>
        <p:spPr>
          <a:xfrm>
            <a:off x="457200" y="6260196"/>
            <a:ext cx="8311952" cy="369332"/>
          </a:xfrm>
          <a:prstGeom prst="rect">
            <a:avLst/>
          </a:prstGeom>
          <a:noFill/>
        </p:spPr>
        <p:txBody>
          <a:bodyPr wrap="square">
            <a:spAutoFit/>
          </a:bodyPr>
          <a:lstStyle/>
          <a:p>
            <a:r>
              <a:rPr lang="tr-TR" sz="1800" dirty="0">
                <a:effectLst/>
                <a:latin typeface="Times New Roman" panose="02020603050405020304" pitchFamily="18" charset="0"/>
                <a:ea typeface="Calibri" panose="020F0502020204030204" pitchFamily="34" charset="0"/>
              </a:rPr>
              <a:t>Ülkemizde bulunan Jeotermal kaynaklar (Enerji ve Tabii Kaynaklar Bakanlığı, 2020)</a:t>
            </a:r>
            <a:endParaRPr lang="tr-TR" dirty="0"/>
          </a:p>
        </p:txBody>
      </p:sp>
    </p:spTree>
    <p:extLst>
      <p:ext uri="{BB962C8B-B14F-4D97-AF65-F5344CB8AC3E}">
        <p14:creationId xmlns:p14="http://schemas.microsoft.com/office/powerpoint/2010/main" val="179802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8533576" cy="4608770"/>
          </a:xfrm>
          <a:prstGeom prst="rect">
            <a:avLst/>
          </a:prstGeom>
        </p:spPr>
      </p:pic>
    </p:spTree>
    <p:extLst>
      <p:ext uri="{BB962C8B-B14F-4D97-AF65-F5344CB8AC3E}">
        <p14:creationId xmlns:p14="http://schemas.microsoft.com/office/powerpoint/2010/main" val="110349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E5AD4B-EF32-44F3-BFD7-99AB390CDA5B}"/>
              </a:ext>
            </a:extLst>
          </p:cNvPr>
          <p:cNvSpPr>
            <a:spLocks noGrp="1"/>
          </p:cNvSpPr>
          <p:nvPr>
            <p:ph type="title"/>
          </p:nvPr>
        </p:nvSpPr>
        <p:spPr>
          <a:xfrm>
            <a:off x="457200" y="274638"/>
            <a:ext cx="8229600" cy="634082"/>
          </a:xfrm>
        </p:spPr>
        <p:txBody>
          <a:bodyPr>
            <a:normAutofit/>
          </a:bodyPr>
          <a:lstStyle/>
          <a:p>
            <a:r>
              <a:rPr lang="tr-TR" sz="2000" dirty="0"/>
              <a:t>Türkiye’deki Jeotermal Kaynakları</a:t>
            </a:r>
          </a:p>
        </p:txBody>
      </p:sp>
      <p:sp>
        <p:nvSpPr>
          <p:cNvPr id="3" name="İçerik Yer Tutucusu 2">
            <a:extLst>
              <a:ext uri="{FF2B5EF4-FFF2-40B4-BE49-F238E27FC236}">
                <a16:creationId xmlns:a16="http://schemas.microsoft.com/office/drawing/2014/main" id="{1E95ADDB-F8BB-4667-BEC9-0505D148A379}"/>
              </a:ext>
            </a:extLst>
          </p:cNvPr>
          <p:cNvSpPr>
            <a:spLocks noGrp="1"/>
          </p:cNvSpPr>
          <p:nvPr>
            <p:ph idx="1"/>
          </p:nvPr>
        </p:nvSpPr>
        <p:spPr>
          <a:xfrm>
            <a:off x="457200" y="2132856"/>
            <a:ext cx="8229600" cy="3993307"/>
          </a:xfrm>
        </p:spPr>
        <p:txBody>
          <a:bodyPr/>
          <a:lstStyle/>
          <a:p>
            <a:endParaRPr lang="tr-TR" sz="1800" i="1" dirty="0">
              <a:latin typeface="Times New Roman" panose="02020603050405020304" pitchFamily="18" charset="0"/>
              <a:ea typeface="Calibri" panose="020F0502020204030204" pitchFamily="34" charset="0"/>
              <a:cs typeface="Times New Roman" panose="02020603050405020304" pitchFamily="18" charset="0"/>
            </a:endParaRPr>
          </a:p>
          <a:p>
            <a:endParaRPr lang="tr-TR" sz="18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1800" i="1" dirty="0">
              <a:latin typeface="Times New Roman" panose="02020603050405020304" pitchFamily="18" charset="0"/>
              <a:ea typeface="Calibri" panose="020F0502020204030204" pitchFamily="34" charset="0"/>
              <a:cs typeface="Times New Roman" panose="02020603050405020304" pitchFamily="18" charset="0"/>
            </a:endParaRPr>
          </a:p>
          <a:p>
            <a:endParaRPr lang="tr-TR" sz="18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1800" i="1" dirty="0">
              <a:latin typeface="Times New Roman" panose="02020603050405020304" pitchFamily="18" charset="0"/>
              <a:ea typeface="Calibri" panose="020F0502020204030204" pitchFamily="34" charset="0"/>
              <a:cs typeface="Times New Roman" panose="02020603050405020304" pitchFamily="18" charset="0"/>
            </a:endParaRPr>
          </a:p>
          <a:p>
            <a:endParaRPr lang="tr-TR" sz="18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69876CC1-2239-4D15-8247-65D2432021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248" y="1781311"/>
            <a:ext cx="7128792" cy="3871264"/>
          </a:xfrm>
          <a:prstGeom prst="rect">
            <a:avLst/>
          </a:prstGeom>
          <a:noFill/>
          <a:ln>
            <a:noFill/>
          </a:ln>
        </p:spPr>
      </p:pic>
      <p:sp>
        <p:nvSpPr>
          <p:cNvPr id="8" name="Metin kutusu 7">
            <a:extLst>
              <a:ext uri="{FF2B5EF4-FFF2-40B4-BE49-F238E27FC236}">
                <a16:creationId xmlns:a16="http://schemas.microsoft.com/office/drawing/2014/main" id="{101EA1CE-D020-43C9-A119-B29738DAAE1D}"/>
              </a:ext>
            </a:extLst>
          </p:cNvPr>
          <p:cNvSpPr txBox="1"/>
          <p:nvPr/>
        </p:nvSpPr>
        <p:spPr>
          <a:xfrm>
            <a:off x="611560" y="1065290"/>
            <a:ext cx="7740352" cy="646331"/>
          </a:xfrm>
          <a:prstGeom prst="rect">
            <a:avLst/>
          </a:prstGeom>
          <a:noFill/>
        </p:spPr>
        <p:txBody>
          <a:bodyPr wrap="square">
            <a:spAutoFit/>
          </a:bodyPr>
          <a:lstStyle/>
          <a:p>
            <a:r>
              <a:rPr lang="tr-TR" sz="1800" dirty="0">
                <a:effectLst/>
                <a:latin typeface="Times New Roman" panose="02020603050405020304" pitchFamily="18" charset="0"/>
                <a:ea typeface="Calibri" panose="020F0502020204030204" pitchFamily="34" charset="0"/>
              </a:rPr>
              <a:t>Jeotermal Enerji’nin kurulu gücünün yıllara göre değişimi gösterilmiştir. Kurulu gücü her yıl artmış ve 2020 yılında 1613 MW ulaşmıştır. </a:t>
            </a:r>
            <a:endParaRPr lang="tr-TR" dirty="0"/>
          </a:p>
        </p:txBody>
      </p:sp>
      <p:sp>
        <p:nvSpPr>
          <p:cNvPr id="10" name="Metin kutusu 9">
            <a:extLst>
              <a:ext uri="{FF2B5EF4-FFF2-40B4-BE49-F238E27FC236}">
                <a16:creationId xmlns:a16="http://schemas.microsoft.com/office/drawing/2014/main" id="{736BAE96-7D4E-48AE-B876-E1E88EEA00DA}"/>
              </a:ext>
            </a:extLst>
          </p:cNvPr>
          <p:cNvSpPr txBox="1"/>
          <p:nvPr/>
        </p:nvSpPr>
        <p:spPr>
          <a:xfrm>
            <a:off x="726454" y="5762311"/>
            <a:ext cx="7632848" cy="280270"/>
          </a:xfrm>
          <a:prstGeom prst="rect">
            <a:avLst/>
          </a:prstGeom>
          <a:noFill/>
        </p:spPr>
        <p:txBody>
          <a:bodyPr wrap="square">
            <a:spAutoFit/>
          </a:bodyPr>
          <a:lstStyle/>
          <a:p>
            <a:pPr marL="900430" indent="-540385"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Jeotermal Enerjinin ülkemizde bulunan kurulu gücü (MW) (Enerji ve Tabii  Kaynaklar Bakanlığı, 2020)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55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366898-6542-4A80-8121-318BAE36A407}"/>
              </a:ext>
            </a:extLst>
          </p:cNvPr>
          <p:cNvSpPr>
            <a:spLocks noGrp="1"/>
          </p:cNvSpPr>
          <p:nvPr>
            <p:ph type="title"/>
          </p:nvPr>
        </p:nvSpPr>
        <p:spPr>
          <a:xfrm>
            <a:off x="457200" y="274638"/>
            <a:ext cx="8229600" cy="755806"/>
          </a:xfrm>
        </p:spPr>
        <p:txBody>
          <a:bodyPr>
            <a:normAutofit/>
          </a:bodyPr>
          <a:lstStyle/>
          <a:p>
            <a:r>
              <a:rPr lang="tr-TR" sz="1600" dirty="0" err="1"/>
              <a:t>Türkiyede</a:t>
            </a:r>
            <a:r>
              <a:rPr lang="tr-TR" sz="1600" dirty="0"/>
              <a:t> Jeotermal Kaynakları </a:t>
            </a:r>
          </a:p>
        </p:txBody>
      </p:sp>
      <p:pic>
        <p:nvPicPr>
          <p:cNvPr id="4" name="İçerik Yer Tutucusu 3">
            <a:extLst>
              <a:ext uri="{FF2B5EF4-FFF2-40B4-BE49-F238E27FC236}">
                <a16:creationId xmlns:a16="http://schemas.microsoft.com/office/drawing/2014/main" id="{3A53DB32-C92C-409F-8C0C-E0BDB82791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8229600" cy="4133461"/>
          </a:xfrm>
          <a:prstGeom prst="rect">
            <a:avLst/>
          </a:prstGeom>
          <a:noFill/>
          <a:ln>
            <a:noFill/>
          </a:ln>
        </p:spPr>
      </p:pic>
      <p:sp>
        <p:nvSpPr>
          <p:cNvPr id="6" name="Metin kutusu 5">
            <a:extLst>
              <a:ext uri="{FF2B5EF4-FFF2-40B4-BE49-F238E27FC236}">
                <a16:creationId xmlns:a16="http://schemas.microsoft.com/office/drawing/2014/main" id="{C7AFF93D-7136-4D42-88CA-5BC408D9EEE1}"/>
              </a:ext>
            </a:extLst>
          </p:cNvPr>
          <p:cNvSpPr txBox="1"/>
          <p:nvPr/>
        </p:nvSpPr>
        <p:spPr>
          <a:xfrm>
            <a:off x="971600" y="5519779"/>
            <a:ext cx="7344816" cy="307777"/>
          </a:xfrm>
          <a:prstGeom prst="rect">
            <a:avLst/>
          </a:prstGeom>
          <a:noFill/>
        </p:spPr>
        <p:txBody>
          <a:bodyPr wrap="square">
            <a:spAutoFit/>
          </a:bodyPr>
          <a:lstStyle/>
          <a:p>
            <a:r>
              <a:rPr lang="tr-TR" sz="1400" dirty="0">
                <a:effectLst/>
                <a:latin typeface="Times New Roman" panose="02020603050405020304" pitchFamily="18" charset="0"/>
                <a:ea typeface="Calibri" panose="020F0502020204030204" pitchFamily="34" charset="0"/>
              </a:rPr>
              <a:t>Jeotermal Enerjinin üretilen elektrik de olan payı (Enerji ve Tabii Kaynaklar Bakanlığı, 2020)</a:t>
            </a:r>
            <a:endParaRPr lang="tr-TR" sz="1400" dirty="0"/>
          </a:p>
        </p:txBody>
      </p:sp>
    </p:spTree>
    <p:extLst>
      <p:ext uri="{BB962C8B-B14F-4D97-AF65-F5344CB8AC3E}">
        <p14:creationId xmlns:p14="http://schemas.microsoft.com/office/powerpoint/2010/main" val="268619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55749"/>
          </a:xfrm>
        </p:spPr>
        <p:txBody>
          <a:bodyPr>
            <a:normAutofit/>
          </a:bodyPr>
          <a:lstStyle/>
          <a:p>
            <a:r>
              <a:rPr lang="tr-TR" sz="1800" dirty="0"/>
              <a:t>Dünyadaki Jeotermal Bölgeleri</a:t>
            </a:r>
          </a:p>
        </p:txBody>
      </p:sp>
      <p:pic>
        <p:nvPicPr>
          <p:cNvPr id="4" name="3 İçerik Yer Tutucusu" descr="resim_jeotermal_haritasi.jpg"/>
          <p:cNvPicPr>
            <a:picLocks noGrp="1" noChangeAspect="1"/>
          </p:cNvPicPr>
          <p:nvPr>
            <p:ph idx="1"/>
          </p:nvPr>
        </p:nvPicPr>
        <p:blipFill>
          <a:blip r:embed="rId2" cstate="print"/>
          <a:stretch>
            <a:fillRect/>
          </a:stretch>
        </p:blipFill>
        <p:spPr>
          <a:xfrm>
            <a:off x="1259632" y="1772816"/>
            <a:ext cx="6911586" cy="405479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5d"/>
          <p:cNvPicPr>
            <a:picLocks noChangeAspect="1" noChangeArrowheads="1"/>
          </p:cNvPicPr>
          <p:nvPr/>
        </p:nvPicPr>
        <p:blipFill>
          <a:blip r:embed="rId2" cstate="print"/>
          <a:srcRect/>
          <a:stretch>
            <a:fillRect/>
          </a:stretch>
        </p:blipFill>
        <p:spPr bwMode="auto">
          <a:xfrm>
            <a:off x="0" y="1412776"/>
            <a:ext cx="8676456" cy="504136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jeotermal-1.gif"/>
          <p:cNvPicPr>
            <a:picLocks noGrp="1" noChangeAspect="1"/>
          </p:cNvPicPr>
          <p:nvPr>
            <p:ph idx="1"/>
          </p:nvPr>
        </p:nvPicPr>
        <p:blipFill>
          <a:blip r:embed="rId2" cstate="print"/>
          <a:stretch>
            <a:fillRect/>
          </a:stretch>
        </p:blipFill>
        <p:spPr>
          <a:xfrm>
            <a:off x="1475656" y="1772816"/>
            <a:ext cx="5842101" cy="389116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jeotermal-2.gif"/>
          <p:cNvPicPr>
            <a:picLocks noGrp="1" noChangeAspect="1"/>
          </p:cNvPicPr>
          <p:nvPr>
            <p:ph idx="1"/>
          </p:nvPr>
        </p:nvPicPr>
        <p:blipFill>
          <a:blip r:embed="rId2" cstate="print"/>
          <a:stretch>
            <a:fillRect/>
          </a:stretch>
        </p:blipFill>
        <p:spPr>
          <a:xfrm>
            <a:off x="1976437" y="1701006"/>
            <a:ext cx="5191125" cy="43243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92500"/>
          </a:bodyPr>
          <a:lstStyle/>
          <a:p>
            <a:pPr marL="0" indent="0">
              <a:buNone/>
            </a:pPr>
            <a:r>
              <a:rPr lang="tr-TR" dirty="0"/>
              <a:t>Jeotermaller denince daha çok kaplıcalar hatıra gelir. Kısaca tanıtmak istenirse, yerin merkezindeki magmadan yeryüzüne doğru gelen ısı kaynağıdır. Bu ısı kaynağı, iki kayaç bölge arasında toplanan akışkanı ısıtır. Bu kayaç bölgedeki akışkanı kapalı bir kaptaki su gibi düşünebiliriz. Yeryüzüne doğru bir çatlak bulduğunda bu sıcak akışkan dışarı çıkar. Jeotermal akışkan kaynağında çok çeşitli mineraller bulunduğu için sağlık açısında vücuda faydalıdır.</a:t>
            </a:r>
          </a:p>
        </p:txBody>
      </p:sp>
    </p:spTree>
    <p:extLst>
      <p:ext uri="{BB962C8B-B14F-4D97-AF65-F5344CB8AC3E}">
        <p14:creationId xmlns:p14="http://schemas.microsoft.com/office/powerpoint/2010/main" val="342357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jeotermal-3.gif"/>
          <p:cNvPicPr>
            <a:picLocks noGrp="1" noChangeAspect="1"/>
          </p:cNvPicPr>
          <p:nvPr>
            <p:ph idx="1"/>
          </p:nvPr>
        </p:nvPicPr>
        <p:blipFill>
          <a:blip r:embed="rId2" cstate="print"/>
          <a:stretch>
            <a:fillRect/>
          </a:stretch>
        </p:blipFill>
        <p:spPr>
          <a:xfrm>
            <a:off x="1763688" y="1556792"/>
            <a:ext cx="5691907" cy="4741515"/>
          </a:xfrm>
        </p:spPr>
      </p:pic>
      <p:pic>
        <p:nvPicPr>
          <p:cNvPr id="5" name="Resim 4">
            <a:extLst>
              <a:ext uri="{FF2B5EF4-FFF2-40B4-BE49-F238E27FC236}">
                <a16:creationId xmlns:a16="http://schemas.microsoft.com/office/drawing/2014/main" id="{679BCCB0-AF58-458E-A517-3DB01A7FE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047750"/>
            <a:ext cx="5715000" cy="4762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620688"/>
            <a:ext cx="7400000" cy="5568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3549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43608" y="1988840"/>
            <a:ext cx="6984776" cy="2677656"/>
          </a:xfrm>
          <a:prstGeom prst="rect">
            <a:avLst/>
          </a:prstGeom>
        </p:spPr>
        <p:txBody>
          <a:bodyPr wrap="square">
            <a:spAutoFit/>
          </a:bodyPr>
          <a:lstStyle/>
          <a:p>
            <a:r>
              <a:rPr lang="tr-TR" sz="2800" dirty="0"/>
              <a:t>Dünyada, jeotermal elektrik santrali bulunan 27 ülke mevcuttur. Bu ülkelerden Yunanistan, Tayvan ve Arjantin’ in ekonomik ve çevresel etkenler nedeniyle santrallerini kapatmaları sonucu, santral bulunan ülke sayısı bugün itibariyle 24 olmuştur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fontScale="90000"/>
          </a:bodyPr>
          <a:lstStyle/>
          <a:p>
            <a:br>
              <a:rPr lang="tr-TR" dirty="0"/>
            </a:br>
            <a:r>
              <a:rPr lang="tr-TR" sz="3100" dirty="0"/>
              <a:t>Türkiye jeotermal Enerji Mevcut Durumu 2007</a:t>
            </a:r>
            <a:br>
              <a:rPr lang="tr-TR" dirty="0"/>
            </a:br>
            <a:endParaRPr lang="tr-TR" dirty="0"/>
          </a:p>
        </p:txBody>
      </p:sp>
      <p:graphicFrame>
        <p:nvGraphicFramePr>
          <p:cNvPr id="4" name="3 Tablo"/>
          <p:cNvGraphicFramePr>
            <a:graphicFrameLocks noGrp="1"/>
          </p:cNvGraphicFramePr>
          <p:nvPr/>
        </p:nvGraphicFramePr>
        <p:xfrm>
          <a:off x="611561" y="1484783"/>
          <a:ext cx="8136903" cy="4727444"/>
        </p:xfrm>
        <a:graphic>
          <a:graphicData uri="http://schemas.openxmlformats.org/drawingml/2006/table">
            <a:tbl>
              <a:tblPr/>
              <a:tblGrid>
                <a:gridCol w="2808311">
                  <a:extLst>
                    <a:ext uri="{9D8B030D-6E8A-4147-A177-3AD203B41FA5}">
                      <a16:colId xmlns:a16="http://schemas.microsoft.com/office/drawing/2014/main" val="20000"/>
                    </a:ext>
                  </a:extLst>
                </a:gridCol>
                <a:gridCol w="2114676">
                  <a:extLst>
                    <a:ext uri="{9D8B030D-6E8A-4147-A177-3AD203B41FA5}">
                      <a16:colId xmlns:a16="http://schemas.microsoft.com/office/drawing/2014/main" val="20001"/>
                    </a:ext>
                  </a:extLst>
                </a:gridCol>
                <a:gridCol w="3213916">
                  <a:extLst>
                    <a:ext uri="{9D8B030D-6E8A-4147-A177-3AD203B41FA5}">
                      <a16:colId xmlns:a16="http://schemas.microsoft.com/office/drawing/2014/main" val="20002"/>
                    </a:ext>
                  </a:extLst>
                </a:gridCol>
              </a:tblGrid>
              <a:tr h="581728">
                <a:tc>
                  <a:txBody>
                    <a:bodyPr/>
                    <a:lstStyle/>
                    <a:p>
                      <a:pPr>
                        <a:spcAft>
                          <a:spcPts val="0"/>
                        </a:spcAft>
                      </a:pPr>
                      <a:r>
                        <a:rPr lang="tr-TR" sz="2000" b="1" dirty="0">
                          <a:solidFill>
                            <a:srgbClr val="000000"/>
                          </a:solidFill>
                          <a:latin typeface="Times New Roman"/>
                          <a:ea typeface="Times New Roman"/>
                        </a:rPr>
                        <a:t>Değerlendirme</a:t>
                      </a:r>
                      <a:endParaRPr lang="tr-TR" sz="2000" dirty="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b="1">
                          <a:solidFill>
                            <a:srgbClr val="000000"/>
                          </a:solidFill>
                          <a:latin typeface="Times New Roman"/>
                          <a:ea typeface="Times New Roman"/>
                        </a:rPr>
                        <a:t>Kapasite</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b="1">
                          <a:solidFill>
                            <a:srgbClr val="000000"/>
                          </a:solidFill>
                          <a:latin typeface="Times New Roman"/>
                          <a:ea typeface="Times New Roman"/>
                        </a:rPr>
                        <a:t>Eşdeğer enerji</a:t>
                      </a:r>
                      <a:endParaRPr lang="tr-TR" sz="2000">
                        <a:latin typeface="Times New Roman"/>
                        <a:ea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0"/>
                  </a:ext>
                </a:extLst>
              </a:tr>
              <a:tr h="581728">
                <a:tc>
                  <a:txBody>
                    <a:bodyPr/>
                    <a:lstStyle/>
                    <a:p>
                      <a:pPr>
                        <a:spcAft>
                          <a:spcPts val="0"/>
                        </a:spcAft>
                      </a:pPr>
                      <a:r>
                        <a:rPr lang="tr-TR" sz="2000" b="1">
                          <a:solidFill>
                            <a:srgbClr val="000000"/>
                          </a:solidFill>
                          <a:latin typeface="Times New Roman"/>
                          <a:ea typeface="Times New Roman"/>
                        </a:rPr>
                        <a:t>Jeotermal ısıtma</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a:solidFill>
                            <a:srgbClr val="000000"/>
                          </a:solidFill>
                          <a:latin typeface="Times New Roman"/>
                          <a:ea typeface="Times New Roman"/>
                        </a:rPr>
                        <a:t>103.000 konut</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a:solidFill>
                            <a:srgbClr val="000000"/>
                          </a:solidFill>
                          <a:latin typeface="Times New Roman"/>
                          <a:ea typeface="Times New Roman"/>
                        </a:rPr>
                        <a:t>827 W</a:t>
                      </a:r>
                      <a:r>
                        <a:rPr lang="tr-TR" sz="2000" baseline="-25000">
                          <a:solidFill>
                            <a:srgbClr val="000000"/>
                          </a:solidFill>
                          <a:latin typeface="Times New Roman"/>
                          <a:ea typeface="Times New Roman"/>
                        </a:rPr>
                        <a:t>t</a:t>
                      </a:r>
                      <a:endParaRPr lang="tr-TR" sz="2000">
                        <a:latin typeface="Times New Roman"/>
                        <a:ea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1"/>
                  </a:ext>
                </a:extLst>
              </a:tr>
              <a:tr h="612641">
                <a:tc>
                  <a:txBody>
                    <a:bodyPr/>
                    <a:lstStyle/>
                    <a:p>
                      <a:pPr>
                        <a:spcAft>
                          <a:spcPts val="0"/>
                        </a:spcAft>
                      </a:pPr>
                      <a:r>
                        <a:rPr lang="tr-TR" sz="2000" b="1">
                          <a:solidFill>
                            <a:srgbClr val="000000"/>
                          </a:solidFill>
                          <a:latin typeface="Times New Roman"/>
                          <a:ea typeface="Times New Roman"/>
                        </a:rPr>
                        <a:t>Kaplıca</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dirty="0">
                          <a:solidFill>
                            <a:srgbClr val="000000"/>
                          </a:solidFill>
                          <a:latin typeface="Times New Roman"/>
                          <a:ea typeface="Times New Roman"/>
                        </a:rPr>
                        <a:t>215 kaplıca</a:t>
                      </a:r>
                      <a:endParaRPr lang="tr-TR" sz="2000" dirty="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a:solidFill>
                            <a:srgbClr val="000000"/>
                          </a:solidFill>
                          <a:latin typeface="Times New Roman"/>
                          <a:ea typeface="Times New Roman"/>
                        </a:rPr>
                        <a:t>402 MW</a:t>
                      </a:r>
                      <a:r>
                        <a:rPr lang="tr-TR" sz="2000" baseline="-25000">
                          <a:solidFill>
                            <a:srgbClr val="000000"/>
                          </a:solidFill>
                          <a:latin typeface="Times New Roman"/>
                          <a:ea typeface="Times New Roman"/>
                        </a:rPr>
                        <a:t>t</a:t>
                      </a:r>
                      <a:endParaRPr lang="tr-TR" sz="2000">
                        <a:latin typeface="Times New Roman"/>
                        <a:ea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2"/>
                  </a:ext>
                </a:extLst>
              </a:tr>
              <a:tr h="581728">
                <a:tc>
                  <a:txBody>
                    <a:bodyPr/>
                    <a:lstStyle/>
                    <a:p>
                      <a:pPr>
                        <a:spcAft>
                          <a:spcPts val="0"/>
                        </a:spcAft>
                      </a:pPr>
                      <a:r>
                        <a:rPr lang="tr-TR" sz="2000" dirty="0">
                          <a:solidFill>
                            <a:srgbClr val="000000"/>
                          </a:solidFill>
                          <a:latin typeface="Times New Roman"/>
                          <a:ea typeface="Times New Roman"/>
                        </a:rPr>
                        <a:t> </a:t>
                      </a:r>
                      <a:endParaRPr lang="tr-TR" sz="2000" dirty="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b="1">
                          <a:solidFill>
                            <a:srgbClr val="000000"/>
                          </a:solidFill>
                          <a:latin typeface="Times New Roman"/>
                          <a:ea typeface="Times New Roman"/>
                        </a:rPr>
                        <a:t>Toplam</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b="1">
                          <a:solidFill>
                            <a:srgbClr val="000000"/>
                          </a:solidFill>
                          <a:latin typeface="Times New Roman"/>
                          <a:ea typeface="Times New Roman"/>
                        </a:rPr>
                        <a:t>1.229 MW</a:t>
                      </a:r>
                      <a:r>
                        <a:rPr lang="tr-TR" sz="2000" b="1" baseline="-25000">
                          <a:solidFill>
                            <a:srgbClr val="000000"/>
                          </a:solidFill>
                          <a:latin typeface="Times New Roman"/>
                          <a:ea typeface="Times New Roman"/>
                        </a:rPr>
                        <a:t>t</a:t>
                      </a:r>
                      <a:endParaRPr lang="tr-TR" sz="2000">
                        <a:latin typeface="Times New Roman"/>
                        <a:ea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3"/>
                  </a:ext>
                </a:extLst>
              </a:tr>
              <a:tr h="581728">
                <a:tc>
                  <a:txBody>
                    <a:bodyPr/>
                    <a:lstStyle/>
                    <a:p>
                      <a:pPr>
                        <a:spcAft>
                          <a:spcPts val="0"/>
                        </a:spcAft>
                      </a:pPr>
                      <a:r>
                        <a:rPr lang="tr-TR" sz="2000" b="1" dirty="0">
                          <a:solidFill>
                            <a:srgbClr val="000000"/>
                          </a:solidFill>
                          <a:latin typeface="Times New Roman"/>
                          <a:ea typeface="Times New Roman"/>
                        </a:rPr>
                        <a:t>Elektrik</a:t>
                      </a:r>
                      <a:endParaRPr lang="tr-TR" sz="2000" dirty="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a:solidFill>
                            <a:srgbClr val="000000"/>
                          </a:solidFill>
                          <a:latin typeface="Times New Roman"/>
                          <a:ea typeface="Times New Roman"/>
                        </a:rPr>
                        <a:t>20 MW</a:t>
                      </a:r>
                      <a:r>
                        <a:rPr lang="tr-TR" sz="2000" baseline="-25000">
                          <a:solidFill>
                            <a:srgbClr val="000000"/>
                          </a:solidFill>
                          <a:latin typeface="Times New Roman"/>
                          <a:ea typeface="Times New Roman"/>
                        </a:rPr>
                        <a:t>e</a:t>
                      </a:r>
                      <a:r>
                        <a:rPr lang="tr-TR" sz="2000">
                          <a:solidFill>
                            <a:srgbClr val="000000"/>
                          </a:solidFill>
                          <a:latin typeface="Times New Roman"/>
                          <a:ea typeface="Times New Roman"/>
                        </a:rPr>
                        <a:t>Denizli 8 MW</a:t>
                      </a:r>
                      <a:r>
                        <a:rPr lang="tr-TR" sz="2000" baseline="-25000">
                          <a:solidFill>
                            <a:srgbClr val="000000"/>
                          </a:solidFill>
                          <a:latin typeface="Times New Roman"/>
                          <a:ea typeface="Times New Roman"/>
                        </a:rPr>
                        <a:t>e </a:t>
                      </a:r>
                      <a:r>
                        <a:rPr lang="tr-TR" sz="2000">
                          <a:solidFill>
                            <a:srgbClr val="000000"/>
                          </a:solidFill>
                          <a:latin typeface="Times New Roman"/>
                          <a:ea typeface="Times New Roman"/>
                        </a:rPr>
                        <a:t>Aydın</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a:solidFill>
                            <a:srgbClr val="000000"/>
                          </a:solidFill>
                          <a:latin typeface="Times New Roman"/>
                          <a:ea typeface="Times New Roman"/>
                        </a:rPr>
                        <a:t>12 MW</a:t>
                      </a:r>
                      <a:r>
                        <a:rPr lang="tr-TR" sz="2000" baseline="-25000">
                          <a:solidFill>
                            <a:srgbClr val="000000"/>
                          </a:solidFill>
                          <a:latin typeface="Times New Roman"/>
                          <a:ea typeface="Times New Roman"/>
                        </a:rPr>
                        <a:t>e</a:t>
                      </a:r>
                      <a:r>
                        <a:rPr lang="tr-TR" sz="2000">
                          <a:solidFill>
                            <a:srgbClr val="000000"/>
                          </a:solidFill>
                          <a:latin typeface="Times New Roman"/>
                          <a:ea typeface="Times New Roman"/>
                        </a:rPr>
                        <a:t>kullanılan 8 MW</a:t>
                      </a:r>
                      <a:r>
                        <a:rPr lang="tr-TR" sz="2000" baseline="-25000">
                          <a:solidFill>
                            <a:srgbClr val="000000"/>
                          </a:solidFill>
                          <a:latin typeface="Times New Roman"/>
                          <a:ea typeface="Times New Roman"/>
                        </a:rPr>
                        <a:t>e</a:t>
                      </a:r>
                      <a:r>
                        <a:rPr lang="tr-TR" sz="2000">
                          <a:solidFill>
                            <a:srgbClr val="000000"/>
                          </a:solidFill>
                          <a:latin typeface="Times New Roman"/>
                          <a:ea typeface="Times New Roman"/>
                        </a:rPr>
                        <a:t>Kullanılan</a:t>
                      </a:r>
                      <a:endParaRPr lang="tr-TR" sz="2000">
                        <a:latin typeface="Times New Roman"/>
                        <a:ea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4"/>
                  </a:ext>
                </a:extLst>
              </a:tr>
              <a:tr h="581728">
                <a:tc>
                  <a:txBody>
                    <a:bodyPr/>
                    <a:lstStyle/>
                    <a:p>
                      <a:pPr>
                        <a:spcAft>
                          <a:spcPts val="0"/>
                        </a:spcAft>
                      </a:pPr>
                      <a:r>
                        <a:rPr lang="tr-TR" sz="2000">
                          <a:solidFill>
                            <a:srgbClr val="000000"/>
                          </a:solidFill>
                          <a:latin typeface="Times New Roman"/>
                          <a:ea typeface="Times New Roman"/>
                        </a:rPr>
                        <a:t> </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b="1" dirty="0">
                          <a:solidFill>
                            <a:srgbClr val="000000"/>
                          </a:solidFill>
                          <a:latin typeface="Times New Roman"/>
                          <a:ea typeface="Times New Roman"/>
                        </a:rPr>
                        <a:t>Toplam</a:t>
                      </a:r>
                      <a:endParaRPr lang="tr-TR" sz="2000" dirty="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b="1">
                          <a:solidFill>
                            <a:srgbClr val="000000"/>
                          </a:solidFill>
                          <a:latin typeface="Times New Roman"/>
                          <a:ea typeface="Times New Roman"/>
                        </a:rPr>
                        <a:t>20 MW</a:t>
                      </a:r>
                      <a:r>
                        <a:rPr lang="tr-TR" sz="2000" b="1" baseline="-25000">
                          <a:solidFill>
                            <a:srgbClr val="000000"/>
                          </a:solidFill>
                          <a:latin typeface="Times New Roman"/>
                          <a:ea typeface="Times New Roman"/>
                        </a:rPr>
                        <a:t>e</a:t>
                      </a:r>
                      <a:r>
                        <a:rPr lang="tr-TR" sz="2000">
                          <a:solidFill>
                            <a:srgbClr val="000000"/>
                          </a:solidFill>
                          <a:latin typeface="Times New Roman"/>
                          <a:ea typeface="Times New Roman"/>
                        </a:rPr>
                        <a:t> </a:t>
                      </a:r>
                      <a:endParaRPr lang="tr-TR" sz="2000">
                        <a:latin typeface="Times New Roman"/>
                        <a:ea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5"/>
                  </a:ext>
                </a:extLst>
              </a:tr>
              <a:tr h="1159241">
                <a:tc>
                  <a:txBody>
                    <a:bodyPr/>
                    <a:lstStyle/>
                    <a:p>
                      <a:pPr>
                        <a:spcAft>
                          <a:spcPts val="0"/>
                        </a:spcAft>
                      </a:pPr>
                      <a:r>
                        <a:rPr lang="tr-TR" sz="2000" b="1">
                          <a:solidFill>
                            <a:srgbClr val="000000"/>
                          </a:solidFill>
                          <a:latin typeface="Times New Roman"/>
                          <a:ea typeface="Times New Roman"/>
                        </a:rPr>
                        <a:t>Karbondioksit üretimi</a:t>
                      </a:r>
                      <a:br>
                        <a:rPr lang="tr-TR" sz="2000">
                          <a:solidFill>
                            <a:srgbClr val="000000"/>
                          </a:solidFill>
                          <a:latin typeface="Times New Roman"/>
                          <a:ea typeface="Times New Roman"/>
                        </a:rPr>
                      </a:br>
                      <a:r>
                        <a:rPr lang="tr-TR" sz="2000">
                          <a:solidFill>
                            <a:srgbClr val="000000"/>
                          </a:solidFill>
                          <a:latin typeface="Times New Roman"/>
                          <a:ea typeface="Times New Roman"/>
                        </a:rPr>
                        <a:t>(Kuru buz)</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a:solidFill>
                            <a:srgbClr val="000000"/>
                          </a:solidFill>
                          <a:latin typeface="Times New Roman"/>
                          <a:ea typeface="Times New Roman"/>
                        </a:rPr>
                        <a:t>120.000 ton/yıl</a:t>
                      </a:r>
                      <a:endParaRPr lang="tr-TR" sz="2000">
                        <a:latin typeface="Times New Roman"/>
                        <a:ea typeface="Times New Roman"/>
                      </a:endParaRPr>
                    </a:p>
                  </a:txBody>
                  <a:tcPr marL="9525" marR="9525" marT="9525" marB="9525" anchor="ctr">
                    <a:lnL>
                      <a:noFill/>
                    </a:lnL>
                    <a:lnR>
                      <a:noFill/>
                    </a:lnR>
                    <a:lnT>
                      <a:noFill/>
                    </a:lnT>
                    <a:lnB>
                      <a:noFill/>
                    </a:lnB>
                  </a:tcPr>
                </a:tc>
                <a:tc>
                  <a:txBody>
                    <a:bodyPr/>
                    <a:lstStyle/>
                    <a:p>
                      <a:pPr>
                        <a:spcAft>
                          <a:spcPts val="0"/>
                        </a:spcAft>
                      </a:pPr>
                      <a:r>
                        <a:rPr lang="tr-TR" sz="2000" dirty="0">
                          <a:solidFill>
                            <a:srgbClr val="000000"/>
                          </a:solidFill>
                          <a:latin typeface="Times New Roman"/>
                          <a:ea typeface="Times New Roman"/>
                        </a:rPr>
                        <a:t>37,5 </a:t>
                      </a:r>
                      <a:r>
                        <a:rPr lang="tr-TR" sz="2000" dirty="0" err="1">
                          <a:solidFill>
                            <a:srgbClr val="000000"/>
                          </a:solidFill>
                          <a:latin typeface="Times New Roman"/>
                          <a:ea typeface="Times New Roman"/>
                        </a:rPr>
                        <a:t>MW</a:t>
                      </a:r>
                      <a:r>
                        <a:rPr lang="tr-TR" sz="2000" baseline="-25000" dirty="0" err="1">
                          <a:solidFill>
                            <a:srgbClr val="000000"/>
                          </a:solidFill>
                          <a:latin typeface="Times New Roman"/>
                          <a:ea typeface="Times New Roman"/>
                        </a:rPr>
                        <a:t>t</a:t>
                      </a:r>
                      <a:endParaRPr lang="tr-TR" sz="2000" dirty="0">
                        <a:latin typeface="Times New Roman"/>
                        <a:ea typeface="Times New Roman"/>
                      </a:endParaRPr>
                    </a:p>
                  </a:txBody>
                  <a:tcPr marL="9525" marR="9525" marT="9525" marB="9525" anchor="ctr">
                    <a:lnL>
                      <a:noFill/>
                    </a:lnL>
                    <a:lnR>
                      <a:noFill/>
                    </a:lnR>
                    <a:lnT>
                      <a:noFill/>
                    </a:lnT>
                    <a:lnB>
                      <a:noFill/>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C12984-84F9-4A3A-9965-20FB625BFA8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C6DC3C45-98D6-4756-AEAD-09C7C18EEB26}"/>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719406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br>
              <a:rPr lang="tr-TR" sz="3100" b="1" i="1" dirty="0">
                <a:latin typeface="Arial" pitchFamily="34" charset="0"/>
                <a:ea typeface="Times New Roman" pitchFamily="18" charset="0"/>
                <a:cs typeface="Arial" pitchFamily="34" charset="0"/>
              </a:rPr>
            </a:br>
            <a:r>
              <a:rPr lang="tr-TR" sz="3100" b="1" i="1" dirty="0">
                <a:latin typeface="Arial" pitchFamily="34" charset="0"/>
                <a:ea typeface="Times New Roman" pitchFamily="18" charset="0"/>
                <a:cs typeface="Arial" pitchFamily="34" charset="0"/>
              </a:rPr>
              <a:t>2010 yılı itibariyle jeotermal kullanımın kıtalara göre dağılımı</a:t>
            </a:r>
            <a:br>
              <a:rPr lang="tr-TR" sz="4800" dirty="0">
                <a:latin typeface="Arial" pitchFamily="34" charset="0"/>
              </a:rPr>
            </a:br>
            <a:endParaRPr lang="tr-TR" dirty="0"/>
          </a:p>
        </p:txBody>
      </p:sp>
      <p:graphicFrame>
        <p:nvGraphicFramePr>
          <p:cNvPr id="4" name="3 Tablo"/>
          <p:cNvGraphicFramePr>
            <a:graphicFrameLocks noGrp="1"/>
          </p:cNvGraphicFramePr>
          <p:nvPr/>
        </p:nvGraphicFramePr>
        <p:xfrm>
          <a:off x="323529" y="1916833"/>
          <a:ext cx="8424935" cy="4392489"/>
        </p:xfrm>
        <a:graphic>
          <a:graphicData uri="http://schemas.openxmlformats.org/drawingml/2006/table">
            <a:tbl>
              <a:tblPr/>
              <a:tblGrid>
                <a:gridCol w="1341718">
                  <a:extLst>
                    <a:ext uri="{9D8B030D-6E8A-4147-A177-3AD203B41FA5}">
                      <a16:colId xmlns:a16="http://schemas.microsoft.com/office/drawing/2014/main" val="20000"/>
                    </a:ext>
                  </a:extLst>
                </a:gridCol>
                <a:gridCol w="1042202">
                  <a:extLst>
                    <a:ext uri="{9D8B030D-6E8A-4147-A177-3AD203B41FA5}">
                      <a16:colId xmlns:a16="http://schemas.microsoft.com/office/drawing/2014/main" val="20001"/>
                    </a:ext>
                  </a:extLst>
                </a:gridCol>
                <a:gridCol w="1342656">
                  <a:extLst>
                    <a:ext uri="{9D8B030D-6E8A-4147-A177-3AD203B41FA5}">
                      <a16:colId xmlns:a16="http://schemas.microsoft.com/office/drawing/2014/main" val="20002"/>
                    </a:ext>
                  </a:extLst>
                </a:gridCol>
                <a:gridCol w="1074125">
                  <a:extLst>
                    <a:ext uri="{9D8B030D-6E8A-4147-A177-3AD203B41FA5}">
                      <a16:colId xmlns:a16="http://schemas.microsoft.com/office/drawing/2014/main" val="20003"/>
                    </a:ext>
                  </a:extLst>
                </a:gridCol>
                <a:gridCol w="1074125">
                  <a:extLst>
                    <a:ext uri="{9D8B030D-6E8A-4147-A177-3AD203B41FA5}">
                      <a16:colId xmlns:a16="http://schemas.microsoft.com/office/drawing/2014/main" val="20004"/>
                    </a:ext>
                  </a:extLst>
                </a:gridCol>
                <a:gridCol w="1341718">
                  <a:extLst>
                    <a:ext uri="{9D8B030D-6E8A-4147-A177-3AD203B41FA5}">
                      <a16:colId xmlns:a16="http://schemas.microsoft.com/office/drawing/2014/main" val="20005"/>
                    </a:ext>
                  </a:extLst>
                </a:gridCol>
                <a:gridCol w="1208391">
                  <a:extLst>
                    <a:ext uri="{9D8B030D-6E8A-4147-A177-3AD203B41FA5}">
                      <a16:colId xmlns:a16="http://schemas.microsoft.com/office/drawing/2014/main" val="20006"/>
                    </a:ext>
                  </a:extLst>
                </a:gridCol>
              </a:tblGrid>
              <a:tr h="968497">
                <a:tc>
                  <a:txBody>
                    <a:bodyPr/>
                    <a:lstStyle/>
                    <a:p>
                      <a:pPr algn="ctr">
                        <a:lnSpc>
                          <a:spcPct val="115000"/>
                        </a:lnSpc>
                        <a:spcAft>
                          <a:spcPts val="0"/>
                        </a:spcAft>
                      </a:pPr>
                      <a:endParaRPr lang="tr-TR" sz="1600" dirty="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r-TR" sz="1600" b="1" i="1" dirty="0">
                          <a:latin typeface="Arial"/>
                          <a:ea typeface="Times New Roman"/>
                          <a:cs typeface="Times New Roman"/>
                        </a:rPr>
                        <a:t>ELEKTRİK ÜRETİMİ</a:t>
                      </a:r>
                      <a:endParaRPr lang="tr-TR"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600" b="1" i="1">
                          <a:latin typeface="Arial"/>
                          <a:ea typeface="Times New Roman"/>
                          <a:cs typeface="Times New Roman"/>
                        </a:rPr>
                        <a:t>DOĞRUDAN KULLANIM</a:t>
                      </a:r>
                      <a:endParaRPr lang="tr-TR"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923341">
                <a:tc>
                  <a:txBody>
                    <a:bodyPr/>
                    <a:lstStyle/>
                    <a:p>
                      <a:pPr algn="ctr">
                        <a:lnSpc>
                          <a:spcPct val="115000"/>
                        </a:lnSpc>
                        <a:spcAft>
                          <a:spcPts val="0"/>
                        </a:spcAft>
                      </a:pPr>
                      <a:r>
                        <a:rPr lang="tr-TR" sz="1600" b="1" i="1" dirty="0">
                          <a:latin typeface="Arial"/>
                          <a:ea typeface="Times New Roman"/>
                          <a:cs typeface="Times New Roman"/>
                        </a:rPr>
                        <a:t>Bölge</a:t>
                      </a:r>
                      <a:endParaRPr lang="tr-TR"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i="1" dirty="0">
                          <a:latin typeface="Arial"/>
                          <a:ea typeface="Times New Roman"/>
                          <a:cs typeface="Times New Roman"/>
                        </a:rPr>
                        <a:t>%</a:t>
                      </a:r>
                      <a:r>
                        <a:rPr lang="tr-TR" sz="1600" b="1" i="1" dirty="0" err="1">
                          <a:latin typeface="Arial"/>
                          <a:ea typeface="Times New Roman"/>
                          <a:cs typeface="Times New Roman"/>
                        </a:rPr>
                        <a:t>MWe</a:t>
                      </a:r>
                      <a:endParaRPr lang="tr-TR"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i="1" dirty="0">
                          <a:latin typeface="Arial"/>
                          <a:ea typeface="Times New Roman"/>
                          <a:cs typeface="Times New Roman"/>
                        </a:rPr>
                        <a:t>%</a:t>
                      </a:r>
                      <a:r>
                        <a:rPr lang="tr-TR" sz="1600" b="1" i="1" dirty="0" err="1">
                          <a:latin typeface="Arial"/>
                          <a:ea typeface="Times New Roman"/>
                          <a:cs typeface="Times New Roman"/>
                        </a:rPr>
                        <a:t>GWh</a:t>
                      </a:r>
                      <a:r>
                        <a:rPr lang="tr-TR" sz="1600" b="1" i="1" dirty="0">
                          <a:latin typeface="Arial"/>
                          <a:ea typeface="Times New Roman"/>
                          <a:cs typeface="Times New Roman"/>
                        </a:rPr>
                        <a:t>/yıl</a:t>
                      </a:r>
                      <a:endParaRPr lang="tr-TR"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i="1" dirty="0">
                          <a:latin typeface="Arial"/>
                          <a:ea typeface="Times New Roman"/>
                          <a:cs typeface="Times New Roman"/>
                        </a:rPr>
                        <a:t>Ülkeler</a:t>
                      </a:r>
                      <a:endParaRPr lang="tr-TR"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i="1">
                          <a:latin typeface="Arial"/>
                          <a:ea typeface="Times New Roman"/>
                          <a:cs typeface="Times New Roman"/>
                        </a:rPr>
                        <a:t>%MWe</a:t>
                      </a:r>
                      <a:endParaRPr lang="tr-TR"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i="1">
                          <a:latin typeface="Arial"/>
                          <a:ea typeface="Times New Roman"/>
                          <a:cs typeface="Times New Roman"/>
                        </a:rPr>
                        <a:t>%GWh/yıl</a:t>
                      </a:r>
                      <a:endParaRPr lang="tr-TR"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i="1">
                          <a:latin typeface="Arial"/>
                          <a:ea typeface="Times New Roman"/>
                          <a:cs typeface="Times New Roman"/>
                        </a:rPr>
                        <a:t>Ülkeler</a:t>
                      </a:r>
                      <a:endParaRPr lang="tr-TR"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1618">
                <a:tc>
                  <a:txBody>
                    <a:bodyPr/>
                    <a:lstStyle/>
                    <a:p>
                      <a:pPr>
                        <a:lnSpc>
                          <a:spcPct val="115000"/>
                        </a:lnSpc>
                        <a:spcAft>
                          <a:spcPts val="0"/>
                        </a:spcAft>
                      </a:pPr>
                      <a:r>
                        <a:rPr lang="tr-TR" sz="1600" b="1" i="1" dirty="0">
                          <a:latin typeface="Arial"/>
                          <a:ea typeface="Times New Roman"/>
                          <a:cs typeface="Times New Roman"/>
                        </a:rPr>
                        <a:t>Afrika</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1.6</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2.1</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2</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0.1</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0.6</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7</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5805">
                <a:tc>
                  <a:txBody>
                    <a:bodyPr/>
                    <a:lstStyle/>
                    <a:p>
                      <a:pPr>
                        <a:lnSpc>
                          <a:spcPct val="115000"/>
                        </a:lnSpc>
                        <a:spcAft>
                          <a:spcPts val="0"/>
                        </a:spcAft>
                      </a:pPr>
                      <a:r>
                        <a:rPr lang="tr-TR" sz="1600" b="1" i="1" dirty="0">
                          <a:latin typeface="Arial"/>
                          <a:ea typeface="Times New Roman"/>
                          <a:cs typeface="Times New Roman"/>
                        </a:rPr>
                        <a:t>Amerika</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42.6</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39.9</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6</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28.9</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18.4</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15</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5805">
                <a:tc>
                  <a:txBody>
                    <a:bodyPr/>
                    <a:lstStyle/>
                    <a:p>
                      <a:pPr>
                        <a:lnSpc>
                          <a:spcPct val="115000"/>
                        </a:lnSpc>
                        <a:spcAft>
                          <a:spcPts val="0"/>
                        </a:spcAft>
                      </a:pPr>
                      <a:r>
                        <a:rPr lang="tr-TR" sz="1600" b="1" i="1" dirty="0">
                          <a:latin typeface="Arial"/>
                          <a:ea typeface="Times New Roman"/>
                          <a:cs typeface="Times New Roman"/>
                        </a:rPr>
                        <a:t>Asya</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34.9</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35.1</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6</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27.5</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33.8</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16</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5805">
                <a:tc>
                  <a:txBody>
                    <a:bodyPr/>
                    <a:lstStyle/>
                    <a:p>
                      <a:pPr>
                        <a:lnSpc>
                          <a:spcPct val="115000"/>
                        </a:lnSpc>
                        <a:spcAft>
                          <a:spcPts val="0"/>
                        </a:spcAft>
                      </a:pPr>
                      <a:r>
                        <a:rPr lang="tr-TR" sz="1600" b="1" i="1">
                          <a:latin typeface="Arial"/>
                          <a:ea typeface="Times New Roman"/>
                          <a:cs typeface="Times New Roman"/>
                        </a:rPr>
                        <a:t>Avrupa </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14.5</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16.2</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7</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42.5</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45.0</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a:latin typeface="Arial"/>
                          <a:ea typeface="Times New Roman"/>
                          <a:cs typeface="Times New Roman"/>
                        </a:rPr>
                        <a:t>37</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1618">
                <a:tc>
                  <a:txBody>
                    <a:bodyPr/>
                    <a:lstStyle/>
                    <a:p>
                      <a:pPr>
                        <a:lnSpc>
                          <a:spcPct val="115000"/>
                        </a:lnSpc>
                        <a:spcAft>
                          <a:spcPts val="0"/>
                        </a:spcAft>
                      </a:pPr>
                      <a:r>
                        <a:rPr lang="tr-TR" sz="1600" b="1" i="1">
                          <a:latin typeface="Arial"/>
                          <a:ea typeface="Times New Roman"/>
                          <a:cs typeface="Times New Roman"/>
                        </a:rPr>
                        <a:t>Okyanusya</a:t>
                      </a:r>
                      <a:endParaRPr lang="tr-TR"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6.4</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6.7</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3</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1.0</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2.2</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i="1" dirty="0">
                          <a:latin typeface="Arial"/>
                          <a:ea typeface="Times New Roman"/>
                          <a:cs typeface="Times New Roman"/>
                        </a:rPr>
                        <a:t>3</a:t>
                      </a:r>
                      <a:endParaRPr lang="tr-T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95536" y="58847"/>
            <a:ext cx="8352928" cy="4955203"/>
          </a:xfrm>
          <a:prstGeom prst="rect">
            <a:avLst/>
          </a:prstGeom>
        </p:spPr>
        <p:txBody>
          <a:bodyPr wrap="square">
            <a:spAutoFit/>
          </a:bodyPr>
          <a:lstStyle/>
          <a:p>
            <a:r>
              <a:rPr lang="tr-TR" sz="2800" dirty="0">
                <a:solidFill>
                  <a:srgbClr val="FF0000"/>
                </a:solidFill>
              </a:rPr>
              <a:t>Türkiye’de Bazı Jeotermal Uygulamaları</a:t>
            </a:r>
          </a:p>
          <a:p>
            <a:pPr>
              <a:buFont typeface="Arial" pitchFamily="34" charset="0"/>
              <a:buChar char="•"/>
            </a:pPr>
            <a:endParaRPr lang="tr-TR" sz="2400" dirty="0"/>
          </a:p>
          <a:p>
            <a:pPr>
              <a:buFont typeface="Arial" pitchFamily="34" charset="0"/>
              <a:buChar char="•"/>
            </a:pPr>
            <a:r>
              <a:rPr lang="tr-TR" sz="2400" dirty="0"/>
              <a:t>İzmir’de Tıp Fakültesi (30.000 m2), Balçova Jeotermal Sahasından üretilen akışkanla 1983’den beri ısıtılmaktadır. İlave 110.000 m2 ‘</a:t>
            </a:r>
            <a:r>
              <a:rPr lang="tr-TR" sz="2400" dirty="0" err="1"/>
              <a:t>lik</a:t>
            </a:r>
            <a:r>
              <a:rPr lang="tr-TR" sz="2400" dirty="0"/>
              <a:t> ısıtma sistemi ile sıcak su kullanımı durumunda sistemin </a:t>
            </a:r>
            <a:r>
              <a:rPr lang="tr-TR" sz="2400" dirty="0" err="1"/>
              <a:t>toplamkapasitesi</a:t>
            </a:r>
            <a:r>
              <a:rPr lang="tr-TR" sz="2400" dirty="0"/>
              <a:t> 17.8 MW olmaktadır.</a:t>
            </a:r>
          </a:p>
          <a:p>
            <a:pPr>
              <a:buFont typeface="Arial" pitchFamily="34" charset="0"/>
              <a:buChar char="•"/>
            </a:pPr>
            <a:r>
              <a:rPr lang="tr-TR" sz="2400" dirty="0"/>
              <a:t> Türkiye’de ilk kuyu içi </a:t>
            </a:r>
            <a:r>
              <a:rPr lang="tr-TR" sz="2400" dirty="0" err="1"/>
              <a:t>eşanjör</a:t>
            </a:r>
            <a:r>
              <a:rPr lang="tr-TR" sz="2400" dirty="0"/>
              <a:t> uygulaması 1981 yılında Balçova Termal Tesislerinde gerçekleştirilmiştir. Bu tesis </a:t>
            </a:r>
            <a:r>
              <a:rPr lang="tr-TR" sz="2400" dirty="0" err="1"/>
              <a:t>hotel</a:t>
            </a:r>
            <a:r>
              <a:rPr lang="tr-TR" sz="2400" dirty="0"/>
              <a:t>, açık ve kapalı yüzme havuzu ve kür merkezini içermektedir.</a:t>
            </a:r>
          </a:p>
          <a:p>
            <a:pPr>
              <a:buFont typeface="Arial" pitchFamily="34" charset="0"/>
              <a:buChar char="•"/>
            </a:pPr>
            <a:r>
              <a:rPr lang="tr-TR" sz="2400" dirty="0"/>
              <a:t>􀂃Simav’da 3500 konut, toplam 730 yataklı termal kompleks ve 80.000 m2 alana sahip bir seranın toplam kapasitesi 66 </a:t>
            </a:r>
            <a:r>
              <a:rPr lang="tr-TR" sz="2400" dirty="0" err="1"/>
              <a:t>MW’dır</a:t>
            </a:r>
            <a:r>
              <a:rPr lang="tr-TR" sz="2400" dirty="0"/>
              <a:t>.</a:t>
            </a:r>
          </a:p>
          <a:p>
            <a:pPr>
              <a:buFont typeface="Arial" pitchFamily="34" charset="0"/>
              <a:buChar char="•"/>
            </a:pPr>
            <a:r>
              <a:rPr lang="tr-TR" sz="2400" dirty="0"/>
              <a:t>Kırşehir’de 1800 konut ve 530 yatak kapasiteli 5 adet oteli ısıtan merkezi ısıtma sisteminin kapasitesi 18.3 </a:t>
            </a:r>
            <a:r>
              <a:rPr lang="tr-TR" sz="2400" dirty="0" err="1"/>
              <a:t>MW’dır</a:t>
            </a:r>
            <a:r>
              <a:rPr lang="tr-TR" sz="24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628800"/>
            <a:ext cx="7056784" cy="2585323"/>
          </a:xfrm>
          <a:prstGeom prst="rect">
            <a:avLst/>
          </a:prstGeom>
        </p:spPr>
        <p:txBody>
          <a:bodyPr wrap="square">
            <a:spAutoFit/>
          </a:bodyPr>
          <a:lstStyle/>
          <a:p>
            <a:r>
              <a:rPr lang="tr-TR" dirty="0"/>
              <a:t>Türkiye de çoğu jeotermaller düşük sıcaklıkta oldukları için daha çok kaplıca, bina ısıtması, seracılıkta kullanılır... </a:t>
            </a:r>
          </a:p>
          <a:p>
            <a:r>
              <a:rPr lang="tr-TR" dirty="0"/>
              <a:t>Jeotermal kaynaklarının sıcaklığı yüksek olduğunda elektrikte üretilebilir. Yüksek sıcaklık ve basınçtaki kızgın suyu serbest bıraktığımızda buhara dönüşür. </a:t>
            </a:r>
          </a:p>
          <a:p>
            <a:r>
              <a:rPr lang="tr-TR" dirty="0"/>
              <a:t>Buhardaki iç enerji, buhar türbini milini ve bağlı olduğu jeneratör milini döndermek suretiyle elektrik üretilir... </a:t>
            </a:r>
          </a:p>
          <a:p>
            <a:r>
              <a:rPr lang="tr-TR" dirty="0"/>
              <a:t>Başlangıçta Denizli-Kızıldere de kurulan jeotermal elektrik santrallerin sayısı her geçen gün artmaktadır...</a:t>
            </a:r>
          </a:p>
        </p:txBody>
      </p:sp>
    </p:spTree>
    <p:extLst>
      <p:ext uri="{BB962C8B-B14F-4D97-AF65-F5344CB8AC3E}">
        <p14:creationId xmlns:p14="http://schemas.microsoft.com/office/powerpoint/2010/main" val="107940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37" y="836712"/>
            <a:ext cx="8999766" cy="499487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579493674"/>
              </p:ext>
            </p:extLst>
          </p:nvPr>
        </p:nvGraphicFramePr>
        <p:xfrm>
          <a:off x="92075" y="92075"/>
          <a:ext cx="1133475" cy="485775"/>
        </p:xfrm>
        <a:graphic>
          <a:graphicData uri="http://schemas.openxmlformats.org/presentationml/2006/ole">
            <mc:AlternateContent xmlns:mc="http://schemas.openxmlformats.org/markup-compatibility/2006">
              <mc:Choice xmlns:v="urn:schemas-microsoft-com:vml" Requires="v">
                <p:oleObj name="Paketleyici Kabuk Nesnesi" showAsIcon="1" r:id="rId3" imgW="1134000" imgH="486000" progId="Package">
                  <p:embed/>
                </p:oleObj>
              </mc:Choice>
              <mc:Fallback>
                <p:oleObj name="Paketleyici Kabuk Nesnesi" showAsIcon="1" r:id="rId3" imgW="1134000" imgH="486000" progId="Package">
                  <p:embed/>
                  <p:pic>
                    <p:nvPicPr>
                      <p:cNvPr id="2" name="Object 1"/>
                      <p:cNvPicPr/>
                      <p:nvPr/>
                    </p:nvPicPr>
                    <p:blipFill>
                      <a:blip r:embed="rId4"/>
                      <a:stretch>
                        <a:fillRect/>
                      </a:stretch>
                    </p:blipFill>
                    <p:spPr>
                      <a:xfrm>
                        <a:off x="92075" y="92075"/>
                        <a:ext cx="1133475" cy="485775"/>
                      </a:xfrm>
                      <a:prstGeom prst="rect">
                        <a:avLst/>
                      </a:prstGeom>
                    </p:spPr>
                  </p:pic>
                </p:oleObj>
              </mc:Fallback>
            </mc:AlternateContent>
          </a:graphicData>
        </a:graphic>
      </p:graphicFrame>
    </p:spTree>
    <p:extLst>
      <p:ext uri="{BB962C8B-B14F-4D97-AF65-F5344CB8AC3E}">
        <p14:creationId xmlns:p14="http://schemas.microsoft.com/office/powerpoint/2010/main" val="526816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052736"/>
            <a:ext cx="6912768" cy="4854144"/>
          </a:xfrm>
        </p:spPr>
      </p:pic>
    </p:spTree>
    <p:extLst>
      <p:ext uri="{BB962C8B-B14F-4D97-AF65-F5344CB8AC3E}">
        <p14:creationId xmlns:p14="http://schemas.microsoft.com/office/powerpoint/2010/main" val="306535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648072"/>
          </a:xfrm>
        </p:spPr>
        <p:txBody>
          <a:bodyPr>
            <a:normAutofit/>
          </a:bodyPr>
          <a:lstStyle/>
          <a:p>
            <a:r>
              <a:rPr lang="tr-TR" sz="2800" dirty="0"/>
              <a:t>Jeotermal Enerji</a:t>
            </a:r>
          </a:p>
        </p:txBody>
      </p:sp>
      <p:sp>
        <p:nvSpPr>
          <p:cNvPr id="3" name="2 İçerik Yer Tutucusu"/>
          <p:cNvSpPr>
            <a:spLocks noGrp="1"/>
          </p:cNvSpPr>
          <p:nvPr>
            <p:ph idx="1"/>
          </p:nvPr>
        </p:nvSpPr>
        <p:spPr>
          <a:xfrm>
            <a:off x="457200" y="1124744"/>
            <a:ext cx="8229600" cy="5001419"/>
          </a:xfrm>
        </p:spPr>
        <p:txBody>
          <a:bodyPr>
            <a:normAutofit/>
          </a:bodyPr>
          <a:lstStyle/>
          <a:p>
            <a:r>
              <a:rPr lang="tr-TR" sz="2400" dirty="0"/>
              <a:t>Yerin derinliklerinde ısınarak yüzeye çıkan sıcak su ve su buharından elde edilen enerjiye jeotermal enerji denilmektedir. </a:t>
            </a:r>
          </a:p>
          <a:p>
            <a:r>
              <a:rPr lang="tr-TR" sz="2400" dirty="0"/>
              <a:t>Jeotermal kaynak kısaca yer ısısı olup, yerkabuğunun çeşitli derinliklerinde birikmiş ısının oluşturduğu, kimyasallar içeren sıcak su, buhar ve gazlardır. </a:t>
            </a:r>
          </a:p>
          <a:p>
            <a:r>
              <a:rPr lang="tr-TR" sz="2400" dirty="0"/>
              <a:t>Jeotermal enerji ise jeotermal kaynaklardan doğrudan veya dolaylı her türlü faydalanmayı kapsamaktadır. </a:t>
            </a:r>
          </a:p>
          <a:p>
            <a:pPr>
              <a:buNone/>
            </a:pPr>
            <a:r>
              <a:rPr lang="tr-TR" sz="2400" b="1" dirty="0"/>
              <a:t>     Jeotermal kaynakların üç önemli bileşeni vardır.</a:t>
            </a:r>
          </a:p>
          <a:p>
            <a:pPr lvl="0"/>
            <a:r>
              <a:rPr lang="tr-TR" sz="2400" dirty="0"/>
              <a:t>Isı kaynağı,</a:t>
            </a:r>
          </a:p>
          <a:p>
            <a:pPr lvl="0"/>
            <a:r>
              <a:rPr lang="tr-TR" sz="2400" dirty="0"/>
              <a:t>Isıyı yeraltından yüzeye taşıyan akışkan,</a:t>
            </a:r>
          </a:p>
          <a:p>
            <a:pPr lvl="0"/>
            <a:r>
              <a:rPr lang="tr-TR" sz="2400" dirty="0"/>
              <a:t>Suyun dolaşımını sağlamaya yeterli kayaç geçirgenliği.</a:t>
            </a:r>
          </a:p>
          <a:p>
            <a:endParaRPr lang="tr-T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786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Jeotermal Enerjiden Yararlanma</a:t>
            </a:r>
          </a:p>
        </p:txBody>
      </p:sp>
      <p:sp>
        <p:nvSpPr>
          <p:cNvPr id="3" name="2 İçerik Yer Tutucusu"/>
          <p:cNvSpPr>
            <a:spLocks noGrp="1"/>
          </p:cNvSpPr>
          <p:nvPr>
            <p:ph idx="1"/>
          </p:nvPr>
        </p:nvSpPr>
        <p:spPr/>
        <p:txBody>
          <a:bodyPr>
            <a:normAutofit fontScale="92500" lnSpcReduction="10000"/>
          </a:bodyPr>
          <a:lstStyle/>
          <a:p>
            <a:pPr lvl="0"/>
            <a:r>
              <a:rPr lang="tr-TR" dirty="0"/>
              <a:t>Elektrik enerjisi üretimi</a:t>
            </a:r>
          </a:p>
          <a:p>
            <a:pPr lvl="0"/>
            <a:r>
              <a:rPr lang="tr-TR" dirty="0"/>
              <a:t>Merkezi ısıtma, soğutma, sera ısıtması vb.</a:t>
            </a:r>
          </a:p>
          <a:p>
            <a:pPr lvl="0"/>
            <a:r>
              <a:rPr lang="tr-TR" dirty="0"/>
              <a:t>Endüstriyel amaçlı kullanımlar, kurutma, vb.</a:t>
            </a:r>
          </a:p>
          <a:p>
            <a:pPr lvl="0"/>
            <a:r>
              <a:rPr lang="tr-TR" dirty="0"/>
              <a:t>Kimyasal madde mineral üretimi; Karbondioksit, Kuru-buz, Gübre, lityum, hidrojen…</a:t>
            </a:r>
          </a:p>
          <a:p>
            <a:pPr lvl="0"/>
            <a:r>
              <a:rPr lang="tr-TR" dirty="0"/>
              <a:t>Kaplıca amaçlı kullanım-Termal turizm</a:t>
            </a:r>
          </a:p>
          <a:p>
            <a:pPr lvl="0"/>
            <a:r>
              <a:rPr lang="tr-TR" dirty="0"/>
              <a:t>Düşük sıcaklıkta kültür balıkçılığı</a:t>
            </a:r>
          </a:p>
          <a:p>
            <a:pPr lvl="0"/>
            <a:r>
              <a:rPr lang="tr-TR" dirty="0"/>
              <a:t>Şişelenip mineralli içecek su olarak kullanımı. (Maden suyu ya da sodası.)</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2800" dirty="0"/>
              <a:t>Jeotermal Rezervuar Sıcaklıkları</a:t>
            </a:r>
          </a:p>
        </p:txBody>
      </p:sp>
      <p:sp>
        <p:nvSpPr>
          <p:cNvPr id="3" name="İçerik Yer Tutucusu 2"/>
          <p:cNvSpPr>
            <a:spLocks noGrp="1"/>
          </p:cNvSpPr>
          <p:nvPr>
            <p:ph idx="1"/>
          </p:nvPr>
        </p:nvSpPr>
        <p:spPr/>
        <p:txBody>
          <a:bodyPr>
            <a:normAutofit lnSpcReduction="10000"/>
          </a:bodyPr>
          <a:lstStyle/>
          <a:p>
            <a:pPr lvl="0"/>
            <a:r>
              <a:rPr lang="tr-TR" sz="2600" dirty="0"/>
              <a:t>Rezervuar sıcaklığının 150</a:t>
            </a:r>
            <a:r>
              <a:rPr lang="tr-TR" sz="2600" baseline="30000" dirty="0"/>
              <a:t>o</a:t>
            </a:r>
            <a:r>
              <a:rPr lang="tr-TR" sz="2600" dirty="0"/>
              <a:t>C’dan düşük olduğu </a:t>
            </a:r>
            <a:r>
              <a:rPr lang="tr-TR" sz="2600" i="1" dirty="0"/>
              <a:t>düşük sıcaklıklı sistemler</a:t>
            </a:r>
            <a:r>
              <a:rPr lang="tr-TR" sz="2600" dirty="0"/>
              <a:t>: Bu tür sistemler genelde yeryüzüne ulaşmış doğal sıcak su veya kaynar çıkışlar gösterirler.</a:t>
            </a:r>
          </a:p>
          <a:p>
            <a:pPr lvl="0"/>
            <a:r>
              <a:rPr lang="tr-TR" sz="2600" dirty="0"/>
              <a:t>Rezervuar sıcaklığının 200</a:t>
            </a:r>
            <a:r>
              <a:rPr lang="tr-TR" sz="2600" baseline="30000" dirty="0"/>
              <a:t>o</a:t>
            </a:r>
            <a:r>
              <a:rPr lang="tr-TR" sz="2600" dirty="0"/>
              <a:t>C’dan yüksek olduğu </a:t>
            </a:r>
            <a:r>
              <a:rPr lang="tr-TR" sz="2600" i="1" dirty="0"/>
              <a:t>yüksek sıcaklıklı sistemler:</a:t>
            </a:r>
            <a:r>
              <a:rPr lang="tr-TR" sz="2600" dirty="0"/>
              <a:t> Bu  tür  sistemler ise buhar, kaynayan çamur göletleri ve </a:t>
            </a:r>
            <a:r>
              <a:rPr lang="tr-TR" sz="2600" dirty="0" err="1"/>
              <a:t>altere</a:t>
            </a:r>
            <a:r>
              <a:rPr lang="tr-TR" sz="2600" dirty="0"/>
              <a:t> olmuş yeraltı formasyonlarıyla bilinirler.</a:t>
            </a:r>
          </a:p>
          <a:p>
            <a:pPr lvl="0"/>
            <a:r>
              <a:rPr lang="tr-TR" sz="2600" dirty="0"/>
              <a:t> Türkiye’de Kızıldere ve Germencik jeotermal rezervuarlarının sıcaklığı 200-220</a:t>
            </a:r>
            <a:r>
              <a:rPr lang="tr-TR" sz="2600" baseline="30000" dirty="0"/>
              <a:t>o</a:t>
            </a:r>
            <a:r>
              <a:rPr lang="tr-TR" sz="2600" dirty="0"/>
              <a:t>C arasında olup, Balçova-İzmir’in de içinde bulunduğu diğerleri ise genelde düşük sıcaklıklı sistemlerdir.</a:t>
            </a:r>
          </a:p>
          <a:p>
            <a:endParaRPr lang="tr-TR" dirty="0"/>
          </a:p>
        </p:txBody>
      </p:sp>
    </p:spTree>
    <p:extLst>
      <p:ext uri="{BB962C8B-B14F-4D97-AF65-F5344CB8AC3E}">
        <p14:creationId xmlns:p14="http://schemas.microsoft.com/office/powerpoint/2010/main" val="193422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a:bodyPr>
          <a:lstStyle/>
          <a:p>
            <a:r>
              <a:rPr lang="tr-TR" sz="2800" dirty="0" err="1"/>
              <a:t>Jeotermal’ın</a:t>
            </a:r>
            <a:r>
              <a:rPr lang="tr-TR" sz="2800" dirty="0"/>
              <a:t> Sıcaklıklarına göre yararlanma</a:t>
            </a:r>
          </a:p>
        </p:txBody>
      </p:sp>
      <p:sp>
        <p:nvSpPr>
          <p:cNvPr id="3" name="2 İçerik Yer Tutucusu"/>
          <p:cNvSpPr>
            <a:spLocks noGrp="1"/>
          </p:cNvSpPr>
          <p:nvPr>
            <p:ph idx="1"/>
          </p:nvPr>
        </p:nvSpPr>
        <p:spPr>
          <a:xfrm>
            <a:off x="457200" y="908720"/>
            <a:ext cx="8229600" cy="5217443"/>
          </a:xfrm>
        </p:spPr>
        <p:txBody>
          <a:bodyPr>
            <a:normAutofit fontScale="40000" lnSpcReduction="20000"/>
          </a:bodyPr>
          <a:lstStyle/>
          <a:p>
            <a:r>
              <a:rPr lang="tr-TR" sz="4200" dirty="0"/>
              <a:t>180°C - Elektrik enerjisi üretimi, Amonyak </a:t>
            </a:r>
            <a:r>
              <a:rPr lang="tr-TR" sz="4200" dirty="0" err="1"/>
              <a:t>absorbsiyonu</a:t>
            </a:r>
            <a:r>
              <a:rPr lang="tr-TR" sz="4200" dirty="0"/>
              <a:t> ile soğutma yüksek konsantrasyonda</a:t>
            </a:r>
          </a:p>
          <a:p>
            <a:r>
              <a:rPr lang="tr-TR" sz="4200" dirty="0"/>
              <a:t>buharlaştırma, kağıt sanayi</a:t>
            </a:r>
          </a:p>
          <a:p>
            <a:r>
              <a:rPr lang="tr-TR" sz="4200" dirty="0"/>
              <a:t>170°C – Elektrik üretimi, ağır su ve hidrojen sülfit prosesleri, </a:t>
            </a:r>
            <a:r>
              <a:rPr lang="tr-TR" sz="4200" dirty="0" err="1"/>
              <a:t>Diatomik</a:t>
            </a:r>
            <a:r>
              <a:rPr lang="tr-TR" sz="4200" dirty="0"/>
              <a:t> malzeme kurutma</a:t>
            </a:r>
          </a:p>
          <a:p>
            <a:r>
              <a:rPr lang="tr-TR" sz="4200" dirty="0"/>
              <a:t>160°C – </a:t>
            </a:r>
            <a:r>
              <a:rPr lang="tr-TR" sz="4200" dirty="0" err="1"/>
              <a:t>Konvensiyel</a:t>
            </a:r>
            <a:r>
              <a:rPr lang="tr-TR" sz="4200" dirty="0"/>
              <a:t> güç üretimi, kereste ve balık kurutma.</a:t>
            </a:r>
          </a:p>
          <a:p>
            <a:r>
              <a:rPr lang="tr-TR" sz="4200" dirty="0"/>
              <a:t>150°C – </a:t>
            </a:r>
            <a:r>
              <a:rPr lang="tr-TR" sz="4200" dirty="0" err="1"/>
              <a:t>Konvensiyel</a:t>
            </a:r>
            <a:r>
              <a:rPr lang="tr-TR" sz="4200" dirty="0"/>
              <a:t> güç üretimi, </a:t>
            </a:r>
            <a:r>
              <a:rPr lang="tr-TR" sz="4200" dirty="0" err="1"/>
              <a:t>bayer</a:t>
            </a:r>
            <a:r>
              <a:rPr lang="tr-TR" sz="4200" dirty="0"/>
              <a:t> yöntemi ile alüminyum </a:t>
            </a:r>
            <a:r>
              <a:rPr lang="tr-TR" sz="4200" dirty="0" err="1"/>
              <a:t>eldesi</a:t>
            </a:r>
            <a:r>
              <a:rPr lang="tr-TR" sz="4200" dirty="0"/>
              <a:t> .</a:t>
            </a:r>
          </a:p>
          <a:p>
            <a:r>
              <a:rPr lang="tr-TR" sz="4200" dirty="0"/>
              <a:t>140°C - </a:t>
            </a:r>
            <a:r>
              <a:rPr lang="tr-TR" sz="4200" dirty="0" err="1"/>
              <a:t>Konvensiyel</a:t>
            </a:r>
            <a:r>
              <a:rPr lang="tr-TR" sz="4200" dirty="0"/>
              <a:t> güç üretimi, tarım ürünlerinin hızlı kurutulması.</a:t>
            </a:r>
          </a:p>
          <a:p>
            <a:r>
              <a:rPr lang="tr-TR" sz="4200" dirty="0"/>
              <a:t>130°C - </a:t>
            </a:r>
            <a:r>
              <a:rPr lang="tr-TR" sz="4200" dirty="0" err="1"/>
              <a:t>Konvensiyel</a:t>
            </a:r>
            <a:r>
              <a:rPr lang="tr-TR" sz="4200" dirty="0"/>
              <a:t> güç üretimi, şeker </a:t>
            </a:r>
            <a:r>
              <a:rPr lang="tr-TR" sz="4200" dirty="0" err="1"/>
              <a:t>rafinasyonunda</a:t>
            </a:r>
            <a:r>
              <a:rPr lang="tr-TR" sz="4200" dirty="0"/>
              <a:t> buharlaştırma</a:t>
            </a:r>
          </a:p>
          <a:p>
            <a:r>
              <a:rPr lang="tr-TR" sz="4200" dirty="0"/>
              <a:t>120°C - </a:t>
            </a:r>
            <a:r>
              <a:rPr lang="tr-TR" sz="4200" dirty="0" err="1"/>
              <a:t>Distilasyon</a:t>
            </a:r>
            <a:r>
              <a:rPr lang="tr-TR" sz="4200" dirty="0"/>
              <a:t> ile temiz su </a:t>
            </a:r>
            <a:r>
              <a:rPr lang="tr-TR" sz="4200" dirty="0" err="1"/>
              <a:t>eldesi</a:t>
            </a:r>
            <a:r>
              <a:rPr lang="tr-TR" sz="4200" dirty="0"/>
              <a:t>, Tuz elde edilmesi, Şeker </a:t>
            </a:r>
            <a:r>
              <a:rPr lang="tr-TR" sz="4200" dirty="0" err="1"/>
              <a:t>sanayii</a:t>
            </a:r>
            <a:r>
              <a:rPr lang="tr-TR" sz="4200" dirty="0"/>
              <a:t>, Damıtma prosesleri</a:t>
            </a:r>
          </a:p>
          <a:p>
            <a:r>
              <a:rPr lang="tr-TR" sz="4200" dirty="0"/>
              <a:t>110°C - Çok yönlü buharlaştırma, yün yıkama ve kurutma</a:t>
            </a:r>
          </a:p>
          <a:p>
            <a:r>
              <a:rPr lang="tr-TR" sz="4200" dirty="0"/>
              <a:t>100°C - Meyve, sebze ve küspe kurutma</a:t>
            </a:r>
          </a:p>
          <a:p>
            <a:r>
              <a:rPr lang="tr-TR" sz="4200" dirty="0"/>
              <a:t>90°C - Hacim ısıtılması</a:t>
            </a:r>
          </a:p>
          <a:p>
            <a:r>
              <a:rPr lang="tr-TR" sz="4200" dirty="0"/>
              <a:t>80°C - Lityum bromür yöntemi ile soğutma</a:t>
            </a:r>
          </a:p>
          <a:p>
            <a:r>
              <a:rPr lang="tr-TR" sz="4200" dirty="0"/>
              <a:t>70°C - Endüstri proses suyu</a:t>
            </a:r>
          </a:p>
          <a:p>
            <a:r>
              <a:rPr lang="tr-TR" sz="4200" dirty="0"/>
              <a:t>60°C - Sera, ahır, kümes ısıtılması</a:t>
            </a:r>
          </a:p>
          <a:p>
            <a:r>
              <a:rPr lang="tr-TR" sz="4200" dirty="0"/>
              <a:t>50°C - Mantar yetiştirme</a:t>
            </a:r>
          </a:p>
          <a:p>
            <a:r>
              <a:rPr lang="tr-TR" sz="4200" dirty="0"/>
              <a:t>40°C - Toprak ısıtma</a:t>
            </a:r>
          </a:p>
          <a:p>
            <a:r>
              <a:rPr lang="tr-TR" sz="4200" dirty="0"/>
              <a:t>30°C - Yüzme havuzları, turizm, sağlık amaçlı banyolar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0800000" flipV="1">
            <a:off x="539552" y="5652120"/>
            <a:ext cx="5616624" cy="801216"/>
          </a:xfrm>
        </p:spPr>
        <p:txBody>
          <a:bodyPr>
            <a:normAutofit fontScale="90000"/>
          </a:bodyPr>
          <a:lstStyle/>
          <a:p>
            <a:r>
              <a:rPr lang="tr-TR" sz="1800" dirty="0"/>
              <a:t>Jeotermal – </a:t>
            </a:r>
            <a:r>
              <a:rPr lang="tr-TR" sz="1800" dirty="0" err="1"/>
              <a:t>hidrotermal</a:t>
            </a:r>
            <a:r>
              <a:rPr lang="tr-TR" sz="1800" dirty="0"/>
              <a:t> kaynak ve oluşumu için gerekli yapı</a:t>
            </a:r>
            <a:br>
              <a:rPr lang="tr-TR" dirty="0"/>
            </a:br>
            <a:endParaRPr lang="tr-TR" dirty="0"/>
          </a:p>
        </p:txBody>
      </p:sp>
      <p:pic>
        <p:nvPicPr>
          <p:cNvPr id="5121" name="Picture 1"/>
          <p:cNvPicPr>
            <a:picLocks noChangeAspect="1" noChangeArrowheads="1"/>
          </p:cNvPicPr>
          <p:nvPr/>
        </p:nvPicPr>
        <p:blipFill>
          <a:blip r:embed="rId2" cstate="print"/>
          <a:srcRect/>
          <a:stretch>
            <a:fillRect/>
          </a:stretch>
        </p:blipFill>
        <p:spPr bwMode="auto">
          <a:xfrm>
            <a:off x="1259632" y="1127339"/>
            <a:ext cx="5813276" cy="3954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sim2_joe.jpg"/>
          <p:cNvPicPr>
            <a:picLocks noGrp="1" noChangeAspect="1"/>
          </p:cNvPicPr>
          <p:nvPr>
            <p:ph idx="1"/>
          </p:nvPr>
        </p:nvPicPr>
        <p:blipFill>
          <a:blip r:embed="rId2" cstate="print"/>
          <a:stretch>
            <a:fillRect/>
          </a:stretch>
        </p:blipFill>
        <p:spPr>
          <a:xfrm>
            <a:off x="899592" y="1680566"/>
            <a:ext cx="7416824" cy="43053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Jeotermallerin Oluşumu-1</a:t>
            </a:r>
          </a:p>
        </p:txBody>
      </p:sp>
      <p:pic>
        <p:nvPicPr>
          <p:cNvPr id="4" name="3 İçerik Yer Tutucusu" descr="jeo1.jpg"/>
          <p:cNvPicPr>
            <a:picLocks noGrp="1" noChangeAspect="1"/>
          </p:cNvPicPr>
          <p:nvPr>
            <p:ph idx="1"/>
          </p:nvPr>
        </p:nvPicPr>
        <p:blipFill>
          <a:blip r:embed="rId2" cstate="print"/>
          <a:stretch>
            <a:fillRect/>
          </a:stretch>
        </p:blipFill>
        <p:spPr>
          <a:xfrm>
            <a:off x="1331640" y="1700808"/>
            <a:ext cx="6788406" cy="4106986"/>
          </a:xfr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924</Words>
  <Application>Microsoft Office PowerPoint</Application>
  <PresentationFormat>Ekran Gösterisi (4:3)</PresentationFormat>
  <Paragraphs>137</Paragraphs>
  <Slides>30</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30</vt:i4>
      </vt:variant>
    </vt:vector>
  </HeadingPairs>
  <TitlesOfParts>
    <vt:vector size="35" baseType="lpstr">
      <vt:lpstr>Arial</vt:lpstr>
      <vt:lpstr>Calibri</vt:lpstr>
      <vt:lpstr>Times New Roman</vt:lpstr>
      <vt:lpstr>Ofis Teması</vt:lpstr>
      <vt:lpstr>Paketleyici Kabuk Nesnesi</vt:lpstr>
      <vt:lpstr>Yenilenebilir Enerji Kaynakları</vt:lpstr>
      <vt:lpstr>PowerPoint Sunusu</vt:lpstr>
      <vt:lpstr>Jeotermal Enerji</vt:lpstr>
      <vt:lpstr>Jeotermal Enerjiden Yararlanma</vt:lpstr>
      <vt:lpstr>Jeotermal Rezervuar Sıcaklıkları</vt:lpstr>
      <vt:lpstr>Jeotermal’ın Sıcaklıklarına göre yararlanma</vt:lpstr>
      <vt:lpstr>Jeotermal – hidrotermal kaynak ve oluşumu için gerekli yapı </vt:lpstr>
      <vt:lpstr>PowerPoint Sunusu</vt:lpstr>
      <vt:lpstr>Jeotermallerin Oluşumu-1</vt:lpstr>
      <vt:lpstr>PowerPoint Sunusu</vt:lpstr>
      <vt:lpstr>Jeotermal Elektrik Üretimi</vt:lpstr>
      <vt:lpstr>Türkiye’deki Jeotermal Kaynakları</vt:lpstr>
      <vt:lpstr>PowerPoint Sunusu</vt:lpstr>
      <vt:lpstr>Türkiye’deki Jeotermal Kaynakları</vt:lpstr>
      <vt:lpstr>Türkiyede Jeotermal Kaynakları </vt:lpstr>
      <vt:lpstr>Dünyadaki Jeotermal Bölgeleri</vt:lpstr>
      <vt:lpstr>PowerPoint Sunusu</vt:lpstr>
      <vt:lpstr>PowerPoint Sunusu</vt:lpstr>
      <vt:lpstr>PowerPoint Sunusu</vt:lpstr>
      <vt:lpstr>PowerPoint Sunusu</vt:lpstr>
      <vt:lpstr>PowerPoint Sunusu</vt:lpstr>
      <vt:lpstr>PowerPoint Sunusu</vt:lpstr>
      <vt:lpstr> Türkiye jeotermal Enerji Mevcut Durumu 2007 </vt:lpstr>
      <vt:lpstr>PowerPoint Sunusu</vt:lpstr>
      <vt:lpstr> 2010 yılı itibariyle jeotermal kullanımın kıtalara göre dağılımı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Yenilenebilir Enerji Kaynakları</dc:title>
  <dc:creator>cuma çetiner</dc:creator>
  <cp:lastModifiedBy>Dr. Öğr. Üyesi  Cuma CETiNER</cp:lastModifiedBy>
  <cp:revision>12</cp:revision>
  <dcterms:created xsi:type="dcterms:W3CDTF">2011-04-01T05:52:09Z</dcterms:created>
  <dcterms:modified xsi:type="dcterms:W3CDTF">2021-12-28T09:48:48Z</dcterms:modified>
</cp:coreProperties>
</file>