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4" r:id="rId4"/>
    <p:sldId id="256" r:id="rId5"/>
    <p:sldId id="278" r:id="rId6"/>
    <p:sldId id="279" r:id="rId7"/>
    <p:sldId id="260" r:id="rId8"/>
    <p:sldId id="259" r:id="rId9"/>
    <p:sldId id="281" r:id="rId10"/>
    <p:sldId id="284" r:id="rId11"/>
    <p:sldId id="270" r:id="rId12"/>
    <p:sldId id="277" r:id="rId13"/>
    <p:sldId id="282" r:id="rId14"/>
    <p:sldId id="276" r:id="rId15"/>
    <p:sldId id="275" r:id="rId16"/>
    <p:sldId id="273" r:id="rId17"/>
    <p:sldId id="274" r:id="rId18"/>
    <p:sldId id="271" r:id="rId19"/>
    <p:sldId id="263" r:id="rId20"/>
    <p:sldId id="262"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0021622-EF97-4694-B1E6-228ACFC9C3F7}" type="datetimeFigureOut">
              <a:rPr lang="tr-TR" smtClean="0"/>
              <a:pPr/>
              <a:t>20.03.2020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7D815CF-3907-428C-80EA-DE8FBF140BB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21622-EF97-4694-B1E6-228ACFC9C3F7}" type="datetimeFigureOut">
              <a:rPr lang="tr-TR" smtClean="0"/>
              <a:pPr/>
              <a:t>20.03.2020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815CF-3907-428C-80EA-DE8FBF140BB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186934"/>
            <a:ext cx="6347048" cy="643778"/>
          </a:xfrm>
        </p:spPr>
        <p:txBody>
          <a:bodyPr>
            <a:noAutofit/>
          </a:bodyPr>
          <a:lstStyle/>
          <a:p>
            <a:r>
              <a:rPr lang="tr-TR" sz="3600" dirty="0"/>
              <a:t>Geleceğin Enerjisi Hidrojen</a:t>
            </a:r>
          </a:p>
        </p:txBody>
      </p:sp>
      <p:sp>
        <p:nvSpPr>
          <p:cNvPr id="3" name="2 İçerik Yer Tutucusu"/>
          <p:cNvSpPr>
            <a:spLocks noGrp="1"/>
          </p:cNvSpPr>
          <p:nvPr>
            <p:ph idx="1"/>
          </p:nvPr>
        </p:nvSpPr>
        <p:spPr>
          <a:xfrm>
            <a:off x="683568" y="3645024"/>
            <a:ext cx="7283152" cy="2808313"/>
          </a:xfrm>
        </p:spPr>
        <p:txBody>
          <a:bodyPr>
            <a:normAutofit lnSpcReduction="10000"/>
          </a:bodyPr>
          <a:lstStyle/>
          <a:p>
            <a:r>
              <a:rPr lang="tr-TR" sz="1800" dirty="0"/>
              <a:t>Hidrojen, kâinatta en çok bulunan elementtir. Güneşin ve yıldızların bü­yük bir kısmının (%90) hidrojen olduğu kabul edilmektedir. Ancak yer kabuğu ve atmosferin yaklaşık kütlece %0,8'ini ve atom sayısınca  % 15,5'ini oluşturur. </a:t>
            </a:r>
          </a:p>
          <a:p>
            <a:r>
              <a:rPr lang="tr-TR" sz="1800" dirty="0"/>
              <a:t>Hidrojen tabiatta </a:t>
            </a:r>
            <a:r>
              <a:rPr lang="tr-TR" sz="1800" dirty="0" err="1"/>
              <a:t>diatomik</a:t>
            </a:r>
            <a:r>
              <a:rPr lang="tr-TR" sz="1800" dirty="0"/>
              <a:t> serbest moleküller (H</a:t>
            </a:r>
            <a:r>
              <a:rPr lang="tr-TR" sz="1800" baseline="-25000" dirty="0"/>
              <a:t>2</a:t>
            </a:r>
            <a:r>
              <a:rPr lang="tr-TR" sz="1800" dirty="0"/>
              <a:t>) veya bileşikleri hâlinde bu­lunur. Serbest hidrojen yeryüzünde çok az bulunur. </a:t>
            </a:r>
          </a:p>
          <a:p>
            <a:r>
              <a:rPr lang="tr-TR" sz="1800" dirty="0"/>
              <a:t>En önemli bileşiği sudur. Suyun ağırlıkça % 11,</a:t>
            </a:r>
            <a:r>
              <a:rPr lang="tr-TR" sz="1800" dirty="0" err="1"/>
              <a:t>l'i</a:t>
            </a:r>
            <a:r>
              <a:rPr lang="tr-TR" sz="1800" dirty="0"/>
              <a:t> hidrojendir. Petrol, kömür ve doğalgaz gibi hid­rokarbonlar (karbon-hidrojen bileşikleri) en önemli hidrojen kaynaklandır. Or­ganik maddelerin hemen hemen tümünde hidrojen vardır </a:t>
            </a:r>
          </a:p>
        </p:txBody>
      </p:sp>
      <p:sp>
        <p:nvSpPr>
          <p:cNvPr id="5" name="TextBox 4"/>
          <p:cNvSpPr txBox="1"/>
          <p:nvPr/>
        </p:nvSpPr>
        <p:spPr>
          <a:xfrm>
            <a:off x="395536" y="1169274"/>
            <a:ext cx="4536504" cy="1754326"/>
          </a:xfrm>
          <a:prstGeom prst="rect">
            <a:avLst/>
          </a:prstGeom>
          <a:noFill/>
        </p:spPr>
        <p:txBody>
          <a:bodyPr wrap="square" rtlCol="0">
            <a:spAutoFit/>
          </a:bodyPr>
          <a:lstStyle/>
          <a:p>
            <a:r>
              <a:rPr lang="tr-TR" dirty="0"/>
              <a:t>Teknolojik birçok yöntemlerle hidrojen elde edilebilmektedir. Hidrojenin üretilmesi, depolanması pahalı olması sebebiyle kullanım sahası genişleyemiyor.  Teknolojisinin gelişimine paralel olarak ucuzlaması halinde hidrojen enerjisi çokça kullanılabilcektir. </a:t>
            </a:r>
          </a:p>
        </p:txBody>
      </p:sp>
      <p:pic>
        <p:nvPicPr>
          <p:cNvPr id="10" name="Resim 9" descr="çizim içeren bir resim&#10;&#10;Açıklama otomatik olarak oluşturuldu">
            <a:extLst>
              <a:ext uri="{FF2B5EF4-FFF2-40B4-BE49-F238E27FC236}">
                <a16:creationId xmlns:a16="http://schemas.microsoft.com/office/drawing/2014/main" id="{24846BE6-250F-4132-84B4-43871D84B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980728"/>
            <a:ext cx="2305050" cy="185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60648"/>
            <a:ext cx="5616624" cy="724942"/>
          </a:xfrm>
        </p:spPr>
        <p:txBody>
          <a:bodyPr>
            <a:normAutofit/>
          </a:bodyPr>
          <a:lstStyle/>
          <a:p>
            <a:r>
              <a:rPr lang="tr-TR" altLang="tr-TR" sz="2800" b="1" dirty="0">
                <a:solidFill>
                  <a:srgbClr val="FF0000"/>
                </a:solidFill>
              </a:rPr>
              <a:t>Güneş Enerjisinden Hidrojen Üretimi</a:t>
            </a:r>
            <a:endParaRPr lang="tr-TR" sz="2800" dirty="0"/>
          </a:p>
        </p:txBody>
      </p:sp>
      <p:sp>
        <p:nvSpPr>
          <p:cNvPr id="3" name="Content Placeholder 2"/>
          <p:cNvSpPr>
            <a:spLocks noGrp="1"/>
          </p:cNvSpPr>
          <p:nvPr>
            <p:ph idx="1"/>
          </p:nvPr>
        </p:nvSpPr>
        <p:spPr>
          <a:xfrm>
            <a:off x="251520" y="836712"/>
            <a:ext cx="8147248" cy="2952328"/>
          </a:xfrm>
        </p:spPr>
        <p:txBody>
          <a:bodyPr>
            <a:normAutofit lnSpcReduction="10000"/>
          </a:bodyPr>
          <a:lstStyle/>
          <a:p>
            <a:pPr algn="just"/>
            <a:r>
              <a:rPr lang="tr-TR" altLang="tr-TR" sz="2000" dirty="0"/>
              <a:t>Güneş enerjisinden, ısıl (termal) ve foton olmak üzere iki şekilde yararlanılır. </a:t>
            </a:r>
          </a:p>
          <a:p>
            <a:pPr algn="just"/>
            <a:r>
              <a:rPr lang="tr-TR" altLang="tr-TR" sz="2000" dirty="0"/>
              <a:t>Termal işlemde, güneş enerjisi önce ısıya çevrilir daha sonra mekaniksel veya elektriksel enerjiye dönüştürülür. </a:t>
            </a:r>
          </a:p>
          <a:p>
            <a:pPr algn="just"/>
            <a:r>
              <a:rPr lang="tr-TR" altLang="tr-TR" sz="2000" dirty="0"/>
              <a:t>Işık fotonları kullanılarak hidrojen elde etmek için fotokimyasal sistemler, güneş pili sistemleri veya foto biyolojik sistemlerden biri kullanılır.</a:t>
            </a:r>
          </a:p>
          <a:p>
            <a:pPr algn="just"/>
            <a:r>
              <a:rPr lang="tr-TR" altLang="tr-TR" sz="2000" dirty="0"/>
              <a:t>Çözünebilir metal bileşiğinin çözülmesi sırasında bileşik, güneş enerjisini soğurarak bir elektrik şarjı oluşturur ve su moleküllerinin parçalanmasını sağlar.</a:t>
            </a:r>
          </a:p>
          <a:p>
            <a:endParaRPr lang="tr-T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789040"/>
            <a:ext cx="6861166" cy="2566855"/>
          </a:xfrm>
          <a:prstGeom prst="rect">
            <a:avLst/>
          </a:prstGeom>
        </p:spPr>
      </p:pic>
    </p:spTree>
    <p:extLst>
      <p:ext uri="{BB962C8B-B14F-4D97-AF65-F5344CB8AC3E}">
        <p14:creationId xmlns:p14="http://schemas.microsoft.com/office/powerpoint/2010/main" val="261964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9557" y="159438"/>
            <a:ext cx="6491064" cy="288032"/>
          </a:xfrm>
        </p:spPr>
        <p:txBody>
          <a:bodyPr>
            <a:normAutofit fontScale="90000"/>
          </a:bodyPr>
          <a:lstStyle/>
          <a:p>
            <a:r>
              <a:rPr lang="tr-TR" sz="2400" dirty="0"/>
              <a:t>Kömür ve Doğal gazdan Hidrojen Üretimi</a:t>
            </a:r>
          </a:p>
        </p:txBody>
      </p:sp>
      <p:pic>
        <p:nvPicPr>
          <p:cNvPr id="23554" name="Picture 2" descr="eriyik karbonatlı"/>
          <p:cNvPicPr>
            <a:picLocks noChangeAspect="1" noChangeArrowheads="1"/>
          </p:cNvPicPr>
          <p:nvPr/>
        </p:nvPicPr>
        <p:blipFill>
          <a:blip r:embed="rId2" cstate="print"/>
          <a:srcRect/>
          <a:stretch>
            <a:fillRect/>
          </a:stretch>
        </p:blipFill>
        <p:spPr bwMode="auto">
          <a:xfrm>
            <a:off x="29641" y="620688"/>
            <a:ext cx="4551496" cy="4225305"/>
          </a:xfrm>
          <a:prstGeom prst="rect">
            <a:avLst/>
          </a:prstGeom>
          <a:noFill/>
          <a:ln w="9525">
            <a:noFill/>
            <a:miter lim="800000"/>
            <a:headEnd/>
            <a:tailEnd/>
          </a:ln>
        </p:spPr>
      </p:pic>
      <p:pic>
        <p:nvPicPr>
          <p:cNvPr id="5"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1" y="2348880"/>
            <a:ext cx="4481259" cy="223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Pilin Çalışması</a:t>
            </a:r>
          </a:p>
        </p:txBody>
      </p:sp>
      <p:pic>
        <p:nvPicPr>
          <p:cNvPr id="4" name="3 Resim" descr="jpgpil.jpg"/>
          <p:cNvPicPr>
            <a:picLocks noChangeAspect="1"/>
          </p:cNvPicPr>
          <p:nvPr/>
        </p:nvPicPr>
        <p:blipFill>
          <a:blip r:embed="rId2" cstate="print"/>
          <a:stretch>
            <a:fillRect/>
          </a:stretch>
        </p:blipFill>
        <p:spPr>
          <a:xfrm>
            <a:off x="5220072" y="2132856"/>
            <a:ext cx="3257550" cy="3086100"/>
          </a:xfrm>
          <a:prstGeom prst="rect">
            <a:avLst/>
          </a:prstGeom>
        </p:spPr>
      </p:pic>
      <p:sp>
        <p:nvSpPr>
          <p:cNvPr id="3" name="Metin kutusu 2"/>
          <p:cNvSpPr txBox="1"/>
          <p:nvPr/>
        </p:nvSpPr>
        <p:spPr>
          <a:xfrm>
            <a:off x="179513" y="2185433"/>
            <a:ext cx="4680519" cy="3416320"/>
          </a:xfrm>
          <a:prstGeom prst="rect">
            <a:avLst/>
          </a:prstGeom>
          <a:noFill/>
        </p:spPr>
        <p:txBody>
          <a:bodyPr wrap="square" rtlCol="0">
            <a:spAutoFit/>
          </a:bodyPr>
          <a:lstStyle/>
          <a:p>
            <a:r>
              <a:rPr lang="tr-TR" dirty="0"/>
              <a:t>Piller kimyasal maddelerdir.</a:t>
            </a:r>
          </a:p>
          <a:p>
            <a:r>
              <a:rPr lang="tr-TR" dirty="0"/>
              <a:t>Pozitif(+) ve negatif (-) iki uca sahiptir.</a:t>
            </a:r>
          </a:p>
          <a:p>
            <a:r>
              <a:rPr lang="tr-TR" dirty="0"/>
              <a:t>Elektronların negatif uçtan pozitif uca doğru hareket </a:t>
            </a:r>
          </a:p>
          <a:p>
            <a:r>
              <a:rPr lang="tr-TR" dirty="0"/>
              <a:t>etmesi sonucunda akım oluşur.</a:t>
            </a:r>
          </a:p>
          <a:p>
            <a:r>
              <a:rPr lang="tr-TR" dirty="0"/>
              <a:t>Aküler de bir çeşit pildir. </a:t>
            </a:r>
          </a:p>
          <a:p>
            <a:r>
              <a:rPr lang="tr-TR" dirty="0"/>
              <a:t>Aküde anot (kurşun levha), </a:t>
            </a:r>
          </a:p>
          <a:p>
            <a:r>
              <a:rPr lang="tr-TR" dirty="0" err="1"/>
              <a:t>katod</a:t>
            </a:r>
            <a:r>
              <a:rPr lang="tr-TR" dirty="0"/>
              <a:t>( kurşun dioksit levhalar, sülfürik asit </a:t>
            </a:r>
          </a:p>
          <a:p>
            <a:r>
              <a:rPr lang="tr-TR" dirty="0"/>
              <a:t>çözeltisine daldırılmıştır. Kimyasal reaksiyonlarla elektron hareketinden akım oluşur.</a:t>
            </a:r>
          </a:p>
          <a:p>
            <a:endParaRPr lang="tr-TR" dirty="0"/>
          </a:p>
          <a:p>
            <a:r>
              <a:rPr lang="tr-TR"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Yakıt Pilleri</a:t>
            </a:r>
          </a:p>
        </p:txBody>
      </p:sp>
      <p:sp>
        <p:nvSpPr>
          <p:cNvPr id="3" name="Content Placeholder 2"/>
          <p:cNvSpPr>
            <a:spLocks noGrp="1"/>
          </p:cNvSpPr>
          <p:nvPr>
            <p:ph idx="1"/>
          </p:nvPr>
        </p:nvSpPr>
        <p:spPr>
          <a:xfrm>
            <a:off x="457200" y="1600200"/>
            <a:ext cx="3034680" cy="4493095"/>
          </a:xfrm>
        </p:spPr>
        <p:txBody>
          <a:bodyPr>
            <a:normAutofit fontScale="92500" lnSpcReduction="10000"/>
          </a:bodyPr>
          <a:lstStyle/>
          <a:p>
            <a:pPr>
              <a:defRPr/>
            </a:pPr>
            <a:r>
              <a:rPr lang="tr-TR" sz="2000" dirty="0">
                <a:effectLst>
                  <a:outerShdw blurRad="38100" dist="38100" dir="2700000" algn="tl">
                    <a:srgbClr val="000000"/>
                  </a:outerShdw>
                </a:effectLst>
              </a:rPr>
              <a:t>Yakıt pilleri hidrojeni ve oksijen ile birleştirerek elektrik üretirler. </a:t>
            </a:r>
          </a:p>
          <a:p>
            <a:pPr>
              <a:defRPr/>
            </a:pPr>
            <a:r>
              <a:rPr lang="tr-TR" sz="2000" dirty="0">
                <a:effectLst>
                  <a:outerShdw blurRad="38100" dist="38100" dir="2700000" algn="tl">
                    <a:srgbClr val="000000"/>
                  </a:outerShdw>
                </a:effectLst>
              </a:rPr>
              <a:t>Yakıt pillerinin çalışması elektroliz işleminin tam aksidir. </a:t>
            </a:r>
          </a:p>
          <a:p>
            <a:pPr>
              <a:defRPr/>
            </a:pPr>
            <a:r>
              <a:rPr lang="tr-TR" sz="2000" dirty="0">
                <a:effectLst>
                  <a:outerShdw blurRad="38100" dist="38100" dir="2700000" algn="tl">
                    <a:srgbClr val="000000"/>
                  </a:outerShdw>
                </a:effectLst>
              </a:rPr>
              <a:t>Enerji dönüşümü için çok uygundurlar. </a:t>
            </a:r>
          </a:p>
          <a:p>
            <a:pPr>
              <a:defRPr/>
            </a:pPr>
            <a:r>
              <a:rPr lang="tr-TR" sz="2000" dirty="0">
                <a:effectLst>
                  <a:outerShdw blurRad="38100" dist="38100" dir="2700000" algn="tl">
                    <a:srgbClr val="000000"/>
                  </a:outerShdw>
                </a:effectLst>
              </a:rPr>
              <a:t>Uygulanmalarında çevre sorunlarının fazla olmaması ve kolaylıkla taşınabilmesi, gelecekte çok yaygın olarak kullanılabileceklerinin işaretidir.</a:t>
            </a:r>
            <a:endParaRPr lang="tr-TR" sz="2000" dirty="0"/>
          </a:p>
        </p:txBody>
      </p:sp>
      <p:pic>
        <p:nvPicPr>
          <p:cNvPr id="4" name="Picture 2" descr="bir pem yığını stack"/>
          <p:cNvPicPr>
            <a:picLocks noChangeAspect="1" noChangeArrowheads="1"/>
          </p:cNvPicPr>
          <p:nvPr/>
        </p:nvPicPr>
        <p:blipFill>
          <a:blip r:embed="rId2" cstate="print"/>
          <a:srcRect/>
          <a:stretch>
            <a:fillRect/>
          </a:stretch>
        </p:blipFill>
        <p:spPr bwMode="auto">
          <a:xfrm>
            <a:off x="3851920" y="1417638"/>
            <a:ext cx="4238625" cy="5229225"/>
          </a:xfrm>
          <a:prstGeom prst="rect">
            <a:avLst/>
          </a:prstGeom>
          <a:noFill/>
          <a:ln w="9525">
            <a:noFill/>
            <a:miter lim="800000"/>
            <a:headEnd/>
            <a:tailEnd/>
          </a:ln>
        </p:spPr>
      </p:pic>
    </p:spTree>
    <p:extLst>
      <p:ext uri="{BB962C8B-B14F-4D97-AF65-F5344CB8AC3E}">
        <p14:creationId xmlns:p14="http://schemas.microsoft.com/office/powerpoint/2010/main" val="145668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23850" y="765175"/>
            <a:ext cx="7789863" cy="59039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80" y="109281"/>
            <a:ext cx="3898776" cy="871447"/>
          </a:xfrm>
        </p:spPr>
        <p:txBody>
          <a:bodyPr>
            <a:normAutofit/>
          </a:bodyPr>
          <a:lstStyle/>
          <a:p>
            <a:r>
              <a:rPr lang="tr-TR" sz="3600" dirty="0"/>
              <a:t>PEM Sistemi</a:t>
            </a:r>
          </a:p>
        </p:txBody>
      </p:sp>
      <p:pic>
        <p:nvPicPr>
          <p:cNvPr id="4" name="3 Resim" descr="hidrojen-animasyon.gif"/>
          <p:cNvPicPr>
            <a:picLocks noChangeAspect="1"/>
          </p:cNvPicPr>
          <p:nvPr/>
        </p:nvPicPr>
        <p:blipFill>
          <a:blip r:embed="rId2" cstate="print"/>
          <a:stretch>
            <a:fillRect/>
          </a:stretch>
        </p:blipFill>
        <p:spPr>
          <a:xfrm>
            <a:off x="3938416" y="260648"/>
            <a:ext cx="3609975" cy="3248025"/>
          </a:xfrm>
          <a:prstGeom prst="rect">
            <a:avLst/>
          </a:prstGeom>
        </p:spPr>
      </p:pic>
      <p:sp>
        <p:nvSpPr>
          <p:cNvPr id="3" name="Metin kutusu 2"/>
          <p:cNvSpPr txBox="1"/>
          <p:nvPr/>
        </p:nvSpPr>
        <p:spPr>
          <a:xfrm>
            <a:off x="22880" y="1340768"/>
            <a:ext cx="3252976" cy="4154984"/>
          </a:xfrm>
          <a:prstGeom prst="rect">
            <a:avLst/>
          </a:prstGeom>
          <a:noFill/>
        </p:spPr>
        <p:txBody>
          <a:bodyPr wrap="square" rtlCol="0">
            <a:spAutoFit/>
          </a:bodyPr>
          <a:lstStyle/>
          <a:p>
            <a:r>
              <a:rPr lang="tr-TR" sz="2400" dirty="0"/>
              <a:t>Hidrojen tankından gelen  negatif elektronlar akım oluşur. Hidrojen pozitif iyonları ve elektronları havadaki oksijen ile birleşerek su olarak dışarı çıkar. PEM Hidrojendeki artı iyonların geçişini negatif elektronları ise engellemesini sağlar.</a:t>
            </a:r>
          </a:p>
        </p:txBody>
      </p:sp>
      <p:pic>
        <p:nvPicPr>
          <p:cNvPr id="5" name="Picture 2" descr="hid"/>
          <p:cNvPicPr>
            <a:picLocks noChangeAspect="1" noChangeArrowheads="1"/>
          </p:cNvPicPr>
          <p:nvPr/>
        </p:nvPicPr>
        <p:blipFill>
          <a:blip r:embed="rId3" cstate="print"/>
          <a:srcRect/>
          <a:stretch>
            <a:fillRect/>
          </a:stretch>
        </p:blipFill>
        <p:spPr bwMode="auto">
          <a:xfrm>
            <a:off x="4932040" y="3602863"/>
            <a:ext cx="4057580" cy="323144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60648"/>
            <a:ext cx="8229600" cy="2223120"/>
          </a:xfrm>
        </p:spPr>
        <p:txBody>
          <a:bodyPr>
            <a:normAutofit fontScale="90000"/>
          </a:bodyPr>
          <a:lstStyle/>
          <a:p>
            <a:r>
              <a:rPr lang="tr-TR" sz="2700" dirty="0"/>
              <a:t>PEM(Proton Exchange </a:t>
            </a:r>
            <a:r>
              <a:rPr lang="tr-TR" sz="2700" dirty="0" err="1"/>
              <a:t>Membrane</a:t>
            </a:r>
            <a:r>
              <a:rPr lang="tr-TR" sz="2700" dirty="0"/>
              <a:t>) yakıt pilleri 80 °C sıcaklıkta çalıştıklarından ve bu sıcaklık, gerçekleşen elektrokimyasal reaksiyonlar için düşük olduğundan elektrotlar ince platin tabakaları ile desteklenmektedirler.</a:t>
            </a:r>
            <a:br>
              <a:rPr lang="tr-TR" dirty="0"/>
            </a:b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475656" y="2636912"/>
            <a:ext cx="6842721" cy="17310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Resim" descr="PEM_fuelcell.JPG"/>
          <p:cNvPicPr>
            <a:picLocks noChangeAspect="1"/>
          </p:cNvPicPr>
          <p:nvPr/>
        </p:nvPicPr>
        <p:blipFill>
          <a:blip r:embed="rId2" cstate="print"/>
          <a:srcRect/>
          <a:stretch>
            <a:fillRect/>
          </a:stretch>
        </p:blipFill>
        <p:spPr bwMode="auto">
          <a:xfrm>
            <a:off x="928688" y="498475"/>
            <a:ext cx="7215187" cy="5919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8674" name="Picture 2" descr="tek hücre hava yakıt pili"/>
          <p:cNvPicPr>
            <a:picLocks noGrp="1" noChangeAspect="1" noChangeArrowheads="1"/>
          </p:cNvPicPr>
          <p:nvPr>
            <p:ph idx="1"/>
          </p:nvPr>
        </p:nvPicPr>
        <p:blipFill>
          <a:blip r:embed="rId2" cstate="print"/>
          <a:srcRect/>
          <a:stretch>
            <a:fillRect/>
          </a:stretch>
        </p:blipFill>
        <p:spPr bwMode="auto">
          <a:xfrm>
            <a:off x="3491880" y="1772816"/>
            <a:ext cx="4705350" cy="3990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332656"/>
            <a:ext cx="5842992" cy="706090"/>
          </a:xfrm>
        </p:spPr>
        <p:txBody>
          <a:bodyPr>
            <a:noAutofit/>
          </a:bodyPr>
          <a:lstStyle/>
          <a:p>
            <a:r>
              <a:rPr lang="tr-TR" sz="2400" dirty="0"/>
              <a:t>Şehir Taşımacılığında Hidrojenin Kullanılması</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073" name="Picture 1"/>
          <p:cNvPicPr>
            <a:picLocks noChangeAspect="1" noChangeArrowheads="1"/>
          </p:cNvPicPr>
          <p:nvPr/>
        </p:nvPicPr>
        <p:blipFill>
          <a:blip r:embed="rId2" cstate="print"/>
          <a:srcRect/>
          <a:stretch>
            <a:fillRect/>
          </a:stretch>
        </p:blipFill>
        <p:spPr bwMode="auto">
          <a:xfrm>
            <a:off x="755576" y="1484784"/>
            <a:ext cx="7425730" cy="43948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19256" cy="504056"/>
          </a:xfrm>
        </p:spPr>
        <p:txBody>
          <a:bodyPr>
            <a:normAutofit fontScale="90000"/>
          </a:bodyPr>
          <a:lstStyle/>
          <a:p>
            <a:r>
              <a:rPr lang="tr-TR" b="1" dirty="0"/>
              <a:t>Hidrojenin Avantajları</a:t>
            </a:r>
            <a:endParaRPr lang="tr-TR" dirty="0"/>
          </a:p>
        </p:txBody>
      </p:sp>
      <p:sp>
        <p:nvSpPr>
          <p:cNvPr id="3" name="2 İçerik Yer Tutucusu"/>
          <p:cNvSpPr>
            <a:spLocks noGrp="1"/>
          </p:cNvSpPr>
          <p:nvPr>
            <p:ph idx="1"/>
          </p:nvPr>
        </p:nvSpPr>
        <p:spPr>
          <a:xfrm>
            <a:off x="395536" y="1124744"/>
            <a:ext cx="8229600" cy="4525963"/>
          </a:xfrm>
        </p:spPr>
        <p:txBody>
          <a:bodyPr>
            <a:normAutofit fontScale="55000" lnSpcReduction="20000"/>
          </a:bodyPr>
          <a:lstStyle/>
          <a:p>
            <a:pPr lvl="0"/>
            <a:r>
              <a:rPr lang="tr-TR" dirty="0"/>
              <a:t>Hidrojen bilinen tüm yakıtlar içerisinde birim kütle başına en yüksek enerji içeriğine sahiptir (Üst ısıl değeri 141,9 MJ/kg, alt ısıl değeri 119,9 MJ/kg). 1 kg hidrojen 2,1 kg doğal gaz veya 2,8 kg petrolün sahip olduğu enerjiye sahiptir. Ancak yoğunluğunun çok düşük olması sebebiyle ( 0,0838 kg/m</a:t>
            </a:r>
            <a:r>
              <a:rPr lang="tr-TR" baseline="30000" dirty="0"/>
              <a:t>3</a:t>
            </a:r>
            <a:r>
              <a:rPr lang="tr-TR" dirty="0"/>
              <a:t>) birim enerji başına hacmi yüksektir (Tablo 2.1.) </a:t>
            </a:r>
          </a:p>
          <a:p>
            <a:pPr lvl="0"/>
            <a:r>
              <a:rPr lang="tr-TR" dirty="0"/>
              <a:t>Hidrojenin kendi kendine tutuşma sıcaklığının (1 </a:t>
            </a:r>
            <a:r>
              <a:rPr lang="tr-TR" dirty="0" err="1"/>
              <a:t>Atm</a:t>
            </a:r>
            <a:r>
              <a:rPr lang="tr-TR" dirty="0"/>
              <a:t>. Basınçta 858 K)  ve alev hızının oldukça yüksek olması ( 1 </a:t>
            </a:r>
            <a:r>
              <a:rPr lang="tr-TR" dirty="0" err="1"/>
              <a:t>Atm</a:t>
            </a:r>
            <a:r>
              <a:rPr lang="tr-TR" dirty="0"/>
              <a:t>. Basınçta 2,91 m/sn) önemli bir avantajdır. Bu değer </a:t>
            </a:r>
            <a:r>
              <a:rPr lang="tr-TR" dirty="0" err="1"/>
              <a:t>stokiyometrik</a:t>
            </a:r>
            <a:r>
              <a:rPr lang="tr-TR" dirty="0"/>
              <a:t> karışımlar için benzin- hava karışımlarındaki alev hızının yaklaşık dört katı düzeyindedir (Tablo 2.1.)</a:t>
            </a:r>
          </a:p>
          <a:p>
            <a:pPr lvl="0"/>
            <a:r>
              <a:rPr lang="tr-TR" dirty="0"/>
              <a:t>Hidrojen, diğer mevcut içten yanmalı motor yakıtlarından çok yüksek ısıl değerlere sahiptir (Alt ısıl değer 119.9 MJ/kg, Üst ısıl değer 141.9 MJ/kg). Ancak hacimsel olarak ele alındığında hidrojenin ısıl değerinin öteki yakıtlardan çok daha düşük olduğu görülecektir (Tablo 2.1.)</a:t>
            </a:r>
          </a:p>
          <a:p>
            <a:pPr lvl="0"/>
            <a:r>
              <a:rPr lang="tr-TR" dirty="0"/>
              <a:t>Hidrojenin difüzyon hızı diğer yakıtlara göre çok fazladır. Bu da içten yanmalı motorlarda silindir içerisinde diğer yakıtlara göre daha kısa sürede homojen karışım oluşturma adına önemli bir avantajdır (Tablo 2.1.)</a:t>
            </a:r>
          </a:p>
          <a:p>
            <a:r>
              <a:rPr lang="tr-TR" dirty="0"/>
              <a:t>Hidrojenin havada ateşlenme sınırı fosil yakıtlara göre çok daha geniştir                      (% 4–75).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097" name="Picture 1"/>
          <p:cNvPicPr>
            <a:picLocks noChangeAspect="1" noChangeArrowheads="1"/>
          </p:cNvPicPr>
          <p:nvPr/>
        </p:nvPicPr>
        <p:blipFill>
          <a:blip r:embed="rId2" cstate="print"/>
          <a:srcRect/>
          <a:stretch>
            <a:fillRect/>
          </a:stretch>
        </p:blipFill>
        <p:spPr bwMode="auto">
          <a:xfrm>
            <a:off x="77202" y="116632"/>
            <a:ext cx="3826768" cy="2871668"/>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970" y="-153398"/>
            <a:ext cx="4968552" cy="37264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100" y="3647181"/>
            <a:ext cx="5307919" cy="28715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 y="3731022"/>
            <a:ext cx="4422006" cy="2703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normAutofit fontScale="90000"/>
          </a:bodyPr>
          <a:lstStyle/>
          <a:p>
            <a:r>
              <a:rPr lang="tr-TR" b="1" dirty="0"/>
              <a:t>Hidrojenin Avantajları</a:t>
            </a:r>
            <a:endParaRPr lang="tr-TR" dirty="0"/>
          </a:p>
        </p:txBody>
      </p:sp>
      <p:sp>
        <p:nvSpPr>
          <p:cNvPr id="3" name="2 İçerik Yer Tutucusu"/>
          <p:cNvSpPr>
            <a:spLocks noGrp="1"/>
          </p:cNvSpPr>
          <p:nvPr>
            <p:ph idx="1"/>
          </p:nvPr>
        </p:nvSpPr>
        <p:spPr>
          <a:xfrm>
            <a:off x="457200" y="1052736"/>
            <a:ext cx="8229600" cy="5073427"/>
          </a:xfrm>
        </p:spPr>
        <p:txBody>
          <a:bodyPr>
            <a:normAutofit fontScale="77500" lnSpcReduction="20000"/>
          </a:bodyPr>
          <a:lstStyle/>
          <a:p>
            <a:pPr lvl="0"/>
            <a:r>
              <a:rPr lang="tr-TR" dirty="0"/>
              <a:t>Hidrojenin oktan sayısı fosil yakıtlara göre daha yüksek olduğu için vuruntuya karşı daha dirençlidir. </a:t>
            </a:r>
          </a:p>
          <a:p>
            <a:pPr lvl="0"/>
            <a:r>
              <a:rPr lang="tr-TR" dirty="0"/>
              <a:t>Hidrojen havadan 14,4 kat daha hafif olduğu için sızıntı halinde diğer gaz yakıtlar gibi dibe çökmez, yükselerek atmosfere dağılır ve kaza riskini azaltır.</a:t>
            </a:r>
          </a:p>
          <a:p>
            <a:pPr lvl="0"/>
            <a:r>
              <a:rPr lang="tr-TR" dirty="0"/>
              <a:t>Fosil yakıtlar yandıklarında CO</a:t>
            </a:r>
            <a:r>
              <a:rPr lang="tr-TR" baseline="-25000" dirty="0"/>
              <a:t>2</a:t>
            </a:r>
            <a:r>
              <a:rPr lang="tr-TR" dirty="0"/>
              <a:t> ve CO gibi atmosferi kirletici gazlar çıkarmaktadır. Oysa hidrojenin yanma reaksiyonundan sadece su buharı çıkmaktadır. </a:t>
            </a:r>
          </a:p>
          <a:p>
            <a:pPr lvl="0"/>
            <a:r>
              <a:rPr lang="tr-TR" dirty="0"/>
              <a:t>Fosil yakıtlar yenilenemeyen enerji kaynaklarıdır ve kaynakları tükenmektedir. Hidrojen ise yenilenebilir enerji kaynağı olduğu için tekrar dönüşüm yapılarak kullanılabilir.</a:t>
            </a:r>
          </a:p>
          <a:p>
            <a:r>
              <a:rPr lang="tr-TR" dirty="0"/>
              <a:t>Hidrojen tek başına yakıt olarak kullanılabileceği gibi benzin veya mazotla birlikte de kullanılarak hidrojen teknolojisine geçişte hem fosil yakıtların tasarruflu kullanımını hem de kirletici </a:t>
            </a:r>
            <a:r>
              <a:rPr lang="tr-TR" dirty="0" err="1"/>
              <a:t>eksoz</a:t>
            </a:r>
            <a:r>
              <a:rPr lang="tr-TR" dirty="0"/>
              <a:t> gazlarının azaltılmasını sağlayacaktır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960" y="91587"/>
            <a:ext cx="4964088" cy="533870"/>
          </a:xfrm>
        </p:spPr>
        <p:txBody>
          <a:bodyPr>
            <a:normAutofit fontScale="90000"/>
          </a:bodyPr>
          <a:lstStyle/>
          <a:p>
            <a:r>
              <a:rPr lang="tr-TR" dirty="0"/>
              <a:t>Hidrojenin Özellikleri </a:t>
            </a:r>
          </a:p>
        </p:txBody>
      </p:sp>
      <p:sp>
        <p:nvSpPr>
          <p:cNvPr id="3" name="2 Alt Başlık"/>
          <p:cNvSpPr>
            <a:spLocks noGrp="1"/>
          </p:cNvSpPr>
          <p:nvPr>
            <p:ph type="subTitle" idx="1"/>
          </p:nvPr>
        </p:nvSpPr>
        <p:spPr>
          <a:xfrm>
            <a:off x="107504" y="650502"/>
            <a:ext cx="5112568" cy="5874841"/>
          </a:xfrm>
        </p:spPr>
        <p:txBody>
          <a:bodyPr>
            <a:noAutofit/>
          </a:bodyPr>
          <a:lstStyle/>
          <a:p>
            <a:pPr marL="342900" indent="-342900" algn="l">
              <a:buFont typeface="Arial" panose="020B0604020202020204" pitchFamily="34" charset="0"/>
              <a:buChar char="•"/>
            </a:pPr>
            <a:r>
              <a:rPr lang="tr-TR" sz="1600" dirty="0"/>
              <a:t>Hidrojen düşük yoğunluklu olduğu için bir kaçak anında yer seviyesinde birikinti halinde kalmayarak atmosfere yükselir ve dağılır. </a:t>
            </a:r>
          </a:p>
          <a:p>
            <a:pPr marL="342900" indent="-342900" algn="l">
              <a:buFont typeface="Arial" panose="020B0604020202020204" pitchFamily="34" charset="0"/>
              <a:buChar char="•"/>
            </a:pPr>
            <a:r>
              <a:rPr lang="tr-TR" sz="1600" dirty="0"/>
              <a:t>Hidrojen benzin, </a:t>
            </a:r>
            <a:r>
              <a:rPr lang="tr-TR" sz="1600" dirty="0" err="1"/>
              <a:t>propan</a:t>
            </a:r>
            <a:r>
              <a:rPr lang="tr-TR" sz="1600" dirty="0"/>
              <a:t> veya doğal gazdan daha hafiftir. Benzin veya doğalgaz ile karşılaştırıldığında hidrojenin patlaması için havada daha yüksek derişimde bulunması gerekir. Patlama için yakıt/hava oranı hidrojen için % 13-18’dir ve bu oran doğal gazın sahip olduğu orandan 2 kat, benzinin sahip olduğu orandan 12 kat büyüktür </a:t>
            </a:r>
          </a:p>
          <a:p>
            <a:pPr marL="342900" indent="-342900" algn="l">
              <a:buFont typeface="Arial" panose="020B0604020202020204" pitchFamily="34" charset="0"/>
              <a:buChar char="•"/>
            </a:pPr>
            <a:r>
              <a:rPr lang="tr-TR" sz="1600" dirty="0"/>
              <a:t>Yakıtlar içerisinde hidrojen birim kütle başına depolanan enerji bakımından en yüksek patlama enerjisine sahip iken hacimde depolanan enerji başına en düşük patlama enerjisine sahiptir. Bunun sebebi hidrojen yoğunluğunun çok düşük olmasıdır. </a:t>
            </a:r>
          </a:p>
          <a:p>
            <a:pPr marL="342900" indent="-342900" algn="l">
              <a:buFont typeface="Arial" panose="020B0604020202020204" pitchFamily="34" charset="0"/>
              <a:buChar char="•"/>
            </a:pPr>
            <a:r>
              <a:rPr lang="tr-TR" sz="1600" dirty="0"/>
              <a:t>Belirli bir hacimdeki hidrojen aynı hacimdeki benzin buharından 22 kat daha az patlama enerjisine sahiptir.</a:t>
            </a:r>
          </a:p>
          <a:p>
            <a:pPr marL="342900" indent="-342900" algn="l">
              <a:buFont typeface="Arial" panose="020B0604020202020204" pitchFamily="34" charset="0"/>
              <a:buChar char="•"/>
            </a:pPr>
            <a:r>
              <a:rPr lang="tr-TR" sz="1600" dirty="0"/>
              <a:t>Hidrojen -252.77°C'da sıvı hale getirilebilir. Sıvı hidrojenin hacmi gaz</a:t>
            </a:r>
            <a:r>
              <a:rPr lang="tr-TR" sz="1800" dirty="0"/>
              <a:t> halindeki hacminin sadece 1/700'ü kadardır. </a:t>
            </a:r>
          </a:p>
          <a:p>
            <a:endParaRPr lang="tr-TR" sz="2000" dirty="0"/>
          </a:p>
        </p:txBody>
      </p:sp>
      <p:graphicFrame>
        <p:nvGraphicFramePr>
          <p:cNvPr id="4" name="3 İçerik Yer Tutucusu"/>
          <p:cNvGraphicFramePr>
            <a:graphicFrameLocks/>
          </p:cNvGraphicFramePr>
          <p:nvPr>
            <p:extLst>
              <p:ext uri="{D42A27DB-BD31-4B8C-83A1-F6EECF244321}">
                <p14:modId xmlns:p14="http://schemas.microsoft.com/office/powerpoint/2010/main" val="1471746829"/>
              </p:ext>
            </p:extLst>
          </p:nvPr>
        </p:nvGraphicFramePr>
        <p:xfrm>
          <a:off x="5580112" y="328189"/>
          <a:ext cx="3240360" cy="6120676"/>
        </p:xfrm>
        <a:graphic>
          <a:graphicData uri="http://schemas.openxmlformats.org/drawingml/2006/table">
            <a:tbl>
              <a:tblPr/>
              <a:tblGrid>
                <a:gridCol w="1752194">
                  <a:extLst>
                    <a:ext uri="{9D8B030D-6E8A-4147-A177-3AD203B41FA5}">
                      <a16:colId xmlns:a16="http://schemas.microsoft.com/office/drawing/2014/main" val="20000"/>
                    </a:ext>
                  </a:extLst>
                </a:gridCol>
                <a:gridCol w="1488166">
                  <a:extLst>
                    <a:ext uri="{9D8B030D-6E8A-4147-A177-3AD203B41FA5}">
                      <a16:colId xmlns:a16="http://schemas.microsoft.com/office/drawing/2014/main" val="20001"/>
                    </a:ext>
                  </a:extLst>
                </a:gridCol>
              </a:tblGrid>
              <a:tr h="427911">
                <a:tc>
                  <a:txBody>
                    <a:bodyPr/>
                    <a:lstStyle/>
                    <a:p>
                      <a:pPr algn="l">
                        <a:lnSpc>
                          <a:spcPct val="150000"/>
                        </a:lnSpc>
                        <a:spcAft>
                          <a:spcPts val="0"/>
                        </a:spcAft>
                      </a:pPr>
                      <a:r>
                        <a:rPr lang="tr-TR" sz="900" b="1" dirty="0">
                          <a:latin typeface="Times New Roman"/>
                          <a:ea typeface="Times New Roman"/>
                        </a:rPr>
                        <a:t>ÖZELLİK</a:t>
                      </a:r>
                      <a:endParaRPr lang="tr-TR" sz="900" dirty="0">
                        <a:latin typeface="Times New Roman"/>
                        <a:ea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900" b="1" dirty="0">
                          <a:latin typeface="Times New Roman"/>
                          <a:ea typeface="Times New Roman"/>
                        </a:rPr>
                        <a:t>DEĞER</a:t>
                      </a:r>
                      <a:endParaRPr lang="tr-TR" sz="900" dirty="0">
                        <a:latin typeface="Times New Roman"/>
                        <a:ea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159">
                <a:tc>
                  <a:txBody>
                    <a:bodyPr/>
                    <a:lstStyle/>
                    <a:p>
                      <a:pPr algn="l">
                        <a:lnSpc>
                          <a:spcPct val="150000"/>
                        </a:lnSpc>
                        <a:spcAft>
                          <a:spcPts val="0"/>
                        </a:spcAft>
                      </a:pPr>
                      <a:r>
                        <a:rPr lang="tr-TR" sz="900" dirty="0">
                          <a:latin typeface="Times New Roman"/>
                          <a:ea typeface="Times New Roman"/>
                        </a:rPr>
                        <a:t>Yoğunluk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0,0838  Kg/m3</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930">
                <a:tc>
                  <a:txBody>
                    <a:bodyPr/>
                    <a:lstStyle/>
                    <a:p>
                      <a:pPr algn="l">
                        <a:lnSpc>
                          <a:spcPct val="150000"/>
                        </a:lnSpc>
                        <a:spcAft>
                          <a:spcPts val="0"/>
                        </a:spcAft>
                      </a:pPr>
                      <a:r>
                        <a:rPr lang="tr-TR" sz="900" dirty="0">
                          <a:latin typeface="Times New Roman"/>
                          <a:ea typeface="Times New Roman"/>
                        </a:rPr>
                        <a:t>Moleküler Ağırlık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900" dirty="0">
                          <a:latin typeface="Times New Roman"/>
                          <a:ea typeface="Times New Roman"/>
                        </a:rPr>
                        <a:t>2 Amu</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395">
                <a:tc>
                  <a:txBody>
                    <a:bodyPr/>
                    <a:lstStyle/>
                    <a:p>
                      <a:pPr algn="l">
                        <a:lnSpc>
                          <a:spcPct val="150000"/>
                        </a:lnSpc>
                        <a:spcAft>
                          <a:spcPts val="0"/>
                        </a:spcAft>
                      </a:pPr>
                      <a:r>
                        <a:rPr lang="tr-TR" sz="900" dirty="0">
                          <a:latin typeface="Times New Roman"/>
                          <a:ea typeface="Times New Roman"/>
                        </a:rPr>
                        <a:t>Yüksek Isıl Değeri</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141,9 MJ/kg</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395">
                <a:tc>
                  <a:txBody>
                    <a:bodyPr/>
                    <a:lstStyle/>
                    <a:p>
                      <a:pPr algn="l">
                        <a:lnSpc>
                          <a:spcPct val="150000"/>
                        </a:lnSpc>
                        <a:spcAft>
                          <a:spcPts val="0"/>
                        </a:spcAft>
                      </a:pPr>
                      <a:r>
                        <a:rPr lang="tr-TR" sz="900" dirty="0">
                          <a:latin typeface="Times New Roman"/>
                          <a:ea typeface="Times New Roman"/>
                        </a:rPr>
                        <a:t>Düşük Isıl Değeri</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119,9 MJ/kg</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395">
                <a:tc>
                  <a:txBody>
                    <a:bodyPr/>
                    <a:lstStyle/>
                    <a:p>
                      <a:pPr algn="l">
                        <a:lnSpc>
                          <a:spcPct val="150000"/>
                        </a:lnSpc>
                        <a:spcAft>
                          <a:spcPts val="0"/>
                        </a:spcAft>
                      </a:pPr>
                      <a:r>
                        <a:rPr lang="tr-TR" sz="900" dirty="0">
                          <a:latin typeface="Times New Roman"/>
                          <a:ea typeface="Times New Roman"/>
                        </a:rPr>
                        <a:t>Kaynama Sıcaklığı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20,3 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395">
                <a:tc>
                  <a:txBody>
                    <a:bodyPr/>
                    <a:lstStyle/>
                    <a:p>
                      <a:pPr algn="l">
                        <a:lnSpc>
                          <a:spcPct val="150000"/>
                        </a:lnSpc>
                        <a:spcAft>
                          <a:spcPts val="0"/>
                        </a:spcAft>
                      </a:pPr>
                      <a:r>
                        <a:rPr lang="tr-TR" sz="900" dirty="0">
                          <a:latin typeface="Times New Roman"/>
                          <a:ea typeface="Times New Roman"/>
                        </a:rPr>
                        <a:t>Sıvı Olarak Yoğunluk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70,8 Kg/m3</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2395">
                <a:tc>
                  <a:txBody>
                    <a:bodyPr/>
                    <a:lstStyle/>
                    <a:p>
                      <a:pPr algn="l">
                        <a:lnSpc>
                          <a:spcPct val="150000"/>
                        </a:lnSpc>
                        <a:spcAft>
                          <a:spcPts val="0"/>
                        </a:spcAft>
                      </a:pPr>
                      <a:r>
                        <a:rPr lang="tr-TR" sz="900" dirty="0">
                          <a:latin typeface="Times New Roman"/>
                          <a:ea typeface="Times New Roman"/>
                        </a:rPr>
                        <a:t>Kritik Sıcaklık Noktası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32,94 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2395">
                <a:tc>
                  <a:txBody>
                    <a:bodyPr/>
                    <a:lstStyle/>
                    <a:p>
                      <a:pPr algn="l">
                        <a:lnSpc>
                          <a:spcPct val="150000"/>
                        </a:lnSpc>
                        <a:spcAft>
                          <a:spcPts val="0"/>
                        </a:spcAft>
                      </a:pPr>
                      <a:r>
                        <a:rPr lang="tr-TR" sz="900" dirty="0">
                          <a:latin typeface="Times New Roman"/>
                          <a:ea typeface="Times New Roman"/>
                        </a:rPr>
                        <a:t>Kritik Basınç Noktası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12,84 Bar</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395">
                <a:tc>
                  <a:txBody>
                    <a:bodyPr/>
                    <a:lstStyle/>
                    <a:p>
                      <a:pPr algn="l">
                        <a:lnSpc>
                          <a:spcPct val="150000"/>
                        </a:lnSpc>
                        <a:spcAft>
                          <a:spcPts val="0"/>
                        </a:spcAft>
                      </a:pPr>
                      <a:r>
                        <a:rPr lang="tr-TR" sz="900" dirty="0">
                          <a:latin typeface="Times New Roman"/>
                          <a:ea typeface="Times New Roman"/>
                        </a:rPr>
                        <a:t>Kritik Yoğunluk Noktası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31,4 Kg/m3</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2611">
                <a:tc>
                  <a:txBody>
                    <a:bodyPr/>
                    <a:lstStyle/>
                    <a:p>
                      <a:pPr algn="l">
                        <a:lnSpc>
                          <a:spcPct val="150000"/>
                        </a:lnSpc>
                        <a:spcAft>
                          <a:spcPts val="0"/>
                        </a:spcAft>
                      </a:pPr>
                      <a:r>
                        <a:rPr lang="tr-TR" sz="900" dirty="0">
                          <a:latin typeface="Times New Roman"/>
                          <a:ea typeface="Times New Roman"/>
                        </a:rPr>
                        <a:t>Kendinden Tutuşma Sıcaklığı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858 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2395">
                <a:tc>
                  <a:txBody>
                    <a:bodyPr/>
                    <a:lstStyle/>
                    <a:p>
                      <a:pPr algn="l">
                        <a:lnSpc>
                          <a:spcPct val="150000"/>
                        </a:lnSpc>
                        <a:spcAft>
                          <a:spcPts val="0"/>
                        </a:spcAft>
                      </a:pPr>
                      <a:r>
                        <a:rPr lang="tr-TR" sz="900" dirty="0">
                          <a:latin typeface="Times New Roman"/>
                          <a:ea typeface="Times New Roman"/>
                        </a:rPr>
                        <a:t>Havada Ateşleme Sınırı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4,0 - 75,0  %  Hacim</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4930">
                <a:tc>
                  <a:txBody>
                    <a:bodyPr/>
                    <a:lstStyle/>
                    <a:p>
                      <a:pPr algn="l">
                        <a:lnSpc>
                          <a:spcPct val="150000"/>
                        </a:lnSpc>
                        <a:spcAft>
                          <a:spcPts val="0"/>
                        </a:spcAft>
                      </a:pPr>
                      <a:r>
                        <a:rPr lang="tr-TR" sz="900" dirty="0">
                          <a:latin typeface="Times New Roman"/>
                          <a:ea typeface="Times New Roman"/>
                        </a:rPr>
                        <a:t>Havadaki Alev Sıcaklığı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2318 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2395">
                <a:tc>
                  <a:txBody>
                    <a:bodyPr/>
                    <a:lstStyle/>
                    <a:p>
                      <a:pPr algn="l">
                        <a:lnSpc>
                          <a:spcPct val="150000"/>
                        </a:lnSpc>
                        <a:spcAft>
                          <a:spcPts val="0"/>
                        </a:spcAft>
                      </a:pPr>
                      <a:r>
                        <a:rPr lang="tr-TR" sz="900" dirty="0">
                          <a:latin typeface="Times New Roman"/>
                          <a:ea typeface="Times New Roman"/>
                        </a:rPr>
                        <a:t>Havadaki </a:t>
                      </a:r>
                      <a:r>
                        <a:rPr lang="tr-TR" sz="900" dirty="0" err="1">
                          <a:latin typeface="Times New Roman"/>
                          <a:ea typeface="Times New Roman"/>
                        </a:rPr>
                        <a:t>Stokiyometrik</a:t>
                      </a:r>
                      <a:r>
                        <a:rPr lang="tr-TR" sz="900" dirty="0">
                          <a:latin typeface="Times New Roman"/>
                          <a:ea typeface="Times New Roman"/>
                        </a:rPr>
                        <a:t> Karışım</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29,53 % Hacim</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2395">
                <a:tc>
                  <a:txBody>
                    <a:bodyPr/>
                    <a:lstStyle/>
                    <a:p>
                      <a:pPr algn="l">
                        <a:lnSpc>
                          <a:spcPct val="150000"/>
                        </a:lnSpc>
                        <a:spcAft>
                          <a:spcPts val="0"/>
                        </a:spcAft>
                      </a:pPr>
                      <a:r>
                        <a:rPr lang="tr-TR" sz="900" dirty="0">
                          <a:latin typeface="Times New Roman"/>
                          <a:ea typeface="Times New Roman"/>
                        </a:rPr>
                        <a:t>Sabit Basınçta Özgül Isısı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14,89 Kj/kg.K</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2395">
                <a:tc>
                  <a:txBody>
                    <a:bodyPr/>
                    <a:lstStyle/>
                    <a:p>
                      <a:pPr algn="l">
                        <a:lnSpc>
                          <a:spcPct val="150000"/>
                        </a:lnSpc>
                        <a:spcAft>
                          <a:spcPts val="0"/>
                        </a:spcAft>
                      </a:pPr>
                      <a:r>
                        <a:rPr lang="tr-TR" sz="900" dirty="0">
                          <a:latin typeface="Times New Roman"/>
                          <a:ea typeface="Times New Roman"/>
                        </a:rPr>
                        <a:t>Hava İçindeki Yayılma Katsayısı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0,61 Cm2/sn</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52395">
                <a:tc>
                  <a:txBody>
                    <a:bodyPr/>
                    <a:lstStyle/>
                    <a:p>
                      <a:pPr algn="l">
                        <a:lnSpc>
                          <a:spcPct val="150000"/>
                        </a:lnSpc>
                        <a:spcAft>
                          <a:spcPts val="0"/>
                        </a:spcAft>
                      </a:pPr>
                      <a:r>
                        <a:rPr lang="tr-TR" sz="900" dirty="0">
                          <a:latin typeface="Times New Roman"/>
                          <a:ea typeface="Times New Roman"/>
                        </a:rPr>
                        <a:t>Patlama Enerjisi</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0,17 g.TNT.k/j</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2395">
                <a:tc>
                  <a:txBody>
                    <a:bodyPr/>
                    <a:lstStyle/>
                    <a:p>
                      <a:pPr algn="l">
                        <a:lnSpc>
                          <a:spcPct val="150000"/>
                        </a:lnSpc>
                        <a:spcAft>
                          <a:spcPts val="0"/>
                        </a:spcAft>
                      </a:pPr>
                      <a:r>
                        <a:rPr lang="tr-TR" sz="900" dirty="0">
                          <a:latin typeface="Times New Roman"/>
                          <a:ea typeface="Times New Roman"/>
                        </a:rPr>
                        <a:t>Alev Yayılması</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900" dirty="0">
                          <a:latin typeface="Times New Roman"/>
                          <a:ea typeface="Times New Roman"/>
                        </a:rPr>
                        <a:t>17–25 %</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328" t="18140" r="13086" b="9351"/>
          <a:stretch>
            <a:fillRect/>
          </a:stretch>
        </p:blipFill>
        <p:spPr bwMode="auto">
          <a:xfrm>
            <a:off x="1259632" y="692696"/>
            <a:ext cx="7151688" cy="5489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328" t="17041" r="13086" b="9351"/>
          <a:stretch>
            <a:fillRect/>
          </a:stretch>
        </p:blipFill>
        <p:spPr bwMode="auto">
          <a:xfrm>
            <a:off x="899592" y="404664"/>
            <a:ext cx="7286625" cy="5676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a:t>Hidrojen Üretimi</a:t>
            </a:r>
            <a:endParaRPr lang="tr-TR" dirty="0"/>
          </a:p>
        </p:txBody>
      </p:sp>
      <p:graphicFrame>
        <p:nvGraphicFramePr>
          <p:cNvPr id="4" name="3 İçerik Yer Tutucusu"/>
          <p:cNvGraphicFramePr>
            <a:graphicFrameLocks noGrp="1"/>
          </p:cNvGraphicFramePr>
          <p:nvPr>
            <p:ph idx="1"/>
          </p:nvPr>
        </p:nvGraphicFramePr>
        <p:xfrm>
          <a:off x="395535" y="764702"/>
          <a:ext cx="8136905" cy="5760643"/>
        </p:xfrm>
        <a:graphic>
          <a:graphicData uri="http://schemas.openxmlformats.org/drawingml/2006/table">
            <a:tbl>
              <a:tblPr/>
              <a:tblGrid>
                <a:gridCol w="1888924">
                  <a:extLst>
                    <a:ext uri="{9D8B030D-6E8A-4147-A177-3AD203B41FA5}">
                      <a16:colId xmlns:a16="http://schemas.microsoft.com/office/drawing/2014/main" val="20000"/>
                    </a:ext>
                  </a:extLst>
                </a:gridCol>
                <a:gridCol w="1888924">
                  <a:extLst>
                    <a:ext uri="{9D8B030D-6E8A-4147-A177-3AD203B41FA5}">
                      <a16:colId xmlns:a16="http://schemas.microsoft.com/office/drawing/2014/main" val="20001"/>
                    </a:ext>
                  </a:extLst>
                </a:gridCol>
                <a:gridCol w="1453019">
                  <a:extLst>
                    <a:ext uri="{9D8B030D-6E8A-4147-A177-3AD203B41FA5}">
                      <a16:colId xmlns:a16="http://schemas.microsoft.com/office/drawing/2014/main" val="20002"/>
                    </a:ext>
                  </a:extLst>
                </a:gridCol>
                <a:gridCol w="1453019">
                  <a:extLst>
                    <a:ext uri="{9D8B030D-6E8A-4147-A177-3AD203B41FA5}">
                      <a16:colId xmlns:a16="http://schemas.microsoft.com/office/drawing/2014/main" val="20003"/>
                    </a:ext>
                  </a:extLst>
                </a:gridCol>
                <a:gridCol w="1453019">
                  <a:extLst>
                    <a:ext uri="{9D8B030D-6E8A-4147-A177-3AD203B41FA5}">
                      <a16:colId xmlns:a16="http://schemas.microsoft.com/office/drawing/2014/main" val="20004"/>
                    </a:ext>
                  </a:extLst>
                </a:gridCol>
              </a:tblGrid>
              <a:tr h="265822">
                <a:tc>
                  <a:txBody>
                    <a:bodyPr/>
                    <a:lstStyle/>
                    <a:p>
                      <a:pPr algn="ctr">
                        <a:lnSpc>
                          <a:spcPts val="1800"/>
                        </a:lnSpc>
                        <a:spcAft>
                          <a:spcPts val="0"/>
                        </a:spcAft>
                      </a:pPr>
                      <a:r>
                        <a:rPr lang="tr-TR" sz="1000" b="1" dirty="0">
                          <a:solidFill>
                            <a:srgbClr val="000000"/>
                          </a:solidFill>
                          <a:latin typeface="Times New Roman"/>
                          <a:ea typeface="Times New Roman"/>
                        </a:rPr>
                        <a:t>YÖNTEM</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b="1">
                          <a:solidFill>
                            <a:srgbClr val="000000"/>
                          </a:solidFill>
                          <a:latin typeface="Times New Roman"/>
                          <a:ea typeface="Times New Roman"/>
                        </a:rPr>
                        <a:t>PROSES</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b="1">
                          <a:solidFill>
                            <a:srgbClr val="000000"/>
                          </a:solidFill>
                          <a:latin typeface="Times New Roman"/>
                          <a:ea typeface="Times New Roman"/>
                        </a:rPr>
                        <a:t>KAYNAK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b="1">
                          <a:solidFill>
                            <a:srgbClr val="000000"/>
                          </a:solidFill>
                          <a:latin typeface="Times New Roman"/>
                          <a:ea typeface="Times New Roman"/>
                        </a:rPr>
                        <a:t>ENERJİ</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b="1">
                          <a:solidFill>
                            <a:srgbClr val="000000"/>
                          </a:solidFill>
                          <a:latin typeface="Times New Roman"/>
                          <a:ea typeface="Times New Roman"/>
                        </a:rPr>
                        <a:t>EMİSYON</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1642">
                <a:tc rowSpan="4">
                  <a:txBody>
                    <a:bodyPr/>
                    <a:lstStyle/>
                    <a:p>
                      <a:pPr algn="ctr">
                        <a:lnSpc>
                          <a:spcPts val="1800"/>
                        </a:lnSpc>
                        <a:spcAft>
                          <a:spcPts val="0"/>
                        </a:spcAft>
                      </a:pPr>
                      <a:r>
                        <a:rPr lang="tr-TR" sz="1000" b="1">
                          <a:solidFill>
                            <a:srgbClr val="000000"/>
                          </a:solidFill>
                          <a:latin typeface="Times New Roman"/>
                          <a:ea typeface="Times New Roman"/>
                        </a:rPr>
                        <a:t>ISIL</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Buharlı dönüşüm</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Doğalgaz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Yüksek sıcaklıkta buhar</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Karbondioksit, karbonmonoksit</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2063">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Termokimyasal su ayrışımı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dirty="0">
                          <a:solidFill>
                            <a:srgbClr val="000000"/>
                          </a:solidFill>
                          <a:latin typeface="Times New Roman"/>
                          <a:ea typeface="Times New Roman"/>
                        </a:rPr>
                        <a:t>Su</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dirty="0">
                          <a:solidFill>
                            <a:srgbClr val="000000"/>
                          </a:solidFill>
                          <a:latin typeface="Times New Roman"/>
                          <a:ea typeface="Times New Roman"/>
                        </a:rPr>
                        <a:t>Nükleer reaktörlerde elde edilen yüksek sıcaklık</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Yok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2063">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Gazifikasyon</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Kömür, </a:t>
                      </a:r>
                      <a:endParaRPr lang="tr-TR" sz="1000">
                        <a:latin typeface="Times New Roman"/>
                        <a:ea typeface="Times New Roman"/>
                      </a:endParaRPr>
                    </a:p>
                    <a:p>
                      <a:pPr algn="ctr">
                        <a:lnSpc>
                          <a:spcPts val="1800"/>
                        </a:lnSpc>
                        <a:spcAft>
                          <a:spcPts val="0"/>
                        </a:spcAft>
                      </a:pPr>
                      <a:r>
                        <a:rPr lang="tr-TR" sz="1000">
                          <a:solidFill>
                            <a:srgbClr val="000000"/>
                          </a:solidFill>
                          <a:latin typeface="Times New Roman"/>
                          <a:ea typeface="Times New Roman"/>
                        </a:rPr>
                        <a:t>Biyo-kütle</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Yüksek sıcaklık ve basınçta su buharı ve oksijen</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Karbondioksit, karbonmonoksit</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1642">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Piroliz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Biyo-kütle</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Orta sıcaklıkta su buharı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Karbondioksit, karbonmonoksit</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1642">
                <a:tc rowSpan="3">
                  <a:txBody>
                    <a:bodyPr/>
                    <a:lstStyle/>
                    <a:p>
                      <a:pPr algn="ctr">
                        <a:lnSpc>
                          <a:spcPts val="1800"/>
                        </a:lnSpc>
                        <a:spcAft>
                          <a:spcPts val="0"/>
                        </a:spcAft>
                      </a:pPr>
                      <a:r>
                        <a:rPr lang="tr-TR" sz="1000" b="1">
                          <a:solidFill>
                            <a:srgbClr val="000000"/>
                          </a:solidFill>
                          <a:latin typeface="Times New Roman"/>
                          <a:ea typeface="Times New Roman"/>
                        </a:rPr>
                        <a:t>ELEKTRO</a:t>
                      </a:r>
                      <a:endParaRPr lang="tr-TR" sz="1000">
                        <a:latin typeface="Times New Roman"/>
                        <a:ea typeface="Times New Roman"/>
                      </a:endParaRPr>
                    </a:p>
                    <a:p>
                      <a:pPr algn="ctr">
                        <a:lnSpc>
                          <a:spcPts val="1800"/>
                        </a:lnSpc>
                        <a:spcAft>
                          <a:spcPts val="0"/>
                        </a:spcAft>
                      </a:pPr>
                      <a:r>
                        <a:rPr lang="tr-TR" sz="1000" b="1">
                          <a:solidFill>
                            <a:srgbClr val="000000"/>
                          </a:solidFill>
                          <a:latin typeface="Times New Roman"/>
                          <a:ea typeface="Times New Roman"/>
                        </a:rPr>
                        <a:t>KİMYASAL</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Elektroliz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Su</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Elektrik (rüzgâr, güneş, nükleer)</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Yok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2063">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Elektroliz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Su</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Elektrik (Kömür, doğalgaz)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Elektrik üretiminden kaynaklanan emisyon</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5822">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Fotoelektrokimyasal</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Su</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Güneş ışığı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Yok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1031">
                <a:tc rowSpan="3">
                  <a:txBody>
                    <a:bodyPr/>
                    <a:lstStyle/>
                    <a:p>
                      <a:pPr algn="ctr">
                        <a:lnSpc>
                          <a:spcPts val="1800"/>
                        </a:lnSpc>
                        <a:spcAft>
                          <a:spcPts val="0"/>
                        </a:spcAft>
                      </a:pPr>
                      <a:r>
                        <a:rPr lang="tr-TR" sz="1000" b="1">
                          <a:solidFill>
                            <a:srgbClr val="000000"/>
                          </a:solidFill>
                          <a:latin typeface="Times New Roman"/>
                          <a:ea typeface="Times New Roman"/>
                        </a:rPr>
                        <a:t>BİYOLOJİK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Fotobiyolojik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Su ve alg bakterisi</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Güneş ışığı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Yok</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5822">
                <a:tc vMerge="1">
                  <a:txBody>
                    <a:bodyPr/>
                    <a:lstStyle/>
                    <a:p>
                      <a:endParaRPr lang="tr-TR"/>
                    </a:p>
                  </a:txBody>
                  <a:tcPr/>
                </a:tc>
                <a:tc>
                  <a:txBody>
                    <a:bodyPr/>
                    <a:lstStyle/>
                    <a:p>
                      <a:pPr algn="ctr">
                        <a:lnSpc>
                          <a:spcPts val="1800"/>
                        </a:lnSpc>
                        <a:spcAft>
                          <a:spcPts val="0"/>
                        </a:spcAft>
                      </a:pPr>
                      <a:r>
                        <a:rPr lang="tr-TR" sz="1000">
                          <a:solidFill>
                            <a:srgbClr val="000000"/>
                          </a:solidFill>
                          <a:latin typeface="Times New Roman"/>
                          <a:ea typeface="Times New Roman"/>
                        </a:rPr>
                        <a:t>Oksijensiz sindirim</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Biyo-kütle</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Yüksek ısı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Az</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1031">
                <a:tc vMerge="1">
                  <a:txBody>
                    <a:bodyPr/>
                    <a:lstStyle/>
                    <a:p>
                      <a:endParaRPr lang="tr-TR"/>
                    </a:p>
                  </a:txBody>
                  <a:tcPr/>
                </a:tc>
                <a:tc>
                  <a:txBody>
                    <a:bodyPr/>
                    <a:lstStyle/>
                    <a:p>
                      <a:pPr algn="ctr">
                        <a:lnSpc>
                          <a:spcPts val="1800"/>
                        </a:lnSpc>
                        <a:spcAft>
                          <a:spcPts val="0"/>
                        </a:spcAft>
                      </a:pPr>
                      <a:r>
                        <a:rPr lang="tr-TR" sz="1000" dirty="0" err="1">
                          <a:solidFill>
                            <a:srgbClr val="000000"/>
                          </a:solidFill>
                          <a:latin typeface="Times New Roman"/>
                          <a:ea typeface="Times New Roman"/>
                        </a:rPr>
                        <a:t>Fermantatif</a:t>
                      </a:r>
                      <a:r>
                        <a:rPr lang="tr-TR" sz="1000" dirty="0">
                          <a:solidFill>
                            <a:srgbClr val="000000"/>
                          </a:solidFill>
                          <a:latin typeface="Times New Roman"/>
                          <a:ea typeface="Times New Roman"/>
                        </a:rPr>
                        <a:t> mikroorganizmalar</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dirty="0" err="1">
                          <a:solidFill>
                            <a:srgbClr val="000000"/>
                          </a:solidFill>
                          <a:latin typeface="Times New Roman"/>
                          <a:ea typeface="Times New Roman"/>
                        </a:rPr>
                        <a:t>Biyo</a:t>
                      </a:r>
                      <a:r>
                        <a:rPr lang="tr-TR" sz="1000" dirty="0">
                          <a:solidFill>
                            <a:srgbClr val="000000"/>
                          </a:solidFill>
                          <a:latin typeface="Times New Roman"/>
                          <a:ea typeface="Times New Roman"/>
                        </a:rPr>
                        <a:t>-kütle</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a:solidFill>
                            <a:srgbClr val="000000"/>
                          </a:solidFill>
                          <a:latin typeface="Times New Roman"/>
                          <a:ea typeface="Times New Roman"/>
                        </a:rPr>
                        <a:t>Yüksek ısı</a:t>
                      </a:r>
                      <a:endParaRPr lang="tr-TR" sz="100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tr-TR" sz="1000" dirty="0">
                          <a:solidFill>
                            <a:srgbClr val="000000"/>
                          </a:solidFill>
                          <a:latin typeface="Times New Roman"/>
                          <a:ea typeface="Times New Roman"/>
                        </a:rPr>
                        <a:t>Az</a:t>
                      </a:r>
                      <a:endParaRPr lang="tr-TR" sz="1000" dirty="0">
                        <a:latin typeface="Times New Roman"/>
                        <a:ea typeface="Times New Roman"/>
                      </a:endParaRPr>
                    </a:p>
                  </a:txBody>
                  <a:tcPr marL="54312" marR="54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116632"/>
            <a:ext cx="5112568" cy="576064"/>
          </a:xfrm>
        </p:spPr>
        <p:txBody>
          <a:bodyPr>
            <a:normAutofit/>
          </a:bodyPr>
          <a:lstStyle/>
          <a:p>
            <a:r>
              <a:rPr lang="tr-TR" sz="2800" b="1" dirty="0"/>
              <a:t>Hidrojen Üretim Yöntemleri</a:t>
            </a:r>
            <a:endParaRPr lang="tr-TR" sz="2800" dirty="0"/>
          </a:p>
        </p:txBody>
      </p:sp>
      <p:sp>
        <p:nvSpPr>
          <p:cNvPr id="3" name="2 İçerik Yer Tutucusu"/>
          <p:cNvSpPr>
            <a:spLocks noGrp="1"/>
          </p:cNvSpPr>
          <p:nvPr>
            <p:ph idx="1"/>
          </p:nvPr>
        </p:nvSpPr>
        <p:spPr>
          <a:xfrm>
            <a:off x="467544" y="908720"/>
            <a:ext cx="6563072" cy="1152128"/>
          </a:xfrm>
        </p:spPr>
        <p:txBody>
          <a:bodyPr>
            <a:normAutofit fontScale="55000" lnSpcReduction="20000"/>
          </a:bodyPr>
          <a:lstStyle/>
          <a:p>
            <a:pPr marL="0" indent="0">
              <a:buNone/>
            </a:pPr>
            <a:r>
              <a:rPr lang="tr-TR" dirty="0"/>
              <a:t>Temel olarak hidrojen üretim yöntemlerini;</a:t>
            </a:r>
          </a:p>
          <a:p>
            <a:pPr lvl="0"/>
            <a:r>
              <a:rPr lang="tr-TR" dirty="0"/>
              <a:t>Isıl,</a:t>
            </a:r>
          </a:p>
          <a:p>
            <a:pPr lvl="0"/>
            <a:r>
              <a:rPr lang="tr-TR" dirty="0"/>
              <a:t>Kimyasal,</a:t>
            </a:r>
          </a:p>
          <a:p>
            <a:pPr lvl="0"/>
            <a:r>
              <a:rPr lang="tr-TR" dirty="0"/>
              <a:t>Biyolojik işlemler olmak üzere 3 ana başlık altında toplayabiliriz. </a:t>
            </a:r>
          </a:p>
        </p:txBody>
      </p:sp>
      <p:sp>
        <p:nvSpPr>
          <p:cNvPr id="6" name="Subtitle 3"/>
          <p:cNvSpPr txBox="1">
            <a:spLocks/>
          </p:cNvSpPr>
          <p:nvPr/>
        </p:nvSpPr>
        <p:spPr>
          <a:xfrm>
            <a:off x="418998" y="2564904"/>
            <a:ext cx="6588224" cy="357301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altLang="tr-TR" sz="2800" b="1" dirty="0">
                <a:solidFill>
                  <a:srgbClr val="FF0000"/>
                </a:solidFill>
              </a:rPr>
              <a:t>Buhar-Metan Yeniden Oluşturma Yöntemiyle Hidrojen Üretimi</a:t>
            </a:r>
            <a:endParaRPr lang="tr-TR" altLang="tr-TR" sz="2800" dirty="0"/>
          </a:p>
          <a:p>
            <a:r>
              <a:rPr lang="tr-TR" altLang="tr-TR" sz="2800" dirty="0"/>
              <a:t>Doğal gaz yüksek sıcaklıkta (392°C) buhara tabi tutularak hidrojen, karbonmonoksit ve karbondioksit elde edilir. </a:t>
            </a:r>
          </a:p>
          <a:p>
            <a:pPr algn="just"/>
            <a:r>
              <a:rPr lang="tr-TR" altLang="tr-TR" sz="2800" dirty="0"/>
              <a:t>Daha sonra karbonmonoksit buharlaştırılarak ilave hidrojen ve karbondioksit elde edilir. Hidrojen üretmek için en verimli yöntem bu yöntemdir ve hidrojen ürün miktarı % 70– % 90 arasında olur. Fakat çevre kirliliğine neden olan CO2 açığa çıktığı için geçerli bir yöntem değildir.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444" y="44624"/>
            <a:ext cx="6347048" cy="634082"/>
          </a:xfrm>
        </p:spPr>
        <p:txBody>
          <a:bodyPr>
            <a:normAutofit/>
          </a:bodyPr>
          <a:lstStyle/>
          <a:p>
            <a:r>
              <a:rPr lang="tr-TR" sz="2400" dirty="0"/>
              <a:t>Sudan Hidrojen Üretimi</a:t>
            </a:r>
          </a:p>
        </p:txBody>
      </p:sp>
      <p:sp>
        <p:nvSpPr>
          <p:cNvPr id="5" name="Content Placeholder 4"/>
          <p:cNvSpPr>
            <a:spLocks noGrp="1"/>
          </p:cNvSpPr>
          <p:nvPr>
            <p:ph idx="1"/>
          </p:nvPr>
        </p:nvSpPr>
        <p:spPr>
          <a:xfrm>
            <a:off x="491912" y="982011"/>
            <a:ext cx="3864064" cy="2446989"/>
          </a:xfrm>
        </p:spPr>
        <p:txBody>
          <a:bodyPr>
            <a:normAutofit fontScale="47500" lnSpcReduction="20000"/>
          </a:bodyPr>
          <a:lstStyle/>
          <a:p>
            <a:pPr marL="0" lvl="0" indent="0" eaLnBrk="0" fontAlgn="base" hangingPunct="0">
              <a:spcBef>
                <a:spcPct val="0"/>
              </a:spcBef>
              <a:spcAft>
                <a:spcPct val="0"/>
              </a:spcAft>
              <a:buNone/>
            </a:pPr>
            <a:r>
              <a:rPr lang="tr-TR" altLang="tr-TR" dirty="0">
                <a:latin typeface="Arial" panose="020B0604020202020204" pitchFamily="34" charset="0"/>
              </a:rPr>
              <a:t>Suya doğru akım verilerek hidrojen ve oksijenlerine ayrılması işlemine elektroliz denmektedir. </a:t>
            </a:r>
          </a:p>
          <a:p>
            <a:pPr marL="0" lvl="0" indent="0" eaLnBrk="0" fontAlgn="base" hangingPunct="0">
              <a:spcBef>
                <a:spcPct val="0"/>
              </a:spcBef>
              <a:spcAft>
                <a:spcPct val="0"/>
              </a:spcAft>
              <a:buNone/>
            </a:pPr>
            <a:r>
              <a:rPr lang="tr-TR" altLang="tr-TR" dirty="0">
                <a:latin typeface="Arial" panose="020B0604020202020204" pitchFamily="34" charset="0"/>
              </a:rPr>
              <a:t>Doğru akım kaynağı anot ve kotot elektrotlara bağlandığında akım iletken sıvı içinde, pozitif elektrottan negatif elektroda doğru akacaktır. </a:t>
            </a:r>
          </a:p>
          <a:p>
            <a:pPr marL="0" lvl="0" indent="0" eaLnBrk="0" fontAlgn="base" hangingPunct="0">
              <a:spcBef>
                <a:spcPct val="0"/>
              </a:spcBef>
              <a:spcAft>
                <a:spcPct val="0"/>
              </a:spcAft>
              <a:buNone/>
            </a:pPr>
            <a:r>
              <a:rPr lang="tr-TR" altLang="tr-TR" dirty="0">
                <a:latin typeface="Arial" panose="020B0604020202020204" pitchFamily="34" charset="0"/>
              </a:rPr>
              <a:t>Suyun içindeki katottan hidrojen ve anottan ise oksijene ayrışacaktır.</a:t>
            </a:r>
          </a:p>
          <a:p>
            <a:pPr marL="0" indent="0" eaLnBrk="0" fontAlgn="base" hangingPunct="0">
              <a:spcBef>
                <a:spcPct val="0"/>
              </a:spcBef>
              <a:spcAft>
                <a:spcPct val="0"/>
              </a:spcAft>
              <a:buNone/>
            </a:pPr>
            <a:r>
              <a:rPr lang="tr-TR" dirty="0"/>
              <a:t>Elektroliz işleminin verimi % 70 dolayında olmaktadır. </a:t>
            </a:r>
            <a:endParaRPr lang="tr-TR" altLang="tr-TR" dirty="0">
              <a:latin typeface="Arial" panose="020B0604020202020204" pitchFamily="34" charset="0"/>
            </a:endParaRPr>
          </a:p>
          <a:p>
            <a:endParaRPr lang="tr-T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548680"/>
            <a:ext cx="4000500" cy="3533775"/>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76941"/>
            <a:ext cx="4176464" cy="378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6669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1212</Words>
  <Application>Microsoft Office PowerPoint</Application>
  <PresentationFormat>Ekran Gösterisi (4:3)</PresentationFormat>
  <Paragraphs>149</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Times New Roman</vt:lpstr>
      <vt:lpstr>Ofis Teması</vt:lpstr>
      <vt:lpstr>Geleceğin Enerjisi Hidrojen</vt:lpstr>
      <vt:lpstr>Hidrojenin Avantajları</vt:lpstr>
      <vt:lpstr>Hidrojenin Avantajları</vt:lpstr>
      <vt:lpstr>Hidrojenin Özellikleri </vt:lpstr>
      <vt:lpstr>PowerPoint Sunusu</vt:lpstr>
      <vt:lpstr>PowerPoint Sunusu</vt:lpstr>
      <vt:lpstr>Hidrojen Üretimi</vt:lpstr>
      <vt:lpstr>Hidrojen Üretim Yöntemleri</vt:lpstr>
      <vt:lpstr>Sudan Hidrojen Üretimi</vt:lpstr>
      <vt:lpstr>Güneş Enerjisinden Hidrojen Üretimi</vt:lpstr>
      <vt:lpstr>Kömür ve Doğal gazdan Hidrojen Üretimi</vt:lpstr>
      <vt:lpstr>Pilin Çalışması</vt:lpstr>
      <vt:lpstr>Yakıt Pilleri</vt:lpstr>
      <vt:lpstr>PowerPoint Sunusu</vt:lpstr>
      <vt:lpstr>PEM Sistemi</vt:lpstr>
      <vt:lpstr>PEM(Proton Exchange Membrane) yakıt pilleri 80 °C sıcaklıkta çalıştıklarından ve bu sıcaklık, gerçekleşen elektrokimyasal reaksiyonlar için düşük olduğundan elektrotlar ince platin tabakaları ile desteklenmektedirler. </vt:lpstr>
      <vt:lpstr>PowerPoint Sunusu</vt:lpstr>
      <vt:lpstr>PowerPoint Sunusu</vt:lpstr>
      <vt:lpstr>Şehir Taşımacılığında Hidrojenin Kullanılması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Hidrojen</dc:title>
  <dc:creator>cuma çetiner</dc:creator>
  <cp:lastModifiedBy>Cuma ÇETİNER</cp:lastModifiedBy>
  <cp:revision>72</cp:revision>
  <dcterms:created xsi:type="dcterms:W3CDTF">2011-05-05T08:59:31Z</dcterms:created>
  <dcterms:modified xsi:type="dcterms:W3CDTF">2020-03-20T12:31:26Z</dcterms:modified>
</cp:coreProperties>
</file>