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8" r:id="rId3"/>
    <p:sldId id="256" r:id="rId4"/>
    <p:sldId id="258" r:id="rId5"/>
    <p:sldId id="259" r:id="rId6"/>
    <p:sldId id="267" r:id="rId7"/>
    <p:sldId id="271" r:id="rId8"/>
    <p:sldId id="257" r:id="rId9"/>
    <p:sldId id="273" r:id="rId10"/>
    <p:sldId id="260" r:id="rId11"/>
    <p:sldId id="262" r:id="rId12"/>
    <p:sldId id="264" r:id="rId13"/>
    <p:sldId id="263" r:id="rId14"/>
    <p:sldId id="272" r:id="rId15"/>
    <p:sldId id="261" r:id="rId16"/>
    <p:sldId id="265" r:id="rId17"/>
    <p:sldId id="266"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647BEF4-DC67-4C35-9C28-940C2A34339E}" type="datetimeFigureOut">
              <a:rPr lang="tr-TR" smtClean="0"/>
              <a:pPr/>
              <a:t>3.5.2017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29861D4-41DA-4789-838E-A5414B330703}"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647BEF4-DC67-4C35-9C28-940C2A34339E}" type="datetimeFigureOut">
              <a:rPr lang="tr-TR" smtClean="0"/>
              <a:pPr/>
              <a:t>3.5.2017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29861D4-41DA-4789-838E-A5414B33070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647BEF4-DC67-4C35-9C28-940C2A34339E}" type="datetimeFigureOut">
              <a:rPr lang="tr-TR" smtClean="0"/>
              <a:pPr/>
              <a:t>3.5.2017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29861D4-41DA-4789-838E-A5414B330703}"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647BEF4-DC67-4C35-9C28-940C2A34339E}" type="datetimeFigureOut">
              <a:rPr lang="tr-TR" smtClean="0"/>
              <a:pPr/>
              <a:t>3.5.2017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29861D4-41DA-4789-838E-A5414B330703}"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647BEF4-DC67-4C35-9C28-940C2A34339E}" type="datetimeFigureOut">
              <a:rPr lang="tr-TR" smtClean="0"/>
              <a:pPr/>
              <a:t>3.5.2017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29861D4-41DA-4789-838E-A5414B330703}"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647BEF4-DC67-4C35-9C28-940C2A34339E}" type="datetimeFigureOut">
              <a:rPr lang="tr-TR" smtClean="0"/>
              <a:pPr/>
              <a:t>3.5.2017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29861D4-41DA-4789-838E-A5414B330703}"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647BEF4-DC67-4C35-9C28-940C2A34339E}" type="datetimeFigureOut">
              <a:rPr lang="tr-TR" smtClean="0"/>
              <a:pPr/>
              <a:t>3.5.2017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29861D4-41DA-4789-838E-A5414B330703}"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4647BEF4-DC67-4C35-9C28-940C2A34339E}" type="datetimeFigureOut">
              <a:rPr lang="tr-TR" smtClean="0"/>
              <a:pPr/>
              <a:t>3.5.2017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29861D4-41DA-4789-838E-A5414B33070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647BEF4-DC67-4C35-9C28-940C2A34339E}" type="datetimeFigureOut">
              <a:rPr lang="tr-TR" smtClean="0"/>
              <a:pPr/>
              <a:t>3.5.2017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29861D4-41DA-4789-838E-A5414B33070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647BEF4-DC67-4C35-9C28-940C2A34339E}" type="datetimeFigureOut">
              <a:rPr lang="tr-TR" smtClean="0"/>
              <a:pPr/>
              <a:t>3.5.2017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29861D4-41DA-4789-838E-A5414B330703}"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647BEF4-DC67-4C35-9C28-940C2A34339E}" type="datetimeFigureOut">
              <a:rPr lang="tr-TR" smtClean="0"/>
              <a:pPr/>
              <a:t>3.5.2017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29861D4-41DA-4789-838E-A5414B330703}"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7BEF4-DC67-4C35-9C28-940C2A34339E}" type="datetimeFigureOut">
              <a:rPr lang="tr-TR" smtClean="0"/>
              <a:pPr/>
              <a:t>3.5.2017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861D4-41DA-4789-838E-A5414B33070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12627"/>
            <a:ext cx="7772400" cy="1056134"/>
          </a:xfrm>
        </p:spPr>
        <p:txBody>
          <a:bodyPr>
            <a:normAutofit/>
          </a:bodyPr>
          <a:lstStyle/>
          <a:p>
            <a:r>
              <a:rPr lang="tr-TR" sz="3600" b="1" dirty="0"/>
              <a:t>Dalga Enerjisi Nedir? </a:t>
            </a:r>
            <a:endParaRPr lang="tr-TR" sz="3600" dirty="0"/>
          </a:p>
        </p:txBody>
      </p:sp>
      <p:sp>
        <p:nvSpPr>
          <p:cNvPr id="3" name="Subtitle 2"/>
          <p:cNvSpPr>
            <a:spLocks noGrp="1"/>
          </p:cNvSpPr>
          <p:nvPr>
            <p:ph type="subTitle" idx="1"/>
          </p:nvPr>
        </p:nvSpPr>
        <p:spPr>
          <a:xfrm>
            <a:off x="611560" y="1328564"/>
            <a:ext cx="7776864" cy="1752600"/>
          </a:xfrm>
        </p:spPr>
        <p:txBody>
          <a:bodyPr>
            <a:normAutofit fontScale="62500" lnSpcReduction="20000"/>
          </a:bodyPr>
          <a:lstStyle/>
          <a:p>
            <a:pPr algn="just"/>
            <a:r>
              <a:rPr lang="tr-TR" dirty="0"/>
              <a:t>Dalga enerjisi, rüzgarın deniz ve okyanus yüzeylerinde hareketi sonucunda oluşan dalgalanma hareketinden elde edilen enerji türüdür. </a:t>
            </a:r>
          </a:p>
          <a:p>
            <a:pPr algn="just"/>
            <a:r>
              <a:rPr lang="tr-TR" dirty="0"/>
              <a:t>Rüzgarların sınır tabakasında oluşturdukları sürtünmeler neticesinde ortaya çıkan dalgalar, deniz yüzeyinin rastgele yukarı ve aşağı hareket etmesine neden olur. </a:t>
            </a:r>
          </a:p>
        </p:txBody>
      </p:sp>
      <p:pic>
        <p:nvPicPr>
          <p:cNvPr id="4"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140968"/>
            <a:ext cx="4165914" cy="2791666"/>
          </a:xfrm>
          <a:prstGeom prst="rect">
            <a:avLst/>
          </a:prstGeom>
        </p:spPr>
      </p:pic>
    </p:spTree>
    <p:extLst>
      <p:ext uri="{BB962C8B-B14F-4D97-AF65-F5344CB8AC3E}">
        <p14:creationId xmlns:p14="http://schemas.microsoft.com/office/powerpoint/2010/main" val="2327108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32656"/>
            <a:ext cx="5500125" cy="3258824"/>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083" y="3356992"/>
            <a:ext cx="4165914" cy="2791666"/>
          </a:xfrm>
          <a:prstGeom prst="rect">
            <a:avLst/>
          </a:prstGeom>
        </p:spPr>
      </p:pic>
    </p:spTree>
    <p:extLst>
      <p:ext uri="{BB962C8B-B14F-4D97-AF65-F5344CB8AC3E}">
        <p14:creationId xmlns:p14="http://schemas.microsoft.com/office/powerpoint/2010/main" val="3778140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7824" y="3236640"/>
            <a:ext cx="5029006" cy="3546497"/>
          </a:xfrm>
        </p:spPr>
      </p:pic>
      <p:pic>
        <p:nvPicPr>
          <p:cNvPr id="6" name="İçerik Yer Tutucus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0" y="0"/>
            <a:ext cx="6675570" cy="3236640"/>
          </a:xfrm>
          <a:prstGeom prst="rect">
            <a:avLst/>
          </a:prstGeom>
        </p:spPr>
      </p:pic>
    </p:spTree>
    <p:extLst>
      <p:ext uri="{BB962C8B-B14F-4D97-AF65-F5344CB8AC3E}">
        <p14:creationId xmlns:p14="http://schemas.microsoft.com/office/powerpoint/2010/main" val="4285763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976664" cy="3988637"/>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332" y="373309"/>
            <a:ext cx="5976664" cy="3242018"/>
          </a:xfrm>
          <a:prstGeom prst="rect">
            <a:avLst/>
          </a:prstGeom>
        </p:spPr>
      </p:pic>
      <p:pic>
        <p:nvPicPr>
          <p:cNvPr id="6" name="Resim 2"/>
          <p:cNvPicPr>
            <a:picLocks noChangeAspect="1"/>
          </p:cNvPicPr>
          <p:nvPr/>
        </p:nvPicPr>
        <p:blipFill>
          <a:blip r:embed="rId4"/>
          <a:stretch>
            <a:fillRect/>
          </a:stretch>
        </p:blipFill>
        <p:spPr>
          <a:xfrm>
            <a:off x="683568" y="3601020"/>
            <a:ext cx="5616624" cy="3094344"/>
          </a:xfrm>
          <a:prstGeom prst="rect">
            <a:avLst/>
          </a:prstGeom>
        </p:spPr>
      </p:pic>
      <p:sp>
        <p:nvSpPr>
          <p:cNvPr id="3" name="TextBox 2"/>
          <p:cNvSpPr txBox="1"/>
          <p:nvPr/>
        </p:nvSpPr>
        <p:spPr>
          <a:xfrm>
            <a:off x="5976664" y="6093296"/>
            <a:ext cx="3173818" cy="369332"/>
          </a:xfrm>
          <a:prstGeom prst="rect">
            <a:avLst/>
          </a:prstGeom>
          <a:noFill/>
        </p:spPr>
        <p:txBody>
          <a:bodyPr wrap="none" rtlCol="0">
            <a:spAutoFit/>
          </a:bodyPr>
          <a:lstStyle/>
          <a:p>
            <a:r>
              <a:rPr lang="tr-TR" dirty="0" smtClean="0">
                <a:solidFill>
                  <a:srgbClr val="FF0000"/>
                </a:solidFill>
              </a:rPr>
              <a:t>Pelamis dalga enerji dönüştürcü</a:t>
            </a:r>
            <a:endParaRPr lang="tr-TR" dirty="0">
              <a:solidFill>
                <a:srgbClr val="FF0000"/>
              </a:solidFill>
            </a:endParaRPr>
          </a:p>
        </p:txBody>
      </p:sp>
    </p:spTree>
    <p:extLst>
      <p:ext uri="{BB962C8B-B14F-4D97-AF65-F5344CB8AC3E}">
        <p14:creationId xmlns:p14="http://schemas.microsoft.com/office/powerpoint/2010/main" val="1514875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5762"/>
            <a:ext cx="9144000" cy="6086475"/>
          </a:xfrm>
          <a:prstGeom prst="rect">
            <a:avLst/>
          </a:prstGeom>
        </p:spPr>
      </p:pic>
      <p:sp>
        <p:nvSpPr>
          <p:cNvPr id="8" name="İçerik Yer Tutucusu 7"/>
          <p:cNvSpPr>
            <a:spLocks noGrp="1"/>
          </p:cNvSpPr>
          <p:nvPr>
            <p:ph idx="1"/>
          </p:nvPr>
        </p:nvSpPr>
        <p:spPr/>
        <p:txBody>
          <a:bodyPr/>
          <a:lstStyle/>
          <a:p>
            <a:endParaRPr lang="tr-TR" dirty="0"/>
          </a:p>
        </p:txBody>
      </p:sp>
    </p:spTree>
    <p:extLst>
      <p:ext uri="{BB962C8B-B14F-4D97-AF65-F5344CB8AC3E}">
        <p14:creationId xmlns:p14="http://schemas.microsoft.com/office/powerpoint/2010/main" val="986636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6726" y="404664"/>
            <a:ext cx="3042628" cy="307777"/>
          </a:xfrm>
          <a:prstGeom prst="rect">
            <a:avLst/>
          </a:prstGeom>
        </p:spPr>
        <p:txBody>
          <a:bodyPr wrap="none">
            <a:spAutoFit/>
          </a:bodyPr>
          <a:lstStyle/>
          <a:p>
            <a:r>
              <a:rPr lang="tr-TR" sz="1400" b="1" dirty="0"/>
              <a:t>OPT Dalga Enerji Dönüştürücüsü(WEC</a:t>
            </a:r>
            <a:r>
              <a:rPr lang="tr-TR" sz="1400" dirty="0"/>
              <a:t>)</a:t>
            </a:r>
          </a:p>
        </p:txBody>
      </p:sp>
      <p:pic>
        <p:nvPicPr>
          <p:cNvPr id="18434" name="Picture 2" descr="OPT Dalga Enerji Dönüştürücüsü(WEC)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26" y="836712"/>
            <a:ext cx="4185775" cy="3239791"/>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572000" y="836712"/>
            <a:ext cx="4464496" cy="1323439"/>
          </a:xfrm>
          <a:prstGeom prst="rect">
            <a:avLst/>
          </a:prstGeom>
        </p:spPr>
        <p:txBody>
          <a:bodyPr wrap="square">
            <a:spAutoFit/>
          </a:bodyPr>
          <a:lstStyle/>
          <a:p>
            <a:r>
              <a:rPr lang="tr-TR" sz="1600" dirty="0"/>
              <a:t>2-5 metre çaplı üstü kapalı, tabanı denize açık silindirik bir yapı içerir. Yapının tepesi ile yapı içerisinde yüzen çelik yüzücü arasına hidrolik pompa yerleştirilmiştir. Yapının yüzücüye göre hareketinden elektrik üretilir</a:t>
            </a:r>
          </a:p>
        </p:txBody>
      </p:sp>
      <p:pic>
        <p:nvPicPr>
          <p:cNvPr id="7" name="Picture 4" descr="ARŞİMET DALGA SALINIM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140968"/>
            <a:ext cx="3810000" cy="34385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4437112"/>
            <a:ext cx="4788024" cy="2308324"/>
          </a:xfrm>
          <a:prstGeom prst="rect">
            <a:avLst/>
          </a:prstGeom>
          <a:noFill/>
        </p:spPr>
        <p:txBody>
          <a:bodyPr wrap="square" rtlCol="0">
            <a:spAutoFit/>
          </a:bodyPr>
          <a:lstStyle/>
          <a:p>
            <a:r>
              <a:rPr lang="tr-TR" b="1" dirty="0" smtClean="0"/>
              <a:t>Arşimet dalga salınımı</a:t>
            </a:r>
          </a:p>
          <a:p>
            <a:r>
              <a:rPr lang="tr-TR" dirty="0" smtClean="0"/>
              <a:t>Bu </a:t>
            </a:r>
            <a:r>
              <a:rPr lang="tr-TR" dirty="0"/>
              <a:t>sistem 10-20 metre çapında silindirik, içi hava dolu bir yüzücü içermektedir</a:t>
            </a:r>
            <a:r>
              <a:rPr lang="tr-TR" dirty="0" smtClean="0"/>
              <a:t>.</a:t>
            </a:r>
          </a:p>
          <a:p>
            <a:r>
              <a:rPr lang="tr-TR" dirty="0" smtClean="0"/>
              <a:t> </a:t>
            </a:r>
            <a:r>
              <a:rPr lang="tr-TR" dirty="0"/>
              <a:t>Sistemin üzerinden geçen dalga, yüzücü içindeki havanın basıncını yükseltir veya düşürür. </a:t>
            </a:r>
            <a:endParaRPr lang="tr-TR" dirty="0" smtClean="0"/>
          </a:p>
          <a:p>
            <a:r>
              <a:rPr lang="tr-TR" dirty="0" smtClean="0"/>
              <a:t>Böylelikle </a:t>
            </a:r>
            <a:r>
              <a:rPr lang="tr-TR" dirty="0"/>
              <a:t>yüzücünün zemine göre yükselip alçalma hareketi enerji üretimine neden olur. </a:t>
            </a:r>
          </a:p>
          <a:p>
            <a:endParaRPr lang="tr-TR" dirty="0"/>
          </a:p>
        </p:txBody>
      </p:sp>
    </p:spTree>
    <p:extLst>
      <p:ext uri="{BB962C8B-B14F-4D97-AF65-F5344CB8AC3E}">
        <p14:creationId xmlns:p14="http://schemas.microsoft.com/office/powerpoint/2010/main" val="380073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692696"/>
            <a:ext cx="7150041" cy="4909695"/>
          </a:xfrm>
          <a:prstGeom prst="rect">
            <a:avLst/>
          </a:prstGeom>
        </p:spPr>
      </p:pic>
      <p:sp>
        <p:nvSpPr>
          <p:cNvPr id="6" name="Metin kutusu 5"/>
          <p:cNvSpPr txBox="1"/>
          <p:nvPr/>
        </p:nvSpPr>
        <p:spPr>
          <a:xfrm>
            <a:off x="2771800" y="5733256"/>
            <a:ext cx="1139479" cy="369332"/>
          </a:xfrm>
          <a:prstGeom prst="rect">
            <a:avLst/>
          </a:prstGeom>
          <a:noFill/>
        </p:spPr>
        <p:txBody>
          <a:bodyPr wrap="none" rtlCol="0">
            <a:spAutoFit/>
          </a:bodyPr>
          <a:lstStyle/>
          <a:p>
            <a:r>
              <a:rPr lang="tr-TR" dirty="0" err="1" smtClean="0"/>
              <a:t>Biyo</a:t>
            </a:r>
            <a:r>
              <a:rPr lang="tr-TR" dirty="0" smtClean="0"/>
              <a:t> dalga</a:t>
            </a:r>
            <a:endParaRPr lang="tr-TR" dirty="0"/>
          </a:p>
        </p:txBody>
      </p:sp>
    </p:spTree>
    <p:extLst>
      <p:ext uri="{BB962C8B-B14F-4D97-AF65-F5344CB8AC3E}">
        <p14:creationId xmlns:p14="http://schemas.microsoft.com/office/powerpoint/2010/main" val="1849953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062" y="1533525"/>
            <a:ext cx="6619875" cy="379095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062" y="1052736"/>
            <a:ext cx="7198370" cy="4122232"/>
          </a:xfrm>
          <a:prstGeom prst="rect">
            <a:avLst/>
          </a:prstGeom>
        </p:spPr>
      </p:pic>
    </p:spTree>
    <p:extLst>
      <p:ext uri="{BB962C8B-B14F-4D97-AF65-F5344CB8AC3E}">
        <p14:creationId xmlns:p14="http://schemas.microsoft.com/office/powerpoint/2010/main" val="234902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20688"/>
            <a:ext cx="2736304" cy="53953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980728"/>
            <a:ext cx="4752528" cy="5427387"/>
          </a:xfrm>
          <a:prstGeom prst="rect">
            <a:avLst/>
          </a:prstGeom>
        </p:spPr>
      </p:pic>
    </p:spTree>
    <p:extLst>
      <p:ext uri="{BB962C8B-B14F-4D97-AF65-F5344CB8AC3E}">
        <p14:creationId xmlns:p14="http://schemas.microsoft.com/office/powerpoint/2010/main" val="9921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11560" y="404664"/>
            <a:ext cx="6858000" cy="575072"/>
          </a:xfrm>
        </p:spPr>
        <p:txBody>
          <a:bodyPr>
            <a:normAutofit/>
          </a:bodyPr>
          <a:lstStyle/>
          <a:p>
            <a:pPr algn="l"/>
            <a:r>
              <a:rPr lang="tr-TR" sz="2700" b="1" dirty="0"/>
              <a:t>Dalga Enerjisi </a:t>
            </a:r>
            <a:r>
              <a:rPr lang="tr-TR" sz="2700" b="1" dirty="0" smtClean="0"/>
              <a:t>Avantajları ve Dezavantajları</a:t>
            </a:r>
            <a:endParaRPr lang="tr-TR" sz="3600" dirty="0"/>
          </a:p>
        </p:txBody>
      </p:sp>
      <p:sp>
        <p:nvSpPr>
          <p:cNvPr id="3" name="Alt Başlık 2"/>
          <p:cNvSpPr>
            <a:spLocks noGrp="1"/>
          </p:cNvSpPr>
          <p:nvPr>
            <p:ph type="subTitle" idx="1"/>
          </p:nvPr>
        </p:nvSpPr>
        <p:spPr>
          <a:xfrm>
            <a:off x="755576" y="979736"/>
            <a:ext cx="7290048" cy="2737295"/>
          </a:xfrm>
        </p:spPr>
        <p:txBody>
          <a:bodyPr>
            <a:noAutofit/>
          </a:bodyPr>
          <a:lstStyle/>
          <a:p>
            <a:pPr algn="just"/>
            <a:r>
              <a:rPr lang="tr-TR" sz="1800" b="1" dirty="0">
                <a:solidFill>
                  <a:schemeClr val="tx1"/>
                </a:solidFill>
              </a:rPr>
              <a:t>Dalga Enerjisi Dezavantajları</a:t>
            </a:r>
          </a:p>
          <a:p>
            <a:pPr algn="just"/>
            <a:r>
              <a:rPr lang="tr-TR" sz="1800" dirty="0">
                <a:solidFill>
                  <a:schemeClr val="tx1"/>
                </a:solidFill>
              </a:rPr>
              <a:t>Tükenmeyen enerji kaynağıdır ve sonsuzdur,</a:t>
            </a:r>
          </a:p>
          <a:p>
            <a:pPr algn="just"/>
            <a:r>
              <a:rPr lang="tr-TR" sz="1800" dirty="0">
                <a:solidFill>
                  <a:schemeClr val="tx1"/>
                </a:solidFill>
              </a:rPr>
              <a:t>Yenilenemeyen ve tükenebilir olan fosil yakıtlara olan bağımlılığı azaltır,</a:t>
            </a:r>
          </a:p>
          <a:p>
            <a:pPr algn="just"/>
            <a:r>
              <a:rPr lang="tr-TR" sz="1800" dirty="0">
                <a:solidFill>
                  <a:schemeClr val="tx1"/>
                </a:solidFill>
              </a:rPr>
              <a:t>Temiz enerji kaynağı olan dalga enerjisi çevreyi ve doğayı kirletmez,</a:t>
            </a:r>
          </a:p>
          <a:p>
            <a:pPr algn="just"/>
            <a:r>
              <a:rPr lang="tr-TR" sz="1800" dirty="0">
                <a:solidFill>
                  <a:schemeClr val="tx1"/>
                </a:solidFill>
              </a:rPr>
              <a:t>Ekonomik açıdan yeni iş imkanları oluşturur ve işsizliği azaltır,</a:t>
            </a:r>
          </a:p>
          <a:p>
            <a:pPr algn="just"/>
            <a:r>
              <a:rPr lang="tr-TR" sz="1800" dirty="0">
                <a:solidFill>
                  <a:schemeClr val="tx1"/>
                </a:solidFill>
              </a:rPr>
              <a:t>Elektriğin olmadığı yerlerde elektrik sağlar,</a:t>
            </a:r>
          </a:p>
          <a:p>
            <a:pPr algn="just"/>
            <a:r>
              <a:rPr lang="tr-TR" sz="1800" dirty="0">
                <a:solidFill>
                  <a:schemeClr val="tx1"/>
                </a:solidFill>
              </a:rPr>
              <a:t>Deniz ve okyanus gibi yerlerde yapılacak olan çalışmalar ile potansiyel teknolojilerin kullanımına da imkan </a:t>
            </a:r>
            <a:r>
              <a:rPr lang="tr-TR" sz="1800" dirty="0" smtClean="0">
                <a:solidFill>
                  <a:schemeClr val="tx1"/>
                </a:solidFill>
              </a:rPr>
              <a:t>tanır.</a:t>
            </a:r>
            <a:endParaRPr lang="tr-TR" sz="1800" dirty="0">
              <a:solidFill>
                <a:schemeClr val="tx1"/>
              </a:solidFill>
            </a:endParaRPr>
          </a:p>
          <a:p>
            <a:pPr algn="just"/>
            <a:endParaRPr lang="tr-TR" sz="1500" dirty="0"/>
          </a:p>
          <a:p>
            <a:pPr algn="just"/>
            <a:endParaRPr lang="tr-TR" sz="1500" dirty="0"/>
          </a:p>
        </p:txBody>
      </p:sp>
      <p:sp>
        <p:nvSpPr>
          <p:cNvPr id="5" name="TextBox 4"/>
          <p:cNvSpPr txBox="1"/>
          <p:nvPr/>
        </p:nvSpPr>
        <p:spPr>
          <a:xfrm>
            <a:off x="755576" y="3861048"/>
            <a:ext cx="7290048" cy="2308324"/>
          </a:xfrm>
          <a:prstGeom prst="rect">
            <a:avLst/>
          </a:prstGeom>
          <a:noFill/>
        </p:spPr>
        <p:txBody>
          <a:bodyPr wrap="square" rtlCol="0">
            <a:spAutoFit/>
          </a:bodyPr>
          <a:lstStyle/>
          <a:p>
            <a:pPr algn="just"/>
            <a:r>
              <a:rPr lang="tr-TR" b="1" dirty="0"/>
              <a:t>Dalga Enerjisi </a:t>
            </a:r>
            <a:r>
              <a:rPr lang="tr-TR" b="1" dirty="0" smtClean="0"/>
              <a:t>Dezavantajları</a:t>
            </a:r>
            <a:endParaRPr lang="tr-TR" dirty="0"/>
          </a:p>
          <a:p>
            <a:pPr algn="just"/>
            <a:r>
              <a:rPr lang="tr-TR" dirty="0"/>
              <a:t>Dalga enerjisi ile elektrik üretebilmek için her dalga boyuna göre sıfırdan bir tasarım yapmak gerekir. Çünkü her dalganın boyu aynı değildir. Bu yüzden standart bir dalga enerji sistemi de yoktur.</a:t>
            </a:r>
          </a:p>
          <a:p>
            <a:pPr algn="just"/>
            <a:r>
              <a:rPr lang="tr-TR" dirty="0"/>
              <a:t>Dalga enerjisi sistemleri uygulanırken karşısına pek çok sıkıntılı bölgeler çıkabilmektedir. Bunlar gemi rotaları (güzergahları), askeri tatbikat alanları, balık avlanma sahaları ve deniz altından giden kablolar gibi. Eğer bunlara dikkat edilmezse, çok büyük sorunlar ortaya çıkabilmektedir.</a:t>
            </a:r>
          </a:p>
        </p:txBody>
      </p:sp>
    </p:spTree>
    <p:extLst>
      <p:ext uri="{BB962C8B-B14F-4D97-AF65-F5344CB8AC3E}">
        <p14:creationId xmlns:p14="http://schemas.microsoft.com/office/powerpoint/2010/main" val="1363069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467544" y="1844824"/>
            <a:ext cx="8352928" cy="4608512"/>
          </a:xfrm>
        </p:spPr>
        <p:txBody>
          <a:bodyPr>
            <a:normAutofit/>
          </a:bodyPr>
          <a:lstStyle/>
          <a:p>
            <a:pPr algn="l"/>
            <a:r>
              <a:rPr lang="tr-TR" sz="2800" dirty="0" smtClean="0"/>
              <a:t>Bir günde, belirli saatlerde yeryüzündeki suların ardı ardına alçalma ve yükselmesine </a:t>
            </a:r>
            <a:r>
              <a:rPr lang="tr-TR" sz="2800" b="1" dirty="0" smtClean="0"/>
              <a:t>Gelgit olayı</a:t>
            </a:r>
            <a:r>
              <a:rPr lang="tr-TR" sz="2800" dirty="0" smtClean="0"/>
              <a:t> denir.</a:t>
            </a:r>
            <a:endParaRPr lang="tr-TR" sz="2800" b="1" dirty="0" smtClean="0"/>
          </a:p>
          <a:p>
            <a:pPr algn="l"/>
            <a:r>
              <a:rPr lang="tr-TR" sz="2800" b="1" dirty="0" smtClean="0"/>
              <a:t>Gelgit</a:t>
            </a:r>
            <a:r>
              <a:rPr lang="tr-TR" sz="2800" dirty="0" smtClean="0"/>
              <a:t> veya </a:t>
            </a:r>
            <a:r>
              <a:rPr lang="tr-TR" sz="2800" b="1" dirty="0" err="1" smtClean="0"/>
              <a:t>med</a:t>
            </a:r>
            <a:r>
              <a:rPr lang="tr-TR" sz="2800" b="1" dirty="0" smtClean="0"/>
              <a:t> cezir</a:t>
            </a:r>
            <a:r>
              <a:rPr lang="tr-TR" sz="2800" dirty="0" smtClean="0"/>
              <a:t>, bir gök cismi üzerinde başka gök cisimlerinin uyguladığı kütle çekimi kuvvetleri nedeniyle oluşan çevrimsel biçim bozulmaları demektir.</a:t>
            </a:r>
          </a:p>
          <a:p>
            <a:pPr algn="l"/>
            <a:r>
              <a:rPr lang="tr-TR" sz="2800" dirty="0" smtClean="0"/>
              <a:t>En çok bilineni, Ay ve Güneşin konumlarındaki değişmelerin etkisiyle Yer yüzeyinde deniz düzeyinde ortaya çıkan dönemli değişmelerdir.</a:t>
            </a:r>
            <a:endParaRPr lang="tr-TR" sz="2800" dirty="0"/>
          </a:p>
        </p:txBody>
      </p:sp>
      <p:sp>
        <p:nvSpPr>
          <p:cNvPr id="2" name="Metin kutusu 1"/>
          <p:cNvSpPr txBox="1"/>
          <p:nvPr/>
        </p:nvSpPr>
        <p:spPr>
          <a:xfrm>
            <a:off x="683568" y="836712"/>
            <a:ext cx="5328592" cy="523220"/>
          </a:xfrm>
          <a:prstGeom prst="rect">
            <a:avLst/>
          </a:prstGeom>
          <a:noFill/>
        </p:spPr>
        <p:txBody>
          <a:bodyPr wrap="square" rtlCol="0">
            <a:spAutoFit/>
          </a:bodyPr>
          <a:lstStyle/>
          <a:p>
            <a:r>
              <a:rPr lang="tr-TR" sz="2800" dirty="0"/>
              <a:t>Gelgit (</a:t>
            </a:r>
            <a:r>
              <a:rPr lang="tr-TR" sz="2800" dirty="0" err="1"/>
              <a:t>Med</a:t>
            </a:r>
            <a:r>
              <a:rPr lang="tr-TR" sz="2800" dirty="0"/>
              <a:t>-Cezir) Enerjisi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tr-TR" sz="3600" dirty="0"/>
              <a:t>Gelgit (</a:t>
            </a:r>
            <a:r>
              <a:rPr lang="tr-TR" sz="3600" dirty="0" err="1"/>
              <a:t>Med</a:t>
            </a:r>
            <a:r>
              <a:rPr lang="tr-TR" sz="3600" dirty="0"/>
              <a:t>-Cezir) Enerjisi</a:t>
            </a:r>
          </a:p>
        </p:txBody>
      </p:sp>
      <p:sp>
        <p:nvSpPr>
          <p:cNvPr id="3" name="2 İçerik Yer Tutucusu"/>
          <p:cNvSpPr>
            <a:spLocks noGrp="1"/>
          </p:cNvSpPr>
          <p:nvPr>
            <p:ph idx="1"/>
          </p:nvPr>
        </p:nvSpPr>
        <p:spPr>
          <a:xfrm>
            <a:off x="450182" y="1268760"/>
            <a:ext cx="8229600" cy="4525963"/>
          </a:xfrm>
        </p:spPr>
        <p:txBody>
          <a:bodyPr>
            <a:normAutofit fontScale="62500" lnSpcReduction="20000"/>
          </a:bodyPr>
          <a:lstStyle/>
          <a:p>
            <a:pPr algn="just"/>
            <a:r>
              <a:rPr lang="tr-TR" dirty="0">
                <a:latin typeface="Times New Roman" panose="02020603050405020304" pitchFamily="18" charset="0"/>
                <a:cs typeface="Times New Roman" panose="02020603050405020304" pitchFamily="18" charset="0"/>
              </a:rPr>
              <a:t>Gelgit enerjisi kısaca ayın çekim gücü ile denizlerdeki dalgalanma hareketine denir</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Gelgit olayı ay, güneş ve dünyanın çekim gücü ile merkezkaç kuvvetleri arasındaki etkileşim sonucunda meydana gelir. </a:t>
            </a:r>
          </a:p>
          <a:p>
            <a:pPr algn="just"/>
            <a:r>
              <a:rPr lang="tr-TR" dirty="0">
                <a:latin typeface="Times New Roman" panose="02020603050405020304" pitchFamily="18" charset="0"/>
                <a:cs typeface="Times New Roman" panose="02020603050405020304" pitchFamily="18" charset="0"/>
              </a:rPr>
              <a:t>Gelgit olayı ile denizlerdeki dalgalanmalar çok yüksek seviyeye ulaşır. İşte bu dalgalar ile gelgit enerjisi meydana gelir</a:t>
            </a:r>
            <a:r>
              <a:rPr lang="tr-TR" dirty="0" smtClean="0">
                <a:latin typeface="Times New Roman" panose="02020603050405020304" pitchFamily="18" charset="0"/>
                <a:cs typeface="Times New Roman" panose="02020603050405020304" pitchFamily="18" charset="0"/>
              </a:rPr>
              <a:t>.</a:t>
            </a:r>
            <a:endParaRPr lang="tr-TR" dirty="0" smtClean="0"/>
          </a:p>
          <a:p>
            <a:r>
              <a:rPr lang="tr-TR" dirty="0" smtClean="0"/>
              <a:t>Gelgit (Med-Cezir) Enerjisi Ay’ın Dünya üzerindeki çekim etkisi sonucu okyanusların belirli yerlerinde ve belirli zamanlarda su seviyesinin yükselmesi veya düşmesi ile oluşan bir enerji kaynağıdır.</a:t>
            </a:r>
          </a:p>
          <a:p>
            <a:r>
              <a:rPr lang="tr-TR" dirty="0" smtClean="0"/>
              <a:t>24 saat içinde deniz suyu 20 dakika süreyle iki kez kabarır ve alçalır. Kabaran deniz suyu, bir koya veya nehrin ağzında yapılan bir depoya doldurulur. Bu depoların dolup</a:t>
            </a:r>
            <a:br>
              <a:rPr lang="tr-TR" dirty="0" smtClean="0"/>
            </a:br>
            <a:r>
              <a:rPr lang="tr-TR" dirty="0" smtClean="0"/>
              <a:t>boşalması sırasında iki yönlü çalışan santraller yardımıyla elektrik üretilir. </a:t>
            </a:r>
          </a:p>
          <a:p>
            <a:r>
              <a:rPr lang="tr-TR" dirty="0" smtClean="0"/>
              <a:t>Gelgit enerjisi ile çalışan, ABD, Belçika, Fransa-Rance koyu, Kanada-Fundy körfezi,İngiltere-Severn koyu, Avusturalya, Kore, Hindistan ve Meksika gibi okyanusa kıyısı bulunan ülkelerin elektrik santralleri mevcuttur.</a:t>
            </a:r>
          </a:p>
          <a:p>
            <a:endParaRPr lang="tr-TR" dirty="0" smtClean="0"/>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94930"/>
          </a:xfrm>
        </p:spPr>
        <p:txBody>
          <a:bodyPr>
            <a:normAutofit fontScale="90000"/>
          </a:bodyPr>
          <a:lstStyle/>
          <a:p>
            <a:r>
              <a:rPr lang="tr-TR" sz="2800" dirty="0" smtClean="0"/>
              <a:t>Gelgit enerjisini Kullanan Ülkeler</a:t>
            </a:r>
            <a:endParaRPr lang="tr-TR" sz="2800" dirty="0"/>
          </a:p>
        </p:txBody>
      </p:sp>
      <p:sp>
        <p:nvSpPr>
          <p:cNvPr id="3" name="2 İçerik Yer Tutucusu"/>
          <p:cNvSpPr>
            <a:spLocks noGrp="1"/>
          </p:cNvSpPr>
          <p:nvPr>
            <p:ph idx="1"/>
          </p:nvPr>
        </p:nvSpPr>
        <p:spPr>
          <a:xfrm>
            <a:off x="456294" y="1004994"/>
            <a:ext cx="8580202" cy="5304326"/>
          </a:xfrm>
        </p:spPr>
        <p:txBody>
          <a:bodyPr/>
          <a:lstStyle/>
          <a:p>
            <a:pPr marL="0" indent="0">
              <a:buNone/>
            </a:pPr>
            <a:r>
              <a:rPr lang="tr-TR" sz="2000" dirty="0" smtClean="0"/>
              <a:t> İngiltere, İrlanda, Norveç ve Portekiz gibi ülkelerde dalga enerjisinin önemi</a:t>
            </a:r>
            <a:br>
              <a:rPr lang="tr-TR" sz="2000" dirty="0" smtClean="0"/>
            </a:br>
            <a:r>
              <a:rPr lang="tr-TR" sz="2000" dirty="0" smtClean="0"/>
              <a:t>anlaşılmış; santralar kurulmuş, devlet desteği ile pilot çalışmalar başlatılmış,   ya da enerji  planlamalarında yakın hedef olarak konu yer almıştır. </a:t>
            </a:r>
          </a:p>
          <a:p>
            <a:pPr marL="0" indent="0">
              <a:buNone/>
            </a:pPr>
            <a:r>
              <a:rPr lang="tr-TR" sz="2000" dirty="0" smtClean="0"/>
              <a:t>Örneğin </a:t>
            </a:r>
          </a:p>
          <a:p>
            <a:r>
              <a:rPr lang="tr-TR" sz="2000" dirty="0" smtClean="0"/>
              <a:t>Norveç kuzey sahillerinde 350 kW’lık,</a:t>
            </a:r>
          </a:p>
          <a:p>
            <a:r>
              <a:rPr lang="tr-TR" sz="2000" dirty="0" smtClean="0"/>
              <a:t>Endonezya- Avustralya arasında 1.5 MW’lık santralları hizmettedir. </a:t>
            </a:r>
          </a:p>
          <a:p>
            <a:r>
              <a:rPr lang="tr-TR" sz="2000" dirty="0"/>
              <a:t>O</a:t>
            </a:r>
            <a:r>
              <a:rPr lang="tr-TR" sz="2000" dirty="0" smtClean="0"/>
              <a:t>rkney</a:t>
            </a:r>
            <a:r>
              <a:rPr lang="tr-TR" sz="2000" dirty="0"/>
              <a:t> Dalga Enerjisi İstasyonu – 2,4 MW – </a:t>
            </a:r>
            <a:r>
              <a:rPr lang="tr-TR" sz="1800" dirty="0" smtClean="0"/>
              <a:t>İngiltere</a:t>
            </a:r>
            <a:r>
              <a:rPr lang="tr-TR" sz="1200" dirty="0" smtClean="0"/>
              <a:t> </a:t>
            </a:r>
          </a:p>
          <a:p>
            <a:r>
              <a:rPr lang="tr-TR" sz="1800" dirty="0" smtClean="0"/>
              <a:t>Agucadoura </a:t>
            </a:r>
            <a:r>
              <a:rPr lang="tr-TR" sz="1800" dirty="0"/>
              <a:t>Dalga Tarlası – 2,25 MW – Portekiz</a:t>
            </a:r>
            <a:r>
              <a:rPr lang="tr-TR" sz="1800" dirty="0" smtClean="0"/>
              <a:t>,</a:t>
            </a:r>
          </a:p>
          <a:p>
            <a:r>
              <a:rPr lang="tr-TR" sz="1800" dirty="0"/>
              <a:t>Islay Limpet – 500 kW – </a:t>
            </a:r>
            <a:r>
              <a:rPr lang="tr-TR" sz="1800" dirty="0" smtClean="0"/>
              <a:t>İngiltere,</a:t>
            </a:r>
          </a:p>
          <a:p>
            <a:r>
              <a:rPr lang="tr-TR" sz="1800" dirty="0" smtClean="0"/>
              <a:t>Mutriku </a:t>
            </a:r>
            <a:r>
              <a:rPr lang="tr-TR" sz="1800" dirty="0"/>
              <a:t>Breakwater Dalga Tarlası – 300 kW – </a:t>
            </a:r>
            <a:r>
              <a:rPr lang="tr-TR" sz="1800" dirty="0" smtClean="0"/>
              <a:t>İspanya,</a:t>
            </a:r>
          </a:p>
          <a:p>
            <a:r>
              <a:rPr lang="tr-TR" sz="1800" dirty="0" smtClean="0"/>
              <a:t>Azura Dalga Enerji İstasyonu – 200 kW – Amerika,</a:t>
            </a:r>
          </a:p>
          <a:p>
            <a:r>
              <a:rPr lang="tr-TR" sz="1800" dirty="0" smtClean="0"/>
              <a:t>SDE </a:t>
            </a:r>
            <a:r>
              <a:rPr lang="tr-TR" sz="1800" dirty="0"/>
              <a:t>Deniz Dalgası Güç İstasyonu – 40 kW – İsrail</a:t>
            </a:r>
            <a:r>
              <a:rPr lang="tr-TR" sz="1800" dirty="0" smtClean="0"/>
              <a:t>,</a:t>
            </a:r>
          </a:p>
          <a:p>
            <a:pPr marL="0" indent="0" algn="ctr">
              <a:buNone/>
            </a:pPr>
            <a:endParaRPr lang="tr-TR" sz="1800" b="1" dirty="0"/>
          </a:p>
          <a:p>
            <a:pPr algn="ctr"/>
            <a:endParaRPr lang="tr-TR" sz="1800" dirty="0"/>
          </a:p>
          <a:p>
            <a:pPr algn="ctr"/>
            <a:endParaRPr lang="tr-TR" dirty="0"/>
          </a:p>
        </p:txBody>
      </p:sp>
      <p:sp>
        <p:nvSpPr>
          <p:cNvPr id="4" name="Alt Başlık 2"/>
          <p:cNvSpPr txBox="1">
            <a:spLocks/>
          </p:cNvSpPr>
          <p:nvPr/>
        </p:nvSpPr>
        <p:spPr>
          <a:xfrm>
            <a:off x="1259632" y="5229200"/>
            <a:ext cx="7278710"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tr-TR"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71977" y="868537"/>
            <a:ext cx="6858000" cy="604050"/>
          </a:xfrm>
        </p:spPr>
        <p:txBody>
          <a:bodyPr>
            <a:normAutofit fontScale="90000"/>
          </a:bodyPr>
          <a:lstStyle/>
          <a:p>
            <a:r>
              <a:rPr lang="tr-TR" sz="3600" b="1" dirty="0"/>
              <a:t>Gelgit Enerjisi ile Elektrik Üretimi</a:t>
            </a:r>
            <a:endParaRPr lang="tr-TR" sz="3600" dirty="0"/>
          </a:p>
        </p:txBody>
      </p:sp>
      <p:pic>
        <p:nvPicPr>
          <p:cNvPr id="20482" name="Picture 2" descr="http://wordlesstech.com/wp-content/uploads/2011/01/tidal-power-plant-for-indi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299" y="1666209"/>
            <a:ext cx="2703791" cy="2079129"/>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313089" y="1317116"/>
            <a:ext cx="1944315" cy="276999"/>
          </a:xfrm>
          <a:prstGeom prst="rect">
            <a:avLst/>
          </a:prstGeom>
        </p:spPr>
        <p:txBody>
          <a:bodyPr wrap="none">
            <a:spAutoFit/>
          </a:bodyPr>
          <a:lstStyle/>
          <a:p>
            <a:pPr algn="just" fontAlgn="base"/>
            <a:r>
              <a:rPr lang="tr-TR" sz="1200" dirty="0" smtClean="0">
                <a:latin typeface="inherit"/>
              </a:rPr>
              <a:t>Gel-Git </a:t>
            </a:r>
            <a:r>
              <a:rPr lang="tr-TR" sz="1200" dirty="0">
                <a:latin typeface="inherit"/>
              </a:rPr>
              <a:t>Akış Generatörleri</a:t>
            </a:r>
            <a:endParaRPr lang="tr-TR" sz="1200" dirty="0">
              <a:latin typeface="Trebuchet MS" panose="020B0603020202020204" pitchFamily="34" charset="0"/>
            </a:endParaRPr>
          </a:p>
        </p:txBody>
      </p:sp>
      <p:pic>
        <p:nvPicPr>
          <p:cNvPr id="20484" name="Picture 4" descr="gelgit enerjis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98" y="3866866"/>
            <a:ext cx="2703791" cy="1937002"/>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gelgit enerjisi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1784527"/>
            <a:ext cx="4993784" cy="28360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07904" y="4913199"/>
            <a:ext cx="4572000" cy="1477328"/>
          </a:xfrm>
          <a:prstGeom prst="rect">
            <a:avLst/>
          </a:prstGeom>
        </p:spPr>
        <p:txBody>
          <a:bodyPr>
            <a:spAutoFit/>
          </a:bodyPr>
          <a:lstStyle/>
          <a:p>
            <a:r>
              <a:rPr lang="tr-TR" dirty="0"/>
              <a:t>Gelgit enerjisi ile 2 türlü elektrik üretim yöntemi vardır</a:t>
            </a:r>
            <a:r>
              <a:rPr lang="tr-TR" dirty="0" smtClean="0"/>
              <a:t>.</a:t>
            </a:r>
            <a:endParaRPr lang="tr-TR" dirty="0"/>
          </a:p>
          <a:p>
            <a:r>
              <a:rPr lang="tr-TR" dirty="0"/>
              <a:t>*suyun bir havuzda biriktirilmesi </a:t>
            </a:r>
          </a:p>
          <a:p>
            <a:r>
              <a:rPr lang="tr-TR" dirty="0"/>
              <a:t>*dalganın yükselme ile alçalma hareketini kullanarak türbinleri döndürme yöntemleridir.</a:t>
            </a:r>
          </a:p>
        </p:txBody>
      </p:sp>
    </p:spTree>
    <p:extLst>
      <p:ext uri="{BB962C8B-B14F-4D97-AF65-F5344CB8AC3E}">
        <p14:creationId xmlns:p14="http://schemas.microsoft.com/office/powerpoint/2010/main" val="3770912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507406"/>
            <a:ext cx="5976664" cy="5976664"/>
          </a:xfrm>
          <a:prstGeom prst="rect">
            <a:avLst/>
          </a:prstGeom>
        </p:spPr>
      </p:pic>
    </p:spTree>
    <p:extLst>
      <p:ext uri="{BB962C8B-B14F-4D97-AF65-F5344CB8AC3E}">
        <p14:creationId xmlns:p14="http://schemas.microsoft.com/office/powerpoint/2010/main" val="170326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Resim 20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9115"/>
            <a:ext cx="9144000" cy="415977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daralan kanal sistem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16632"/>
            <a:ext cx="3876519" cy="3328562"/>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504356" y="1481520"/>
            <a:ext cx="1737592" cy="300082"/>
          </a:xfrm>
          <a:prstGeom prst="rect">
            <a:avLst/>
          </a:prstGeom>
        </p:spPr>
        <p:txBody>
          <a:bodyPr wrap="none">
            <a:spAutoFit/>
          </a:bodyPr>
          <a:lstStyle/>
          <a:p>
            <a:r>
              <a:rPr lang="tr-TR" sz="1350" b="1" dirty="0"/>
              <a:t>Daralan Kanal Sistemi</a:t>
            </a:r>
            <a:endParaRPr lang="tr-TR" sz="1350" dirty="0"/>
          </a:p>
        </p:txBody>
      </p:sp>
      <p:pic>
        <p:nvPicPr>
          <p:cNvPr id="4" name="Resim 3"/>
          <p:cNvPicPr>
            <a:picLocks noChangeAspect="1"/>
          </p:cNvPicPr>
          <p:nvPr/>
        </p:nvPicPr>
        <p:blipFill>
          <a:blip r:embed="rId3"/>
          <a:stretch>
            <a:fillRect/>
          </a:stretch>
        </p:blipFill>
        <p:spPr>
          <a:xfrm>
            <a:off x="132290" y="1996497"/>
            <a:ext cx="4219316" cy="2443766"/>
          </a:xfrm>
          <a:prstGeom prst="rect">
            <a:avLst/>
          </a:prstGeom>
        </p:spPr>
      </p:pic>
      <p:sp>
        <p:nvSpPr>
          <p:cNvPr id="10" name="Dikdörtgen 9"/>
          <p:cNvSpPr/>
          <p:nvPr/>
        </p:nvSpPr>
        <p:spPr>
          <a:xfrm>
            <a:off x="183770" y="808279"/>
            <a:ext cx="2607637" cy="300082"/>
          </a:xfrm>
          <a:prstGeom prst="rect">
            <a:avLst/>
          </a:prstGeom>
        </p:spPr>
        <p:txBody>
          <a:bodyPr wrap="none">
            <a:spAutoFit/>
          </a:bodyPr>
          <a:lstStyle/>
          <a:p>
            <a:r>
              <a:rPr lang="tr-TR" sz="1350" dirty="0">
                <a:solidFill>
                  <a:srgbClr val="FF0000"/>
                </a:solidFill>
              </a:rPr>
              <a:t>Kıyı Şeridi(</a:t>
            </a:r>
            <a:r>
              <a:rPr lang="tr-TR" sz="1350" dirty="0" err="1">
                <a:solidFill>
                  <a:srgbClr val="FF0000"/>
                </a:solidFill>
              </a:rPr>
              <a:t>Shoreline</a:t>
            </a:r>
            <a:r>
              <a:rPr lang="tr-TR" sz="1350" dirty="0">
                <a:solidFill>
                  <a:srgbClr val="FF0000"/>
                </a:solidFill>
              </a:rPr>
              <a:t>) Uygulamaları</a:t>
            </a:r>
          </a:p>
        </p:txBody>
      </p:sp>
      <p:pic>
        <p:nvPicPr>
          <p:cNvPr id="7" name="Picture 2" descr="https://www.muhendislikveteknoloji.com/wp-content/uploads/2017/01/Sal%C4%B1n%C4%B1ml%C4%B1-Su-Kolonu-300x1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005064"/>
            <a:ext cx="3583925" cy="28529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31640" y="4437112"/>
            <a:ext cx="184731" cy="369332"/>
          </a:xfrm>
          <a:prstGeom prst="rect">
            <a:avLst/>
          </a:prstGeom>
          <a:noFill/>
        </p:spPr>
        <p:txBody>
          <a:bodyPr wrap="none" rtlCol="0">
            <a:spAutoFit/>
          </a:bodyPr>
          <a:lstStyle/>
          <a:p>
            <a:endParaRPr lang="tr-TR" dirty="0"/>
          </a:p>
        </p:txBody>
      </p:sp>
    </p:spTree>
    <p:extLst>
      <p:ext uri="{BB962C8B-B14F-4D97-AF65-F5344CB8AC3E}">
        <p14:creationId xmlns:p14="http://schemas.microsoft.com/office/powerpoint/2010/main" val="3015388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355</Words>
  <Application>Microsoft Office PowerPoint</Application>
  <PresentationFormat>On-screen Show (4:3)</PresentationFormat>
  <Paragraphs>52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inherit</vt:lpstr>
      <vt:lpstr>Times New Roman</vt:lpstr>
      <vt:lpstr>Trebuchet MS</vt:lpstr>
      <vt:lpstr>Ofis Teması</vt:lpstr>
      <vt:lpstr>Dalga Enerjisi Nedir? </vt:lpstr>
      <vt:lpstr>Dalga Enerjisi Avantajları ve Dezavantajları</vt:lpstr>
      <vt:lpstr>PowerPoint Presentation</vt:lpstr>
      <vt:lpstr>Gelgit (Med-Cezir) Enerjisi</vt:lpstr>
      <vt:lpstr>Gelgit enerjisini Kullanan Ülkeler</vt:lpstr>
      <vt:lpstr>Gelgit Enerjisi ile Elektrik Üretimi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cuma çetiner</dc:creator>
  <cp:lastModifiedBy>Cuma ÇETİNER</cp:lastModifiedBy>
  <cp:revision>40</cp:revision>
  <dcterms:created xsi:type="dcterms:W3CDTF">2011-05-16T06:43:45Z</dcterms:created>
  <dcterms:modified xsi:type="dcterms:W3CDTF">2017-05-03T05:47:02Z</dcterms:modified>
</cp:coreProperties>
</file>