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sldIdLst>
    <p:sldId id="257" r:id="rId2"/>
    <p:sldId id="256" r:id="rId3"/>
    <p:sldId id="267" r:id="rId4"/>
    <p:sldId id="258" r:id="rId5"/>
    <p:sldId id="259" r:id="rId6"/>
    <p:sldId id="260" r:id="rId7"/>
    <p:sldId id="270" r:id="rId8"/>
    <p:sldId id="269" r:id="rId9"/>
    <p:sldId id="273" r:id="rId10"/>
    <p:sldId id="271" r:id="rId11"/>
    <p:sldId id="268" r:id="rId12"/>
    <p:sldId id="261" r:id="rId13"/>
    <p:sldId id="275" r:id="rId14"/>
    <p:sldId id="274" r:id="rId15"/>
    <p:sldId id="278" r:id="rId16"/>
    <p:sldId id="306" r:id="rId17"/>
    <p:sldId id="308" r:id="rId18"/>
    <p:sldId id="309" r:id="rId19"/>
    <p:sldId id="310" r:id="rId20"/>
    <p:sldId id="311" r:id="rId21"/>
    <p:sldId id="279" r:id="rId22"/>
    <p:sldId id="307" r:id="rId23"/>
    <p:sldId id="280"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61D5D0-F095-410A-92A2-F884C175B93B}" type="datetimeFigureOut">
              <a:rPr lang="tr-TR" smtClean="0"/>
              <a:pPr/>
              <a:t>11.03.2014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52EA8A-C2A6-48B4-9F5B-01DF76EA122B}" type="slidenum">
              <a:rPr lang="tr-TR" smtClean="0"/>
              <a:pPr/>
              <a:t>‹#›</a:t>
            </a:fld>
            <a:endParaRPr lang="tr-TR"/>
          </a:p>
        </p:txBody>
      </p:sp>
    </p:spTree>
    <p:extLst>
      <p:ext uri="{BB962C8B-B14F-4D97-AF65-F5344CB8AC3E}">
        <p14:creationId xmlns:p14="http://schemas.microsoft.com/office/powerpoint/2010/main" val="342010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3A75168E-9D07-491D-8530-830A1DA22DB7}" type="datetimeFigureOut">
              <a:rPr lang="tr-TR" smtClean="0"/>
              <a:pPr/>
              <a:t>11.03.2014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EF0AE2C-F21D-42F3-A3DD-8B2B6846670A}"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A75168E-9D07-491D-8530-830A1DA22DB7}" type="datetimeFigureOut">
              <a:rPr lang="tr-TR" smtClean="0"/>
              <a:pPr/>
              <a:t>11.03.2014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EF0AE2C-F21D-42F3-A3DD-8B2B6846670A}"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A75168E-9D07-491D-8530-830A1DA22DB7}" type="datetimeFigureOut">
              <a:rPr lang="tr-TR" smtClean="0"/>
              <a:pPr/>
              <a:t>11.03.2014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EF0AE2C-F21D-42F3-A3DD-8B2B6846670A}"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A75168E-9D07-491D-8530-830A1DA22DB7}" type="datetimeFigureOut">
              <a:rPr lang="tr-TR" smtClean="0"/>
              <a:pPr/>
              <a:t>11.03.2014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EF0AE2C-F21D-42F3-A3DD-8B2B6846670A}"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3A75168E-9D07-491D-8530-830A1DA22DB7}" type="datetimeFigureOut">
              <a:rPr lang="tr-TR" smtClean="0"/>
              <a:pPr/>
              <a:t>11.03.2014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EF0AE2C-F21D-42F3-A3DD-8B2B6846670A}"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3A75168E-9D07-491D-8530-830A1DA22DB7}" type="datetimeFigureOut">
              <a:rPr lang="tr-TR" smtClean="0"/>
              <a:pPr/>
              <a:t>11.03.2014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EF0AE2C-F21D-42F3-A3DD-8B2B6846670A}"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3A75168E-9D07-491D-8530-830A1DA22DB7}" type="datetimeFigureOut">
              <a:rPr lang="tr-TR" smtClean="0"/>
              <a:pPr/>
              <a:t>11.03.2014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5EF0AE2C-F21D-42F3-A3DD-8B2B6846670A}"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3A75168E-9D07-491D-8530-830A1DA22DB7}" type="datetimeFigureOut">
              <a:rPr lang="tr-TR" smtClean="0"/>
              <a:pPr/>
              <a:t>11.03.2014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5EF0AE2C-F21D-42F3-A3DD-8B2B6846670A}"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3A75168E-9D07-491D-8530-830A1DA22DB7}" type="datetimeFigureOut">
              <a:rPr lang="tr-TR" smtClean="0"/>
              <a:pPr/>
              <a:t>11.03.2014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5EF0AE2C-F21D-42F3-A3DD-8B2B6846670A}"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3A75168E-9D07-491D-8530-830A1DA22DB7}" type="datetimeFigureOut">
              <a:rPr lang="tr-TR" smtClean="0"/>
              <a:pPr/>
              <a:t>11.03.2014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EF0AE2C-F21D-42F3-A3DD-8B2B6846670A}"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3A75168E-9D07-491D-8530-830A1DA22DB7}" type="datetimeFigureOut">
              <a:rPr lang="tr-TR" smtClean="0"/>
              <a:pPr/>
              <a:t>11.03.2014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EF0AE2C-F21D-42F3-A3DD-8B2B6846670A}"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5168E-9D07-491D-8530-830A1DA22DB7}" type="datetimeFigureOut">
              <a:rPr lang="tr-TR" smtClean="0"/>
              <a:pPr/>
              <a:t>11.03.2014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F0AE2C-F21D-42F3-A3DD-8B2B6846670A}"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539552" y="260648"/>
            <a:ext cx="7824269" cy="707886"/>
          </a:xfrm>
          <a:prstGeom prst="rect">
            <a:avLst/>
          </a:prstGeom>
          <a:noFill/>
        </p:spPr>
        <p:txBody>
          <a:bodyPr wrap="square" rtlCol="0">
            <a:spAutoFit/>
          </a:bodyPr>
          <a:lstStyle/>
          <a:p>
            <a:r>
              <a:rPr lang="tr-TR" sz="2000" b="1" dirty="0" smtClean="0"/>
              <a:t>Yenilenebilir enerji; tabiattaki döngü içinde  bir sonraki gün  </a:t>
            </a:r>
          </a:p>
          <a:p>
            <a:r>
              <a:rPr lang="tr-TR" sz="2000" b="1" dirty="0" smtClean="0"/>
              <a:t>aynen mevcut  olabilen enerji olarak tanımlanabilir.</a:t>
            </a:r>
            <a:endParaRPr lang="tr-TR" sz="2000" b="1" dirty="0"/>
          </a:p>
        </p:txBody>
      </p:sp>
      <p:pic>
        <p:nvPicPr>
          <p:cNvPr id="1026" name="Resim 3" descr="http://www.obitet.gazi.edu.tr/obitet/alternatif_enerji/3.jpg"/>
          <p:cNvPicPr>
            <a:picLocks noChangeAspect="1" noChangeArrowheads="1"/>
          </p:cNvPicPr>
          <p:nvPr/>
        </p:nvPicPr>
        <p:blipFill>
          <a:blip r:embed="rId2" cstate="print"/>
          <a:srcRect/>
          <a:stretch>
            <a:fillRect/>
          </a:stretch>
        </p:blipFill>
        <p:spPr bwMode="auto">
          <a:xfrm>
            <a:off x="1979712" y="980728"/>
            <a:ext cx="4320480" cy="4958189"/>
          </a:xfrm>
          <a:prstGeom prst="rect">
            <a:avLst/>
          </a:prstGeom>
          <a:noFill/>
          <a:ln w="9525">
            <a:noFill/>
            <a:miter lim="800000"/>
            <a:headEnd/>
            <a:tailEnd/>
          </a:ln>
        </p:spPr>
      </p:pic>
      <p:sp>
        <p:nvSpPr>
          <p:cNvPr id="5" name="4 Metin kutusu"/>
          <p:cNvSpPr txBox="1"/>
          <p:nvPr/>
        </p:nvSpPr>
        <p:spPr>
          <a:xfrm>
            <a:off x="1979712" y="6093296"/>
            <a:ext cx="4896544" cy="369332"/>
          </a:xfrm>
          <a:prstGeom prst="rect">
            <a:avLst/>
          </a:prstGeom>
          <a:noFill/>
        </p:spPr>
        <p:txBody>
          <a:bodyPr wrap="square" rtlCol="0">
            <a:spAutoFit/>
          </a:bodyPr>
          <a:lstStyle/>
          <a:p>
            <a:r>
              <a:rPr lang="tr-TR" b="1" dirty="0" smtClean="0"/>
              <a:t>Hazırlayan : Yrd.</a:t>
            </a:r>
            <a:r>
              <a:rPr lang="tr-TR" b="1" dirty="0" err="1" smtClean="0"/>
              <a:t>Doç.Dr</a:t>
            </a:r>
            <a:r>
              <a:rPr lang="tr-TR" b="1" dirty="0" smtClean="0"/>
              <a:t>. Cuma ÇETİNER</a:t>
            </a:r>
            <a:endParaRPr lang="tr-TR"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908720"/>
          </a:xfrm>
        </p:spPr>
        <p:txBody>
          <a:bodyPr>
            <a:normAutofit/>
          </a:bodyPr>
          <a:lstStyle/>
          <a:p>
            <a:r>
              <a:rPr lang="tr-TR" sz="2800" b="1" dirty="0" smtClean="0"/>
              <a:t>GÜNEŞ ENERJİSİNDEN YARARLANMA ALANLARI</a:t>
            </a:r>
            <a:endParaRPr lang="tr-TR" sz="2800" dirty="0"/>
          </a:p>
        </p:txBody>
      </p:sp>
      <p:graphicFrame>
        <p:nvGraphicFramePr>
          <p:cNvPr id="4" name="3 İçerik Yer Tutucusu"/>
          <p:cNvGraphicFramePr>
            <a:graphicFrameLocks noGrp="1"/>
          </p:cNvGraphicFramePr>
          <p:nvPr>
            <p:ph idx="1"/>
          </p:nvPr>
        </p:nvGraphicFramePr>
        <p:xfrm>
          <a:off x="251520" y="980730"/>
          <a:ext cx="8640960" cy="5328589"/>
        </p:xfrm>
        <a:graphic>
          <a:graphicData uri="http://schemas.openxmlformats.org/drawingml/2006/table">
            <a:tbl>
              <a:tblPr firstRow="1" bandRow="1">
                <a:tableStyleId>{5C22544A-7EE6-4342-B048-85BDC9FD1C3A}</a:tableStyleId>
              </a:tblPr>
              <a:tblGrid>
                <a:gridCol w="2880320"/>
                <a:gridCol w="2880320"/>
                <a:gridCol w="2880320"/>
              </a:tblGrid>
              <a:tr h="11248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kern="1200" dirty="0" smtClean="0">
                          <a:solidFill>
                            <a:schemeClr val="lt1"/>
                          </a:solidFill>
                          <a:latin typeface="+mn-lt"/>
                          <a:ea typeface="+mn-ea"/>
                          <a:cs typeface="+mn-cs"/>
                        </a:rPr>
                        <a:t>1-Düşük Sıcaklıklar-150  C’  den aşağı</a:t>
                      </a:r>
                      <a:r>
                        <a:rPr lang="tr-TR" sz="2000" b="1" kern="1200" baseline="0" dirty="0" smtClean="0">
                          <a:solidFill>
                            <a:schemeClr val="lt1"/>
                          </a:solidFill>
                          <a:latin typeface="+mn-lt"/>
                          <a:ea typeface="+mn-ea"/>
                          <a:cs typeface="+mn-cs"/>
                        </a:rPr>
                        <a:t> </a:t>
                      </a:r>
                      <a:r>
                        <a:rPr lang="tr-TR" sz="2000" b="1" kern="1200" dirty="0" smtClean="0">
                          <a:solidFill>
                            <a:schemeClr val="lt1"/>
                          </a:solidFill>
                          <a:latin typeface="+mn-lt"/>
                          <a:ea typeface="+mn-ea"/>
                          <a:cs typeface="+mn-cs"/>
                        </a:rPr>
                        <a:t>sıcaklıklar</a:t>
                      </a:r>
                    </a:p>
                    <a:p>
                      <a:endParaRPr lang="tr-TR"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kern="1200" dirty="0" smtClean="0">
                          <a:solidFill>
                            <a:schemeClr val="lt1"/>
                          </a:solidFill>
                          <a:latin typeface="+mn-lt"/>
                          <a:ea typeface="+mn-ea"/>
                          <a:cs typeface="+mn-cs"/>
                        </a:rPr>
                        <a:t>2-Orta Sıcaklıklar - 600 C’ den düşük sıcaklıklar</a:t>
                      </a:r>
                    </a:p>
                    <a:p>
                      <a:endParaRPr lang="tr-TR"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kern="1200" dirty="0" smtClean="0">
                          <a:solidFill>
                            <a:schemeClr val="lt1"/>
                          </a:solidFill>
                          <a:latin typeface="+mn-lt"/>
                          <a:ea typeface="+mn-ea"/>
                          <a:cs typeface="+mn-cs"/>
                        </a:rPr>
                        <a:t>3-Yüksek Sıcaklar</a:t>
                      </a:r>
                      <a:r>
                        <a:rPr lang="tr-TR" sz="2000" b="1" kern="1200" baseline="0" dirty="0" smtClean="0">
                          <a:solidFill>
                            <a:schemeClr val="lt1"/>
                          </a:solidFill>
                          <a:latin typeface="+mn-lt"/>
                          <a:ea typeface="+mn-ea"/>
                          <a:cs typeface="+mn-cs"/>
                        </a:rPr>
                        <a:t> -</a:t>
                      </a:r>
                      <a:r>
                        <a:rPr lang="tr-TR" sz="2000" b="1" kern="1200" dirty="0" smtClean="0">
                          <a:solidFill>
                            <a:schemeClr val="lt1"/>
                          </a:solidFill>
                          <a:latin typeface="+mn-lt"/>
                          <a:ea typeface="+mn-ea"/>
                          <a:cs typeface="+mn-cs"/>
                        </a:rPr>
                        <a:t>600 C’ üstündeki sıcaklıklar</a:t>
                      </a:r>
                    </a:p>
                    <a:p>
                      <a:endParaRPr lang="tr-TR" sz="2000" dirty="0"/>
                    </a:p>
                  </a:txBody>
                  <a:tcPr/>
                </a:tc>
              </a:tr>
              <a:tr h="7158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smtClean="0">
                          <a:solidFill>
                            <a:schemeClr val="dk1"/>
                          </a:solidFill>
                          <a:latin typeface="+mn-lt"/>
                          <a:ea typeface="+mn-ea"/>
                          <a:cs typeface="+mn-cs"/>
                        </a:rPr>
                        <a:t>Kullanma suyunun ısıtılması</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smtClean="0">
                          <a:solidFill>
                            <a:schemeClr val="dk1"/>
                          </a:solidFill>
                          <a:latin typeface="+mn-lt"/>
                          <a:ea typeface="+mn-ea"/>
                          <a:cs typeface="+mn-cs"/>
                        </a:rPr>
                        <a:t>Sulama için su pompaları</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smtClean="0">
                          <a:solidFill>
                            <a:schemeClr val="dk1"/>
                          </a:solidFill>
                          <a:latin typeface="+mn-lt"/>
                          <a:ea typeface="+mn-ea"/>
                          <a:cs typeface="+mn-cs"/>
                        </a:rPr>
                        <a:t>Güneş fırınları</a:t>
                      </a:r>
                    </a:p>
                    <a:p>
                      <a:endParaRPr lang="tr-TR" dirty="0"/>
                    </a:p>
                  </a:txBody>
                  <a:tcPr/>
                </a:tc>
              </a:tr>
              <a:tr h="1067184">
                <a:tc>
                  <a:txBody>
                    <a:bodyPr/>
                    <a:lstStyle/>
                    <a:p>
                      <a:r>
                        <a:rPr lang="tr-TR" sz="1800" kern="1200" dirty="0" smtClean="0">
                          <a:solidFill>
                            <a:schemeClr val="dk1"/>
                          </a:solidFill>
                          <a:latin typeface="+mn-lt"/>
                          <a:ea typeface="+mn-ea"/>
                          <a:cs typeface="+mn-cs"/>
                        </a:rPr>
                        <a:t>Bina ısıtma , soğutma ve havalandırma işlerinde</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smtClean="0">
                          <a:solidFill>
                            <a:schemeClr val="dk1"/>
                          </a:solidFill>
                          <a:latin typeface="+mn-lt"/>
                          <a:ea typeface="+mn-ea"/>
                          <a:cs typeface="+mn-cs"/>
                        </a:rPr>
                        <a:t>Küçük motorlar, güneş tencereleri</a:t>
                      </a:r>
                    </a:p>
                    <a:p>
                      <a:endParaRPr lang="tr-TR" dirty="0"/>
                    </a:p>
                  </a:txBody>
                  <a:tcPr/>
                </a:tc>
                <a:tc>
                  <a:txBody>
                    <a:bodyPr/>
                    <a:lstStyle/>
                    <a:p>
                      <a:r>
                        <a:rPr lang="tr-TR" sz="1800" kern="1200" dirty="0" smtClean="0">
                          <a:solidFill>
                            <a:schemeClr val="dk1"/>
                          </a:solidFill>
                          <a:latin typeface="+mn-lt"/>
                          <a:ea typeface="+mn-ea"/>
                          <a:cs typeface="+mn-cs"/>
                        </a:rPr>
                        <a:t>Elektrik </a:t>
                      </a:r>
                      <a:r>
                        <a:rPr lang="tr-TR" sz="1800" kern="1200" baseline="0" dirty="0" smtClean="0">
                          <a:solidFill>
                            <a:schemeClr val="dk1"/>
                          </a:solidFill>
                          <a:latin typeface="+mn-lt"/>
                          <a:ea typeface="+mn-ea"/>
                          <a:cs typeface="+mn-cs"/>
                        </a:rPr>
                        <a:t> elde edilmesi</a:t>
                      </a:r>
                      <a:endParaRPr lang="tr-TR" dirty="0"/>
                    </a:p>
                  </a:txBody>
                  <a:tcPr/>
                </a:tc>
              </a:tr>
              <a:tr h="13294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smtClean="0">
                          <a:solidFill>
                            <a:schemeClr val="dk1"/>
                          </a:solidFill>
                          <a:latin typeface="+mn-lt"/>
                          <a:ea typeface="+mn-ea"/>
                          <a:cs typeface="+mn-cs"/>
                        </a:rPr>
                        <a:t>Tarım da ürün kurutma, seracılık ısıtma</a:t>
                      </a:r>
                      <a:r>
                        <a:rPr lang="tr-TR" sz="1800" kern="1200" baseline="0" dirty="0" smtClean="0">
                          <a:solidFill>
                            <a:schemeClr val="dk1"/>
                          </a:solidFill>
                          <a:latin typeface="+mn-lt"/>
                          <a:ea typeface="+mn-ea"/>
                          <a:cs typeface="+mn-cs"/>
                        </a:rPr>
                        <a:t> amaçlı kullanma</a:t>
                      </a:r>
                      <a:endParaRPr lang="tr-TR" sz="1800" kern="1200" dirty="0" smtClean="0">
                        <a:solidFill>
                          <a:schemeClr val="dk1"/>
                        </a:solidFill>
                        <a:latin typeface="+mn-lt"/>
                        <a:ea typeface="+mn-ea"/>
                        <a:cs typeface="+mn-cs"/>
                      </a:endParaRP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smtClean="0">
                          <a:solidFill>
                            <a:schemeClr val="dk1"/>
                          </a:solidFill>
                          <a:latin typeface="+mn-lt"/>
                          <a:ea typeface="+mn-ea"/>
                          <a:cs typeface="+mn-cs"/>
                        </a:rPr>
                        <a:t>Buhar jeneratörüyle elektrik üretimi </a:t>
                      </a:r>
                    </a:p>
                    <a:p>
                      <a:endParaRPr lang="tr-TR" dirty="0"/>
                    </a:p>
                  </a:txBody>
                  <a:tcPr/>
                </a:tc>
                <a:tc>
                  <a:txBody>
                    <a:bodyPr/>
                    <a:lstStyle/>
                    <a:p>
                      <a:r>
                        <a:rPr lang="tr-TR" sz="1800" kern="1200" dirty="0" smtClean="0">
                          <a:solidFill>
                            <a:schemeClr val="dk1"/>
                          </a:solidFill>
                          <a:latin typeface="+mn-lt"/>
                          <a:ea typeface="+mn-ea"/>
                          <a:cs typeface="+mn-cs"/>
                        </a:rPr>
                        <a:t>Maddelerin</a:t>
                      </a:r>
                      <a:r>
                        <a:rPr lang="tr-TR" sz="1800" kern="1200" baseline="0" dirty="0" smtClean="0">
                          <a:solidFill>
                            <a:schemeClr val="dk1"/>
                          </a:solidFill>
                          <a:latin typeface="+mn-lt"/>
                          <a:ea typeface="+mn-ea"/>
                          <a:cs typeface="+mn-cs"/>
                        </a:rPr>
                        <a:t> eritilmesi, araştırılması ve ayrıştırılması</a:t>
                      </a:r>
                      <a:endParaRPr lang="tr-TR" dirty="0"/>
                    </a:p>
                  </a:txBody>
                  <a:tcPr/>
                </a:tc>
              </a:tr>
              <a:tr h="10912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smtClean="0">
                          <a:solidFill>
                            <a:schemeClr val="dk1"/>
                          </a:solidFill>
                          <a:latin typeface="+mn-lt"/>
                          <a:ea typeface="+mn-ea"/>
                          <a:cs typeface="+mn-cs"/>
                        </a:rPr>
                        <a:t>Su yun damıtılması</a:t>
                      </a:r>
                      <a:r>
                        <a:rPr lang="tr-TR" sz="1800" kern="1200" baseline="0" dirty="0" smtClean="0">
                          <a:solidFill>
                            <a:schemeClr val="dk1"/>
                          </a:solidFill>
                          <a:latin typeface="+mn-lt"/>
                          <a:ea typeface="+mn-ea"/>
                          <a:cs typeface="+mn-cs"/>
                        </a:rPr>
                        <a:t> ve </a:t>
                      </a:r>
                      <a:r>
                        <a:rPr lang="tr-TR" sz="1800" kern="1200" dirty="0" smtClean="0">
                          <a:solidFill>
                            <a:schemeClr val="dk1"/>
                          </a:solidFill>
                          <a:latin typeface="+mn-lt"/>
                          <a:ea typeface="+mn-ea"/>
                          <a:cs typeface="+mn-cs"/>
                        </a:rPr>
                        <a:t> tuz üretiminde</a:t>
                      </a:r>
                    </a:p>
                    <a:p>
                      <a:endParaRPr lang="tr-TR" dirty="0"/>
                    </a:p>
                  </a:txBody>
                  <a:tcPr/>
                </a:tc>
                <a:tc>
                  <a:txBody>
                    <a:bodyPr/>
                    <a:lstStyle/>
                    <a:p>
                      <a:endParaRPr lang="tr-TR" dirty="0"/>
                    </a:p>
                  </a:txBody>
                  <a:tcPr/>
                </a:tc>
                <a:tc>
                  <a:txBody>
                    <a:bodyPr/>
                    <a:lstStyle/>
                    <a:p>
                      <a:r>
                        <a:rPr lang="tr-TR" sz="1800" kern="1200" dirty="0" smtClean="0">
                          <a:solidFill>
                            <a:schemeClr val="dk1"/>
                          </a:solidFill>
                          <a:latin typeface="+mn-lt"/>
                          <a:ea typeface="+mn-ea"/>
                          <a:cs typeface="+mn-cs"/>
                        </a:rPr>
                        <a:t>Yeni maddeler yapımı, seramikler.</a:t>
                      </a:r>
                      <a:endParaRPr lang="tr-TR"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ERSLER11\gunes\prabol_kollektorler_1.jpg"/>
          <p:cNvPicPr>
            <a:picLocks noChangeAspect="1" noChangeArrowheads="1"/>
          </p:cNvPicPr>
          <p:nvPr/>
        </p:nvPicPr>
        <p:blipFill>
          <a:blip r:embed="rId2" cstate="print"/>
          <a:srcRect/>
          <a:stretch>
            <a:fillRect/>
          </a:stretch>
        </p:blipFill>
        <p:spPr bwMode="auto">
          <a:xfrm>
            <a:off x="1835696" y="476672"/>
            <a:ext cx="5500836" cy="599802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kollektor_verimleri.jpg"/>
          <p:cNvPicPr>
            <a:picLocks noChangeAspect="1"/>
          </p:cNvPicPr>
          <p:nvPr/>
        </p:nvPicPr>
        <p:blipFill>
          <a:blip r:embed="rId2" cstate="print"/>
          <a:stretch>
            <a:fillRect/>
          </a:stretch>
        </p:blipFill>
        <p:spPr>
          <a:xfrm>
            <a:off x="828675" y="652462"/>
            <a:ext cx="7486650" cy="555307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gunes_teknoloji_verim.jpg"/>
          <p:cNvPicPr>
            <a:picLocks noChangeAspect="1"/>
          </p:cNvPicPr>
          <p:nvPr/>
        </p:nvPicPr>
        <p:blipFill>
          <a:blip r:embed="rId2" cstate="print"/>
          <a:stretch>
            <a:fillRect/>
          </a:stretch>
        </p:blipFill>
        <p:spPr>
          <a:xfrm>
            <a:off x="467544" y="1556792"/>
            <a:ext cx="8226800" cy="433040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solar_combined1.jpg"/>
          <p:cNvPicPr>
            <a:picLocks noChangeAspect="1"/>
          </p:cNvPicPr>
          <p:nvPr/>
        </p:nvPicPr>
        <p:blipFill>
          <a:blip r:embed="rId2" cstate="print"/>
          <a:stretch>
            <a:fillRect/>
          </a:stretch>
        </p:blipFill>
        <p:spPr>
          <a:xfrm>
            <a:off x="1309687" y="981075"/>
            <a:ext cx="6524625" cy="489585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196752"/>
            <a:ext cx="7770440" cy="531303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8640"/>
            <a:ext cx="5436096" cy="4236052"/>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6770" y="3414234"/>
            <a:ext cx="5706344" cy="347199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620688"/>
            <a:ext cx="7850762" cy="5289451"/>
          </a:xfrm>
        </p:spPr>
      </p:pic>
    </p:spTree>
    <p:extLst>
      <p:ext uri="{BB962C8B-B14F-4D97-AF65-F5344CB8AC3E}">
        <p14:creationId xmlns:p14="http://schemas.microsoft.com/office/powerpoint/2010/main" val="21125762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9712" y="116631"/>
            <a:ext cx="5087466" cy="6759973"/>
          </a:xfrm>
        </p:spPr>
      </p:pic>
    </p:spTree>
    <p:extLst>
      <p:ext uri="{BB962C8B-B14F-4D97-AF65-F5344CB8AC3E}">
        <p14:creationId xmlns:p14="http://schemas.microsoft.com/office/powerpoint/2010/main" val="7051068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5573" y="0"/>
            <a:ext cx="5632854" cy="6858000"/>
          </a:xfrm>
          <a:prstGeom prst="rect">
            <a:avLst/>
          </a:prstGeom>
        </p:spPr>
      </p:pic>
    </p:spTree>
    <p:extLst>
      <p:ext uri="{BB962C8B-B14F-4D97-AF65-F5344CB8AC3E}">
        <p14:creationId xmlns:p14="http://schemas.microsoft.com/office/powerpoint/2010/main" val="3935651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899592" y="980728"/>
            <a:ext cx="7560840" cy="4824536"/>
          </a:xfrm>
          <a:prstGeom prst="rect">
            <a:avLst/>
          </a:prstGeom>
          <a:solidFill>
            <a:schemeClr val="accent3">
              <a:lumMod val="5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1 Başlık"/>
          <p:cNvSpPr>
            <a:spLocks noGrp="1"/>
          </p:cNvSpPr>
          <p:nvPr>
            <p:ph type="ctrTitle"/>
          </p:nvPr>
        </p:nvSpPr>
        <p:spPr>
          <a:xfrm>
            <a:off x="611560" y="980728"/>
            <a:ext cx="7920880" cy="4968551"/>
          </a:xfrm>
        </p:spPr>
        <p:txBody>
          <a:bodyPr>
            <a:noAutofit/>
          </a:bodyPr>
          <a:lstStyle/>
          <a:p>
            <a:pPr marL="457200" lvl="0" indent="-457200" algn="l"/>
            <a:r>
              <a:rPr lang="tr-TR" sz="2400" dirty="0" smtClean="0"/>
              <a:t>	</a:t>
            </a:r>
            <a:r>
              <a:rPr lang="tr-TR" sz="2800" dirty="0" smtClean="0">
                <a:solidFill>
                  <a:schemeClr val="accent6">
                    <a:lumMod val="40000"/>
                    <a:lumOff val="60000"/>
                  </a:schemeClr>
                </a:solidFill>
              </a:rPr>
              <a:t> 1-Güneş enerjisi (Güneş ışınları)</a:t>
            </a:r>
            <a:br>
              <a:rPr lang="tr-TR" sz="2800" dirty="0" smtClean="0">
                <a:solidFill>
                  <a:schemeClr val="accent6">
                    <a:lumMod val="40000"/>
                    <a:lumOff val="60000"/>
                  </a:schemeClr>
                </a:solidFill>
              </a:rPr>
            </a:br>
            <a:r>
              <a:rPr lang="tr-TR" sz="2800" dirty="0" smtClean="0">
                <a:solidFill>
                  <a:schemeClr val="accent6">
                    <a:lumMod val="40000"/>
                    <a:lumOff val="60000"/>
                  </a:schemeClr>
                </a:solidFill>
              </a:rPr>
              <a:t>2- Hidrolik </a:t>
            </a:r>
            <a:r>
              <a:rPr lang="tr-TR" sz="2800" dirty="0">
                <a:solidFill>
                  <a:schemeClr val="accent6">
                    <a:lumMod val="40000"/>
                    <a:lumOff val="60000"/>
                  </a:schemeClr>
                </a:solidFill>
              </a:rPr>
              <a:t>enerji (su enerjisi</a:t>
            </a:r>
            <a:r>
              <a:rPr lang="tr-TR" sz="2800" dirty="0" smtClean="0">
                <a:solidFill>
                  <a:schemeClr val="accent6">
                    <a:lumMod val="40000"/>
                    <a:lumOff val="60000"/>
                  </a:schemeClr>
                </a:solidFill>
              </a:rPr>
              <a:t>)</a:t>
            </a:r>
            <a:r>
              <a:rPr lang="tr-TR" sz="2800" dirty="0">
                <a:solidFill>
                  <a:schemeClr val="accent6">
                    <a:lumMod val="40000"/>
                    <a:lumOff val="60000"/>
                  </a:schemeClr>
                </a:solidFill>
              </a:rPr>
              <a:t/>
            </a:r>
            <a:br>
              <a:rPr lang="tr-TR" sz="2800" dirty="0">
                <a:solidFill>
                  <a:schemeClr val="accent6">
                    <a:lumMod val="40000"/>
                    <a:lumOff val="60000"/>
                  </a:schemeClr>
                </a:solidFill>
              </a:rPr>
            </a:br>
            <a:r>
              <a:rPr lang="tr-TR" sz="2800" dirty="0" smtClean="0">
                <a:solidFill>
                  <a:schemeClr val="accent6">
                    <a:lumMod val="40000"/>
                    <a:lumOff val="60000"/>
                  </a:schemeClr>
                </a:solidFill>
              </a:rPr>
              <a:t>3- Rüzgâr </a:t>
            </a:r>
            <a:r>
              <a:rPr lang="tr-TR" sz="2800" dirty="0">
                <a:solidFill>
                  <a:schemeClr val="accent6">
                    <a:lumMod val="40000"/>
                    <a:lumOff val="60000"/>
                  </a:schemeClr>
                </a:solidFill>
              </a:rPr>
              <a:t>enerjisi (hava akımı)</a:t>
            </a:r>
            <a:br>
              <a:rPr lang="tr-TR" sz="2800" dirty="0">
                <a:solidFill>
                  <a:schemeClr val="accent6">
                    <a:lumMod val="40000"/>
                    <a:lumOff val="60000"/>
                  </a:schemeClr>
                </a:solidFill>
              </a:rPr>
            </a:br>
            <a:r>
              <a:rPr lang="tr-TR" sz="2800" dirty="0" smtClean="0">
                <a:solidFill>
                  <a:schemeClr val="accent6">
                    <a:lumMod val="40000"/>
                    <a:lumOff val="60000"/>
                  </a:schemeClr>
                </a:solidFill>
              </a:rPr>
              <a:t>4- Jeotermal </a:t>
            </a:r>
            <a:r>
              <a:rPr lang="tr-TR" sz="2800" dirty="0">
                <a:solidFill>
                  <a:schemeClr val="accent6">
                    <a:lumMod val="40000"/>
                    <a:lumOff val="60000"/>
                  </a:schemeClr>
                </a:solidFill>
              </a:rPr>
              <a:t>enerji (yer içi sıcak su ve sıcak kayalar)</a:t>
            </a:r>
            <a:br>
              <a:rPr lang="tr-TR" sz="2800" dirty="0">
                <a:solidFill>
                  <a:schemeClr val="accent6">
                    <a:lumMod val="40000"/>
                    <a:lumOff val="60000"/>
                  </a:schemeClr>
                </a:solidFill>
              </a:rPr>
            </a:br>
            <a:r>
              <a:rPr lang="tr-TR" sz="2800" dirty="0" smtClean="0">
                <a:solidFill>
                  <a:schemeClr val="accent6">
                    <a:lumMod val="40000"/>
                    <a:lumOff val="60000"/>
                  </a:schemeClr>
                </a:solidFill>
              </a:rPr>
              <a:t>5- Hidrojen </a:t>
            </a:r>
            <a:r>
              <a:rPr lang="tr-TR" sz="2800" dirty="0">
                <a:solidFill>
                  <a:schemeClr val="accent6">
                    <a:lumMod val="40000"/>
                    <a:lumOff val="60000"/>
                  </a:schemeClr>
                </a:solidFill>
              </a:rPr>
              <a:t>enerjisi (dünyanın temel taşı)</a:t>
            </a:r>
            <a:br>
              <a:rPr lang="tr-TR" sz="2800" dirty="0">
                <a:solidFill>
                  <a:schemeClr val="accent6">
                    <a:lumMod val="40000"/>
                    <a:lumOff val="60000"/>
                  </a:schemeClr>
                </a:solidFill>
              </a:rPr>
            </a:br>
            <a:r>
              <a:rPr lang="tr-TR" sz="2800" dirty="0" smtClean="0">
                <a:solidFill>
                  <a:schemeClr val="accent6">
                    <a:lumMod val="40000"/>
                    <a:lumOff val="60000"/>
                  </a:schemeClr>
                </a:solidFill>
              </a:rPr>
              <a:t>6- </a:t>
            </a:r>
            <a:r>
              <a:rPr lang="tr-TR" sz="2800" dirty="0" err="1" smtClean="0">
                <a:solidFill>
                  <a:schemeClr val="accent6">
                    <a:lumMod val="40000"/>
                    <a:lumOff val="60000"/>
                  </a:schemeClr>
                </a:solidFill>
              </a:rPr>
              <a:t>Biomass</a:t>
            </a:r>
            <a:r>
              <a:rPr lang="tr-TR" sz="2800" dirty="0" smtClean="0">
                <a:solidFill>
                  <a:schemeClr val="accent6">
                    <a:lumMod val="40000"/>
                    <a:lumOff val="60000"/>
                  </a:schemeClr>
                </a:solidFill>
              </a:rPr>
              <a:t> </a:t>
            </a:r>
            <a:r>
              <a:rPr lang="tr-TR" sz="2800" dirty="0">
                <a:solidFill>
                  <a:schemeClr val="accent6">
                    <a:lumMod val="40000"/>
                    <a:lumOff val="60000"/>
                  </a:schemeClr>
                </a:solidFill>
              </a:rPr>
              <a:t>enerji (enerji ormanları bitkiler ve hayvan atıkları)</a:t>
            </a:r>
            <a:br>
              <a:rPr lang="tr-TR" sz="2800" dirty="0">
                <a:solidFill>
                  <a:schemeClr val="accent6">
                    <a:lumMod val="40000"/>
                    <a:lumOff val="60000"/>
                  </a:schemeClr>
                </a:solidFill>
              </a:rPr>
            </a:br>
            <a:r>
              <a:rPr lang="tr-TR" sz="2800" dirty="0" smtClean="0">
                <a:solidFill>
                  <a:schemeClr val="accent6">
                    <a:lumMod val="40000"/>
                    <a:lumOff val="60000"/>
                  </a:schemeClr>
                </a:solidFill>
              </a:rPr>
              <a:t>7- Ay </a:t>
            </a:r>
            <a:r>
              <a:rPr lang="tr-TR" sz="2800" dirty="0">
                <a:solidFill>
                  <a:schemeClr val="accent6">
                    <a:lumMod val="40000"/>
                    <a:lumOff val="60000"/>
                  </a:schemeClr>
                </a:solidFill>
              </a:rPr>
              <a:t>çekim enerjisi (denizlerdeki gel git olayı)</a:t>
            </a:r>
            <a:br>
              <a:rPr lang="tr-TR" sz="2800" dirty="0">
                <a:solidFill>
                  <a:schemeClr val="accent6">
                    <a:lumMod val="40000"/>
                    <a:lumOff val="60000"/>
                  </a:schemeClr>
                </a:solidFill>
              </a:rPr>
            </a:br>
            <a:r>
              <a:rPr lang="tr-TR" sz="2800" dirty="0" smtClean="0">
                <a:solidFill>
                  <a:schemeClr val="accent6">
                    <a:lumMod val="40000"/>
                    <a:lumOff val="60000"/>
                  </a:schemeClr>
                </a:solidFill>
              </a:rPr>
              <a:t>8- Okyanuslardaki </a:t>
            </a:r>
            <a:r>
              <a:rPr lang="tr-TR" sz="2800" dirty="0">
                <a:solidFill>
                  <a:schemeClr val="accent6">
                    <a:lumMod val="40000"/>
                    <a:lumOff val="60000"/>
                  </a:schemeClr>
                </a:solidFill>
              </a:rPr>
              <a:t>akıntı enerjisi</a:t>
            </a:r>
          </a:p>
        </p:txBody>
      </p:sp>
      <p:sp>
        <p:nvSpPr>
          <p:cNvPr id="5" name="4 Metin kutusu"/>
          <p:cNvSpPr txBox="1"/>
          <p:nvPr/>
        </p:nvSpPr>
        <p:spPr>
          <a:xfrm>
            <a:off x="827584" y="404664"/>
            <a:ext cx="7200800" cy="584775"/>
          </a:xfrm>
          <a:prstGeom prst="rect">
            <a:avLst/>
          </a:prstGeom>
          <a:noFill/>
        </p:spPr>
        <p:txBody>
          <a:bodyPr wrap="square" rtlCol="0">
            <a:spAutoFit/>
          </a:bodyPr>
          <a:lstStyle/>
          <a:p>
            <a:r>
              <a:rPr lang="tr-TR" sz="3200" b="1" dirty="0" smtClean="0">
                <a:latin typeface="Impact" pitchFamily="34" charset="0"/>
              </a:rPr>
              <a:t>YENİLENEBİLİER ENERJİ KAYNAK ÇEŞİTLERİ</a:t>
            </a:r>
            <a:endParaRPr lang="tr-TR" sz="3200" b="1" dirty="0">
              <a:latin typeface="Impact"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95736" y="168097"/>
            <a:ext cx="4896544" cy="6689904"/>
          </a:xfrm>
        </p:spPr>
      </p:pic>
    </p:spTree>
    <p:extLst>
      <p:ext uri="{BB962C8B-B14F-4D97-AF65-F5344CB8AC3E}">
        <p14:creationId xmlns:p14="http://schemas.microsoft.com/office/powerpoint/2010/main" val="10596324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434" y="0"/>
            <a:ext cx="6901132" cy="6858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2744775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34082"/>
          </a:xfrm>
        </p:spPr>
        <p:txBody>
          <a:bodyPr>
            <a:noAutofit/>
          </a:bodyPr>
          <a:lstStyle/>
          <a:p>
            <a:r>
              <a:rPr lang="tr-TR" sz="3200" dirty="0" smtClean="0"/>
              <a:t>Güneş enerjili </a:t>
            </a:r>
            <a:r>
              <a:rPr lang="tr-TR" sz="3200" dirty="0" err="1" smtClean="0"/>
              <a:t>absorbsiyonlu</a:t>
            </a:r>
            <a:r>
              <a:rPr lang="tr-TR" sz="3200" dirty="0" smtClean="0"/>
              <a:t> soğutma sistemi</a:t>
            </a:r>
            <a:br>
              <a:rPr lang="tr-TR" sz="3200" dirty="0" smtClean="0"/>
            </a:br>
            <a:endParaRPr lang="tr-TR" sz="3200" dirty="0"/>
          </a:p>
        </p:txBody>
      </p:sp>
      <p:pic>
        <p:nvPicPr>
          <p:cNvPr id="39974" name="Picture 38"/>
          <p:cNvPicPr>
            <a:picLocks noChangeAspect="1" noChangeArrowheads="1"/>
          </p:cNvPicPr>
          <p:nvPr/>
        </p:nvPicPr>
        <p:blipFill>
          <a:blip r:embed="rId2" cstate="print"/>
          <a:srcRect/>
          <a:stretch>
            <a:fillRect/>
          </a:stretch>
        </p:blipFill>
        <p:spPr bwMode="auto">
          <a:xfrm>
            <a:off x="1331640" y="1052736"/>
            <a:ext cx="6480720" cy="4896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Tablo"/>
          <p:cNvGraphicFramePr>
            <a:graphicFrameLocks noGrp="1"/>
          </p:cNvGraphicFramePr>
          <p:nvPr/>
        </p:nvGraphicFramePr>
        <p:xfrm>
          <a:off x="-2" y="151559"/>
          <a:ext cx="9144001" cy="6903799"/>
        </p:xfrm>
        <a:graphic>
          <a:graphicData uri="http://schemas.openxmlformats.org/drawingml/2006/table">
            <a:tbl>
              <a:tblPr firstRow="1" bandRow="1">
                <a:tableStyleId>{5C22544A-7EE6-4342-B048-85BDC9FD1C3A}</a:tableStyleId>
              </a:tblPr>
              <a:tblGrid>
                <a:gridCol w="1828800"/>
                <a:gridCol w="1348353"/>
                <a:gridCol w="2092271"/>
                <a:gridCol w="1859796"/>
                <a:gridCol w="2014781"/>
              </a:tblGrid>
              <a:tr h="415582">
                <a:tc gridSpan="5">
                  <a:txBody>
                    <a:bodyPr/>
                    <a:lstStyle/>
                    <a:p>
                      <a:pPr algn="ctr">
                        <a:lnSpc>
                          <a:spcPct val="150000"/>
                        </a:lnSpc>
                        <a:spcAft>
                          <a:spcPts val="0"/>
                        </a:spcAft>
                      </a:pPr>
                      <a:r>
                        <a:rPr lang="tr-TR" sz="1200" b="1" dirty="0">
                          <a:latin typeface="Times New Roman"/>
                          <a:ea typeface="Times New Roman"/>
                        </a:rPr>
                        <a:t>YENİLENEBİLİR ENERJİ </a:t>
                      </a:r>
                      <a:r>
                        <a:rPr lang="tr-TR" sz="1200" b="1" dirty="0" smtClean="0">
                          <a:latin typeface="Times New Roman"/>
                          <a:ea typeface="Times New Roman"/>
                        </a:rPr>
                        <a:t>KAYNAKLARININ OLUŞUM VE</a:t>
                      </a:r>
                      <a:r>
                        <a:rPr lang="tr-TR" sz="1200" b="1" baseline="0" dirty="0" smtClean="0">
                          <a:latin typeface="Times New Roman"/>
                          <a:ea typeface="Times New Roman"/>
                        </a:rPr>
                        <a:t> KULLANIM ALANLARI</a:t>
                      </a:r>
                      <a:endParaRPr lang="tr-TR" sz="1200" dirty="0">
                        <a:latin typeface="Times New Roman"/>
                        <a:ea typeface="Times New Roman"/>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759955">
                <a:tc>
                  <a:txBody>
                    <a:bodyPr/>
                    <a:lstStyle/>
                    <a:p>
                      <a:pPr>
                        <a:lnSpc>
                          <a:spcPct val="150000"/>
                        </a:lnSpc>
                        <a:spcAft>
                          <a:spcPts val="0"/>
                        </a:spcAft>
                      </a:pPr>
                      <a:endParaRPr lang="tr-TR" sz="1200" dirty="0">
                        <a:solidFill>
                          <a:srgbClr val="FF0000"/>
                        </a:solidFill>
                        <a:latin typeface="Times New Roman"/>
                        <a:ea typeface="Times New Roman"/>
                      </a:endParaRPr>
                    </a:p>
                    <a:p>
                      <a:pPr>
                        <a:lnSpc>
                          <a:spcPct val="150000"/>
                        </a:lnSpc>
                        <a:spcAft>
                          <a:spcPts val="0"/>
                        </a:spcAft>
                      </a:pPr>
                      <a:r>
                        <a:rPr lang="tr-TR" sz="1200" dirty="0">
                          <a:solidFill>
                            <a:srgbClr val="FF0000"/>
                          </a:solidFill>
                          <a:latin typeface="Times New Roman"/>
                          <a:ea typeface="Times New Roman"/>
                        </a:rPr>
                        <a:t>Ana kaynak</a:t>
                      </a:r>
                    </a:p>
                  </a:txBody>
                  <a:tcPr marL="68580" marR="68580" marT="0" marB="0"/>
                </a:tc>
                <a:tc>
                  <a:txBody>
                    <a:bodyPr/>
                    <a:lstStyle/>
                    <a:p>
                      <a:pPr>
                        <a:lnSpc>
                          <a:spcPct val="150000"/>
                        </a:lnSpc>
                        <a:spcAft>
                          <a:spcPts val="0"/>
                        </a:spcAft>
                      </a:pPr>
                      <a:r>
                        <a:rPr lang="tr-TR" sz="1200" dirty="0">
                          <a:solidFill>
                            <a:srgbClr val="FF0000"/>
                          </a:solidFill>
                          <a:latin typeface="Times New Roman"/>
                          <a:ea typeface="Times New Roman"/>
                        </a:rPr>
                        <a:t>Birinci</a:t>
                      </a:r>
                    </a:p>
                    <a:p>
                      <a:pPr>
                        <a:lnSpc>
                          <a:spcPct val="150000"/>
                        </a:lnSpc>
                        <a:spcAft>
                          <a:spcPts val="0"/>
                        </a:spcAft>
                      </a:pPr>
                      <a:r>
                        <a:rPr lang="tr-TR" sz="1200" dirty="0">
                          <a:solidFill>
                            <a:srgbClr val="FF0000"/>
                          </a:solidFill>
                          <a:latin typeface="Times New Roman"/>
                          <a:ea typeface="Times New Roman"/>
                        </a:rPr>
                        <a:t>Enerji</a:t>
                      </a:r>
                    </a:p>
                    <a:p>
                      <a:pPr>
                        <a:lnSpc>
                          <a:spcPct val="150000"/>
                        </a:lnSpc>
                        <a:spcAft>
                          <a:spcPts val="0"/>
                        </a:spcAft>
                      </a:pPr>
                      <a:r>
                        <a:rPr lang="tr-TR" sz="1200" dirty="0">
                          <a:solidFill>
                            <a:srgbClr val="FF0000"/>
                          </a:solidFill>
                          <a:latin typeface="Times New Roman"/>
                          <a:ea typeface="Times New Roman"/>
                        </a:rPr>
                        <a:t>Kaynakları</a:t>
                      </a:r>
                    </a:p>
                  </a:txBody>
                  <a:tcPr marL="68580" marR="68580" marT="0" marB="0"/>
                </a:tc>
                <a:tc>
                  <a:txBody>
                    <a:bodyPr/>
                    <a:lstStyle/>
                    <a:p>
                      <a:pPr>
                        <a:lnSpc>
                          <a:spcPct val="150000"/>
                        </a:lnSpc>
                        <a:spcAft>
                          <a:spcPts val="0"/>
                        </a:spcAft>
                      </a:pPr>
                      <a:r>
                        <a:rPr lang="tr-TR" sz="1200" dirty="0">
                          <a:solidFill>
                            <a:srgbClr val="FF0000"/>
                          </a:solidFill>
                          <a:latin typeface="Times New Roman"/>
                          <a:ea typeface="Times New Roman"/>
                        </a:rPr>
                        <a:t>Doğal enerji</a:t>
                      </a:r>
                    </a:p>
                    <a:p>
                      <a:pPr>
                        <a:lnSpc>
                          <a:spcPct val="150000"/>
                        </a:lnSpc>
                        <a:spcAft>
                          <a:spcPts val="0"/>
                        </a:spcAft>
                      </a:pPr>
                      <a:r>
                        <a:rPr lang="tr-TR" sz="1200" dirty="0">
                          <a:solidFill>
                            <a:srgbClr val="FF0000"/>
                          </a:solidFill>
                          <a:latin typeface="Times New Roman"/>
                          <a:ea typeface="Times New Roman"/>
                        </a:rPr>
                        <a:t>Dönüşümü</a:t>
                      </a:r>
                    </a:p>
                  </a:txBody>
                  <a:tcPr marL="68580" marR="68580" marT="0" marB="0"/>
                </a:tc>
                <a:tc>
                  <a:txBody>
                    <a:bodyPr/>
                    <a:lstStyle/>
                    <a:p>
                      <a:pPr>
                        <a:lnSpc>
                          <a:spcPct val="150000"/>
                        </a:lnSpc>
                        <a:spcAft>
                          <a:spcPts val="0"/>
                        </a:spcAft>
                      </a:pPr>
                      <a:r>
                        <a:rPr lang="tr-TR" sz="1200" dirty="0">
                          <a:solidFill>
                            <a:srgbClr val="FF0000"/>
                          </a:solidFill>
                          <a:latin typeface="Times New Roman"/>
                          <a:ea typeface="Times New Roman"/>
                        </a:rPr>
                        <a:t>Teknik enerji</a:t>
                      </a:r>
                    </a:p>
                    <a:p>
                      <a:pPr>
                        <a:lnSpc>
                          <a:spcPct val="150000"/>
                        </a:lnSpc>
                        <a:spcAft>
                          <a:spcPts val="0"/>
                        </a:spcAft>
                      </a:pPr>
                      <a:r>
                        <a:rPr lang="tr-TR" sz="1200" dirty="0">
                          <a:solidFill>
                            <a:srgbClr val="FF0000"/>
                          </a:solidFill>
                          <a:latin typeface="Times New Roman"/>
                          <a:ea typeface="Times New Roman"/>
                        </a:rPr>
                        <a:t>Dönüşümü</a:t>
                      </a:r>
                    </a:p>
                  </a:txBody>
                  <a:tcPr marL="68580" marR="68580" marT="0" marB="0"/>
                </a:tc>
                <a:tc>
                  <a:txBody>
                    <a:bodyPr/>
                    <a:lstStyle/>
                    <a:p>
                      <a:pPr>
                        <a:lnSpc>
                          <a:spcPct val="150000"/>
                        </a:lnSpc>
                        <a:spcAft>
                          <a:spcPts val="0"/>
                        </a:spcAft>
                      </a:pPr>
                      <a:r>
                        <a:rPr lang="tr-TR" sz="1200" dirty="0">
                          <a:solidFill>
                            <a:srgbClr val="FF0000"/>
                          </a:solidFill>
                          <a:latin typeface="Times New Roman"/>
                          <a:ea typeface="Times New Roman"/>
                        </a:rPr>
                        <a:t>Kullanım enerjisi</a:t>
                      </a:r>
                    </a:p>
                  </a:txBody>
                  <a:tcPr marL="68580" marR="68580" marT="0" marB="0"/>
                </a:tc>
              </a:tr>
              <a:tr h="496090">
                <a:tc rowSpan="8">
                  <a:txBody>
                    <a:bodyPr/>
                    <a:lstStyle/>
                    <a:p>
                      <a:pPr algn="ctr">
                        <a:lnSpc>
                          <a:spcPct val="150000"/>
                        </a:lnSpc>
                        <a:spcAft>
                          <a:spcPts val="0"/>
                        </a:spcAft>
                      </a:pPr>
                      <a:endParaRPr lang="tr-TR" sz="1200" dirty="0">
                        <a:latin typeface="Times New Roman"/>
                        <a:ea typeface="Times New Roman"/>
                      </a:endParaRPr>
                    </a:p>
                    <a:p>
                      <a:pPr algn="ctr">
                        <a:lnSpc>
                          <a:spcPct val="150000"/>
                        </a:lnSpc>
                        <a:spcAft>
                          <a:spcPts val="0"/>
                        </a:spcAft>
                      </a:pPr>
                      <a:r>
                        <a:rPr lang="tr-TR" sz="1200" dirty="0">
                          <a:solidFill>
                            <a:schemeClr val="accent6">
                              <a:lumMod val="75000"/>
                            </a:schemeClr>
                          </a:solidFill>
                          <a:latin typeface="Times New Roman"/>
                          <a:ea typeface="Times New Roman"/>
                        </a:rPr>
                        <a:t>GÜNEŞ</a:t>
                      </a:r>
                    </a:p>
                  </a:txBody>
                  <a:tcPr marL="68580" marR="68580" marT="0" marB="0"/>
                </a:tc>
                <a:tc>
                  <a:txBody>
                    <a:bodyPr/>
                    <a:lstStyle/>
                    <a:p>
                      <a:pPr>
                        <a:lnSpc>
                          <a:spcPct val="150000"/>
                        </a:lnSpc>
                        <a:spcAft>
                          <a:spcPts val="0"/>
                        </a:spcAft>
                      </a:pPr>
                      <a:r>
                        <a:rPr lang="tr-TR" sz="1200" dirty="0">
                          <a:solidFill>
                            <a:schemeClr val="accent6">
                              <a:lumMod val="75000"/>
                            </a:schemeClr>
                          </a:solidFill>
                          <a:latin typeface="Times New Roman"/>
                          <a:ea typeface="Times New Roman"/>
                        </a:rPr>
                        <a:t>SU</a:t>
                      </a:r>
                    </a:p>
                  </a:txBody>
                  <a:tcPr marL="68580" marR="68580" marT="0" marB="0" anchor="ctr"/>
                </a:tc>
                <a:tc>
                  <a:txBody>
                    <a:bodyPr/>
                    <a:lstStyle/>
                    <a:p>
                      <a:pPr>
                        <a:lnSpc>
                          <a:spcPct val="150000"/>
                        </a:lnSpc>
                        <a:spcAft>
                          <a:spcPts val="0"/>
                        </a:spcAft>
                      </a:pPr>
                      <a:r>
                        <a:rPr lang="tr-TR" sz="1200" dirty="0" smtClean="0">
                          <a:latin typeface="Times New Roman"/>
                          <a:ea typeface="Times New Roman"/>
                        </a:rPr>
                        <a:t>Buharlaşma  Yağış</a:t>
                      </a:r>
                      <a:endParaRPr lang="tr-TR" sz="1200" dirty="0">
                        <a:latin typeface="Times New Roman"/>
                        <a:ea typeface="Times New Roman"/>
                      </a:endParaRPr>
                    </a:p>
                  </a:txBody>
                  <a:tcPr marL="68580" marR="68580" marT="0" marB="0"/>
                </a:tc>
                <a:tc>
                  <a:txBody>
                    <a:bodyPr/>
                    <a:lstStyle/>
                    <a:p>
                      <a:pPr>
                        <a:lnSpc>
                          <a:spcPct val="150000"/>
                        </a:lnSpc>
                        <a:spcAft>
                          <a:spcPts val="0"/>
                        </a:spcAft>
                      </a:pPr>
                      <a:r>
                        <a:rPr lang="tr-TR" sz="1200">
                          <a:latin typeface="Times New Roman"/>
                          <a:ea typeface="Times New Roman"/>
                        </a:rPr>
                        <a:t>Hidroelektrik </a:t>
                      </a:r>
                    </a:p>
                    <a:p>
                      <a:pPr>
                        <a:lnSpc>
                          <a:spcPct val="150000"/>
                        </a:lnSpc>
                        <a:spcAft>
                          <a:spcPts val="0"/>
                        </a:spcAft>
                      </a:pPr>
                      <a:r>
                        <a:rPr lang="tr-TR" sz="1200">
                          <a:latin typeface="Times New Roman"/>
                          <a:ea typeface="Times New Roman"/>
                        </a:rPr>
                        <a:t>Santralleri</a:t>
                      </a:r>
                    </a:p>
                  </a:txBody>
                  <a:tcPr marL="68580" marR="68580" marT="0" marB="0"/>
                </a:tc>
                <a:tc>
                  <a:txBody>
                    <a:bodyPr/>
                    <a:lstStyle/>
                    <a:p>
                      <a:pPr>
                        <a:lnSpc>
                          <a:spcPct val="150000"/>
                        </a:lnSpc>
                        <a:spcAft>
                          <a:spcPts val="0"/>
                        </a:spcAft>
                      </a:pPr>
                      <a:r>
                        <a:rPr lang="tr-TR" sz="1200" dirty="0" smtClean="0">
                          <a:latin typeface="Times New Roman"/>
                          <a:ea typeface="Times New Roman"/>
                        </a:rPr>
                        <a:t>Elektrik Enerjisi</a:t>
                      </a:r>
                      <a:endParaRPr lang="tr-TR" sz="1200" dirty="0">
                        <a:latin typeface="Times New Roman"/>
                        <a:ea typeface="Times New Roman"/>
                      </a:endParaRPr>
                    </a:p>
                  </a:txBody>
                  <a:tcPr marL="68580" marR="68580" marT="0" marB="0"/>
                </a:tc>
              </a:tr>
              <a:tr h="496090">
                <a:tc vMerge="1">
                  <a:txBody>
                    <a:bodyPr/>
                    <a:lstStyle/>
                    <a:p>
                      <a:endParaRPr lang="tr-TR"/>
                    </a:p>
                  </a:txBody>
                  <a:tcPr/>
                </a:tc>
                <a:tc rowSpan="2">
                  <a:txBody>
                    <a:bodyPr/>
                    <a:lstStyle/>
                    <a:p>
                      <a:pPr>
                        <a:lnSpc>
                          <a:spcPct val="150000"/>
                        </a:lnSpc>
                        <a:spcAft>
                          <a:spcPts val="0"/>
                        </a:spcAft>
                      </a:pPr>
                      <a:endParaRPr lang="tr-TR" sz="1200" dirty="0">
                        <a:solidFill>
                          <a:schemeClr val="accent6">
                            <a:lumMod val="75000"/>
                          </a:schemeClr>
                        </a:solidFill>
                        <a:latin typeface="Times New Roman"/>
                        <a:ea typeface="Times New Roman"/>
                      </a:endParaRPr>
                    </a:p>
                    <a:p>
                      <a:pPr>
                        <a:lnSpc>
                          <a:spcPct val="150000"/>
                        </a:lnSpc>
                        <a:spcAft>
                          <a:spcPts val="0"/>
                        </a:spcAft>
                      </a:pPr>
                      <a:r>
                        <a:rPr lang="tr-TR" sz="1200" dirty="0">
                          <a:solidFill>
                            <a:schemeClr val="accent6">
                              <a:lumMod val="75000"/>
                            </a:schemeClr>
                          </a:solidFill>
                          <a:latin typeface="Times New Roman"/>
                          <a:ea typeface="Times New Roman"/>
                        </a:rPr>
                        <a:t>RÜZGÂR</a:t>
                      </a:r>
                    </a:p>
                  </a:txBody>
                  <a:tcPr marL="68580" marR="68580" marT="0" marB="0"/>
                </a:tc>
                <a:tc>
                  <a:txBody>
                    <a:bodyPr/>
                    <a:lstStyle/>
                    <a:p>
                      <a:pPr>
                        <a:lnSpc>
                          <a:spcPct val="150000"/>
                        </a:lnSpc>
                        <a:spcAft>
                          <a:spcPts val="0"/>
                        </a:spcAft>
                      </a:pPr>
                      <a:r>
                        <a:rPr lang="tr-TR" sz="1200" dirty="0">
                          <a:latin typeface="Times New Roman"/>
                          <a:ea typeface="Times New Roman"/>
                        </a:rPr>
                        <a:t>Atmosferdeki hava hareketi</a:t>
                      </a:r>
                    </a:p>
                  </a:txBody>
                  <a:tcPr marL="68580" marR="68580" marT="0" marB="0"/>
                </a:tc>
                <a:tc>
                  <a:txBody>
                    <a:bodyPr/>
                    <a:lstStyle/>
                    <a:p>
                      <a:pPr>
                        <a:lnSpc>
                          <a:spcPct val="150000"/>
                        </a:lnSpc>
                        <a:spcAft>
                          <a:spcPts val="0"/>
                        </a:spcAft>
                      </a:pPr>
                      <a:r>
                        <a:rPr lang="tr-TR" sz="1200" dirty="0">
                          <a:latin typeface="Times New Roman"/>
                          <a:ea typeface="Times New Roman"/>
                        </a:rPr>
                        <a:t>Rüzgâr enerjisi tesisleri</a:t>
                      </a:r>
                    </a:p>
                  </a:txBody>
                  <a:tcPr marL="68580" marR="68580" marT="0" marB="0"/>
                </a:tc>
                <a:tc>
                  <a:txBody>
                    <a:bodyPr/>
                    <a:lstStyle/>
                    <a:p>
                      <a:pPr>
                        <a:lnSpc>
                          <a:spcPct val="150000"/>
                        </a:lnSpc>
                        <a:spcAft>
                          <a:spcPts val="0"/>
                        </a:spcAft>
                      </a:pPr>
                      <a:r>
                        <a:rPr lang="tr-TR" sz="1200" dirty="0">
                          <a:latin typeface="Times New Roman"/>
                          <a:ea typeface="Times New Roman"/>
                        </a:rPr>
                        <a:t>Elektrik ve </a:t>
                      </a:r>
                    </a:p>
                    <a:p>
                      <a:pPr>
                        <a:lnSpc>
                          <a:spcPct val="150000"/>
                        </a:lnSpc>
                        <a:spcAft>
                          <a:spcPts val="0"/>
                        </a:spcAft>
                      </a:pPr>
                      <a:r>
                        <a:rPr lang="tr-TR" sz="1200" dirty="0">
                          <a:latin typeface="Times New Roman"/>
                          <a:ea typeface="Times New Roman"/>
                        </a:rPr>
                        <a:t>Mekanik enerji</a:t>
                      </a:r>
                    </a:p>
                  </a:txBody>
                  <a:tcPr marL="68580" marR="68580" marT="0" marB="0"/>
                </a:tc>
              </a:tr>
              <a:tr h="496090">
                <a:tc vMerge="1">
                  <a:txBody>
                    <a:bodyPr/>
                    <a:lstStyle/>
                    <a:p>
                      <a:endParaRPr lang="tr-TR"/>
                    </a:p>
                  </a:txBody>
                  <a:tcPr/>
                </a:tc>
                <a:tc vMerge="1">
                  <a:txBody>
                    <a:bodyPr/>
                    <a:lstStyle/>
                    <a:p>
                      <a:endParaRPr lang="tr-TR"/>
                    </a:p>
                  </a:txBody>
                  <a:tcPr/>
                </a:tc>
                <a:tc>
                  <a:txBody>
                    <a:bodyPr/>
                    <a:lstStyle/>
                    <a:p>
                      <a:pPr>
                        <a:lnSpc>
                          <a:spcPct val="150000"/>
                        </a:lnSpc>
                        <a:spcAft>
                          <a:spcPts val="0"/>
                        </a:spcAft>
                      </a:pPr>
                      <a:r>
                        <a:rPr lang="tr-TR" sz="1200" dirty="0">
                          <a:latin typeface="Times New Roman"/>
                          <a:ea typeface="Times New Roman"/>
                        </a:rPr>
                        <a:t>Dalga hareketi</a:t>
                      </a:r>
                    </a:p>
                  </a:txBody>
                  <a:tcPr marL="68580" marR="68580" marT="0" marB="0"/>
                </a:tc>
                <a:tc>
                  <a:txBody>
                    <a:bodyPr/>
                    <a:lstStyle/>
                    <a:p>
                      <a:pPr>
                        <a:lnSpc>
                          <a:spcPct val="150000"/>
                        </a:lnSpc>
                        <a:spcAft>
                          <a:spcPts val="0"/>
                        </a:spcAft>
                      </a:pPr>
                      <a:r>
                        <a:rPr lang="tr-TR" sz="1200" dirty="0">
                          <a:latin typeface="Times New Roman"/>
                          <a:ea typeface="Times New Roman"/>
                        </a:rPr>
                        <a:t>Dalga enerjisi </a:t>
                      </a:r>
                      <a:r>
                        <a:rPr lang="tr-TR" sz="1200" dirty="0" smtClean="0">
                          <a:latin typeface="Times New Roman"/>
                          <a:ea typeface="Times New Roman"/>
                        </a:rPr>
                        <a:t> tesisleri</a:t>
                      </a:r>
                      <a:endParaRPr lang="tr-TR" sz="1200" dirty="0">
                        <a:latin typeface="Times New Roman"/>
                        <a:ea typeface="Times New Roman"/>
                      </a:endParaRPr>
                    </a:p>
                  </a:txBody>
                  <a:tcPr marL="68580" marR="68580" marT="0" marB="0"/>
                </a:tc>
                <a:tc>
                  <a:txBody>
                    <a:bodyPr/>
                    <a:lstStyle/>
                    <a:p>
                      <a:pPr>
                        <a:lnSpc>
                          <a:spcPct val="150000"/>
                        </a:lnSpc>
                        <a:spcAft>
                          <a:spcPts val="0"/>
                        </a:spcAft>
                      </a:pPr>
                      <a:r>
                        <a:rPr lang="tr-TR" sz="1200">
                          <a:latin typeface="Times New Roman"/>
                          <a:ea typeface="Times New Roman"/>
                        </a:rPr>
                        <a:t>Elektrik ve </a:t>
                      </a:r>
                    </a:p>
                    <a:p>
                      <a:pPr>
                        <a:lnSpc>
                          <a:spcPct val="150000"/>
                        </a:lnSpc>
                        <a:spcAft>
                          <a:spcPts val="0"/>
                        </a:spcAft>
                      </a:pPr>
                      <a:r>
                        <a:rPr lang="tr-TR" sz="1200">
                          <a:latin typeface="Times New Roman"/>
                          <a:ea typeface="Times New Roman"/>
                        </a:rPr>
                        <a:t>Mekanik enerji</a:t>
                      </a:r>
                    </a:p>
                  </a:txBody>
                  <a:tcPr marL="68580" marR="68580" marT="0" marB="0"/>
                </a:tc>
              </a:tr>
              <a:tr h="340900">
                <a:tc vMerge="1">
                  <a:txBody>
                    <a:bodyPr/>
                    <a:lstStyle/>
                    <a:p>
                      <a:endParaRPr lang="tr-TR"/>
                    </a:p>
                  </a:txBody>
                  <a:tcPr/>
                </a:tc>
                <a:tc rowSpan="3">
                  <a:txBody>
                    <a:bodyPr/>
                    <a:lstStyle/>
                    <a:p>
                      <a:pPr>
                        <a:lnSpc>
                          <a:spcPct val="150000"/>
                        </a:lnSpc>
                        <a:spcAft>
                          <a:spcPts val="0"/>
                        </a:spcAft>
                      </a:pPr>
                      <a:endParaRPr lang="tr-TR" sz="1200" dirty="0">
                        <a:solidFill>
                          <a:schemeClr val="accent6">
                            <a:lumMod val="75000"/>
                          </a:schemeClr>
                        </a:solidFill>
                        <a:latin typeface="Times New Roman"/>
                        <a:ea typeface="Times New Roman"/>
                      </a:endParaRPr>
                    </a:p>
                    <a:p>
                      <a:pPr>
                        <a:lnSpc>
                          <a:spcPct val="150000"/>
                        </a:lnSpc>
                        <a:spcAft>
                          <a:spcPts val="0"/>
                        </a:spcAft>
                      </a:pPr>
                      <a:r>
                        <a:rPr lang="tr-TR" sz="1200" dirty="0">
                          <a:solidFill>
                            <a:schemeClr val="accent6">
                              <a:lumMod val="75000"/>
                            </a:schemeClr>
                          </a:solidFill>
                          <a:latin typeface="Times New Roman"/>
                          <a:ea typeface="Times New Roman"/>
                        </a:rPr>
                        <a:t>GÜNEŞ</a:t>
                      </a:r>
                    </a:p>
                    <a:p>
                      <a:pPr>
                        <a:lnSpc>
                          <a:spcPct val="150000"/>
                        </a:lnSpc>
                        <a:spcAft>
                          <a:spcPts val="0"/>
                        </a:spcAft>
                      </a:pPr>
                      <a:r>
                        <a:rPr lang="tr-TR" sz="1200" dirty="0">
                          <a:solidFill>
                            <a:schemeClr val="accent6">
                              <a:lumMod val="75000"/>
                            </a:schemeClr>
                          </a:solidFill>
                          <a:latin typeface="Times New Roman"/>
                          <a:ea typeface="Times New Roman"/>
                        </a:rPr>
                        <a:t>IŞINLARI</a:t>
                      </a:r>
                    </a:p>
                  </a:txBody>
                  <a:tcPr marL="68580" marR="68580" marT="0" marB="0"/>
                </a:tc>
                <a:tc>
                  <a:txBody>
                    <a:bodyPr/>
                    <a:lstStyle/>
                    <a:p>
                      <a:pPr>
                        <a:lnSpc>
                          <a:spcPct val="150000"/>
                        </a:lnSpc>
                        <a:spcAft>
                          <a:spcPts val="0"/>
                        </a:spcAft>
                      </a:pPr>
                      <a:r>
                        <a:rPr lang="tr-TR" sz="1200" dirty="0">
                          <a:latin typeface="Times New Roman"/>
                          <a:ea typeface="Times New Roman"/>
                        </a:rPr>
                        <a:t>Yer ve atmosferin ısınması</a:t>
                      </a:r>
                    </a:p>
                  </a:txBody>
                  <a:tcPr marL="68580" marR="68580" marT="0" marB="0"/>
                </a:tc>
                <a:tc>
                  <a:txBody>
                    <a:bodyPr/>
                    <a:lstStyle/>
                    <a:p>
                      <a:pPr>
                        <a:lnSpc>
                          <a:spcPct val="150000"/>
                        </a:lnSpc>
                        <a:spcAft>
                          <a:spcPts val="0"/>
                        </a:spcAft>
                      </a:pPr>
                      <a:r>
                        <a:rPr lang="tr-TR" sz="1200" dirty="0">
                          <a:latin typeface="Times New Roman"/>
                          <a:ea typeface="Times New Roman"/>
                        </a:rPr>
                        <a:t>Isı pompaları</a:t>
                      </a:r>
                    </a:p>
                  </a:txBody>
                  <a:tcPr marL="68580" marR="68580" marT="0" marB="0"/>
                </a:tc>
                <a:tc>
                  <a:txBody>
                    <a:bodyPr/>
                    <a:lstStyle/>
                    <a:p>
                      <a:pPr>
                        <a:lnSpc>
                          <a:spcPct val="150000"/>
                        </a:lnSpc>
                        <a:spcAft>
                          <a:spcPts val="0"/>
                        </a:spcAft>
                      </a:pPr>
                      <a:r>
                        <a:rPr lang="tr-TR" sz="1200" dirty="0">
                          <a:latin typeface="Times New Roman"/>
                          <a:ea typeface="Times New Roman"/>
                        </a:rPr>
                        <a:t>Isı enerjisi</a:t>
                      </a:r>
                    </a:p>
                  </a:txBody>
                  <a:tcPr marL="68580" marR="68580" marT="0" marB="0"/>
                </a:tc>
              </a:tr>
              <a:tr h="340900">
                <a:tc vMerge="1">
                  <a:txBody>
                    <a:bodyPr/>
                    <a:lstStyle/>
                    <a:p>
                      <a:endParaRPr lang="tr-TR"/>
                    </a:p>
                  </a:txBody>
                  <a:tcPr/>
                </a:tc>
                <a:tc vMerge="1">
                  <a:txBody>
                    <a:bodyPr/>
                    <a:lstStyle/>
                    <a:p>
                      <a:endParaRPr lang="tr-TR"/>
                    </a:p>
                  </a:txBody>
                  <a:tcPr/>
                </a:tc>
                <a:tc rowSpan="2">
                  <a:txBody>
                    <a:bodyPr/>
                    <a:lstStyle/>
                    <a:p>
                      <a:pPr>
                        <a:lnSpc>
                          <a:spcPct val="150000"/>
                        </a:lnSpc>
                        <a:spcAft>
                          <a:spcPts val="0"/>
                        </a:spcAft>
                      </a:pPr>
                      <a:endParaRPr lang="tr-TR" sz="1200">
                        <a:latin typeface="Times New Roman"/>
                        <a:ea typeface="Times New Roman"/>
                      </a:endParaRPr>
                    </a:p>
                    <a:p>
                      <a:pPr>
                        <a:lnSpc>
                          <a:spcPct val="150000"/>
                        </a:lnSpc>
                        <a:spcAft>
                          <a:spcPts val="0"/>
                        </a:spcAft>
                      </a:pPr>
                      <a:r>
                        <a:rPr lang="tr-TR" sz="1200">
                          <a:latin typeface="Times New Roman"/>
                          <a:ea typeface="Times New Roman"/>
                        </a:rPr>
                        <a:t>Güneş ışınları</a:t>
                      </a:r>
                    </a:p>
                  </a:txBody>
                  <a:tcPr marL="68580" marR="68580" marT="0" marB="0"/>
                </a:tc>
                <a:tc>
                  <a:txBody>
                    <a:bodyPr/>
                    <a:lstStyle/>
                    <a:p>
                      <a:pPr>
                        <a:lnSpc>
                          <a:spcPct val="150000"/>
                        </a:lnSpc>
                        <a:spcAft>
                          <a:spcPts val="0"/>
                        </a:spcAft>
                      </a:pPr>
                      <a:r>
                        <a:rPr lang="tr-TR" sz="1200" dirty="0">
                          <a:latin typeface="Times New Roman"/>
                          <a:ea typeface="Times New Roman"/>
                        </a:rPr>
                        <a:t>Kolektörler</a:t>
                      </a:r>
                    </a:p>
                  </a:txBody>
                  <a:tcPr marL="68580" marR="68580" marT="0" marB="0"/>
                </a:tc>
                <a:tc>
                  <a:txBody>
                    <a:bodyPr/>
                    <a:lstStyle/>
                    <a:p>
                      <a:pPr>
                        <a:lnSpc>
                          <a:spcPct val="150000"/>
                        </a:lnSpc>
                        <a:spcAft>
                          <a:spcPts val="0"/>
                        </a:spcAft>
                      </a:pPr>
                      <a:r>
                        <a:rPr lang="tr-TR" sz="1200" dirty="0">
                          <a:latin typeface="Times New Roman"/>
                          <a:ea typeface="Times New Roman"/>
                        </a:rPr>
                        <a:t>Isı enerjisi</a:t>
                      </a:r>
                    </a:p>
                  </a:txBody>
                  <a:tcPr marL="68580" marR="68580" marT="0" marB="0"/>
                </a:tc>
              </a:tr>
              <a:tr h="462317">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nSpc>
                          <a:spcPct val="150000"/>
                        </a:lnSpc>
                        <a:spcAft>
                          <a:spcPts val="0"/>
                        </a:spcAft>
                      </a:pPr>
                      <a:r>
                        <a:rPr lang="tr-TR" sz="1200" dirty="0">
                          <a:latin typeface="Times New Roman"/>
                          <a:ea typeface="Times New Roman"/>
                        </a:rPr>
                        <a:t>Güneş pilleri</a:t>
                      </a:r>
                    </a:p>
                  </a:txBody>
                  <a:tcPr marL="68580" marR="68580" marT="0" marB="0"/>
                </a:tc>
                <a:tc>
                  <a:txBody>
                    <a:bodyPr/>
                    <a:lstStyle/>
                    <a:p>
                      <a:pPr>
                        <a:lnSpc>
                          <a:spcPct val="150000"/>
                        </a:lnSpc>
                        <a:spcAft>
                          <a:spcPts val="0"/>
                        </a:spcAft>
                      </a:pPr>
                      <a:r>
                        <a:rPr lang="tr-TR" sz="1200" dirty="0" smtClean="0">
                          <a:latin typeface="Times New Roman"/>
                          <a:ea typeface="Times New Roman"/>
                        </a:rPr>
                        <a:t>Elektrik Enerjisi</a:t>
                      </a:r>
                      <a:endParaRPr lang="tr-TR" sz="1200" dirty="0">
                        <a:latin typeface="Times New Roman"/>
                        <a:ea typeface="Times New Roman"/>
                      </a:endParaRPr>
                    </a:p>
                  </a:txBody>
                  <a:tcPr marL="68580" marR="68580" marT="0" marB="0"/>
                </a:tc>
              </a:tr>
              <a:tr h="462317">
                <a:tc vMerge="1">
                  <a:txBody>
                    <a:bodyPr/>
                    <a:lstStyle/>
                    <a:p>
                      <a:endParaRPr lang="tr-TR"/>
                    </a:p>
                  </a:txBody>
                  <a:tcPr/>
                </a:tc>
                <a:tc rowSpan="2">
                  <a:txBody>
                    <a:bodyPr/>
                    <a:lstStyle/>
                    <a:p>
                      <a:pPr>
                        <a:lnSpc>
                          <a:spcPct val="150000"/>
                        </a:lnSpc>
                        <a:spcAft>
                          <a:spcPts val="0"/>
                        </a:spcAft>
                      </a:pPr>
                      <a:endParaRPr lang="tr-TR" sz="1200" dirty="0">
                        <a:solidFill>
                          <a:schemeClr val="accent6">
                            <a:lumMod val="75000"/>
                          </a:schemeClr>
                        </a:solidFill>
                        <a:latin typeface="Times New Roman"/>
                        <a:ea typeface="Times New Roman"/>
                      </a:endParaRPr>
                    </a:p>
                    <a:p>
                      <a:pPr>
                        <a:lnSpc>
                          <a:spcPct val="150000"/>
                        </a:lnSpc>
                        <a:spcAft>
                          <a:spcPts val="0"/>
                        </a:spcAft>
                      </a:pPr>
                      <a:r>
                        <a:rPr lang="tr-TR" sz="1200" dirty="0">
                          <a:solidFill>
                            <a:schemeClr val="accent6">
                              <a:lumMod val="75000"/>
                            </a:schemeClr>
                          </a:solidFill>
                          <a:latin typeface="Times New Roman"/>
                          <a:ea typeface="Times New Roman"/>
                        </a:rPr>
                        <a:t>BİOMASS</a:t>
                      </a:r>
                    </a:p>
                  </a:txBody>
                  <a:tcPr marL="68580" marR="68580" marT="0" marB="0"/>
                </a:tc>
                <a:tc rowSpan="2">
                  <a:txBody>
                    <a:bodyPr/>
                    <a:lstStyle/>
                    <a:p>
                      <a:pPr>
                        <a:lnSpc>
                          <a:spcPct val="150000"/>
                        </a:lnSpc>
                        <a:spcAft>
                          <a:spcPts val="0"/>
                        </a:spcAft>
                      </a:pPr>
                      <a:endParaRPr lang="tr-TR" sz="1200">
                        <a:latin typeface="Times New Roman"/>
                        <a:ea typeface="Times New Roman"/>
                      </a:endParaRPr>
                    </a:p>
                    <a:p>
                      <a:pPr>
                        <a:lnSpc>
                          <a:spcPct val="150000"/>
                        </a:lnSpc>
                        <a:spcAft>
                          <a:spcPts val="0"/>
                        </a:spcAft>
                      </a:pPr>
                      <a:r>
                        <a:rPr lang="tr-TR" sz="1200">
                          <a:latin typeface="Times New Roman"/>
                          <a:ea typeface="Times New Roman"/>
                        </a:rPr>
                        <a:t>Biomass üretim </a:t>
                      </a:r>
                    </a:p>
                  </a:txBody>
                  <a:tcPr marL="68580" marR="68580" marT="0" marB="0"/>
                </a:tc>
                <a:tc>
                  <a:txBody>
                    <a:bodyPr/>
                    <a:lstStyle/>
                    <a:p>
                      <a:pPr>
                        <a:lnSpc>
                          <a:spcPct val="150000"/>
                        </a:lnSpc>
                        <a:spcAft>
                          <a:spcPts val="0"/>
                        </a:spcAft>
                      </a:pPr>
                      <a:r>
                        <a:rPr lang="tr-TR" sz="1200" dirty="0">
                          <a:latin typeface="Times New Roman"/>
                          <a:ea typeface="Times New Roman"/>
                        </a:rPr>
                        <a:t>Isı </a:t>
                      </a:r>
                      <a:r>
                        <a:rPr lang="tr-TR" sz="1200" dirty="0" smtClean="0">
                          <a:latin typeface="Times New Roman"/>
                          <a:ea typeface="Times New Roman"/>
                        </a:rPr>
                        <a:t>güç </a:t>
                      </a:r>
                      <a:r>
                        <a:rPr lang="tr-TR" sz="1200" dirty="0">
                          <a:latin typeface="Times New Roman"/>
                          <a:ea typeface="Times New Roman"/>
                        </a:rPr>
                        <a:t>t</a:t>
                      </a:r>
                      <a:r>
                        <a:rPr lang="tr-TR" sz="1200" dirty="0" smtClean="0">
                          <a:latin typeface="Times New Roman"/>
                          <a:ea typeface="Times New Roman"/>
                        </a:rPr>
                        <a:t>esisleri</a:t>
                      </a:r>
                      <a:endParaRPr lang="tr-TR" sz="1200" dirty="0">
                        <a:latin typeface="Times New Roman"/>
                        <a:ea typeface="Times New Roman"/>
                      </a:endParaRPr>
                    </a:p>
                  </a:txBody>
                  <a:tcPr marL="68580" marR="68580" marT="0" marB="0" anchor="ctr"/>
                </a:tc>
                <a:tc>
                  <a:txBody>
                    <a:bodyPr/>
                    <a:lstStyle/>
                    <a:p>
                      <a:pPr>
                        <a:lnSpc>
                          <a:spcPct val="150000"/>
                        </a:lnSpc>
                        <a:spcAft>
                          <a:spcPts val="0"/>
                        </a:spcAft>
                      </a:pPr>
                      <a:r>
                        <a:rPr lang="tr-TR" sz="1200" dirty="0">
                          <a:latin typeface="Times New Roman"/>
                          <a:ea typeface="Times New Roman"/>
                        </a:rPr>
                        <a:t>Isı ve </a:t>
                      </a:r>
                      <a:r>
                        <a:rPr lang="tr-TR" sz="1200" dirty="0" smtClean="0">
                          <a:latin typeface="Times New Roman"/>
                          <a:ea typeface="Times New Roman"/>
                        </a:rPr>
                        <a:t>Elektrik Enerjisi </a:t>
                      </a:r>
                      <a:endParaRPr lang="tr-TR" sz="1200" dirty="0">
                        <a:latin typeface="Times New Roman"/>
                        <a:ea typeface="Times New Roman"/>
                      </a:endParaRPr>
                    </a:p>
                  </a:txBody>
                  <a:tcPr marL="68580" marR="68580" marT="0" marB="0"/>
                </a:tc>
              </a:tr>
              <a:tr h="34090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nSpc>
                          <a:spcPct val="150000"/>
                        </a:lnSpc>
                        <a:spcAft>
                          <a:spcPts val="0"/>
                        </a:spcAft>
                      </a:pPr>
                      <a:r>
                        <a:rPr lang="tr-TR" sz="1200">
                          <a:latin typeface="Times New Roman"/>
                          <a:ea typeface="Times New Roman"/>
                        </a:rPr>
                        <a:t>Dönüşüm tesisleri </a:t>
                      </a:r>
                    </a:p>
                  </a:txBody>
                  <a:tcPr marL="68580" marR="68580" marT="0" marB="0"/>
                </a:tc>
                <a:tc>
                  <a:txBody>
                    <a:bodyPr/>
                    <a:lstStyle/>
                    <a:p>
                      <a:pPr>
                        <a:lnSpc>
                          <a:spcPct val="150000"/>
                        </a:lnSpc>
                        <a:spcAft>
                          <a:spcPts val="0"/>
                        </a:spcAft>
                      </a:pPr>
                      <a:r>
                        <a:rPr lang="tr-TR" sz="1200" dirty="0">
                          <a:latin typeface="Times New Roman"/>
                          <a:ea typeface="Times New Roman"/>
                        </a:rPr>
                        <a:t>Yakıt Enerjisi</a:t>
                      </a:r>
                    </a:p>
                  </a:txBody>
                  <a:tcPr marL="68580" marR="68580" marT="0" marB="0"/>
                </a:tc>
              </a:tr>
              <a:tr h="496090">
                <a:tc>
                  <a:txBody>
                    <a:bodyPr/>
                    <a:lstStyle/>
                    <a:p>
                      <a:pPr algn="just">
                        <a:lnSpc>
                          <a:spcPct val="150000"/>
                        </a:lnSpc>
                        <a:spcAft>
                          <a:spcPts val="0"/>
                        </a:spcAft>
                      </a:pPr>
                      <a:endParaRPr lang="tr-TR" sz="1200" dirty="0">
                        <a:solidFill>
                          <a:srgbClr val="00B050"/>
                        </a:solidFill>
                        <a:latin typeface="Times New Roman"/>
                        <a:ea typeface="Times New Roman"/>
                      </a:endParaRPr>
                    </a:p>
                    <a:p>
                      <a:pPr algn="just">
                        <a:lnSpc>
                          <a:spcPct val="150000"/>
                        </a:lnSpc>
                        <a:spcAft>
                          <a:spcPts val="0"/>
                        </a:spcAft>
                      </a:pPr>
                      <a:r>
                        <a:rPr lang="tr-TR" sz="1200" dirty="0">
                          <a:solidFill>
                            <a:srgbClr val="00B050"/>
                          </a:solidFill>
                          <a:latin typeface="Times New Roman"/>
                          <a:ea typeface="Times New Roman"/>
                        </a:rPr>
                        <a:t>DÜNYA</a:t>
                      </a:r>
                    </a:p>
                  </a:txBody>
                  <a:tcPr marL="68580" marR="68580" marT="0" marB="0"/>
                </a:tc>
                <a:tc>
                  <a:txBody>
                    <a:bodyPr/>
                    <a:lstStyle/>
                    <a:p>
                      <a:pPr>
                        <a:lnSpc>
                          <a:spcPct val="150000"/>
                        </a:lnSpc>
                        <a:spcAft>
                          <a:spcPts val="0"/>
                        </a:spcAft>
                      </a:pPr>
                      <a:r>
                        <a:rPr lang="tr-TR" sz="1200" dirty="0">
                          <a:solidFill>
                            <a:srgbClr val="00B050"/>
                          </a:solidFill>
                          <a:latin typeface="Times New Roman"/>
                          <a:ea typeface="Times New Roman"/>
                        </a:rPr>
                        <a:t>Yer</a:t>
                      </a:r>
                    </a:p>
                    <a:p>
                      <a:pPr>
                        <a:lnSpc>
                          <a:spcPct val="150000"/>
                        </a:lnSpc>
                        <a:spcAft>
                          <a:spcPts val="0"/>
                        </a:spcAft>
                      </a:pPr>
                      <a:r>
                        <a:rPr lang="tr-TR" sz="1200" dirty="0">
                          <a:solidFill>
                            <a:srgbClr val="00B050"/>
                          </a:solidFill>
                          <a:latin typeface="Times New Roman"/>
                          <a:ea typeface="Times New Roman"/>
                        </a:rPr>
                        <a:t>Merkezi ısısı</a:t>
                      </a:r>
                    </a:p>
                  </a:txBody>
                  <a:tcPr marL="68580" marR="68580" marT="0" marB="0"/>
                </a:tc>
                <a:tc>
                  <a:txBody>
                    <a:bodyPr/>
                    <a:lstStyle/>
                    <a:p>
                      <a:pPr>
                        <a:lnSpc>
                          <a:spcPct val="150000"/>
                        </a:lnSpc>
                        <a:spcAft>
                          <a:spcPts val="0"/>
                        </a:spcAft>
                      </a:pPr>
                      <a:r>
                        <a:rPr lang="tr-TR" sz="1200" dirty="0" smtClean="0">
                          <a:latin typeface="Times New Roman"/>
                          <a:ea typeface="Times New Roman"/>
                        </a:rPr>
                        <a:t>Jeotermal </a:t>
                      </a:r>
                      <a:r>
                        <a:rPr lang="tr-TR" sz="1200" dirty="0">
                          <a:latin typeface="Times New Roman"/>
                          <a:ea typeface="Times New Roman"/>
                        </a:rPr>
                        <a:t>enerji</a:t>
                      </a:r>
                    </a:p>
                  </a:txBody>
                  <a:tcPr marL="68580" marR="68580" marT="0" marB="0"/>
                </a:tc>
                <a:tc>
                  <a:txBody>
                    <a:bodyPr/>
                    <a:lstStyle/>
                    <a:p>
                      <a:pPr>
                        <a:lnSpc>
                          <a:spcPct val="150000"/>
                        </a:lnSpc>
                        <a:spcAft>
                          <a:spcPts val="0"/>
                        </a:spcAft>
                      </a:pPr>
                      <a:r>
                        <a:rPr lang="tr-TR" sz="1200" dirty="0">
                          <a:latin typeface="Times New Roman"/>
                          <a:ea typeface="Times New Roman"/>
                        </a:rPr>
                        <a:t>Jeotermal </a:t>
                      </a:r>
                      <a:r>
                        <a:rPr lang="tr-TR" sz="1200" baseline="0" dirty="0" smtClean="0">
                          <a:latin typeface="Times New Roman"/>
                          <a:ea typeface="Times New Roman"/>
                        </a:rPr>
                        <a:t> gü</a:t>
                      </a:r>
                      <a:r>
                        <a:rPr lang="tr-TR" sz="1200" dirty="0" smtClean="0">
                          <a:latin typeface="Times New Roman"/>
                          <a:ea typeface="Times New Roman"/>
                        </a:rPr>
                        <a:t>ç </a:t>
                      </a:r>
                      <a:r>
                        <a:rPr lang="tr-TR" sz="1200" baseline="0" dirty="0" smtClean="0">
                          <a:latin typeface="Times New Roman"/>
                          <a:ea typeface="Times New Roman"/>
                        </a:rPr>
                        <a:t> T</a:t>
                      </a:r>
                      <a:r>
                        <a:rPr lang="tr-TR" sz="1200" dirty="0" smtClean="0">
                          <a:latin typeface="Times New Roman"/>
                          <a:ea typeface="Times New Roman"/>
                        </a:rPr>
                        <a:t>esisleri </a:t>
                      </a:r>
                      <a:endParaRPr lang="tr-TR" sz="1200" dirty="0">
                        <a:latin typeface="Times New Roman"/>
                        <a:ea typeface="Times New Roman"/>
                      </a:endParaRPr>
                    </a:p>
                  </a:txBody>
                  <a:tcPr marL="68580" marR="68580" marT="0" marB="0"/>
                </a:tc>
                <a:tc>
                  <a:txBody>
                    <a:bodyPr/>
                    <a:lstStyle/>
                    <a:p>
                      <a:pPr>
                        <a:lnSpc>
                          <a:spcPct val="150000"/>
                        </a:lnSpc>
                        <a:spcAft>
                          <a:spcPts val="0"/>
                        </a:spcAft>
                      </a:pPr>
                      <a:r>
                        <a:rPr lang="tr-TR" sz="1200" dirty="0">
                          <a:latin typeface="Times New Roman"/>
                          <a:ea typeface="Times New Roman"/>
                        </a:rPr>
                        <a:t>Isı ve </a:t>
                      </a:r>
                      <a:r>
                        <a:rPr lang="tr-TR" sz="1200" dirty="0" err="1" smtClean="0">
                          <a:latin typeface="Times New Roman"/>
                          <a:ea typeface="Times New Roman"/>
                        </a:rPr>
                        <a:t>ElektrikEnerjisi</a:t>
                      </a:r>
                      <a:endParaRPr lang="tr-TR" sz="1200" dirty="0">
                        <a:latin typeface="Times New Roman"/>
                        <a:ea typeface="Times New Roman"/>
                      </a:endParaRPr>
                    </a:p>
                  </a:txBody>
                  <a:tcPr marL="68580" marR="68580" marT="0" marB="0"/>
                </a:tc>
              </a:tr>
              <a:tr h="496090">
                <a:tc>
                  <a:txBody>
                    <a:bodyPr/>
                    <a:lstStyle/>
                    <a:p>
                      <a:pPr algn="just">
                        <a:lnSpc>
                          <a:spcPct val="150000"/>
                        </a:lnSpc>
                        <a:spcAft>
                          <a:spcPts val="0"/>
                        </a:spcAft>
                      </a:pPr>
                      <a:r>
                        <a:rPr lang="tr-TR" sz="1200" dirty="0">
                          <a:solidFill>
                            <a:srgbClr val="002060"/>
                          </a:solidFill>
                          <a:latin typeface="Times New Roman"/>
                          <a:ea typeface="Times New Roman"/>
                        </a:rPr>
                        <a:t>AY </a:t>
                      </a:r>
                    </a:p>
                  </a:txBody>
                  <a:tcPr marL="68580" marR="68580" marT="0" marB="0"/>
                </a:tc>
                <a:tc>
                  <a:txBody>
                    <a:bodyPr/>
                    <a:lstStyle/>
                    <a:p>
                      <a:pPr>
                        <a:lnSpc>
                          <a:spcPct val="150000"/>
                        </a:lnSpc>
                        <a:spcAft>
                          <a:spcPts val="0"/>
                        </a:spcAft>
                      </a:pPr>
                      <a:r>
                        <a:rPr lang="tr-TR" sz="1200" dirty="0">
                          <a:solidFill>
                            <a:srgbClr val="002060"/>
                          </a:solidFill>
                          <a:latin typeface="Times New Roman"/>
                          <a:ea typeface="Times New Roman"/>
                        </a:rPr>
                        <a:t>Ay çekimi</a:t>
                      </a:r>
                    </a:p>
                    <a:p>
                      <a:pPr>
                        <a:lnSpc>
                          <a:spcPct val="150000"/>
                        </a:lnSpc>
                        <a:spcAft>
                          <a:spcPts val="0"/>
                        </a:spcAft>
                      </a:pPr>
                      <a:r>
                        <a:rPr lang="tr-TR" sz="1200" dirty="0">
                          <a:solidFill>
                            <a:srgbClr val="002060"/>
                          </a:solidFill>
                          <a:latin typeface="Times New Roman"/>
                          <a:ea typeface="Times New Roman"/>
                        </a:rPr>
                        <a:t>Gücü</a:t>
                      </a:r>
                    </a:p>
                  </a:txBody>
                  <a:tcPr marL="68580" marR="68580" marT="0" marB="0"/>
                </a:tc>
                <a:tc>
                  <a:txBody>
                    <a:bodyPr/>
                    <a:lstStyle/>
                    <a:p>
                      <a:pPr>
                        <a:lnSpc>
                          <a:spcPct val="150000"/>
                        </a:lnSpc>
                        <a:spcAft>
                          <a:spcPts val="0"/>
                        </a:spcAft>
                      </a:pPr>
                      <a:r>
                        <a:rPr lang="tr-TR" sz="1200">
                          <a:latin typeface="Times New Roman"/>
                          <a:ea typeface="Times New Roman"/>
                        </a:rPr>
                        <a:t>Gel – Git Olayı</a:t>
                      </a:r>
                    </a:p>
                  </a:txBody>
                  <a:tcPr marL="68580" marR="68580" marT="0" marB="0"/>
                </a:tc>
                <a:tc>
                  <a:txBody>
                    <a:bodyPr/>
                    <a:lstStyle/>
                    <a:p>
                      <a:pPr>
                        <a:lnSpc>
                          <a:spcPct val="150000"/>
                        </a:lnSpc>
                        <a:spcAft>
                          <a:spcPts val="0"/>
                        </a:spcAft>
                      </a:pPr>
                      <a:r>
                        <a:rPr lang="tr-TR" sz="1200" dirty="0">
                          <a:latin typeface="Times New Roman"/>
                          <a:ea typeface="Times New Roman"/>
                        </a:rPr>
                        <a:t>Gel – Git Güç </a:t>
                      </a:r>
                      <a:r>
                        <a:rPr lang="tr-TR" sz="1200" dirty="0" smtClean="0">
                          <a:latin typeface="Times New Roman"/>
                          <a:ea typeface="Times New Roman"/>
                        </a:rPr>
                        <a:t> Santralleri</a:t>
                      </a:r>
                      <a:endParaRPr lang="tr-TR" sz="1200" dirty="0">
                        <a:latin typeface="Times New Roman"/>
                        <a:ea typeface="Times New Roman"/>
                      </a:endParaRPr>
                    </a:p>
                  </a:txBody>
                  <a:tcPr marL="68580" marR="68580" marT="0" marB="0"/>
                </a:tc>
                <a:tc>
                  <a:txBody>
                    <a:bodyPr/>
                    <a:lstStyle/>
                    <a:p>
                      <a:pPr>
                        <a:lnSpc>
                          <a:spcPct val="150000"/>
                        </a:lnSpc>
                        <a:spcAft>
                          <a:spcPts val="0"/>
                        </a:spcAft>
                      </a:pPr>
                      <a:r>
                        <a:rPr lang="tr-TR" sz="1200" dirty="0" smtClean="0">
                          <a:latin typeface="Times New Roman"/>
                          <a:ea typeface="Times New Roman"/>
                        </a:rPr>
                        <a:t>Elektrik Enerjisi</a:t>
                      </a:r>
                      <a:endParaRPr lang="tr-TR" sz="1200" dirty="0">
                        <a:latin typeface="Times New Roman"/>
                        <a:ea typeface="Times New Roman"/>
                      </a:endParaRPr>
                    </a:p>
                  </a:txBody>
                  <a:tcPr marL="68580" marR="68580" marT="0" marB="0"/>
                </a:tc>
              </a:tr>
              <a:tr h="633823">
                <a:tc gridSpan="2">
                  <a:txBody>
                    <a:bodyPr/>
                    <a:lstStyle/>
                    <a:p>
                      <a:pPr>
                        <a:lnSpc>
                          <a:spcPct val="150000"/>
                        </a:lnSpc>
                        <a:spcAft>
                          <a:spcPts val="0"/>
                        </a:spcAft>
                      </a:pPr>
                      <a:r>
                        <a:rPr lang="tr-TR" sz="1200" dirty="0">
                          <a:solidFill>
                            <a:srgbClr val="002060"/>
                          </a:solidFill>
                          <a:latin typeface="Times New Roman"/>
                          <a:ea typeface="Times New Roman"/>
                        </a:rPr>
                        <a:t>Güneş   +  Hidrojen</a:t>
                      </a:r>
                    </a:p>
                  </a:txBody>
                  <a:tcPr marL="68580" marR="68580" marT="0" marB="0" anchor="ctr"/>
                </a:tc>
                <a:tc hMerge="1">
                  <a:txBody>
                    <a:bodyPr/>
                    <a:lstStyle/>
                    <a:p>
                      <a:endParaRPr lang="tr-TR"/>
                    </a:p>
                  </a:txBody>
                  <a:tcPr/>
                </a:tc>
                <a:tc>
                  <a:txBody>
                    <a:bodyPr/>
                    <a:lstStyle/>
                    <a:p>
                      <a:pPr>
                        <a:lnSpc>
                          <a:spcPct val="150000"/>
                        </a:lnSpc>
                        <a:spcAft>
                          <a:spcPts val="0"/>
                        </a:spcAft>
                      </a:pPr>
                      <a:r>
                        <a:rPr lang="tr-TR" sz="1200">
                          <a:latin typeface="Times New Roman"/>
                          <a:ea typeface="Times New Roman"/>
                        </a:rPr>
                        <a:t>Hidrojen Üretimi</a:t>
                      </a:r>
                    </a:p>
                  </a:txBody>
                  <a:tcPr marL="68580" marR="68580" marT="0" marB="0" anchor="ctr"/>
                </a:tc>
                <a:tc>
                  <a:txBody>
                    <a:bodyPr/>
                    <a:lstStyle/>
                    <a:p>
                      <a:pPr>
                        <a:lnSpc>
                          <a:spcPct val="150000"/>
                        </a:lnSpc>
                        <a:spcAft>
                          <a:spcPts val="0"/>
                        </a:spcAft>
                      </a:pPr>
                      <a:r>
                        <a:rPr lang="tr-TR" sz="1200" dirty="0">
                          <a:latin typeface="Times New Roman"/>
                          <a:ea typeface="Times New Roman"/>
                        </a:rPr>
                        <a:t>Hidrojen </a:t>
                      </a:r>
                      <a:r>
                        <a:rPr lang="tr-TR" sz="1200" dirty="0" smtClean="0">
                          <a:latin typeface="Times New Roman"/>
                          <a:ea typeface="Times New Roman"/>
                        </a:rPr>
                        <a:t>enerji tesisleri</a:t>
                      </a:r>
                      <a:endParaRPr lang="tr-TR" sz="1200" dirty="0">
                        <a:latin typeface="Times New Roman"/>
                        <a:ea typeface="Times New Roman"/>
                      </a:endParaRPr>
                    </a:p>
                  </a:txBody>
                  <a:tcPr marL="68580" marR="68580" marT="0" marB="0"/>
                </a:tc>
                <a:tc>
                  <a:txBody>
                    <a:bodyPr/>
                    <a:lstStyle/>
                    <a:p>
                      <a:pPr>
                        <a:lnSpc>
                          <a:spcPct val="150000"/>
                        </a:lnSpc>
                        <a:spcAft>
                          <a:spcPts val="0"/>
                        </a:spcAft>
                      </a:pPr>
                      <a:r>
                        <a:rPr lang="tr-TR" sz="1200" dirty="0">
                          <a:latin typeface="Times New Roman"/>
                          <a:ea typeface="Times New Roman"/>
                        </a:rPr>
                        <a:t>Elektrik ve </a:t>
                      </a:r>
                      <a:r>
                        <a:rPr lang="tr-TR" sz="1200" dirty="0" smtClean="0">
                          <a:latin typeface="Times New Roman"/>
                          <a:ea typeface="Times New Roman"/>
                        </a:rPr>
                        <a:t>Isı Enerjisi</a:t>
                      </a:r>
                      <a:endParaRPr lang="tr-TR" sz="1200" dirty="0">
                        <a:latin typeface="Times New Roman"/>
                        <a:ea typeface="Times New Roman"/>
                      </a:endParaRPr>
                    </a:p>
                  </a:txBody>
                  <a:tcPr marL="68580" marR="68580" marT="0" marB="0"/>
                </a:tc>
              </a:tr>
              <a:tr h="340900">
                <a:tc gridSpan="2">
                  <a:txBody>
                    <a:bodyPr/>
                    <a:lstStyle/>
                    <a:p>
                      <a:pPr>
                        <a:lnSpc>
                          <a:spcPct val="150000"/>
                        </a:lnSpc>
                        <a:spcAft>
                          <a:spcPts val="0"/>
                        </a:spcAft>
                      </a:pPr>
                      <a:endParaRPr lang="tr-TR" sz="1200" dirty="0">
                        <a:solidFill>
                          <a:srgbClr val="002060"/>
                        </a:solidFill>
                        <a:latin typeface="Times New Roman"/>
                        <a:ea typeface="Times New Roman"/>
                      </a:endParaRPr>
                    </a:p>
                  </a:txBody>
                  <a:tcPr marL="68580" marR="68580" marT="0" marB="0" anchor="ctr"/>
                </a:tc>
                <a:tc hMerge="1">
                  <a:txBody>
                    <a:bodyPr/>
                    <a:lstStyle/>
                    <a:p>
                      <a:endParaRPr lang="tr-TR"/>
                    </a:p>
                  </a:txBody>
                  <a:tcPr/>
                </a:tc>
                <a:tc>
                  <a:txBody>
                    <a:bodyPr/>
                    <a:lstStyle/>
                    <a:p>
                      <a:pPr>
                        <a:lnSpc>
                          <a:spcPct val="150000"/>
                        </a:lnSpc>
                        <a:spcAft>
                          <a:spcPts val="0"/>
                        </a:spcAft>
                      </a:pPr>
                      <a:endParaRPr lang="tr-TR" sz="1200" dirty="0">
                        <a:latin typeface="Times New Roman"/>
                        <a:ea typeface="Times New Roman"/>
                      </a:endParaRPr>
                    </a:p>
                  </a:txBody>
                  <a:tcPr marL="68580" marR="68580" marT="0" marB="0" anchor="ctr"/>
                </a:tc>
                <a:tc>
                  <a:txBody>
                    <a:bodyPr/>
                    <a:lstStyle/>
                    <a:p>
                      <a:pPr>
                        <a:lnSpc>
                          <a:spcPct val="150000"/>
                        </a:lnSpc>
                        <a:spcAft>
                          <a:spcPts val="0"/>
                        </a:spcAft>
                      </a:pPr>
                      <a:endParaRPr lang="tr-TR" sz="1200" dirty="0">
                        <a:latin typeface="Times New Roman"/>
                        <a:ea typeface="Times New Roman"/>
                      </a:endParaRPr>
                    </a:p>
                  </a:txBody>
                  <a:tcPr marL="68580" marR="68580" marT="0" marB="0"/>
                </a:tc>
                <a:tc>
                  <a:txBody>
                    <a:bodyPr/>
                    <a:lstStyle/>
                    <a:p>
                      <a:pPr>
                        <a:lnSpc>
                          <a:spcPct val="150000"/>
                        </a:lnSpc>
                        <a:spcAft>
                          <a:spcPts val="0"/>
                        </a:spcAft>
                      </a:pPr>
                      <a:endParaRPr lang="tr-TR" sz="1200" dirty="0">
                        <a:latin typeface="Times New Roman"/>
                        <a:ea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899592" y="332656"/>
            <a:ext cx="7560840" cy="60838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Resim 3" descr="http://www.obitet.gazi.edu.tr/obitet/alternatif_enerji/image006.jpg"/>
          <p:cNvPicPr>
            <a:picLocks noChangeAspect="1" noChangeArrowheads="1"/>
          </p:cNvPicPr>
          <p:nvPr/>
        </p:nvPicPr>
        <p:blipFill>
          <a:blip r:embed="rId2" cstate="print"/>
          <a:srcRect/>
          <a:stretch>
            <a:fillRect/>
          </a:stretch>
        </p:blipFill>
        <p:spPr bwMode="auto">
          <a:xfrm>
            <a:off x="683568" y="1412776"/>
            <a:ext cx="7344816" cy="3977900"/>
          </a:xfrm>
          <a:prstGeom prst="rect">
            <a:avLst/>
          </a:prstGeom>
          <a:noFill/>
          <a:ln w="9525">
            <a:noFill/>
            <a:miter lim="800000"/>
            <a:headEnd/>
            <a:tailEnd/>
          </a:ln>
        </p:spPr>
      </p:pic>
      <p:sp>
        <p:nvSpPr>
          <p:cNvPr id="3" name="2 Metin kutusu"/>
          <p:cNvSpPr txBox="1"/>
          <p:nvPr/>
        </p:nvSpPr>
        <p:spPr>
          <a:xfrm>
            <a:off x="683568" y="5517232"/>
            <a:ext cx="8100392" cy="830997"/>
          </a:xfrm>
          <a:prstGeom prst="rect">
            <a:avLst/>
          </a:prstGeom>
          <a:noFill/>
        </p:spPr>
        <p:txBody>
          <a:bodyPr wrap="square" rtlCol="0">
            <a:spAutoFit/>
          </a:bodyPr>
          <a:lstStyle/>
          <a:p>
            <a:r>
              <a:rPr lang="tr-TR" sz="2400" dirty="0" smtClean="0"/>
              <a:t>Yenilenemeyen (fosil kökenli) enerji kaynaklarının</a:t>
            </a:r>
          </a:p>
          <a:p>
            <a:r>
              <a:rPr lang="tr-TR" sz="2400" dirty="0" smtClean="0"/>
              <a:t> tahmin edilen ömürleri</a:t>
            </a:r>
            <a:endParaRPr lang="tr-TR" sz="2400" dirty="0"/>
          </a:p>
        </p:txBody>
      </p:sp>
      <p:sp>
        <p:nvSpPr>
          <p:cNvPr id="4" name="3 Metin kutusu"/>
          <p:cNvSpPr txBox="1"/>
          <p:nvPr/>
        </p:nvSpPr>
        <p:spPr>
          <a:xfrm>
            <a:off x="611560" y="260648"/>
            <a:ext cx="7920880" cy="1200329"/>
          </a:xfrm>
          <a:prstGeom prst="rect">
            <a:avLst/>
          </a:prstGeom>
          <a:noFill/>
        </p:spPr>
        <p:txBody>
          <a:bodyPr wrap="square" rtlCol="0">
            <a:spAutoFit/>
          </a:bodyPr>
          <a:lstStyle/>
          <a:p>
            <a:r>
              <a:rPr lang="tr-TR" sz="2400" b="1" dirty="0" smtClean="0"/>
              <a:t>Yenilenemeyen (fosil kökenli) Enerji kaynakları</a:t>
            </a:r>
          </a:p>
          <a:p>
            <a:r>
              <a:rPr lang="tr-TR" sz="2400" b="1" dirty="0" smtClean="0"/>
              <a:t>Taşkömürü,Linyit, Petrol, Doğalgaz ve </a:t>
            </a:r>
          </a:p>
          <a:p>
            <a:r>
              <a:rPr lang="tr-TR" sz="2400" b="1" dirty="0" err="1" smtClean="0"/>
              <a:t>Rayoaktif</a:t>
            </a:r>
            <a:r>
              <a:rPr lang="tr-TR" sz="2400" b="1" dirty="0" smtClean="0"/>
              <a:t> mineraller(Uranyum,Toryum vb.)</a:t>
            </a:r>
            <a:endParaRPr lang="tr-TR" sz="2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548680"/>
            <a:ext cx="8445624" cy="5760640"/>
          </a:xfrm>
        </p:spPr>
        <p:txBody>
          <a:bodyPr>
            <a:normAutofit/>
          </a:bodyPr>
          <a:lstStyle/>
          <a:p>
            <a:pPr algn="l"/>
            <a:r>
              <a:rPr lang="tr-TR" sz="2800" dirty="0" smtClean="0"/>
              <a:t>Fosil kaynaklı enerjiler tükenebilir ve ve canlılara verebilir. </a:t>
            </a:r>
            <a:br>
              <a:rPr lang="tr-TR" sz="2800" dirty="0" smtClean="0"/>
            </a:br>
            <a:r>
              <a:rPr lang="tr-TR" sz="2800" dirty="0" smtClean="0"/>
              <a:t>Petrol kömür yandığında karbondioksit , Sülfür dioksit, metan, hidrokarbon ve </a:t>
            </a:r>
            <a:r>
              <a:rPr lang="tr-TR" sz="2800" dirty="0" err="1" smtClean="0"/>
              <a:t>colorofloracarbon</a:t>
            </a:r>
            <a:r>
              <a:rPr lang="tr-TR" sz="2800" dirty="0" smtClean="0"/>
              <a:t> gibi gazlar sera etkisine neden olmaktadır. </a:t>
            </a:r>
            <a:br>
              <a:rPr lang="tr-TR" sz="2800" dirty="0" smtClean="0"/>
            </a:br>
            <a:r>
              <a:rPr lang="tr-TR" sz="2800" dirty="0" smtClean="0"/>
              <a:t>Bu gazlar güneşten gelen sıcak havayı dünyada hapis ederek dünyanın ısınmasına sebep oluyor. </a:t>
            </a:r>
            <a:br>
              <a:rPr lang="tr-TR" sz="2800" dirty="0" smtClean="0"/>
            </a:br>
            <a:r>
              <a:rPr lang="tr-TR" sz="2800" dirty="0" smtClean="0"/>
              <a:t>Buna küresel (dünya çapında) ısınma denilmektedir.</a:t>
            </a:r>
            <a:endParaRPr lang="tr-TR"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34082"/>
          </a:xfrm>
        </p:spPr>
        <p:txBody>
          <a:bodyPr>
            <a:normAutofit fontScale="90000"/>
          </a:bodyPr>
          <a:lstStyle/>
          <a:p>
            <a:endParaRPr lang="tr-TR"/>
          </a:p>
        </p:txBody>
      </p:sp>
      <p:pic>
        <p:nvPicPr>
          <p:cNvPr id="1026" name="Picture 2" descr="D:\DERSLER11\gunes\dunyanin_enerji_dengesi.bmp"/>
          <p:cNvPicPr>
            <a:picLocks noChangeAspect="1" noChangeArrowheads="1"/>
          </p:cNvPicPr>
          <p:nvPr/>
        </p:nvPicPr>
        <p:blipFill>
          <a:blip r:embed="rId2" cstate="print"/>
          <a:srcRect/>
          <a:stretch>
            <a:fillRect/>
          </a:stretch>
        </p:blipFill>
        <p:spPr bwMode="auto">
          <a:xfrm>
            <a:off x="827584" y="980728"/>
            <a:ext cx="7488832" cy="560661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ERSLER11\gunes\gunes_isinim_olcum_turkiye.bmp"/>
          <p:cNvPicPr>
            <a:picLocks noChangeAspect="1" noChangeArrowheads="1"/>
          </p:cNvPicPr>
          <p:nvPr/>
        </p:nvPicPr>
        <p:blipFill>
          <a:blip r:embed="rId2" cstate="print"/>
          <a:srcRect/>
          <a:stretch>
            <a:fillRect/>
          </a:stretch>
        </p:blipFill>
        <p:spPr bwMode="auto">
          <a:xfrm>
            <a:off x="219075" y="1452563"/>
            <a:ext cx="8705850" cy="395287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ERSLER11\gunes\world_solar_insolation_data.gif"/>
          <p:cNvPicPr>
            <a:picLocks noChangeAspect="1" noChangeArrowheads="1"/>
          </p:cNvPicPr>
          <p:nvPr/>
        </p:nvPicPr>
        <p:blipFill>
          <a:blip r:embed="rId2" cstate="print"/>
          <a:srcRect/>
          <a:stretch>
            <a:fillRect/>
          </a:stretch>
        </p:blipFill>
        <p:spPr bwMode="auto">
          <a:xfrm>
            <a:off x="264382" y="1268760"/>
            <a:ext cx="8618932" cy="476150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335</TotalTime>
  <Words>271</Words>
  <Application>Microsoft Office PowerPoint</Application>
  <PresentationFormat>Ekran Gösterisi (4:3)</PresentationFormat>
  <Paragraphs>92</Paragraphs>
  <Slides>23</Slides>
  <Notes>0</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Ofis Teması</vt:lpstr>
      <vt:lpstr>PowerPoint Sunusu</vt:lpstr>
      <vt:lpstr>  1-Güneş enerjisi (Güneş ışınları) 2- Hidrolik enerji (su enerjisi) 3- Rüzgâr enerjisi (hava akımı) 4- Jeotermal enerji (yer içi sıcak su ve sıcak kayalar) 5- Hidrojen enerjisi (dünyanın temel taşı) 6- Biomass enerji (enerji ormanları bitkiler ve hayvan atıkları) 7- Ay çekim enerjisi (denizlerdeki gel git olayı) 8- Okyanuslardaki akıntı enerjisi</vt:lpstr>
      <vt:lpstr>PowerPoint Sunusu</vt:lpstr>
      <vt:lpstr>PowerPoint Sunusu</vt:lpstr>
      <vt:lpstr>PowerPoint Sunusu</vt:lpstr>
      <vt:lpstr>Fosil kaynaklı enerjiler tükenebilir ve ve canlılara verebilir.  Petrol kömür yandığında karbondioksit , Sülfür dioksit, metan, hidrokarbon ve colorofloracarbon gibi gazlar sera etkisine neden olmaktadır.  Bu gazlar güneşten gelen sıcak havayı dünyada hapis ederek dünyanın ısınmasına sebep oluyor.  Buna küresel (dünya çapında) ısınma denilmektedir.</vt:lpstr>
      <vt:lpstr>PowerPoint Sunusu</vt:lpstr>
      <vt:lpstr>PowerPoint Sunusu</vt:lpstr>
      <vt:lpstr>PowerPoint Sunusu</vt:lpstr>
      <vt:lpstr>GÜNEŞ ENERJİSİNDEN YARARLANMA ALANLARI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Güneş enerjili absorbsiyonlu soğutma sistemi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Güneş enerjisi (Güneş ışınları) 2- Hidrolik enerji (su enerjisi) 3- Rüzgâr enerjisi (hava akımı) 4- Jeotermal enerji (yer içi sıcak su ve sıcak kayalar) 5- Hidrojen enerjisi (dünyanın temel taşı) 6- Biomass enerji (enerji ormanları bitkiler ve hayvan atıkları) 7- Ay çekim enerjisi (denizlerdeki gel git olayı) 8- Okyanuslardaki akıntı enerjisi</dc:title>
  <dc:creator>cuma çetiner</dc:creator>
  <cp:lastModifiedBy>cuma</cp:lastModifiedBy>
  <cp:revision>161</cp:revision>
  <dcterms:created xsi:type="dcterms:W3CDTF">2011-02-25T10:50:16Z</dcterms:created>
  <dcterms:modified xsi:type="dcterms:W3CDTF">2014-03-11T06:50:12Z</dcterms:modified>
</cp:coreProperties>
</file>