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93"/>
  </p:notesMasterIdLst>
  <p:sldIdLst>
    <p:sldId id="256" r:id="rId5"/>
    <p:sldId id="257" r:id="rId6"/>
    <p:sldId id="404" r:id="rId7"/>
    <p:sldId id="416" r:id="rId8"/>
    <p:sldId id="258" r:id="rId9"/>
    <p:sldId id="385" r:id="rId10"/>
    <p:sldId id="259" r:id="rId11"/>
    <p:sldId id="347" r:id="rId12"/>
    <p:sldId id="348" r:id="rId13"/>
    <p:sldId id="417" r:id="rId14"/>
    <p:sldId id="401" r:id="rId15"/>
    <p:sldId id="400" r:id="rId16"/>
    <p:sldId id="418" r:id="rId17"/>
    <p:sldId id="261" r:id="rId18"/>
    <p:sldId id="349" r:id="rId19"/>
    <p:sldId id="350" r:id="rId20"/>
    <p:sldId id="262" r:id="rId21"/>
    <p:sldId id="351" r:id="rId22"/>
    <p:sldId id="263" r:id="rId23"/>
    <p:sldId id="264" r:id="rId24"/>
    <p:sldId id="352" r:id="rId25"/>
    <p:sldId id="265" r:id="rId26"/>
    <p:sldId id="266" r:id="rId27"/>
    <p:sldId id="267" r:id="rId28"/>
    <p:sldId id="268" r:id="rId29"/>
    <p:sldId id="269" r:id="rId30"/>
    <p:sldId id="271" r:id="rId31"/>
    <p:sldId id="377" r:id="rId32"/>
    <p:sldId id="379" r:id="rId33"/>
    <p:sldId id="380" r:id="rId34"/>
    <p:sldId id="275" r:id="rId35"/>
    <p:sldId id="276" r:id="rId36"/>
    <p:sldId id="277" r:id="rId37"/>
    <p:sldId id="278" r:id="rId38"/>
    <p:sldId id="402" r:id="rId39"/>
    <p:sldId id="405" r:id="rId40"/>
    <p:sldId id="410" r:id="rId41"/>
    <p:sldId id="346" r:id="rId42"/>
    <p:sldId id="355" r:id="rId43"/>
    <p:sldId id="279" r:id="rId44"/>
    <p:sldId id="280" r:id="rId45"/>
    <p:sldId id="381" r:id="rId46"/>
    <p:sldId id="382" r:id="rId47"/>
    <p:sldId id="383" r:id="rId48"/>
    <p:sldId id="384" r:id="rId49"/>
    <p:sldId id="345" r:id="rId50"/>
    <p:sldId id="356" r:id="rId51"/>
    <p:sldId id="283" r:id="rId52"/>
    <p:sldId id="284" r:id="rId53"/>
    <p:sldId id="285" r:id="rId54"/>
    <p:sldId id="286" r:id="rId55"/>
    <p:sldId id="357" r:id="rId56"/>
    <p:sldId id="287" r:id="rId57"/>
    <p:sldId id="358" r:id="rId58"/>
    <p:sldId id="288" r:id="rId59"/>
    <p:sldId id="407" r:id="rId60"/>
    <p:sldId id="411" r:id="rId61"/>
    <p:sldId id="386" r:id="rId62"/>
    <p:sldId id="387" r:id="rId63"/>
    <p:sldId id="388" r:id="rId64"/>
    <p:sldId id="389" r:id="rId65"/>
    <p:sldId id="390" r:id="rId66"/>
    <p:sldId id="391" r:id="rId67"/>
    <p:sldId id="392" r:id="rId68"/>
    <p:sldId id="393" r:id="rId69"/>
    <p:sldId id="394" r:id="rId70"/>
    <p:sldId id="398" r:id="rId71"/>
    <p:sldId id="395" r:id="rId72"/>
    <p:sldId id="396" r:id="rId73"/>
    <p:sldId id="397" r:id="rId74"/>
    <p:sldId id="290" r:id="rId75"/>
    <p:sldId id="291" r:id="rId76"/>
    <p:sldId id="292" r:id="rId77"/>
    <p:sldId id="293" r:id="rId78"/>
    <p:sldId id="408" r:id="rId79"/>
    <p:sldId id="409" r:id="rId80"/>
    <p:sldId id="360" r:id="rId81"/>
    <p:sldId id="361" r:id="rId82"/>
    <p:sldId id="364" r:id="rId83"/>
    <p:sldId id="365" r:id="rId84"/>
    <p:sldId id="366" r:id="rId85"/>
    <p:sldId id="367" r:id="rId86"/>
    <p:sldId id="368" r:id="rId87"/>
    <p:sldId id="369" r:id="rId88"/>
    <p:sldId id="371" r:id="rId89"/>
    <p:sldId id="373" r:id="rId90"/>
    <p:sldId id="374" r:id="rId91"/>
    <p:sldId id="376" r:id="rId9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17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E98B6C6-AB6B-4305-8AE3-7E9D9DEDEC50}" type="datetimeFigureOut">
              <a:rPr lang="tr-TR"/>
              <a:pPr>
                <a:defRPr/>
              </a:pPr>
              <a:t>19.04.2024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83FC61F-64BB-492C-9F52-9955C98EEC47}" type="slidenum">
              <a:rPr lang="tr-TR"/>
              <a:pPr>
                <a:defRPr/>
              </a:pPr>
              <a:t>‹#›</a:t>
            </a:fld>
            <a:endParaRPr lang="tr-TR"/>
          </a:p>
        </p:txBody>
      </p:sp>
    </p:spTree>
    <p:extLst>
      <p:ext uri="{BB962C8B-B14F-4D97-AF65-F5344CB8AC3E}">
        <p14:creationId xmlns:p14="http://schemas.microsoft.com/office/powerpoint/2010/main" val="1334184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183FC61F-64BB-492C-9F52-9955C98EEC47}" type="slidenum">
              <a:rPr lang="tr-TR" smtClean="0"/>
              <a:pPr>
                <a:defRPr/>
              </a:pPr>
              <a:t>1</a:t>
            </a:fld>
            <a:endParaRPr lang="tr-TR"/>
          </a:p>
        </p:txBody>
      </p:sp>
    </p:spTree>
    <p:extLst>
      <p:ext uri="{BB962C8B-B14F-4D97-AF65-F5344CB8AC3E}">
        <p14:creationId xmlns:p14="http://schemas.microsoft.com/office/powerpoint/2010/main" val="223269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988F1720-7C01-48AC-9FBB-099F9BF1A0D6}" type="datetime1">
              <a:rPr lang="tr-TR" smtClean="0"/>
              <a:t>19.04.2024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0EEBE51-9503-4497-AF30-910EA4D15841}"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773F6171-EEB9-495C-83D5-20FA50973AC3}" type="datetime1">
              <a:rPr lang="tr-TR" smtClean="0"/>
              <a:t>19.04.2024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14D4423-01F4-42D0-B43B-33E5F08DD34F}"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50557E02-78A8-4A6D-BB54-131B00C341A3}" type="datetime1">
              <a:rPr lang="tr-TR" smtClean="0"/>
              <a:t>19.04.2024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4EB69A9-C2C1-4BD2-8AB8-D5336AEBB06F}"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000000"/>
              </a:solidFill>
            </a:endParaRPr>
          </a:p>
        </p:txBody>
      </p:sp>
      <p:sp>
        <p:nvSpPr>
          <p:cNvPr id="210947"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10948"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a:t>Asıl başlık stili için tıklatın</a:t>
            </a:r>
          </a:p>
        </p:txBody>
      </p:sp>
      <p:sp>
        <p:nvSpPr>
          <p:cNvPr id="210949"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Asıl alt başlık stilini düzenlemek için tıklatın</a:t>
            </a:r>
          </a:p>
        </p:txBody>
      </p:sp>
      <p:sp>
        <p:nvSpPr>
          <p:cNvPr id="210950"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000000"/>
              </a:solidFill>
            </a:endParaRPr>
          </a:p>
        </p:txBody>
      </p:sp>
    </p:spTree>
    <p:extLst>
      <p:ext uri="{BB962C8B-B14F-4D97-AF65-F5344CB8AC3E}">
        <p14:creationId xmlns:p14="http://schemas.microsoft.com/office/powerpoint/2010/main" val="226950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18315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369606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678541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25696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1493587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40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311831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C9050FB-3272-4ADB-B5EC-0A55A66A2F3C}" type="datetime1">
              <a:rPr lang="tr-TR" smtClean="0"/>
              <a:t>19.04.2024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1326559-D781-46D4-ABBE-785F5139EAB8}"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427125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65122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259924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000000"/>
              </a:solidFill>
            </a:endParaRPr>
          </a:p>
        </p:txBody>
      </p:sp>
      <p:sp>
        <p:nvSpPr>
          <p:cNvPr id="210947"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10948"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noProof="0"/>
              <a:t>Asıl başlık stili için tıklatın</a:t>
            </a:r>
          </a:p>
        </p:txBody>
      </p:sp>
      <p:sp>
        <p:nvSpPr>
          <p:cNvPr id="210949"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Asıl alt başlık stilini düzenlemek için tıklatın</a:t>
            </a:r>
          </a:p>
        </p:txBody>
      </p:sp>
      <p:sp>
        <p:nvSpPr>
          <p:cNvPr id="210950"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000000"/>
              </a:solidFill>
            </a:endParaRPr>
          </a:p>
        </p:txBody>
      </p:sp>
    </p:spTree>
    <p:extLst>
      <p:ext uri="{BB962C8B-B14F-4D97-AF65-F5344CB8AC3E}">
        <p14:creationId xmlns:p14="http://schemas.microsoft.com/office/powerpoint/2010/main" val="136189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119542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extLst>
      <p:ext uri="{BB962C8B-B14F-4D97-AF65-F5344CB8AC3E}">
        <p14:creationId xmlns:p14="http://schemas.microsoft.com/office/powerpoint/2010/main" val="2235096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84368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4237182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3984196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44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A9553A64-C639-4F31-BA5A-9D56C7167F82}" type="datetime1">
              <a:rPr lang="tr-TR" smtClean="0"/>
              <a:t>19.04.2024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44D6CC1-BB65-4D1A-92DD-A5CB278AABA1}"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570746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extLst>
      <p:ext uri="{BB962C8B-B14F-4D97-AF65-F5344CB8AC3E}">
        <p14:creationId xmlns:p14="http://schemas.microsoft.com/office/powerpoint/2010/main" val="3884183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1795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801693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4572000" y="6310313"/>
            <a:ext cx="4572000" cy="547687"/>
          </a:xfrm>
          <a:prstGeom prst="rect">
            <a:avLst/>
          </a:prstGeom>
          <a:solidFill>
            <a:srgbClr val="3217D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a:solidFill>
                <a:srgbClr val="000000"/>
              </a:solidFill>
              <a:latin typeface="Arial" panose="020B0604020202020204" pitchFamily="34" charset="0"/>
            </a:endParaRPr>
          </a:p>
        </p:txBody>
      </p:sp>
      <p:sp>
        <p:nvSpPr>
          <p:cNvPr id="210947" name="Rectangle 3"/>
          <p:cNvSpPr>
            <a:spLocks noChangeArrowheads="1"/>
          </p:cNvSpPr>
          <p:nvPr/>
        </p:nvSpPr>
        <p:spPr bwMode="auto">
          <a:xfrm>
            <a:off x="0" y="0"/>
            <a:ext cx="9144000" cy="1447800"/>
          </a:xfrm>
          <a:prstGeom prst="rect">
            <a:avLst/>
          </a:prstGeom>
          <a:gradFill rotWithShape="1">
            <a:gsLst>
              <a:gs pos="0">
                <a:srgbClr val="3217D1"/>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Arial" panose="020B0604020202020204" pitchFamily="34" charset="0"/>
            </a:endParaRPr>
          </a:p>
        </p:txBody>
      </p:sp>
      <p:sp>
        <p:nvSpPr>
          <p:cNvPr id="210948" name="Rectangle 4"/>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pPr lvl="0"/>
            <a:r>
              <a:rPr lang="en-US" altLang="tr-TR" noProof="0"/>
              <a:t>Asıl başlık stili için tıklatın</a:t>
            </a:r>
          </a:p>
        </p:txBody>
      </p:sp>
      <p:sp>
        <p:nvSpPr>
          <p:cNvPr id="210949"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tr-TR" noProof="0"/>
              <a:t>Asıl alt başlık stilini düzenlemek için tıklatın</a:t>
            </a:r>
          </a:p>
        </p:txBody>
      </p:sp>
      <p:sp>
        <p:nvSpPr>
          <p:cNvPr id="210950" name="Rectangle 6"/>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a:solidFill>
                <a:srgbClr val="000000"/>
              </a:solidFill>
              <a:latin typeface="Arial" panose="020B0604020202020204" pitchFamily="34" charset="0"/>
            </a:endParaRPr>
          </a:p>
        </p:txBody>
      </p:sp>
    </p:spTree>
    <p:extLst>
      <p:ext uri="{BB962C8B-B14F-4D97-AF65-F5344CB8AC3E}">
        <p14:creationId xmlns:p14="http://schemas.microsoft.com/office/powerpoint/2010/main" val="4230076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945052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Tree>
    <p:extLst>
      <p:ext uri="{BB962C8B-B14F-4D97-AF65-F5344CB8AC3E}">
        <p14:creationId xmlns:p14="http://schemas.microsoft.com/office/powerpoint/2010/main" val="2120697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95400"/>
            <a:ext cx="4038600" cy="48307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95400"/>
            <a:ext cx="4038600" cy="48307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9183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29239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Tree>
    <p:extLst>
      <p:ext uri="{BB962C8B-B14F-4D97-AF65-F5344CB8AC3E}">
        <p14:creationId xmlns:p14="http://schemas.microsoft.com/office/powerpoint/2010/main" val="229150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FBA06A0C-2902-4930-80C0-7DB4A837020B}" type="datetime1">
              <a:rPr lang="tr-TR" smtClean="0"/>
              <a:t>19.04.2024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CD68890A-E7CE-47B3-B30A-56EC11ED3F7F}"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10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23491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Tree>
    <p:extLst>
      <p:ext uri="{BB962C8B-B14F-4D97-AF65-F5344CB8AC3E}">
        <p14:creationId xmlns:p14="http://schemas.microsoft.com/office/powerpoint/2010/main" val="4032082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357620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2400"/>
            <a:ext cx="2057400" cy="5973763"/>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2400"/>
            <a:ext cx="6019800" cy="59737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68262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966EC80D-A515-4AEB-87F8-DA1CBAA8B711}" type="datetime1">
              <a:rPr lang="tr-TR" smtClean="0"/>
              <a:t>19.04.2024</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4E3EC11E-476A-4D65-8E6A-DB03994ABC7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19A44034-EF84-427C-9409-5433A022B8D1}" type="datetime1">
              <a:rPr lang="tr-TR" smtClean="0"/>
              <a:t>19.04.2024</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936F1DBE-036A-41B5-9347-0759DB230774}"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B2BC0AB-6A29-44FE-A1AD-4860FAF2078C}" type="datetime1">
              <a:rPr lang="tr-TR" smtClean="0"/>
              <a:t>19.04.2024</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F65CDCE2-D9C5-434E-B86F-F7509C2E882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2D1380C-B1EC-4675-A5E5-C711BF198738}" type="datetime1">
              <a:rPr lang="tr-TR" smtClean="0"/>
              <a:t>19.04.2024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D2E3A2E-0AFD-467D-88AE-88A38B4092D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72C501FE-B76C-43F9-9549-2605F0BB921F}" type="datetime1">
              <a:rPr lang="tr-TR" smtClean="0"/>
              <a:t>19.04.2024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AA049DD1-26CC-42F3-93E8-661C1D583B1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F47E0EB-7B63-40EF-AE6C-67A3722F1A00}" type="datetime1">
              <a:rPr lang="tr-TR" smtClean="0"/>
              <a:t>19.04.2024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6782CB0-8ABF-4A27-B087-871AC95D2B5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000000"/>
              </a:solidFill>
            </a:endParaRPr>
          </a:p>
        </p:txBody>
      </p:sp>
      <p:sp>
        <p:nvSpPr>
          <p:cNvPr id="209923"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000000"/>
              </a:solidFill>
            </a:endParaRPr>
          </a:p>
        </p:txBody>
      </p:sp>
      <p:sp>
        <p:nvSpPr>
          <p:cNvPr id="209924"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09925"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Asıl başlık stili için tıklatın</a:t>
            </a:r>
          </a:p>
        </p:txBody>
      </p:sp>
      <p:sp>
        <p:nvSpPr>
          <p:cNvPr id="209926"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Asıl metin stillerini düzenlemek için tıklatın</a:t>
            </a:r>
          </a:p>
          <a:p>
            <a:pPr lvl="1"/>
            <a:r>
              <a:rPr lang="en-US"/>
              <a:t>İkinci düzey</a:t>
            </a:r>
          </a:p>
          <a:p>
            <a:pPr lvl="2"/>
            <a:r>
              <a:rPr lang="en-US"/>
              <a:t>Üçüncü düzey</a:t>
            </a:r>
          </a:p>
          <a:p>
            <a:pPr lvl="3"/>
            <a:r>
              <a:rPr lang="en-US"/>
              <a:t>Dördüncü düzey</a:t>
            </a:r>
          </a:p>
          <a:p>
            <a:pPr lvl="4"/>
            <a:r>
              <a:rPr lang="en-US"/>
              <a:t>Beşinci düzey</a:t>
            </a:r>
          </a:p>
        </p:txBody>
      </p:sp>
      <p:sp>
        <p:nvSpPr>
          <p:cNvPr id="209927" name="Text Box 7"/>
          <p:cNvSpPr txBox="1">
            <a:spLocks noChangeArrowheads="1"/>
          </p:cNvSpPr>
          <p:nvPr/>
        </p:nvSpPr>
        <p:spPr bwMode="auto">
          <a:xfrm>
            <a:off x="4708525" y="6383338"/>
            <a:ext cx="4054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tr-TR" sz="1200">
                <a:solidFill>
                  <a:srgbClr val="FFFFFF"/>
                </a:solidFill>
              </a:rPr>
              <a:t>Bölüm</a:t>
            </a:r>
            <a:r>
              <a:rPr lang="en-US" sz="1200">
                <a:solidFill>
                  <a:srgbClr val="FFFFFF"/>
                </a:solidFill>
              </a:rPr>
              <a:t> 1</a:t>
            </a:r>
            <a:r>
              <a:rPr lang="tr-TR" sz="1200">
                <a:solidFill>
                  <a:srgbClr val="FFFFFF"/>
                </a:solidFill>
              </a:rPr>
              <a:t>0</a:t>
            </a:r>
            <a:r>
              <a:rPr lang="en-US" sz="1200">
                <a:solidFill>
                  <a:srgbClr val="FFFFFF"/>
                </a:solidFill>
              </a:rPr>
              <a:t>: B</a:t>
            </a:r>
            <a:r>
              <a:rPr lang="tr-TR" sz="1200">
                <a:solidFill>
                  <a:srgbClr val="FFFFFF"/>
                </a:solidFill>
              </a:rPr>
              <a:t>uharlı ve Birleşik Güç Çevrimleri</a:t>
            </a:r>
            <a:endParaRPr lang="en-US" sz="1200">
              <a:solidFill>
                <a:srgbClr val="FFFFFF"/>
              </a:solidFill>
            </a:endParaRPr>
          </a:p>
        </p:txBody>
      </p:sp>
      <p:sp>
        <p:nvSpPr>
          <p:cNvPr id="209928"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fld id="{2E25DFDE-8FAD-4E61-9E25-859EAD15BD7A}" type="slidenum">
              <a:rPr lang="en-US" sz="1400" smtClean="0">
                <a:solidFill>
                  <a:srgbClr val="FFFFFF"/>
                </a:solidFill>
              </a:rPr>
              <a:pPr/>
              <a:t>‹#›</a:t>
            </a:fld>
            <a:endParaRPr lang="en-US" sz="1400">
              <a:solidFill>
                <a:srgbClr val="FFFFFF"/>
              </a:solidFill>
            </a:endParaRPr>
          </a:p>
        </p:txBody>
      </p:sp>
    </p:spTree>
    <p:extLst>
      <p:ext uri="{BB962C8B-B14F-4D97-AF65-F5344CB8AC3E}">
        <p14:creationId xmlns:p14="http://schemas.microsoft.com/office/powerpoint/2010/main" val="660491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3"/>
        </a:buBlip>
        <a:defRPr sz="3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a:solidFill>
            <a:schemeClr val="tx1"/>
          </a:solidFill>
          <a:latin typeface="+mn-lt"/>
        </a:defRPr>
      </a:lvl2pPr>
      <a:lvl3pPr marL="1255713" indent="-334963" algn="l" rtl="0" fontAlgn="base">
        <a:spcBef>
          <a:spcPct val="20000"/>
        </a:spcBef>
        <a:spcAft>
          <a:spcPct val="0"/>
        </a:spcAft>
        <a:buBlip>
          <a:blip r:embed="rId15"/>
        </a:buBlip>
        <a:defRPr sz="2400">
          <a:solidFill>
            <a:schemeClr val="tx1"/>
          </a:solidFill>
          <a:latin typeface="+mn-lt"/>
        </a:defRPr>
      </a:lvl3pPr>
      <a:lvl4pPr marL="1720850" indent="-349250" algn="l" rtl="0" fontAlgn="base">
        <a:spcBef>
          <a:spcPct val="20000"/>
        </a:spcBef>
        <a:spcAft>
          <a:spcPct val="0"/>
        </a:spcAft>
        <a:buBlip>
          <a:blip r:embed="rId16"/>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000000"/>
              </a:solidFill>
            </a:endParaRPr>
          </a:p>
        </p:txBody>
      </p:sp>
      <p:sp>
        <p:nvSpPr>
          <p:cNvPr id="209923"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solidFill>
                <a:srgbClr val="000000"/>
              </a:solidFill>
            </a:endParaRPr>
          </a:p>
        </p:txBody>
      </p:sp>
      <p:sp>
        <p:nvSpPr>
          <p:cNvPr id="209924"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endParaRPr>
          </a:p>
        </p:txBody>
      </p:sp>
      <p:sp>
        <p:nvSpPr>
          <p:cNvPr id="209925"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Asıl başlık stili için tıklatın</a:t>
            </a:r>
          </a:p>
        </p:txBody>
      </p:sp>
      <p:sp>
        <p:nvSpPr>
          <p:cNvPr id="209926"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Asıl metin stillerini düzenlemek için tıklatın</a:t>
            </a:r>
          </a:p>
          <a:p>
            <a:pPr lvl="1"/>
            <a:r>
              <a:rPr lang="en-US"/>
              <a:t>İkinci düzey</a:t>
            </a:r>
          </a:p>
          <a:p>
            <a:pPr lvl="2"/>
            <a:r>
              <a:rPr lang="en-US"/>
              <a:t>Üçüncü düzey</a:t>
            </a:r>
          </a:p>
          <a:p>
            <a:pPr lvl="3"/>
            <a:r>
              <a:rPr lang="en-US"/>
              <a:t>Dördüncü düzey</a:t>
            </a:r>
          </a:p>
          <a:p>
            <a:pPr lvl="4"/>
            <a:r>
              <a:rPr lang="en-US"/>
              <a:t>Beşinci düzey</a:t>
            </a:r>
          </a:p>
        </p:txBody>
      </p:sp>
      <p:sp>
        <p:nvSpPr>
          <p:cNvPr id="209927" name="Text Box 7"/>
          <p:cNvSpPr txBox="1">
            <a:spLocks noChangeArrowheads="1"/>
          </p:cNvSpPr>
          <p:nvPr/>
        </p:nvSpPr>
        <p:spPr bwMode="auto">
          <a:xfrm>
            <a:off x="4708525" y="6383338"/>
            <a:ext cx="4054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tr-TR" sz="1200">
                <a:solidFill>
                  <a:srgbClr val="FFFFFF"/>
                </a:solidFill>
              </a:rPr>
              <a:t>Bölüm</a:t>
            </a:r>
            <a:r>
              <a:rPr lang="en-US" sz="1200">
                <a:solidFill>
                  <a:srgbClr val="FFFFFF"/>
                </a:solidFill>
              </a:rPr>
              <a:t> 1</a:t>
            </a:r>
            <a:r>
              <a:rPr lang="tr-TR" sz="1200">
                <a:solidFill>
                  <a:srgbClr val="FFFFFF"/>
                </a:solidFill>
              </a:rPr>
              <a:t>0</a:t>
            </a:r>
            <a:r>
              <a:rPr lang="en-US" sz="1200">
                <a:solidFill>
                  <a:srgbClr val="FFFFFF"/>
                </a:solidFill>
              </a:rPr>
              <a:t>: B</a:t>
            </a:r>
            <a:r>
              <a:rPr lang="tr-TR" sz="1200">
                <a:solidFill>
                  <a:srgbClr val="FFFFFF"/>
                </a:solidFill>
              </a:rPr>
              <a:t>uharlı ve Birleşik Güç Çevrimleri</a:t>
            </a:r>
            <a:endParaRPr lang="en-US" sz="1200">
              <a:solidFill>
                <a:srgbClr val="FFFFFF"/>
              </a:solidFill>
            </a:endParaRPr>
          </a:p>
        </p:txBody>
      </p:sp>
      <p:sp>
        <p:nvSpPr>
          <p:cNvPr id="209928"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fld id="{2E25DFDE-8FAD-4E61-9E25-859EAD15BD7A}" type="slidenum">
              <a:rPr lang="en-US" sz="1400" smtClean="0">
                <a:solidFill>
                  <a:srgbClr val="FFFFFF"/>
                </a:solidFill>
              </a:rPr>
              <a:pPr/>
              <a:t>‹#›</a:t>
            </a:fld>
            <a:endParaRPr lang="en-US" sz="1400">
              <a:solidFill>
                <a:srgbClr val="FFFFFF"/>
              </a:solidFill>
            </a:endParaRPr>
          </a:p>
        </p:txBody>
      </p:sp>
    </p:spTree>
    <p:extLst>
      <p:ext uri="{BB962C8B-B14F-4D97-AF65-F5344CB8AC3E}">
        <p14:creationId xmlns:p14="http://schemas.microsoft.com/office/powerpoint/2010/main" val="380957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Blip>
          <a:blip r:embed="rId13"/>
        </a:buBlip>
        <a:defRPr sz="3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a:solidFill>
            <a:schemeClr val="tx1"/>
          </a:solidFill>
          <a:latin typeface="+mn-lt"/>
        </a:defRPr>
      </a:lvl2pPr>
      <a:lvl3pPr marL="1255713" indent="-334963" algn="l" rtl="0" fontAlgn="base">
        <a:spcBef>
          <a:spcPct val="20000"/>
        </a:spcBef>
        <a:spcAft>
          <a:spcPct val="0"/>
        </a:spcAft>
        <a:buBlip>
          <a:blip r:embed="rId15"/>
        </a:buBlip>
        <a:defRPr sz="2400">
          <a:solidFill>
            <a:schemeClr val="tx1"/>
          </a:solidFill>
          <a:latin typeface="+mn-lt"/>
        </a:defRPr>
      </a:lvl3pPr>
      <a:lvl4pPr marL="1720850" indent="-349250" algn="l" rtl="0" fontAlgn="base">
        <a:spcBef>
          <a:spcPct val="20000"/>
        </a:spcBef>
        <a:spcAft>
          <a:spcPct val="0"/>
        </a:spcAft>
        <a:buBlip>
          <a:blip r:embed="rId16"/>
        </a:buBlip>
        <a:defRPr sz="2000">
          <a:solidFill>
            <a:schemeClr val="tx1"/>
          </a:solidFill>
          <a:latin typeface="+mn-lt"/>
        </a:defRPr>
      </a:lvl4pPr>
      <a:lvl5pPr marL="2170113" indent="-334963" algn="l" rtl="0" fontAlgn="base">
        <a:spcBef>
          <a:spcPct val="20000"/>
        </a:spcBef>
        <a:spcAft>
          <a:spcPct val="0"/>
        </a:spcAft>
        <a:buChar char="»"/>
        <a:defRPr sz="2000">
          <a:solidFill>
            <a:schemeClr val="tx1"/>
          </a:solidFill>
          <a:latin typeface="+mn-lt"/>
        </a:defRPr>
      </a:lvl5pPr>
      <a:lvl6pPr marL="2627313" indent="-334963" algn="l" rtl="0" fontAlgn="base">
        <a:spcBef>
          <a:spcPct val="20000"/>
        </a:spcBef>
        <a:spcAft>
          <a:spcPct val="0"/>
        </a:spcAft>
        <a:buChar char="»"/>
        <a:defRPr sz="2000">
          <a:solidFill>
            <a:schemeClr val="tx1"/>
          </a:solidFill>
          <a:latin typeface="+mn-lt"/>
        </a:defRPr>
      </a:lvl6pPr>
      <a:lvl7pPr marL="3084513" indent="-334963" algn="l" rtl="0" fontAlgn="base">
        <a:spcBef>
          <a:spcPct val="20000"/>
        </a:spcBef>
        <a:spcAft>
          <a:spcPct val="0"/>
        </a:spcAft>
        <a:buChar char="»"/>
        <a:defRPr sz="2000">
          <a:solidFill>
            <a:schemeClr val="tx1"/>
          </a:solidFill>
          <a:latin typeface="+mn-lt"/>
        </a:defRPr>
      </a:lvl7pPr>
      <a:lvl8pPr marL="3541713" indent="-334963" algn="l" rtl="0" fontAlgn="base">
        <a:spcBef>
          <a:spcPct val="20000"/>
        </a:spcBef>
        <a:spcAft>
          <a:spcPct val="0"/>
        </a:spcAft>
        <a:buChar char="»"/>
        <a:defRPr sz="2000">
          <a:solidFill>
            <a:schemeClr val="tx1"/>
          </a:solidFill>
          <a:latin typeface="+mn-lt"/>
        </a:defRPr>
      </a:lvl8pPr>
      <a:lvl9pPr marL="3998913" indent="-334963"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0" y="6310313"/>
            <a:ext cx="4572000" cy="54768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a:solidFill>
                <a:srgbClr val="000000"/>
              </a:solidFill>
              <a:latin typeface="Arial" panose="020B0604020202020204" pitchFamily="34" charset="0"/>
            </a:endParaRPr>
          </a:p>
        </p:txBody>
      </p:sp>
      <p:sp>
        <p:nvSpPr>
          <p:cNvPr id="209923" name="Rectangle 3"/>
          <p:cNvSpPr>
            <a:spLocks noChangeArrowheads="1"/>
          </p:cNvSpPr>
          <p:nvPr/>
        </p:nvSpPr>
        <p:spPr bwMode="auto">
          <a:xfrm>
            <a:off x="4572000" y="6310313"/>
            <a:ext cx="4572000" cy="54768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a:solidFill>
                <a:srgbClr val="000000"/>
              </a:solidFill>
              <a:latin typeface="Arial" panose="020B0604020202020204" pitchFamily="34" charset="0"/>
            </a:endParaRPr>
          </a:p>
        </p:txBody>
      </p:sp>
      <p:sp>
        <p:nvSpPr>
          <p:cNvPr id="209924" name="Rectangle 4"/>
          <p:cNvSpPr>
            <a:spLocks noChangeArrowheads="1"/>
          </p:cNvSpPr>
          <p:nvPr/>
        </p:nvSpPr>
        <p:spPr bwMode="auto">
          <a:xfrm>
            <a:off x="0" y="0"/>
            <a:ext cx="9144000" cy="1066800"/>
          </a:xfrm>
          <a:prstGeom prst="rect">
            <a:avLst/>
          </a:prstGeom>
          <a:solidFill>
            <a:srgbClr val="CC3300">
              <a:alpha val="6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solidFill>
                <a:srgbClr val="000000"/>
              </a:solidFill>
              <a:latin typeface="Arial" panose="020B0604020202020204" pitchFamily="34" charset="0"/>
            </a:endParaRPr>
          </a:p>
        </p:txBody>
      </p:sp>
      <p:sp>
        <p:nvSpPr>
          <p:cNvPr id="209925" name="Rectangle 5"/>
          <p:cNvSpPr>
            <a:spLocks noGrp="1" noChangeArrowheads="1"/>
          </p:cNvSpPr>
          <p:nvPr>
            <p:ph type="title"/>
          </p:nvPr>
        </p:nvSpPr>
        <p:spPr bwMode="auto">
          <a:xfrm>
            <a:off x="457200" y="1524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a:t>Asıl başlık stili için tıklatın</a:t>
            </a:r>
          </a:p>
        </p:txBody>
      </p:sp>
      <p:sp>
        <p:nvSpPr>
          <p:cNvPr id="209926" name="Rectangle 6"/>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Asıl metin stillerini düzenlemek için tıklatın</a:t>
            </a:r>
          </a:p>
          <a:p>
            <a:pPr lvl="1"/>
            <a:r>
              <a:rPr lang="en-US" altLang="tr-TR"/>
              <a:t>İkinci düzey</a:t>
            </a:r>
          </a:p>
          <a:p>
            <a:pPr lvl="2"/>
            <a:r>
              <a:rPr lang="en-US" altLang="tr-TR"/>
              <a:t>Üçüncü düzey</a:t>
            </a:r>
          </a:p>
          <a:p>
            <a:pPr lvl="3"/>
            <a:r>
              <a:rPr lang="en-US" altLang="tr-TR"/>
              <a:t>Dördüncü düzey</a:t>
            </a:r>
          </a:p>
          <a:p>
            <a:pPr lvl="4"/>
            <a:r>
              <a:rPr lang="en-US" altLang="tr-TR"/>
              <a:t>Beşinci düzey</a:t>
            </a:r>
          </a:p>
        </p:txBody>
      </p:sp>
      <p:sp>
        <p:nvSpPr>
          <p:cNvPr id="209927" name="Text Box 7"/>
          <p:cNvSpPr txBox="1">
            <a:spLocks noChangeArrowheads="1"/>
          </p:cNvSpPr>
          <p:nvPr/>
        </p:nvSpPr>
        <p:spPr bwMode="auto">
          <a:xfrm>
            <a:off x="4708525" y="6383338"/>
            <a:ext cx="4054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tr-TR" altLang="tr-TR" sz="1200">
                <a:solidFill>
                  <a:srgbClr val="FFFFFF"/>
                </a:solidFill>
                <a:latin typeface="Arial" panose="020B0604020202020204" pitchFamily="34" charset="0"/>
              </a:rPr>
              <a:t>Bölüm</a:t>
            </a:r>
            <a:r>
              <a:rPr lang="en-US" altLang="tr-TR" sz="1200">
                <a:solidFill>
                  <a:srgbClr val="FFFFFF"/>
                </a:solidFill>
                <a:latin typeface="Arial" panose="020B0604020202020204" pitchFamily="34" charset="0"/>
              </a:rPr>
              <a:t> 1</a:t>
            </a:r>
            <a:r>
              <a:rPr lang="tr-TR" altLang="tr-TR" sz="1200">
                <a:solidFill>
                  <a:srgbClr val="FFFFFF"/>
                </a:solidFill>
                <a:latin typeface="Arial" panose="020B0604020202020204" pitchFamily="34" charset="0"/>
              </a:rPr>
              <a:t>0</a:t>
            </a:r>
            <a:r>
              <a:rPr lang="en-US" altLang="tr-TR" sz="1200">
                <a:solidFill>
                  <a:srgbClr val="FFFFFF"/>
                </a:solidFill>
                <a:latin typeface="Arial" panose="020B0604020202020204" pitchFamily="34" charset="0"/>
              </a:rPr>
              <a:t>: B</a:t>
            </a:r>
            <a:r>
              <a:rPr lang="tr-TR" altLang="tr-TR" sz="1200">
                <a:solidFill>
                  <a:srgbClr val="FFFFFF"/>
                </a:solidFill>
                <a:latin typeface="Arial" panose="020B0604020202020204" pitchFamily="34" charset="0"/>
              </a:rPr>
              <a:t>uharlı ve Birleşik Güç Çevrimleri</a:t>
            </a:r>
            <a:endParaRPr lang="en-US" altLang="tr-TR" sz="1200">
              <a:solidFill>
                <a:srgbClr val="FFFFFF"/>
              </a:solidFill>
              <a:latin typeface="Arial" panose="020B0604020202020204" pitchFamily="34" charset="0"/>
            </a:endParaRPr>
          </a:p>
        </p:txBody>
      </p:sp>
      <p:sp>
        <p:nvSpPr>
          <p:cNvPr id="209928" name="Text Box 8"/>
          <p:cNvSpPr txBox="1">
            <a:spLocks noChangeArrowheads="1"/>
          </p:cNvSpPr>
          <p:nvPr/>
        </p:nvSpPr>
        <p:spPr bwMode="auto">
          <a:xfrm>
            <a:off x="365125" y="6400800"/>
            <a:ext cx="405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fld id="{16FF95E4-22AD-48EF-9D67-A1149F2EF08E}" type="slidenum">
              <a:rPr lang="en-US" altLang="tr-TR" sz="1400" smtClean="0">
                <a:solidFill>
                  <a:srgbClr val="FFFFFF"/>
                </a:solidFill>
                <a:latin typeface="Arial" panose="020B0604020202020204" pitchFamily="34" charset="0"/>
              </a:rPr>
              <a:pPr/>
              <a:t>‹#›</a:t>
            </a:fld>
            <a:endParaRPr lang="en-US" altLang="tr-TR" sz="1400">
              <a:solidFill>
                <a:srgbClr val="FFFFFF"/>
              </a:solidFill>
              <a:latin typeface="Arial" panose="020B0604020202020204" pitchFamily="34" charset="0"/>
            </a:endParaRPr>
          </a:p>
        </p:txBody>
      </p:sp>
    </p:spTree>
    <p:extLst>
      <p:ext uri="{BB962C8B-B14F-4D97-AF65-F5344CB8AC3E}">
        <p14:creationId xmlns:p14="http://schemas.microsoft.com/office/powerpoint/2010/main" val="37484836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defRPr>
      </a:lvl2pPr>
      <a:lvl3pPr algn="l" rtl="0" fontAlgn="base">
        <a:spcBef>
          <a:spcPct val="0"/>
        </a:spcBef>
        <a:spcAft>
          <a:spcPct val="0"/>
        </a:spcAft>
        <a:defRPr sz="3600">
          <a:solidFill>
            <a:schemeClr val="bg1"/>
          </a:solidFill>
          <a:latin typeface="Arial" panose="020B0604020202020204" pitchFamily="34" charset="0"/>
        </a:defRPr>
      </a:lvl3pPr>
      <a:lvl4pPr algn="l" rtl="0" fontAlgn="base">
        <a:spcBef>
          <a:spcPct val="0"/>
        </a:spcBef>
        <a:spcAft>
          <a:spcPct val="0"/>
        </a:spcAft>
        <a:defRPr sz="3600">
          <a:solidFill>
            <a:schemeClr val="bg1"/>
          </a:solidFill>
          <a:latin typeface="Arial" panose="020B0604020202020204" pitchFamily="34" charset="0"/>
        </a:defRPr>
      </a:lvl4pPr>
      <a:lvl5pPr algn="l" rtl="0" fontAlgn="base">
        <a:spcBef>
          <a:spcPct val="0"/>
        </a:spcBef>
        <a:spcAft>
          <a:spcPct val="0"/>
        </a:spcAft>
        <a:defRPr sz="3600">
          <a:solidFill>
            <a:schemeClr val="bg1"/>
          </a:solidFill>
          <a:latin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defRPr>
      </a:lvl9pPr>
    </p:titleStyle>
    <p:bodyStyle>
      <a:lvl1pPr marL="342900" indent="-342900" algn="l" rtl="0" fontAlgn="base">
        <a:spcBef>
          <a:spcPct val="20000"/>
        </a:spcBef>
        <a:spcAft>
          <a:spcPct val="0"/>
        </a:spcAft>
        <a:buBlip>
          <a:blip r:embed="rId13"/>
        </a:buBlip>
        <a:defRPr sz="3200" kern="1200">
          <a:solidFill>
            <a:schemeClr val="tx1"/>
          </a:solidFill>
          <a:latin typeface="+mn-lt"/>
          <a:ea typeface="+mn-ea"/>
          <a:cs typeface="+mn-cs"/>
        </a:defRPr>
      </a:lvl1pPr>
      <a:lvl2pPr marL="806450" indent="-349250" algn="l" rtl="0" fontAlgn="base">
        <a:spcBef>
          <a:spcPct val="20000"/>
        </a:spcBef>
        <a:spcAft>
          <a:spcPct val="0"/>
        </a:spcAft>
        <a:buBlip>
          <a:blip r:embed="rId14"/>
        </a:buBlip>
        <a:defRPr sz="2800" kern="1200">
          <a:solidFill>
            <a:schemeClr val="tx1"/>
          </a:solidFill>
          <a:latin typeface="+mn-lt"/>
          <a:ea typeface="+mn-ea"/>
          <a:cs typeface="+mn-cs"/>
        </a:defRPr>
      </a:lvl2pPr>
      <a:lvl3pPr marL="1255713" indent="-334963" algn="l" rtl="0" fontAlgn="base">
        <a:spcBef>
          <a:spcPct val="20000"/>
        </a:spcBef>
        <a:spcAft>
          <a:spcPct val="0"/>
        </a:spcAft>
        <a:buBlip>
          <a:blip r:embed="rId15"/>
        </a:buBlip>
        <a:defRPr sz="2400" kern="1200">
          <a:solidFill>
            <a:schemeClr val="tx1"/>
          </a:solidFill>
          <a:latin typeface="+mn-lt"/>
          <a:ea typeface="+mn-ea"/>
          <a:cs typeface="+mn-cs"/>
        </a:defRPr>
      </a:lvl3pPr>
      <a:lvl4pPr marL="1720850" indent="-349250" algn="l" rtl="0" fontAlgn="base">
        <a:spcBef>
          <a:spcPct val="20000"/>
        </a:spcBef>
        <a:spcAft>
          <a:spcPct val="0"/>
        </a:spcAft>
        <a:buBlip>
          <a:blip r:embed="rId16"/>
        </a:buBlip>
        <a:defRPr sz="2000" kern="1200">
          <a:solidFill>
            <a:schemeClr val="tx1"/>
          </a:solidFill>
          <a:latin typeface="+mn-lt"/>
          <a:ea typeface="+mn-ea"/>
          <a:cs typeface="+mn-cs"/>
        </a:defRPr>
      </a:lvl4pPr>
      <a:lvl5pPr marL="2170113" indent="-334963"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3.xml"/><Relationship Id="rId6" Type="http://schemas.openxmlformats.org/officeDocument/2006/relationships/image" Target="../media/image66.png"/><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5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slideLayout" Target="../slideLayouts/slideLayout40.xml"/><Relationship Id="rId4" Type="http://schemas.openxmlformats.org/officeDocument/2006/relationships/image" Target="../media/image9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Power%20Station%20Animations/CARNOT3.swf"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jpe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4.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4.xml"/><Relationship Id="rId5" Type="http://schemas.openxmlformats.org/officeDocument/2006/relationships/image" Target="../media/image113.png"/><Relationship Id="rId4" Type="http://schemas.openxmlformats.org/officeDocument/2006/relationships/image" Target="../media/image112.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7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7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088" y="1630363"/>
            <a:ext cx="7489825" cy="26781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tr-TR" sz="7200" dirty="0"/>
              <a:t>MÜHENDİSLER İÇİN TERMODİNAMİK</a:t>
            </a:r>
          </a:p>
          <a:p>
            <a:pPr algn="ctr" fontAlgn="auto">
              <a:spcBef>
                <a:spcPts val="0"/>
              </a:spcBef>
              <a:spcAft>
                <a:spcPts val="0"/>
              </a:spcAft>
              <a:defRPr/>
            </a:pPr>
            <a:r>
              <a:rPr lang="tr-TR" sz="2400" dirty="0"/>
              <a:t>Prof. Dr. Hüsamettin BULUT</a:t>
            </a:r>
          </a:p>
        </p:txBody>
      </p:sp>
      <p:sp>
        <p:nvSpPr>
          <p:cNvPr id="3" name="Slayt Numarası Yer Tutucusu 2"/>
          <p:cNvSpPr>
            <a:spLocks noGrp="1"/>
          </p:cNvSpPr>
          <p:nvPr>
            <p:ph type="sldNum" sz="quarter" idx="12"/>
          </p:nvPr>
        </p:nvSpPr>
        <p:spPr/>
        <p:txBody>
          <a:bodyPr/>
          <a:lstStyle/>
          <a:p>
            <a:pPr>
              <a:defRPr/>
            </a:pPr>
            <a:fld id="{926A5E50-CEFC-4C3B-8644-B99E2782DA1D}" type="slidenum">
              <a:rPr lang="tr-TR"/>
              <a:pPr>
                <a:defRPr/>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10</a:t>
            </a:fld>
            <a:endParaRPr lang="tr-TR"/>
          </a:p>
        </p:txBody>
      </p:sp>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9" name="Resim 8" descr="C:\Users\BULUT\Downloads\RankineÇevrimi.jpg"/>
          <p:cNvPicPr/>
          <p:nvPr/>
        </p:nvPicPr>
        <p:blipFill rotWithShape="1">
          <a:blip r:embed="rId2">
            <a:extLst>
              <a:ext uri="{28A0092B-C50C-407E-A947-70E740481C1C}">
                <a14:useLocalDpi xmlns:a14="http://schemas.microsoft.com/office/drawing/2010/main" val="0"/>
              </a:ext>
            </a:extLst>
          </a:blip>
          <a:srcRect r="42426" b="35883"/>
          <a:stretch/>
        </p:blipFill>
        <p:spPr bwMode="auto">
          <a:xfrm>
            <a:off x="683568" y="853185"/>
            <a:ext cx="5568142" cy="3223888"/>
          </a:xfrm>
          <a:prstGeom prst="rect">
            <a:avLst/>
          </a:prstGeom>
          <a:noFill/>
          <a:ln>
            <a:noFill/>
          </a:ln>
          <a:extLst>
            <a:ext uri="{53640926-AAD7-44D8-BBD7-CCE9431645EC}">
              <a14:shadowObscured xmlns:a14="http://schemas.microsoft.com/office/drawing/2010/main"/>
            </a:ext>
          </a:extLst>
        </p:spPr>
      </p:pic>
      <p:pic>
        <p:nvPicPr>
          <p:cNvPr id="2" name="Resim 1"/>
          <p:cNvPicPr>
            <a:picLocks noChangeAspect="1"/>
          </p:cNvPicPr>
          <p:nvPr/>
        </p:nvPicPr>
        <p:blipFill>
          <a:blip r:embed="rId3"/>
          <a:stretch>
            <a:fillRect/>
          </a:stretch>
        </p:blipFill>
        <p:spPr>
          <a:xfrm>
            <a:off x="3707904" y="4214063"/>
            <a:ext cx="4876378" cy="2507412"/>
          </a:xfrm>
          <a:prstGeom prst="rect">
            <a:avLst/>
          </a:prstGeom>
        </p:spPr>
      </p:pic>
    </p:spTree>
    <p:extLst>
      <p:ext uri="{BB962C8B-B14F-4D97-AF65-F5344CB8AC3E}">
        <p14:creationId xmlns:p14="http://schemas.microsoft.com/office/powerpoint/2010/main" val="618314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2"/>
          </p:nvPr>
        </p:nvSpPr>
        <p:spPr/>
        <p:txBody>
          <a:bodyPr/>
          <a:lstStyle/>
          <a:p>
            <a:pPr>
              <a:defRPr/>
            </a:pPr>
            <a:fld id="{A1326559-D781-46D4-ABBE-785F5139EAB8}" type="slidenum">
              <a:rPr lang="tr-TR" smtClean="0"/>
              <a:pPr>
                <a:defRPr/>
              </a:pPr>
              <a:t>11</a:t>
            </a:fld>
            <a:endParaRPr lang="tr-TR"/>
          </a:p>
        </p:txBody>
      </p:sp>
      <p:pic>
        <p:nvPicPr>
          <p:cNvPr id="5" name="Resim 4"/>
          <p:cNvPicPr>
            <a:picLocks noChangeAspect="1"/>
          </p:cNvPicPr>
          <p:nvPr/>
        </p:nvPicPr>
        <p:blipFill>
          <a:blip r:embed="rId2"/>
          <a:stretch>
            <a:fillRect/>
          </a:stretch>
        </p:blipFill>
        <p:spPr>
          <a:xfrm>
            <a:off x="827584" y="360832"/>
            <a:ext cx="7776864" cy="5917179"/>
          </a:xfrm>
          <a:prstGeom prst="rect">
            <a:avLst/>
          </a:prstGeom>
        </p:spPr>
      </p:pic>
    </p:spTree>
    <p:extLst>
      <p:ext uri="{BB962C8B-B14F-4D97-AF65-F5344CB8AC3E}">
        <p14:creationId xmlns:p14="http://schemas.microsoft.com/office/powerpoint/2010/main" val="6739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12</a:t>
            </a:fld>
            <a:endParaRPr lang="tr-TR"/>
          </a:p>
        </p:txBody>
      </p:sp>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13" y="1066303"/>
            <a:ext cx="8701148" cy="5655171"/>
          </a:xfrm>
          <a:prstGeom prst="rect">
            <a:avLst/>
          </a:prstGeom>
        </p:spPr>
      </p:pic>
    </p:spTree>
    <p:extLst>
      <p:ext uri="{BB962C8B-B14F-4D97-AF65-F5344CB8AC3E}">
        <p14:creationId xmlns:p14="http://schemas.microsoft.com/office/powerpoint/2010/main" val="3586027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13</a:t>
            </a:fld>
            <a:endParaRPr lang="tr-TR"/>
          </a:p>
        </p:txBody>
      </p:sp>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2" name="Resim 1"/>
          <p:cNvPicPr>
            <a:picLocks noChangeAspect="1"/>
          </p:cNvPicPr>
          <p:nvPr/>
        </p:nvPicPr>
        <p:blipFill>
          <a:blip r:embed="rId2"/>
          <a:stretch>
            <a:fillRect/>
          </a:stretch>
        </p:blipFill>
        <p:spPr>
          <a:xfrm>
            <a:off x="1765609" y="1482929"/>
            <a:ext cx="5850607" cy="4273165"/>
          </a:xfrm>
          <a:prstGeom prst="rect">
            <a:avLst/>
          </a:prstGeom>
        </p:spPr>
      </p:pic>
    </p:spTree>
    <p:extLst>
      <p:ext uri="{BB962C8B-B14F-4D97-AF65-F5344CB8AC3E}">
        <p14:creationId xmlns:p14="http://schemas.microsoft.com/office/powerpoint/2010/main" val="2887310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Dikdörtgen 2"/>
          <p:cNvSpPr>
            <a:spLocks noChangeArrowheads="1"/>
          </p:cNvSpPr>
          <p:nvPr/>
        </p:nvSpPr>
        <p:spPr bwMode="auto">
          <a:xfrm>
            <a:off x="142844" y="1827479"/>
            <a:ext cx="8786874" cy="2308324"/>
          </a:xfrm>
          <a:prstGeom prst="rect">
            <a:avLst/>
          </a:prstGeom>
          <a:noFill/>
          <a:ln w="9525">
            <a:noFill/>
            <a:miter lim="800000"/>
            <a:headEnd/>
            <a:tailEnd/>
          </a:ln>
        </p:spPr>
        <p:txBody>
          <a:bodyPr wrap="square">
            <a:spAutoFit/>
          </a:bodyPr>
          <a:lstStyle/>
          <a:p>
            <a:pPr algn="just"/>
            <a:r>
              <a:rPr lang="tr-TR" dirty="0" err="1">
                <a:latin typeface="Calibri" pitchFamily="34" charset="0"/>
              </a:rPr>
              <a:t>Rankine</a:t>
            </a:r>
            <a:r>
              <a:rPr lang="tr-TR" dirty="0">
                <a:latin typeface="Calibri" pitchFamily="34" charset="0"/>
              </a:rPr>
              <a:t> çevriminin ısıl verimi, T3 yüksek ve T1 düşük sıcaklıkları arasında çalışan bir </a:t>
            </a:r>
            <a:r>
              <a:rPr lang="tr-TR" dirty="0" err="1">
                <a:latin typeface="Calibri" pitchFamily="34" charset="0"/>
              </a:rPr>
              <a:t>Carnot</a:t>
            </a:r>
            <a:r>
              <a:rPr lang="tr-TR" dirty="0">
                <a:latin typeface="Calibri" pitchFamily="34" charset="0"/>
              </a:rPr>
              <a:t> çevriminin ısıl veriminden daha düşüktür. Bunun nedeni, ısı transferinin büyük bir kısmının yüksek sıcaklıktaki ısı kaynağından, büyük sıcaklık farklarıyla gerçekleşmesidir. </a:t>
            </a:r>
            <a:r>
              <a:rPr lang="tr-TR" dirty="0" err="1">
                <a:latin typeface="Calibri" pitchFamily="34" charset="0"/>
              </a:rPr>
              <a:t>Rankine</a:t>
            </a:r>
            <a:r>
              <a:rPr lang="tr-TR" dirty="0">
                <a:latin typeface="Calibri" pitchFamily="34" charset="0"/>
              </a:rPr>
              <a:t> çevriminin Şekil 9-2a’da gösterildiği gibi çalışacak şekilde tasarlanması hâlinde ısıl veriminin </a:t>
            </a:r>
            <a:r>
              <a:rPr lang="tr-TR" dirty="0" err="1">
                <a:latin typeface="Calibri" pitchFamily="34" charset="0"/>
              </a:rPr>
              <a:t>Carnot</a:t>
            </a:r>
            <a:r>
              <a:rPr lang="tr-TR" dirty="0">
                <a:latin typeface="Calibri" pitchFamily="34" charset="0"/>
              </a:rPr>
              <a:t> çevriminin ısıl verimine eşit olması mümkündür. Bununla birlikte, bu durumda pompanın doymuş sıvı-buhar karışımını pompalaması gerekecektir ve bu işlem sıvı pompalamaya kıyasla oldukça zor ve iş tüketici bir işlemdir. Ayrıca, türbinde sıvı damlacıkların oluşması bazı hasarlara yol açabilir. </a:t>
            </a:r>
          </a:p>
        </p:txBody>
      </p:sp>
      <p:sp>
        <p:nvSpPr>
          <p:cNvPr id="9" name="Metin kutusu 8"/>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19459" name="Picture 2"/>
          <p:cNvPicPr>
            <a:picLocks noChangeAspect="1" noChangeArrowheads="1"/>
          </p:cNvPicPr>
          <p:nvPr/>
        </p:nvPicPr>
        <p:blipFill>
          <a:blip r:embed="rId2"/>
          <a:srcRect/>
          <a:stretch>
            <a:fillRect/>
          </a:stretch>
        </p:blipFill>
        <p:spPr bwMode="auto">
          <a:xfrm>
            <a:off x="250825" y="4365625"/>
            <a:ext cx="8693150" cy="2232025"/>
          </a:xfrm>
          <a:prstGeom prst="rect">
            <a:avLst/>
          </a:prstGeom>
          <a:noFill/>
          <a:ln w="9525">
            <a:noFill/>
            <a:miter lim="800000"/>
            <a:headEnd/>
            <a:tailEnd/>
          </a:ln>
        </p:spPr>
      </p:pic>
      <p:sp>
        <p:nvSpPr>
          <p:cNvPr id="4" name="Slayt Numarası Yer Tutucusu 3"/>
          <p:cNvSpPr>
            <a:spLocks noGrp="1"/>
          </p:cNvSpPr>
          <p:nvPr>
            <p:ph type="sldNum" sz="quarter" idx="12"/>
          </p:nvPr>
        </p:nvSpPr>
        <p:spPr/>
        <p:txBody>
          <a:bodyPr/>
          <a:lstStyle/>
          <a:p>
            <a:pPr>
              <a:defRPr/>
            </a:pPr>
            <a:fld id="{EB989CC5-347F-4B16-9D7D-5652FC47AAD7}" type="slidenum">
              <a:rPr lang="tr-TR"/>
              <a:pPr>
                <a:defRPr/>
              </a:pPr>
              <a:t>14</a:t>
            </a:fld>
            <a:endParaRPr lang="tr-TR"/>
          </a:p>
        </p:txBody>
      </p:sp>
      <p:sp>
        <p:nvSpPr>
          <p:cNvPr id="6" name="5 Dikdörtgen"/>
          <p:cNvSpPr/>
          <p:nvPr/>
        </p:nvSpPr>
        <p:spPr>
          <a:xfrm>
            <a:off x="142844" y="1428736"/>
            <a:ext cx="2282997" cy="369332"/>
          </a:xfrm>
          <a:prstGeom prst="rect">
            <a:avLst/>
          </a:prstGeom>
        </p:spPr>
        <p:txBody>
          <a:bodyPr wrap="none">
            <a:spAutoFit/>
          </a:bodyPr>
          <a:lstStyle/>
          <a:p>
            <a:r>
              <a:rPr lang="tr-TR" b="1" dirty="0">
                <a:latin typeface="Calibri" pitchFamily="34" charset="0"/>
              </a:rPr>
              <a:t>9.2 RANKİNE ÇEVRİMİ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15</a:t>
            </a:fld>
            <a:endParaRPr lang="tr-TR"/>
          </a:p>
        </p:txBody>
      </p:sp>
      <p:sp>
        <p:nvSpPr>
          <p:cNvPr id="5"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6" name="5 Dikdörtgen"/>
          <p:cNvSpPr/>
          <p:nvPr/>
        </p:nvSpPr>
        <p:spPr>
          <a:xfrm>
            <a:off x="142844" y="1428736"/>
            <a:ext cx="2282997" cy="369332"/>
          </a:xfrm>
          <a:prstGeom prst="rect">
            <a:avLst/>
          </a:prstGeom>
        </p:spPr>
        <p:txBody>
          <a:bodyPr wrap="none">
            <a:spAutoFit/>
          </a:bodyPr>
          <a:lstStyle/>
          <a:p>
            <a:r>
              <a:rPr lang="tr-TR" b="1" dirty="0">
                <a:latin typeface="Calibri" pitchFamily="34" charset="0"/>
              </a:rPr>
              <a:t>9.2 RANKİNE ÇEVRİMİ</a:t>
            </a:r>
          </a:p>
        </p:txBody>
      </p:sp>
      <p:sp>
        <p:nvSpPr>
          <p:cNvPr id="7" name="6 Dikdörtgen"/>
          <p:cNvSpPr/>
          <p:nvPr/>
        </p:nvSpPr>
        <p:spPr>
          <a:xfrm>
            <a:off x="122238" y="1988840"/>
            <a:ext cx="8715436" cy="2585323"/>
          </a:xfrm>
          <a:prstGeom prst="rect">
            <a:avLst/>
          </a:prstGeom>
        </p:spPr>
        <p:txBody>
          <a:bodyPr wrap="square">
            <a:spAutoFit/>
          </a:bodyPr>
          <a:lstStyle/>
          <a:p>
            <a:pPr algn="just"/>
            <a:r>
              <a:rPr lang="tr-TR" dirty="0">
                <a:latin typeface="Calibri" pitchFamily="34" charset="0"/>
              </a:rPr>
              <a:t>Bu damlacıkların zararlarından korunmak için yapılacak şey, Şekil 9-2b’de gösterildiği gibi, buharı sabit sıcaklıkta kızgın buhar hâline getirmektir. Bununla birlikte bu işlem, sabit sıcaklıkta kızgın buhar bölgesine, 3 noktasına, geçişte basıncın düşürülmesini gerektirir. Böyle bir basınç düşüşünü sağlamak için ise kazan borularındaki akışın hızlandırılması gereklidir. Bu ise, boru çaplarının küçültülmesini gerektirir ve pahalı bir yöntemdir. Bu nedenle, P2 ve T3’ün oldukça büyük olması önerilir (T3 sıcaklığı metal borunun sıcaklık direnç karakteristiği ile sınırlı olup genellikle 600 °C civarındadır.). Ayrıca buna ilave olarak, </a:t>
            </a:r>
            <a:r>
              <a:rPr lang="tr-TR" dirty="0" err="1">
                <a:latin typeface="Calibri" pitchFamily="34" charset="0"/>
              </a:rPr>
              <a:t>yoğuşturucu</a:t>
            </a:r>
            <a:r>
              <a:rPr lang="tr-TR" dirty="0">
                <a:latin typeface="Calibri" pitchFamily="34" charset="0"/>
              </a:rPr>
              <a:t> çıkış basıncının çok düşük olması da önerilmektedir (Mutlak sıfıra oldukça yakın olabilir).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16</a:t>
            </a:fld>
            <a:endParaRPr lang="tr-TR"/>
          </a:p>
        </p:txBody>
      </p:sp>
      <p:sp>
        <p:nvSpPr>
          <p:cNvPr id="5"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6" name="5 Dikdörtgen"/>
          <p:cNvSpPr/>
          <p:nvPr/>
        </p:nvSpPr>
        <p:spPr>
          <a:xfrm>
            <a:off x="142844" y="1428736"/>
            <a:ext cx="2282997" cy="369332"/>
          </a:xfrm>
          <a:prstGeom prst="rect">
            <a:avLst/>
          </a:prstGeom>
        </p:spPr>
        <p:txBody>
          <a:bodyPr wrap="none">
            <a:spAutoFit/>
          </a:bodyPr>
          <a:lstStyle/>
          <a:p>
            <a:r>
              <a:rPr lang="tr-TR" b="1" dirty="0">
                <a:latin typeface="Calibri" pitchFamily="34" charset="0"/>
              </a:rPr>
              <a:t>9.2 RANKİNE ÇEVRİMİ</a:t>
            </a:r>
          </a:p>
        </p:txBody>
      </p:sp>
      <p:sp>
        <p:nvSpPr>
          <p:cNvPr id="7" name="6 Dikdörtgen"/>
          <p:cNvSpPr/>
          <p:nvPr/>
        </p:nvSpPr>
        <p:spPr>
          <a:xfrm>
            <a:off x="214282" y="2136339"/>
            <a:ext cx="8715436" cy="1477328"/>
          </a:xfrm>
          <a:prstGeom prst="rect">
            <a:avLst/>
          </a:prstGeom>
        </p:spPr>
        <p:txBody>
          <a:bodyPr wrap="square">
            <a:spAutoFit/>
          </a:bodyPr>
          <a:lstStyle/>
          <a:p>
            <a:pPr algn="just"/>
            <a:r>
              <a:rPr lang="tr-TR" dirty="0">
                <a:latin typeface="Calibri" pitchFamily="34" charset="0"/>
              </a:rPr>
              <a:t>Bununla birlikte bu durum, 4 hâlinin doymuş sıvı-buhar bölgesinde olması sonucunu doğuracaktır (% 90’lık bir kuruluk derecesi çok düşük bir değerdir) ve bu ise sıvı damlacıkların oluşmasına yol açacaktır. Bu problemden sakınmak için, gelecek bölümde açıklanacağı üzere, buharı ara ısıtmak veya </a:t>
            </a:r>
            <a:r>
              <a:rPr lang="tr-TR" dirty="0" err="1">
                <a:latin typeface="Calibri" pitchFamily="34" charset="0"/>
              </a:rPr>
              <a:t>yoğuşma</a:t>
            </a:r>
            <a:r>
              <a:rPr lang="tr-TR" dirty="0">
                <a:latin typeface="Calibri" pitchFamily="34" charset="0"/>
              </a:rPr>
              <a:t> basıncına yükseltmek gerekmektedir. Bölüm 4.8 ve Şekil 9-1b’yi dikkate alarak;</a:t>
            </a:r>
          </a:p>
        </p:txBody>
      </p:sp>
      <p:pic>
        <p:nvPicPr>
          <p:cNvPr id="3074" name="Picture 2"/>
          <p:cNvPicPr>
            <a:picLocks noChangeAspect="1" noChangeArrowheads="1"/>
          </p:cNvPicPr>
          <p:nvPr/>
        </p:nvPicPr>
        <p:blipFill>
          <a:blip r:embed="rId2"/>
          <a:srcRect/>
          <a:stretch>
            <a:fillRect/>
          </a:stretch>
        </p:blipFill>
        <p:spPr bwMode="auto">
          <a:xfrm>
            <a:off x="1357290" y="3929066"/>
            <a:ext cx="7440542" cy="285752"/>
          </a:xfrm>
          <a:prstGeom prst="rect">
            <a:avLst/>
          </a:prstGeom>
          <a:noFill/>
          <a:ln w="9525">
            <a:noFill/>
            <a:miter lim="800000"/>
            <a:headEnd/>
            <a:tailEnd/>
          </a:ln>
          <a:effectLst/>
        </p:spPr>
      </p:pic>
      <p:sp>
        <p:nvSpPr>
          <p:cNvPr id="9" name="8 Dikdörtgen"/>
          <p:cNvSpPr/>
          <p:nvPr/>
        </p:nvSpPr>
        <p:spPr>
          <a:xfrm>
            <a:off x="285720" y="4714884"/>
            <a:ext cx="8643998" cy="646331"/>
          </a:xfrm>
          <a:prstGeom prst="rect">
            <a:avLst/>
          </a:prstGeom>
        </p:spPr>
        <p:txBody>
          <a:bodyPr wrap="square">
            <a:spAutoFit/>
          </a:bodyPr>
          <a:lstStyle/>
          <a:p>
            <a:r>
              <a:rPr lang="tr-TR" dirty="0">
                <a:latin typeface="Calibri" pitchFamily="34" charset="0"/>
              </a:rPr>
              <a:t>ifadeleri elde edilir. Burada </a:t>
            </a:r>
            <a:r>
              <a:rPr lang="tr-TR" dirty="0" err="1">
                <a:latin typeface="Calibri" pitchFamily="34" charset="0"/>
              </a:rPr>
              <a:t>w</a:t>
            </a:r>
            <a:r>
              <a:rPr lang="tr-TR" sz="1200" i="1" dirty="0" err="1">
                <a:latin typeface="Calibri" pitchFamily="34" charset="0"/>
              </a:rPr>
              <a:t>P</a:t>
            </a:r>
            <a:r>
              <a:rPr lang="tr-TR" i="1" dirty="0">
                <a:latin typeface="Calibri" pitchFamily="34" charset="0"/>
              </a:rPr>
              <a:t> </a:t>
            </a:r>
            <a:r>
              <a:rPr lang="tr-TR" dirty="0">
                <a:latin typeface="Calibri" pitchFamily="34" charset="0"/>
              </a:rPr>
              <a:t>ve </a:t>
            </a:r>
            <a:r>
              <a:rPr lang="tr-TR" i="1" dirty="0" err="1">
                <a:latin typeface="Calibri" pitchFamily="34" charset="0"/>
              </a:rPr>
              <a:t>q</a:t>
            </a:r>
            <a:r>
              <a:rPr lang="tr-TR" sz="1200" i="1" dirty="0" err="1">
                <a:latin typeface="Calibri" pitchFamily="34" charset="0"/>
              </a:rPr>
              <a:t>C</a:t>
            </a:r>
            <a:r>
              <a:rPr lang="tr-TR" sz="1200" i="1" dirty="0">
                <a:latin typeface="Calibri" pitchFamily="34" charset="0"/>
              </a:rPr>
              <a:t>  </a:t>
            </a:r>
            <a:r>
              <a:rPr lang="tr-TR" dirty="0">
                <a:latin typeface="Calibri" pitchFamily="34" charset="0"/>
              </a:rPr>
              <a:t>pozitif büyüklükler olarak alınmıştır. Isıl verim, yukarıdaki ifadeler cinsinden;</a:t>
            </a:r>
          </a:p>
        </p:txBody>
      </p:sp>
      <p:pic>
        <p:nvPicPr>
          <p:cNvPr id="3075" name="Picture 3"/>
          <p:cNvPicPr>
            <a:picLocks noChangeAspect="1" noChangeArrowheads="1"/>
          </p:cNvPicPr>
          <p:nvPr/>
        </p:nvPicPr>
        <p:blipFill>
          <a:blip r:embed="rId3"/>
          <a:srcRect/>
          <a:stretch>
            <a:fillRect/>
          </a:stretch>
        </p:blipFill>
        <p:spPr bwMode="auto">
          <a:xfrm>
            <a:off x="4000496" y="5643578"/>
            <a:ext cx="4932917"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20484" name="Dikdörtgen 9"/>
          <p:cNvSpPr>
            <a:spLocks noChangeArrowheads="1"/>
          </p:cNvSpPr>
          <p:nvPr/>
        </p:nvSpPr>
        <p:spPr bwMode="auto">
          <a:xfrm>
            <a:off x="142844" y="2071678"/>
            <a:ext cx="8786874" cy="1754326"/>
          </a:xfrm>
          <a:prstGeom prst="rect">
            <a:avLst/>
          </a:prstGeom>
          <a:noFill/>
          <a:ln w="9525">
            <a:noFill/>
            <a:miter lim="800000"/>
            <a:headEnd/>
            <a:tailEnd/>
          </a:ln>
        </p:spPr>
        <p:txBody>
          <a:bodyPr wrap="square">
            <a:spAutoFit/>
          </a:bodyPr>
          <a:lstStyle/>
          <a:p>
            <a:r>
              <a:rPr lang="tr-TR" dirty="0">
                <a:latin typeface="Calibri" pitchFamily="34" charset="0"/>
              </a:rPr>
              <a:t>olarak elde edilir. Bununla birlikte, pompanın gücü türbine kıyasla oldukça küçüktür ve çoğu kez ihmal edilebilir. Bu durumda ısıl verim ifadesi;</a:t>
            </a:r>
          </a:p>
          <a:p>
            <a:endParaRPr lang="tr-TR" dirty="0">
              <a:latin typeface="Calibri" pitchFamily="34" charset="0"/>
            </a:endParaRPr>
          </a:p>
          <a:p>
            <a:endParaRPr lang="tr-TR" dirty="0">
              <a:latin typeface="Calibri" pitchFamily="34" charset="0"/>
            </a:endParaRPr>
          </a:p>
          <a:p>
            <a:endParaRPr lang="tr-TR" dirty="0">
              <a:latin typeface="Calibri" pitchFamily="34" charset="0"/>
            </a:endParaRPr>
          </a:p>
          <a:p>
            <a:r>
              <a:rPr lang="tr-TR" dirty="0">
                <a:latin typeface="Calibri" pitchFamily="34" charset="0"/>
              </a:rPr>
              <a:t>hâlini alır. Bu ifade, </a:t>
            </a:r>
            <a:r>
              <a:rPr lang="tr-TR" dirty="0" err="1">
                <a:latin typeface="Calibri" pitchFamily="34" charset="0"/>
              </a:rPr>
              <a:t>Rankine</a:t>
            </a:r>
            <a:r>
              <a:rPr lang="tr-TR" dirty="0">
                <a:latin typeface="Calibri" pitchFamily="34" charset="0"/>
              </a:rPr>
              <a:t> çevriminin ısıl verim ifadesidir.</a:t>
            </a:r>
          </a:p>
        </p:txBody>
      </p:sp>
      <p:sp>
        <p:nvSpPr>
          <p:cNvPr id="5" name="Slayt Numarası Yer Tutucusu 4"/>
          <p:cNvSpPr>
            <a:spLocks noGrp="1"/>
          </p:cNvSpPr>
          <p:nvPr>
            <p:ph type="sldNum" sz="quarter" idx="12"/>
          </p:nvPr>
        </p:nvSpPr>
        <p:spPr/>
        <p:txBody>
          <a:bodyPr/>
          <a:lstStyle/>
          <a:p>
            <a:pPr>
              <a:defRPr/>
            </a:pPr>
            <a:fld id="{A33498F7-B1E3-416B-AA0E-47872A749CC0}" type="slidenum">
              <a:rPr lang="tr-TR"/>
              <a:pPr>
                <a:defRPr/>
              </a:pPr>
              <a:t>17</a:t>
            </a:fld>
            <a:endParaRPr lang="tr-TR"/>
          </a:p>
        </p:txBody>
      </p:sp>
      <p:sp>
        <p:nvSpPr>
          <p:cNvPr id="11" name="10 Dikdörtgen"/>
          <p:cNvSpPr/>
          <p:nvPr/>
        </p:nvSpPr>
        <p:spPr>
          <a:xfrm>
            <a:off x="142844" y="1428736"/>
            <a:ext cx="2282997" cy="369332"/>
          </a:xfrm>
          <a:prstGeom prst="rect">
            <a:avLst/>
          </a:prstGeom>
        </p:spPr>
        <p:txBody>
          <a:bodyPr wrap="none">
            <a:spAutoFit/>
          </a:bodyPr>
          <a:lstStyle/>
          <a:p>
            <a:r>
              <a:rPr lang="tr-TR" b="1" dirty="0">
                <a:latin typeface="Calibri" pitchFamily="34" charset="0"/>
              </a:rPr>
              <a:t>9.2 RANKİNE ÇEVRİMİ</a:t>
            </a:r>
          </a:p>
        </p:txBody>
      </p:sp>
      <p:pic>
        <p:nvPicPr>
          <p:cNvPr id="4098" name="Picture 2"/>
          <p:cNvPicPr>
            <a:picLocks noChangeAspect="1" noChangeArrowheads="1"/>
          </p:cNvPicPr>
          <p:nvPr/>
        </p:nvPicPr>
        <p:blipFill>
          <a:blip r:embed="rId2"/>
          <a:srcRect/>
          <a:stretch>
            <a:fillRect/>
          </a:stretch>
        </p:blipFill>
        <p:spPr bwMode="auto">
          <a:xfrm>
            <a:off x="3728050" y="2857496"/>
            <a:ext cx="5063525"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18</a:t>
            </a:fld>
            <a:endParaRPr lang="tr-TR"/>
          </a:p>
        </p:txBody>
      </p:sp>
      <p:sp>
        <p:nvSpPr>
          <p:cNvPr id="5" name="Metin kutusu 8"/>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5122" name="Picture 2"/>
          <p:cNvPicPr>
            <a:picLocks noChangeAspect="1" noChangeArrowheads="1"/>
          </p:cNvPicPr>
          <p:nvPr/>
        </p:nvPicPr>
        <p:blipFill>
          <a:blip r:embed="rId2"/>
          <a:srcRect/>
          <a:stretch>
            <a:fillRect/>
          </a:stretch>
        </p:blipFill>
        <p:spPr bwMode="auto">
          <a:xfrm>
            <a:off x="-1" y="1000108"/>
            <a:ext cx="9156103"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22238" y="0"/>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21507" name="Dikdörtgen 2"/>
          <p:cNvSpPr>
            <a:spLocks noChangeArrowheads="1"/>
          </p:cNvSpPr>
          <p:nvPr/>
        </p:nvSpPr>
        <p:spPr bwMode="auto">
          <a:xfrm>
            <a:off x="326827" y="5657671"/>
            <a:ext cx="8604448" cy="1200329"/>
          </a:xfrm>
          <a:prstGeom prst="rect">
            <a:avLst/>
          </a:prstGeom>
          <a:noFill/>
          <a:ln w="9525">
            <a:noFill/>
            <a:miter lim="800000"/>
            <a:headEnd/>
            <a:tailEnd/>
          </a:ln>
        </p:spPr>
        <p:txBody>
          <a:bodyPr wrap="square">
            <a:spAutoFit/>
          </a:bodyPr>
          <a:lstStyle/>
          <a:p>
            <a:pPr algn="just"/>
            <a:r>
              <a:rPr lang="tr-TR" dirty="0">
                <a:latin typeface="Calibri" pitchFamily="34" charset="0"/>
              </a:rPr>
              <a:t>Bu sonuçtan açıkça görüleceği üzere, pompalama işlemi için gerekli iş türbin işinin % 0.2’si kadardır ve ihmal edilebilir. Mühendislik uygulamalarında % 3’ten daha az etkiye sahip büyüklükleri çoğu kez ihmal ederiz. Çünkü kütlesel debi veya akışkanın yoğunluğu gibi bazı büyüklükler hesaplamalarda her zaman +-% 3 belirsizlikle bilinir.</a:t>
            </a:r>
          </a:p>
        </p:txBody>
      </p:sp>
      <p:sp>
        <p:nvSpPr>
          <p:cNvPr id="4" name="Slayt Numarası Yer Tutucusu 3"/>
          <p:cNvSpPr>
            <a:spLocks noGrp="1"/>
          </p:cNvSpPr>
          <p:nvPr>
            <p:ph type="sldNum" sz="quarter" idx="12"/>
          </p:nvPr>
        </p:nvSpPr>
        <p:spPr>
          <a:xfrm>
            <a:off x="6732588" y="6524625"/>
            <a:ext cx="2133600" cy="365125"/>
          </a:xfrm>
        </p:spPr>
        <p:txBody>
          <a:bodyPr/>
          <a:lstStyle/>
          <a:p>
            <a:pPr>
              <a:defRPr/>
            </a:pPr>
            <a:fld id="{CA3D64C5-BC89-45CA-AA9E-4FD28EBD41D9}" type="slidenum">
              <a:rPr lang="tr-TR"/>
              <a:pPr>
                <a:defRPr/>
              </a:pPr>
              <a:t>19</a:t>
            </a:fld>
            <a:endParaRPr lang="tr-TR" dirty="0"/>
          </a:p>
        </p:txBody>
      </p:sp>
      <p:pic>
        <p:nvPicPr>
          <p:cNvPr id="6146" name="Picture 2"/>
          <p:cNvPicPr>
            <a:picLocks noChangeAspect="1" noChangeArrowheads="1"/>
          </p:cNvPicPr>
          <p:nvPr/>
        </p:nvPicPr>
        <p:blipFill>
          <a:blip r:embed="rId2"/>
          <a:srcRect/>
          <a:stretch>
            <a:fillRect/>
          </a:stretch>
        </p:blipFill>
        <p:spPr bwMode="auto">
          <a:xfrm>
            <a:off x="0" y="548680"/>
            <a:ext cx="9144000" cy="4076774"/>
          </a:xfrm>
          <a:prstGeom prst="rect">
            <a:avLst/>
          </a:prstGeom>
          <a:noFill/>
          <a:ln w="9525">
            <a:noFill/>
            <a:miter lim="800000"/>
            <a:headEnd/>
            <a:tailEnd/>
          </a:ln>
          <a:effectLst/>
        </p:spPr>
      </p:pic>
      <p:sp>
        <p:nvSpPr>
          <p:cNvPr id="2" name="Metin kutusu 1"/>
          <p:cNvSpPr txBox="1"/>
          <p:nvPr/>
        </p:nvSpPr>
        <p:spPr>
          <a:xfrm>
            <a:off x="827584" y="4816936"/>
            <a:ext cx="8316416" cy="923330"/>
          </a:xfrm>
          <a:prstGeom prst="rect">
            <a:avLst/>
          </a:prstGeom>
          <a:noFill/>
        </p:spPr>
        <p:txBody>
          <a:bodyPr wrap="square" rtlCol="0">
            <a:spAutoFit/>
          </a:bodyPr>
          <a:lstStyle/>
          <a:p>
            <a:r>
              <a:rPr lang="tr-TR" dirty="0" smtClean="0"/>
              <a:t>TL=T1= 45.8 oC+273=318.8K</a:t>
            </a:r>
          </a:p>
          <a:p>
            <a:r>
              <a:rPr lang="tr-TR" dirty="0" smtClean="0"/>
              <a:t>TH=T3=400 oC+273=673,  </a:t>
            </a:r>
          </a:p>
          <a:p>
            <a:r>
              <a:rPr lang="tr-TR" dirty="0" err="1" smtClean="0"/>
              <a:t>Carnot</a:t>
            </a:r>
            <a:r>
              <a:rPr lang="tr-TR" dirty="0" smtClean="0"/>
              <a:t> Verimi=1-(318.8/673)=0.52 &gt; 0.3232</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etin kutusu 3"/>
          <p:cNvSpPr txBox="1">
            <a:spLocks noChangeArrowheads="1"/>
          </p:cNvSpPr>
          <p:nvPr/>
        </p:nvSpPr>
        <p:spPr bwMode="auto">
          <a:xfrm>
            <a:off x="250825" y="333375"/>
            <a:ext cx="8642350" cy="1014413"/>
          </a:xfrm>
          <a:prstGeom prst="rect">
            <a:avLst/>
          </a:prstGeom>
          <a:noFill/>
          <a:ln w="9525">
            <a:noFill/>
            <a:miter lim="800000"/>
            <a:headEnd/>
            <a:tailEnd/>
          </a:ln>
        </p:spPr>
        <p:txBody>
          <a:bodyPr>
            <a:spAutoFit/>
          </a:bodyPr>
          <a:lstStyle/>
          <a:p>
            <a:pPr algn="ctr"/>
            <a:r>
              <a:rPr lang="tr-TR" sz="3200" b="1">
                <a:latin typeface="Calibri" pitchFamily="34" charset="0"/>
              </a:rPr>
              <a:t>BÖLÜM – 9</a:t>
            </a:r>
          </a:p>
          <a:p>
            <a:pPr algn="ctr"/>
            <a:r>
              <a:rPr lang="tr-TR" sz="2800" b="1">
                <a:latin typeface="Calibri" pitchFamily="34" charset="0"/>
              </a:rPr>
              <a:t>BUHAR GÜÇ ÇEVRİMLERİ</a:t>
            </a:r>
          </a:p>
        </p:txBody>
      </p:sp>
      <p:sp>
        <p:nvSpPr>
          <p:cNvPr id="3" name="Slayt Numarası Yer Tutucusu 2"/>
          <p:cNvSpPr>
            <a:spLocks noGrp="1"/>
          </p:cNvSpPr>
          <p:nvPr>
            <p:ph type="sldNum" sz="quarter" idx="12"/>
          </p:nvPr>
        </p:nvSpPr>
        <p:spPr/>
        <p:txBody>
          <a:bodyPr/>
          <a:lstStyle/>
          <a:p>
            <a:pPr>
              <a:defRPr/>
            </a:pPr>
            <a:fld id="{A327605D-1376-4C13-B20D-4DB57CB295FE}" type="slidenum">
              <a:rPr lang="tr-TR"/>
              <a:pPr>
                <a:defRPr/>
              </a:pPr>
              <a:t>2</a:t>
            </a:fld>
            <a:endParaRPr lang="tr-TR"/>
          </a:p>
        </p:txBody>
      </p:sp>
      <p:pic>
        <p:nvPicPr>
          <p:cNvPr id="1026" name="Picture 2" descr="Türkiye Kömür Yakıtlı Termik Santraller Haritası: Termik Santral Nedir,  Türkiye'de Nerelerde Vardı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82334"/>
            <a:ext cx="411474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190750" y="4161180"/>
            <a:ext cx="4762500" cy="2371725"/>
          </a:xfrm>
          <a:prstGeom prst="rect">
            <a:avLst/>
          </a:prstGeom>
        </p:spPr>
      </p:pic>
      <p:pic>
        <p:nvPicPr>
          <p:cNvPr id="6" name="Resim 5"/>
          <p:cNvPicPr>
            <a:picLocks noChangeAspect="1"/>
          </p:cNvPicPr>
          <p:nvPr/>
        </p:nvPicPr>
        <p:blipFill>
          <a:blip r:embed="rId4"/>
          <a:stretch>
            <a:fillRect/>
          </a:stretch>
        </p:blipFill>
        <p:spPr>
          <a:xfrm>
            <a:off x="250825" y="1547157"/>
            <a:ext cx="4059000" cy="2029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22530" name="Metin kutusu 5"/>
          <p:cNvSpPr txBox="1">
            <a:spLocks noChangeArrowheads="1"/>
          </p:cNvSpPr>
          <p:nvPr/>
        </p:nvSpPr>
        <p:spPr bwMode="auto">
          <a:xfrm>
            <a:off x="122238" y="1052513"/>
            <a:ext cx="185737" cy="369887"/>
          </a:xfrm>
          <a:prstGeom prst="rect">
            <a:avLst/>
          </a:prstGeom>
          <a:noFill/>
          <a:ln w="9525">
            <a:noFill/>
            <a:miter lim="800000"/>
            <a:headEnd/>
            <a:tailEnd/>
          </a:ln>
        </p:spPr>
        <p:txBody>
          <a:bodyPr wrap="none">
            <a:spAutoFit/>
          </a:bodyPr>
          <a:lstStyle/>
          <a:p>
            <a:endParaRPr lang="tr-TR">
              <a:latin typeface="Calibri" pitchFamily="34" charset="0"/>
            </a:endParaRPr>
          </a:p>
        </p:txBody>
      </p:sp>
      <p:sp>
        <p:nvSpPr>
          <p:cNvPr id="3" name="Slayt Numarası Yer Tutucusu 2"/>
          <p:cNvSpPr>
            <a:spLocks noGrp="1"/>
          </p:cNvSpPr>
          <p:nvPr>
            <p:ph type="sldNum" sz="quarter" idx="12"/>
          </p:nvPr>
        </p:nvSpPr>
        <p:spPr/>
        <p:txBody>
          <a:bodyPr/>
          <a:lstStyle/>
          <a:p>
            <a:pPr>
              <a:defRPr/>
            </a:pPr>
            <a:fld id="{8FF2371A-2014-4654-B6F7-E48CF3567C3B}" type="slidenum">
              <a:rPr lang="tr-TR"/>
              <a:pPr>
                <a:defRPr/>
              </a:pPr>
              <a:t>20</a:t>
            </a:fld>
            <a:endParaRPr lang="tr-TR"/>
          </a:p>
        </p:txBody>
      </p:sp>
      <p:sp>
        <p:nvSpPr>
          <p:cNvPr id="6" name="5 Dikdörtgen"/>
          <p:cNvSpPr/>
          <p:nvPr/>
        </p:nvSpPr>
        <p:spPr>
          <a:xfrm>
            <a:off x="142844" y="2428868"/>
            <a:ext cx="8786874" cy="2308324"/>
          </a:xfrm>
          <a:prstGeom prst="rect">
            <a:avLst/>
          </a:prstGeom>
        </p:spPr>
        <p:txBody>
          <a:bodyPr wrap="square">
            <a:spAutoFit/>
          </a:bodyPr>
          <a:lstStyle/>
          <a:p>
            <a:pPr algn="just"/>
            <a:r>
              <a:rPr lang="tr-TR" dirty="0" err="1">
                <a:latin typeface="Calibri" pitchFamily="34" charset="0"/>
              </a:rPr>
              <a:t>Rankine</a:t>
            </a:r>
            <a:r>
              <a:rPr lang="tr-TR" dirty="0">
                <a:latin typeface="Calibri" pitchFamily="34" charset="0"/>
              </a:rPr>
              <a:t> çevriminin verimi, maksimum sıcaklık ve minimum basıncı değiştirmeden kazan basıncını artırmak suretiyle iyileştirilebilir. Bu durumda çıkış işindeki net artış, Şekil 9-4a’daki çapraz çizgilerle taralı alanın gölgelendirilmiş alandan farkı kadardır ve nispeten küçük bir değişikliktir. Bununla birlikte, çevrime ısı ilavesi Şekil 9-4b’deki alanlar arasındaki farkı azaltır. Açıkçası bu belirgin bir azalmadır ve verimde önemli bir artışa neden olur. Örnek 9.2 bu etkiyi ortaya koymaktadır. Kazan basıncının artırılmasının dezavantajı, türbin çıkışında buharın kuruluk derecesinin çok düşük olması (% 90’ın altında) ve bunun sonucunda türbin kanatlarına zarar veren ve türbinin verimini düşüren damlacıkların oluşmasıdır.</a:t>
            </a:r>
            <a:endParaRPr lang="tr-TR" dirty="0"/>
          </a:p>
        </p:txBody>
      </p:sp>
      <p:sp>
        <p:nvSpPr>
          <p:cNvPr id="7" name="6 Dikdörtgen"/>
          <p:cNvSpPr/>
          <p:nvPr/>
        </p:nvSpPr>
        <p:spPr>
          <a:xfrm>
            <a:off x="142844" y="1428736"/>
            <a:ext cx="3403496" cy="369332"/>
          </a:xfrm>
          <a:prstGeom prst="rect">
            <a:avLst/>
          </a:prstGeom>
        </p:spPr>
        <p:txBody>
          <a:bodyPr wrap="none">
            <a:spAutoFit/>
          </a:bodyPr>
          <a:lstStyle/>
          <a:p>
            <a:r>
              <a:rPr lang="tr-TR" b="1" dirty="0">
                <a:latin typeface="Calibri" pitchFamily="34" charset="0"/>
              </a:rPr>
              <a:t>9.2 RANKİNE ÇEVRİMİNİN VERİMİ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21</a:t>
            </a:fld>
            <a:endParaRPr lang="tr-TR"/>
          </a:p>
        </p:txBody>
      </p:sp>
      <p:sp>
        <p:nvSpPr>
          <p:cNvPr id="5"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6" name="5 Dikdörtgen"/>
          <p:cNvSpPr/>
          <p:nvPr/>
        </p:nvSpPr>
        <p:spPr>
          <a:xfrm>
            <a:off x="142844" y="1428736"/>
            <a:ext cx="3403496" cy="369332"/>
          </a:xfrm>
          <a:prstGeom prst="rect">
            <a:avLst/>
          </a:prstGeom>
        </p:spPr>
        <p:txBody>
          <a:bodyPr wrap="none">
            <a:spAutoFit/>
          </a:bodyPr>
          <a:lstStyle/>
          <a:p>
            <a:r>
              <a:rPr lang="tr-TR" b="1" dirty="0">
                <a:latin typeface="Calibri" pitchFamily="34" charset="0"/>
              </a:rPr>
              <a:t>9.2 RANKİNE ÇEVRİMİNİN VERİMİ</a:t>
            </a:r>
          </a:p>
        </p:txBody>
      </p:sp>
      <p:sp>
        <p:nvSpPr>
          <p:cNvPr id="7" name="6 Dikdörtgen"/>
          <p:cNvSpPr/>
          <p:nvPr/>
        </p:nvSpPr>
        <p:spPr>
          <a:xfrm>
            <a:off x="142844" y="2285992"/>
            <a:ext cx="8715436" cy="2862322"/>
          </a:xfrm>
          <a:prstGeom prst="rect">
            <a:avLst/>
          </a:prstGeom>
        </p:spPr>
        <p:txBody>
          <a:bodyPr wrap="square">
            <a:spAutoFit/>
          </a:bodyPr>
          <a:lstStyle/>
          <a:p>
            <a:pPr algn="just"/>
            <a:r>
              <a:rPr lang="tr-TR" dirty="0">
                <a:latin typeface="Calibri" pitchFamily="34" charset="0"/>
              </a:rPr>
              <a:t>Maksimum sıcaklığın artırmak da aynı zamanda </a:t>
            </a:r>
            <a:r>
              <a:rPr lang="tr-TR" dirty="0" err="1">
                <a:latin typeface="Calibri" pitchFamily="34" charset="0"/>
              </a:rPr>
              <a:t>Rankine</a:t>
            </a:r>
            <a:r>
              <a:rPr lang="tr-TR" dirty="0">
                <a:latin typeface="Calibri" pitchFamily="34" charset="0"/>
              </a:rPr>
              <a:t> çevriminin ısıl verimini artırmaktadır. Bu durumda, Şekil 9-5a’da görüldüğü üzere net iş çapraz çizgilerle taralı alan kadar ve çevrime giren ısı miktarı ise, iş artışından daha küçük bir artış yüzdesi ile çapraz çizgilerle taralı alan ile gölgelendirilmiş alanın toplamı kadar artmaktadır. Çünkü (9.5) denkleminde pay paydadan daha büyük yüzde ile artmaktadır ve bu ise verimin artmasına neden olacaktır. Bu durum Örnek 9.3’te görülmektedir. Metalürjik sebepler kuşkusuz kazanda sıcaklık artışını sınırlamaktadır. Yaklaşık 600 °</a:t>
            </a:r>
            <a:r>
              <a:rPr lang="tr-TR" dirty="0" err="1">
                <a:latin typeface="Calibri" pitchFamily="34" charset="0"/>
              </a:rPr>
              <a:t>C’ye</a:t>
            </a:r>
            <a:r>
              <a:rPr lang="tr-TR" dirty="0">
                <a:latin typeface="Calibri" pitchFamily="34" charset="0"/>
              </a:rPr>
              <a:t> kadar sıcaklıklar müsaade edilebilir sıcaklıklardır. Kazan sıcaklığını artırmanın diğer bir avantajı da 4 noktasındaki buharın kuruluk derecesinin belirgin olarak artmasıdır ve bu türbinde damlacık oluşumunu azaltmaktadır.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23554" name="Picture 2"/>
          <p:cNvPicPr>
            <a:picLocks noChangeAspect="1" noChangeArrowheads="1"/>
          </p:cNvPicPr>
          <p:nvPr/>
        </p:nvPicPr>
        <p:blipFill>
          <a:blip r:embed="rId2"/>
          <a:srcRect/>
          <a:stretch>
            <a:fillRect/>
          </a:stretch>
        </p:blipFill>
        <p:spPr bwMode="auto">
          <a:xfrm>
            <a:off x="0" y="887413"/>
            <a:ext cx="9144000" cy="5970587"/>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066226A3-4206-4F65-B522-60EF3221AE17}" type="slidenum">
              <a:rPr lang="tr-TR"/>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24578" name="Dikdörtgen 1"/>
          <p:cNvSpPr>
            <a:spLocks noChangeArrowheads="1"/>
          </p:cNvSpPr>
          <p:nvPr/>
        </p:nvSpPr>
        <p:spPr bwMode="auto">
          <a:xfrm>
            <a:off x="142844" y="2285992"/>
            <a:ext cx="8809037" cy="3416320"/>
          </a:xfrm>
          <a:prstGeom prst="rect">
            <a:avLst/>
          </a:prstGeom>
          <a:noFill/>
          <a:ln w="9525">
            <a:noFill/>
            <a:miter lim="800000"/>
            <a:headEnd/>
            <a:tailEnd/>
          </a:ln>
        </p:spPr>
        <p:txBody>
          <a:bodyPr>
            <a:spAutoFit/>
          </a:bodyPr>
          <a:lstStyle/>
          <a:p>
            <a:pPr algn="just"/>
            <a:r>
              <a:rPr lang="tr-TR" dirty="0">
                <a:latin typeface="Calibri" pitchFamily="34" charset="0"/>
              </a:rPr>
              <a:t>Şekil 9-5b’de gösterildiği üzere, </a:t>
            </a:r>
            <a:r>
              <a:rPr lang="tr-TR" dirty="0" err="1">
                <a:latin typeface="Calibri" pitchFamily="34" charset="0"/>
              </a:rPr>
              <a:t>yoğuşturucu</a:t>
            </a:r>
            <a:r>
              <a:rPr lang="tr-TR" dirty="0">
                <a:latin typeface="Calibri" pitchFamily="34" charset="0"/>
              </a:rPr>
              <a:t> basıncındaki azalma da aynı zamanda </a:t>
            </a:r>
            <a:r>
              <a:rPr lang="tr-TR" dirty="0" err="1">
                <a:latin typeface="Calibri" pitchFamily="34" charset="0"/>
              </a:rPr>
              <a:t>Rankine</a:t>
            </a:r>
            <a:r>
              <a:rPr lang="tr-TR" dirty="0">
                <a:latin typeface="Calibri" pitchFamily="34" charset="0"/>
              </a:rPr>
              <a:t> çevriminin ısıl veriminin artmasına yol açacaktır. Net iş önemli miktarda, çapraz çizgilerle taralı alan kadar artacak ve ısı girişi ise çok az oranda bir artış gösterecektir. Bunun nedeni, 1’ noktasının 1 noktasından biraz daha düşük </a:t>
            </a:r>
            <a:r>
              <a:rPr lang="tr-TR" dirty="0" err="1">
                <a:latin typeface="Calibri" pitchFamily="34" charset="0"/>
              </a:rPr>
              <a:t>entropi</a:t>
            </a:r>
            <a:r>
              <a:rPr lang="tr-TR" dirty="0">
                <a:latin typeface="Calibri" pitchFamily="34" charset="0"/>
              </a:rPr>
              <a:t> bölgesine kaymış olmasıdır ve bu durum </a:t>
            </a:r>
            <a:r>
              <a:rPr lang="tr-TR" dirty="0" err="1">
                <a:latin typeface="Calibri" pitchFamily="34" charset="0"/>
              </a:rPr>
              <a:t>Rankine</a:t>
            </a:r>
            <a:r>
              <a:rPr lang="tr-TR" dirty="0">
                <a:latin typeface="Calibri" pitchFamily="34" charset="0"/>
              </a:rPr>
              <a:t> çevriminin ısıl veriminin artması sonucunu doğuracaktır. Düşük basınç, </a:t>
            </a:r>
            <a:r>
              <a:rPr lang="tr-TR" dirty="0" err="1">
                <a:latin typeface="Calibri" pitchFamily="34" charset="0"/>
              </a:rPr>
              <a:t>yoğuşturucuda</a:t>
            </a:r>
            <a:r>
              <a:rPr lang="tr-TR" dirty="0">
                <a:latin typeface="Calibri" pitchFamily="34" charset="0"/>
              </a:rPr>
              <a:t> meydana gelen ısı transferi olayı ile kısıtlanmaktadır. Isı, </a:t>
            </a:r>
            <a:r>
              <a:rPr lang="tr-TR" dirty="0" err="1">
                <a:latin typeface="Calibri" pitchFamily="34" charset="0"/>
              </a:rPr>
              <a:t>yoğuşturucuya</a:t>
            </a:r>
            <a:r>
              <a:rPr lang="tr-TR" dirty="0">
                <a:latin typeface="Calibri" pitchFamily="34" charset="0"/>
              </a:rPr>
              <a:t> 20 °C civarında sıcaklıkla giren soğutma suyuna veya havaya transfer edilerek atılmaktadır ve ısı transferi işlemi buhar ile soğutucu akışkan arasında en azından   10 °C civarında bir sıcaklık farkını gerektirir. Bu nedenle, </a:t>
            </a:r>
            <a:r>
              <a:rPr lang="tr-TR" dirty="0" err="1">
                <a:latin typeface="Calibri" pitchFamily="34" charset="0"/>
              </a:rPr>
              <a:t>yoğuşturucuda</a:t>
            </a:r>
            <a:r>
              <a:rPr lang="tr-TR" dirty="0">
                <a:latin typeface="Calibri" pitchFamily="34" charset="0"/>
              </a:rPr>
              <a:t> en azından 30 °C bir sıcaklık olması gereklidir ve bu yaklaşık olarak 4 </a:t>
            </a:r>
            <a:r>
              <a:rPr lang="tr-TR" dirty="0" err="1">
                <a:latin typeface="Calibri" pitchFamily="34" charset="0"/>
              </a:rPr>
              <a:t>kPa’lık</a:t>
            </a:r>
            <a:r>
              <a:rPr lang="tr-TR" dirty="0">
                <a:latin typeface="Calibri" pitchFamily="34" charset="0"/>
              </a:rPr>
              <a:t> bir minimum </a:t>
            </a:r>
            <a:r>
              <a:rPr lang="tr-TR" dirty="0" err="1">
                <a:latin typeface="Calibri" pitchFamily="34" charset="0"/>
              </a:rPr>
              <a:t>yoğuşturucu</a:t>
            </a:r>
            <a:r>
              <a:rPr lang="tr-TR" dirty="0">
                <a:latin typeface="Calibri" pitchFamily="34" charset="0"/>
              </a:rPr>
              <a:t> basıncına karşı gelmektedir (doymuş buhar tablolarına bak.). Bu kuşkusuz, soğutucu akışkanın sıcaklığına ve ısı değiştiricide gerekli sıcaklık farkına bağlıdır.</a:t>
            </a:r>
          </a:p>
        </p:txBody>
      </p:sp>
      <p:sp>
        <p:nvSpPr>
          <p:cNvPr id="4" name="Slayt Numarası Yer Tutucusu 3"/>
          <p:cNvSpPr>
            <a:spLocks noGrp="1"/>
          </p:cNvSpPr>
          <p:nvPr>
            <p:ph type="sldNum" sz="quarter" idx="12"/>
          </p:nvPr>
        </p:nvSpPr>
        <p:spPr/>
        <p:txBody>
          <a:bodyPr/>
          <a:lstStyle/>
          <a:p>
            <a:pPr>
              <a:defRPr/>
            </a:pPr>
            <a:fld id="{80EC615D-E686-4661-A861-782AD2E73CC1}" type="slidenum">
              <a:rPr lang="tr-TR"/>
              <a:pPr>
                <a:defRPr/>
              </a:pPr>
              <a:t>23</a:t>
            </a:fld>
            <a:endParaRPr lang="tr-TR"/>
          </a:p>
        </p:txBody>
      </p:sp>
      <p:sp>
        <p:nvSpPr>
          <p:cNvPr id="5" name="4 Dikdörtgen"/>
          <p:cNvSpPr/>
          <p:nvPr/>
        </p:nvSpPr>
        <p:spPr>
          <a:xfrm>
            <a:off x="142844" y="1428736"/>
            <a:ext cx="3403496" cy="369332"/>
          </a:xfrm>
          <a:prstGeom prst="rect">
            <a:avLst/>
          </a:prstGeom>
        </p:spPr>
        <p:txBody>
          <a:bodyPr wrap="none">
            <a:spAutoFit/>
          </a:bodyPr>
          <a:lstStyle/>
          <a:p>
            <a:r>
              <a:rPr lang="tr-TR" b="1" dirty="0">
                <a:latin typeface="Calibri" pitchFamily="34" charset="0"/>
              </a:rPr>
              <a:t>9.2 RANKİNE ÇEVRİMİNİN VERİMİ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25602" name="Picture 4"/>
          <p:cNvPicPr>
            <a:picLocks noChangeAspect="1" noChangeArrowheads="1"/>
          </p:cNvPicPr>
          <p:nvPr/>
        </p:nvPicPr>
        <p:blipFill>
          <a:blip r:embed="rId2"/>
          <a:srcRect/>
          <a:stretch>
            <a:fillRect/>
          </a:stretch>
        </p:blipFill>
        <p:spPr bwMode="auto">
          <a:xfrm>
            <a:off x="0" y="823913"/>
            <a:ext cx="9144000" cy="5981700"/>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0456D3EF-63D0-4F4D-A220-9C0BDE1923EB}" type="slidenum">
              <a:rPr lang="tr-TR"/>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26626" name="Picture 3"/>
          <p:cNvPicPr>
            <a:picLocks noChangeAspect="1" noChangeArrowheads="1"/>
          </p:cNvPicPr>
          <p:nvPr/>
        </p:nvPicPr>
        <p:blipFill>
          <a:blip r:embed="rId2"/>
          <a:srcRect/>
          <a:stretch>
            <a:fillRect/>
          </a:stretch>
        </p:blipFill>
        <p:spPr bwMode="auto">
          <a:xfrm>
            <a:off x="0" y="828675"/>
            <a:ext cx="9144000" cy="5480050"/>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655BC052-2086-43F8-AA37-7AC1BE670004}" type="slidenum">
              <a:rPr lang="tr-TR"/>
              <a:pPr>
                <a:defRPr/>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27650" name="Picture 2"/>
          <p:cNvPicPr>
            <a:picLocks noChangeAspect="1" noChangeArrowheads="1"/>
          </p:cNvPicPr>
          <p:nvPr/>
        </p:nvPicPr>
        <p:blipFill>
          <a:blip r:embed="rId2"/>
          <a:srcRect/>
          <a:stretch>
            <a:fillRect/>
          </a:stretch>
        </p:blipFill>
        <p:spPr bwMode="auto">
          <a:xfrm>
            <a:off x="0" y="888395"/>
            <a:ext cx="9143999" cy="5564794"/>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69A53B9B-F6DF-464E-A515-237F9D8287CB}" type="slidenum">
              <a:rPr lang="tr-TR"/>
              <a:pPr>
                <a:defRPr/>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29698" name="Dikdörtgen 6"/>
          <p:cNvSpPr>
            <a:spLocks noChangeArrowheads="1"/>
          </p:cNvSpPr>
          <p:nvPr/>
        </p:nvSpPr>
        <p:spPr bwMode="auto">
          <a:xfrm>
            <a:off x="122238" y="778974"/>
            <a:ext cx="3643312" cy="368300"/>
          </a:xfrm>
          <a:prstGeom prst="rect">
            <a:avLst/>
          </a:prstGeom>
          <a:noFill/>
          <a:ln w="9525">
            <a:noFill/>
            <a:miter lim="800000"/>
            <a:headEnd/>
            <a:tailEnd/>
          </a:ln>
        </p:spPr>
        <p:txBody>
          <a:bodyPr wrap="none">
            <a:spAutoFit/>
          </a:bodyPr>
          <a:lstStyle/>
          <a:p>
            <a:r>
              <a:rPr lang="tr-TR" b="1" dirty="0">
                <a:latin typeface="Calibri" pitchFamily="34" charset="0"/>
              </a:rPr>
              <a:t>9.4 ARA ISITMALI RANKİNE ÇEVRİMİ</a:t>
            </a:r>
            <a:endParaRPr lang="tr-TR" dirty="0">
              <a:latin typeface="Calibri" pitchFamily="34" charset="0"/>
            </a:endParaRPr>
          </a:p>
        </p:txBody>
      </p:sp>
      <p:sp>
        <p:nvSpPr>
          <p:cNvPr id="29699" name="Metin kutusu 7"/>
          <p:cNvSpPr txBox="1">
            <a:spLocks noChangeArrowheads="1"/>
          </p:cNvSpPr>
          <p:nvPr/>
        </p:nvSpPr>
        <p:spPr bwMode="auto">
          <a:xfrm>
            <a:off x="122238" y="1033463"/>
            <a:ext cx="8786874" cy="1477328"/>
          </a:xfrm>
          <a:prstGeom prst="rect">
            <a:avLst/>
          </a:prstGeom>
          <a:noFill/>
          <a:ln w="9525">
            <a:noFill/>
            <a:miter lim="800000"/>
            <a:headEnd/>
            <a:tailEnd/>
          </a:ln>
        </p:spPr>
        <p:txBody>
          <a:bodyPr wrap="square">
            <a:spAutoFit/>
          </a:bodyPr>
          <a:lstStyle/>
          <a:p>
            <a:pPr algn="just"/>
            <a:r>
              <a:rPr lang="tr-TR" dirty="0" err="1">
                <a:latin typeface="Calibri" pitchFamily="34" charset="0"/>
              </a:rPr>
              <a:t>Rankine</a:t>
            </a:r>
            <a:r>
              <a:rPr lang="tr-TR" dirty="0">
                <a:latin typeface="Calibri" pitchFamily="34" charset="0"/>
              </a:rPr>
              <a:t> çevriminin yüksek kazan basıncı veya düşük </a:t>
            </a:r>
            <a:r>
              <a:rPr lang="tr-TR" dirty="0" err="1">
                <a:latin typeface="Calibri" pitchFamily="34" charset="0"/>
              </a:rPr>
              <a:t>yoğuşturucu</a:t>
            </a:r>
            <a:r>
              <a:rPr lang="tr-TR" dirty="0">
                <a:latin typeface="Calibri" pitchFamily="34" charset="0"/>
              </a:rPr>
              <a:t> basıncı ile çalıştırılması durumunda türbinin düşük basınç kademesinde sıvı damlacıklarının oluşmasını önlemenin zor olduğu önceki bölümden açıkça görülmüştü. Metallerin çoğu yaklaşık 600 °</a:t>
            </a:r>
            <a:r>
              <a:rPr lang="tr-TR" dirty="0" err="1">
                <a:latin typeface="Calibri" pitchFamily="34" charset="0"/>
              </a:rPr>
              <a:t>C’nin</a:t>
            </a:r>
            <a:r>
              <a:rPr lang="tr-TR" dirty="0">
                <a:latin typeface="Calibri" pitchFamily="34" charset="0"/>
              </a:rPr>
              <a:t> üzerindeki sıcaklıklara dayanamadıklarından, sıvı damlacıklarının oluşumunu engellemek için ara ısıtmalı çevrim kullanılmaktadır. </a:t>
            </a:r>
          </a:p>
        </p:txBody>
      </p:sp>
      <p:sp>
        <p:nvSpPr>
          <p:cNvPr id="3" name="Slayt Numarası Yer Tutucusu 2"/>
          <p:cNvSpPr>
            <a:spLocks noGrp="1"/>
          </p:cNvSpPr>
          <p:nvPr>
            <p:ph type="sldNum" sz="quarter" idx="12"/>
          </p:nvPr>
        </p:nvSpPr>
        <p:spPr/>
        <p:txBody>
          <a:bodyPr/>
          <a:lstStyle/>
          <a:p>
            <a:pPr>
              <a:defRPr/>
            </a:pPr>
            <a:fld id="{EBDE954F-6753-490B-9FF8-7757D687FF6E}" type="slidenum">
              <a:rPr lang="tr-TR"/>
              <a:pPr>
                <a:defRPr/>
              </a:pPr>
              <a:t>27</a:t>
            </a:fld>
            <a:endParaRPr lang="tr-TR"/>
          </a:p>
        </p:txBody>
      </p:sp>
      <p:pic>
        <p:nvPicPr>
          <p:cNvPr id="6" name="Picture 2"/>
          <p:cNvPicPr>
            <a:picLocks noChangeAspect="1" noChangeArrowheads="1"/>
          </p:cNvPicPr>
          <p:nvPr/>
        </p:nvPicPr>
        <p:blipFill>
          <a:blip r:embed="rId2"/>
          <a:srcRect/>
          <a:stretch>
            <a:fillRect/>
          </a:stretch>
        </p:blipFill>
        <p:spPr bwMode="auto">
          <a:xfrm>
            <a:off x="122238" y="2483786"/>
            <a:ext cx="8715436" cy="3357586"/>
          </a:xfrm>
          <a:prstGeom prst="rect">
            <a:avLst/>
          </a:prstGeom>
          <a:noFill/>
          <a:ln w="9525">
            <a:noFill/>
            <a:miter lim="800000"/>
            <a:headEnd/>
            <a:tailEnd/>
          </a:ln>
        </p:spPr>
      </p:pic>
      <p:sp>
        <p:nvSpPr>
          <p:cNvPr id="2" name="Metin kutusu 1"/>
          <p:cNvSpPr txBox="1"/>
          <p:nvPr/>
        </p:nvSpPr>
        <p:spPr>
          <a:xfrm>
            <a:off x="122238" y="5484730"/>
            <a:ext cx="8990308" cy="1200329"/>
          </a:xfrm>
          <a:prstGeom prst="rect">
            <a:avLst/>
          </a:prstGeom>
          <a:noFill/>
        </p:spPr>
        <p:txBody>
          <a:bodyPr wrap="square" rtlCol="0">
            <a:spAutoFit/>
          </a:bodyPr>
          <a:lstStyle/>
          <a:p>
            <a:r>
              <a:rPr lang="tr-TR" sz="1200" dirty="0">
                <a:latin typeface="Calibri" pitchFamily="34" charset="0"/>
              </a:rPr>
              <a:t>Bu çevrimde türbinden çıkan buhar, orta basınç seviyelerinde yeniden ısıtılarak sıcaklığı Şekil 9-6’da </a:t>
            </a:r>
            <a:r>
              <a:rPr lang="tr-TR" sz="1200" i="1" dirty="0">
                <a:latin typeface="Calibri" pitchFamily="34" charset="0"/>
              </a:rPr>
              <a:t>T-s </a:t>
            </a:r>
            <a:r>
              <a:rPr lang="tr-TR" sz="1200" dirty="0">
                <a:latin typeface="Calibri" pitchFamily="34" charset="0"/>
              </a:rPr>
              <a:t>diyagramında gösterilen 5 noktası sıcaklığına yükseltilir. Buhar daha sonra türbinin düşük basınç bölgesinden geçerek 6 noktasında </a:t>
            </a:r>
            <a:r>
              <a:rPr lang="tr-TR" sz="1200" dirty="0" err="1">
                <a:latin typeface="Calibri" pitchFamily="34" charset="0"/>
              </a:rPr>
              <a:t>yoğuşturucuya</a:t>
            </a:r>
            <a:r>
              <a:rPr lang="tr-TR" sz="1200" dirty="0">
                <a:latin typeface="Calibri" pitchFamily="34" charset="0"/>
              </a:rPr>
              <a:t> girer. Bu işlem, türbinde nem oluşumunu kontrol altında tutar veya tamamen önler. Türbin çoğu kez, </a:t>
            </a:r>
            <a:r>
              <a:rPr lang="tr-TR" sz="1200" b="1" dirty="0">
                <a:solidFill>
                  <a:srgbClr val="FF0000"/>
                </a:solidFill>
                <a:latin typeface="Calibri" pitchFamily="34" charset="0"/>
              </a:rPr>
              <a:t>bir yüksek basınç türbini ve bir düşük basınç türbini </a:t>
            </a:r>
            <a:r>
              <a:rPr lang="tr-TR" sz="1200" dirty="0">
                <a:latin typeface="Calibri" pitchFamily="34" charset="0"/>
              </a:rPr>
              <a:t>olarak iki kısma ayrılır. Ara ısıtma, çevrimin ısıl verimini belirgin bir şekilde etkilemez. Fakat şekilde, 4-5-6-4’-4 alanı ile ifade edilen belirgin bir iş artışına neden olur. Ara ısıtmalı çevrim ilave donanımlar için önemli bir yatırımı gerektirir ve bu donanımların kullanımının ekonomik olup olmadığının iş artışı dikkate alınarak irdelenmesi gerekir.</a:t>
            </a:r>
            <a:endParaRPr lang="tr-TR"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107504" y="116632"/>
            <a:ext cx="8784976" cy="181588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1600" b="1" dirty="0">
                <a:solidFill>
                  <a:srgbClr val="FF3399"/>
                </a:solidFill>
                <a:effectLst>
                  <a:outerShdw blurRad="38100" dist="38100" dir="2700000" algn="tl">
                    <a:srgbClr val="000000"/>
                  </a:outerShdw>
                </a:effectLst>
              </a:rPr>
              <a:t>PROBLEM: </a:t>
            </a:r>
            <a:r>
              <a:rPr lang="tr-TR" sz="1600" b="1" dirty="0">
                <a:solidFill>
                  <a:srgbClr val="000000"/>
                </a:solidFill>
              </a:rPr>
              <a:t>ideal ara ısıtmalı </a:t>
            </a:r>
            <a:r>
              <a:rPr lang="tr-TR" sz="1600" b="1" dirty="0" err="1">
                <a:solidFill>
                  <a:srgbClr val="000000"/>
                </a:solidFill>
              </a:rPr>
              <a:t>Rankine</a:t>
            </a:r>
            <a:r>
              <a:rPr lang="tr-TR" sz="1600" b="1" dirty="0">
                <a:solidFill>
                  <a:srgbClr val="000000"/>
                </a:solidFill>
              </a:rPr>
              <a:t> çevrimine göre çalışan buharlı bir güç santralinde su buharı türbine 15 </a:t>
            </a:r>
            <a:r>
              <a:rPr lang="tr-TR" sz="1600" b="1" dirty="0" err="1">
                <a:solidFill>
                  <a:srgbClr val="000000"/>
                </a:solidFill>
              </a:rPr>
              <a:t>MPa</a:t>
            </a:r>
            <a:r>
              <a:rPr lang="tr-TR" sz="1600" b="1" dirty="0">
                <a:solidFill>
                  <a:srgbClr val="000000"/>
                </a:solidFill>
              </a:rPr>
              <a:t> basınç ve 600 °C sıcaklıkta girmektedir. </a:t>
            </a:r>
            <a:r>
              <a:rPr lang="tr-TR" sz="1600" b="1" dirty="0" err="1">
                <a:solidFill>
                  <a:srgbClr val="000000"/>
                </a:solidFill>
              </a:rPr>
              <a:t>Yoğuşturucu</a:t>
            </a:r>
            <a:r>
              <a:rPr lang="tr-TR" sz="1600" b="1" dirty="0">
                <a:solidFill>
                  <a:srgbClr val="000000"/>
                </a:solidFill>
              </a:rPr>
              <a:t> basıncı 10 </a:t>
            </a:r>
            <a:r>
              <a:rPr lang="tr-TR" sz="1600" b="1" dirty="0" err="1">
                <a:solidFill>
                  <a:srgbClr val="000000"/>
                </a:solidFill>
              </a:rPr>
              <a:t>kPa'dir</a:t>
            </a:r>
            <a:r>
              <a:rPr lang="tr-TR" sz="1600" b="1" dirty="0">
                <a:solidFill>
                  <a:srgbClr val="000000"/>
                </a:solidFill>
              </a:rPr>
              <a:t>. Alçak basınç türbininin çıkışında buharın kuruluk derecesinin yüzde 89.6'nın altına düşmemesi istenmektedir, </a:t>
            </a:r>
          </a:p>
          <a:p>
            <a:r>
              <a:rPr lang="tr-TR" sz="1600" b="1" dirty="0">
                <a:solidFill>
                  <a:srgbClr val="000000"/>
                </a:solidFill>
              </a:rPr>
              <a:t>(a) Buharın ara ısıtma basıncını, </a:t>
            </a:r>
          </a:p>
          <a:p>
            <a:r>
              <a:rPr lang="tr-TR" sz="1600" b="1" i="1" dirty="0">
                <a:solidFill>
                  <a:srgbClr val="000000"/>
                </a:solidFill>
              </a:rPr>
              <a:t>(b) </a:t>
            </a:r>
            <a:r>
              <a:rPr lang="tr-TR" sz="1600" b="1" dirty="0">
                <a:solidFill>
                  <a:srgbClr val="000000"/>
                </a:solidFill>
              </a:rPr>
              <a:t>çevrimin ısıl verimini hesaplayın. </a:t>
            </a:r>
          </a:p>
          <a:p>
            <a:r>
              <a:rPr lang="tr-TR" sz="1600" b="1" dirty="0">
                <a:solidFill>
                  <a:srgbClr val="000000"/>
                </a:solidFill>
              </a:rPr>
              <a:t>Ara ısıtma sonunda buharın türbin giriş sıcaklığına getirildiğini kabul ediniz.</a:t>
            </a:r>
            <a:endParaRPr lang="tr-TR" sz="2000" b="1" dirty="0">
              <a:solidFill>
                <a:srgbClr val="000000"/>
              </a:solidFill>
            </a:endParaRPr>
          </a:p>
        </p:txBody>
      </p:sp>
      <p:pic>
        <p:nvPicPr>
          <p:cNvPr id="2" name="Resim 1"/>
          <p:cNvPicPr>
            <a:picLocks noChangeAspect="1"/>
          </p:cNvPicPr>
          <p:nvPr/>
        </p:nvPicPr>
        <p:blipFill>
          <a:blip r:embed="rId2"/>
          <a:stretch>
            <a:fillRect/>
          </a:stretch>
        </p:blipFill>
        <p:spPr>
          <a:xfrm>
            <a:off x="683568" y="2240290"/>
            <a:ext cx="7416824" cy="3473989"/>
          </a:xfrm>
          <a:prstGeom prst="rect">
            <a:avLst/>
          </a:prstGeom>
        </p:spPr>
      </p:pic>
      <p:sp>
        <p:nvSpPr>
          <p:cNvPr id="3" name="Metin kutusu 2"/>
          <p:cNvSpPr txBox="1"/>
          <p:nvPr/>
        </p:nvSpPr>
        <p:spPr>
          <a:xfrm>
            <a:off x="179512" y="5714279"/>
            <a:ext cx="8784976" cy="830997"/>
          </a:xfrm>
          <a:prstGeom prst="rect">
            <a:avLst/>
          </a:prstGeom>
          <a:noFill/>
        </p:spPr>
        <p:txBody>
          <a:bodyPr wrap="square" rtlCol="0">
            <a:spAutoFit/>
          </a:bodyPr>
          <a:lstStyle/>
          <a:p>
            <a:r>
              <a:rPr lang="tr-TR" sz="1200" b="1" dirty="0">
                <a:solidFill>
                  <a:schemeClr val="accent2"/>
                </a:solidFill>
              </a:rPr>
              <a:t>Güç santralinin, ideal ara ısıtmalı </a:t>
            </a:r>
            <a:r>
              <a:rPr lang="tr-TR" sz="1200" b="1" dirty="0" err="1">
                <a:solidFill>
                  <a:schemeClr val="accent2"/>
                </a:solidFill>
              </a:rPr>
              <a:t>Rankine</a:t>
            </a:r>
            <a:r>
              <a:rPr lang="tr-TR" sz="1200" b="1" dirty="0">
                <a:solidFill>
                  <a:schemeClr val="accent2"/>
                </a:solidFill>
              </a:rPr>
              <a:t> çevrimine göre çalıştığı belirtildiği için, türbinin her iki kademesinin ve pompanın </a:t>
            </a:r>
            <a:r>
              <a:rPr lang="tr-TR" sz="1200" b="1" dirty="0" err="1">
                <a:solidFill>
                  <a:schemeClr val="accent2"/>
                </a:solidFill>
              </a:rPr>
              <a:t>izantropik</a:t>
            </a:r>
            <a:r>
              <a:rPr lang="tr-TR" sz="1200" b="1" dirty="0">
                <a:solidFill>
                  <a:schemeClr val="accent2"/>
                </a:solidFill>
              </a:rPr>
              <a:t> oldukları kabul edilebilir. Ayrıca kazan ve </a:t>
            </a:r>
            <a:r>
              <a:rPr lang="tr-TR" sz="1200" b="1" dirty="0" err="1">
                <a:solidFill>
                  <a:schemeClr val="accent2"/>
                </a:solidFill>
              </a:rPr>
              <a:t>yoğuşturucuda</a:t>
            </a:r>
            <a:r>
              <a:rPr lang="tr-TR" sz="1200" b="1" dirty="0">
                <a:solidFill>
                  <a:schemeClr val="accent2"/>
                </a:solidFill>
              </a:rPr>
              <a:t> basınç düşüşleri olmadığı, buharın </a:t>
            </a:r>
            <a:r>
              <a:rPr lang="tr-TR" sz="1200" b="1" dirty="0" err="1">
                <a:solidFill>
                  <a:schemeClr val="accent2"/>
                </a:solidFill>
              </a:rPr>
              <a:t>yoğuşturucudan</a:t>
            </a:r>
            <a:r>
              <a:rPr lang="tr-TR" sz="1200" b="1" dirty="0">
                <a:solidFill>
                  <a:schemeClr val="accent2"/>
                </a:solidFill>
              </a:rPr>
              <a:t> çıkıp pompaya, </a:t>
            </a:r>
            <a:r>
              <a:rPr lang="tr-TR" sz="1200" b="1" dirty="0" err="1">
                <a:solidFill>
                  <a:schemeClr val="accent2"/>
                </a:solidFill>
              </a:rPr>
              <a:t>yoğuşturucu</a:t>
            </a:r>
            <a:r>
              <a:rPr lang="tr-TR" sz="1200" b="1" dirty="0">
                <a:solidFill>
                  <a:schemeClr val="accent2"/>
                </a:solidFill>
              </a:rPr>
              <a:t> basıncında doymuş sıvı olarak girdiği kabul edilmektedir.</a:t>
            </a:r>
          </a:p>
          <a:p>
            <a:endParaRPr lang="tr-TR" sz="1200" dirty="0">
              <a:solidFill>
                <a:schemeClr val="accent2"/>
              </a:solidFill>
            </a:endParaRPr>
          </a:p>
        </p:txBody>
      </p:sp>
      <p:sp>
        <p:nvSpPr>
          <p:cNvPr id="4" name="Metin kutusu 3"/>
          <p:cNvSpPr txBox="1"/>
          <p:nvPr/>
        </p:nvSpPr>
        <p:spPr>
          <a:xfrm>
            <a:off x="323528" y="2132856"/>
            <a:ext cx="2952328" cy="369332"/>
          </a:xfrm>
          <a:prstGeom prst="rect">
            <a:avLst/>
          </a:prstGeom>
          <a:noFill/>
        </p:spPr>
        <p:txBody>
          <a:bodyPr wrap="square" rtlCol="0">
            <a:spAutoFit/>
          </a:bodyPr>
          <a:lstStyle/>
          <a:p>
            <a:r>
              <a:rPr lang="tr-TR" u="sng" dirty="0">
                <a:solidFill>
                  <a:srgbClr val="FF0000"/>
                </a:solidFill>
              </a:rPr>
              <a:t>ÇÖZÜM</a:t>
            </a:r>
          </a:p>
        </p:txBody>
      </p:sp>
    </p:spTree>
    <p:extLst>
      <p:ext uri="{BB962C8B-B14F-4D97-AF65-F5344CB8AC3E}">
        <p14:creationId xmlns:p14="http://schemas.microsoft.com/office/powerpoint/2010/main" val="21863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539750" y="76200"/>
            <a:ext cx="8135938"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1400" b="1">
                <a:solidFill>
                  <a:srgbClr val="000000"/>
                </a:solidFill>
              </a:rPr>
              <a:t>(a) Ara ısıtma basıncı, 5 ve 6 hallerinde entropilerin eşit olmasından yola çıkarak bulunabilir:</a:t>
            </a:r>
          </a:p>
        </p:txBody>
      </p:sp>
      <p:sp>
        <p:nvSpPr>
          <p:cNvPr id="183300" name="Text Box 4"/>
          <p:cNvSpPr txBox="1">
            <a:spLocks noChangeArrowheads="1"/>
          </p:cNvSpPr>
          <p:nvPr/>
        </p:nvSpPr>
        <p:spPr bwMode="auto">
          <a:xfrm>
            <a:off x="5977914" y="1507364"/>
            <a:ext cx="3058582" cy="138499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tr-TR" sz="1400" b="1" dirty="0">
                <a:solidFill>
                  <a:srgbClr val="000000"/>
                </a:solidFill>
              </a:rPr>
              <a:t>Türbin çıkışında kuruluk derecesinin 0.896 veya daha büyük olabilmesi için, buharın ara ısıtmasının 4.0 </a:t>
            </a:r>
            <a:r>
              <a:rPr lang="tr-TR" sz="1400" b="1" dirty="0" err="1">
                <a:solidFill>
                  <a:srgbClr val="000000"/>
                </a:solidFill>
              </a:rPr>
              <a:t>MPa</a:t>
            </a:r>
            <a:r>
              <a:rPr lang="tr-TR" sz="1400" b="1" dirty="0">
                <a:solidFill>
                  <a:srgbClr val="000000"/>
                </a:solidFill>
              </a:rPr>
              <a:t> veya daha düşük bir basınçta yapılması gerekmektedir. </a:t>
            </a:r>
          </a:p>
        </p:txBody>
      </p:sp>
      <p:sp>
        <p:nvSpPr>
          <p:cNvPr id="183301" name="Text Box 5"/>
          <p:cNvSpPr txBox="1">
            <a:spLocks noChangeArrowheads="1"/>
          </p:cNvSpPr>
          <p:nvPr/>
        </p:nvSpPr>
        <p:spPr bwMode="auto">
          <a:xfrm>
            <a:off x="304800" y="2971800"/>
            <a:ext cx="7993063"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1400" b="1" i="1">
                <a:solidFill>
                  <a:srgbClr val="000000"/>
                </a:solidFill>
              </a:rPr>
              <a:t>(b) </a:t>
            </a:r>
            <a:r>
              <a:rPr lang="tr-TR" sz="1400" b="1">
                <a:solidFill>
                  <a:srgbClr val="000000"/>
                </a:solidFill>
              </a:rPr>
              <a:t>Isıl verimin hesaplanabilmesi için diğer hallerde entalpilerin bulunması gerekmektedir:</a:t>
            </a:r>
          </a:p>
        </p:txBody>
      </p:sp>
      <p:pic>
        <p:nvPicPr>
          <p:cNvPr id="1833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89" y="436563"/>
            <a:ext cx="56610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798" y="4219481"/>
            <a:ext cx="5378202" cy="261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4"/>
          <a:stretch>
            <a:fillRect/>
          </a:stretch>
        </p:blipFill>
        <p:spPr>
          <a:xfrm>
            <a:off x="107504" y="3370176"/>
            <a:ext cx="3563983" cy="2003039"/>
          </a:xfrm>
          <a:prstGeom prst="rect">
            <a:avLst/>
          </a:prstGeom>
        </p:spPr>
      </p:pic>
    </p:spTree>
    <p:extLst>
      <p:ext uri="{BB962C8B-B14F-4D97-AF65-F5344CB8AC3E}">
        <p14:creationId xmlns:p14="http://schemas.microsoft.com/office/powerpoint/2010/main" val="3950082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A327605D-1376-4C13-B20D-4DB57CB295FE}" type="slidenum">
              <a:rPr lang="tr-TR"/>
              <a:pPr>
                <a:defRPr/>
              </a:pPr>
              <a:t>3</a:t>
            </a:fld>
            <a:endParaRPr lang="tr-TR"/>
          </a:p>
        </p:txBody>
      </p:sp>
      <p:sp>
        <p:nvSpPr>
          <p:cNvPr id="5" name="Metin kutusu 4"/>
          <p:cNvSpPr txBox="1"/>
          <p:nvPr/>
        </p:nvSpPr>
        <p:spPr>
          <a:xfrm>
            <a:off x="1331640" y="53316"/>
            <a:ext cx="6840761" cy="646331"/>
          </a:xfrm>
          <a:prstGeom prst="rect">
            <a:avLst/>
          </a:prstGeom>
          <a:noFill/>
        </p:spPr>
        <p:txBody>
          <a:bodyPr wrap="square" rtlCol="0">
            <a:spAutoFit/>
          </a:bodyPr>
          <a:lstStyle/>
          <a:p>
            <a:r>
              <a:rPr lang="tr-TR" dirty="0"/>
              <a:t>Şubat 2018 itibari ile Elektrik Güç Santralleri Kurulu Güçler</a:t>
            </a:r>
          </a:p>
          <a:p>
            <a:endParaRPr lang="tr-TR" dirty="0"/>
          </a:p>
        </p:txBody>
      </p:sp>
      <p:pic>
        <p:nvPicPr>
          <p:cNvPr id="6" name="Resim 5"/>
          <p:cNvPicPr>
            <a:picLocks noChangeAspect="1"/>
          </p:cNvPicPr>
          <p:nvPr/>
        </p:nvPicPr>
        <p:blipFill>
          <a:blip r:embed="rId2"/>
          <a:stretch>
            <a:fillRect/>
          </a:stretch>
        </p:blipFill>
        <p:spPr>
          <a:xfrm>
            <a:off x="230006" y="473509"/>
            <a:ext cx="2612926" cy="1719254"/>
          </a:xfrm>
          <a:prstGeom prst="rect">
            <a:avLst/>
          </a:prstGeom>
        </p:spPr>
      </p:pic>
      <p:pic>
        <p:nvPicPr>
          <p:cNvPr id="7" name="Resim 6"/>
          <p:cNvPicPr>
            <a:picLocks noChangeAspect="1"/>
          </p:cNvPicPr>
          <p:nvPr/>
        </p:nvPicPr>
        <p:blipFill>
          <a:blip r:embed="rId3"/>
          <a:stretch>
            <a:fillRect/>
          </a:stretch>
        </p:blipFill>
        <p:spPr>
          <a:xfrm>
            <a:off x="2978476" y="427052"/>
            <a:ext cx="3152064" cy="1894592"/>
          </a:xfrm>
          <a:prstGeom prst="rect">
            <a:avLst/>
          </a:prstGeom>
        </p:spPr>
      </p:pic>
      <p:pic>
        <p:nvPicPr>
          <p:cNvPr id="8" name="Resim 7"/>
          <p:cNvPicPr>
            <a:picLocks noChangeAspect="1"/>
          </p:cNvPicPr>
          <p:nvPr/>
        </p:nvPicPr>
        <p:blipFill>
          <a:blip r:embed="rId4"/>
          <a:stretch>
            <a:fillRect/>
          </a:stretch>
        </p:blipFill>
        <p:spPr>
          <a:xfrm>
            <a:off x="6266084" y="431299"/>
            <a:ext cx="2615489" cy="1848135"/>
          </a:xfrm>
          <a:prstGeom prst="rect">
            <a:avLst/>
          </a:prstGeom>
        </p:spPr>
      </p:pic>
      <p:pic>
        <p:nvPicPr>
          <p:cNvPr id="2" name="Resim 1"/>
          <p:cNvPicPr>
            <a:picLocks noChangeAspect="1"/>
          </p:cNvPicPr>
          <p:nvPr/>
        </p:nvPicPr>
        <p:blipFill rotWithShape="1">
          <a:blip r:embed="rId5"/>
          <a:srcRect r="17206"/>
          <a:stretch/>
        </p:blipFill>
        <p:spPr>
          <a:xfrm>
            <a:off x="242355" y="2192763"/>
            <a:ext cx="2414946" cy="1639977"/>
          </a:xfrm>
          <a:prstGeom prst="rect">
            <a:avLst/>
          </a:prstGeom>
        </p:spPr>
      </p:pic>
      <p:pic>
        <p:nvPicPr>
          <p:cNvPr id="4" name="Resim 3"/>
          <p:cNvPicPr>
            <a:picLocks noChangeAspect="1"/>
          </p:cNvPicPr>
          <p:nvPr/>
        </p:nvPicPr>
        <p:blipFill>
          <a:blip r:embed="rId6"/>
          <a:stretch>
            <a:fillRect/>
          </a:stretch>
        </p:blipFill>
        <p:spPr>
          <a:xfrm>
            <a:off x="5114053" y="4077073"/>
            <a:ext cx="4056950" cy="2461840"/>
          </a:xfrm>
          <a:prstGeom prst="rect">
            <a:avLst/>
          </a:prstGeom>
        </p:spPr>
      </p:pic>
      <p:pic>
        <p:nvPicPr>
          <p:cNvPr id="9" name="Resim 8"/>
          <p:cNvPicPr>
            <a:picLocks noChangeAspect="1"/>
          </p:cNvPicPr>
          <p:nvPr/>
        </p:nvPicPr>
        <p:blipFill>
          <a:blip r:embed="rId7"/>
          <a:stretch>
            <a:fillRect/>
          </a:stretch>
        </p:blipFill>
        <p:spPr>
          <a:xfrm>
            <a:off x="2411759" y="3912018"/>
            <a:ext cx="2627955" cy="2991068"/>
          </a:xfrm>
          <a:prstGeom prst="rect">
            <a:avLst/>
          </a:prstGeom>
        </p:spPr>
      </p:pic>
    </p:spTree>
    <p:extLst>
      <p:ext uri="{BB962C8B-B14F-4D97-AF65-F5344CB8AC3E}">
        <p14:creationId xmlns:p14="http://schemas.microsoft.com/office/powerpoint/2010/main" val="950267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Text Box 4"/>
          <p:cNvSpPr txBox="1">
            <a:spLocks noChangeArrowheads="1"/>
          </p:cNvSpPr>
          <p:nvPr/>
        </p:nvSpPr>
        <p:spPr bwMode="auto">
          <a:xfrm>
            <a:off x="539750" y="2708275"/>
            <a:ext cx="806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sz="1400" b="1">
              <a:solidFill>
                <a:srgbClr val="000000"/>
              </a:solidFill>
            </a:endParaRPr>
          </a:p>
        </p:txBody>
      </p:sp>
      <p:sp>
        <p:nvSpPr>
          <p:cNvPr id="184325" name="Text Box 5"/>
          <p:cNvSpPr txBox="1">
            <a:spLocks noChangeArrowheads="1"/>
          </p:cNvSpPr>
          <p:nvPr/>
        </p:nvSpPr>
        <p:spPr bwMode="auto">
          <a:xfrm>
            <a:off x="755650" y="2924175"/>
            <a:ext cx="806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sz="1400" b="1">
              <a:solidFill>
                <a:srgbClr val="000000"/>
              </a:solidFill>
            </a:endParaRPr>
          </a:p>
        </p:txBody>
      </p:sp>
      <p:pic>
        <p:nvPicPr>
          <p:cNvPr id="1843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630" y="360359"/>
            <a:ext cx="5472113"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780" y="3678243"/>
            <a:ext cx="4525963"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4"/>
          <a:stretch>
            <a:fillRect/>
          </a:stretch>
        </p:blipFill>
        <p:spPr>
          <a:xfrm>
            <a:off x="195144" y="2062383"/>
            <a:ext cx="4115027" cy="2311179"/>
          </a:xfrm>
          <a:prstGeom prst="rect">
            <a:avLst/>
          </a:prstGeom>
        </p:spPr>
      </p:pic>
    </p:spTree>
    <p:extLst>
      <p:ext uri="{BB962C8B-B14F-4D97-AF65-F5344CB8AC3E}">
        <p14:creationId xmlns:p14="http://schemas.microsoft.com/office/powerpoint/2010/main" val="1403808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33794" name="Picture 2"/>
          <p:cNvPicPr>
            <a:picLocks noChangeAspect="1" noChangeArrowheads="1"/>
          </p:cNvPicPr>
          <p:nvPr/>
        </p:nvPicPr>
        <p:blipFill>
          <a:blip r:embed="rId2"/>
          <a:srcRect/>
          <a:stretch>
            <a:fillRect/>
          </a:stretch>
        </p:blipFill>
        <p:spPr bwMode="auto">
          <a:xfrm>
            <a:off x="3203848" y="3943118"/>
            <a:ext cx="5940152" cy="2778357"/>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F312C249-AAEE-4C58-8C83-0F2B6F9ECA74}" type="slidenum">
              <a:rPr lang="tr-TR"/>
              <a:pPr>
                <a:defRPr/>
              </a:pPr>
              <a:t>31</a:t>
            </a:fld>
            <a:endParaRPr lang="tr-TR"/>
          </a:p>
        </p:txBody>
      </p:sp>
      <p:sp>
        <p:nvSpPr>
          <p:cNvPr id="6" name="Dikdörtgen 6"/>
          <p:cNvSpPr>
            <a:spLocks noChangeArrowheads="1"/>
          </p:cNvSpPr>
          <p:nvPr/>
        </p:nvSpPr>
        <p:spPr bwMode="auto">
          <a:xfrm>
            <a:off x="88188" y="888382"/>
            <a:ext cx="8570551" cy="369332"/>
          </a:xfrm>
          <a:prstGeom prst="rect">
            <a:avLst/>
          </a:prstGeom>
          <a:noFill/>
          <a:ln w="9525">
            <a:noFill/>
            <a:miter lim="800000"/>
            <a:headEnd/>
            <a:tailEnd/>
          </a:ln>
        </p:spPr>
        <p:txBody>
          <a:bodyPr wrap="none">
            <a:spAutoFit/>
          </a:bodyPr>
          <a:lstStyle/>
          <a:p>
            <a:r>
              <a:rPr lang="tr-TR" b="1" dirty="0">
                <a:latin typeface="Calibri" pitchFamily="34" charset="0"/>
              </a:rPr>
              <a:t>9.5 REJENERATÖRLÜ RANKİNE ÇEVRİMİ (</a:t>
            </a:r>
            <a:r>
              <a:rPr lang="tr-TR" b="1" dirty="0">
                <a:solidFill>
                  <a:srgbClr val="FF0000"/>
                </a:solidFill>
              </a:rPr>
              <a:t>ideal ara buhar almalı </a:t>
            </a:r>
            <a:r>
              <a:rPr lang="tr-TR" b="1" dirty="0" err="1">
                <a:solidFill>
                  <a:srgbClr val="FF0000"/>
                </a:solidFill>
              </a:rPr>
              <a:t>Rankine</a:t>
            </a:r>
            <a:r>
              <a:rPr lang="tr-TR" b="1" dirty="0">
                <a:solidFill>
                  <a:srgbClr val="FF0000"/>
                </a:solidFill>
              </a:rPr>
              <a:t> çevrimi) </a:t>
            </a:r>
            <a:endParaRPr lang="tr-TR" dirty="0">
              <a:solidFill>
                <a:srgbClr val="FF0000"/>
              </a:solidFill>
              <a:latin typeface="Calibri" pitchFamily="34" charset="0"/>
            </a:endParaRPr>
          </a:p>
        </p:txBody>
      </p:sp>
      <p:pic>
        <p:nvPicPr>
          <p:cNvPr id="2" name="Resim 1"/>
          <p:cNvPicPr>
            <a:picLocks noChangeAspect="1"/>
          </p:cNvPicPr>
          <p:nvPr/>
        </p:nvPicPr>
        <p:blipFill>
          <a:blip r:embed="rId3"/>
          <a:stretch>
            <a:fillRect/>
          </a:stretch>
        </p:blipFill>
        <p:spPr>
          <a:xfrm>
            <a:off x="3060318" y="1231493"/>
            <a:ext cx="5870957" cy="2798307"/>
          </a:xfrm>
          <a:prstGeom prst="rect">
            <a:avLst/>
          </a:prstGeom>
        </p:spPr>
      </p:pic>
      <p:sp>
        <p:nvSpPr>
          <p:cNvPr id="4" name="Metin kutusu 3"/>
          <p:cNvSpPr txBox="1"/>
          <p:nvPr/>
        </p:nvSpPr>
        <p:spPr>
          <a:xfrm>
            <a:off x="126022" y="1231493"/>
            <a:ext cx="3077825" cy="5324535"/>
          </a:xfrm>
          <a:prstGeom prst="rect">
            <a:avLst/>
          </a:prstGeom>
          <a:noFill/>
        </p:spPr>
        <p:txBody>
          <a:bodyPr wrap="square" rtlCol="0">
            <a:spAutoFit/>
          </a:bodyPr>
          <a:lstStyle/>
          <a:p>
            <a:pPr algn="just"/>
            <a:r>
              <a:rPr lang="tr-TR" sz="1400" dirty="0"/>
              <a:t>Konvansiyonel </a:t>
            </a:r>
            <a:r>
              <a:rPr lang="tr-TR" sz="1400" dirty="0" err="1"/>
              <a:t>Rankine</a:t>
            </a:r>
            <a:r>
              <a:rPr lang="tr-TR" sz="1400" dirty="0"/>
              <a:t> çevriminde, ara ısıtmalı çevrimde olduğu gibi, toplam enerjinin önemli bir kısmı yüksek basınçlı suyu T2 sıcaklığından doyma sıcaklığına getirmek için ısıtmak amacıyla kullanılır. Şekil 9-7a’daki çapraz çizgilerle taralı alan bu işlem için gerekli olan bu enerjiyi ifade etmektedir. Bu enerjiyi azaltmak için su kazana girmeden önce ön ısıtmaya tabi tutulabilir. Bu işlem, buharın bir kısmını türbinde genişlerken çekmek (örneğin Şekil 9-7b’deki 5 noktasında) ve bu buharı pompalardan çıkan su ile karıştırarak suyu T2 sıcaklığından T6 sıcaklığına ön ısıtmaya tabi tutmak suretiyle gerçekleştirilebilir. Bu işlem, buharın tamamının </a:t>
            </a:r>
            <a:r>
              <a:rPr lang="tr-TR" sz="1400" dirty="0" err="1"/>
              <a:t>yoğuşturucuda</a:t>
            </a:r>
            <a:r>
              <a:rPr lang="tr-TR" sz="1400" dirty="0"/>
              <a:t> </a:t>
            </a:r>
            <a:r>
              <a:rPr lang="tr-TR" sz="1400" dirty="0" err="1"/>
              <a:t>yoğuşturulmasını</a:t>
            </a:r>
            <a:r>
              <a:rPr lang="tr-TR" sz="1400" dirty="0"/>
              <a:t> önleyerek </a:t>
            </a:r>
            <a:r>
              <a:rPr lang="tr-TR" sz="1400" dirty="0" err="1"/>
              <a:t>yoğuşturucudan</a:t>
            </a:r>
            <a:r>
              <a:rPr lang="tr-TR" sz="1400" dirty="0"/>
              <a:t> atılan kayıp enerji miktarını azaltacaktır. </a:t>
            </a:r>
          </a:p>
          <a:p>
            <a:pPr algn="just"/>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34818" name="Picture 2"/>
          <p:cNvPicPr>
            <a:picLocks noChangeAspect="1" noChangeArrowheads="1"/>
          </p:cNvPicPr>
          <p:nvPr/>
        </p:nvPicPr>
        <p:blipFill>
          <a:blip r:embed="rId2"/>
          <a:srcRect/>
          <a:stretch>
            <a:fillRect/>
          </a:stretch>
        </p:blipFill>
        <p:spPr bwMode="auto">
          <a:xfrm>
            <a:off x="2756870" y="2099663"/>
            <a:ext cx="4605334" cy="2712221"/>
          </a:xfrm>
          <a:prstGeom prst="rect">
            <a:avLst/>
          </a:prstGeom>
          <a:noFill/>
          <a:ln w="9525">
            <a:noFill/>
            <a:miter lim="800000"/>
            <a:headEnd/>
            <a:tailEnd/>
          </a:ln>
        </p:spPr>
      </p:pic>
      <p:sp>
        <p:nvSpPr>
          <p:cNvPr id="34819" name="Dikdörtgen 3"/>
          <p:cNvSpPr>
            <a:spLocks noChangeArrowheads="1"/>
          </p:cNvSpPr>
          <p:nvPr/>
        </p:nvSpPr>
        <p:spPr bwMode="auto">
          <a:xfrm>
            <a:off x="26193" y="4602024"/>
            <a:ext cx="9001125" cy="1754326"/>
          </a:xfrm>
          <a:prstGeom prst="rect">
            <a:avLst/>
          </a:prstGeom>
          <a:noFill/>
          <a:ln w="9525">
            <a:noFill/>
            <a:miter lim="800000"/>
            <a:headEnd/>
            <a:tailEnd/>
          </a:ln>
        </p:spPr>
        <p:txBody>
          <a:bodyPr>
            <a:spAutoFit/>
          </a:bodyPr>
          <a:lstStyle/>
          <a:p>
            <a:r>
              <a:rPr lang="tr-TR" dirty="0">
                <a:latin typeface="Calibri" pitchFamily="34" charset="0"/>
              </a:rPr>
              <a:t>İzole edilmiş bir ısıtıcı kabulü, kinetik ve potansiyel enerji değişimlerini ihmal ederek enerji dengesinden; </a:t>
            </a:r>
          </a:p>
          <a:p>
            <a:endParaRPr lang="tr-TR" dirty="0">
              <a:latin typeface="Calibri" pitchFamily="34" charset="0"/>
            </a:endParaRPr>
          </a:p>
          <a:p>
            <a:endParaRPr lang="tr-TR" dirty="0">
              <a:latin typeface="Calibri" pitchFamily="34" charset="0"/>
            </a:endParaRPr>
          </a:p>
          <a:p>
            <a:r>
              <a:rPr lang="tr-TR" dirty="0">
                <a:latin typeface="Calibri" pitchFamily="34" charset="0"/>
              </a:rPr>
              <a:t>denklemi elde edilir. Yukarıdaki iki denklemi birleştirilmesi ile;</a:t>
            </a:r>
          </a:p>
          <a:p>
            <a:endParaRPr lang="tr-TR" dirty="0">
              <a:latin typeface="Calibri" pitchFamily="34" charset="0"/>
            </a:endParaRPr>
          </a:p>
        </p:txBody>
      </p:sp>
      <p:sp>
        <p:nvSpPr>
          <p:cNvPr id="3" name="Slayt Numarası Yer Tutucusu 2"/>
          <p:cNvSpPr>
            <a:spLocks noGrp="1"/>
          </p:cNvSpPr>
          <p:nvPr>
            <p:ph type="sldNum" sz="quarter" idx="12"/>
          </p:nvPr>
        </p:nvSpPr>
        <p:spPr/>
        <p:txBody>
          <a:bodyPr/>
          <a:lstStyle/>
          <a:p>
            <a:pPr>
              <a:defRPr/>
            </a:pPr>
            <a:fld id="{03233B9F-C1ED-465E-A1D8-89D1E692A911}" type="slidenum">
              <a:rPr lang="tr-TR"/>
              <a:pPr>
                <a:defRPr/>
              </a:pPr>
              <a:t>32</a:t>
            </a:fld>
            <a:endParaRPr lang="tr-TR"/>
          </a:p>
        </p:txBody>
      </p:sp>
      <p:sp>
        <p:nvSpPr>
          <p:cNvPr id="12" name="Dikdörtgen 6"/>
          <p:cNvSpPr>
            <a:spLocks noChangeArrowheads="1"/>
          </p:cNvSpPr>
          <p:nvPr/>
        </p:nvSpPr>
        <p:spPr bwMode="auto">
          <a:xfrm>
            <a:off x="156301" y="886512"/>
            <a:ext cx="3918637" cy="369332"/>
          </a:xfrm>
          <a:prstGeom prst="rect">
            <a:avLst/>
          </a:prstGeom>
          <a:noFill/>
          <a:ln w="9525">
            <a:noFill/>
            <a:miter lim="800000"/>
            <a:headEnd/>
            <a:tailEnd/>
          </a:ln>
        </p:spPr>
        <p:txBody>
          <a:bodyPr wrap="none">
            <a:spAutoFit/>
          </a:bodyPr>
          <a:lstStyle/>
          <a:p>
            <a:r>
              <a:rPr lang="tr-TR" b="1" dirty="0">
                <a:latin typeface="Calibri" pitchFamily="34" charset="0"/>
              </a:rPr>
              <a:t>9.5 REJENERATÖRLÜ RANKİNE ÇEVRİMİ</a:t>
            </a:r>
            <a:endParaRPr lang="tr-TR" dirty="0">
              <a:latin typeface="Calibri" pitchFamily="34" charset="0"/>
            </a:endParaRPr>
          </a:p>
        </p:txBody>
      </p:sp>
      <p:pic>
        <p:nvPicPr>
          <p:cNvPr id="8194" name="Picture 2"/>
          <p:cNvPicPr>
            <a:picLocks noChangeAspect="1" noChangeArrowheads="1"/>
          </p:cNvPicPr>
          <p:nvPr/>
        </p:nvPicPr>
        <p:blipFill>
          <a:blip r:embed="rId3"/>
          <a:srcRect/>
          <a:stretch>
            <a:fillRect/>
          </a:stretch>
        </p:blipFill>
        <p:spPr bwMode="auto">
          <a:xfrm>
            <a:off x="2500298" y="4929198"/>
            <a:ext cx="6286544" cy="4667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2770423" y="6051550"/>
            <a:ext cx="6019800" cy="609600"/>
          </a:xfrm>
          <a:prstGeom prst="rect">
            <a:avLst/>
          </a:prstGeom>
          <a:noFill/>
          <a:ln w="9525">
            <a:noFill/>
            <a:miter lim="800000"/>
            <a:headEnd/>
            <a:tailEnd/>
          </a:ln>
          <a:effectLst/>
        </p:spPr>
      </p:pic>
      <p:sp>
        <p:nvSpPr>
          <p:cNvPr id="10" name="6 Dikdörtgen"/>
          <p:cNvSpPr/>
          <p:nvPr/>
        </p:nvSpPr>
        <p:spPr>
          <a:xfrm>
            <a:off x="156301" y="1199362"/>
            <a:ext cx="8786874" cy="923330"/>
          </a:xfrm>
          <a:prstGeom prst="rect">
            <a:avLst/>
          </a:prstGeom>
        </p:spPr>
        <p:txBody>
          <a:bodyPr wrap="square">
            <a:spAutoFit/>
          </a:bodyPr>
          <a:lstStyle/>
          <a:p>
            <a:r>
              <a:rPr lang="tr-TR" dirty="0" err="1">
                <a:latin typeface="Calibri" pitchFamily="34" charset="0"/>
              </a:rPr>
              <a:t>Rejeneratörlü</a:t>
            </a:r>
            <a:r>
              <a:rPr lang="tr-TR" dirty="0">
                <a:latin typeface="Calibri" pitchFamily="34" charset="0"/>
              </a:rPr>
              <a:t> bir </a:t>
            </a:r>
            <a:r>
              <a:rPr lang="tr-TR" dirty="0" err="1">
                <a:latin typeface="Calibri" pitchFamily="34" charset="0"/>
              </a:rPr>
              <a:t>Rankine</a:t>
            </a:r>
            <a:r>
              <a:rPr lang="tr-TR" dirty="0">
                <a:latin typeface="Calibri" pitchFamily="34" charset="0"/>
              </a:rPr>
              <a:t> çevriminin analizinde besleme suyunu çevreleyen kontrol hacmine göz önüne almalıyız (bk.  Şekil 9-9). Kütle dengesinden;</a:t>
            </a:r>
          </a:p>
          <a:p>
            <a:pPr algn="just"/>
            <a:endParaRPr lang="tr-TR" dirty="0"/>
          </a:p>
        </p:txBody>
      </p:sp>
      <p:pic>
        <p:nvPicPr>
          <p:cNvPr id="4" name="Resim 3"/>
          <p:cNvPicPr>
            <a:picLocks noChangeAspect="1"/>
          </p:cNvPicPr>
          <p:nvPr/>
        </p:nvPicPr>
        <p:blipFill>
          <a:blip r:embed="rId5"/>
          <a:stretch>
            <a:fillRect/>
          </a:stretch>
        </p:blipFill>
        <p:spPr>
          <a:xfrm>
            <a:off x="1403648" y="1838741"/>
            <a:ext cx="5791702" cy="390178"/>
          </a:xfrm>
          <a:prstGeom prst="rect">
            <a:avLst/>
          </a:prstGeom>
        </p:spPr>
      </p:pic>
      <p:pic>
        <p:nvPicPr>
          <p:cNvPr id="2" name="Resim 1"/>
          <p:cNvPicPr>
            <a:picLocks noChangeAspect="1"/>
          </p:cNvPicPr>
          <p:nvPr/>
        </p:nvPicPr>
        <p:blipFill>
          <a:blip r:embed="rId6"/>
          <a:stretch>
            <a:fillRect/>
          </a:stretch>
        </p:blipFill>
        <p:spPr>
          <a:xfrm>
            <a:off x="409496" y="2479004"/>
            <a:ext cx="2347374" cy="1766708"/>
          </a:xfrm>
          <a:prstGeom prst="rect">
            <a:avLst/>
          </a:prstGeom>
        </p:spPr>
      </p:pic>
      <p:pic>
        <p:nvPicPr>
          <p:cNvPr id="5" name="Resim 4"/>
          <p:cNvPicPr>
            <a:picLocks noChangeAspect="1"/>
          </p:cNvPicPr>
          <p:nvPr/>
        </p:nvPicPr>
        <p:blipFill>
          <a:blip r:embed="rId7"/>
          <a:stretch>
            <a:fillRect/>
          </a:stretch>
        </p:blipFill>
        <p:spPr>
          <a:xfrm>
            <a:off x="7121525" y="3002170"/>
            <a:ext cx="1809750" cy="13525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35842" name="Dikdörtgen 4"/>
          <p:cNvSpPr>
            <a:spLocks noChangeArrowheads="1"/>
          </p:cNvSpPr>
          <p:nvPr/>
        </p:nvSpPr>
        <p:spPr bwMode="auto">
          <a:xfrm>
            <a:off x="0" y="1280817"/>
            <a:ext cx="9144000" cy="923925"/>
          </a:xfrm>
          <a:prstGeom prst="rect">
            <a:avLst/>
          </a:prstGeom>
          <a:noFill/>
          <a:ln w="9525">
            <a:noFill/>
            <a:miter lim="800000"/>
            <a:headEnd/>
            <a:tailEnd/>
          </a:ln>
        </p:spPr>
        <p:txBody>
          <a:bodyPr>
            <a:spAutoFit/>
          </a:bodyPr>
          <a:lstStyle/>
          <a:p>
            <a:pPr algn="just"/>
            <a:r>
              <a:rPr lang="tr-TR" dirty="0">
                <a:latin typeface="Calibri" pitchFamily="34" charset="0"/>
              </a:rPr>
              <a:t>Yalnızca bir ana pompa kullanarak, sistem içinde kapalı tip bir besleme suyu ısıtıcısı sistemi tasarlanması da aynı zamanda diğer bir olasılıktır. Şekil 9-10, kapalı tip bir besleme suyu ısıtıcısı kullanan bir sistemin şematik görünümünü vermektedir.</a:t>
            </a:r>
          </a:p>
        </p:txBody>
      </p:sp>
      <p:pic>
        <p:nvPicPr>
          <p:cNvPr id="35843" name="Picture 2"/>
          <p:cNvPicPr>
            <a:picLocks noChangeAspect="1" noChangeArrowheads="1"/>
          </p:cNvPicPr>
          <p:nvPr/>
        </p:nvPicPr>
        <p:blipFill>
          <a:blip r:embed="rId2"/>
          <a:srcRect/>
          <a:stretch>
            <a:fillRect/>
          </a:stretch>
        </p:blipFill>
        <p:spPr bwMode="auto">
          <a:xfrm>
            <a:off x="971600" y="2348880"/>
            <a:ext cx="6829424" cy="3526670"/>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01A1499B-D53D-4EBD-9EA0-B0A32C1184BF}" type="slidenum">
              <a:rPr lang="tr-TR"/>
              <a:pPr>
                <a:defRPr/>
              </a:pPr>
              <a:t>33</a:t>
            </a:fld>
            <a:endParaRPr lang="tr-TR"/>
          </a:p>
        </p:txBody>
      </p:sp>
      <p:sp>
        <p:nvSpPr>
          <p:cNvPr id="7" name="Dikdörtgen 6"/>
          <p:cNvSpPr>
            <a:spLocks noChangeArrowheads="1"/>
          </p:cNvSpPr>
          <p:nvPr/>
        </p:nvSpPr>
        <p:spPr bwMode="auto">
          <a:xfrm>
            <a:off x="156558" y="936182"/>
            <a:ext cx="3918637" cy="369332"/>
          </a:xfrm>
          <a:prstGeom prst="rect">
            <a:avLst/>
          </a:prstGeom>
          <a:noFill/>
          <a:ln w="9525">
            <a:noFill/>
            <a:miter lim="800000"/>
            <a:headEnd/>
            <a:tailEnd/>
          </a:ln>
        </p:spPr>
        <p:txBody>
          <a:bodyPr wrap="none">
            <a:spAutoFit/>
          </a:bodyPr>
          <a:lstStyle/>
          <a:p>
            <a:r>
              <a:rPr lang="tr-TR" b="1" dirty="0">
                <a:latin typeface="Calibri" pitchFamily="34" charset="0"/>
              </a:rPr>
              <a:t>9.5 REJENERATÖRLÜ RANKİNE ÇEVRİMİ</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36866" name="Picture 2"/>
          <p:cNvPicPr>
            <a:picLocks noChangeAspect="1" noChangeArrowheads="1"/>
          </p:cNvPicPr>
          <p:nvPr/>
        </p:nvPicPr>
        <p:blipFill>
          <a:blip r:embed="rId2"/>
          <a:srcRect/>
          <a:stretch>
            <a:fillRect/>
          </a:stretch>
        </p:blipFill>
        <p:spPr bwMode="auto">
          <a:xfrm>
            <a:off x="347633" y="1354815"/>
            <a:ext cx="8358246" cy="486252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B2C544FB-3623-4415-9EAD-9EC52C1E3D96}" type="slidenum">
              <a:rPr lang="tr-TR"/>
              <a:pPr>
                <a:defRPr/>
              </a:pPr>
              <a:t>34</a:t>
            </a:fld>
            <a:endParaRPr lang="tr-TR"/>
          </a:p>
        </p:txBody>
      </p:sp>
      <p:sp>
        <p:nvSpPr>
          <p:cNvPr id="5" name="Dikdörtgen 6"/>
          <p:cNvSpPr>
            <a:spLocks noChangeArrowheads="1"/>
          </p:cNvSpPr>
          <p:nvPr/>
        </p:nvSpPr>
        <p:spPr bwMode="auto">
          <a:xfrm>
            <a:off x="126011" y="1007025"/>
            <a:ext cx="3918637" cy="369332"/>
          </a:xfrm>
          <a:prstGeom prst="rect">
            <a:avLst/>
          </a:prstGeom>
          <a:noFill/>
          <a:ln w="9525">
            <a:noFill/>
            <a:miter lim="800000"/>
            <a:headEnd/>
            <a:tailEnd/>
          </a:ln>
        </p:spPr>
        <p:txBody>
          <a:bodyPr wrap="none">
            <a:spAutoFit/>
          </a:bodyPr>
          <a:lstStyle/>
          <a:p>
            <a:r>
              <a:rPr lang="tr-TR" b="1" dirty="0">
                <a:latin typeface="Calibri" pitchFamily="34" charset="0"/>
              </a:rPr>
              <a:t>9.5 REJENERATÖRLÜ RANKİNE ÇEVRİMİ</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36866" name="Picture 2"/>
          <p:cNvPicPr>
            <a:picLocks noChangeAspect="1" noChangeArrowheads="1"/>
          </p:cNvPicPr>
          <p:nvPr/>
        </p:nvPicPr>
        <p:blipFill>
          <a:blip r:embed="rId2"/>
          <a:srcRect/>
          <a:stretch>
            <a:fillRect/>
          </a:stretch>
        </p:blipFill>
        <p:spPr bwMode="auto">
          <a:xfrm>
            <a:off x="347633" y="1354815"/>
            <a:ext cx="8358246" cy="486252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B2C544FB-3623-4415-9EAD-9EC52C1E3D96}" type="slidenum">
              <a:rPr lang="tr-TR"/>
              <a:pPr>
                <a:defRPr/>
              </a:pPr>
              <a:t>35</a:t>
            </a:fld>
            <a:endParaRPr lang="tr-TR"/>
          </a:p>
        </p:txBody>
      </p:sp>
      <p:sp>
        <p:nvSpPr>
          <p:cNvPr id="5" name="Dikdörtgen 6"/>
          <p:cNvSpPr>
            <a:spLocks noChangeArrowheads="1"/>
          </p:cNvSpPr>
          <p:nvPr/>
        </p:nvSpPr>
        <p:spPr bwMode="auto">
          <a:xfrm>
            <a:off x="126011" y="1007025"/>
            <a:ext cx="3918637" cy="369332"/>
          </a:xfrm>
          <a:prstGeom prst="rect">
            <a:avLst/>
          </a:prstGeom>
          <a:noFill/>
          <a:ln w="9525">
            <a:noFill/>
            <a:miter lim="800000"/>
            <a:headEnd/>
            <a:tailEnd/>
          </a:ln>
        </p:spPr>
        <p:txBody>
          <a:bodyPr wrap="none">
            <a:spAutoFit/>
          </a:bodyPr>
          <a:lstStyle/>
          <a:p>
            <a:r>
              <a:rPr lang="tr-TR" b="1" dirty="0">
                <a:latin typeface="Calibri" pitchFamily="34" charset="0"/>
              </a:rPr>
              <a:t>9.5 REJENERATÖRLÜ RANKİNE ÇEVRİMİ</a:t>
            </a:r>
            <a:endParaRPr lang="tr-TR" dirty="0">
              <a:latin typeface="Calibri" pitchFamily="34" charset="0"/>
            </a:endParaRPr>
          </a:p>
        </p:txBody>
      </p:sp>
    </p:spTree>
    <p:extLst>
      <p:ext uri="{BB962C8B-B14F-4D97-AF65-F5344CB8AC3E}">
        <p14:creationId xmlns:p14="http://schemas.microsoft.com/office/powerpoint/2010/main" val="3698883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A1326559-D781-46D4-ABBE-785F5139EAB8}" type="slidenum">
              <a:rPr lang="tr-TR" smtClean="0"/>
              <a:pPr>
                <a:defRPr/>
              </a:pPr>
              <a:t>36</a:t>
            </a:fld>
            <a:endParaRPr lang="tr-TR"/>
          </a:p>
        </p:txBody>
      </p:sp>
      <p:pic>
        <p:nvPicPr>
          <p:cNvPr id="5" name="Resim 4"/>
          <p:cNvPicPr>
            <a:picLocks noChangeAspect="1"/>
          </p:cNvPicPr>
          <p:nvPr/>
        </p:nvPicPr>
        <p:blipFill>
          <a:blip r:embed="rId2"/>
          <a:stretch>
            <a:fillRect/>
          </a:stretch>
        </p:blipFill>
        <p:spPr>
          <a:xfrm>
            <a:off x="761670" y="1172906"/>
            <a:ext cx="7620660" cy="4925995"/>
          </a:xfrm>
          <a:prstGeom prst="rect">
            <a:avLst/>
          </a:prstGeom>
        </p:spPr>
      </p:pic>
    </p:spTree>
    <p:extLst>
      <p:ext uri="{BB962C8B-B14F-4D97-AF65-F5344CB8AC3E}">
        <p14:creationId xmlns:p14="http://schemas.microsoft.com/office/powerpoint/2010/main" val="829268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A1326559-D781-46D4-ABBE-785F5139EAB8}" type="slidenum">
              <a:rPr lang="tr-TR" smtClean="0"/>
              <a:pPr>
                <a:defRPr/>
              </a:pPr>
              <a:t>37</a:t>
            </a:fld>
            <a:endParaRPr lang="tr-TR"/>
          </a:p>
        </p:txBody>
      </p:sp>
      <p:pic>
        <p:nvPicPr>
          <p:cNvPr id="7" name="Resim 6"/>
          <p:cNvPicPr>
            <a:picLocks noChangeAspect="1"/>
          </p:cNvPicPr>
          <p:nvPr/>
        </p:nvPicPr>
        <p:blipFill>
          <a:blip r:embed="rId2"/>
          <a:stretch>
            <a:fillRect/>
          </a:stretch>
        </p:blipFill>
        <p:spPr>
          <a:xfrm>
            <a:off x="14686" y="89962"/>
            <a:ext cx="6926400" cy="3130079"/>
          </a:xfrm>
          <a:prstGeom prst="rect">
            <a:avLst/>
          </a:prstGeom>
        </p:spPr>
      </p:pic>
      <p:pic>
        <p:nvPicPr>
          <p:cNvPr id="8" name="Resim 7"/>
          <p:cNvPicPr>
            <a:picLocks noChangeAspect="1"/>
          </p:cNvPicPr>
          <p:nvPr/>
        </p:nvPicPr>
        <p:blipFill>
          <a:blip r:embed="rId3"/>
          <a:stretch>
            <a:fillRect/>
          </a:stretch>
        </p:blipFill>
        <p:spPr>
          <a:xfrm>
            <a:off x="6788579" y="102762"/>
            <a:ext cx="2311486" cy="1552239"/>
          </a:xfrm>
          <a:prstGeom prst="rect">
            <a:avLst/>
          </a:prstGeom>
        </p:spPr>
      </p:pic>
      <p:pic>
        <p:nvPicPr>
          <p:cNvPr id="10" name="Resim 9"/>
          <p:cNvPicPr>
            <a:picLocks noChangeAspect="1"/>
          </p:cNvPicPr>
          <p:nvPr/>
        </p:nvPicPr>
        <p:blipFill>
          <a:blip r:embed="rId4"/>
          <a:stretch>
            <a:fillRect/>
          </a:stretch>
        </p:blipFill>
        <p:spPr>
          <a:xfrm>
            <a:off x="168471" y="3220041"/>
            <a:ext cx="3950561" cy="2157214"/>
          </a:xfrm>
          <a:prstGeom prst="rect">
            <a:avLst/>
          </a:prstGeom>
        </p:spPr>
      </p:pic>
      <p:pic>
        <p:nvPicPr>
          <p:cNvPr id="11" name="Resim 10"/>
          <p:cNvPicPr>
            <a:picLocks noChangeAspect="1"/>
          </p:cNvPicPr>
          <p:nvPr/>
        </p:nvPicPr>
        <p:blipFill>
          <a:blip r:embed="rId5"/>
          <a:stretch>
            <a:fillRect/>
          </a:stretch>
        </p:blipFill>
        <p:spPr>
          <a:xfrm>
            <a:off x="4162929" y="2926745"/>
            <a:ext cx="4176464" cy="3941424"/>
          </a:xfrm>
          <a:prstGeom prst="rect">
            <a:avLst/>
          </a:prstGeom>
        </p:spPr>
      </p:pic>
    </p:spTree>
    <p:extLst>
      <p:ext uri="{BB962C8B-B14F-4D97-AF65-F5344CB8AC3E}">
        <p14:creationId xmlns:p14="http://schemas.microsoft.com/office/powerpoint/2010/main" val="28404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37890" name="Dikdörtgen 2"/>
          <p:cNvSpPr>
            <a:spLocks noChangeArrowheads="1"/>
          </p:cNvSpPr>
          <p:nvPr/>
        </p:nvSpPr>
        <p:spPr bwMode="auto">
          <a:xfrm>
            <a:off x="142844" y="2714620"/>
            <a:ext cx="8786874" cy="3416320"/>
          </a:xfrm>
          <a:prstGeom prst="rect">
            <a:avLst/>
          </a:prstGeom>
          <a:noFill/>
          <a:ln w="9525">
            <a:noFill/>
            <a:miter lim="800000"/>
            <a:headEnd/>
            <a:tailEnd/>
          </a:ln>
        </p:spPr>
        <p:txBody>
          <a:bodyPr wrap="square">
            <a:spAutoFit/>
          </a:bodyPr>
          <a:lstStyle/>
          <a:p>
            <a:pPr algn="just"/>
            <a:r>
              <a:rPr lang="tr-TR" dirty="0">
                <a:latin typeface="Calibri" pitchFamily="34" charset="0"/>
              </a:rPr>
              <a:t>Böyle bir sistemin dezavantajları; daha pahalı olmaları ve ısı transferi karakteristiklerinin buhar ile suyun basit bir şekilde karıştırıldığı açık sistemdeki gibi istenen seviyede olmamasıdır.</a:t>
            </a:r>
          </a:p>
          <a:p>
            <a:pPr algn="just"/>
            <a:endParaRPr lang="tr-TR" dirty="0">
              <a:latin typeface="Calibri" pitchFamily="34" charset="0"/>
            </a:endParaRPr>
          </a:p>
          <a:p>
            <a:pPr algn="just"/>
            <a:r>
              <a:rPr lang="tr-TR" i="1" dirty="0">
                <a:latin typeface="Calibri" pitchFamily="34" charset="0"/>
              </a:rPr>
              <a:t>Kapalı </a:t>
            </a:r>
            <a:r>
              <a:rPr lang="tr-TR" dirty="0">
                <a:latin typeface="Calibri" pitchFamily="34" charset="0"/>
              </a:rPr>
              <a:t>besleme suyu ısıtıcısı içerisindeki tüplerden suyun geçtiği, buharın bu tüplerin etrafını çepeçevre sardığı ve tüplerin dış yüzeylerinde </a:t>
            </a:r>
            <a:r>
              <a:rPr lang="tr-TR" dirty="0" err="1">
                <a:latin typeface="Calibri" pitchFamily="34" charset="0"/>
              </a:rPr>
              <a:t>yoğuştuğu</a:t>
            </a:r>
            <a:r>
              <a:rPr lang="tr-TR" dirty="0">
                <a:latin typeface="Calibri" pitchFamily="34" charset="0"/>
              </a:rPr>
              <a:t> bir ısı değiştiricidir. Böylelikle </a:t>
            </a:r>
            <a:r>
              <a:rPr lang="tr-TR" i="1" dirty="0">
                <a:latin typeface="Calibri" pitchFamily="34" charset="0"/>
              </a:rPr>
              <a:t>T</a:t>
            </a:r>
            <a:r>
              <a:rPr lang="tr-TR" sz="1400" dirty="0">
                <a:latin typeface="Calibri" pitchFamily="34" charset="0"/>
              </a:rPr>
              <a:t>6</a:t>
            </a:r>
            <a:r>
              <a:rPr lang="tr-TR" dirty="0">
                <a:latin typeface="Calibri" pitchFamily="34" charset="0"/>
              </a:rPr>
              <a:t> sıcaklığındaki </a:t>
            </a:r>
            <a:r>
              <a:rPr lang="tr-TR" dirty="0" err="1">
                <a:latin typeface="Calibri" pitchFamily="34" charset="0"/>
              </a:rPr>
              <a:t>yoğuşmuş</a:t>
            </a:r>
            <a:r>
              <a:rPr lang="tr-TR" dirty="0">
                <a:latin typeface="Calibri" pitchFamily="34" charset="0"/>
              </a:rPr>
              <a:t> su küçük bir pompa ile besleme suyu hattına pompalanır veya yalnızca sıvının geçişine izin veren bir kapandan geçerek </a:t>
            </a:r>
            <a:r>
              <a:rPr lang="tr-TR" dirty="0" err="1">
                <a:latin typeface="Calibri" pitchFamily="34" charset="0"/>
              </a:rPr>
              <a:t>yoğuşturucuya</a:t>
            </a:r>
            <a:r>
              <a:rPr lang="tr-TR" dirty="0">
                <a:latin typeface="Calibri" pitchFamily="34" charset="0"/>
              </a:rPr>
              <a:t> veya düşük basınçlı bir besleme suyu ısıtıcısına geri beslenir. Kapalı bir besleme suyu ısıtıcısının analizinde, aynı zamanda kütle ve enerji dengesinin dikkate alınması gereklidir. Eğer analizlerde pompanın enerji ihtiyacı ihmal edilirse (9.8) denklemi ile aynı ifade elde edilecektir. </a:t>
            </a:r>
          </a:p>
          <a:p>
            <a:pPr algn="just"/>
            <a:r>
              <a:rPr lang="tr-TR" dirty="0">
                <a:latin typeface="Calibri" pitchFamily="34" charset="0"/>
              </a:rPr>
              <a:t>	</a:t>
            </a:r>
          </a:p>
        </p:txBody>
      </p:sp>
      <p:sp>
        <p:nvSpPr>
          <p:cNvPr id="4" name="Slayt Numarası Yer Tutucusu 3"/>
          <p:cNvSpPr>
            <a:spLocks noGrp="1"/>
          </p:cNvSpPr>
          <p:nvPr>
            <p:ph type="sldNum" sz="quarter" idx="12"/>
          </p:nvPr>
        </p:nvSpPr>
        <p:spPr/>
        <p:txBody>
          <a:bodyPr/>
          <a:lstStyle/>
          <a:p>
            <a:pPr>
              <a:defRPr/>
            </a:pPr>
            <a:fld id="{FDD387FF-1EA9-447B-8FB6-BC5F9E915D59}" type="slidenum">
              <a:rPr lang="tr-TR"/>
              <a:pPr>
                <a:defRPr/>
              </a:pPr>
              <a:t>38</a:t>
            </a:fld>
            <a:endParaRPr lang="tr-TR"/>
          </a:p>
        </p:txBody>
      </p:sp>
      <p:sp>
        <p:nvSpPr>
          <p:cNvPr id="5" name="Dikdörtgen 6"/>
          <p:cNvSpPr>
            <a:spLocks noChangeArrowheads="1"/>
          </p:cNvSpPr>
          <p:nvPr/>
        </p:nvSpPr>
        <p:spPr bwMode="auto">
          <a:xfrm>
            <a:off x="122238" y="1557338"/>
            <a:ext cx="3918637" cy="369332"/>
          </a:xfrm>
          <a:prstGeom prst="rect">
            <a:avLst/>
          </a:prstGeom>
          <a:noFill/>
          <a:ln w="9525">
            <a:noFill/>
            <a:miter lim="800000"/>
            <a:headEnd/>
            <a:tailEnd/>
          </a:ln>
        </p:spPr>
        <p:txBody>
          <a:bodyPr wrap="none">
            <a:spAutoFit/>
          </a:bodyPr>
          <a:lstStyle/>
          <a:p>
            <a:r>
              <a:rPr lang="tr-TR" b="1" dirty="0">
                <a:latin typeface="Calibri" pitchFamily="34" charset="0"/>
              </a:rPr>
              <a:t>9.5 REJENERATÖRLÜ RANKİNE ÇEVRİMİ</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39</a:t>
            </a:fld>
            <a:endParaRPr lang="tr-TR"/>
          </a:p>
        </p:txBody>
      </p:sp>
      <p:sp>
        <p:nvSpPr>
          <p:cNvPr id="5" name="4 Dikdörtgen"/>
          <p:cNvSpPr/>
          <p:nvPr/>
        </p:nvSpPr>
        <p:spPr>
          <a:xfrm>
            <a:off x="142844" y="2500306"/>
            <a:ext cx="8715436" cy="2862322"/>
          </a:xfrm>
          <a:prstGeom prst="rect">
            <a:avLst/>
          </a:prstGeom>
        </p:spPr>
        <p:txBody>
          <a:bodyPr wrap="square">
            <a:spAutoFit/>
          </a:bodyPr>
          <a:lstStyle/>
          <a:p>
            <a:pPr algn="just"/>
            <a:r>
              <a:rPr lang="tr-TR" dirty="0">
                <a:latin typeface="Calibri" pitchFamily="34" charset="0"/>
              </a:rPr>
              <a:t>Buharın türbinden çekilmesi gereken basınç yaklaşık olarak aşağıdaki şekildedir. Bir ısıtıcı kullanan sistemde buhar, besleme suyu çıkış sıcaklığı </a:t>
            </a:r>
            <a:r>
              <a:rPr lang="tr-TR" i="1" dirty="0">
                <a:latin typeface="Calibri" pitchFamily="34" charset="0"/>
              </a:rPr>
              <a:t>T</a:t>
            </a:r>
            <a:r>
              <a:rPr lang="tr-TR" sz="1400" dirty="0">
                <a:latin typeface="Calibri" pitchFamily="34" charset="0"/>
              </a:rPr>
              <a:t>6</a:t>
            </a:r>
            <a:r>
              <a:rPr lang="tr-TR" dirty="0">
                <a:latin typeface="Calibri" pitchFamily="34" charset="0"/>
              </a:rPr>
              <a:t>’nın; </a:t>
            </a:r>
            <a:r>
              <a:rPr lang="tr-TR" dirty="0" err="1">
                <a:latin typeface="Calibri" pitchFamily="34" charset="0"/>
              </a:rPr>
              <a:t>yoğuşturucu</a:t>
            </a:r>
            <a:r>
              <a:rPr lang="tr-TR" dirty="0">
                <a:latin typeface="Calibri" pitchFamily="34" charset="0"/>
              </a:rPr>
              <a:t> sıcaklığı ile kazandaki buharın doyma sıcaklığı arasında, orta bir sıcaklık seviyesinde olmasına imkân sağlayacak sıcaklıkta türbinden çekilmelidir. Birkaç ısıtıcılı durumda sıcaklık farkı mümkün olduğunca eşit olarak bölünmelidir. </a:t>
            </a:r>
          </a:p>
          <a:p>
            <a:pPr algn="just"/>
            <a:r>
              <a:rPr lang="tr-TR" dirty="0">
                <a:latin typeface="Calibri" pitchFamily="34" charset="0"/>
              </a:rPr>
              <a:t>Açıkçası, eğer bir besleme suyu ısıtıcısı ısıl verimi artırıyorsa iki tanesi ısıl verimi daha çok artıracaktır. Fakat iki ısıtıcı daha yüksek ilk kuruluş maliyeti gerektirir ve bakım maliyetleri daha yüksektir. </a:t>
            </a:r>
            <a:r>
              <a:rPr lang="tr-TR" dirty="0" err="1">
                <a:latin typeface="Calibri" pitchFamily="34" charset="0"/>
              </a:rPr>
              <a:t>Rankine</a:t>
            </a:r>
            <a:r>
              <a:rPr lang="tr-TR" dirty="0">
                <a:latin typeface="Calibri" pitchFamily="34" charset="0"/>
              </a:rPr>
              <a:t> çevriminde çok fazla sayıda ısıtıcı kullanarak </a:t>
            </a:r>
            <a:r>
              <a:rPr lang="tr-TR" dirty="0" err="1">
                <a:latin typeface="Calibri" pitchFamily="34" charset="0"/>
              </a:rPr>
              <a:t>Carnot</a:t>
            </a:r>
            <a:r>
              <a:rPr lang="tr-TR" dirty="0">
                <a:latin typeface="Calibri" pitchFamily="34" charset="0"/>
              </a:rPr>
              <a:t> çevriminin verimine yaklaşılabilir. Fakat bu, kabul edilemez ölçüde yüksek maliyetlerle sağlanacaktır. Küçük güç santralleri iki, büyük güç santralleri ise altıya kadar ısıtıcıya sahip olabilirler.</a:t>
            </a:r>
          </a:p>
        </p:txBody>
      </p:sp>
      <p:sp>
        <p:nvSpPr>
          <p:cNvPr id="6" name="Dikdörtgen 6"/>
          <p:cNvSpPr>
            <a:spLocks noChangeArrowheads="1"/>
          </p:cNvSpPr>
          <p:nvPr/>
        </p:nvSpPr>
        <p:spPr bwMode="auto">
          <a:xfrm>
            <a:off x="122238" y="1557338"/>
            <a:ext cx="3918637" cy="369332"/>
          </a:xfrm>
          <a:prstGeom prst="rect">
            <a:avLst/>
          </a:prstGeom>
          <a:noFill/>
          <a:ln w="9525">
            <a:noFill/>
            <a:miter lim="800000"/>
            <a:headEnd/>
            <a:tailEnd/>
          </a:ln>
        </p:spPr>
        <p:txBody>
          <a:bodyPr wrap="none">
            <a:spAutoFit/>
          </a:bodyPr>
          <a:lstStyle/>
          <a:p>
            <a:r>
              <a:rPr lang="tr-TR" b="1" dirty="0">
                <a:latin typeface="Calibri" pitchFamily="34" charset="0"/>
              </a:rPr>
              <a:t>9.5 REJENERATÖRLÜ RANKİNE ÇEVRİMİ</a:t>
            </a:r>
            <a:endParaRPr lang="tr-TR" dirty="0">
              <a:latin typeface="Calibri" pitchFamily="34" charset="0"/>
            </a:endParaRPr>
          </a:p>
        </p:txBody>
      </p:sp>
      <p:sp>
        <p:nvSpPr>
          <p:cNvPr id="7" name="Metin kutusu 7"/>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A1326559-D781-46D4-ABBE-785F5139EAB8}" type="slidenum">
              <a:rPr lang="tr-TR" smtClean="0"/>
              <a:pPr>
                <a:defRPr/>
              </a:pPr>
              <a:t>4</a:t>
            </a:fld>
            <a:endParaRPr lang="tr-TR"/>
          </a:p>
        </p:txBody>
      </p:sp>
      <p:sp>
        <p:nvSpPr>
          <p:cNvPr id="3" name="Metin kutusu 2"/>
          <p:cNvSpPr txBox="1"/>
          <p:nvPr/>
        </p:nvSpPr>
        <p:spPr>
          <a:xfrm>
            <a:off x="683568" y="332656"/>
            <a:ext cx="8280920" cy="1754326"/>
          </a:xfrm>
          <a:prstGeom prst="rect">
            <a:avLst/>
          </a:prstGeom>
          <a:noFill/>
        </p:spPr>
        <p:txBody>
          <a:bodyPr wrap="square" rtlCol="0">
            <a:spAutoFit/>
          </a:bodyPr>
          <a:lstStyle/>
          <a:p>
            <a:r>
              <a:rPr lang="tr-TR" dirty="0"/>
              <a:t>2024 yılı Şubat ayı sonu itibarıyla ülkemiz kurulu gücü 107.594 </a:t>
            </a:r>
            <a:r>
              <a:rPr lang="tr-TR" dirty="0" err="1"/>
              <a:t>MW'a</a:t>
            </a:r>
            <a:r>
              <a:rPr lang="tr-TR" dirty="0"/>
              <a:t> ulaşmıştır</a:t>
            </a:r>
            <a:r>
              <a:rPr lang="tr-TR" dirty="0" smtClean="0"/>
              <a:t>.</a:t>
            </a:r>
          </a:p>
          <a:p>
            <a:r>
              <a:rPr lang="tr-TR" dirty="0" smtClean="0"/>
              <a:t> </a:t>
            </a:r>
          </a:p>
          <a:p>
            <a:r>
              <a:rPr lang="tr-TR" dirty="0" smtClean="0"/>
              <a:t>2024 </a:t>
            </a:r>
            <a:r>
              <a:rPr lang="tr-TR" dirty="0"/>
              <a:t>yılı Şubat ayı sonu itibarıyla kurulu gücümüzün kaynaklara göre </a:t>
            </a:r>
            <a:r>
              <a:rPr lang="tr-TR" dirty="0" smtClean="0"/>
              <a:t>dağılımı</a:t>
            </a:r>
          </a:p>
          <a:p>
            <a:r>
              <a:rPr lang="tr-TR" dirty="0" smtClean="0"/>
              <a:t>1- </a:t>
            </a:r>
            <a:r>
              <a:rPr lang="tr-TR" dirty="0"/>
              <a:t>%29,7'si hidrolik enerji, </a:t>
            </a:r>
            <a:r>
              <a:rPr lang="tr-TR" dirty="0" smtClean="0"/>
              <a:t>2- %23,3'ü </a:t>
            </a:r>
            <a:r>
              <a:rPr lang="tr-TR" dirty="0"/>
              <a:t>doğal gaz, </a:t>
            </a:r>
            <a:r>
              <a:rPr lang="tr-TR" dirty="0" smtClean="0"/>
              <a:t>3-%20,3'ü </a:t>
            </a:r>
            <a:r>
              <a:rPr lang="tr-TR" dirty="0"/>
              <a:t>kömür, </a:t>
            </a:r>
            <a:r>
              <a:rPr lang="tr-TR" dirty="0" smtClean="0"/>
              <a:t>4-%11,1'i </a:t>
            </a:r>
            <a:r>
              <a:rPr lang="tr-TR" dirty="0"/>
              <a:t>rüzgâr, </a:t>
            </a:r>
            <a:r>
              <a:rPr lang="tr-TR" dirty="0" smtClean="0"/>
              <a:t>5-%11,5'i </a:t>
            </a:r>
            <a:r>
              <a:rPr lang="tr-TR" dirty="0"/>
              <a:t>güneş, </a:t>
            </a:r>
            <a:r>
              <a:rPr lang="tr-TR" dirty="0" smtClean="0"/>
              <a:t>6-%1,6'sı </a:t>
            </a:r>
            <a:r>
              <a:rPr lang="tr-TR" dirty="0"/>
              <a:t>jeotermal ve </a:t>
            </a:r>
            <a:r>
              <a:rPr lang="tr-TR" dirty="0" smtClean="0"/>
              <a:t>7-%2,5'i </a:t>
            </a:r>
            <a:r>
              <a:rPr lang="tr-TR" dirty="0"/>
              <a:t>ise diğer kaynaklar şeklindedir.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327" y="2276872"/>
            <a:ext cx="7100574" cy="426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776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38914" name="Dikdörtgen 4"/>
          <p:cNvSpPr>
            <a:spLocks noChangeArrowheads="1"/>
          </p:cNvSpPr>
          <p:nvPr/>
        </p:nvSpPr>
        <p:spPr bwMode="auto">
          <a:xfrm>
            <a:off x="142844" y="2000240"/>
            <a:ext cx="8858312" cy="4801314"/>
          </a:xfrm>
          <a:prstGeom prst="rect">
            <a:avLst/>
          </a:prstGeom>
          <a:noFill/>
          <a:ln w="9525">
            <a:noFill/>
            <a:miter lim="800000"/>
            <a:headEnd/>
            <a:tailEnd/>
          </a:ln>
        </p:spPr>
        <p:txBody>
          <a:bodyPr wrap="square">
            <a:spAutoFit/>
          </a:bodyPr>
          <a:lstStyle/>
          <a:p>
            <a:pPr algn="just"/>
            <a:r>
              <a:rPr lang="tr-TR" dirty="0" err="1">
                <a:latin typeface="Calibri" pitchFamily="34" charset="0"/>
              </a:rPr>
              <a:t>Rejeneratörlü</a:t>
            </a:r>
            <a:r>
              <a:rPr lang="tr-TR" dirty="0">
                <a:latin typeface="Calibri" pitchFamily="34" charset="0"/>
              </a:rPr>
              <a:t> çevrim, türbinin düşük basınç kademesindeki nem problemi ile karşı karşıyadır ve bu nedenle ara ısıtmalı bir çevrim ile </a:t>
            </a:r>
            <a:r>
              <a:rPr lang="tr-TR" dirty="0" err="1">
                <a:latin typeface="Calibri" pitchFamily="34" charset="0"/>
              </a:rPr>
              <a:t>rejeneratörlü</a:t>
            </a:r>
            <a:r>
              <a:rPr lang="tr-TR" dirty="0">
                <a:latin typeface="Calibri" pitchFamily="34" charset="0"/>
              </a:rPr>
              <a:t> çevrimi birleştirerek nem problemini gidermek ve ısıl verimi artırmak yaygın bir uygulamadır. Şekil 9-11’de bu şekildeki bir birleşik çevrim gösterilmektedir. Bu birleşik çevrim ile </a:t>
            </a:r>
            <a:r>
              <a:rPr lang="tr-TR" dirty="0" err="1">
                <a:latin typeface="Calibri" pitchFamily="34" charset="0"/>
              </a:rPr>
              <a:t>rejenerasyonsuz</a:t>
            </a:r>
            <a:r>
              <a:rPr lang="tr-TR" dirty="0">
                <a:latin typeface="Calibri" pitchFamily="34" charset="0"/>
              </a:rPr>
              <a:t> çevrimlere kıyasla önemli ölçüde daha yüksek verimler elde etmek mümkündür.</a:t>
            </a:r>
          </a:p>
          <a:p>
            <a:pPr algn="just"/>
            <a:endParaRPr lang="tr-TR" dirty="0">
              <a:latin typeface="Calibri" pitchFamily="34" charset="0"/>
            </a:endParaRPr>
          </a:p>
          <a:p>
            <a:pPr algn="just"/>
            <a:r>
              <a:rPr lang="tr-TR" dirty="0">
                <a:latin typeface="Calibri" pitchFamily="34" charset="0"/>
              </a:rPr>
              <a:t>Verim hakkında söylenecek son söz şudur: Çevrim veriminin hesabında türbin çıkış işini istenen çıktı olarak kullanıp </a:t>
            </a:r>
            <a:r>
              <a:rPr lang="tr-TR" dirty="0" err="1">
                <a:latin typeface="Calibri" pitchFamily="34" charset="0"/>
              </a:rPr>
              <a:t>yoğuşturucudan</a:t>
            </a:r>
            <a:r>
              <a:rPr lang="tr-TR" dirty="0">
                <a:latin typeface="Calibri" pitchFamily="34" charset="0"/>
              </a:rPr>
              <a:t> atılan ısıyı kayıp enerji olarak dikkate alıyoruz. Bir güç santralinin stratejik olarak atılan buharın binaları ısıtma ve soğutma veya bu buharın değişik endüstriyel işlemlerde kullanılabilecek şekilde kurulduğu özel uygulamalar da bulunmaktadır. Bu işlem çoğu kez </a:t>
            </a:r>
            <a:r>
              <a:rPr lang="tr-TR" dirty="0" err="1">
                <a:latin typeface="Calibri" pitchFamily="34" charset="0"/>
              </a:rPr>
              <a:t>kojenerasyon</a:t>
            </a:r>
            <a:r>
              <a:rPr lang="tr-TR" dirty="0">
                <a:latin typeface="Calibri" pitchFamily="34" charset="0"/>
              </a:rPr>
              <a:t> olarak adlandırılmaktadır. Bu sistemlerde, atık ısının yaklaşık olarak yarısı etkin olarak kullanılabilir ve bu da bir güç santralinin ısıl verimini yaklaşık olarak iki katına çıkartır. Buhar veya sıcak su çok uzak mesafelere taşınamazlar. Bu nedenle, güç santralleri yerleşim alanlarına ya da endüstriyel alanların yakınlarına kurulmalıdır. Bu konuda, bir üniversite </a:t>
            </a:r>
            <a:r>
              <a:rPr lang="tr-TR" dirty="0" err="1">
                <a:latin typeface="Calibri" pitchFamily="34" charset="0"/>
              </a:rPr>
              <a:t>kampüsü</a:t>
            </a:r>
            <a:r>
              <a:rPr lang="tr-TR" dirty="0">
                <a:latin typeface="Calibri" pitchFamily="34" charset="0"/>
              </a:rPr>
              <a:t>, çoğu büyük endüstriyel uygulamalar gibi </a:t>
            </a:r>
            <a:r>
              <a:rPr lang="tr-TR" dirty="0" err="1">
                <a:latin typeface="Calibri" pitchFamily="34" charset="0"/>
              </a:rPr>
              <a:t>kojenerasyon</a:t>
            </a:r>
            <a:r>
              <a:rPr lang="tr-TR" dirty="0">
                <a:latin typeface="Calibri" pitchFamily="34" charset="0"/>
              </a:rPr>
              <a:t> için açık bir adaydır.</a:t>
            </a:r>
          </a:p>
          <a:p>
            <a:pPr algn="just"/>
            <a:endParaRPr lang="tr-TR" dirty="0">
              <a:latin typeface="Calibri" pitchFamily="34" charset="0"/>
            </a:endParaRPr>
          </a:p>
        </p:txBody>
      </p:sp>
      <p:sp>
        <p:nvSpPr>
          <p:cNvPr id="38915" name="Dikdörtgen 6"/>
          <p:cNvSpPr>
            <a:spLocks noChangeArrowheads="1"/>
          </p:cNvSpPr>
          <p:nvPr/>
        </p:nvSpPr>
        <p:spPr bwMode="auto">
          <a:xfrm>
            <a:off x="0" y="3357562"/>
            <a:ext cx="9144000" cy="369332"/>
          </a:xfrm>
          <a:prstGeom prst="rect">
            <a:avLst/>
          </a:prstGeom>
          <a:noFill/>
          <a:ln w="9525">
            <a:noFill/>
            <a:miter lim="800000"/>
            <a:headEnd/>
            <a:tailEnd/>
          </a:ln>
        </p:spPr>
        <p:txBody>
          <a:bodyPr>
            <a:spAutoFit/>
          </a:bodyPr>
          <a:lstStyle/>
          <a:p>
            <a:pPr algn="just"/>
            <a:r>
              <a:rPr lang="tr-TR" dirty="0">
                <a:latin typeface="Calibri" pitchFamily="34" charset="0"/>
              </a:rPr>
              <a:t>	</a:t>
            </a:r>
          </a:p>
        </p:txBody>
      </p:sp>
      <p:sp>
        <p:nvSpPr>
          <p:cNvPr id="3" name="Slayt Numarası Yer Tutucusu 2"/>
          <p:cNvSpPr>
            <a:spLocks noGrp="1"/>
          </p:cNvSpPr>
          <p:nvPr>
            <p:ph type="sldNum" sz="quarter" idx="12"/>
          </p:nvPr>
        </p:nvSpPr>
        <p:spPr/>
        <p:txBody>
          <a:bodyPr/>
          <a:lstStyle/>
          <a:p>
            <a:pPr>
              <a:defRPr/>
            </a:pPr>
            <a:fld id="{124C2212-AB04-4318-B035-A5A4F4C57C4D}" type="slidenum">
              <a:rPr lang="tr-TR"/>
              <a:pPr>
                <a:defRPr/>
              </a:pPr>
              <a:t>40</a:t>
            </a:fld>
            <a:endParaRPr lang="tr-TR"/>
          </a:p>
        </p:txBody>
      </p:sp>
      <p:sp>
        <p:nvSpPr>
          <p:cNvPr id="7" name="Dikdörtgen 6"/>
          <p:cNvSpPr>
            <a:spLocks noChangeArrowheads="1"/>
          </p:cNvSpPr>
          <p:nvPr/>
        </p:nvSpPr>
        <p:spPr bwMode="auto">
          <a:xfrm>
            <a:off x="122238" y="1557338"/>
            <a:ext cx="3918637" cy="369332"/>
          </a:xfrm>
          <a:prstGeom prst="rect">
            <a:avLst/>
          </a:prstGeom>
          <a:noFill/>
          <a:ln w="9525">
            <a:noFill/>
            <a:miter lim="800000"/>
            <a:headEnd/>
            <a:tailEnd/>
          </a:ln>
        </p:spPr>
        <p:txBody>
          <a:bodyPr wrap="none">
            <a:spAutoFit/>
          </a:bodyPr>
          <a:lstStyle/>
          <a:p>
            <a:r>
              <a:rPr lang="tr-TR" b="1" dirty="0">
                <a:latin typeface="Calibri" pitchFamily="34" charset="0"/>
              </a:rPr>
              <a:t>9.5 REJENERATÖRLÜ RANKİNE ÇEVRİMİ</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39938" name="Picture 2"/>
          <p:cNvPicPr>
            <a:picLocks noChangeAspect="1" noChangeArrowheads="1"/>
          </p:cNvPicPr>
          <p:nvPr/>
        </p:nvPicPr>
        <p:blipFill>
          <a:blip r:embed="rId2"/>
          <a:srcRect/>
          <a:stretch>
            <a:fillRect/>
          </a:stretch>
        </p:blipFill>
        <p:spPr bwMode="auto">
          <a:xfrm>
            <a:off x="122238" y="838200"/>
            <a:ext cx="8809037" cy="590391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786CF8F2-176A-4F98-A026-08A7FA3E50EB}" type="slidenum">
              <a:rPr lang="tr-TR"/>
              <a:pPr>
                <a:defRPr/>
              </a:pPr>
              <a:t>41</a:t>
            </a:fld>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990600" y="1812925"/>
            <a:ext cx="7086600" cy="3444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sz="2000" b="1">
                <a:solidFill>
                  <a:srgbClr val="FF3399"/>
                </a:solidFill>
                <a:effectLst>
                  <a:outerShdw blurRad="38100" dist="38100" dir="2700000" algn="tl">
                    <a:srgbClr val="000000"/>
                  </a:outerShdw>
                </a:effectLst>
              </a:rPr>
              <a:t>ÖRNEK</a:t>
            </a:r>
          </a:p>
          <a:p>
            <a:pPr algn="just"/>
            <a:endParaRPr lang="tr-TR" sz="2000" b="1">
              <a:solidFill>
                <a:srgbClr val="FF3399"/>
              </a:solidFill>
              <a:effectLst>
                <a:outerShdw blurRad="38100" dist="38100" dir="2700000" algn="tl">
                  <a:srgbClr val="000000"/>
                </a:outerShdw>
              </a:effectLst>
            </a:endParaRPr>
          </a:p>
          <a:p>
            <a:pPr algn="just"/>
            <a:r>
              <a:rPr lang="tr-TR" sz="2000" b="1">
                <a:solidFill>
                  <a:srgbClr val="000000"/>
                </a:solidFill>
              </a:rPr>
              <a:t>ideal ara buhar almalı Rankine çevrimine göre çalışan bir buharlı güç santralinde bir adet açık besleme suyu ısıtıcısı kullanılmaktadır. Buhar türbine 1 5 MPa basınç ve 600 °C sıcaklıkta girmektedir. Yoğuşturucu basıncı 10 kPa'dir. Bir miktar buhar türbinden 1.2 MPa basınçta ayrılarak, açık besleme suyu ısıtıcısına gönderilmektedir. Türbinden ayrılan buhar miktarını ve çevrimin ısıl verimini hesaplayın.</a:t>
            </a:r>
          </a:p>
          <a:p>
            <a:pPr algn="just"/>
            <a:endParaRPr lang="tr-TR" sz="2000" b="1">
              <a:solidFill>
                <a:srgbClr val="000000"/>
              </a:solidFill>
            </a:endParaRPr>
          </a:p>
        </p:txBody>
      </p:sp>
    </p:spTree>
    <p:extLst>
      <p:ext uri="{BB962C8B-B14F-4D97-AF65-F5344CB8AC3E}">
        <p14:creationId xmlns:p14="http://schemas.microsoft.com/office/powerpoint/2010/main" val="1670374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609600" y="76200"/>
            <a:ext cx="8064500"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b="1" dirty="0">
                <a:solidFill>
                  <a:srgbClr val="FF3399"/>
                </a:solidFill>
                <a:effectLst>
                  <a:outerShdw blurRad="38100" dist="38100" dir="2700000" algn="tl">
                    <a:srgbClr val="C0C0C0"/>
                  </a:outerShdw>
                </a:effectLst>
              </a:rPr>
              <a:t>ÖRNEK</a:t>
            </a:r>
          </a:p>
          <a:p>
            <a:pPr algn="just"/>
            <a:r>
              <a:rPr lang="tr-TR" sz="1400" b="1" dirty="0">
                <a:solidFill>
                  <a:srgbClr val="FFFFFF"/>
                </a:solidFill>
              </a:rPr>
              <a:t>ideal ara buhar almalı </a:t>
            </a:r>
            <a:r>
              <a:rPr lang="tr-TR" sz="1400" b="1" dirty="0" err="1">
                <a:solidFill>
                  <a:srgbClr val="FFFFFF"/>
                </a:solidFill>
              </a:rPr>
              <a:t>Rankine</a:t>
            </a:r>
            <a:r>
              <a:rPr lang="tr-TR" sz="1400" b="1" dirty="0">
                <a:solidFill>
                  <a:srgbClr val="FFFFFF"/>
                </a:solidFill>
              </a:rPr>
              <a:t> çevrimine göre çalışan bir buharlı güç santralinde bir adet açık besleme suyu ısıtıcısı kullanılmaktadır. Buhar türbine 1 5 </a:t>
            </a:r>
            <a:r>
              <a:rPr lang="tr-TR" sz="1400" b="1" dirty="0" err="1">
                <a:solidFill>
                  <a:srgbClr val="FFFFFF"/>
                </a:solidFill>
              </a:rPr>
              <a:t>MPa</a:t>
            </a:r>
            <a:r>
              <a:rPr lang="tr-TR" sz="1400" b="1" dirty="0">
                <a:solidFill>
                  <a:srgbClr val="FFFFFF"/>
                </a:solidFill>
              </a:rPr>
              <a:t> basınç ve 600 °C sıcaklıkta girmektedir. </a:t>
            </a:r>
            <a:r>
              <a:rPr lang="tr-TR" sz="1400" b="1" dirty="0" err="1">
                <a:solidFill>
                  <a:srgbClr val="FFFFFF"/>
                </a:solidFill>
              </a:rPr>
              <a:t>Yoğuşturucu</a:t>
            </a:r>
            <a:r>
              <a:rPr lang="tr-TR" sz="1400" b="1" dirty="0">
                <a:solidFill>
                  <a:srgbClr val="FFFFFF"/>
                </a:solidFill>
              </a:rPr>
              <a:t> basıncı 10 </a:t>
            </a:r>
            <a:r>
              <a:rPr lang="tr-TR" sz="1400" b="1" dirty="0" err="1">
                <a:solidFill>
                  <a:srgbClr val="FFFFFF"/>
                </a:solidFill>
              </a:rPr>
              <a:t>kPa'dir</a:t>
            </a:r>
            <a:r>
              <a:rPr lang="tr-TR" sz="1400" b="1" dirty="0">
                <a:solidFill>
                  <a:srgbClr val="FFFFFF"/>
                </a:solidFill>
              </a:rPr>
              <a:t>. Bir miktar buhar türbinden 1.2 </a:t>
            </a:r>
            <a:r>
              <a:rPr lang="tr-TR" sz="1400" b="1" dirty="0" err="1">
                <a:solidFill>
                  <a:srgbClr val="FFFFFF"/>
                </a:solidFill>
              </a:rPr>
              <a:t>MPa</a:t>
            </a:r>
            <a:r>
              <a:rPr lang="tr-TR" sz="1400" b="1" dirty="0">
                <a:solidFill>
                  <a:srgbClr val="FFFFFF"/>
                </a:solidFill>
              </a:rPr>
              <a:t> basınçta ayrılarak, açık besleme suyu ısıtıcısına gönderilmektedir. Türbinden ayrılan buhar miktarını ve çevrimin ısıl verimini hesaplayın.</a:t>
            </a:r>
          </a:p>
          <a:p>
            <a:pPr algn="just"/>
            <a:endParaRPr lang="tr-TR" sz="1400" b="1" dirty="0">
              <a:solidFill>
                <a:srgbClr val="FFFFFF"/>
              </a:solidFill>
            </a:endParaRPr>
          </a:p>
          <a:p>
            <a:pPr algn="just"/>
            <a:r>
              <a:rPr lang="tr-TR" sz="1400" b="1" dirty="0">
                <a:solidFill>
                  <a:srgbClr val="FF3300"/>
                </a:solidFill>
              </a:rPr>
              <a:t>Çözüm</a:t>
            </a:r>
            <a:r>
              <a:rPr lang="tr-TR" sz="1400" b="1" dirty="0">
                <a:solidFill>
                  <a:srgbClr val="000000"/>
                </a:solidFill>
              </a:rPr>
              <a:t> </a:t>
            </a:r>
          </a:p>
          <a:p>
            <a:pPr algn="just"/>
            <a:r>
              <a:rPr lang="tr-TR" sz="1400" b="1" dirty="0">
                <a:solidFill>
                  <a:srgbClr val="000000"/>
                </a:solidFill>
              </a:rPr>
              <a:t>Güç santralinin ideal ara buhar almalı </a:t>
            </a:r>
            <a:r>
              <a:rPr lang="tr-TR" sz="1400" b="1" dirty="0" err="1">
                <a:solidFill>
                  <a:srgbClr val="000000"/>
                </a:solidFill>
              </a:rPr>
              <a:t>Rankine</a:t>
            </a:r>
            <a:r>
              <a:rPr lang="tr-TR" sz="1400" b="1" dirty="0">
                <a:solidFill>
                  <a:srgbClr val="000000"/>
                </a:solidFill>
              </a:rPr>
              <a:t> çevrimine göre çalıştığı belirtildiği için, türbin ve pompaların </a:t>
            </a:r>
            <a:r>
              <a:rPr lang="tr-TR" sz="1400" b="1" dirty="0" err="1">
                <a:solidFill>
                  <a:srgbClr val="000000"/>
                </a:solidFill>
              </a:rPr>
              <a:t>izantropik</a:t>
            </a:r>
            <a:r>
              <a:rPr lang="tr-TR" sz="1400" b="1" dirty="0">
                <a:solidFill>
                  <a:srgbClr val="000000"/>
                </a:solidFill>
              </a:rPr>
              <a:t> olduğu kabul edilebilir. Ayrıca, kazanda, besleme suyu ısıtıcısında ve </a:t>
            </a:r>
            <a:r>
              <a:rPr lang="tr-TR" sz="1400" b="1" dirty="0" err="1">
                <a:solidFill>
                  <a:srgbClr val="000000"/>
                </a:solidFill>
              </a:rPr>
              <a:t>yoğuşturucuda</a:t>
            </a:r>
            <a:r>
              <a:rPr lang="tr-TR" sz="1400" b="1" dirty="0">
                <a:solidFill>
                  <a:srgbClr val="000000"/>
                </a:solidFill>
              </a:rPr>
              <a:t> basıncın düşmediği, buharın </a:t>
            </a:r>
            <a:r>
              <a:rPr lang="tr-TR" sz="1400" b="1" dirty="0" err="1">
                <a:solidFill>
                  <a:srgbClr val="000000"/>
                </a:solidFill>
              </a:rPr>
              <a:t>yoğuşturucu</a:t>
            </a:r>
            <a:r>
              <a:rPr lang="tr-TR" sz="1400" b="1" dirty="0">
                <a:solidFill>
                  <a:srgbClr val="000000"/>
                </a:solidFill>
              </a:rPr>
              <a:t> ve besleme suyu ısıtıcısından doymuş sıvı halinde çıktığı kabul edilebilir.</a:t>
            </a:r>
          </a:p>
        </p:txBody>
      </p:sp>
      <p:pic>
        <p:nvPicPr>
          <p:cNvPr id="203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048000"/>
            <a:ext cx="4321175" cy="31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819400"/>
            <a:ext cx="3265487" cy="32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7183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974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33400"/>
            <a:ext cx="5257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4895850"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3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724400"/>
            <a:ext cx="434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438" y="2104013"/>
            <a:ext cx="3362297" cy="242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848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53988"/>
            <a:ext cx="2160587"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426" y="2060575"/>
            <a:ext cx="3529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924175"/>
            <a:ext cx="48958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3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728" y="4100354"/>
            <a:ext cx="4662488"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398" name="Text Box 6"/>
          <p:cNvSpPr txBox="1">
            <a:spLocks noChangeArrowheads="1"/>
          </p:cNvSpPr>
          <p:nvPr/>
        </p:nvSpPr>
        <p:spPr bwMode="auto">
          <a:xfrm>
            <a:off x="900113" y="1543050"/>
            <a:ext cx="77041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1400" b="1">
                <a:solidFill>
                  <a:srgbClr val="000000"/>
                </a:solidFill>
              </a:rPr>
              <a:t>Burada y, türbinden ayrılan buharın oranını (= m</a:t>
            </a:r>
            <a:r>
              <a:rPr lang="tr-TR" sz="1400" b="1" i="1" baseline="-25000">
                <a:solidFill>
                  <a:srgbClr val="000000"/>
                </a:solidFill>
              </a:rPr>
              <a:t>6</a:t>
            </a:r>
            <a:r>
              <a:rPr lang="tr-TR" sz="1400" b="1" i="1">
                <a:solidFill>
                  <a:srgbClr val="000000"/>
                </a:solidFill>
              </a:rPr>
              <a:t>/m</a:t>
            </a:r>
            <a:r>
              <a:rPr lang="tr-TR" sz="1400" b="1" i="1" baseline="-25000">
                <a:solidFill>
                  <a:srgbClr val="000000"/>
                </a:solidFill>
              </a:rPr>
              <a:t>5</a:t>
            </a:r>
            <a:r>
              <a:rPr lang="tr-TR" sz="1400" b="1" i="1">
                <a:solidFill>
                  <a:srgbClr val="000000"/>
                </a:solidFill>
              </a:rPr>
              <a:t>) </a:t>
            </a:r>
            <a:r>
              <a:rPr lang="tr-TR" sz="1400" b="1">
                <a:solidFill>
                  <a:srgbClr val="000000"/>
                </a:solidFill>
              </a:rPr>
              <a:t>göstermektedir. Bulunan entalpi değerleri yukarıdaki denklemde yerine konur ve y çözülürse,</a:t>
            </a:r>
          </a:p>
        </p:txBody>
      </p:sp>
      <p:sp>
        <p:nvSpPr>
          <p:cNvPr id="187399" name="Text Box 7"/>
          <p:cNvSpPr txBox="1">
            <a:spLocks noChangeArrowheads="1"/>
          </p:cNvSpPr>
          <p:nvPr/>
        </p:nvSpPr>
        <p:spPr bwMode="auto">
          <a:xfrm>
            <a:off x="684213" y="5222875"/>
            <a:ext cx="8064500" cy="942975"/>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tr-TR" sz="1400" b="1">
                <a:solidFill>
                  <a:srgbClr val="000000"/>
                </a:solidFill>
              </a:rPr>
              <a:t>Bu problem aynı basınç ve sıcaklık sınırları arasında, ara buhar alma yapılmadan çözülmüştü. Sonuçlar karşılaştırıldığı zaman ara buhar almanın çevrimin verimini yüzde 43.0'ten yüzde 46.3'e yükselttiği görülmektedir. Çevrimin net işi 171 kJ/kg azalmakla birlikte çevrime verilen ısı da 607 kJ/kg azalmaktadır. Böylece çevrimin ısıl verimi artmaktadır.</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15515"/>
            <a:ext cx="3616811"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221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41987" name="Dikdörtgen 4"/>
          <p:cNvSpPr>
            <a:spLocks noChangeArrowheads="1"/>
          </p:cNvSpPr>
          <p:nvPr/>
        </p:nvSpPr>
        <p:spPr bwMode="auto">
          <a:xfrm>
            <a:off x="122237" y="1196752"/>
            <a:ext cx="8809037" cy="3140075"/>
          </a:xfrm>
          <a:prstGeom prst="rect">
            <a:avLst/>
          </a:prstGeom>
          <a:noFill/>
          <a:ln w="9525">
            <a:noFill/>
            <a:miter lim="800000"/>
            <a:headEnd/>
            <a:tailEnd/>
          </a:ln>
        </p:spPr>
        <p:txBody>
          <a:bodyPr>
            <a:spAutoFit/>
          </a:bodyPr>
          <a:lstStyle/>
          <a:p>
            <a:pPr algn="just"/>
            <a:r>
              <a:rPr lang="tr-TR" dirty="0" err="1">
                <a:latin typeface="Calibri" pitchFamily="34" charset="0"/>
              </a:rPr>
              <a:t>Rankine</a:t>
            </a:r>
            <a:r>
              <a:rPr lang="tr-TR" dirty="0">
                <a:latin typeface="Calibri" pitchFamily="34" charset="0"/>
              </a:rPr>
              <a:t> çevrimi ve değiştirilmiş </a:t>
            </a:r>
            <a:r>
              <a:rPr lang="tr-TR" dirty="0" err="1">
                <a:latin typeface="Calibri" pitchFamily="34" charset="0"/>
              </a:rPr>
              <a:t>Rankine</a:t>
            </a:r>
            <a:r>
              <a:rPr lang="tr-TR" dirty="0">
                <a:latin typeface="Calibri" pitchFamily="34" charset="0"/>
              </a:rPr>
              <a:t> çevrimleri üzerinde şimdiye kadar yapılan değişikler, buharlaşma işlemi esnasında ısı ilavesi içermekteydi. Bu ısı transferi işlemi nispeten düşük sıcaklık (örneğin 250 °C gibi) ve 4 </a:t>
            </a:r>
            <a:r>
              <a:rPr lang="tr-TR" dirty="0" err="1">
                <a:latin typeface="Calibri" pitchFamily="34" charset="0"/>
              </a:rPr>
              <a:t>MPa</a:t>
            </a:r>
            <a:r>
              <a:rPr lang="tr-TR" dirty="0">
                <a:latin typeface="Calibri" pitchFamily="34" charset="0"/>
              </a:rPr>
              <a:t> basınç civarında gerçekleşir. Bu esnada, yanma sonunda kazanı çevreleyen gazların sıcaklığı 2500 °C civarındadır. Bu büyük sıcaklık farkı, ısı transferi olayını oldukça tersinmez hâle getirir. Tersinirliğe yaklaşmak için ısı transferi olayının küçük sıcaklık farkları ile gerçekleşmesi gerekir. Bu nedenle, santralin verimini artırmak için ısı transferinin gerçekleştiği sıcaklığın artırılması istenir. Bu aynı zamanda, işi gösteren alan arttığından çevrim verimini de artıracaktır. </a:t>
            </a:r>
            <a:r>
              <a:rPr lang="tr-TR" dirty="0" err="1">
                <a:latin typeface="Calibri" pitchFamily="34" charset="0"/>
              </a:rPr>
              <a:t>Carnot</a:t>
            </a:r>
            <a:r>
              <a:rPr lang="tr-TR" dirty="0">
                <a:latin typeface="Calibri" pitchFamily="34" charset="0"/>
              </a:rPr>
              <a:t> çevriminin ısıl verimine yaklaşabilmek için çalışma akışkanının sıcaklığı mümkün olduğunca sıcak gazların sıcaklığına yaklaştırılmalıdır. Şekil 9-13a’daki </a:t>
            </a:r>
            <a:r>
              <a:rPr lang="tr-TR" i="1" dirty="0">
                <a:latin typeface="Calibri" pitchFamily="34" charset="0"/>
              </a:rPr>
              <a:t>T-s </a:t>
            </a:r>
            <a:r>
              <a:rPr lang="tr-TR" dirty="0">
                <a:latin typeface="Calibri" pitchFamily="34" charset="0"/>
              </a:rPr>
              <a:t>diyagramında gösterilen </a:t>
            </a:r>
            <a:r>
              <a:rPr lang="tr-TR" i="1" dirty="0">
                <a:latin typeface="Calibri" pitchFamily="34" charset="0"/>
              </a:rPr>
              <a:t>kritik üstü </a:t>
            </a:r>
            <a:r>
              <a:rPr lang="tr-TR" i="1" dirty="0" err="1">
                <a:latin typeface="Calibri" pitchFamily="34" charset="0"/>
              </a:rPr>
              <a:t>Rankine</a:t>
            </a:r>
            <a:r>
              <a:rPr lang="tr-TR" i="1" dirty="0">
                <a:latin typeface="Calibri" pitchFamily="34" charset="0"/>
              </a:rPr>
              <a:t> çevrimi </a:t>
            </a:r>
            <a:r>
              <a:rPr lang="tr-TR" dirty="0">
                <a:latin typeface="Calibri" pitchFamily="34" charset="0"/>
              </a:rPr>
              <a:t>bu işlevi yerine getirmektedir.</a:t>
            </a:r>
          </a:p>
        </p:txBody>
      </p:sp>
      <p:sp>
        <p:nvSpPr>
          <p:cNvPr id="4" name="Slayt Numarası Yer Tutucusu 3"/>
          <p:cNvSpPr>
            <a:spLocks noGrp="1"/>
          </p:cNvSpPr>
          <p:nvPr>
            <p:ph type="sldNum" sz="quarter" idx="12"/>
          </p:nvPr>
        </p:nvSpPr>
        <p:spPr/>
        <p:txBody>
          <a:bodyPr/>
          <a:lstStyle/>
          <a:p>
            <a:pPr>
              <a:defRPr/>
            </a:pPr>
            <a:fld id="{62752FF0-3EA5-4A23-9FBC-40E1E37E3FCD}" type="slidenum">
              <a:rPr lang="tr-TR"/>
              <a:pPr>
                <a:defRPr/>
              </a:pPr>
              <a:t>46</a:t>
            </a:fld>
            <a:endParaRPr lang="tr-TR"/>
          </a:p>
        </p:txBody>
      </p:sp>
      <p:sp>
        <p:nvSpPr>
          <p:cNvPr id="6" name="Dikdörtgen 6"/>
          <p:cNvSpPr>
            <a:spLocks noChangeArrowheads="1"/>
          </p:cNvSpPr>
          <p:nvPr/>
        </p:nvSpPr>
        <p:spPr bwMode="auto">
          <a:xfrm>
            <a:off x="122238" y="908720"/>
            <a:ext cx="3529492" cy="369332"/>
          </a:xfrm>
          <a:prstGeom prst="rect">
            <a:avLst/>
          </a:prstGeom>
          <a:noFill/>
          <a:ln w="9525">
            <a:noFill/>
            <a:miter lim="800000"/>
            <a:headEnd/>
            <a:tailEnd/>
          </a:ln>
        </p:spPr>
        <p:txBody>
          <a:bodyPr wrap="none">
            <a:spAutoFit/>
          </a:bodyPr>
          <a:lstStyle/>
          <a:p>
            <a:r>
              <a:rPr lang="tr-TR" b="1" dirty="0">
                <a:latin typeface="Calibri" pitchFamily="34" charset="0"/>
              </a:rPr>
              <a:t>9.6 KRİTİK ÜSTÜ RANKİNE ÇEVRİMİ</a:t>
            </a:r>
            <a:endParaRPr lang="tr-TR" dirty="0">
              <a:latin typeface="Calibri" pitchFamily="34" charset="0"/>
            </a:endParaRPr>
          </a:p>
        </p:txBody>
      </p:sp>
      <p:pic>
        <p:nvPicPr>
          <p:cNvPr id="2" name="Resim 1"/>
          <p:cNvPicPr>
            <a:picLocks noChangeAspect="1"/>
          </p:cNvPicPr>
          <p:nvPr/>
        </p:nvPicPr>
        <p:blipFill>
          <a:blip r:embed="rId2"/>
          <a:stretch>
            <a:fillRect/>
          </a:stretch>
        </p:blipFill>
        <p:spPr>
          <a:xfrm>
            <a:off x="1331640" y="4241277"/>
            <a:ext cx="7236693" cy="263898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47</a:t>
            </a:fld>
            <a:endParaRPr lang="tr-TR"/>
          </a:p>
        </p:txBody>
      </p:sp>
      <p:sp>
        <p:nvSpPr>
          <p:cNvPr id="5" name="4 Dikdörtgen"/>
          <p:cNvSpPr/>
          <p:nvPr/>
        </p:nvSpPr>
        <p:spPr>
          <a:xfrm>
            <a:off x="142844" y="2285992"/>
            <a:ext cx="8715436" cy="3693319"/>
          </a:xfrm>
          <a:prstGeom prst="rect">
            <a:avLst/>
          </a:prstGeom>
        </p:spPr>
        <p:txBody>
          <a:bodyPr wrap="square">
            <a:spAutoFit/>
          </a:bodyPr>
          <a:lstStyle/>
          <a:p>
            <a:pPr algn="just"/>
            <a:r>
              <a:rPr lang="tr-TR" dirty="0">
                <a:latin typeface="Calibri" pitchFamily="34" charset="0"/>
              </a:rPr>
              <a:t>Dikkat edilirse kritik üstü </a:t>
            </a:r>
            <a:r>
              <a:rPr lang="tr-TR" dirty="0" err="1">
                <a:latin typeface="Calibri" pitchFamily="34" charset="0"/>
              </a:rPr>
              <a:t>Rankine</a:t>
            </a:r>
            <a:r>
              <a:rPr lang="tr-TR" dirty="0">
                <a:latin typeface="Calibri" pitchFamily="34" charset="0"/>
              </a:rPr>
              <a:t> çevriminde çevrime ısı girişi sürecinde doymuş sıvı-buhar bölgesine asla girilmemektedir. Bu yüksek basınçlarda, borular ve ilgili akışkan iletici ekipmanlar oldukça kalın, yüksek basınç kuvvetlerine dayanacak şekilde imal edilmiş olmalıdır. Bunun getireceği maliyet artışı, verim ve güçteki artışla birlikte değerlendirilmelidir. </a:t>
            </a:r>
          </a:p>
          <a:p>
            <a:pPr algn="just"/>
            <a:endParaRPr lang="tr-TR" dirty="0">
              <a:latin typeface="Calibri" pitchFamily="34" charset="0"/>
            </a:endParaRPr>
          </a:p>
          <a:p>
            <a:pPr algn="just"/>
            <a:r>
              <a:rPr lang="tr-TR" dirty="0">
                <a:latin typeface="Calibri" pitchFamily="34" charset="0"/>
              </a:rPr>
              <a:t>Kızgın buhar, yüksek basınçlı türbinde </a:t>
            </a:r>
            <a:r>
              <a:rPr lang="tr-TR" dirty="0" err="1">
                <a:latin typeface="Calibri" pitchFamily="34" charset="0"/>
              </a:rPr>
              <a:t>izentropik</a:t>
            </a:r>
            <a:r>
              <a:rPr lang="tr-TR" dirty="0">
                <a:latin typeface="Calibri" pitchFamily="34" charset="0"/>
              </a:rPr>
              <a:t> olarak (yalıtılmış ve kayıpsız bir şekilde) nispeten düşük </a:t>
            </a:r>
            <a:r>
              <a:rPr lang="tr-TR" dirty="0" err="1">
                <a:latin typeface="Calibri" pitchFamily="34" charset="0"/>
              </a:rPr>
              <a:t>yoğuşturucu</a:t>
            </a:r>
            <a:r>
              <a:rPr lang="tr-TR" dirty="0">
                <a:latin typeface="Calibri" pitchFamily="34" charset="0"/>
              </a:rPr>
              <a:t> basıncına genişletilirse </a:t>
            </a:r>
            <a:r>
              <a:rPr lang="tr-TR" dirty="0" err="1">
                <a:latin typeface="Calibri" pitchFamily="34" charset="0"/>
              </a:rPr>
              <a:t>Rankine</a:t>
            </a:r>
            <a:r>
              <a:rPr lang="tr-TR" dirty="0">
                <a:latin typeface="Calibri" pitchFamily="34" charset="0"/>
              </a:rPr>
              <a:t> çevriminde türbinin düşük basınç bölgesinde çok yüksek nem oranlarının meydana geleceği açıktır. Bu problemi ortadan kaldırmak için iki ara ısıtma kademesi uygulanabilir ve çevrim verimini maksimize etmek için sisteme birkaç </a:t>
            </a:r>
            <a:r>
              <a:rPr lang="tr-TR" dirty="0" err="1">
                <a:latin typeface="Calibri" pitchFamily="34" charset="0"/>
              </a:rPr>
              <a:t>rejeneratör</a:t>
            </a:r>
            <a:r>
              <a:rPr lang="tr-TR" dirty="0">
                <a:latin typeface="Calibri" pitchFamily="34" charset="0"/>
              </a:rPr>
              <a:t> kademesi eklenebilir. Şekil 9-13</a:t>
            </a:r>
            <a:r>
              <a:rPr lang="tr-TR" i="1" dirty="0">
                <a:latin typeface="Calibri" pitchFamily="34" charset="0"/>
              </a:rPr>
              <a:t>b</a:t>
            </a:r>
            <a:r>
              <a:rPr lang="tr-TR" dirty="0">
                <a:latin typeface="Calibri" pitchFamily="34" charset="0"/>
              </a:rPr>
              <a:t>, 6 </a:t>
            </a:r>
            <a:r>
              <a:rPr lang="tr-TR" dirty="0" err="1">
                <a:latin typeface="Calibri" pitchFamily="34" charset="0"/>
              </a:rPr>
              <a:t>rejeneratörlü</a:t>
            </a:r>
            <a:r>
              <a:rPr lang="tr-TR" dirty="0">
                <a:latin typeface="Calibri" pitchFamily="34" charset="0"/>
              </a:rPr>
              <a:t> ve 2 tekrar ısıtmalı (ara ısıtmalı) bir çevrimi göstermektedir. Örnek 9-8, iki ara ısıtma ve iki </a:t>
            </a:r>
            <a:r>
              <a:rPr lang="tr-TR" dirty="0" err="1">
                <a:latin typeface="Calibri" pitchFamily="34" charset="0"/>
              </a:rPr>
              <a:t>rejeneratörlü</a:t>
            </a:r>
            <a:r>
              <a:rPr lang="tr-TR" dirty="0">
                <a:latin typeface="Calibri" pitchFamily="34" charset="0"/>
              </a:rPr>
              <a:t> bir çevrimi göstermektedir.</a:t>
            </a:r>
          </a:p>
        </p:txBody>
      </p:sp>
      <p:sp>
        <p:nvSpPr>
          <p:cNvPr id="6" name="Metin kutusu 12"/>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7" name="Dikdörtgen 6"/>
          <p:cNvSpPr>
            <a:spLocks noChangeArrowheads="1"/>
          </p:cNvSpPr>
          <p:nvPr/>
        </p:nvSpPr>
        <p:spPr bwMode="auto">
          <a:xfrm>
            <a:off x="122238" y="1557338"/>
            <a:ext cx="3529492" cy="369332"/>
          </a:xfrm>
          <a:prstGeom prst="rect">
            <a:avLst/>
          </a:prstGeom>
          <a:noFill/>
          <a:ln w="9525">
            <a:noFill/>
            <a:miter lim="800000"/>
            <a:headEnd/>
            <a:tailEnd/>
          </a:ln>
        </p:spPr>
        <p:txBody>
          <a:bodyPr wrap="none">
            <a:spAutoFit/>
          </a:bodyPr>
          <a:lstStyle/>
          <a:p>
            <a:r>
              <a:rPr lang="tr-TR" b="1" dirty="0">
                <a:latin typeface="Calibri" pitchFamily="34" charset="0"/>
              </a:rPr>
              <a:t>9.6 KRİTİK ÜSTÜ RANKİNE ÇEVRİMİ</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44034" name="Picture 3"/>
          <p:cNvPicPr>
            <a:picLocks noChangeAspect="1" noChangeArrowheads="1"/>
          </p:cNvPicPr>
          <p:nvPr/>
        </p:nvPicPr>
        <p:blipFill>
          <a:blip r:embed="rId2"/>
          <a:srcRect/>
          <a:stretch>
            <a:fillRect/>
          </a:stretch>
        </p:blipFill>
        <p:spPr bwMode="auto">
          <a:xfrm>
            <a:off x="122238" y="981075"/>
            <a:ext cx="8809037" cy="5191125"/>
          </a:xfrm>
          <a:prstGeom prst="rect">
            <a:avLst/>
          </a:prstGeom>
          <a:noFill/>
          <a:ln w="9525">
            <a:noFill/>
            <a:miter lim="800000"/>
            <a:headEnd/>
            <a:tailEnd/>
          </a:ln>
        </p:spPr>
      </p:pic>
      <p:sp>
        <p:nvSpPr>
          <p:cNvPr id="4" name="Sola Bükülü Ok 3"/>
          <p:cNvSpPr/>
          <p:nvPr/>
        </p:nvSpPr>
        <p:spPr>
          <a:xfrm>
            <a:off x="8388350" y="6237288"/>
            <a:ext cx="360363" cy="4762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3" name="Slayt Numarası Yer Tutucusu 2"/>
          <p:cNvSpPr>
            <a:spLocks noGrp="1"/>
          </p:cNvSpPr>
          <p:nvPr>
            <p:ph type="sldNum" sz="quarter" idx="12"/>
          </p:nvPr>
        </p:nvSpPr>
        <p:spPr>
          <a:xfrm>
            <a:off x="6156325" y="6356350"/>
            <a:ext cx="2133600" cy="365125"/>
          </a:xfrm>
        </p:spPr>
        <p:txBody>
          <a:bodyPr/>
          <a:lstStyle/>
          <a:p>
            <a:pPr>
              <a:defRPr/>
            </a:pPr>
            <a:fld id="{5176A495-439A-4BCA-B8E3-1C8518141369}" type="slidenum">
              <a:rPr lang="tr-TR"/>
              <a:pPr>
                <a:defRPr/>
              </a:pPr>
              <a:t>48</a:t>
            </a:fld>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45058" name="Picture 2"/>
          <p:cNvPicPr>
            <a:picLocks noChangeAspect="1" noChangeArrowheads="1"/>
          </p:cNvPicPr>
          <p:nvPr/>
        </p:nvPicPr>
        <p:blipFill>
          <a:blip r:embed="rId2"/>
          <a:srcRect/>
          <a:stretch>
            <a:fillRect/>
          </a:stretch>
        </p:blipFill>
        <p:spPr bwMode="auto">
          <a:xfrm>
            <a:off x="122238" y="1341438"/>
            <a:ext cx="8809037" cy="4514850"/>
          </a:xfrm>
          <a:prstGeom prst="rect">
            <a:avLst/>
          </a:prstGeom>
          <a:noFill/>
          <a:ln w="9525">
            <a:noFill/>
            <a:miter lim="800000"/>
            <a:headEnd/>
            <a:tailEnd/>
          </a:ln>
        </p:spPr>
      </p:pic>
      <p:sp>
        <p:nvSpPr>
          <p:cNvPr id="45059" name="Metin kutusu 4"/>
          <p:cNvSpPr txBox="1">
            <a:spLocks noChangeArrowheads="1"/>
          </p:cNvSpPr>
          <p:nvPr/>
        </p:nvSpPr>
        <p:spPr bwMode="auto">
          <a:xfrm>
            <a:off x="122238" y="823913"/>
            <a:ext cx="1863725" cy="369887"/>
          </a:xfrm>
          <a:prstGeom prst="rect">
            <a:avLst/>
          </a:prstGeom>
          <a:noFill/>
          <a:ln w="9525">
            <a:noFill/>
            <a:miter lim="800000"/>
            <a:headEnd/>
            <a:tailEnd/>
          </a:ln>
        </p:spPr>
        <p:txBody>
          <a:bodyPr wrap="none">
            <a:spAutoFit/>
          </a:bodyPr>
          <a:lstStyle/>
          <a:p>
            <a:r>
              <a:rPr lang="tr-TR" b="1">
                <a:latin typeface="Calibri" pitchFamily="34" charset="0"/>
              </a:rPr>
              <a:t>Örnek 9.8 devam;</a:t>
            </a:r>
          </a:p>
        </p:txBody>
      </p:sp>
      <p:sp>
        <p:nvSpPr>
          <p:cNvPr id="7" name="Sola Bükülü Ok 6"/>
          <p:cNvSpPr/>
          <p:nvPr/>
        </p:nvSpPr>
        <p:spPr>
          <a:xfrm>
            <a:off x="8388350" y="6092825"/>
            <a:ext cx="360363" cy="477838"/>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3" name="Slayt Numarası Yer Tutucusu 2"/>
          <p:cNvSpPr>
            <a:spLocks noGrp="1"/>
          </p:cNvSpPr>
          <p:nvPr>
            <p:ph type="sldNum" sz="quarter" idx="12"/>
          </p:nvPr>
        </p:nvSpPr>
        <p:spPr>
          <a:xfrm>
            <a:off x="6156325" y="6165850"/>
            <a:ext cx="2133600" cy="365125"/>
          </a:xfrm>
        </p:spPr>
        <p:txBody>
          <a:bodyPr/>
          <a:lstStyle/>
          <a:p>
            <a:pPr>
              <a:defRPr/>
            </a:pPr>
            <a:fld id="{145796EF-A436-4410-9A5B-88978C1F7946}" type="slidenum">
              <a:rPr lang="tr-TR"/>
              <a:pPr>
                <a:defRPr/>
              </a:pPr>
              <a:t>49</a:t>
            </a:fld>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16386" name="Dikdörtgen 4"/>
          <p:cNvSpPr>
            <a:spLocks noChangeArrowheads="1"/>
          </p:cNvSpPr>
          <p:nvPr/>
        </p:nvSpPr>
        <p:spPr bwMode="auto">
          <a:xfrm>
            <a:off x="122238" y="1268413"/>
            <a:ext cx="8809037" cy="4801314"/>
          </a:xfrm>
          <a:prstGeom prst="rect">
            <a:avLst/>
          </a:prstGeom>
          <a:noFill/>
          <a:ln w="9525">
            <a:noFill/>
            <a:miter lim="800000"/>
            <a:headEnd/>
            <a:tailEnd/>
          </a:ln>
        </p:spPr>
        <p:txBody>
          <a:bodyPr>
            <a:spAutoFit/>
          </a:bodyPr>
          <a:lstStyle/>
          <a:p>
            <a:r>
              <a:rPr lang="tr-TR" b="1" dirty="0">
                <a:latin typeface="Calibri" pitchFamily="34" charset="0"/>
              </a:rPr>
              <a:t>9.1 GİRİŞ</a:t>
            </a:r>
          </a:p>
          <a:p>
            <a:endParaRPr lang="tr-TR" b="1" dirty="0">
              <a:latin typeface="Calibri" pitchFamily="34" charset="0"/>
            </a:endParaRPr>
          </a:p>
          <a:p>
            <a:pPr algn="just"/>
            <a:r>
              <a:rPr lang="tr-TR" dirty="0">
                <a:latin typeface="Calibri" pitchFamily="34" charset="0"/>
              </a:rPr>
              <a:t>İdeal </a:t>
            </a:r>
            <a:r>
              <a:rPr lang="tr-TR" dirty="0" err="1">
                <a:latin typeface="Calibri" pitchFamily="34" charset="0"/>
              </a:rPr>
              <a:t>Carnot</a:t>
            </a:r>
            <a:r>
              <a:rPr lang="tr-TR" dirty="0">
                <a:latin typeface="Calibri" pitchFamily="34" charset="0"/>
              </a:rPr>
              <a:t> çevrimi, diğer bütün gerçek ve ideal çevrimleri karşılaştırmak amacıyla bir model olarak kullanılmaktadır. </a:t>
            </a:r>
          </a:p>
          <a:p>
            <a:pPr algn="just"/>
            <a:r>
              <a:rPr lang="tr-TR" dirty="0">
                <a:latin typeface="Calibri" pitchFamily="34" charset="0"/>
              </a:rPr>
              <a:t>Bir </a:t>
            </a:r>
            <a:r>
              <a:rPr lang="tr-TR" dirty="0" err="1">
                <a:latin typeface="Calibri" pitchFamily="34" charset="0"/>
              </a:rPr>
              <a:t>Carnot</a:t>
            </a:r>
            <a:r>
              <a:rPr lang="tr-TR" dirty="0">
                <a:latin typeface="Calibri" pitchFamily="34" charset="0"/>
              </a:rPr>
              <a:t> güç çevriminin verimi herhangi bir güç çevrimi için ulaşılabilecek maksimum değeri ifade etmekte olup aşağıdaki şekilde ifade edilmektedir.</a:t>
            </a:r>
          </a:p>
          <a:p>
            <a:endParaRPr lang="tr-TR" dirty="0">
              <a:latin typeface="Calibri" pitchFamily="34" charset="0"/>
            </a:endParaRPr>
          </a:p>
          <a:p>
            <a:endParaRPr lang="tr-TR" dirty="0">
              <a:latin typeface="Calibri" pitchFamily="34" charset="0"/>
            </a:endParaRPr>
          </a:p>
          <a:p>
            <a:endParaRPr lang="tr-TR" dirty="0">
              <a:latin typeface="Calibri" pitchFamily="34" charset="0"/>
            </a:endParaRPr>
          </a:p>
          <a:p>
            <a:endParaRPr lang="tr-TR" dirty="0">
              <a:latin typeface="Calibri" pitchFamily="34" charset="0"/>
            </a:endParaRPr>
          </a:p>
          <a:p>
            <a:pPr algn="just"/>
            <a:endParaRPr lang="tr-TR" dirty="0">
              <a:latin typeface="Calibri" pitchFamily="34" charset="0"/>
            </a:endParaRPr>
          </a:p>
          <a:p>
            <a:pPr algn="just"/>
            <a:r>
              <a:rPr lang="tr-TR" dirty="0">
                <a:latin typeface="Calibri" pitchFamily="34" charset="0"/>
              </a:rPr>
              <a:t>Denklemden görüleceği üzere, ısının çevrime girdiği T</a:t>
            </a:r>
            <a:r>
              <a:rPr lang="tr-TR" sz="1200" i="1" dirty="0">
                <a:latin typeface="Calibri" pitchFamily="34" charset="0"/>
              </a:rPr>
              <a:t>H</a:t>
            </a:r>
            <a:r>
              <a:rPr lang="tr-TR" i="1" dirty="0">
                <a:latin typeface="Calibri" pitchFamily="34" charset="0"/>
              </a:rPr>
              <a:t> </a:t>
            </a:r>
            <a:r>
              <a:rPr lang="tr-TR" dirty="0">
                <a:latin typeface="Calibri" pitchFamily="34" charset="0"/>
              </a:rPr>
              <a:t>sıcaklığının artırılması veya ısının çevrimden atıldığı </a:t>
            </a:r>
            <a:r>
              <a:rPr lang="tr-TR" i="1" dirty="0">
                <a:latin typeface="Calibri" pitchFamily="34" charset="0"/>
              </a:rPr>
              <a:t>T</a:t>
            </a:r>
            <a:r>
              <a:rPr lang="tr-TR" sz="1200" i="1" dirty="0">
                <a:latin typeface="Calibri" pitchFamily="34" charset="0"/>
              </a:rPr>
              <a:t>L </a:t>
            </a:r>
            <a:r>
              <a:rPr lang="tr-TR" dirty="0">
                <a:latin typeface="Calibri" pitchFamily="34" charset="0"/>
              </a:rPr>
              <a:t>sıcaklığının azaltılması ile birlikte verim de artmaktadır. </a:t>
            </a:r>
          </a:p>
          <a:p>
            <a:pPr algn="just"/>
            <a:endParaRPr lang="tr-TR" dirty="0">
              <a:latin typeface="Calibri" pitchFamily="34" charset="0"/>
            </a:endParaRPr>
          </a:p>
          <a:p>
            <a:pPr algn="just"/>
            <a:r>
              <a:rPr lang="tr-TR" dirty="0">
                <a:latin typeface="Calibri" pitchFamily="34" charset="0"/>
              </a:rPr>
              <a:t>Bunu gerçek çevrimlere uyguladığımızda çevrim veriminin, en yüksek maksimum sıcaklık ve en düşük minimum sıcaklık kullanılarak maksimize edilebileceği görülecektir. Bu bölümde, güç üretiminde kullanılan buhar çevrimleri üzerinde duracağız.</a:t>
            </a:r>
          </a:p>
        </p:txBody>
      </p:sp>
      <p:sp>
        <p:nvSpPr>
          <p:cNvPr id="3" name="Slayt Numarası Yer Tutucusu 2"/>
          <p:cNvSpPr>
            <a:spLocks noGrp="1"/>
          </p:cNvSpPr>
          <p:nvPr>
            <p:ph type="sldNum" sz="quarter" idx="12"/>
          </p:nvPr>
        </p:nvSpPr>
        <p:spPr/>
        <p:txBody>
          <a:bodyPr/>
          <a:lstStyle/>
          <a:p>
            <a:pPr>
              <a:defRPr/>
            </a:pPr>
            <a:fld id="{A0E540EC-CDF3-492E-8ED6-3F944BCBA839}" type="slidenum">
              <a:rPr lang="tr-TR"/>
              <a:pPr>
                <a:defRPr/>
              </a:pPr>
              <a:t>5</a:t>
            </a:fld>
            <a:endParaRPr lang="tr-TR"/>
          </a:p>
        </p:txBody>
      </p:sp>
      <p:pic>
        <p:nvPicPr>
          <p:cNvPr id="1026" name="Picture 2"/>
          <p:cNvPicPr>
            <a:picLocks noChangeAspect="1" noChangeArrowheads="1"/>
          </p:cNvPicPr>
          <p:nvPr/>
        </p:nvPicPr>
        <p:blipFill>
          <a:blip r:embed="rId2"/>
          <a:srcRect/>
          <a:stretch>
            <a:fillRect/>
          </a:stretch>
        </p:blipFill>
        <p:spPr bwMode="auto">
          <a:xfrm>
            <a:off x="3214678" y="3000372"/>
            <a:ext cx="5676900" cy="752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46082" name="Picture 2"/>
          <p:cNvPicPr>
            <a:picLocks noChangeAspect="1" noChangeArrowheads="1"/>
          </p:cNvPicPr>
          <p:nvPr/>
        </p:nvPicPr>
        <p:blipFill>
          <a:blip r:embed="rId2"/>
          <a:srcRect/>
          <a:stretch>
            <a:fillRect/>
          </a:stretch>
        </p:blipFill>
        <p:spPr bwMode="auto">
          <a:xfrm>
            <a:off x="123825" y="1250950"/>
            <a:ext cx="8809038" cy="5329238"/>
          </a:xfrm>
          <a:prstGeom prst="rect">
            <a:avLst/>
          </a:prstGeom>
          <a:noFill/>
          <a:ln w="9525">
            <a:noFill/>
            <a:miter lim="800000"/>
            <a:headEnd/>
            <a:tailEnd/>
          </a:ln>
        </p:spPr>
      </p:pic>
      <p:sp>
        <p:nvSpPr>
          <p:cNvPr id="46083" name="Metin kutusu 13"/>
          <p:cNvSpPr txBox="1">
            <a:spLocks noChangeArrowheads="1"/>
          </p:cNvSpPr>
          <p:nvPr/>
        </p:nvSpPr>
        <p:spPr bwMode="auto">
          <a:xfrm>
            <a:off x="122238" y="823913"/>
            <a:ext cx="1863725" cy="369887"/>
          </a:xfrm>
          <a:prstGeom prst="rect">
            <a:avLst/>
          </a:prstGeom>
          <a:noFill/>
          <a:ln w="9525">
            <a:noFill/>
            <a:miter lim="800000"/>
            <a:headEnd/>
            <a:tailEnd/>
          </a:ln>
        </p:spPr>
        <p:txBody>
          <a:bodyPr wrap="none">
            <a:spAutoFit/>
          </a:bodyPr>
          <a:lstStyle/>
          <a:p>
            <a:r>
              <a:rPr lang="tr-TR" b="1">
                <a:latin typeface="Calibri" pitchFamily="34" charset="0"/>
              </a:rPr>
              <a:t>Örnek 9.8 devam;</a:t>
            </a:r>
          </a:p>
        </p:txBody>
      </p:sp>
      <p:sp>
        <p:nvSpPr>
          <p:cNvPr id="3" name="Slayt Numarası Yer Tutucusu 2"/>
          <p:cNvSpPr>
            <a:spLocks noGrp="1"/>
          </p:cNvSpPr>
          <p:nvPr>
            <p:ph type="sldNum" sz="quarter" idx="12"/>
          </p:nvPr>
        </p:nvSpPr>
        <p:spPr/>
        <p:txBody>
          <a:bodyPr/>
          <a:lstStyle/>
          <a:p>
            <a:pPr>
              <a:defRPr/>
            </a:pPr>
            <a:fld id="{BF68EA3F-3F60-40B5-BDA2-A42D0F361084}" type="slidenum">
              <a:rPr lang="tr-TR"/>
              <a:pPr>
                <a:defRPr/>
              </a:pPr>
              <a:t>50</a:t>
            </a:fld>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47107" name="Dikdörtgen 8"/>
          <p:cNvSpPr>
            <a:spLocks noChangeArrowheads="1"/>
          </p:cNvSpPr>
          <p:nvPr/>
        </p:nvSpPr>
        <p:spPr bwMode="auto">
          <a:xfrm>
            <a:off x="142844" y="2071678"/>
            <a:ext cx="8786874" cy="3416320"/>
          </a:xfrm>
          <a:prstGeom prst="rect">
            <a:avLst/>
          </a:prstGeom>
          <a:noFill/>
          <a:ln w="9525">
            <a:noFill/>
            <a:miter lim="800000"/>
            <a:headEnd/>
            <a:tailEnd/>
          </a:ln>
        </p:spPr>
        <p:txBody>
          <a:bodyPr wrap="square">
            <a:spAutoFit/>
          </a:bodyPr>
          <a:lstStyle/>
          <a:p>
            <a:pPr algn="just"/>
            <a:r>
              <a:rPr lang="tr-TR" dirty="0">
                <a:latin typeface="Calibri" pitchFamily="34" charset="0"/>
              </a:rPr>
              <a:t>Önceki bölümler ideal çevrimlerle ilgiliydi. İdeal çevrimlerde sıkıştırma işlemi esnasında pompalama kayıplarının olmadığı, </a:t>
            </a:r>
            <a:r>
              <a:rPr lang="tr-TR" dirty="0" err="1">
                <a:latin typeface="Calibri" pitchFamily="34" charset="0"/>
              </a:rPr>
              <a:t>yoğuşturucuyu</a:t>
            </a:r>
            <a:r>
              <a:rPr lang="tr-TR" dirty="0">
                <a:latin typeface="Calibri" pitchFamily="34" charset="0"/>
              </a:rPr>
              <a:t> terk eden suyun aşırı soğutmaya uğramadığı, türbinde kanatlar üzerinde kızgın buhar akarken kayıp olmadığı ve kazan borularında basınç düşüşünün olmadığı kabul edilmişti. Burada, yanma esnasındaki kayıplar ve kazan borularındaki akışkana ısı transferi işlemindeki verimsizlikler dikkate alınmamıştır. Kömür veya sıvı yakıt enerjisinin % 15’i civarında olabilen bu kayıplar toplam santral (tesis) veriminde dikkate alınmalıdır. Doğrusu, gerçek çevrim verimini hesaplamada dikkate almamız gereken diğer bir kayıp daha vardır. Bu kayıp buhar, türbin kanat basamakları boyunca genişletilirken meydana gelmektedir. Buhar, türbin kanatları üzerinden geçerken kanat üzerinde sürtünmeler meydana gelir ve kanadın arka kısmında akış ayrılması meydana gelebilir. Ayrıca, genellikle oldukça küçük miktarlarda olmakla birlikte, türbinden çevreye ısı transferi meydana gelebilir. Bu kayıplar türbin veriminin % 80-90 aralığında olmasına yol açar. </a:t>
            </a:r>
          </a:p>
        </p:txBody>
      </p:sp>
      <p:sp>
        <p:nvSpPr>
          <p:cNvPr id="3" name="Slayt Numarası Yer Tutucusu 2"/>
          <p:cNvSpPr>
            <a:spLocks noGrp="1"/>
          </p:cNvSpPr>
          <p:nvPr>
            <p:ph type="sldNum" sz="quarter" idx="12"/>
          </p:nvPr>
        </p:nvSpPr>
        <p:spPr/>
        <p:txBody>
          <a:bodyPr/>
          <a:lstStyle/>
          <a:p>
            <a:pPr>
              <a:defRPr/>
            </a:pPr>
            <a:fld id="{3F438022-262E-422D-A7E4-9B3D5E16783C}" type="slidenum">
              <a:rPr lang="tr-TR"/>
              <a:pPr>
                <a:defRPr/>
              </a:pPr>
              <a:t>51</a:t>
            </a:fld>
            <a:endParaRPr lang="tr-TR"/>
          </a:p>
        </p:txBody>
      </p:sp>
      <p:sp>
        <p:nvSpPr>
          <p:cNvPr id="11" name="Dikdörtgen 6"/>
          <p:cNvSpPr>
            <a:spLocks noChangeArrowheads="1"/>
          </p:cNvSpPr>
          <p:nvPr/>
        </p:nvSpPr>
        <p:spPr bwMode="auto">
          <a:xfrm>
            <a:off x="122238" y="1557338"/>
            <a:ext cx="4670253" cy="369332"/>
          </a:xfrm>
          <a:prstGeom prst="rect">
            <a:avLst/>
          </a:prstGeom>
          <a:noFill/>
          <a:ln w="9525">
            <a:noFill/>
            <a:miter lim="800000"/>
            <a:headEnd/>
            <a:tailEnd/>
          </a:ln>
        </p:spPr>
        <p:txBody>
          <a:bodyPr wrap="none">
            <a:spAutoFit/>
          </a:bodyPr>
          <a:lstStyle/>
          <a:p>
            <a:r>
              <a:rPr lang="tr-TR" b="1" dirty="0">
                <a:latin typeface="Calibri" pitchFamily="34" charset="0"/>
              </a:rPr>
              <a:t>9.7 KAYIPLARIN GÜÇ ÇEVRİMİ VERİMİNE ETKİSİ</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52</a:t>
            </a:fld>
            <a:endParaRPr lang="tr-TR"/>
          </a:p>
        </p:txBody>
      </p:sp>
      <p:sp>
        <p:nvSpPr>
          <p:cNvPr id="5" name="Metin kutusu 12"/>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7" name="Dikdörtgen 10"/>
          <p:cNvSpPr>
            <a:spLocks noChangeArrowheads="1"/>
          </p:cNvSpPr>
          <p:nvPr/>
        </p:nvSpPr>
        <p:spPr bwMode="auto">
          <a:xfrm>
            <a:off x="214282" y="3500438"/>
            <a:ext cx="8594755" cy="646112"/>
          </a:xfrm>
          <a:prstGeom prst="rect">
            <a:avLst/>
          </a:prstGeom>
          <a:noFill/>
          <a:ln w="9525">
            <a:noFill/>
            <a:miter lim="800000"/>
            <a:headEnd/>
            <a:tailEnd/>
          </a:ln>
        </p:spPr>
        <p:txBody>
          <a:bodyPr wrap="square">
            <a:spAutoFit/>
          </a:bodyPr>
          <a:lstStyle/>
          <a:p>
            <a:pPr algn="just"/>
            <a:r>
              <a:rPr lang="tr-TR" dirty="0">
                <a:latin typeface="Calibri" pitchFamily="34" charset="0"/>
              </a:rPr>
              <a:t>Burada, </a:t>
            </a:r>
            <a:r>
              <a:rPr lang="tr-TR" dirty="0" err="1">
                <a:latin typeface="Calibri" pitchFamily="34" charset="0"/>
              </a:rPr>
              <a:t>w</a:t>
            </a:r>
            <a:r>
              <a:rPr lang="tr-TR" sz="1400" i="1" dirty="0" err="1">
                <a:latin typeface="Calibri" pitchFamily="34" charset="0"/>
              </a:rPr>
              <a:t>a</a:t>
            </a:r>
            <a:r>
              <a:rPr lang="tr-TR" i="1" dirty="0">
                <a:latin typeface="Calibri" pitchFamily="34" charset="0"/>
              </a:rPr>
              <a:t> </a:t>
            </a:r>
            <a:r>
              <a:rPr lang="tr-TR" dirty="0">
                <a:latin typeface="Calibri" pitchFamily="34" charset="0"/>
              </a:rPr>
              <a:t>gerçek, </a:t>
            </a:r>
            <a:r>
              <a:rPr lang="tr-TR" dirty="0" err="1">
                <a:latin typeface="Calibri" pitchFamily="34" charset="0"/>
              </a:rPr>
              <a:t>w</a:t>
            </a:r>
            <a:r>
              <a:rPr lang="tr-TR" sz="1400" i="1" dirty="0" err="1">
                <a:latin typeface="Calibri" pitchFamily="34" charset="0"/>
              </a:rPr>
              <a:t>s</a:t>
            </a:r>
            <a:r>
              <a:rPr lang="tr-TR" i="1" dirty="0">
                <a:latin typeface="Calibri" pitchFamily="34" charset="0"/>
              </a:rPr>
              <a:t> </a:t>
            </a:r>
            <a:r>
              <a:rPr lang="tr-TR" dirty="0">
                <a:latin typeface="Calibri" pitchFamily="34" charset="0"/>
              </a:rPr>
              <a:t>ise </a:t>
            </a:r>
            <a:r>
              <a:rPr lang="tr-TR" dirty="0" err="1">
                <a:latin typeface="Calibri" pitchFamily="34" charset="0"/>
              </a:rPr>
              <a:t>izentropik</a:t>
            </a:r>
            <a:r>
              <a:rPr lang="tr-TR" dirty="0">
                <a:latin typeface="Calibri" pitchFamily="34" charset="0"/>
              </a:rPr>
              <a:t> işleri göstermektedir. Pompa veriminin tanımlanmasında pompa işi dikkate alınarak verim;</a:t>
            </a:r>
          </a:p>
        </p:txBody>
      </p:sp>
      <p:sp>
        <p:nvSpPr>
          <p:cNvPr id="8" name="Dikdörtgen 11"/>
          <p:cNvSpPr>
            <a:spLocks noChangeArrowheads="1"/>
          </p:cNvSpPr>
          <p:nvPr/>
        </p:nvSpPr>
        <p:spPr bwMode="auto">
          <a:xfrm>
            <a:off x="214282" y="5214950"/>
            <a:ext cx="8786874" cy="646331"/>
          </a:xfrm>
          <a:prstGeom prst="rect">
            <a:avLst/>
          </a:prstGeom>
          <a:noFill/>
          <a:ln w="9525">
            <a:noFill/>
            <a:miter lim="800000"/>
            <a:headEnd/>
            <a:tailEnd/>
          </a:ln>
        </p:spPr>
        <p:txBody>
          <a:bodyPr wrap="square">
            <a:spAutoFit/>
          </a:bodyPr>
          <a:lstStyle/>
          <a:p>
            <a:r>
              <a:rPr lang="tr-TR" dirty="0">
                <a:latin typeface="Calibri" pitchFamily="34" charset="0"/>
              </a:rPr>
              <a:t>şeklinde ifade edilir. Burada, </a:t>
            </a:r>
            <a:r>
              <a:rPr lang="tr-TR" dirty="0" err="1">
                <a:latin typeface="Calibri" pitchFamily="34" charset="0"/>
              </a:rPr>
              <a:t>izentropik</a:t>
            </a:r>
            <a:r>
              <a:rPr lang="tr-TR" dirty="0">
                <a:latin typeface="Calibri" pitchFamily="34" charset="0"/>
              </a:rPr>
              <a:t> iş girişi, gerçek iş girişinden belirgin bir şekilde küçüktür.</a:t>
            </a:r>
          </a:p>
        </p:txBody>
      </p:sp>
      <p:sp>
        <p:nvSpPr>
          <p:cNvPr id="9" name="8 Dikdörtgen"/>
          <p:cNvSpPr/>
          <p:nvPr/>
        </p:nvSpPr>
        <p:spPr>
          <a:xfrm>
            <a:off x="142844" y="2214554"/>
            <a:ext cx="1537087" cy="369332"/>
          </a:xfrm>
          <a:prstGeom prst="rect">
            <a:avLst/>
          </a:prstGeom>
        </p:spPr>
        <p:txBody>
          <a:bodyPr wrap="none">
            <a:spAutoFit/>
          </a:bodyPr>
          <a:lstStyle/>
          <a:p>
            <a:r>
              <a:rPr lang="tr-TR" dirty="0">
                <a:latin typeface="Calibri" pitchFamily="34" charset="0"/>
              </a:rPr>
              <a:t>Türbin verimi; </a:t>
            </a:r>
            <a:endParaRPr lang="tr-TR" dirty="0"/>
          </a:p>
        </p:txBody>
      </p:sp>
      <p:sp>
        <p:nvSpPr>
          <p:cNvPr id="10" name="Dikdörtgen 6"/>
          <p:cNvSpPr>
            <a:spLocks noChangeArrowheads="1"/>
          </p:cNvSpPr>
          <p:nvPr/>
        </p:nvSpPr>
        <p:spPr bwMode="auto">
          <a:xfrm>
            <a:off x="122238" y="1557338"/>
            <a:ext cx="4670253" cy="369332"/>
          </a:xfrm>
          <a:prstGeom prst="rect">
            <a:avLst/>
          </a:prstGeom>
          <a:noFill/>
          <a:ln w="9525">
            <a:noFill/>
            <a:miter lim="800000"/>
            <a:headEnd/>
            <a:tailEnd/>
          </a:ln>
        </p:spPr>
        <p:txBody>
          <a:bodyPr wrap="none">
            <a:spAutoFit/>
          </a:bodyPr>
          <a:lstStyle/>
          <a:p>
            <a:r>
              <a:rPr lang="tr-TR" b="1" dirty="0">
                <a:latin typeface="Calibri" pitchFamily="34" charset="0"/>
              </a:rPr>
              <a:t>9.7 KAYIPLARIN GÜÇ ÇEVRİMİ VERİMİNE ETKİSİ</a:t>
            </a:r>
            <a:endParaRPr lang="tr-TR" dirty="0">
              <a:latin typeface="Calibri" pitchFamily="34" charset="0"/>
            </a:endParaRPr>
          </a:p>
        </p:txBody>
      </p:sp>
      <p:pic>
        <p:nvPicPr>
          <p:cNvPr id="10242" name="Picture 2"/>
          <p:cNvPicPr>
            <a:picLocks noChangeAspect="1" noChangeArrowheads="1"/>
          </p:cNvPicPr>
          <p:nvPr/>
        </p:nvPicPr>
        <p:blipFill>
          <a:blip r:embed="rId2"/>
          <a:srcRect/>
          <a:stretch>
            <a:fillRect/>
          </a:stretch>
        </p:blipFill>
        <p:spPr bwMode="auto">
          <a:xfrm>
            <a:off x="3000364" y="2714620"/>
            <a:ext cx="5715000" cy="6858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286116" y="4357694"/>
            <a:ext cx="5476875" cy="65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2238" y="115888"/>
            <a:ext cx="8809037" cy="72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tr-TR" sz="2000" b="1">
                <a:solidFill>
                  <a:srgbClr val="FFFFFF"/>
                </a:solidFill>
              </a:rPr>
              <a:t>BÖLÜM – 9</a:t>
            </a:r>
          </a:p>
          <a:p>
            <a:pPr algn="ctr"/>
            <a:r>
              <a:rPr lang="tr-TR" sz="2000" b="1">
                <a:solidFill>
                  <a:srgbClr val="FFFFFF"/>
                </a:solidFill>
              </a:rPr>
              <a:t>BUHAR  GÜÇ  ÇEVRİMLERİ</a:t>
            </a:r>
          </a:p>
        </p:txBody>
      </p:sp>
      <p:sp>
        <p:nvSpPr>
          <p:cNvPr id="48130" name="Dikdörtgen 6"/>
          <p:cNvSpPr>
            <a:spLocks noChangeArrowheads="1"/>
          </p:cNvSpPr>
          <p:nvPr/>
        </p:nvSpPr>
        <p:spPr bwMode="auto">
          <a:xfrm>
            <a:off x="214282" y="2786058"/>
            <a:ext cx="8786874" cy="2031325"/>
          </a:xfrm>
          <a:prstGeom prst="rect">
            <a:avLst/>
          </a:prstGeom>
          <a:noFill/>
          <a:ln w="9525">
            <a:noFill/>
            <a:miter lim="800000"/>
            <a:headEnd/>
            <a:tailEnd/>
          </a:ln>
        </p:spPr>
        <p:txBody>
          <a:bodyPr wrap="square">
            <a:spAutoFit/>
          </a:bodyPr>
          <a:lstStyle/>
          <a:p>
            <a:pPr algn="just"/>
            <a:r>
              <a:rPr lang="tr-TR" dirty="0">
                <a:latin typeface="Calibri" pitchFamily="34" charset="0"/>
              </a:rPr>
              <a:t>Akışkan pompa çıkışından kazan boyunca türbin girişine akarken basınçta önemli bir kaybın,</a:t>
            </a:r>
          </a:p>
          <a:p>
            <a:pPr algn="just"/>
            <a:r>
              <a:rPr lang="tr-TR" dirty="0">
                <a:latin typeface="Calibri" pitchFamily="34" charset="0"/>
              </a:rPr>
              <a:t>muhtemelen % 10-20 arasında, meydana gelmesi söz konusudur. Bu kayıp basit olarak, pompadan çıkış basıncını artırarak önlenebilir. Bu ise daha fazla pompa işini gerektirir. Fakat pompa işi yine de türbin işinin % 1’inden azdır ve bu nedenle ihmal edilebilir. Sonuç olarak kazan boru kayıplarını ihmal edebiliriz. </a:t>
            </a:r>
            <a:r>
              <a:rPr lang="tr-TR" dirty="0" err="1">
                <a:latin typeface="Calibri" pitchFamily="34" charset="0"/>
              </a:rPr>
              <a:t>Yoğuşturucu</a:t>
            </a:r>
            <a:r>
              <a:rPr lang="tr-TR" dirty="0">
                <a:latin typeface="Calibri" pitchFamily="34" charset="0"/>
              </a:rPr>
              <a:t>, çıkış suyu doymuş sıvı hâline çok yakın olarak çalışacak şekilde tasarlanabilir. Bu şekilde </a:t>
            </a:r>
            <a:r>
              <a:rPr lang="tr-TR" dirty="0" err="1">
                <a:latin typeface="Calibri" pitchFamily="34" charset="0"/>
              </a:rPr>
              <a:t>yoğuşturucu</a:t>
            </a:r>
            <a:r>
              <a:rPr lang="tr-TR" dirty="0">
                <a:latin typeface="Calibri" pitchFamily="34" charset="0"/>
              </a:rPr>
              <a:t> kayıpları minimize edeceğinden bu kayıplar da ihmal edilebilir. </a:t>
            </a:r>
          </a:p>
        </p:txBody>
      </p:sp>
      <p:sp>
        <p:nvSpPr>
          <p:cNvPr id="3" name="Slayt Numarası Yer Tutucusu 2"/>
          <p:cNvSpPr>
            <a:spLocks noGrp="1"/>
          </p:cNvSpPr>
          <p:nvPr>
            <p:ph type="sldNum" sz="quarter" idx="12"/>
          </p:nvPr>
        </p:nvSpPr>
        <p:spPr/>
        <p:txBody>
          <a:bodyPr/>
          <a:lstStyle/>
          <a:p>
            <a:pPr>
              <a:defRPr/>
            </a:pPr>
            <a:fld id="{7B560ACA-9B2C-4877-A17C-E1A72A23440A}" type="slidenum">
              <a:rPr lang="tr-TR"/>
              <a:pPr>
                <a:defRPr/>
              </a:pPr>
              <a:t>53</a:t>
            </a:fld>
            <a:endParaRPr lang="tr-TR"/>
          </a:p>
        </p:txBody>
      </p:sp>
      <p:sp>
        <p:nvSpPr>
          <p:cNvPr id="7" name="Dikdörtgen 6"/>
          <p:cNvSpPr>
            <a:spLocks noChangeArrowheads="1"/>
          </p:cNvSpPr>
          <p:nvPr/>
        </p:nvSpPr>
        <p:spPr bwMode="auto">
          <a:xfrm>
            <a:off x="122238" y="1557338"/>
            <a:ext cx="4670253" cy="369332"/>
          </a:xfrm>
          <a:prstGeom prst="rect">
            <a:avLst/>
          </a:prstGeom>
          <a:noFill/>
          <a:ln w="9525">
            <a:noFill/>
            <a:miter lim="800000"/>
            <a:headEnd/>
            <a:tailEnd/>
          </a:ln>
        </p:spPr>
        <p:txBody>
          <a:bodyPr wrap="none">
            <a:spAutoFit/>
          </a:bodyPr>
          <a:lstStyle/>
          <a:p>
            <a:r>
              <a:rPr lang="tr-TR" b="1" dirty="0">
                <a:latin typeface="Calibri" pitchFamily="34" charset="0"/>
              </a:rPr>
              <a:t>9.7 KAYIPLARIN GÜÇ ÇEVRİMİ VERİMİNE ETKİSİ</a:t>
            </a:r>
            <a:endParaRPr lang="tr-TR" dirty="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54</a:t>
            </a:fld>
            <a:endParaRPr lang="tr-TR"/>
          </a:p>
        </p:txBody>
      </p:sp>
      <p:sp>
        <p:nvSpPr>
          <p:cNvPr id="6" name="Metin kutusu 12"/>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7" name="Dikdörtgen 6"/>
          <p:cNvSpPr>
            <a:spLocks noChangeArrowheads="1"/>
          </p:cNvSpPr>
          <p:nvPr/>
        </p:nvSpPr>
        <p:spPr bwMode="auto">
          <a:xfrm>
            <a:off x="122238" y="1557338"/>
            <a:ext cx="4670253" cy="369332"/>
          </a:xfrm>
          <a:prstGeom prst="rect">
            <a:avLst/>
          </a:prstGeom>
          <a:noFill/>
          <a:ln w="9525">
            <a:noFill/>
            <a:miter lim="800000"/>
            <a:headEnd/>
            <a:tailEnd/>
          </a:ln>
        </p:spPr>
        <p:txBody>
          <a:bodyPr wrap="none">
            <a:spAutoFit/>
          </a:bodyPr>
          <a:lstStyle/>
          <a:p>
            <a:r>
              <a:rPr lang="tr-TR" b="1" dirty="0">
                <a:latin typeface="Calibri" pitchFamily="34" charset="0"/>
              </a:rPr>
              <a:t>9.7 KAYIPLARIN GÜÇ ÇEVRİMİ VERİMİNE ETKİSİ</a:t>
            </a:r>
            <a:endParaRPr lang="tr-TR" dirty="0">
              <a:latin typeface="Calibri" pitchFamily="34" charset="0"/>
            </a:endParaRPr>
          </a:p>
        </p:txBody>
      </p:sp>
      <p:pic>
        <p:nvPicPr>
          <p:cNvPr id="8" name="Picture 2"/>
          <p:cNvPicPr>
            <a:picLocks noChangeAspect="1" noChangeArrowheads="1"/>
          </p:cNvPicPr>
          <p:nvPr/>
        </p:nvPicPr>
        <p:blipFill>
          <a:blip r:embed="rId2"/>
          <a:srcRect/>
          <a:stretch>
            <a:fillRect/>
          </a:stretch>
        </p:blipFill>
        <p:spPr bwMode="auto">
          <a:xfrm>
            <a:off x="785786" y="3214686"/>
            <a:ext cx="6643734" cy="3456426"/>
          </a:xfrm>
          <a:prstGeom prst="rect">
            <a:avLst/>
          </a:prstGeom>
          <a:noFill/>
          <a:ln w="9525">
            <a:noFill/>
            <a:miter lim="800000"/>
            <a:headEnd/>
            <a:tailEnd/>
          </a:ln>
        </p:spPr>
      </p:pic>
      <p:sp>
        <p:nvSpPr>
          <p:cNvPr id="9" name="8 Dikdörtgen"/>
          <p:cNvSpPr/>
          <p:nvPr/>
        </p:nvSpPr>
        <p:spPr>
          <a:xfrm>
            <a:off x="142844" y="2071678"/>
            <a:ext cx="8643998" cy="1200329"/>
          </a:xfrm>
          <a:prstGeom prst="rect">
            <a:avLst/>
          </a:prstGeom>
        </p:spPr>
        <p:txBody>
          <a:bodyPr wrap="square">
            <a:spAutoFit/>
          </a:bodyPr>
          <a:lstStyle/>
          <a:p>
            <a:r>
              <a:rPr lang="tr-TR" dirty="0">
                <a:latin typeface="Calibri" pitchFamily="34" charset="0"/>
              </a:rPr>
              <a:t>Bu kabuller sonucunda </a:t>
            </a:r>
            <a:r>
              <a:rPr lang="tr-TR" dirty="0" err="1">
                <a:latin typeface="Calibri" pitchFamily="34" charset="0"/>
              </a:rPr>
              <a:t>Rankine</a:t>
            </a:r>
            <a:r>
              <a:rPr lang="tr-TR" dirty="0">
                <a:latin typeface="Calibri" pitchFamily="34" charset="0"/>
              </a:rPr>
              <a:t> çevriminden elde edilen gerçek iş, Şekil 9-16’daki </a:t>
            </a:r>
            <a:r>
              <a:rPr lang="tr-TR" i="1" dirty="0">
                <a:latin typeface="Calibri" pitchFamily="34" charset="0"/>
              </a:rPr>
              <a:t>T-s </a:t>
            </a:r>
            <a:r>
              <a:rPr lang="tr-TR" dirty="0">
                <a:latin typeface="Calibri" pitchFamily="34" charset="0"/>
              </a:rPr>
              <a:t>diyagramında görülmektedir. Burada dikkat çeken önemli kayıp yalnızca türbinde meydana gelen kayıptır. 4 noktasındaki </a:t>
            </a:r>
            <a:r>
              <a:rPr lang="tr-TR" dirty="0" err="1">
                <a:latin typeface="Calibri" pitchFamily="34" charset="0"/>
              </a:rPr>
              <a:t>entropinin</a:t>
            </a:r>
            <a:r>
              <a:rPr lang="tr-TR" dirty="0">
                <a:latin typeface="Calibri" pitchFamily="34" charset="0"/>
              </a:rPr>
              <a:t> 3 noktasındaki </a:t>
            </a:r>
            <a:r>
              <a:rPr lang="tr-TR" dirty="0" err="1">
                <a:latin typeface="Calibri" pitchFamily="34" charset="0"/>
              </a:rPr>
              <a:t>entropiye</a:t>
            </a:r>
            <a:r>
              <a:rPr lang="tr-TR" dirty="0">
                <a:latin typeface="Calibri" pitchFamily="34" charset="0"/>
              </a:rPr>
              <a:t> kıyasla arttığına dikkat ediniz. Şekilden görüldüğü üzere, 4 noktası kızgın buhar bölgesine bile kaymış olabilir.</a:t>
            </a:r>
            <a:endParaRPr lang="tr-T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49154" name="Picture 2"/>
          <p:cNvPicPr>
            <a:picLocks noChangeAspect="1" noChangeArrowheads="1"/>
          </p:cNvPicPr>
          <p:nvPr/>
        </p:nvPicPr>
        <p:blipFill>
          <a:blip r:embed="rId2"/>
          <a:srcRect/>
          <a:stretch>
            <a:fillRect/>
          </a:stretch>
        </p:blipFill>
        <p:spPr bwMode="auto">
          <a:xfrm>
            <a:off x="122238" y="823913"/>
            <a:ext cx="8809037" cy="6034087"/>
          </a:xfrm>
          <a:prstGeom prst="rect">
            <a:avLst/>
          </a:prstGeom>
          <a:noFill/>
          <a:ln w="9525">
            <a:noFill/>
            <a:miter lim="800000"/>
            <a:headEnd/>
            <a:tailEnd/>
          </a:ln>
        </p:spPr>
      </p:pic>
      <p:sp>
        <p:nvSpPr>
          <p:cNvPr id="3" name="Slayt Numarası Yer Tutucusu 2"/>
          <p:cNvSpPr>
            <a:spLocks noGrp="1"/>
          </p:cNvSpPr>
          <p:nvPr>
            <p:ph type="sldNum" sz="quarter" idx="12"/>
          </p:nvPr>
        </p:nvSpPr>
        <p:spPr>
          <a:xfrm>
            <a:off x="6553200" y="6519863"/>
            <a:ext cx="2133600" cy="365125"/>
          </a:xfrm>
        </p:spPr>
        <p:txBody>
          <a:bodyPr/>
          <a:lstStyle/>
          <a:p>
            <a:pPr>
              <a:defRPr/>
            </a:pPr>
            <a:fld id="{9A0C16C9-C73D-4B97-A478-85693EBFF640}" type="slidenum">
              <a:rPr lang="tr-TR"/>
              <a:pPr>
                <a:defRPr/>
              </a:pPr>
              <a:t>55</a:t>
            </a:fld>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A1326559-D781-46D4-ABBE-785F5139EAB8}" type="slidenum">
              <a:rPr lang="tr-TR" smtClean="0"/>
              <a:pPr>
                <a:defRPr/>
              </a:pPr>
              <a:t>56</a:t>
            </a:fld>
            <a:endParaRPr lang="tr-TR"/>
          </a:p>
        </p:txBody>
      </p:sp>
      <p:pic>
        <p:nvPicPr>
          <p:cNvPr id="2" name="Resim 1"/>
          <p:cNvPicPr>
            <a:picLocks noChangeAspect="1"/>
          </p:cNvPicPr>
          <p:nvPr/>
        </p:nvPicPr>
        <p:blipFill rotWithShape="1">
          <a:blip r:embed="rId2"/>
          <a:srcRect t="16290"/>
          <a:stretch/>
        </p:blipFill>
        <p:spPr>
          <a:xfrm>
            <a:off x="117823" y="1988840"/>
            <a:ext cx="3423947" cy="2095352"/>
          </a:xfrm>
          <a:prstGeom prst="rect">
            <a:avLst/>
          </a:prstGeom>
        </p:spPr>
      </p:pic>
      <p:pic>
        <p:nvPicPr>
          <p:cNvPr id="3" name="Resim 2"/>
          <p:cNvPicPr>
            <a:picLocks noChangeAspect="1"/>
          </p:cNvPicPr>
          <p:nvPr/>
        </p:nvPicPr>
        <p:blipFill rotWithShape="1">
          <a:blip r:embed="rId3"/>
          <a:srcRect t="13233"/>
          <a:stretch/>
        </p:blipFill>
        <p:spPr>
          <a:xfrm>
            <a:off x="5774162" y="2332061"/>
            <a:ext cx="3132874" cy="1674815"/>
          </a:xfrm>
          <a:prstGeom prst="rect">
            <a:avLst/>
          </a:prstGeom>
        </p:spPr>
      </p:pic>
      <p:pic>
        <p:nvPicPr>
          <p:cNvPr id="5" name="Resim 4"/>
          <p:cNvPicPr>
            <a:picLocks noChangeAspect="1"/>
          </p:cNvPicPr>
          <p:nvPr/>
        </p:nvPicPr>
        <p:blipFill>
          <a:blip r:embed="rId4"/>
          <a:stretch>
            <a:fillRect/>
          </a:stretch>
        </p:blipFill>
        <p:spPr>
          <a:xfrm>
            <a:off x="7184903" y="2041121"/>
            <a:ext cx="1485900" cy="371475"/>
          </a:xfrm>
          <a:prstGeom prst="rect">
            <a:avLst/>
          </a:prstGeom>
        </p:spPr>
      </p:pic>
      <p:pic>
        <p:nvPicPr>
          <p:cNvPr id="7" name="Resim 6"/>
          <p:cNvPicPr>
            <a:picLocks noChangeAspect="1"/>
          </p:cNvPicPr>
          <p:nvPr/>
        </p:nvPicPr>
        <p:blipFill>
          <a:blip r:embed="rId5"/>
          <a:stretch>
            <a:fillRect/>
          </a:stretch>
        </p:blipFill>
        <p:spPr>
          <a:xfrm>
            <a:off x="539552" y="1817390"/>
            <a:ext cx="1438275" cy="342900"/>
          </a:xfrm>
          <a:prstGeom prst="rect">
            <a:avLst/>
          </a:prstGeom>
        </p:spPr>
      </p:pic>
      <p:pic>
        <p:nvPicPr>
          <p:cNvPr id="8" name="Resim 7"/>
          <p:cNvPicPr>
            <a:picLocks noChangeAspect="1"/>
          </p:cNvPicPr>
          <p:nvPr/>
        </p:nvPicPr>
        <p:blipFill>
          <a:blip r:embed="rId6"/>
          <a:stretch>
            <a:fillRect/>
          </a:stretch>
        </p:blipFill>
        <p:spPr>
          <a:xfrm>
            <a:off x="5796136" y="3838475"/>
            <a:ext cx="3144879" cy="3012926"/>
          </a:xfrm>
          <a:prstGeom prst="rect">
            <a:avLst/>
          </a:prstGeom>
        </p:spPr>
      </p:pic>
      <p:pic>
        <p:nvPicPr>
          <p:cNvPr id="9" name="Resim 8"/>
          <p:cNvPicPr>
            <a:picLocks noChangeAspect="1"/>
          </p:cNvPicPr>
          <p:nvPr/>
        </p:nvPicPr>
        <p:blipFill>
          <a:blip r:embed="rId7"/>
          <a:stretch>
            <a:fillRect/>
          </a:stretch>
        </p:blipFill>
        <p:spPr>
          <a:xfrm>
            <a:off x="683568" y="4018977"/>
            <a:ext cx="2749752" cy="2718073"/>
          </a:xfrm>
          <a:prstGeom prst="rect">
            <a:avLst/>
          </a:prstGeom>
        </p:spPr>
      </p:pic>
      <p:pic>
        <p:nvPicPr>
          <p:cNvPr id="10" name="Resim 9"/>
          <p:cNvPicPr>
            <a:picLocks noChangeAspect="1"/>
          </p:cNvPicPr>
          <p:nvPr/>
        </p:nvPicPr>
        <p:blipFill>
          <a:blip r:embed="rId8"/>
          <a:stretch>
            <a:fillRect/>
          </a:stretch>
        </p:blipFill>
        <p:spPr>
          <a:xfrm>
            <a:off x="2714244" y="40694"/>
            <a:ext cx="4267570" cy="2371550"/>
          </a:xfrm>
          <a:prstGeom prst="rect">
            <a:avLst/>
          </a:prstGeom>
        </p:spPr>
      </p:pic>
    </p:spTree>
    <p:extLst>
      <p:ext uri="{BB962C8B-B14F-4D97-AF65-F5344CB8AC3E}">
        <p14:creationId xmlns:p14="http://schemas.microsoft.com/office/powerpoint/2010/main" val="25228570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TRİJENARASYON</a:t>
            </a:r>
          </a:p>
        </p:txBody>
      </p:sp>
      <p:pic>
        <p:nvPicPr>
          <p:cNvPr id="5" name="İçerik Yer Tutucusu 4"/>
          <p:cNvPicPr>
            <a:picLocks noGrp="1" noChangeAspect="1"/>
          </p:cNvPicPr>
          <p:nvPr>
            <p:ph idx="1"/>
          </p:nvPr>
        </p:nvPicPr>
        <p:blipFill>
          <a:blip r:embed="rId2"/>
          <a:stretch>
            <a:fillRect/>
          </a:stretch>
        </p:blipFill>
        <p:spPr>
          <a:xfrm>
            <a:off x="3098982" y="1948963"/>
            <a:ext cx="5059777" cy="2223914"/>
          </a:xfrm>
          <a:prstGeom prst="rect">
            <a:avLst/>
          </a:prstGeom>
        </p:spPr>
      </p:pic>
      <p:sp>
        <p:nvSpPr>
          <p:cNvPr id="4" name="Slayt Numarası Yer Tutucusu 3"/>
          <p:cNvSpPr>
            <a:spLocks noGrp="1"/>
          </p:cNvSpPr>
          <p:nvPr>
            <p:ph type="sldNum" sz="quarter" idx="12"/>
          </p:nvPr>
        </p:nvSpPr>
        <p:spPr/>
        <p:txBody>
          <a:bodyPr/>
          <a:lstStyle/>
          <a:p>
            <a:pPr>
              <a:defRPr/>
            </a:pPr>
            <a:fld id="{A1326559-D781-46D4-ABBE-785F5139EAB8}" type="slidenum">
              <a:rPr lang="tr-TR" smtClean="0"/>
              <a:pPr>
                <a:defRPr/>
              </a:pPr>
              <a:t>57</a:t>
            </a:fld>
            <a:endParaRPr lang="tr-TR"/>
          </a:p>
        </p:txBody>
      </p:sp>
      <p:pic>
        <p:nvPicPr>
          <p:cNvPr id="7" name="Resim 6"/>
          <p:cNvPicPr>
            <a:picLocks noChangeAspect="1"/>
          </p:cNvPicPr>
          <p:nvPr/>
        </p:nvPicPr>
        <p:blipFill>
          <a:blip r:embed="rId3"/>
          <a:stretch>
            <a:fillRect/>
          </a:stretch>
        </p:blipFill>
        <p:spPr>
          <a:xfrm>
            <a:off x="611560" y="3789040"/>
            <a:ext cx="4134911" cy="2624642"/>
          </a:xfrm>
          <a:prstGeom prst="rect">
            <a:avLst/>
          </a:prstGeom>
        </p:spPr>
      </p:pic>
      <p:pic>
        <p:nvPicPr>
          <p:cNvPr id="8" name="Resim 7"/>
          <p:cNvPicPr>
            <a:picLocks noChangeAspect="1"/>
          </p:cNvPicPr>
          <p:nvPr/>
        </p:nvPicPr>
        <p:blipFill>
          <a:blip r:embed="rId4"/>
          <a:stretch>
            <a:fillRect/>
          </a:stretch>
        </p:blipFill>
        <p:spPr>
          <a:xfrm>
            <a:off x="251520" y="370649"/>
            <a:ext cx="2324100" cy="1962150"/>
          </a:xfrm>
          <a:prstGeom prst="rect">
            <a:avLst/>
          </a:prstGeom>
        </p:spPr>
      </p:pic>
      <p:pic>
        <p:nvPicPr>
          <p:cNvPr id="9" name="Resim 8"/>
          <p:cNvPicPr>
            <a:picLocks noChangeAspect="1"/>
          </p:cNvPicPr>
          <p:nvPr/>
        </p:nvPicPr>
        <p:blipFill>
          <a:blip r:embed="rId5"/>
          <a:stretch>
            <a:fillRect/>
          </a:stretch>
        </p:blipFill>
        <p:spPr>
          <a:xfrm>
            <a:off x="5111174" y="4635963"/>
            <a:ext cx="3629025" cy="1257300"/>
          </a:xfrm>
          <a:prstGeom prst="rect">
            <a:avLst/>
          </a:prstGeom>
        </p:spPr>
      </p:pic>
    </p:spTree>
    <p:extLst>
      <p:ext uri="{BB962C8B-B14F-4D97-AF65-F5344CB8AC3E}">
        <p14:creationId xmlns:p14="http://schemas.microsoft.com/office/powerpoint/2010/main" val="2500795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09600" y="228600"/>
            <a:ext cx="3167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800" b="1">
                <a:solidFill>
                  <a:srgbClr val="FFFF99"/>
                </a:solidFill>
                <a:latin typeface="Arial" panose="020B0604020202020204" pitchFamily="34" charset="0"/>
              </a:rPr>
              <a:t>KOJENERASYON</a:t>
            </a:r>
            <a:endParaRPr lang="en-US" altLang="tr-TR" sz="2800" b="1">
              <a:solidFill>
                <a:srgbClr val="FFFF99"/>
              </a:solidFill>
              <a:latin typeface="Arial" panose="020B0604020202020204" pitchFamily="34" charset="0"/>
            </a:endParaRPr>
          </a:p>
        </p:txBody>
      </p:sp>
      <p:pic>
        <p:nvPicPr>
          <p:cNvPr id="169987" name="Picture 3" descr="cen84959_1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3581400" cy="2771775"/>
          </a:xfrm>
          <a:prstGeom prst="rect">
            <a:avLst/>
          </a:prstGeom>
          <a:noFill/>
          <a:extLst>
            <a:ext uri="{909E8E84-426E-40DD-AFC4-6F175D3DCCD1}">
              <a14:hiddenFill xmlns:a14="http://schemas.microsoft.com/office/drawing/2010/main">
                <a:solidFill>
                  <a:srgbClr val="FFFFFF"/>
                </a:solidFill>
              </a14:hiddenFill>
            </a:ext>
          </a:extLst>
        </p:spPr>
      </p:pic>
      <p:sp>
        <p:nvSpPr>
          <p:cNvPr id="169988" name="Rectangle 4"/>
          <p:cNvSpPr>
            <a:spLocks noChangeArrowheads="1"/>
          </p:cNvSpPr>
          <p:nvPr/>
        </p:nvSpPr>
        <p:spPr bwMode="auto">
          <a:xfrm>
            <a:off x="730250" y="5181600"/>
            <a:ext cx="29273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solidFill>
                  <a:srgbClr val="3333FF"/>
                </a:solidFill>
                <a:latin typeface="Arial" panose="020B0604020202020204" pitchFamily="34" charset="0"/>
              </a:rPr>
              <a:t>Basit bir proses ısı santrali.</a:t>
            </a:r>
          </a:p>
        </p:txBody>
      </p:sp>
      <p:sp>
        <p:nvSpPr>
          <p:cNvPr id="169991" name="Rectangle 7"/>
          <p:cNvSpPr>
            <a:spLocks noChangeArrowheads="1"/>
          </p:cNvSpPr>
          <p:nvPr/>
        </p:nvSpPr>
        <p:spPr bwMode="auto">
          <a:xfrm>
            <a:off x="228600" y="1047750"/>
            <a:ext cx="86868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1600" dirty="0">
                <a:solidFill>
                  <a:srgbClr val="000000"/>
                </a:solidFill>
                <a:latin typeface="Arial" panose="020B0604020202020204" pitchFamily="34" charset="0"/>
              </a:rPr>
              <a:t>M</a:t>
            </a:r>
            <a:r>
              <a:rPr lang="en-US" altLang="tr-TR" sz="1600" dirty="0" err="1">
                <a:solidFill>
                  <a:srgbClr val="000000"/>
                </a:solidFill>
                <a:latin typeface="Arial" panose="020B0604020202020204" pitchFamily="34" charset="0"/>
              </a:rPr>
              <a:t>ühendislik</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sistemlerinin</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büyük</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bir</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bölümü</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enerji</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girdisi</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olarak</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enerjinin</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ısıl</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enerji</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biçimine</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gereksinim</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duyar</a:t>
            </a:r>
            <a:r>
              <a:rPr lang="en-US" altLang="tr-TR" sz="1600" dirty="0">
                <a:solidFill>
                  <a:srgbClr val="000000"/>
                </a:solidFill>
                <a:latin typeface="Arial" panose="020B0604020202020204" pitchFamily="34" charset="0"/>
              </a:rPr>
              <a:t>. Bu </a:t>
            </a:r>
            <a:r>
              <a:rPr lang="en-US" altLang="tr-TR" sz="1600" dirty="0" err="1">
                <a:solidFill>
                  <a:srgbClr val="000000"/>
                </a:solidFill>
                <a:latin typeface="Arial" panose="020B0604020202020204" pitchFamily="34" charset="0"/>
              </a:rPr>
              <a:t>ısıya</a:t>
            </a:r>
            <a:r>
              <a:rPr lang="en-US" altLang="tr-TR" sz="1600" dirty="0">
                <a:solidFill>
                  <a:srgbClr val="000000"/>
                </a:solidFill>
                <a:latin typeface="Arial" panose="020B0604020202020204" pitchFamily="34" charset="0"/>
              </a:rPr>
              <a:t> </a:t>
            </a:r>
            <a:r>
              <a:rPr lang="en-US" altLang="tr-TR" sz="1600" b="1" i="1" dirty="0">
                <a:solidFill>
                  <a:srgbClr val="000000"/>
                </a:solidFill>
                <a:latin typeface="Arial" panose="020B0604020202020204" pitchFamily="34" charset="0"/>
              </a:rPr>
              <a:t>proses </a:t>
            </a:r>
            <a:r>
              <a:rPr lang="en-US" altLang="tr-TR" sz="1600" b="1" i="1" dirty="0" err="1">
                <a:solidFill>
                  <a:srgbClr val="000000"/>
                </a:solidFill>
                <a:latin typeface="Arial" panose="020B0604020202020204" pitchFamily="34" charset="0"/>
              </a:rPr>
              <a:t>ısısı</a:t>
            </a:r>
            <a:r>
              <a:rPr lang="en-US" altLang="tr-TR" sz="1600" i="1"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denir</a:t>
            </a:r>
            <a:r>
              <a:rPr lang="en-US" altLang="tr-TR" sz="1600" dirty="0">
                <a:solidFill>
                  <a:srgbClr val="000000"/>
                </a:solidFill>
                <a:latin typeface="Arial" panose="020B0604020202020204" pitchFamily="34" charset="0"/>
              </a:rPr>
              <a:t>. Bu </a:t>
            </a:r>
            <a:r>
              <a:rPr lang="en-US" altLang="tr-TR" sz="1600" dirty="0" err="1">
                <a:solidFill>
                  <a:srgbClr val="000000"/>
                </a:solidFill>
                <a:latin typeface="Arial" panose="020B0604020202020204" pitchFamily="34" charset="0"/>
              </a:rPr>
              <a:t>endüstrilerdeki</a:t>
            </a:r>
            <a:r>
              <a:rPr lang="en-US" altLang="tr-TR" sz="1600" dirty="0">
                <a:solidFill>
                  <a:srgbClr val="000000"/>
                </a:solidFill>
                <a:latin typeface="Arial" panose="020B0604020202020204" pitchFamily="34" charset="0"/>
              </a:rPr>
              <a:t> proses </a:t>
            </a:r>
            <a:r>
              <a:rPr lang="en-US" altLang="tr-TR" sz="1600" dirty="0" err="1">
                <a:solidFill>
                  <a:srgbClr val="000000"/>
                </a:solidFill>
                <a:latin typeface="Arial" panose="020B0604020202020204" pitchFamily="34" charset="0"/>
              </a:rPr>
              <a:t>ısısı</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genellikle</a:t>
            </a:r>
            <a:r>
              <a:rPr lang="en-US" altLang="tr-TR" sz="1600" dirty="0">
                <a:solidFill>
                  <a:srgbClr val="000000"/>
                </a:solidFill>
                <a:latin typeface="Arial" panose="020B0604020202020204" pitchFamily="34" charset="0"/>
              </a:rPr>
              <a:t> 5 </a:t>
            </a:r>
            <a:r>
              <a:rPr lang="en-US" altLang="tr-TR" sz="1600" dirty="0" err="1">
                <a:solidFill>
                  <a:srgbClr val="000000"/>
                </a:solidFill>
                <a:latin typeface="Arial" panose="020B0604020202020204" pitchFamily="34" charset="0"/>
              </a:rPr>
              <a:t>ile</a:t>
            </a:r>
            <a:r>
              <a:rPr lang="en-US" altLang="tr-TR" sz="1600" dirty="0">
                <a:solidFill>
                  <a:srgbClr val="000000"/>
                </a:solidFill>
                <a:latin typeface="Arial" panose="020B0604020202020204" pitchFamily="34" charset="0"/>
              </a:rPr>
              <a:t> 7 </a:t>
            </a:r>
            <a:r>
              <a:rPr lang="en-US" altLang="tr-TR" sz="1600" dirty="0" err="1">
                <a:solidFill>
                  <a:srgbClr val="000000"/>
                </a:solidFill>
                <a:latin typeface="Arial" panose="020B0604020202020204" pitchFamily="34" charset="0"/>
              </a:rPr>
              <a:t>atm</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basınç</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ve</a:t>
            </a:r>
            <a:r>
              <a:rPr lang="en-US" altLang="tr-TR" sz="1600" dirty="0">
                <a:solidFill>
                  <a:srgbClr val="000000"/>
                </a:solidFill>
                <a:latin typeface="Arial" panose="020B0604020202020204" pitchFamily="34" charset="0"/>
              </a:rPr>
              <a:t> 150 </a:t>
            </a:r>
            <a:r>
              <a:rPr lang="en-US" altLang="tr-TR" sz="1600" dirty="0" err="1">
                <a:solidFill>
                  <a:srgbClr val="000000"/>
                </a:solidFill>
                <a:latin typeface="Arial" panose="020B0604020202020204" pitchFamily="34" charset="0"/>
              </a:rPr>
              <a:t>ile</a:t>
            </a:r>
            <a:r>
              <a:rPr lang="en-US" altLang="tr-TR" sz="1600" dirty="0">
                <a:solidFill>
                  <a:srgbClr val="000000"/>
                </a:solidFill>
                <a:latin typeface="Arial" panose="020B0604020202020204" pitchFamily="34" charset="0"/>
              </a:rPr>
              <a:t> 200 </a:t>
            </a:r>
            <a:r>
              <a:rPr lang="en-US" altLang="tr-TR" sz="1600" dirty="0" err="1">
                <a:solidFill>
                  <a:srgbClr val="000000"/>
                </a:solidFill>
                <a:latin typeface="Arial" panose="020B0604020202020204" pitchFamily="34" charset="0"/>
              </a:rPr>
              <a:t>oC</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sıcaklıklar</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arasındaki</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buharla</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sağlanır</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Buharı</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oluşturmak</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için</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gerekli</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ısı</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genellikle</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kömür</a:t>
            </a:r>
            <a:r>
              <a:rPr lang="en-US" altLang="tr-TR" sz="1600" dirty="0">
                <a:solidFill>
                  <a:srgbClr val="000000"/>
                </a:solidFill>
                <a:latin typeface="Arial" panose="020B0604020202020204" pitchFamily="34" charset="0"/>
              </a:rPr>
              <a:t>, petrol, </a:t>
            </a:r>
            <a:r>
              <a:rPr lang="en-US" altLang="tr-TR" sz="1600" dirty="0" err="1">
                <a:solidFill>
                  <a:srgbClr val="000000"/>
                </a:solidFill>
                <a:latin typeface="Arial" panose="020B0604020202020204" pitchFamily="34" charset="0"/>
              </a:rPr>
              <a:t>doğal</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gaz</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veya</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başka</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bir</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yakıtın</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bir</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kazanda</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yakılmasıyla</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elde</a:t>
            </a:r>
            <a:r>
              <a:rPr lang="en-US" altLang="tr-TR" sz="1600" dirty="0">
                <a:solidFill>
                  <a:srgbClr val="000000"/>
                </a:solidFill>
                <a:latin typeface="Arial" panose="020B0604020202020204" pitchFamily="34" charset="0"/>
              </a:rPr>
              <a:t> </a:t>
            </a:r>
            <a:r>
              <a:rPr lang="en-US" altLang="tr-TR" sz="1600" dirty="0" err="1">
                <a:solidFill>
                  <a:srgbClr val="000000"/>
                </a:solidFill>
                <a:latin typeface="Arial" panose="020B0604020202020204" pitchFamily="34" charset="0"/>
              </a:rPr>
              <a:t>edi</a:t>
            </a:r>
            <a:r>
              <a:rPr lang="tr-TR" altLang="tr-TR" sz="1600" dirty="0">
                <a:solidFill>
                  <a:srgbClr val="000000"/>
                </a:solidFill>
                <a:latin typeface="Arial" panose="020B0604020202020204" pitchFamily="34" charset="0"/>
              </a:rPr>
              <a:t>lir.</a:t>
            </a:r>
            <a:endParaRPr lang="en-US" altLang="tr-TR" sz="1600" dirty="0">
              <a:solidFill>
                <a:srgbClr val="000000"/>
              </a:solidFill>
              <a:latin typeface="Arial" panose="020B0604020202020204" pitchFamily="34" charset="0"/>
            </a:endParaRPr>
          </a:p>
        </p:txBody>
      </p:sp>
      <p:sp>
        <p:nvSpPr>
          <p:cNvPr id="169992" name="Rectangle 8"/>
          <p:cNvSpPr>
            <a:spLocks noChangeArrowheads="1"/>
          </p:cNvSpPr>
          <p:nvPr/>
        </p:nvSpPr>
        <p:spPr bwMode="auto">
          <a:xfrm>
            <a:off x="5181600" y="2362200"/>
            <a:ext cx="3733800"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1600">
                <a:solidFill>
                  <a:srgbClr val="CC00CC"/>
                </a:solidFill>
                <a:latin typeface="Arial" panose="020B0604020202020204" pitchFamily="34" charset="0"/>
              </a:rPr>
              <a:t>Isıl işlemlerin yoğun olduğu endüstriler aynı zamanda büyük miktarlarda elektrik gücü de tüketirler. </a:t>
            </a:r>
          </a:p>
          <a:p>
            <a:pPr>
              <a:spcBef>
                <a:spcPct val="10000"/>
              </a:spcBef>
              <a:spcAft>
                <a:spcPct val="10000"/>
              </a:spcAft>
            </a:pPr>
            <a:r>
              <a:rPr lang="en-US" altLang="tr-TR" sz="1600">
                <a:solidFill>
                  <a:srgbClr val="000000"/>
                </a:solidFill>
                <a:latin typeface="Arial" panose="020B0604020202020204" pitchFamily="34" charset="0"/>
              </a:rPr>
              <a:t> </a:t>
            </a:r>
            <a:r>
              <a:rPr lang="tr-TR" altLang="tr-TR" sz="1600">
                <a:solidFill>
                  <a:srgbClr val="000000"/>
                </a:solidFill>
                <a:latin typeface="Arial" panose="020B0604020202020204" pitchFamily="34" charset="0"/>
              </a:rPr>
              <a:t>V</a:t>
            </a:r>
            <a:r>
              <a:rPr lang="en-US" altLang="tr-TR" sz="1600">
                <a:solidFill>
                  <a:srgbClr val="000000"/>
                </a:solidFill>
                <a:latin typeface="Arial" panose="020B0604020202020204" pitchFamily="34" charset="0"/>
              </a:rPr>
              <a:t>arolan iş potansiyelini atık ısı olarak atmak yerine, güç üretimi için kullanmak yerinde olur.</a:t>
            </a:r>
          </a:p>
          <a:p>
            <a:pPr>
              <a:spcBef>
                <a:spcPct val="10000"/>
              </a:spcBef>
              <a:spcAft>
                <a:spcPct val="10000"/>
              </a:spcAft>
            </a:pPr>
            <a:r>
              <a:rPr lang="tr-TR" altLang="tr-TR" sz="1600">
                <a:solidFill>
                  <a:srgbClr val="CC00CC"/>
                </a:solidFill>
                <a:latin typeface="Arial" panose="020B0604020202020204" pitchFamily="34" charset="0"/>
              </a:rPr>
              <a:t>B</a:t>
            </a:r>
            <a:r>
              <a:rPr lang="en-US" altLang="tr-TR" sz="1600">
                <a:solidFill>
                  <a:srgbClr val="CC00CC"/>
                </a:solidFill>
                <a:latin typeface="Arial" panose="020B0604020202020204" pitchFamily="34" charset="0"/>
              </a:rPr>
              <a:t>elirli endüstriyel işlemler için proses-ısı gereksinimlerini karşılarken, aynı zamanda elektrik de üreten santraller geliştirilmiştir. geliştirilmiştir. Bu santrallere bileşik ısı-güç (kojenerasyon) santralleri denir</a:t>
            </a:r>
            <a:r>
              <a:rPr lang="tr-TR" altLang="tr-TR" sz="1600">
                <a:solidFill>
                  <a:srgbClr val="CC00CC"/>
                </a:solidFill>
                <a:latin typeface="Arial" panose="020B0604020202020204" pitchFamily="34" charset="0"/>
              </a:rPr>
              <a:t>.</a:t>
            </a:r>
            <a:endParaRPr lang="en-US" altLang="tr-TR" sz="1600">
              <a:solidFill>
                <a:srgbClr val="CC00CC"/>
              </a:solidFill>
              <a:latin typeface="Arial" panose="020B0604020202020204" pitchFamily="34" charset="0"/>
            </a:endParaRPr>
          </a:p>
        </p:txBody>
      </p:sp>
      <p:sp>
        <p:nvSpPr>
          <p:cNvPr id="169993" name="Rectangle 9"/>
          <p:cNvSpPr>
            <a:spLocks noChangeArrowheads="1"/>
          </p:cNvSpPr>
          <p:nvPr/>
        </p:nvSpPr>
        <p:spPr bwMode="auto">
          <a:xfrm>
            <a:off x="685800" y="5638800"/>
            <a:ext cx="7543800" cy="660400"/>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spcAft>
                <a:spcPct val="10000"/>
              </a:spcAft>
            </a:pPr>
            <a:r>
              <a:rPr lang="tr-TR" altLang="tr-TR" b="1">
                <a:solidFill>
                  <a:srgbClr val="CC00CC"/>
                </a:solidFill>
                <a:latin typeface="Arial" panose="020B0604020202020204" pitchFamily="34" charset="0"/>
              </a:rPr>
              <a:t>Kojenerasyon</a:t>
            </a:r>
            <a:r>
              <a:rPr lang="en-US" altLang="tr-TR" b="1">
                <a:solidFill>
                  <a:srgbClr val="CC00CC"/>
                </a:solidFill>
                <a:latin typeface="Arial" panose="020B0604020202020204" pitchFamily="34" charset="0"/>
              </a:rPr>
              <a:t>:</a:t>
            </a:r>
            <a:r>
              <a:rPr lang="en-US" altLang="tr-TR">
                <a:solidFill>
                  <a:srgbClr val="000000"/>
                </a:solidFill>
                <a:latin typeface="Arial" panose="020B0604020202020204" pitchFamily="34" charset="0"/>
              </a:rPr>
              <a:t> </a:t>
            </a:r>
            <a:r>
              <a:rPr lang="en-US" altLang="tr-TR" i="1">
                <a:solidFill>
                  <a:srgbClr val="000000"/>
                </a:solidFill>
                <a:latin typeface="Arial" panose="020B0604020202020204" pitchFamily="34" charset="0"/>
              </a:rPr>
              <a:t>enerjinin birden fazla yararlı biçiminin (proses ısısı ve elektrik gücü gibi) aynı enerji kaynağından üretilmesi</a:t>
            </a:r>
            <a:r>
              <a:rPr lang="en-US" altLang="tr-TR">
                <a:solidFill>
                  <a:srgbClr val="000000"/>
                </a:solidFill>
                <a:latin typeface="Arial" panose="020B0604020202020204" pitchFamily="34" charset="0"/>
              </a:rPr>
              <a:t>dir.</a:t>
            </a:r>
          </a:p>
        </p:txBody>
      </p:sp>
    </p:spTree>
    <p:extLst>
      <p:ext uri="{BB962C8B-B14F-4D97-AF65-F5344CB8AC3E}">
        <p14:creationId xmlns:p14="http://schemas.microsoft.com/office/powerpoint/2010/main" val="3286540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8" name="Rectangle 6"/>
          <p:cNvSpPr>
            <a:spLocks noChangeArrowheads="1"/>
          </p:cNvSpPr>
          <p:nvPr/>
        </p:nvSpPr>
        <p:spPr bwMode="auto">
          <a:xfrm>
            <a:off x="304800" y="5918200"/>
            <a:ext cx="464820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a:solidFill>
                  <a:srgbClr val="3333FF"/>
                </a:solidFill>
                <a:latin typeface="Arial" panose="020B0604020202020204" pitchFamily="34" charset="0"/>
              </a:rPr>
              <a:t>İdeal bileşik ısı-güç (kojenerasyon) santrali.</a:t>
            </a:r>
          </a:p>
        </p:txBody>
      </p:sp>
      <p:pic>
        <p:nvPicPr>
          <p:cNvPr id="1720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43000"/>
            <a:ext cx="59182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81200"/>
            <a:ext cx="1474788"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43" name="Text Box 11"/>
          <p:cNvSpPr txBox="1">
            <a:spLocks noChangeArrowheads="1"/>
          </p:cNvSpPr>
          <p:nvPr/>
        </p:nvSpPr>
        <p:spPr bwMode="auto">
          <a:xfrm>
            <a:off x="228600" y="1219200"/>
            <a:ext cx="1828800" cy="5810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600">
                <a:solidFill>
                  <a:srgbClr val="000000"/>
                </a:solidFill>
                <a:latin typeface="Arial" panose="020B0604020202020204" pitchFamily="34" charset="0"/>
              </a:rPr>
              <a:t>Enerjiden yararlanma oranı</a:t>
            </a:r>
            <a:endParaRPr lang="en-US" altLang="tr-TR" sz="1600">
              <a:solidFill>
                <a:srgbClr val="000000"/>
              </a:solidFill>
              <a:latin typeface="Arial" panose="020B0604020202020204" pitchFamily="34" charset="0"/>
            </a:endParaRPr>
          </a:p>
        </p:txBody>
      </p:sp>
      <p:sp>
        <p:nvSpPr>
          <p:cNvPr id="172044" name="Rectangle 12"/>
          <p:cNvSpPr>
            <a:spLocks noChangeArrowheads="1"/>
          </p:cNvSpPr>
          <p:nvPr/>
        </p:nvSpPr>
        <p:spPr bwMode="auto">
          <a:xfrm>
            <a:off x="5410200" y="2971800"/>
            <a:ext cx="373380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tr-TR" altLang="tr-TR">
                <a:solidFill>
                  <a:srgbClr val="000000"/>
                </a:solidFill>
              </a:rPr>
              <a:t> </a:t>
            </a:r>
            <a:r>
              <a:rPr lang="en-US" altLang="tr-TR">
                <a:solidFill>
                  <a:srgbClr val="000000"/>
                </a:solidFill>
              </a:rPr>
              <a:t>Buhar türbinli ideal bileşik ısı-</a:t>
            </a:r>
            <a:r>
              <a:rPr lang="tr-TR" altLang="tr-TR">
                <a:solidFill>
                  <a:srgbClr val="000000"/>
                </a:solidFill>
              </a:rPr>
              <a:t>      </a:t>
            </a:r>
            <a:r>
              <a:rPr lang="en-US" altLang="tr-TR">
                <a:solidFill>
                  <a:srgbClr val="000000"/>
                </a:solidFill>
              </a:rPr>
              <a:t>güç santralinin enerjiden yararlanma oranı,  yüzde 100 olmaktadır. </a:t>
            </a:r>
          </a:p>
          <a:p>
            <a:r>
              <a:rPr lang="en-US" altLang="tr-TR">
                <a:solidFill>
                  <a:srgbClr val="000000"/>
                </a:solidFill>
              </a:rPr>
              <a:t> </a:t>
            </a:r>
            <a:r>
              <a:rPr lang="en-US" altLang="tr-TR" sz="2000">
                <a:solidFill>
                  <a:srgbClr val="CC00CC"/>
                </a:solidFill>
              </a:rPr>
              <a:t>Gerçek bileşik ısı-güç santrallerinde bu oran yüzde 80 düzeylerindedir. </a:t>
            </a:r>
            <a:endParaRPr lang="en-US" altLang="tr-TR" sz="2000">
              <a:solidFill>
                <a:srgbClr val="000000"/>
              </a:solidFill>
            </a:endParaRPr>
          </a:p>
          <a:p>
            <a:r>
              <a:rPr lang="en-US" altLang="tr-TR">
                <a:solidFill>
                  <a:srgbClr val="000000"/>
                </a:solidFill>
              </a:rPr>
              <a:t>Bazı yeni bileşik ısı-güç santrallerinde enerjiden yararlanma oranı daha yüksek değerlere de çıkabilmektedir.</a:t>
            </a:r>
            <a:endParaRPr lang="en-US" altLang="tr-TR" sz="2000">
              <a:solidFill>
                <a:srgbClr val="000000"/>
              </a:solidFill>
            </a:endParaRPr>
          </a:p>
        </p:txBody>
      </p:sp>
      <p:pic>
        <p:nvPicPr>
          <p:cNvPr id="172045" name="Picture 13" descr="cen84959_10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337343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4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ChangeArrowheads="1"/>
          </p:cNvSpPr>
          <p:nvPr/>
        </p:nvSpPr>
        <p:spPr bwMode="auto">
          <a:xfrm>
            <a:off x="1677943" y="19368"/>
            <a:ext cx="4733925" cy="5191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800" b="1" dirty="0">
                <a:solidFill>
                  <a:srgbClr val="FF3300"/>
                </a:solidFill>
                <a:hlinkClick r:id="rId2" action="ppaction://hlinkfile"/>
              </a:rPr>
              <a:t>CARNOT BUHAR ÇEVRİMİ</a:t>
            </a:r>
            <a:r>
              <a:rPr lang="en-US" altLang="tr-TR" b="1" dirty="0">
                <a:hlinkClick r:id="rId2" action="ppaction://hlinkfile"/>
              </a:rPr>
              <a:t> </a:t>
            </a:r>
            <a:endParaRPr lang="en-US" altLang="tr-TR" sz="2800" b="1" dirty="0">
              <a:solidFill>
                <a:srgbClr val="FF3300"/>
              </a:solidFill>
            </a:endParaRPr>
          </a:p>
        </p:txBody>
      </p:sp>
      <p:pic>
        <p:nvPicPr>
          <p:cNvPr id="154629" name="Picture 5" descr="cen84959_1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4006638"/>
            <a:ext cx="4572000" cy="2309812"/>
          </a:xfrm>
          <a:prstGeom prst="rect">
            <a:avLst/>
          </a:prstGeom>
          <a:noFill/>
          <a:extLst>
            <a:ext uri="{909E8E84-426E-40DD-AFC4-6F175D3DCCD1}">
              <a14:hiddenFill xmlns:a14="http://schemas.microsoft.com/office/drawing/2010/main">
                <a:solidFill>
                  <a:srgbClr val="FFFFFF"/>
                </a:solidFill>
              </a14:hiddenFill>
            </a:ext>
          </a:extLst>
        </p:spPr>
      </p:pic>
      <p:sp>
        <p:nvSpPr>
          <p:cNvPr id="154630" name="Rectangle 6"/>
          <p:cNvSpPr>
            <a:spLocks noChangeArrowheads="1"/>
          </p:cNvSpPr>
          <p:nvPr/>
        </p:nvSpPr>
        <p:spPr bwMode="auto">
          <a:xfrm>
            <a:off x="3733800" y="6316450"/>
            <a:ext cx="541020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a:solidFill>
                  <a:srgbClr val="3333FF"/>
                </a:solidFill>
              </a:rPr>
              <a:t>İki</a:t>
            </a:r>
            <a:r>
              <a:rPr lang="en-US" altLang="tr-TR">
                <a:solidFill>
                  <a:srgbClr val="3333FF"/>
                </a:solidFill>
              </a:rPr>
              <a:t> Carnot </a:t>
            </a:r>
            <a:r>
              <a:rPr lang="tr-TR" altLang="tr-TR">
                <a:solidFill>
                  <a:srgbClr val="3333FF"/>
                </a:solidFill>
              </a:rPr>
              <a:t>buhar çevriminin T-s diyagramları</a:t>
            </a:r>
            <a:endParaRPr lang="en-US" altLang="tr-TR">
              <a:solidFill>
                <a:srgbClr val="3333FF"/>
              </a:solidFill>
            </a:endParaRPr>
          </a:p>
        </p:txBody>
      </p:sp>
      <p:sp>
        <p:nvSpPr>
          <p:cNvPr id="154631" name="Rectangle 7"/>
          <p:cNvSpPr>
            <a:spLocks noChangeArrowheads="1"/>
          </p:cNvSpPr>
          <p:nvPr/>
        </p:nvSpPr>
        <p:spPr bwMode="auto">
          <a:xfrm>
            <a:off x="114300" y="538480"/>
            <a:ext cx="8686800" cy="354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spcAft>
                <a:spcPct val="10000"/>
              </a:spcAft>
            </a:pPr>
            <a:r>
              <a:rPr lang="en-US" altLang="tr-TR" sz="1600" dirty="0" err="1"/>
              <a:t>Belirli</a:t>
            </a:r>
            <a:r>
              <a:rPr lang="en-US" altLang="tr-TR" sz="1600" dirty="0"/>
              <a:t> </a:t>
            </a:r>
            <a:r>
              <a:rPr lang="en-US" altLang="tr-TR" sz="1600" dirty="0" err="1"/>
              <a:t>iki</a:t>
            </a:r>
            <a:r>
              <a:rPr lang="en-US" altLang="tr-TR" sz="1600" dirty="0"/>
              <a:t> </a:t>
            </a:r>
            <a:r>
              <a:rPr lang="en-US" altLang="tr-TR" sz="1600" dirty="0" err="1"/>
              <a:t>sıcaklık</a:t>
            </a:r>
            <a:r>
              <a:rPr lang="en-US" altLang="tr-TR" sz="1600" dirty="0"/>
              <a:t> </a:t>
            </a:r>
            <a:r>
              <a:rPr lang="en-US" altLang="tr-TR" sz="1600" dirty="0" err="1"/>
              <a:t>sınırı</a:t>
            </a:r>
            <a:r>
              <a:rPr lang="en-US" altLang="tr-TR" sz="1600" dirty="0"/>
              <a:t> </a:t>
            </a:r>
            <a:r>
              <a:rPr lang="en-US" altLang="tr-TR" sz="1600" dirty="0" err="1"/>
              <a:t>arasında</a:t>
            </a:r>
            <a:r>
              <a:rPr lang="en-US" altLang="tr-TR" sz="1600" dirty="0"/>
              <a:t> </a:t>
            </a:r>
            <a:r>
              <a:rPr lang="en-US" altLang="tr-TR" sz="1600" dirty="0" err="1"/>
              <a:t>çalışan</a:t>
            </a:r>
            <a:r>
              <a:rPr lang="en-US" altLang="tr-TR" sz="1600" dirty="0"/>
              <a:t> </a:t>
            </a:r>
            <a:r>
              <a:rPr lang="en-US" altLang="tr-TR" sz="1600" dirty="0" err="1"/>
              <a:t>en</a:t>
            </a:r>
            <a:r>
              <a:rPr lang="en-US" altLang="tr-TR" sz="1600" dirty="0"/>
              <a:t> </a:t>
            </a:r>
            <a:r>
              <a:rPr lang="en-US" altLang="tr-TR" sz="1600" dirty="0" err="1"/>
              <a:t>yüksek</a:t>
            </a:r>
            <a:r>
              <a:rPr lang="en-US" altLang="tr-TR" sz="1600" dirty="0"/>
              <a:t> </a:t>
            </a:r>
            <a:r>
              <a:rPr lang="en-US" altLang="tr-TR" sz="1600" dirty="0" err="1"/>
              <a:t>verimli</a:t>
            </a:r>
            <a:r>
              <a:rPr lang="en-US" altLang="tr-TR" sz="1600" dirty="0"/>
              <a:t> </a:t>
            </a:r>
            <a:r>
              <a:rPr lang="en-US" altLang="tr-TR" sz="1600" dirty="0" err="1"/>
              <a:t>çevrim</a:t>
            </a:r>
            <a:r>
              <a:rPr lang="tr-TR" altLang="tr-TR" sz="1600" dirty="0"/>
              <a:t> </a:t>
            </a:r>
            <a:r>
              <a:rPr lang="en-US" altLang="tr-TR" sz="1600" dirty="0"/>
              <a:t>Carnot </a:t>
            </a:r>
            <a:r>
              <a:rPr lang="en-US" altLang="tr-TR" sz="1600" dirty="0" err="1"/>
              <a:t>çevrimi</a:t>
            </a:r>
            <a:r>
              <a:rPr lang="tr-TR" altLang="tr-TR" sz="1600" dirty="0" err="1"/>
              <a:t>dir</a:t>
            </a:r>
            <a:r>
              <a:rPr lang="tr-TR" altLang="tr-TR" sz="1600" dirty="0"/>
              <a:t> </a:t>
            </a:r>
            <a:r>
              <a:rPr lang="en-US" altLang="tr-TR" sz="1600" dirty="0" err="1"/>
              <a:t>buharlı</a:t>
            </a:r>
            <a:r>
              <a:rPr lang="en-US" altLang="tr-TR" sz="1600" dirty="0"/>
              <a:t> </a:t>
            </a:r>
            <a:r>
              <a:rPr lang="en-US" altLang="tr-TR" sz="1600" dirty="0" err="1"/>
              <a:t>güç</a:t>
            </a:r>
            <a:r>
              <a:rPr lang="en-US" altLang="tr-TR" sz="1600" dirty="0"/>
              <a:t> </a:t>
            </a:r>
            <a:r>
              <a:rPr lang="en-US" altLang="tr-TR" sz="1600" dirty="0" err="1"/>
              <a:t>santralleri</a:t>
            </a:r>
            <a:r>
              <a:rPr lang="en-US" altLang="tr-TR" sz="1600" dirty="0"/>
              <a:t> </a:t>
            </a:r>
            <a:r>
              <a:rPr lang="en-US" altLang="tr-TR" sz="1600" dirty="0" err="1"/>
              <a:t>için</a:t>
            </a:r>
            <a:r>
              <a:rPr lang="en-US" altLang="tr-TR" sz="1600" dirty="0"/>
              <a:t> ideal </a:t>
            </a:r>
            <a:r>
              <a:rPr lang="en-US" altLang="tr-TR" sz="1600" dirty="0" err="1"/>
              <a:t>bir</a:t>
            </a:r>
            <a:r>
              <a:rPr lang="en-US" altLang="tr-TR" sz="1600" dirty="0"/>
              <a:t> </a:t>
            </a:r>
            <a:r>
              <a:rPr lang="en-US" altLang="tr-TR" sz="1600" dirty="0" err="1"/>
              <a:t>çevrim</a:t>
            </a:r>
            <a:r>
              <a:rPr lang="en-US" altLang="tr-TR" sz="1600" dirty="0"/>
              <a:t> </a:t>
            </a:r>
            <a:r>
              <a:rPr lang="en-US" altLang="tr-TR" sz="1600" dirty="0" err="1"/>
              <a:t>değildir</a:t>
            </a:r>
            <a:r>
              <a:rPr lang="en-US" altLang="tr-TR" dirty="0"/>
              <a:t>. </a:t>
            </a:r>
            <a:r>
              <a:rPr lang="tr-TR" altLang="tr-TR" sz="1600" dirty="0"/>
              <a:t>Çünkü;</a:t>
            </a:r>
          </a:p>
          <a:p>
            <a:pPr>
              <a:spcBef>
                <a:spcPct val="10000"/>
              </a:spcBef>
              <a:spcAft>
                <a:spcPct val="10000"/>
              </a:spcAft>
            </a:pPr>
            <a:r>
              <a:rPr lang="en-US" altLang="tr-TR" sz="1600" dirty="0">
                <a:solidFill>
                  <a:srgbClr val="CC00CC"/>
                </a:solidFill>
              </a:rPr>
              <a:t>1-2</a:t>
            </a:r>
            <a:r>
              <a:rPr lang="tr-TR" altLang="tr-TR" sz="1600" dirty="0">
                <a:solidFill>
                  <a:srgbClr val="CC00CC"/>
                </a:solidFill>
              </a:rPr>
              <a:t> hal değişimi:</a:t>
            </a:r>
            <a:r>
              <a:rPr lang="en-US" altLang="tr-TR" sz="1600" dirty="0"/>
              <a:t> </a:t>
            </a:r>
            <a:r>
              <a:rPr lang="tr-TR" altLang="tr-TR" sz="1600" dirty="0"/>
              <a:t>Ç</a:t>
            </a:r>
            <a:r>
              <a:rPr lang="en-US" altLang="tr-TR" sz="1600" dirty="0" err="1"/>
              <a:t>evrimde</a:t>
            </a:r>
            <a:r>
              <a:rPr lang="en-US" altLang="tr-TR" sz="1600" dirty="0"/>
              <a:t> </a:t>
            </a:r>
            <a:r>
              <a:rPr lang="en-US" altLang="tr-TR" sz="1600" dirty="0" err="1"/>
              <a:t>kullanılabilecek</a:t>
            </a:r>
            <a:r>
              <a:rPr lang="en-US" altLang="tr-TR" sz="1600" dirty="0"/>
              <a:t> </a:t>
            </a:r>
            <a:r>
              <a:rPr lang="en-US" altLang="tr-TR" sz="1600" dirty="0" err="1"/>
              <a:t>en</a:t>
            </a:r>
            <a:r>
              <a:rPr lang="en-US" altLang="tr-TR" sz="1600" dirty="0"/>
              <a:t> </a:t>
            </a:r>
            <a:r>
              <a:rPr lang="en-US" altLang="tr-TR" sz="1600" dirty="0" err="1"/>
              <a:t>yüksek</a:t>
            </a:r>
            <a:r>
              <a:rPr lang="en-US" altLang="tr-TR" sz="1600" dirty="0"/>
              <a:t> </a:t>
            </a:r>
            <a:r>
              <a:rPr lang="en-US" altLang="tr-TR" sz="1600" dirty="0" err="1"/>
              <a:t>sıcaklığı</a:t>
            </a:r>
            <a:r>
              <a:rPr lang="en-US" altLang="tr-TR" sz="1600" dirty="0"/>
              <a:t> </a:t>
            </a:r>
            <a:r>
              <a:rPr lang="en-US" altLang="tr-TR" sz="1600" dirty="0" err="1"/>
              <a:t>önemli</a:t>
            </a:r>
            <a:r>
              <a:rPr lang="en-US" altLang="tr-TR" sz="1600" dirty="0"/>
              <a:t> </a:t>
            </a:r>
            <a:r>
              <a:rPr lang="en-US" altLang="tr-TR" sz="1600" dirty="0" err="1"/>
              <a:t>ölçüde</a:t>
            </a:r>
            <a:r>
              <a:rPr lang="en-US" altLang="tr-TR" sz="1600" dirty="0"/>
              <a:t> </a:t>
            </a:r>
            <a:r>
              <a:rPr lang="en-US" altLang="tr-TR" sz="1600" dirty="0" err="1"/>
              <a:t>kısıtlar</a:t>
            </a:r>
            <a:r>
              <a:rPr lang="en-US" altLang="tr-TR" sz="1600" dirty="0"/>
              <a:t> (</a:t>
            </a:r>
            <a:r>
              <a:rPr lang="en-US" altLang="tr-TR" sz="1600" dirty="0" err="1"/>
              <a:t>bu</a:t>
            </a:r>
            <a:r>
              <a:rPr lang="en-US" altLang="tr-TR" sz="1600" dirty="0"/>
              <a:t> </a:t>
            </a:r>
            <a:r>
              <a:rPr lang="en-US" altLang="tr-TR" sz="1600" dirty="0" err="1"/>
              <a:t>değer</a:t>
            </a:r>
            <a:r>
              <a:rPr lang="en-US" altLang="tr-TR" sz="1600" dirty="0"/>
              <a:t> </a:t>
            </a:r>
            <a:r>
              <a:rPr lang="en-US" altLang="tr-TR" sz="1600" dirty="0" err="1"/>
              <a:t>su</a:t>
            </a:r>
            <a:r>
              <a:rPr lang="en-US" altLang="tr-TR" sz="1600" dirty="0"/>
              <a:t> </a:t>
            </a:r>
            <a:r>
              <a:rPr lang="en-US" altLang="tr-TR" sz="1600" dirty="0" err="1"/>
              <a:t>için</a:t>
            </a:r>
            <a:r>
              <a:rPr lang="en-US" altLang="tr-TR" sz="1600" dirty="0"/>
              <a:t> 374 </a:t>
            </a:r>
            <a:r>
              <a:rPr lang="en-US" altLang="tr-TR" sz="1600" dirty="0" err="1"/>
              <a:t>C’dir</a:t>
            </a:r>
            <a:r>
              <a:rPr lang="en-US" altLang="tr-TR" sz="1600" dirty="0"/>
              <a:t>). </a:t>
            </a:r>
            <a:r>
              <a:rPr lang="en-US" altLang="tr-TR" sz="1600" dirty="0" err="1"/>
              <a:t>Çevrimin</a:t>
            </a:r>
            <a:r>
              <a:rPr lang="en-US" altLang="tr-TR" sz="1600" dirty="0"/>
              <a:t> </a:t>
            </a:r>
            <a:r>
              <a:rPr lang="en-US" altLang="tr-TR" sz="1600" dirty="0" err="1"/>
              <a:t>en</a:t>
            </a:r>
            <a:r>
              <a:rPr lang="en-US" altLang="tr-TR" sz="1600" dirty="0"/>
              <a:t> </a:t>
            </a:r>
            <a:r>
              <a:rPr lang="en-US" altLang="tr-TR" sz="1600" dirty="0" err="1"/>
              <a:t>yüksek</a:t>
            </a:r>
            <a:r>
              <a:rPr lang="en-US" altLang="tr-TR" sz="1600" dirty="0"/>
              <a:t> </a:t>
            </a:r>
            <a:r>
              <a:rPr lang="en-US" altLang="tr-TR" sz="1600" dirty="0" err="1"/>
              <a:t>sıcaklığının</a:t>
            </a:r>
            <a:r>
              <a:rPr lang="en-US" altLang="tr-TR" sz="1600" dirty="0"/>
              <a:t> </a:t>
            </a:r>
            <a:r>
              <a:rPr lang="en-US" altLang="tr-TR" sz="1600" dirty="0" err="1"/>
              <a:t>bu</a:t>
            </a:r>
            <a:r>
              <a:rPr lang="en-US" altLang="tr-TR" sz="1600" dirty="0"/>
              <a:t> </a:t>
            </a:r>
            <a:r>
              <a:rPr lang="en-US" altLang="tr-TR" sz="1600" dirty="0" err="1"/>
              <a:t>şekilde</a:t>
            </a:r>
            <a:r>
              <a:rPr lang="en-US" altLang="tr-TR" sz="1600" dirty="0"/>
              <a:t> </a:t>
            </a:r>
            <a:r>
              <a:rPr lang="en-US" altLang="tr-TR" sz="1600" dirty="0" err="1"/>
              <a:t>sınırlanması</a:t>
            </a:r>
            <a:r>
              <a:rPr lang="en-US" altLang="tr-TR" sz="1600" dirty="0"/>
              <a:t>, </a:t>
            </a:r>
            <a:r>
              <a:rPr lang="en-US" altLang="tr-TR" sz="1600" dirty="0" err="1"/>
              <a:t>ısıl</a:t>
            </a:r>
            <a:r>
              <a:rPr lang="en-US" altLang="tr-TR" sz="1600" dirty="0"/>
              <a:t> </a:t>
            </a:r>
            <a:r>
              <a:rPr lang="en-US" altLang="tr-TR" sz="1600" dirty="0" err="1"/>
              <a:t>verimin</a:t>
            </a:r>
            <a:r>
              <a:rPr lang="en-US" altLang="tr-TR" sz="1600" dirty="0"/>
              <a:t> de </a:t>
            </a:r>
            <a:r>
              <a:rPr lang="en-US" altLang="tr-TR" sz="1600" dirty="0" err="1"/>
              <a:t>sınırlanması</a:t>
            </a:r>
            <a:r>
              <a:rPr lang="en-US" altLang="tr-TR" sz="1600" dirty="0"/>
              <a:t> </a:t>
            </a:r>
            <a:r>
              <a:rPr lang="en-US" altLang="tr-TR" sz="1600" dirty="0" err="1"/>
              <a:t>anlamına</a:t>
            </a:r>
            <a:r>
              <a:rPr lang="en-US" altLang="tr-TR" sz="1600" dirty="0"/>
              <a:t> </a:t>
            </a:r>
            <a:r>
              <a:rPr lang="en-US" altLang="tr-TR" sz="1600" dirty="0" err="1"/>
              <a:t>gelir</a:t>
            </a:r>
            <a:r>
              <a:rPr lang="en-US" altLang="tr-TR" dirty="0"/>
              <a:t>. </a:t>
            </a:r>
            <a:endParaRPr lang="tr-TR" altLang="tr-TR" dirty="0"/>
          </a:p>
          <a:p>
            <a:pPr>
              <a:spcBef>
                <a:spcPct val="10000"/>
              </a:spcBef>
              <a:spcAft>
                <a:spcPct val="10000"/>
              </a:spcAft>
            </a:pPr>
            <a:r>
              <a:rPr lang="en-US" altLang="tr-TR" sz="1600" dirty="0">
                <a:solidFill>
                  <a:srgbClr val="CC00CC"/>
                </a:solidFill>
              </a:rPr>
              <a:t>2-3</a:t>
            </a:r>
            <a:r>
              <a:rPr lang="tr-TR" altLang="tr-TR" sz="1600" dirty="0">
                <a:solidFill>
                  <a:srgbClr val="CC00CC"/>
                </a:solidFill>
              </a:rPr>
              <a:t> hal değişimi.</a:t>
            </a:r>
            <a:r>
              <a:rPr lang="en-US" altLang="tr-TR" dirty="0"/>
              <a:t> </a:t>
            </a:r>
            <a:r>
              <a:rPr lang="tr-TR" altLang="tr-TR" sz="1600" dirty="0"/>
              <a:t>G</a:t>
            </a:r>
            <a:r>
              <a:rPr lang="en-US" altLang="tr-TR" sz="1600" dirty="0" err="1"/>
              <a:t>enişleme</a:t>
            </a:r>
            <a:r>
              <a:rPr lang="en-US" altLang="tr-TR" sz="1600" dirty="0"/>
              <a:t> </a:t>
            </a:r>
            <a:r>
              <a:rPr lang="en-US" altLang="tr-TR" sz="1600" dirty="0" err="1"/>
              <a:t>işlemi</a:t>
            </a:r>
            <a:r>
              <a:rPr lang="en-US" altLang="tr-TR" sz="1600" dirty="0"/>
              <a:t> </a:t>
            </a:r>
            <a:r>
              <a:rPr lang="en-US" altLang="tr-TR" sz="1600" dirty="0" err="1"/>
              <a:t>sırasında</a:t>
            </a:r>
            <a:r>
              <a:rPr lang="en-US" altLang="tr-TR" sz="1600" dirty="0"/>
              <a:t> </a:t>
            </a:r>
            <a:r>
              <a:rPr lang="en-US" altLang="tr-TR" sz="1600" dirty="0" err="1"/>
              <a:t>buharın</a:t>
            </a:r>
            <a:r>
              <a:rPr lang="en-US" altLang="tr-TR" sz="1600" dirty="0"/>
              <a:t> </a:t>
            </a:r>
            <a:r>
              <a:rPr lang="en-US" altLang="tr-TR" sz="1600" dirty="0" err="1"/>
              <a:t>kuruluk</a:t>
            </a:r>
            <a:r>
              <a:rPr lang="en-US" altLang="tr-TR" sz="1600" dirty="0"/>
              <a:t> </a:t>
            </a:r>
            <a:r>
              <a:rPr lang="en-US" altLang="tr-TR" sz="1600" dirty="0" err="1"/>
              <a:t>derecesi</a:t>
            </a:r>
            <a:r>
              <a:rPr lang="en-US" altLang="tr-TR" sz="1600" dirty="0"/>
              <a:t> </a:t>
            </a:r>
            <a:r>
              <a:rPr lang="en-US" altLang="tr-TR" sz="1600" dirty="0" err="1"/>
              <a:t>azalır</a:t>
            </a:r>
            <a:r>
              <a:rPr lang="en-US" altLang="tr-TR" sz="1600" dirty="0"/>
              <a:t>. </a:t>
            </a:r>
            <a:r>
              <a:rPr lang="en-US" altLang="tr-TR" sz="1600" dirty="0" err="1"/>
              <a:t>Sıvı</a:t>
            </a:r>
            <a:r>
              <a:rPr lang="en-US" altLang="tr-TR" sz="1600" dirty="0"/>
              <a:t> </a:t>
            </a:r>
            <a:r>
              <a:rPr lang="en-US" altLang="tr-TR" sz="1600" dirty="0" err="1"/>
              <a:t>zerreciklerinin</a:t>
            </a:r>
            <a:r>
              <a:rPr lang="en-US" altLang="tr-TR" sz="1600" dirty="0"/>
              <a:t> </a:t>
            </a:r>
            <a:r>
              <a:rPr lang="en-US" altLang="tr-TR" sz="1600" dirty="0" err="1"/>
              <a:t>türbin</a:t>
            </a:r>
            <a:r>
              <a:rPr lang="en-US" altLang="tr-TR" sz="1600" dirty="0"/>
              <a:t> </a:t>
            </a:r>
            <a:r>
              <a:rPr lang="en-US" altLang="tr-TR" sz="1600" dirty="0" err="1"/>
              <a:t>kanatlarına</a:t>
            </a:r>
            <a:r>
              <a:rPr lang="en-US" altLang="tr-TR" sz="1600" dirty="0"/>
              <a:t> </a:t>
            </a:r>
            <a:r>
              <a:rPr lang="en-US" altLang="tr-TR" sz="1600" dirty="0" err="1"/>
              <a:t>çarpması</a:t>
            </a:r>
            <a:r>
              <a:rPr lang="en-US" altLang="tr-TR" sz="1600" dirty="0"/>
              <a:t>, </a:t>
            </a:r>
            <a:r>
              <a:rPr lang="en-US" altLang="tr-TR" sz="1600" dirty="0" err="1"/>
              <a:t>türbin</a:t>
            </a:r>
            <a:r>
              <a:rPr lang="en-US" altLang="tr-TR" sz="1600" dirty="0"/>
              <a:t> </a:t>
            </a:r>
            <a:r>
              <a:rPr lang="en-US" altLang="tr-TR" sz="1600" dirty="0" err="1"/>
              <a:t>kanatlarında</a:t>
            </a:r>
            <a:r>
              <a:rPr lang="en-US" altLang="tr-TR" sz="1600" dirty="0"/>
              <a:t> </a:t>
            </a:r>
            <a:r>
              <a:rPr lang="en-US" altLang="tr-TR" sz="1600" dirty="0" err="1"/>
              <a:t>aşınmaya</a:t>
            </a:r>
            <a:r>
              <a:rPr lang="en-US" altLang="tr-TR" sz="1600" dirty="0"/>
              <a:t> </a:t>
            </a:r>
            <a:r>
              <a:rPr lang="en-US" altLang="tr-TR" sz="1600" dirty="0" err="1"/>
              <a:t>ve</a:t>
            </a:r>
            <a:r>
              <a:rPr lang="en-US" altLang="tr-TR" sz="1600" dirty="0"/>
              <a:t> </a:t>
            </a:r>
            <a:r>
              <a:rPr lang="en-US" altLang="tr-TR" sz="1600" dirty="0" err="1"/>
              <a:t>yıpranmaya</a:t>
            </a:r>
            <a:r>
              <a:rPr lang="en-US" altLang="tr-TR" sz="1600" dirty="0"/>
              <a:t> </a:t>
            </a:r>
            <a:r>
              <a:rPr lang="en-US" altLang="tr-TR" sz="1600" dirty="0" err="1"/>
              <a:t>yol</a:t>
            </a:r>
            <a:r>
              <a:rPr lang="en-US" altLang="tr-TR" sz="1600" dirty="0"/>
              <a:t> </a:t>
            </a:r>
            <a:r>
              <a:rPr lang="en-US" altLang="tr-TR" sz="1600" dirty="0" err="1"/>
              <a:t>açar</a:t>
            </a:r>
            <a:r>
              <a:rPr lang="en-US" altLang="tr-TR" sz="1600" dirty="0"/>
              <a:t>. </a:t>
            </a:r>
            <a:endParaRPr lang="tr-TR" altLang="tr-TR" sz="1600" dirty="0"/>
          </a:p>
          <a:p>
            <a:pPr>
              <a:spcBef>
                <a:spcPct val="10000"/>
              </a:spcBef>
              <a:spcAft>
                <a:spcPct val="10000"/>
              </a:spcAft>
            </a:pPr>
            <a:r>
              <a:rPr lang="en-US" altLang="tr-TR" sz="1600" dirty="0">
                <a:solidFill>
                  <a:srgbClr val="CC00CC"/>
                </a:solidFill>
              </a:rPr>
              <a:t>4-1</a:t>
            </a:r>
            <a:r>
              <a:rPr lang="tr-TR" altLang="tr-TR" sz="1600" dirty="0">
                <a:solidFill>
                  <a:srgbClr val="CC00CC"/>
                </a:solidFill>
              </a:rPr>
              <a:t>hal değişimi:</a:t>
            </a:r>
            <a:r>
              <a:rPr lang="en-US" altLang="tr-TR" sz="1600" dirty="0"/>
              <a:t> </a:t>
            </a:r>
            <a:r>
              <a:rPr lang="en-US" altLang="tr-TR" sz="1600" dirty="0" err="1"/>
              <a:t>İzantropik</a:t>
            </a:r>
            <a:r>
              <a:rPr lang="en-US" altLang="tr-TR" sz="1600" dirty="0"/>
              <a:t> </a:t>
            </a:r>
            <a:r>
              <a:rPr lang="en-US" altLang="tr-TR" sz="1600" dirty="0" err="1"/>
              <a:t>sıkıştırma</a:t>
            </a:r>
            <a:r>
              <a:rPr lang="en-US" altLang="tr-TR" sz="1600" dirty="0"/>
              <a:t> </a:t>
            </a:r>
            <a:r>
              <a:rPr lang="en-US" altLang="tr-TR" sz="1600" dirty="0" err="1"/>
              <a:t>işlemi</a:t>
            </a:r>
            <a:r>
              <a:rPr lang="en-US" altLang="tr-TR" sz="1600" dirty="0"/>
              <a:t>  </a:t>
            </a:r>
            <a:r>
              <a:rPr lang="en-US" altLang="tr-TR" sz="1600" dirty="0" err="1"/>
              <a:t>sıvı-buhar</a:t>
            </a:r>
            <a:r>
              <a:rPr lang="en-US" altLang="tr-TR" sz="1600" dirty="0"/>
              <a:t> </a:t>
            </a:r>
            <a:r>
              <a:rPr lang="en-US" altLang="tr-TR" sz="1600" dirty="0" err="1"/>
              <a:t>karışımının</a:t>
            </a:r>
            <a:r>
              <a:rPr lang="en-US" altLang="tr-TR" sz="1600" dirty="0"/>
              <a:t> </a:t>
            </a:r>
            <a:r>
              <a:rPr lang="en-US" altLang="tr-TR" sz="1600" dirty="0" err="1"/>
              <a:t>doymuş</a:t>
            </a:r>
            <a:r>
              <a:rPr lang="en-US" altLang="tr-TR" sz="1600" dirty="0"/>
              <a:t> </a:t>
            </a:r>
            <a:r>
              <a:rPr lang="en-US" altLang="tr-TR" sz="1600" dirty="0" err="1"/>
              <a:t>sıvı</a:t>
            </a:r>
            <a:r>
              <a:rPr lang="en-US" altLang="tr-TR" sz="1600" dirty="0"/>
              <a:t> </a:t>
            </a:r>
            <a:r>
              <a:rPr lang="en-US" altLang="tr-TR" sz="1600" dirty="0" err="1"/>
              <a:t>haline</a:t>
            </a:r>
            <a:r>
              <a:rPr lang="en-US" altLang="tr-TR" sz="1600" dirty="0"/>
              <a:t> </a:t>
            </a:r>
            <a:r>
              <a:rPr lang="en-US" altLang="tr-TR" sz="1600" dirty="0" err="1"/>
              <a:t>sıkıştırılmasını</a:t>
            </a:r>
            <a:r>
              <a:rPr lang="en-US" altLang="tr-TR" sz="1600" dirty="0"/>
              <a:t> </a:t>
            </a:r>
            <a:r>
              <a:rPr lang="en-US" altLang="tr-TR" sz="1600" dirty="0" err="1"/>
              <a:t>gerektirmektedir</a:t>
            </a:r>
            <a:r>
              <a:rPr lang="en-US" altLang="tr-TR" sz="1600" dirty="0"/>
              <a:t>. Bu </a:t>
            </a:r>
            <a:r>
              <a:rPr lang="en-US" altLang="tr-TR" sz="1600" dirty="0" err="1"/>
              <a:t>işlemle</a:t>
            </a:r>
            <a:r>
              <a:rPr lang="en-US" altLang="tr-TR" sz="1600" dirty="0"/>
              <a:t> </a:t>
            </a:r>
            <a:r>
              <a:rPr lang="en-US" altLang="tr-TR" sz="1600" dirty="0" err="1"/>
              <a:t>ilgili</a:t>
            </a:r>
            <a:r>
              <a:rPr lang="en-US" altLang="tr-TR" sz="1600" dirty="0"/>
              <a:t> </a:t>
            </a:r>
            <a:r>
              <a:rPr lang="en-US" altLang="tr-TR" sz="1600" dirty="0" err="1"/>
              <a:t>iki</a:t>
            </a:r>
            <a:r>
              <a:rPr lang="en-US" altLang="tr-TR" sz="1600" dirty="0"/>
              <a:t> </a:t>
            </a:r>
            <a:r>
              <a:rPr lang="en-US" altLang="tr-TR" sz="1600" dirty="0" err="1"/>
              <a:t>zorluk</a:t>
            </a:r>
            <a:r>
              <a:rPr lang="en-US" altLang="tr-TR" sz="1600" dirty="0"/>
              <a:t> </a:t>
            </a:r>
            <a:r>
              <a:rPr lang="en-US" altLang="tr-TR" sz="1600" dirty="0" err="1"/>
              <a:t>vardır</a:t>
            </a:r>
            <a:r>
              <a:rPr lang="en-US" altLang="tr-TR" sz="1600" dirty="0"/>
              <a:t>. </a:t>
            </a:r>
            <a:r>
              <a:rPr lang="en-US" altLang="tr-TR" sz="1600" dirty="0" err="1"/>
              <a:t>Birincisi</a:t>
            </a:r>
            <a:r>
              <a:rPr lang="en-US" altLang="tr-TR" sz="1600" dirty="0"/>
              <a:t>, </a:t>
            </a:r>
            <a:r>
              <a:rPr lang="en-US" altLang="tr-TR" sz="1600" dirty="0" err="1"/>
              <a:t>yoğuşmanın</a:t>
            </a:r>
            <a:r>
              <a:rPr lang="en-US" altLang="tr-TR" sz="1600" dirty="0"/>
              <a:t> 4 </a:t>
            </a:r>
            <a:r>
              <a:rPr lang="en-US" altLang="tr-TR" sz="1600" dirty="0" err="1"/>
              <a:t>halinde</a:t>
            </a:r>
            <a:r>
              <a:rPr lang="en-US" altLang="tr-TR" sz="1600" dirty="0"/>
              <a:t> </a:t>
            </a:r>
            <a:r>
              <a:rPr lang="en-US" altLang="tr-TR" sz="1600" dirty="0" err="1"/>
              <a:t>istenen</a:t>
            </a:r>
            <a:r>
              <a:rPr lang="en-US" altLang="tr-TR" sz="1600" dirty="0"/>
              <a:t> </a:t>
            </a:r>
            <a:r>
              <a:rPr lang="en-US" altLang="tr-TR" sz="1600" dirty="0" err="1"/>
              <a:t>kuruluk</a:t>
            </a:r>
            <a:r>
              <a:rPr lang="en-US" altLang="tr-TR" sz="1600" dirty="0"/>
              <a:t> </a:t>
            </a:r>
            <a:r>
              <a:rPr lang="en-US" altLang="tr-TR" sz="1600" dirty="0" err="1"/>
              <a:t>derecesine</a:t>
            </a:r>
            <a:r>
              <a:rPr lang="en-US" altLang="tr-TR" sz="1600" dirty="0"/>
              <a:t> </a:t>
            </a:r>
            <a:r>
              <a:rPr lang="en-US" altLang="tr-TR" sz="1600" dirty="0" err="1"/>
              <a:t>sahip</a:t>
            </a:r>
            <a:r>
              <a:rPr lang="en-US" altLang="tr-TR" sz="1600" dirty="0"/>
              <a:t> </a:t>
            </a:r>
            <a:r>
              <a:rPr lang="en-US" altLang="tr-TR" sz="1600" dirty="0" err="1"/>
              <a:t>olarak</a:t>
            </a:r>
            <a:r>
              <a:rPr lang="en-US" altLang="tr-TR" sz="1600" dirty="0"/>
              <a:t> son </a:t>
            </a:r>
            <a:r>
              <a:rPr lang="en-US" altLang="tr-TR" sz="1600" dirty="0" err="1"/>
              <a:t>bulacak</a:t>
            </a:r>
            <a:r>
              <a:rPr lang="en-US" altLang="tr-TR" sz="1600" dirty="0"/>
              <a:t> </a:t>
            </a:r>
            <a:r>
              <a:rPr lang="en-US" altLang="tr-TR" sz="1600" dirty="0" err="1"/>
              <a:t>şekilde</a:t>
            </a:r>
            <a:r>
              <a:rPr lang="en-US" altLang="tr-TR" sz="1600" dirty="0"/>
              <a:t> </a:t>
            </a:r>
            <a:r>
              <a:rPr lang="en-US" altLang="tr-TR" sz="1600" dirty="0" err="1"/>
              <a:t>hassas</a:t>
            </a:r>
            <a:r>
              <a:rPr lang="en-US" altLang="tr-TR" sz="1600" dirty="0"/>
              <a:t> </a:t>
            </a:r>
            <a:r>
              <a:rPr lang="en-US" altLang="tr-TR" sz="1600" dirty="0" err="1"/>
              <a:t>olarak</a:t>
            </a:r>
            <a:r>
              <a:rPr lang="en-US" altLang="tr-TR" sz="1600" dirty="0"/>
              <a:t> </a:t>
            </a:r>
            <a:r>
              <a:rPr lang="en-US" altLang="tr-TR" sz="1600" dirty="0" err="1"/>
              <a:t>kontrol</a:t>
            </a:r>
            <a:r>
              <a:rPr lang="en-US" altLang="tr-TR" sz="1600" dirty="0"/>
              <a:t> </a:t>
            </a:r>
            <a:r>
              <a:rPr lang="en-US" altLang="tr-TR" sz="1600" dirty="0" err="1"/>
              <a:t>edilmesi</a:t>
            </a:r>
            <a:r>
              <a:rPr lang="en-US" altLang="tr-TR" sz="1600" dirty="0"/>
              <a:t> </a:t>
            </a:r>
            <a:r>
              <a:rPr lang="en-US" altLang="tr-TR" sz="1600" dirty="0" err="1"/>
              <a:t>kolay</a:t>
            </a:r>
            <a:r>
              <a:rPr lang="en-US" altLang="tr-TR" sz="1600" dirty="0"/>
              <a:t> </a:t>
            </a:r>
            <a:r>
              <a:rPr lang="en-US" altLang="tr-TR" sz="1600" dirty="0" err="1"/>
              <a:t>değildir</a:t>
            </a:r>
            <a:r>
              <a:rPr lang="en-US" altLang="tr-TR" sz="1600" dirty="0"/>
              <a:t>. </a:t>
            </a:r>
            <a:r>
              <a:rPr lang="en-US" altLang="tr-TR" sz="1600" dirty="0" err="1"/>
              <a:t>İkincisi</a:t>
            </a:r>
            <a:r>
              <a:rPr lang="en-US" altLang="tr-TR" sz="1600" dirty="0"/>
              <a:t>, </a:t>
            </a:r>
            <a:r>
              <a:rPr lang="en-US" altLang="tr-TR" sz="1600" dirty="0" err="1"/>
              <a:t>iki</a:t>
            </a:r>
            <a:r>
              <a:rPr lang="en-US" altLang="tr-TR" sz="1600" dirty="0"/>
              <a:t> </a:t>
            </a:r>
            <a:r>
              <a:rPr lang="en-US" altLang="tr-TR" sz="1600" dirty="0" err="1"/>
              <a:t>fazlı</a:t>
            </a:r>
            <a:r>
              <a:rPr lang="en-US" altLang="tr-TR" sz="1600" dirty="0"/>
              <a:t> </a:t>
            </a:r>
            <a:r>
              <a:rPr lang="en-US" altLang="tr-TR" sz="1600" dirty="0" err="1"/>
              <a:t>akışkanı</a:t>
            </a:r>
            <a:r>
              <a:rPr lang="en-US" altLang="tr-TR" sz="1600" dirty="0"/>
              <a:t> </a:t>
            </a:r>
            <a:r>
              <a:rPr lang="en-US" altLang="tr-TR" sz="1600" dirty="0" err="1"/>
              <a:t>sıkıştıracak</a:t>
            </a:r>
            <a:r>
              <a:rPr lang="en-US" altLang="tr-TR" sz="1600" dirty="0"/>
              <a:t> </a:t>
            </a:r>
            <a:r>
              <a:rPr lang="en-US" altLang="tr-TR" sz="1600" dirty="0" err="1"/>
              <a:t>şekilde</a:t>
            </a:r>
            <a:r>
              <a:rPr lang="en-US" altLang="tr-TR" sz="1600" dirty="0"/>
              <a:t> </a:t>
            </a:r>
            <a:r>
              <a:rPr lang="en-US" altLang="tr-TR" sz="1600" dirty="0" err="1"/>
              <a:t>bir</a:t>
            </a:r>
            <a:r>
              <a:rPr lang="en-US" altLang="tr-TR" sz="1600" dirty="0"/>
              <a:t> </a:t>
            </a:r>
            <a:r>
              <a:rPr lang="en-US" altLang="tr-TR" sz="1600" dirty="0" err="1"/>
              <a:t>kompresörün</a:t>
            </a:r>
            <a:r>
              <a:rPr lang="en-US" altLang="tr-TR" sz="1600" dirty="0"/>
              <a:t> </a:t>
            </a:r>
            <a:r>
              <a:rPr lang="en-US" altLang="tr-TR" sz="1600" dirty="0" err="1"/>
              <a:t>tasarlanması</a:t>
            </a:r>
            <a:r>
              <a:rPr lang="en-US" altLang="tr-TR" sz="1600" dirty="0"/>
              <a:t> </a:t>
            </a:r>
            <a:r>
              <a:rPr lang="en-US" altLang="tr-TR" sz="1600" dirty="0" err="1"/>
              <a:t>uygulamada</a:t>
            </a:r>
            <a:r>
              <a:rPr lang="en-US" altLang="tr-TR" sz="1600" dirty="0"/>
              <a:t> z</a:t>
            </a:r>
            <a:r>
              <a:rPr lang="tr-TR" altLang="tr-TR" sz="1600" dirty="0" err="1"/>
              <a:t>ordur</a:t>
            </a:r>
            <a:endParaRPr lang="en-US" altLang="tr-TR" sz="1600" b="1" dirty="0"/>
          </a:p>
        </p:txBody>
      </p:sp>
      <p:sp>
        <p:nvSpPr>
          <p:cNvPr id="154632" name="Rectangle 8"/>
          <p:cNvSpPr>
            <a:spLocks noChangeArrowheads="1"/>
          </p:cNvSpPr>
          <p:nvPr/>
        </p:nvSpPr>
        <p:spPr bwMode="auto">
          <a:xfrm>
            <a:off x="114300" y="4080988"/>
            <a:ext cx="4114800" cy="1295400"/>
          </a:xfrm>
          <a:prstGeom prst="rect">
            <a:avLst/>
          </a:prstGeom>
          <a:solidFill>
            <a:schemeClr val="accent1"/>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
              </a:spcBef>
              <a:spcAft>
                <a:spcPct val="5000"/>
              </a:spcAft>
            </a:pPr>
            <a:r>
              <a:rPr lang="en-US" altLang="tr-TR" b="1" dirty="0"/>
              <a:t>1-2</a:t>
            </a:r>
            <a:r>
              <a:rPr lang="en-US" altLang="tr-TR" dirty="0"/>
              <a:t> </a:t>
            </a:r>
            <a:r>
              <a:rPr lang="tr-TR" altLang="tr-TR" dirty="0"/>
              <a:t>Kazanda izotermal ısı geçişi</a:t>
            </a:r>
            <a:endParaRPr lang="en-US" altLang="tr-TR" dirty="0"/>
          </a:p>
          <a:p>
            <a:pPr>
              <a:spcBef>
                <a:spcPct val="5000"/>
              </a:spcBef>
              <a:spcAft>
                <a:spcPct val="5000"/>
              </a:spcAft>
            </a:pPr>
            <a:r>
              <a:rPr lang="en-US" altLang="tr-TR" b="1" dirty="0"/>
              <a:t>2-3</a:t>
            </a:r>
            <a:r>
              <a:rPr lang="en-US" altLang="tr-TR" dirty="0"/>
              <a:t> </a:t>
            </a:r>
            <a:r>
              <a:rPr lang="tr-TR" altLang="tr-TR" dirty="0"/>
              <a:t>Türbinde </a:t>
            </a:r>
            <a:r>
              <a:rPr lang="tr-TR" altLang="tr-TR" dirty="0" err="1"/>
              <a:t>izantropik</a:t>
            </a:r>
            <a:r>
              <a:rPr lang="tr-TR" altLang="tr-TR" dirty="0"/>
              <a:t> </a:t>
            </a:r>
            <a:r>
              <a:rPr lang="tr-TR" altLang="tr-TR" dirty="0" smtClean="0"/>
              <a:t>genişleme</a:t>
            </a:r>
          </a:p>
          <a:p>
            <a:pPr>
              <a:spcBef>
                <a:spcPct val="5000"/>
              </a:spcBef>
              <a:spcAft>
                <a:spcPct val="5000"/>
              </a:spcAft>
            </a:pPr>
            <a:r>
              <a:rPr lang="en-US" altLang="tr-TR" b="1" dirty="0" smtClean="0"/>
              <a:t>3-4</a:t>
            </a:r>
            <a:r>
              <a:rPr lang="en-US" altLang="tr-TR" dirty="0" smtClean="0"/>
              <a:t> </a:t>
            </a:r>
            <a:r>
              <a:rPr lang="tr-TR" altLang="tr-TR" dirty="0" err="1"/>
              <a:t>Kondenserde</a:t>
            </a:r>
            <a:r>
              <a:rPr lang="tr-TR" altLang="tr-TR" dirty="0"/>
              <a:t> izotermal ısı çıkışı</a:t>
            </a:r>
            <a:endParaRPr lang="en-US" altLang="tr-TR" dirty="0"/>
          </a:p>
          <a:p>
            <a:pPr>
              <a:spcBef>
                <a:spcPct val="5000"/>
              </a:spcBef>
              <a:spcAft>
                <a:spcPct val="5000"/>
              </a:spcAft>
            </a:pPr>
            <a:r>
              <a:rPr lang="en-US" altLang="tr-TR" b="1" dirty="0"/>
              <a:t>4-1</a:t>
            </a:r>
            <a:r>
              <a:rPr lang="en-US" altLang="tr-TR" dirty="0"/>
              <a:t> </a:t>
            </a:r>
            <a:r>
              <a:rPr lang="tr-TR" altLang="tr-TR" dirty="0"/>
              <a:t>Kompresörde </a:t>
            </a:r>
            <a:r>
              <a:rPr lang="tr-TR" altLang="tr-TR" dirty="0" err="1"/>
              <a:t>izantropik</a:t>
            </a:r>
            <a:r>
              <a:rPr lang="tr-TR" altLang="tr-TR" dirty="0"/>
              <a:t> sıkıştırma</a:t>
            </a:r>
            <a:endParaRPr lang="en-US" altLang="tr-TR" dirty="0"/>
          </a:p>
        </p:txBody>
      </p:sp>
      <p:sp>
        <p:nvSpPr>
          <p:cNvPr id="2" name="Metin kutusu 1"/>
          <p:cNvSpPr txBox="1"/>
          <p:nvPr/>
        </p:nvSpPr>
        <p:spPr>
          <a:xfrm>
            <a:off x="114300" y="5468619"/>
            <a:ext cx="1300356" cy="923330"/>
          </a:xfrm>
          <a:prstGeom prst="rect">
            <a:avLst/>
          </a:prstGeom>
          <a:noFill/>
        </p:spPr>
        <p:txBody>
          <a:bodyPr wrap="none" rtlCol="0">
            <a:spAutoFit/>
          </a:bodyPr>
          <a:lstStyle/>
          <a:p>
            <a:r>
              <a:rPr lang="tr-TR" dirty="0" smtClean="0"/>
              <a:t>TL=T4=T1</a:t>
            </a:r>
          </a:p>
          <a:p>
            <a:r>
              <a:rPr lang="tr-TR" dirty="0" smtClean="0"/>
              <a:t>TH=T1=T2</a:t>
            </a:r>
          </a:p>
          <a:p>
            <a:endParaRPr lang="tr-TR" dirty="0"/>
          </a:p>
        </p:txBody>
      </p:sp>
      <p:pic>
        <p:nvPicPr>
          <p:cNvPr id="8" name="Picture 2"/>
          <p:cNvPicPr>
            <a:picLocks noChangeAspect="1" noChangeArrowheads="1"/>
          </p:cNvPicPr>
          <p:nvPr/>
        </p:nvPicPr>
        <p:blipFill rotWithShape="1">
          <a:blip r:embed="rId4"/>
          <a:srcRect r="67875"/>
          <a:stretch/>
        </p:blipFill>
        <p:spPr bwMode="auto">
          <a:xfrm>
            <a:off x="1447800" y="5563975"/>
            <a:ext cx="1823720" cy="752475"/>
          </a:xfrm>
          <a:prstGeom prst="rect">
            <a:avLst/>
          </a:prstGeom>
          <a:noFill/>
          <a:ln w="9525">
            <a:noFill/>
            <a:miter lim="800000"/>
            <a:headEnd/>
            <a:tailEnd/>
          </a:ln>
          <a:effectLst/>
        </p:spPr>
      </p:pic>
    </p:spTree>
    <p:extLst>
      <p:ext uri="{BB962C8B-B14F-4D97-AF65-F5344CB8AC3E}">
        <p14:creationId xmlns:p14="http://schemas.microsoft.com/office/powerpoint/2010/main" val="19984750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cen84959_1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51213" cy="3733800"/>
          </a:xfrm>
          <a:prstGeom prst="rect">
            <a:avLst/>
          </a:prstGeom>
          <a:noFill/>
          <a:extLst>
            <a:ext uri="{909E8E84-426E-40DD-AFC4-6F175D3DCCD1}">
              <a14:hiddenFill xmlns:a14="http://schemas.microsoft.com/office/drawing/2010/main">
                <a:solidFill>
                  <a:srgbClr val="FFFFFF"/>
                </a:solidFill>
              </a14:hiddenFill>
            </a:ext>
          </a:extLst>
        </p:spPr>
      </p:pic>
      <p:sp>
        <p:nvSpPr>
          <p:cNvPr id="171011" name="Rectangle 3"/>
          <p:cNvSpPr>
            <a:spLocks noChangeArrowheads="1"/>
          </p:cNvSpPr>
          <p:nvPr/>
        </p:nvSpPr>
        <p:spPr bwMode="auto">
          <a:xfrm>
            <a:off x="228600" y="3886200"/>
            <a:ext cx="3657600"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a:solidFill>
                  <a:srgbClr val="3333FF"/>
                </a:solidFill>
                <a:latin typeface="Arial" panose="020B0604020202020204" pitchFamily="34" charset="0"/>
              </a:rPr>
              <a:t>Değişen yüklere cevap verebilen bir bileşik ısı-güç santrali.</a:t>
            </a:r>
          </a:p>
        </p:txBody>
      </p:sp>
      <p:pic>
        <p:nvPicPr>
          <p:cNvPr id="171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438785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3" name="Rectangle 5"/>
          <p:cNvSpPr>
            <a:spLocks noChangeArrowheads="1"/>
          </p:cNvSpPr>
          <p:nvPr/>
        </p:nvSpPr>
        <p:spPr bwMode="auto">
          <a:xfrm>
            <a:off x="4648200" y="1360488"/>
            <a:ext cx="4191000" cy="473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spcAft>
                <a:spcPct val="10000"/>
              </a:spcAft>
            </a:pPr>
            <a:r>
              <a:rPr lang="en-US" altLang="tr-TR" sz="1600">
                <a:solidFill>
                  <a:srgbClr val="000000"/>
                </a:solidFill>
                <a:latin typeface="Arial" panose="020B0604020202020204" pitchFamily="34" charset="0"/>
              </a:rPr>
              <a:t>Proses ısı yükünün fazla olduğu zamanlarda buharın tümü proses-ısı birimine yönlendirilir. Bu durumda yoğuşturucuya buhar gitmez (</a:t>
            </a:r>
            <a:r>
              <a:rPr lang="tr-TR" altLang="tr-TR" sz="1600">
                <a:solidFill>
                  <a:srgbClr val="000000"/>
                </a:solidFill>
                <a:latin typeface="Arial" panose="020B0604020202020204" pitchFamily="34" charset="0"/>
              </a:rPr>
              <a:t>m</a:t>
            </a:r>
            <a:r>
              <a:rPr lang="tr-TR" altLang="tr-TR" sz="1600" baseline="-25000">
                <a:solidFill>
                  <a:srgbClr val="000000"/>
                </a:solidFill>
                <a:latin typeface="Arial" panose="020B0604020202020204" pitchFamily="34" charset="0"/>
              </a:rPr>
              <a:t>7</a:t>
            </a:r>
            <a:r>
              <a:rPr lang="en-US" altLang="tr-TR" sz="1600">
                <a:solidFill>
                  <a:srgbClr val="000000"/>
                </a:solidFill>
                <a:latin typeface="Arial" panose="020B0604020202020204" pitchFamily="34" charset="0"/>
              </a:rPr>
              <a:t>=</a:t>
            </a:r>
            <a:r>
              <a:rPr lang="tr-TR" altLang="tr-TR" sz="1600" i="1">
                <a:solidFill>
                  <a:srgbClr val="000000"/>
                </a:solidFill>
                <a:latin typeface="Arial" panose="020B0604020202020204" pitchFamily="34" charset="0"/>
              </a:rPr>
              <a:t>0</a:t>
            </a:r>
            <a:r>
              <a:rPr lang="en-US" altLang="tr-TR" sz="1600">
                <a:solidFill>
                  <a:srgbClr val="000000"/>
                </a:solidFill>
                <a:latin typeface="Arial" panose="020B0604020202020204" pitchFamily="34" charset="0"/>
              </a:rPr>
              <a:t>) ve atık ısı sıfır olur</a:t>
            </a:r>
            <a:r>
              <a:rPr lang="en-US" altLang="tr-TR">
                <a:solidFill>
                  <a:srgbClr val="000000"/>
                </a:solidFill>
                <a:latin typeface="Arial" panose="020B0604020202020204" pitchFamily="34" charset="0"/>
              </a:rPr>
              <a:t>.</a:t>
            </a:r>
            <a:endParaRPr lang="en-US" altLang="tr-TR" sz="1600">
              <a:solidFill>
                <a:srgbClr val="000000"/>
              </a:solidFill>
              <a:latin typeface="Arial" panose="020B0604020202020204" pitchFamily="34" charset="0"/>
            </a:endParaRPr>
          </a:p>
          <a:p>
            <a:pPr>
              <a:spcBef>
                <a:spcPct val="10000"/>
              </a:spcBef>
              <a:spcAft>
                <a:spcPct val="10000"/>
              </a:spcAft>
            </a:pPr>
            <a:r>
              <a:rPr lang="en-US" altLang="tr-TR" sz="1600">
                <a:solidFill>
                  <a:srgbClr val="CC00CC"/>
                </a:solidFill>
                <a:latin typeface="Arial" panose="020B0604020202020204" pitchFamily="34" charset="0"/>
              </a:rPr>
              <a:t>Bu da yeterli olmazsa, kazandan çıkan buharın bir kısmı bir kısılma vanasıyla veya bir basınç düşürücü vanayla (PRV) P6 basıncına genişletilerek proses-ısı birimine gönderilir.</a:t>
            </a:r>
          </a:p>
          <a:p>
            <a:pPr>
              <a:spcBef>
                <a:spcPct val="10000"/>
              </a:spcBef>
              <a:spcAft>
                <a:spcPct val="10000"/>
              </a:spcAft>
            </a:pPr>
            <a:r>
              <a:rPr lang="en-US" altLang="tr-TR">
                <a:solidFill>
                  <a:srgbClr val="000000"/>
                </a:solidFill>
                <a:latin typeface="Arial" panose="020B0604020202020204" pitchFamily="34" charset="0"/>
              </a:rPr>
              <a:t> </a:t>
            </a:r>
            <a:r>
              <a:rPr lang="en-US" altLang="tr-TR" sz="1600">
                <a:solidFill>
                  <a:srgbClr val="000000"/>
                </a:solidFill>
                <a:latin typeface="Arial" panose="020B0604020202020204" pitchFamily="34" charset="0"/>
              </a:rPr>
              <a:t>En yüksek miktarda proses ısısı, kazandan çıkan tüm buharın basınç düşürücü vanadan geçirilmesiyle sağlanır (</a:t>
            </a:r>
            <a:r>
              <a:rPr lang="en-US" altLang="tr-TR" sz="1600" i="1">
                <a:solidFill>
                  <a:srgbClr val="000000"/>
                </a:solidFill>
                <a:latin typeface="Arial" panose="020B0604020202020204" pitchFamily="34" charset="0"/>
              </a:rPr>
              <a:t>m</a:t>
            </a:r>
            <a:r>
              <a:rPr lang="en-US" altLang="tr-TR" sz="1600">
                <a:solidFill>
                  <a:srgbClr val="000000"/>
                </a:solidFill>
                <a:latin typeface="Arial" panose="020B0604020202020204" pitchFamily="34" charset="0"/>
              </a:rPr>
              <a:t>5= </a:t>
            </a:r>
            <a:r>
              <a:rPr lang="en-US" altLang="tr-TR" sz="1600" i="1">
                <a:solidFill>
                  <a:srgbClr val="000000"/>
                </a:solidFill>
                <a:latin typeface="Arial" panose="020B0604020202020204" pitchFamily="34" charset="0"/>
              </a:rPr>
              <a:t>m</a:t>
            </a:r>
            <a:r>
              <a:rPr lang="en-US" altLang="tr-TR" sz="1600">
                <a:solidFill>
                  <a:srgbClr val="000000"/>
                </a:solidFill>
                <a:latin typeface="Arial" panose="020B0604020202020204" pitchFamily="34" charset="0"/>
              </a:rPr>
              <a:t>4) Bu durumda güç üretimi yoktur.</a:t>
            </a:r>
            <a:endParaRPr lang="tr-TR" altLang="tr-TR" sz="1600">
              <a:solidFill>
                <a:srgbClr val="000000"/>
              </a:solidFill>
              <a:latin typeface="Arial" panose="020B0604020202020204" pitchFamily="34" charset="0"/>
            </a:endParaRPr>
          </a:p>
          <a:p>
            <a:pPr>
              <a:spcBef>
                <a:spcPct val="10000"/>
              </a:spcBef>
              <a:spcAft>
                <a:spcPct val="10000"/>
              </a:spcAft>
            </a:pPr>
            <a:r>
              <a:rPr lang="en-US" altLang="tr-TR">
                <a:solidFill>
                  <a:srgbClr val="000000"/>
                </a:solidFill>
                <a:latin typeface="Arial" panose="020B0604020202020204" pitchFamily="34" charset="0"/>
              </a:rPr>
              <a:t> </a:t>
            </a:r>
            <a:r>
              <a:rPr lang="en-US" altLang="tr-TR" sz="1600">
                <a:solidFill>
                  <a:srgbClr val="CC00CC"/>
                </a:solidFill>
                <a:latin typeface="Arial" panose="020B0604020202020204" pitchFamily="34" charset="0"/>
              </a:rPr>
              <a:t>Proses ısısına gerek duyulmadığında ise, buharın tümü türbin ve yoğuşturucudan geçer (m5=m6=0), ve bileşik ısı-güç santrali bu kez sıradan bir buharlı güç santrali olarak çalışır.</a:t>
            </a:r>
          </a:p>
        </p:txBody>
      </p:sp>
    </p:spTree>
    <p:extLst>
      <p:ext uri="{BB962C8B-B14F-4D97-AF65-F5344CB8AC3E}">
        <p14:creationId xmlns:p14="http://schemas.microsoft.com/office/powerpoint/2010/main" val="1372764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609600" y="1543050"/>
            <a:ext cx="8077200" cy="42481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altLang="tr-TR" sz="1600" b="1">
                <a:solidFill>
                  <a:srgbClr val="FF3399"/>
                </a:solidFill>
                <a:effectLst>
                  <a:outerShdw blurRad="38100" dist="38100" dir="2700000" algn="tl">
                    <a:srgbClr val="000000"/>
                  </a:outerShdw>
                </a:effectLst>
                <a:latin typeface="Arial" panose="020B0604020202020204" pitchFamily="34" charset="0"/>
              </a:rPr>
              <a:t>ÖRNEK</a:t>
            </a:r>
          </a:p>
          <a:p>
            <a:pPr algn="just"/>
            <a:endParaRPr lang="tr-TR" altLang="tr-TR" sz="1600" b="1">
              <a:solidFill>
                <a:srgbClr val="FF3399"/>
              </a:solidFill>
              <a:effectLst>
                <a:outerShdw blurRad="38100" dist="38100" dir="2700000" algn="tl">
                  <a:srgbClr val="000000"/>
                </a:outerShdw>
              </a:effectLst>
              <a:latin typeface="Arial" panose="020B0604020202020204" pitchFamily="34" charset="0"/>
            </a:endParaRPr>
          </a:p>
          <a:p>
            <a:pPr algn="just"/>
            <a:r>
              <a:rPr lang="tr-TR" altLang="tr-TR" sz="1600" b="1">
                <a:solidFill>
                  <a:srgbClr val="000000"/>
                </a:solidFill>
                <a:latin typeface="Arial" panose="020B0604020202020204" pitchFamily="34" charset="0"/>
              </a:rPr>
              <a:t>Bir bileşik ısı güç santralini gözönüne alalım. Buhar türbine 7 MPa basınç ve 500 °C sıcaklıkta girmektedir. Türbinden bir miktar buhar, 500 kPa basınçta ısıl işlemler için ayrılmaktadır. Buharın geri kalan bölümü 5 kPa yoğuşturucu basıncına genişlemekte, bu basınçta yoğuştuktan sonra 7 MPa kazan basıncına pompalanmaktadır. Fazla proses ısısı gerektiği zamanlarda kazandan çıkan buharın bir bölümü doğrudan bir basınç düşürücü vanadan geçirilerek, 500 kPa basınca düşürülmekte ve ısı değiştiricisine gönderilmektedir. Isı değiştiricisinde yoğuşan buhar, buradan her zaman doymuş sıvı olarak çıkmakta ve daha sonra 7 Mpa basınca pompalanarak kazan besleme suyuyla karıştırılmaktadır. Kazandan akan suyun debisi 15 kg/s'dir. Türbin ve pompalar izantropik kabul edilebilir. Borulardaki basınç düşüşlerini ve ısı kayıplarını ihmal ederek, (a) birim zamanda sağlanabilecek en çok proses ısısını, </a:t>
            </a:r>
            <a:r>
              <a:rPr lang="tr-TR" altLang="tr-TR" sz="1600" b="1" i="1">
                <a:solidFill>
                  <a:srgbClr val="000000"/>
                </a:solidFill>
                <a:latin typeface="Arial" panose="020B0604020202020204" pitchFamily="34" charset="0"/>
              </a:rPr>
              <a:t>(b) </a:t>
            </a:r>
            <a:r>
              <a:rPr lang="tr-TR" altLang="tr-TR" sz="1600" b="1">
                <a:solidFill>
                  <a:srgbClr val="000000"/>
                </a:solidFill>
                <a:latin typeface="Arial" panose="020B0604020202020204" pitchFamily="34" charset="0"/>
              </a:rPr>
              <a:t>proses ısısı sağlanmadığı zaman üretilen gücü ve enerjiden yararlanma oranını, (c) buharın yüzde 10'u türbine girmeden önce, yüzde 70'i de türbinden ayrılarak proses ısı değiştiricisine gönderildiği zaman sağlanan proses ısısını hesaplayın.</a:t>
            </a:r>
          </a:p>
        </p:txBody>
      </p:sp>
    </p:spTree>
    <p:extLst>
      <p:ext uri="{BB962C8B-B14F-4D97-AF65-F5344CB8AC3E}">
        <p14:creationId xmlns:p14="http://schemas.microsoft.com/office/powerpoint/2010/main" val="3946909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152400" y="1141413"/>
            <a:ext cx="4953000" cy="525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altLang="tr-TR" b="1">
                <a:solidFill>
                  <a:srgbClr val="FF3399"/>
                </a:solidFill>
                <a:effectLst>
                  <a:outerShdw blurRad="38100" dist="38100" dir="2700000" algn="tl">
                    <a:srgbClr val="C0C0C0"/>
                  </a:outerShdw>
                </a:effectLst>
                <a:latin typeface="Arial" panose="020B0604020202020204" pitchFamily="34" charset="0"/>
              </a:rPr>
              <a:t>ÖRNEK</a:t>
            </a:r>
          </a:p>
          <a:p>
            <a:pPr algn="just"/>
            <a:r>
              <a:rPr lang="tr-TR" altLang="tr-TR" sz="1400" b="1">
                <a:solidFill>
                  <a:srgbClr val="000000"/>
                </a:solidFill>
                <a:latin typeface="Arial" panose="020B0604020202020204" pitchFamily="34" charset="0"/>
              </a:rPr>
              <a:t>Bir bileşik ısı güç santralini gözönüne alalım. Buhar türbine 7 MPa basınç ve 500 °C sıcaklıkta girmektedir. Türbinden bir miktar buhar, 500 kPa basınçta ısıl işlemler için ayrılmaktadır. Buharın geri kalan bölümü 5 kPa yoğuşturucu basıncına genişlemekte, bu basınçta yoğuştuktan sonra 7 MPa kazan basıncına pompalanmaktadır. Fazla proses ısısı gerektiği zamanlarda kazandan çıkan buharın bir bölümü doğrudan bir basınç düşürücü vanadan geçirilerek, 500 kPa basınca düşürülmekte ve ısı değiştiricisine gönderilmektedir. Isı değiştiricisinde yoğuşan buhar, buradan her zaman doymuş sıvı olarak çıkmakta ve daha sonra 7 Mpa basınca pompalanarak kazan besleme suyuyla karıştırılmaktadır. Kazandan akan suyun debisi 15 kg/s'dir. Türbin ve pompalar izantropik kabul edilebilir. Borulardaki basınç düşüşlerini ve ısı kayıplarını ihmal ederek, (a) birim zamanda sağlanabilecek en çok proses ısısını, </a:t>
            </a:r>
            <a:r>
              <a:rPr lang="tr-TR" altLang="tr-TR" sz="1400" b="1" i="1">
                <a:solidFill>
                  <a:srgbClr val="000000"/>
                </a:solidFill>
                <a:latin typeface="Arial" panose="020B0604020202020204" pitchFamily="34" charset="0"/>
              </a:rPr>
              <a:t>(b) </a:t>
            </a:r>
            <a:r>
              <a:rPr lang="tr-TR" altLang="tr-TR" sz="1400" b="1">
                <a:solidFill>
                  <a:srgbClr val="000000"/>
                </a:solidFill>
                <a:latin typeface="Arial" panose="020B0604020202020204" pitchFamily="34" charset="0"/>
              </a:rPr>
              <a:t>proses ısısı sağlanmadığı zaman üretilen gücü ve enerjiden yararlanma oranını, (c) buharın yüzde 10'u türbine girmeden önce, yüzde 70'i de türbinden ayrılarak proses ısı değiştiricisine gönderildiği zaman sağlanan proses ısısını hesaplayın.</a:t>
            </a:r>
          </a:p>
        </p:txBody>
      </p:sp>
      <p:pic>
        <p:nvPicPr>
          <p:cNvPr id="206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0"/>
            <a:ext cx="38862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81400"/>
            <a:ext cx="3241675"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179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611188" y="188913"/>
            <a:ext cx="8137525"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a:solidFill>
                  <a:srgbClr val="FF3300"/>
                </a:solidFill>
                <a:latin typeface="Arial" panose="020B0604020202020204" pitchFamily="34" charset="0"/>
              </a:rPr>
              <a:t>Çözüm</a:t>
            </a:r>
            <a:r>
              <a:rPr lang="tr-TR" altLang="tr-TR" sz="1400" b="1">
                <a:solidFill>
                  <a:srgbClr val="000000"/>
                </a:solidFill>
                <a:latin typeface="Arial" panose="020B0604020202020204" pitchFamily="34" charset="0"/>
              </a:rPr>
              <a:t> </a:t>
            </a:r>
          </a:p>
          <a:p>
            <a:pPr>
              <a:spcBef>
                <a:spcPct val="50000"/>
              </a:spcBef>
            </a:pPr>
            <a:r>
              <a:rPr lang="tr-TR" altLang="tr-TR" sz="1400" b="1">
                <a:solidFill>
                  <a:srgbClr val="FFFFFF"/>
                </a:solidFill>
                <a:latin typeface="Arial" panose="020B0604020202020204" pitchFamily="34" charset="0"/>
              </a:rPr>
              <a:t>Pompa işleri ve çeşitli hallerdeki entalpiler aşağıda hesaplanmış veya su buharı tablolarından okunmuştur:</a:t>
            </a:r>
          </a:p>
        </p:txBody>
      </p:sp>
      <p:pic>
        <p:nvPicPr>
          <p:cNvPr id="193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908050"/>
            <a:ext cx="55435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773238"/>
            <a:ext cx="54737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636838"/>
            <a:ext cx="2808287"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3644900"/>
            <a:ext cx="4751387"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543" name="Text Box 7"/>
          <p:cNvSpPr txBox="1">
            <a:spLocks noChangeArrowheads="1"/>
          </p:cNvSpPr>
          <p:nvPr/>
        </p:nvSpPr>
        <p:spPr bwMode="auto">
          <a:xfrm>
            <a:off x="611188" y="4941888"/>
            <a:ext cx="8064500" cy="517525"/>
          </a:xfrm>
          <a:prstGeom prst="rect">
            <a:avLst/>
          </a:prstGeom>
          <a:solidFill>
            <a:srgbClr val="D8FD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a:solidFill>
                  <a:srgbClr val="000000"/>
                </a:solidFill>
                <a:latin typeface="Arial" panose="020B0604020202020204" pitchFamily="34" charset="0"/>
              </a:rPr>
              <a:t>(a) En fazla proses ısısı, kazanda üretilen tüm buhar basınç düşürücü bir vanadan geçirilip ısı değiştiricisine gönderildiği zaman elde edilir. Bu durumda,</a:t>
            </a:r>
          </a:p>
        </p:txBody>
      </p:sp>
      <p:pic>
        <p:nvPicPr>
          <p:cNvPr id="1935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5661025"/>
            <a:ext cx="626586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6755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539750" y="260350"/>
            <a:ext cx="8135938" cy="517525"/>
          </a:xfrm>
          <a:prstGeom prst="rect">
            <a:avLst/>
          </a:prstGeom>
          <a:solidFill>
            <a:srgbClr val="D8FD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a:solidFill>
                  <a:srgbClr val="000000"/>
                </a:solidFill>
                <a:latin typeface="Arial" panose="020B0604020202020204" pitchFamily="34" charset="0"/>
              </a:rPr>
              <a:t>(ö) Proses ısısı sağlanmadığı zaman kazanda üretilen tüm ısı türbinden geçerek 5 kPa olan yoğuşturucu basıncına genişleyecektir. Bu durumda,</a:t>
            </a:r>
          </a:p>
        </p:txBody>
      </p:sp>
      <p:pic>
        <p:nvPicPr>
          <p:cNvPr id="194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836613"/>
            <a:ext cx="561657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276475"/>
            <a:ext cx="4103688"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65" name="Text Box 5"/>
          <p:cNvSpPr txBox="1">
            <a:spLocks noChangeArrowheads="1"/>
          </p:cNvSpPr>
          <p:nvPr/>
        </p:nvSpPr>
        <p:spPr bwMode="auto">
          <a:xfrm>
            <a:off x="611188" y="3213100"/>
            <a:ext cx="7993062" cy="517525"/>
          </a:xfrm>
          <a:prstGeom prst="rect">
            <a:avLst/>
          </a:prstGeom>
          <a:solidFill>
            <a:srgbClr val="D8FD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a:solidFill>
                  <a:srgbClr val="000000"/>
                </a:solidFill>
                <a:latin typeface="Arial" panose="020B0604020202020204" pitchFamily="34" charset="0"/>
              </a:rPr>
              <a:t>(c) Kinetik ve potansiyel enerji değişimleri ihmal edilerek, enerji korunumu ilkesi proses ısı değiştiricisine uygulanırsa,</a:t>
            </a:r>
          </a:p>
        </p:txBody>
      </p:sp>
      <p:pic>
        <p:nvPicPr>
          <p:cNvPr id="1945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789363"/>
            <a:ext cx="2376487"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829050"/>
            <a:ext cx="3097212"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5013325"/>
            <a:ext cx="4608513"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69" name="Text Box 9"/>
          <p:cNvSpPr txBox="1">
            <a:spLocks noChangeArrowheads="1"/>
          </p:cNvSpPr>
          <p:nvPr/>
        </p:nvSpPr>
        <p:spPr bwMode="auto">
          <a:xfrm>
            <a:off x="539750" y="6021388"/>
            <a:ext cx="7777163" cy="73025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a:solidFill>
                  <a:srgbClr val="000000"/>
                </a:solidFill>
                <a:latin typeface="Arial" panose="020B0604020202020204" pitchFamily="34" charset="0"/>
              </a:rPr>
              <a:t>Başka bir deyişle 26184 kVV ısıl işlemlerde kullanılacaktır. Bu çalışma düzeninde üretilen güç hesaplanırsa 10299 kW bulunur. Bu durumda kazanda çevrime verilen ısı 42951 kW, enerjiden yararlanma oranı da yüzde 84.9 olmaktadır.</a:t>
            </a:r>
          </a:p>
        </p:txBody>
      </p:sp>
    </p:spTree>
    <p:extLst>
      <p:ext uri="{BB962C8B-B14F-4D97-AF65-F5344CB8AC3E}">
        <p14:creationId xmlns:p14="http://schemas.microsoft.com/office/powerpoint/2010/main" val="1761946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85800" y="319088"/>
            <a:ext cx="6940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800" b="1">
                <a:solidFill>
                  <a:srgbClr val="FFFF99"/>
                </a:solidFill>
                <a:latin typeface="Arial" panose="020B0604020202020204" pitchFamily="34" charset="0"/>
              </a:rPr>
              <a:t>BİRLEŞİK GAZ – BUHAR GÜÇ ÇEVRİMİ </a:t>
            </a:r>
          </a:p>
        </p:txBody>
      </p:sp>
      <p:sp>
        <p:nvSpPr>
          <p:cNvPr id="173061" name="Rectangle 5"/>
          <p:cNvSpPr>
            <a:spLocks noChangeArrowheads="1"/>
          </p:cNvSpPr>
          <p:nvPr/>
        </p:nvSpPr>
        <p:spPr bwMode="auto">
          <a:xfrm>
            <a:off x="152400" y="1257300"/>
            <a:ext cx="89916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tr-TR" altLang="tr-TR" sz="1700">
                <a:solidFill>
                  <a:srgbClr val="000000"/>
                </a:solidFill>
              </a:rPr>
              <a:t>      </a:t>
            </a:r>
            <a:r>
              <a:rPr lang="en-US" altLang="tr-TR" sz="1600">
                <a:solidFill>
                  <a:srgbClr val="000000"/>
                </a:solidFill>
              </a:rPr>
              <a:t>Daha yüksek ısıl verim sağlayabilmek için süregelen çalışmalar, alışılmış</a:t>
            </a:r>
            <a:r>
              <a:rPr lang="tr-TR" altLang="tr-TR" sz="1600">
                <a:solidFill>
                  <a:srgbClr val="000000"/>
                </a:solidFill>
              </a:rPr>
              <a:t> </a:t>
            </a:r>
            <a:r>
              <a:rPr lang="en-US" altLang="tr-TR" sz="1600">
                <a:solidFill>
                  <a:srgbClr val="000000"/>
                </a:solidFill>
              </a:rPr>
              <a:t>güç santrallerinde yeni düzenlemelerin yapılmasına yol </a:t>
            </a:r>
            <a:r>
              <a:rPr lang="tr-TR" altLang="tr-TR" sz="1600">
                <a:solidFill>
                  <a:srgbClr val="000000"/>
                </a:solidFill>
              </a:rPr>
              <a:t>açmıştır.</a:t>
            </a:r>
          </a:p>
          <a:p>
            <a:r>
              <a:rPr lang="tr-TR" altLang="tr-TR" sz="1600">
                <a:solidFill>
                  <a:srgbClr val="CC00CC"/>
                </a:solidFill>
              </a:rPr>
              <a:t>      </a:t>
            </a:r>
            <a:r>
              <a:rPr lang="en-US" altLang="tr-TR" sz="1600">
                <a:solidFill>
                  <a:srgbClr val="CC00CC"/>
                </a:solidFill>
              </a:rPr>
              <a:t>Daha çok kabul</a:t>
            </a:r>
            <a:r>
              <a:rPr lang="tr-TR" altLang="tr-TR" sz="1600">
                <a:solidFill>
                  <a:srgbClr val="CC00CC"/>
                </a:solidFill>
              </a:rPr>
              <a:t> </a:t>
            </a:r>
            <a:r>
              <a:rPr lang="en-US" altLang="tr-TR" sz="1600">
                <a:solidFill>
                  <a:srgbClr val="CC00CC"/>
                </a:solidFill>
              </a:rPr>
              <a:t>gören bir başka düzenleme ise, gaz akışkanlı güç çevrimini buharlı bir güç</a:t>
            </a:r>
            <a:r>
              <a:rPr lang="tr-TR" altLang="tr-TR" sz="1600">
                <a:solidFill>
                  <a:srgbClr val="CC00CC"/>
                </a:solidFill>
              </a:rPr>
              <a:t> </a:t>
            </a:r>
            <a:r>
              <a:rPr lang="en-US" altLang="tr-TR" sz="1600">
                <a:solidFill>
                  <a:srgbClr val="CC00CC"/>
                </a:solidFill>
              </a:rPr>
              <a:t>çevriminin üst çevrimi olarak kullanmaktır. Bu düzenleme birleşik</a:t>
            </a:r>
            <a:r>
              <a:rPr lang="tr-TR" altLang="tr-TR" sz="1600">
                <a:solidFill>
                  <a:srgbClr val="CC00CC"/>
                </a:solidFill>
              </a:rPr>
              <a:t> g</a:t>
            </a:r>
            <a:r>
              <a:rPr lang="en-US" altLang="tr-TR" sz="1600">
                <a:solidFill>
                  <a:srgbClr val="CC00CC"/>
                </a:solidFill>
              </a:rPr>
              <a:t>az</a:t>
            </a:r>
            <a:r>
              <a:rPr lang="tr-TR" altLang="tr-TR" sz="1600">
                <a:solidFill>
                  <a:srgbClr val="CC00CC"/>
                </a:solidFill>
              </a:rPr>
              <a:t> </a:t>
            </a:r>
            <a:r>
              <a:rPr lang="en-US" altLang="tr-TR" sz="1600">
                <a:solidFill>
                  <a:srgbClr val="CC00CC"/>
                </a:solidFill>
              </a:rPr>
              <a:t>buhar</a:t>
            </a:r>
            <a:r>
              <a:rPr lang="tr-TR" altLang="tr-TR" sz="1600">
                <a:solidFill>
                  <a:srgbClr val="CC00CC"/>
                </a:solidFill>
              </a:rPr>
              <a:t> </a:t>
            </a:r>
            <a:r>
              <a:rPr lang="en-US" altLang="tr-TR" sz="1600">
                <a:solidFill>
                  <a:srgbClr val="CC00CC"/>
                </a:solidFill>
              </a:rPr>
              <a:t>çevrimi veya kısaca birleşik çevrim olarak adlandırılır.</a:t>
            </a:r>
            <a:endParaRPr lang="tr-TR" altLang="tr-TR" sz="1600">
              <a:solidFill>
                <a:srgbClr val="CC00CC"/>
              </a:solidFill>
            </a:endParaRPr>
          </a:p>
          <a:p>
            <a:r>
              <a:rPr lang="tr-TR" altLang="tr-TR" sz="1600">
                <a:solidFill>
                  <a:srgbClr val="000000"/>
                </a:solidFill>
              </a:rPr>
              <a:t>      </a:t>
            </a:r>
            <a:r>
              <a:rPr lang="en-US" altLang="tr-TR" sz="1600">
                <a:solidFill>
                  <a:srgbClr val="000000"/>
                </a:solidFill>
              </a:rPr>
              <a:t>En çok ilgiduyulan birleşik çevrim, gaz türbini (Brayton) çevrimiyle buhar türbini(Rankine) çevriminin oluşturduğu birleşik çevrimdir. Bu birleşik çevrimin</a:t>
            </a:r>
            <a:r>
              <a:rPr lang="tr-TR" altLang="tr-TR" sz="1600">
                <a:solidFill>
                  <a:srgbClr val="000000"/>
                </a:solidFill>
              </a:rPr>
              <a:t> </a:t>
            </a:r>
            <a:r>
              <a:rPr lang="en-US" altLang="tr-TR" sz="1600">
                <a:solidFill>
                  <a:srgbClr val="000000"/>
                </a:solidFill>
              </a:rPr>
              <a:t>ısıl verimi, birleşik çevrimi oluşturan çevrimlerin ısıl verimlerinden daha</a:t>
            </a:r>
            <a:r>
              <a:rPr lang="tr-TR" altLang="tr-TR" sz="1600">
                <a:solidFill>
                  <a:srgbClr val="000000"/>
                </a:solidFill>
              </a:rPr>
              <a:t> </a:t>
            </a:r>
            <a:r>
              <a:rPr lang="en-US" altLang="tr-TR" sz="1600">
                <a:solidFill>
                  <a:srgbClr val="000000"/>
                </a:solidFill>
              </a:rPr>
              <a:t>yüksek olmaktadır.</a:t>
            </a:r>
          </a:p>
          <a:p>
            <a:pPr>
              <a:spcBef>
                <a:spcPct val="15000"/>
              </a:spcBef>
              <a:spcAft>
                <a:spcPct val="15000"/>
              </a:spcAft>
              <a:buClr>
                <a:srgbClr val="FF3300"/>
              </a:buClr>
              <a:buFontTx/>
              <a:buChar char="•"/>
            </a:pPr>
            <a:r>
              <a:rPr lang="tr-TR" altLang="tr-TR" sz="1600">
                <a:solidFill>
                  <a:srgbClr val="CC00CC"/>
                </a:solidFill>
              </a:rPr>
              <a:t>Gaz türbini çevrimlerinin yüksek sıcaklıklarda çalışmasının sağladığı kazançlardan yararlanmak ve sıcak egzoz gazlarını,buharlı güç çevrimi gibi alt çevrimlerde değerlendirmek mühendislik yaklaşımının gereğidir.Bu düşüncenin ürünü birleşik gaz-buhar çevrimidir.</a:t>
            </a:r>
            <a:endParaRPr lang="en-US" altLang="tr-TR" sz="1600">
              <a:solidFill>
                <a:srgbClr val="CC00CC"/>
              </a:solidFill>
            </a:endParaRPr>
          </a:p>
          <a:p>
            <a:pPr>
              <a:spcBef>
                <a:spcPct val="15000"/>
              </a:spcBef>
              <a:spcAft>
                <a:spcPct val="15000"/>
              </a:spcAft>
              <a:buClr>
                <a:srgbClr val="FF3300"/>
              </a:buClr>
              <a:buFontTx/>
              <a:buChar char="•"/>
            </a:pPr>
            <a:r>
              <a:rPr lang="en-US" altLang="tr-TR" sz="1600">
                <a:solidFill>
                  <a:srgbClr val="000000"/>
                </a:solidFill>
              </a:rPr>
              <a:t>Gaz türbini teknolojisinde son yıllarda görülen gelişmeler, birleşik </a:t>
            </a:r>
            <a:r>
              <a:rPr lang="tr-TR" altLang="tr-TR" sz="1600">
                <a:solidFill>
                  <a:srgbClr val="000000"/>
                </a:solidFill>
              </a:rPr>
              <a:t>gaz-buhar santrallerini ekonomik açıdan çok çekici yapmıştır.</a:t>
            </a:r>
            <a:endParaRPr lang="en-US" altLang="tr-TR" sz="1600">
              <a:solidFill>
                <a:srgbClr val="000000"/>
              </a:solidFill>
            </a:endParaRPr>
          </a:p>
          <a:p>
            <a:pPr>
              <a:spcBef>
                <a:spcPct val="15000"/>
              </a:spcBef>
              <a:spcAft>
                <a:spcPct val="15000"/>
              </a:spcAft>
              <a:buClr>
                <a:srgbClr val="FF3300"/>
              </a:buClr>
              <a:buFontTx/>
              <a:buChar char="•"/>
            </a:pPr>
            <a:r>
              <a:rPr lang="tr-TR" altLang="tr-TR" sz="1600">
                <a:solidFill>
                  <a:srgbClr val="CC00CC"/>
                </a:solidFill>
              </a:rPr>
              <a:t>Birleşik çevrim yatırım giderlerini çok fazla artırmadan çevrimin veriminin artmasını sağlamaktadır. Bunun sonucu olarak birçok yeni güç santrali birleşik çevrime göre tasarlanmakta var olan birçok buharlı ve gaz türbinli santral de birleşik santrale dönüştürülmektedir. </a:t>
            </a:r>
            <a:endParaRPr lang="en-US" altLang="tr-TR" sz="1600">
              <a:solidFill>
                <a:srgbClr val="CC00CC"/>
              </a:solidFill>
            </a:endParaRPr>
          </a:p>
          <a:p>
            <a:pPr>
              <a:spcBef>
                <a:spcPct val="15000"/>
              </a:spcBef>
              <a:spcAft>
                <a:spcPct val="15000"/>
              </a:spcAft>
              <a:buClr>
                <a:srgbClr val="FF3300"/>
              </a:buClr>
              <a:buFontTx/>
              <a:buChar char="•"/>
            </a:pPr>
            <a:r>
              <a:rPr lang="tr-TR" altLang="tr-TR" sz="1600">
                <a:solidFill>
                  <a:srgbClr val="000000"/>
                </a:solidFill>
              </a:rPr>
              <a:t>Dönüşümü tamamlanan santrallerde ısıl verimin % 50’nin üzerinde olduğu bildirilmektedir.</a:t>
            </a:r>
            <a:endParaRPr lang="en-US" altLang="tr-TR" sz="1600">
              <a:solidFill>
                <a:srgbClr val="000000"/>
              </a:solidFill>
            </a:endParaRPr>
          </a:p>
        </p:txBody>
      </p:sp>
    </p:spTree>
    <p:extLst>
      <p:ext uri="{BB962C8B-B14F-4D97-AF65-F5344CB8AC3E}">
        <p14:creationId xmlns:p14="http://schemas.microsoft.com/office/powerpoint/2010/main" val="4763303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3" name="Picture 3" descr="cen84959_1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848600" cy="5316538"/>
          </a:xfrm>
          <a:prstGeom prst="rect">
            <a:avLst/>
          </a:prstGeom>
          <a:noFill/>
          <a:extLst>
            <a:ext uri="{909E8E84-426E-40DD-AFC4-6F175D3DCCD1}">
              <a14:hiddenFill xmlns:a14="http://schemas.microsoft.com/office/drawing/2010/main">
                <a:solidFill>
                  <a:srgbClr val="FFFFFF"/>
                </a:solidFill>
              </a14:hiddenFill>
            </a:ext>
          </a:extLst>
        </p:spPr>
      </p:pic>
      <p:sp>
        <p:nvSpPr>
          <p:cNvPr id="174084" name="Rectangle 4"/>
          <p:cNvSpPr>
            <a:spLocks noChangeArrowheads="1"/>
          </p:cNvSpPr>
          <p:nvPr/>
        </p:nvSpPr>
        <p:spPr bwMode="auto">
          <a:xfrm>
            <a:off x="2819400" y="5851525"/>
            <a:ext cx="3719513" cy="396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000">
                <a:solidFill>
                  <a:srgbClr val="3333FF"/>
                </a:solidFill>
                <a:latin typeface="Arial" panose="020B0604020202020204" pitchFamily="34" charset="0"/>
              </a:rPr>
              <a:t>Birleşik gaz-buhar güç santrali.</a:t>
            </a:r>
            <a:r>
              <a:rPr lang="en-US" altLang="tr-TR">
                <a:solidFill>
                  <a:srgbClr val="000000"/>
                </a:solidFill>
                <a:latin typeface="Arial" panose="020B0604020202020204" pitchFamily="34" charset="0"/>
              </a:rPr>
              <a:t> </a:t>
            </a:r>
            <a:endParaRPr lang="en-US" altLang="tr-TR" sz="2000">
              <a:solidFill>
                <a:srgbClr val="3333FF"/>
              </a:solidFill>
              <a:latin typeface="Arial" panose="020B0604020202020204" pitchFamily="34" charset="0"/>
            </a:endParaRPr>
          </a:p>
        </p:txBody>
      </p:sp>
    </p:spTree>
    <p:extLst>
      <p:ext uri="{BB962C8B-B14F-4D97-AF65-F5344CB8AC3E}">
        <p14:creationId xmlns:p14="http://schemas.microsoft.com/office/powerpoint/2010/main" val="1994209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50179" name="Dikdörtgen 6"/>
          <p:cNvSpPr>
            <a:spLocks noChangeArrowheads="1"/>
          </p:cNvSpPr>
          <p:nvPr/>
        </p:nvSpPr>
        <p:spPr bwMode="auto">
          <a:xfrm>
            <a:off x="144401" y="1892161"/>
            <a:ext cx="8786874" cy="2308324"/>
          </a:xfrm>
          <a:prstGeom prst="rect">
            <a:avLst/>
          </a:prstGeom>
          <a:noFill/>
          <a:ln w="9525">
            <a:noFill/>
            <a:miter lim="800000"/>
            <a:headEnd/>
            <a:tailEnd/>
          </a:ln>
        </p:spPr>
        <p:txBody>
          <a:bodyPr wrap="square">
            <a:spAutoFit/>
          </a:bodyPr>
          <a:lstStyle/>
          <a:p>
            <a:pPr algn="just"/>
            <a:r>
              <a:rPr lang="tr-TR" dirty="0" err="1">
                <a:latin typeface="Calibri" pitchFamily="34" charset="0"/>
              </a:rPr>
              <a:t>Brayton</a:t>
            </a:r>
            <a:r>
              <a:rPr lang="tr-TR" dirty="0">
                <a:latin typeface="Calibri" pitchFamily="34" charset="0"/>
              </a:rPr>
              <a:t> çevriminin verimi, esas olarak çevrime giren enerjinin önemli bir kısmının çevreye atılması nedeniyle oldukça düşüktür. Atılan bu egzoz enerjisi genellikle nispeten yüksek sıcaklıklardadır ve güç üretiminde etkin olarak kullanılabilir. Bu konu ile ilgili muhtemel bir uygulama Şekil 9-17’de gösterilen birleşik </a:t>
            </a:r>
            <a:r>
              <a:rPr lang="tr-TR" dirty="0" err="1">
                <a:latin typeface="Calibri" pitchFamily="34" charset="0"/>
              </a:rPr>
              <a:t>Brayton</a:t>
            </a:r>
            <a:r>
              <a:rPr lang="tr-TR" dirty="0">
                <a:latin typeface="Calibri" pitchFamily="34" charset="0"/>
              </a:rPr>
              <a:t>-</a:t>
            </a:r>
            <a:r>
              <a:rPr lang="tr-TR" dirty="0" err="1">
                <a:latin typeface="Calibri" pitchFamily="34" charset="0"/>
              </a:rPr>
              <a:t>Rankine</a:t>
            </a:r>
            <a:r>
              <a:rPr lang="tr-TR" dirty="0">
                <a:latin typeface="Calibri" pitchFamily="34" charset="0"/>
              </a:rPr>
              <a:t> çevrimidir. Bu çevrimde, gaz türbininden çıkan yüksek sıcaklıklı egzoz gazları </a:t>
            </a:r>
            <a:r>
              <a:rPr lang="tr-TR" dirty="0" err="1">
                <a:latin typeface="Calibri" pitchFamily="34" charset="0"/>
              </a:rPr>
              <a:t>Rankine</a:t>
            </a:r>
            <a:r>
              <a:rPr lang="tr-TR" dirty="0">
                <a:latin typeface="Calibri" pitchFamily="34" charset="0"/>
              </a:rPr>
              <a:t> çevriminin kazanına enerji sağlamak amacıyla kullanılır. </a:t>
            </a:r>
            <a:r>
              <a:rPr lang="tr-TR" dirty="0" err="1">
                <a:latin typeface="Calibri" pitchFamily="34" charset="0"/>
              </a:rPr>
              <a:t>Brayton</a:t>
            </a:r>
            <a:r>
              <a:rPr lang="tr-TR" dirty="0">
                <a:latin typeface="Calibri" pitchFamily="34" charset="0"/>
              </a:rPr>
              <a:t> çevriminde kazanı terk eden gazların T9 sıcaklığının, </a:t>
            </a:r>
            <a:r>
              <a:rPr lang="tr-TR" dirty="0" err="1">
                <a:latin typeface="Calibri" pitchFamily="34" charset="0"/>
              </a:rPr>
              <a:t>Rankine</a:t>
            </a:r>
            <a:r>
              <a:rPr lang="tr-TR" dirty="0">
                <a:latin typeface="Calibri" pitchFamily="34" charset="0"/>
              </a:rPr>
              <a:t> çevriminde kazandan çıkan buhar sıcaklığından, T3, düşük olduğuna dikkat ediniz. Bu, zıt akışlı ısı değiştiricilerinde mümkündür.</a:t>
            </a:r>
          </a:p>
        </p:txBody>
      </p:sp>
      <p:sp>
        <p:nvSpPr>
          <p:cNvPr id="3" name="Slayt Numarası Yer Tutucusu 2"/>
          <p:cNvSpPr>
            <a:spLocks noGrp="1"/>
          </p:cNvSpPr>
          <p:nvPr>
            <p:ph type="sldNum" sz="quarter" idx="4294967295"/>
          </p:nvPr>
        </p:nvSpPr>
        <p:spPr>
          <a:xfrm>
            <a:off x="6553200" y="6519863"/>
            <a:ext cx="2133600" cy="365125"/>
          </a:xfrm>
          <a:prstGeom prst="rect">
            <a:avLst/>
          </a:prstGeom>
        </p:spPr>
        <p:txBody>
          <a:bodyPr/>
          <a:lstStyle/>
          <a:p>
            <a:pPr>
              <a:defRPr/>
            </a:pPr>
            <a:fld id="{8838742C-1597-42A1-B4C6-2A20D2331CEB}" type="slidenum">
              <a:rPr lang="tr-TR"/>
              <a:pPr>
                <a:defRPr/>
              </a:pPr>
              <a:t>67</a:t>
            </a:fld>
            <a:endParaRPr lang="tr-TR" dirty="0"/>
          </a:p>
        </p:txBody>
      </p:sp>
      <p:sp>
        <p:nvSpPr>
          <p:cNvPr id="7" name="Dikdörtgen 6"/>
          <p:cNvSpPr>
            <a:spLocks noChangeArrowheads="1"/>
          </p:cNvSpPr>
          <p:nvPr/>
        </p:nvSpPr>
        <p:spPr bwMode="auto">
          <a:xfrm>
            <a:off x="122238" y="1557338"/>
            <a:ext cx="4147226" cy="369332"/>
          </a:xfrm>
          <a:prstGeom prst="rect">
            <a:avLst/>
          </a:prstGeom>
          <a:noFill/>
          <a:ln w="9525">
            <a:noFill/>
            <a:miter lim="800000"/>
            <a:headEnd/>
            <a:tailEnd/>
          </a:ln>
        </p:spPr>
        <p:txBody>
          <a:bodyPr wrap="none">
            <a:spAutoFit/>
          </a:bodyPr>
          <a:lstStyle/>
          <a:p>
            <a:r>
              <a:rPr lang="tr-TR" b="1" dirty="0">
                <a:latin typeface="Calibri" pitchFamily="34" charset="0"/>
              </a:rPr>
              <a:t>9.8 BİRLEŞİK BRAYTON-RANKİNE ÇEVRİMİ</a:t>
            </a:r>
            <a:endParaRPr lang="tr-TR" dirty="0">
              <a:latin typeface="Calibri" pitchFamily="34" charset="0"/>
            </a:endParaRPr>
          </a:p>
        </p:txBody>
      </p:sp>
      <p:pic>
        <p:nvPicPr>
          <p:cNvPr id="8" name="Picture 2"/>
          <p:cNvPicPr>
            <a:picLocks noChangeAspect="1" noChangeArrowheads="1"/>
          </p:cNvPicPr>
          <p:nvPr/>
        </p:nvPicPr>
        <p:blipFill>
          <a:blip r:embed="rId2"/>
          <a:srcRect/>
          <a:stretch>
            <a:fillRect/>
          </a:stretch>
        </p:blipFill>
        <p:spPr bwMode="auto">
          <a:xfrm>
            <a:off x="759328" y="4149080"/>
            <a:ext cx="7020272" cy="2959285"/>
          </a:xfrm>
          <a:prstGeom prst="rect">
            <a:avLst/>
          </a:prstGeom>
          <a:noFill/>
          <a:ln w="9525">
            <a:noFill/>
            <a:miter lim="800000"/>
            <a:headEnd/>
            <a:tailEnd/>
          </a:ln>
        </p:spPr>
      </p:pic>
    </p:spTree>
    <p:extLst>
      <p:ext uri="{BB962C8B-B14F-4D97-AF65-F5344CB8AC3E}">
        <p14:creationId xmlns:p14="http://schemas.microsoft.com/office/powerpoint/2010/main" val="1536154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1066800" y="1609725"/>
            <a:ext cx="6919913" cy="44862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r>
              <a:rPr lang="tr-TR" altLang="tr-TR" b="1">
                <a:solidFill>
                  <a:srgbClr val="FF3399"/>
                </a:solidFill>
                <a:effectLst>
                  <a:outerShdw blurRad="38100" dist="38100" dir="2700000" algn="tl">
                    <a:srgbClr val="000000"/>
                  </a:outerShdw>
                </a:effectLst>
              </a:rPr>
              <a:t>ÖRNEK </a:t>
            </a:r>
          </a:p>
          <a:p>
            <a:pPr algn="just"/>
            <a:endParaRPr lang="tr-TR" altLang="tr-TR" b="1">
              <a:solidFill>
                <a:srgbClr val="FF3399"/>
              </a:solidFill>
              <a:effectLst>
                <a:outerShdw blurRad="38100" dist="38100" dir="2700000" algn="tl">
                  <a:srgbClr val="000000"/>
                </a:outerShdw>
              </a:effectLst>
            </a:endParaRPr>
          </a:p>
          <a:p>
            <a:pPr algn="just"/>
            <a:r>
              <a:rPr lang="tr-TR" altLang="tr-TR" b="1">
                <a:solidFill>
                  <a:srgbClr val="000000"/>
                </a:solidFill>
              </a:rPr>
              <a:t>     Şekilde gösterilen birleşik gaz-buhar güç çevrimini inceleyelim. Üst çevrim olan gaz türbini çevriminin basınç oranı 8 olup, hava kompresöre 300 K, türbine 1300 K sıcaklıkta girmektedir. Kompresörün adyabatik verimi yüzde 80, gaz türbininin adyabatik verimi yüzde 85'tir. Alt çevrim, 7 MPa ve 5 kPa basınç sınırları arasında çalışan basit ideal Rankine çevrimidir. Buhar, atık ısı kazanında, sıcak yanma sonu gazları tarafından 500 °C sıcaklığa ısıtılmaktadır. Yanma sonu gazları atık ısı kazanından 450 °C sıcaklıkta çıkmaktadır, </a:t>
            </a:r>
          </a:p>
          <a:p>
            <a:pPr algn="just"/>
            <a:endParaRPr lang="tr-TR" altLang="tr-TR" b="1">
              <a:solidFill>
                <a:srgbClr val="000000"/>
              </a:solidFill>
            </a:endParaRPr>
          </a:p>
          <a:p>
            <a:pPr algn="just">
              <a:buFontTx/>
              <a:buAutoNum type="alphaLcParenBoth"/>
            </a:pPr>
            <a:r>
              <a:rPr lang="tr-TR" altLang="tr-TR" b="1">
                <a:solidFill>
                  <a:srgbClr val="000000"/>
                </a:solidFill>
              </a:rPr>
              <a:t>Buhar ve gaz çevrimde dolaşan akışkanların kütlesel debilerinin oranını, </a:t>
            </a:r>
          </a:p>
          <a:p>
            <a:pPr algn="just">
              <a:buFontTx/>
              <a:buAutoNum type="alphaLcParenBoth"/>
            </a:pPr>
            <a:r>
              <a:rPr lang="tr-TR" altLang="tr-TR" b="1">
                <a:solidFill>
                  <a:srgbClr val="000000"/>
                </a:solidFill>
              </a:rPr>
              <a:t>Birleşik çevrimin ısıl verimini hesaplayın.</a:t>
            </a:r>
          </a:p>
        </p:txBody>
      </p:sp>
    </p:spTree>
    <p:extLst>
      <p:ext uri="{BB962C8B-B14F-4D97-AF65-F5344CB8AC3E}">
        <p14:creationId xmlns:p14="http://schemas.microsoft.com/office/powerpoint/2010/main" val="2842319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0" y="1119188"/>
            <a:ext cx="5943600" cy="291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altLang="tr-TR" b="1">
                <a:solidFill>
                  <a:srgbClr val="FF3399"/>
                </a:solidFill>
                <a:effectLst>
                  <a:outerShdw blurRad="38100" dist="38100" dir="2700000" algn="tl">
                    <a:srgbClr val="C0C0C0"/>
                  </a:outerShdw>
                </a:effectLst>
                <a:latin typeface="Arial" panose="020B0604020202020204" pitchFamily="34" charset="0"/>
              </a:rPr>
              <a:t>ÖRNEK </a:t>
            </a:r>
          </a:p>
          <a:p>
            <a:pPr algn="just"/>
            <a:r>
              <a:rPr lang="tr-TR" altLang="tr-TR" sz="1400" b="1">
                <a:solidFill>
                  <a:srgbClr val="000000"/>
                </a:solidFill>
                <a:latin typeface="Arial" panose="020B0604020202020204" pitchFamily="34" charset="0"/>
              </a:rPr>
              <a:t>Şekilde gösterilen birleşik gaz-buhar güç çevrimini inceleyelim. Üst çevrim olan gaz türbini çevriminin basınç oranı 8 olup, hava kompresöre 300 K, türbine 1300 K sıcaklıkta girmektedir. Kompresörün adyabatik verimi yüzde 80, gaz türbininin adyabatik verimi yüzde 85'tir. Alt çevrim, 7 MPa ve 5 kPa basınç sınırları arasında çalışan basit ideal Rankine çevrimidir. Buhar, atık ısı kazanında, sıcak yanma sonu gazları tarafından 500 °C sıcaklığa ısıtılmaktadır. Yanma sonu gazları atık ısı kazanından 450 °C sıcaklıkta çıkmaktadır, (a) Buhar ve gaz çevrimde dolaşan akışkanların kütlesel debilerinin oranını, </a:t>
            </a:r>
            <a:r>
              <a:rPr lang="tr-TR" altLang="tr-TR" sz="1400" b="1" i="1">
                <a:solidFill>
                  <a:srgbClr val="000000"/>
                </a:solidFill>
                <a:latin typeface="Arial" panose="020B0604020202020204" pitchFamily="34" charset="0"/>
              </a:rPr>
              <a:t>(b) </a:t>
            </a:r>
            <a:r>
              <a:rPr lang="tr-TR" altLang="tr-TR" sz="1400" b="1">
                <a:solidFill>
                  <a:srgbClr val="000000"/>
                </a:solidFill>
                <a:latin typeface="Arial" panose="020B0604020202020204" pitchFamily="34" charset="0"/>
              </a:rPr>
              <a:t>birleşik çevrimin ısıl verimini hesaplayın.</a:t>
            </a:r>
          </a:p>
          <a:p>
            <a:pPr algn="just"/>
            <a:endParaRPr lang="tr-TR" altLang="tr-TR" sz="1400" b="1">
              <a:solidFill>
                <a:srgbClr val="000000"/>
              </a:solidFill>
              <a:latin typeface="Arial" panose="020B0604020202020204" pitchFamily="34" charset="0"/>
            </a:endParaRPr>
          </a:p>
        </p:txBody>
      </p:sp>
      <p:pic>
        <p:nvPicPr>
          <p:cNvPr id="207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0"/>
            <a:ext cx="31146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4284663"/>
            <a:ext cx="4537075"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7" name="Text Box 5"/>
          <p:cNvSpPr txBox="1">
            <a:spLocks noChangeArrowheads="1"/>
          </p:cNvSpPr>
          <p:nvPr/>
        </p:nvSpPr>
        <p:spPr bwMode="auto">
          <a:xfrm>
            <a:off x="6324600" y="3733800"/>
            <a:ext cx="2447925" cy="3048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a:solidFill>
                  <a:srgbClr val="000000"/>
                </a:solidFill>
                <a:latin typeface="Arial" panose="020B0604020202020204" pitchFamily="34" charset="0"/>
              </a:rPr>
              <a:t>(a) Kütle debilerinin oranı;</a:t>
            </a:r>
          </a:p>
        </p:txBody>
      </p:sp>
      <p:pic>
        <p:nvPicPr>
          <p:cNvPr id="2078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14800"/>
            <a:ext cx="2376488"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157788"/>
            <a:ext cx="3276600"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69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ikdörtgen 2"/>
          <p:cNvSpPr>
            <a:spLocks noChangeArrowheads="1"/>
          </p:cNvSpPr>
          <p:nvPr/>
        </p:nvSpPr>
        <p:spPr bwMode="auto">
          <a:xfrm>
            <a:off x="251520" y="620688"/>
            <a:ext cx="8809037" cy="2585323"/>
          </a:xfrm>
          <a:prstGeom prst="rect">
            <a:avLst/>
          </a:prstGeom>
          <a:noFill/>
          <a:ln w="9525">
            <a:noFill/>
            <a:miter lim="800000"/>
            <a:headEnd/>
            <a:tailEnd/>
          </a:ln>
        </p:spPr>
        <p:txBody>
          <a:bodyPr>
            <a:spAutoFit/>
          </a:bodyPr>
          <a:lstStyle/>
          <a:p>
            <a:endParaRPr lang="tr-TR" b="1" dirty="0">
              <a:latin typeface="Calibri" pitchFamily="34" charset="0"/>
            </a:endParaRPr>
          </a:p>
          <a:p>
            <a:r>
              <a:rPr lang="tr-TR" b="1" dirty="0">
                <a:latin typeface="Calibri" pitchFamily="34" charset="0"/>
              </a:rPr>
              <a:t>9.2 RANKİNE ÇEVRİMİ</a:t>
            </a:r>
          </a:p>
          <a:p>
            <a:pPr algn="just"/>
            <a:r>
              <a:rPr lang="tr-TR" dirty="0">
                <a:latin typeface="Calibri" pitchFamily="34" charset="0"/>
              </a:rPr>
              <a:t>En basit güç çevrimi </a:t>
            </a:r>
            <a:r>
              <a:rPr lang="tr-TR" i="1" dirty="0" err="1">
                <a:latin typeface="Calibri" pitchFamily="34" charset="0"/>
              </a:rPr>
              <a:t>Rankine</a:t>
            </a:r>
            <a:r>
              <a:rPr lang="tr-TR" i="1" dirty="0">
                <a:latin typeface="Calibri" pitchFamily="34" charset="0"/>
              </a:rPr>
              <a:t> çevrimi </a:t>
            </a:r>
            <a:r>
              <a:rPr lang="tr-TR" dirty="0">
                <a:latin typeface="Calibri" pitchFamily="34" charset="0"/>
              </a:rPr>
              <a:t>olarak bilinir. </a:t>
            </a:r>
            <a:r>
              <a:rPr lang="tr-TR" altLang="tr-TR" dirty="0">
                <a:solidFill>
                  <a:srgbClr val="CC00CC"/>
                </a:solidFill>
              </a:rPr>
              <a:t>B</a:t>
            </a:r>
            <a:r>
              <a:rPr lang="en-US" altLang="tr-TR" dirty="0" err="1">
                <a:solidFill>
                  <a:srgbClr val="CC00CC"/>
                </a:solidFill>
              </a:rPr>
              <a:t>uharlı</a:t>
            </a:r>
            <a:r>
              <a:rPr lang="en-US" altLang="tr-TR" dirty="0">
                <a:solidFill>
                  <a:srgbClr val="CC00CC"/>
                </a:solidFill>
              </a:rPr>
              <a:t> </a:t>
            </a:r>
            <a:r>
              <a:rPr lang="en-US" altLang="tr-TR" dirty="0" err="1">
                <a:solidFill>
                  <a:srgbClr val="CC00CC"/>
                </a:solidFill>
              </a:rPr>
              <a:t>güç</a:t>
            </a:r>
            <a:r>
              <a:rPr lang="en-US" altLang="tr-TR" dirty="0">
                <a:solidFill>
                  <a:srgbClr val="CC00CC"/>
                </a:solidFill>
              </a:rPr>
              <a:t> </a:t>
            </a:r>
            <a:r>
              <a:rPr lang="en-US" altLang="tr-TR" dirty="0" err="1">
                <a:solidFill>
                  <a:srgbClr val="CC00CC"/>
                </a:solidFill>
              </a:rPr>
              <a:t>santrallerinin</a:t>
            </a:r>
            <a:r>
              <a:rPr lang="en-US" altLang="tr-TR" dirty="0">
                <a:solidFill>
                  <a:srgbClr val="CC00CC"/>
                </a:solidFill>
              </a:rPr>
              <a:t> ideal </a:t>
            </a:r>
            <a:r>
              <a:rPr lang="en-US" altLang="tr-TR" dirty="0" err="1">
                <a:solidFill>
                  <a:srgbClr val="CC00CC"/>
                </a:solidFill>
              </a:rPr>
              <a:t>çevrimi</a:t>
            </a:r>
            <a:r>
              <a:rPr lang="en-US" altLang="tr-TR" dirty="0">
                <a:solidFill>
                  <a:srgbClr val="CC00CC"/>
                </a:solidFill>
              </a:rPr>
              <a:t> </a:t>
            </a:r>
            <a:r>
              <a:rPr lang="en-US" altLang="tr-TR" dirty="0" err="1">
                <a:solidFill>
                  <a:srgbClr val="CC00CC"/>
                </a:solidFill>
              </a:rPr>
              <a:t>olan</a:t>
            </a:r>
            <a:r>
              <a:rPr lang="en-US" altLang="tr-TR" dirty="0">
                <a:solidFill>
                  <a:srgbClr val="CC00CC"/>
                </a:solidFill>
              </a:rPr>
              <a:t> </a:t>
            </a:r>
            <a:r>
              <a:rPr lang="en-US" altLang="tr-TR" b="1" dirty="0">
                <a:solidFill>
                  <a:srgbClr val="CC00CC"/>
                </a:solidFill>
              </a:rPr>
              <a:t>Rankine </a:t>
            </a:r>
            <a:r>
              <a:rPr lang="en-US" altLang="tr-TR" b="1" dirty="0" err="1">
                <a:solidFill>
                  <a:srgbClr val="CC00CC"/>
                </a:solidFill>
              </a:rPr>
              <a:t>çevrimidir</a:t>
            </a:r>
            <a:r>
              <a:rPr lang="en-US" altLang="tr-TR" b="1" dirty="0">
                <a:solidFill>
                  <a:srgbClr val="CC00CC"/>
                </a:solidFill>
              </a:rPr>
              <a:t>.</a:t>
            </a:r>
            <a:endParaRPr lang="tr-TR" dirty="0">
              <a:latin typeface="Calibri" pitchFamily="34" charset="0"/>
            </a:endParaRPr>
          </a:p>
          <a:p>
            <a:pPr algn="just"/>
            <a:endParaRPr lang="tr-TR" dirty="0">
              <a:latin typeface="Calibri" pitchFamily="34" charset="0"/>
            </a:endParaRPr>
          </a:p>
          <a:p>
            <a:pPr algn="just"/>
            <a:r>
              <a:rPr lang="tr-TR" dirty="0">
                <a:latin typeface="Calibri" pitchFamily="34" charset="0"/>
              </a:rPr>
              <a:t>Bu çevrimin temel özelliği, pompanın yüksek basınçlı suyu kazana iletmek için çok az enerjiye ihtiyaç duymasıdır. Muhtemel bir dezavantajı ise türbindeki genişleme işleminin genellikle doymuş sıvı-buhar bölgesine girmesi ve bunun sonucu olarak türbin kanatlarına zarar verebilecek olan sıvı damlacıkların oluşmasıdır. </a:t>
            </a:r>
          </a:p>
        </p:txBody>
      </p:sp>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4" name="Slayt Numarası Yer Tutucusu 3"/>
          <p:cNvSpPr>
            <a:spLocks noGrp="1"/>
          </p:cNvSpPr>
          <p:nvPr>
            <p:ph type="sldNum" sz="quarter" idx="12"/>
          </p:nvPr>
        </p:nvSpPr>
        <p:spPr/>
        <p:txBody>
          <a:bodyPr/>
          <a:lstStyle/>
          <a:p>
            <a:pPr>
              <a:defRPr/>
            </a:pPr>
            <a:fld id="{0861B52C-217E-41D4-8FA1-AAF3DB30CEB3}" type="slidenum">
              <a:rPr lang="tr-TR"/>
              <a:pPr>
                <a:defRPr/>
              </a:pPr>
              <a:t>7</a:t>
            </a:fld>
            <a:endParaRPr lang="tr-TR"/>
          </a:p>
        </p:txBody>
      </p:sp>
      <p:pic>
        <p:nvPicPr>
          <p:cNvPr id="2" name="Resim 1"/>
          <p:cNvPicPr>
            <a:picLocks noChangeAspect="1"/>
          </p:cNvPicPr>
          <p:nvPr/>
        </p:nvPicPr>
        <p:blipFill>
          <a:blip r:embed="rId2"/>
          <a:stretch>
            <a:fillRect/>
          </a:stretch>
        </p:blipFill>
        <p:spPr>
          <a:xfrm>
            <a:off x="506625" y="3487032"/>
            <a:ext cx="8212021" cy="3337202"/>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81000" y="609600"/>
            <a:ext cx="83518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tr-TR" altLang="tr-TR" sz="1400" b="1">
                <a:solidFill>
                  <a:srgbClr val="FFFFFF"/>
                </a:solidFill>
                <a:latin typeface="Arial" panose="020B0604020202020204" pitchFamily="34" charset="0"/>
              </a:rPr>
              <a:t>Bu sonuç, 1 kg yanma sonu gazları 853 K'den, 450 K sıcaklığa soğurken, sadece 0.131 kg buharın 33 °C'dan 500 °C sıcaklığa ısıtabileceğini göstemektedir. Yanma sonu gazlarının birim kütlesi için çevrimin toplam işi her iki çevrimde yapılan işlerin toplamıdır: </a:t>
            </a:r>
          </a:p>
        </p:txBody>
      </p:sp>
      <p:pic>
        <p:nvPicPr>
          <p:cNvPr id="196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547211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2" name="Text Box 4"/>
          <p:cNvSpPr txBox="1">
            <a:spLocks noChangeArrowheads="1"/>
          </p:cNvSpPr>
          <p:nvPr/>
        </p:nvSpPr>
        <p:spPr bwMode="auto">
          <a:xfrm>
            <a:off x="381000" y="3124200"/>
            <a:ext cx="3024188" cy="304800"/>
          </a:xfrm>
          <a:prstGeom prst="rect">
            <a:avLst/>
          </a:prstGeom>
          <a:solidFill>
            <a:srgbClr val="F7F3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i="1">
                <a:solidFill>
                  <a:srgbClr val="000000"/>
                </a:solidFill>
                <a:latin typeface="Arial" panose="020B0604020202020204" pitchFamily="34" charset="0"/>
              </a:rPr>
              <a:t>(b)  </a:t>
            </a:r>
            <a:r>
              <a:rPr lang="tr-TR" altLang="tr-TR" sz="1400" b="1">
                <a:solidFill>
                  <a:srgbClr val="000000"/>
                </a:solidFill>
                <a:latin typeface="Arial" panose="020B0604020202020204" pitchFamily="34" charset="0"/>
              </a:rPr>
              <a:t>Birleşik santralin ısıl verimi </a:t>
            </a:r>
          </a:p>
        </p:txBody>
      </p:sp>
      <p:pic>
        <p:nvPicPr>
          <p:cNvPr id="196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86200"/>
            <a:ext cx="403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614" name="Text Box 6"/>
          <p:cNvSpPr txBox="1">
            <a:spLocks noChangeArrowheads="1"/>
          </p:cNvSpPr>
          <p:nvPr/>
        </p:nvSpPr>
        <p:spPr bwMode="auto">
          <a:xfrm>
            <a:off x="1295400" y="5029200"/>
            <a:ext cx="6335713" cy="9429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tr-TR" altLang="tr-TR" sz="1400" b="1">
                <a:solidFill>
                  <a:srgbClr val="000000"/>
                </a:solidFill>
                <a:latin typeface="Arial" panose="020B0604020202020204" pitchFamily="34" charset="0"/>
              </a:rPr>
              <a:t>Birleşik santral, yanma odasında sağlanan enerjinin yüzde 48.7'sini yararlı işe dönüştürebilmektedir. Dikkat edilirse bu değer daha önce gaz türbini çevrimi için bulunan yüzde 26.6'nın ve buhar çevrimi için bulunan yüzde 40.7'nin üzerindedir. </a:t>
            </a:r>
          </a:p>
        </p:txBody>
      </p:sp>
    </p:spTree>
    <p:extLst>
      <p:ext uri="{BB962C8B-B14F-4D97-AF65-F5344CB8AC3E}">
        <p14:creationId xmlns:p14="http://schemas.microsoft.com/office/powerpoint/2010/main" val="31328812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grpSp>
        <p:nvGrpSpPr>
          <p:cNvPr id="13" name="12 Grup"/>
          <p:cNvGrpSpPr/>
          <p:nvPr/>
        </p:nvGrpSpPr>
        <p:grpSpPr>
          <a:xfrm>
            <a:off x="142843" y="2000240"/>
            <a:ext cx="8786875" cy="1200150"/>
            <a:chOff x="142843" y="2000240"/>
            <a:chExt cx="8786875" cy="1200150"/>
          </a:xfrm>
        </p:grpSpPr>
        <p:sp>
          <p:nvSpPr>
            <p:cNvPr id="51202" name="Dikdörtgen 2"/>
            <p:cNvSpPr>
              <a:spLocks noChangeArrowheads="1"/>
            </p:cNvSpPr>
            <p:nvPr/>
          </p:nvSpPr>
          <p:spPr bwMode="auto">
            <a:xfrm>
              <a:off x="142843" y="2000240"/>
              <a:ext cx="8786875" cy="1200150"/>
            </a:xfrm>
            <a:prstGeom prst="rect">
              <a:avLst/>
            </a:prstGeom>
            <a:noFill/>
            <a:ln w="9525">
              <a:noFill/>
              <a:miter lim="800000"/>
              <a:headEnd/>
              <a:tailEnd/>
            </a:ln>
          </p:spPr>
          <p:txBody>
            <a:bodyPr wrap="square">
              <a:spAutoFit/>
            </a:bodyPr>
            <a:lstStyle/>
            <a:p>
              <a:r>
                <a:rPr lang="tr-TR" dirty="0" err="1">
                  <a:latin typeface="Calibri" pitchFamily="34" charset="0"/>
                </a:rPr>
                <a:t>Brayton</a:t>
              </a:r>
              <a:r>
                <a:rPr lang="tr-TR" dirty="0">
                  <a:latin typeface="Calibri" pitchFamily="34" charset="0"/>
                </a:rPr>
                <a:t> çevriminde kütlesel hava debisi   ,ile </a:t>
              </a:r>
              <a:r>
                <a:rPr lang="tr-TR" dirty="0" err="1">
                  <a:latin typeface="Calibri" pitchFamily="34" charset="0"/>
                </a:rPr>
                <a:t>Rankine</a:t>
              </a:r>
              <a:r>
                <a:rPr lang="tr-TR" dirty="0">
                  <a:latin typeface="Calibri" pitchFamily="34" charset="0"/>
                </a:rPr>
                <a:t> çevriminde kütlesel buhar debisi , arasında bir bağıntı kurmak amacıyla kazanda enerji dengesini uygularsak (bk. Şekil 9-17), kazana ilave bir enerji girişi olmadığını kabul ederek (örneğin bu sıvı yakıcı ile mümkün olabilirdi);</a:t>
              </a:r>
            </a:p>
          </p:txBody>
        </p:sp>
        <p:pic>
          <p:nvPicPr>
            <p:cNvPr id="51203" name="Picture 2"/>
            <p:cNvPicPr>
              <a:picLocks noChangeAspect="1" noChangeArrowheads="1"/>
            </p:cNvPicPr>
            <p:nvPr/>
          </p:nvPicPr>
          <p:blipFill>
            <a:blip r:embed="rId2"/>
            <a:srcRect/>
            <a:stretch>
              <a:fillRect/>
            </a:stretch>
          </p:blipFill>
          <p:spPr bwMode="auto">
            <a:xfrm>
              <a:off x="4000496" y="2071678"/>
              <a:ext cx="304800" cy="285750"/>
            </a:xfrm>
            <a:prstGeom prst="rect">
              <a:avLst/>
            </a:prstGeom>
            <a:noFill/>
            <a:ln w="9525">
              <a:noFill/>
              <a:miter lim="800000"/>
              <a:headEnd/>
              <a:tailEnd/>
            </a:ln>
          </p:spPr>
        </p:pic>
        <p:pic>
          <p:nvPicPr>
            <p:cNvPr id="51204" name="Picture 3"/>
            <p:cNvPicPr>
              <a:picLocks noChangeAspect="1" noChangeArrowheads="1"/>
            </p:cNvPicPr>
            <p:nvPr/>
          </p:nvPicPr>
          <p:blipFill>
            <a:blip r:embed="rId3"/>
            <a:srcRect/>
            <a:stretch>
              <a:fillRect/>
            </a:stretch>
          </p:blipFill>
          <p:spPr bwMode="auto">
            <a:xfrm>
              <a:off x="8358214" y="2071678"/>
              <a:ext cx="304800" cy="247650"/>
            </a:xfrm>
            <a:prstGeom prst="rect">
              <a:avLst/>
            </a:prstGeom>
            <a:noFill/>
            <a:ln w="9525">
              <a:noFill/>
              <a:miter lim="800000"/>
              <a:headEnd/>
              <a:tailEnd/>
            </a:ln>
          </p:spPr>
        </p:pic>
      </p:grpSp>
      <p:sp>
        <p:nvSpPr>
          <p:cNvPr id="51206" name="Dikdörtgen 3"/>
          <p:cNvSpPr>
            <a:spLocks noChangeArrowheads="1"/>
          </p:cNvSpPr>
          <p:nvPr/>
        </p:nvSpPr>
        <p:spPr bwMode="auto">
          <a:xfrm>
            <a:off x="142844" y="3214686"/>
            <a:ext cx="2074862" cy="646113"/>
          </a:xfrm>
          <a:prstGeom prst="rect">
            <a:avLst/>
          </a:prstGeom>
          <a:noFill/>
          <a:ln w="9525">
            <a:noFill/>
            <a:miter lim="800000"/>
            <a:headEnd/>
            <a:tailEnd/>
          </a:ln>
        </p:spPr>
        <p:txBody>
          <a:bodyPr wrap="none">
            <a:spAutoFit/>
          </a:bodyPr>
          <a:lstStyle/>
          <a:p>
            <a:endParaRPr lang="tr-TR" dirty="0">
              <a:latin typeface="Calibri" pitchFamily="34" charset="0"/>
            </a:endParaRPr>
          </a:p>
          <a:p>
            <a:r>
              <a:rPr lang="tr-TR" dirty="0">
                <a:latin typeface="Calibri" pitchFamily="34" charset="0"/>
              </a:rPr>
              <a:t>denklemi elde edilir.</a:t>
            </a:r>
          </a:p>
        </p:txBody>
      </p:sp>
      <p:sp>
        <p:nvSpPr>
          <p:cNvPr id="5" name="Slayt Numarası Yer Tutucusu 4"/>
          <p:cNvSpPr>
            <a:spLocks noGrp="1"/>
          </p:cNvSpPr>
          <p:nvPr>
            <p:ph type="sldNum" sz="quarter" idx="12"/>
          </p:nvPr>
        </p:nvSpPr>
        <p:spPr/>
        <p:txBody>
          <a:bodyPr/>
          <a:lstStyle/>
          <a:p>
            <a:pPr>
              <a:defRPr/>
            </a:pPr>
            <a:fld id="{2E3938DF-7E70-4AA2-83D0-26BF74927E72}" type="slidenum">
              <a:rPr lang="tr-TR"/>
              <a:pPr>
                <a:defRPr/>
              </a:pPr>
              <a:t>71</a:t>
            </a:fld>
            <a:endParaRPr lang="tr-TR"/>
          </a:p>
        </p:txBody>
      </p:sp>
      <p:sp>
        <p:nvSpPr>
          <p:cNvPr id="12" name="Dikdörtgen 6"/>
          <p:cNvSpPr>
            <a:spLocks noChangeArrowheads="1"/>
          </p:cNvSpPr>
          <p:nvPr/>
        </p:nvSpPr>
        <p:spPr bwMode="auto">
          <a:xfrm>
            <a:off x="122238" y="1557338"/>
            <a:ext cx="4147226" cy="369332"/>
          </a:xfrm>
          <a:prstGeom prst="rect">
            <a:avLst/>
          </a:prstGeom>
          <a:noFill/>
          <a:ln w="9525">
            <a:noFill/>
            <a:miter lim="800000"/>
            <a:headEnd/>
            <a:tailEnd/>
          </a:ln>
        </p:spPr>
        <p:txBody>
          <a:bodyPr wrap="none">
            <a:spAutoFit/>
          </a:bodyPr>
          <a:lstStyle/>
          <a:p>
            <a:r>
              <a:rPr lang="tr-TR" b="1" dirty="0">
                <a:latin typeface="Calibri" pitchFamily="34" charset="0"/>
              </a:rPr>
              <a:t>9.8 BİRLEŞİK BRAYTON-RANKİNE ÇEVRİMİ</a:t>
            </a:r>
            <a:endParaRPr lang="tr-TR" dirty="0">
              <a:latin typeface="Calibri" pitchFamily="34" charset="0"/>
            </a:endParaRPr>
          </a:p>
        </p:txBody>
      </p:sp>
      <p:pic>
        <p:nvPicPr>
          <p:cNvPr id="11266" name="Picture 2"/>
          <p:cNvPicPr>
            <a:picLocks noChangeAspect="1" noChangeArrowheads="1"/>
          </p:cNvPicPr>
          <p:nvPr/>
        </p:nvPicPr>
        <p:blipFill>
          <a:blip r:embed="rId4"/>
          <a:srcRect/>
          <a:stretch>
            <a:fillRect/>
          </a:stretch>
        </p:blipFill>
        <p:spPr bwMode="auto">
          <a:xfrm>
            <a:off x="2285984" y="3000372"/>
            <a:ext cx="6353175" cy="409575"/>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0" y="4071942"/>
            <a:ext cx="8858280" cy="726227"/>
          </a:xfrm>
          <a:prstGeom prst="rect">
            <a:avLst/>
          </a:prstGeom>
          <a:noFill/>
          <a:ln w="9525">
            <a:noFill/>
            <a:miter lim="800000"/>
            <a:headEnd/>
            <a:tailEnd/>
          </a:ln>
          <a:effectLst/>
        </p:spPr>
      </p:pic>
      <p:pic>
        <p:nvPicPr>
          <p:cNvPr id="11270" name="Picture 6"/>
          <p:cNvPicPr>
            <a:picLocks noChangeAspect="1" noChangeArrowheads="1"/>
          </p:cNvPicPr>
          <p:nvPr/>
        </p:nvPicPr>
        <p:blipFill>
          <a:blip r:embed="rId6"/>
          <a:srcRect/>
          <a:stretch>
            <a:fillRect/>
          </a:stretch>
        </p:blipFill>
        <p:spPr bwMode="auto">
          <a:xfrm>
            <a:off x="2857488" y="4929198"/>
            <a:ext cx="5953125" cy="723900"/>
          </a:xfrm>
          <a:prstGeom prst="rect">
            <a:avLst/>
          </a:prstGeom>
          <a:noFill/>
          <a:ln w="9525">
            <a:noFill/>
            <a:miter lim="800000"/>
            <a:headEnd/>
            <a:tailEnd/>
          </a:ln>
          <a:effectLst/>
        </p:spPr>
      </p:pic>
      <p:sp>
        <p:nvSpPr>
          <p:cNvPr id="22" name="21 Dikdörtgen"/>
          <p:cNvSpPr/>
          <p:nvPr/>
        </p:nvSpPr>
        <p:spPr>
          <a:xfrm>
            <a:off x="214282" y="5715016"/>
            <a:ext cx="8572560" cy="646331"/>
          </a:xfrm>
          <a:prstGeom prst="rect">
            <a:avLst/>
          </a:prstGeom>
        </p:spPr>
        <p:txBody>
          <a:bodyPr wrap="square">
            <a:spAutoFit/>
          </a:bodyPr>
          <a:lstStyle/>
          <a:p>
            <a:r>
              <a:rPr lang="tr-TR" dirty="0">
                <a:latin typeface="Calibri" pitchFamily="34" charset="0"/>
              </a:rPr>
              <a:t>olarak ifade edilir. Aşağıdaki örnek, böyle bir birleşik çevrimin veriminde meydana gelen artışı göstermektedir.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52226" name="Picture 2"/>
          <p:cNvPicPr>
            <a:picLocks noChangeAspect="1" noChangeArrowheads="1"/>
          </p:cNvPicPr>
          <p:nvPr/>
        </p:nvPicPr>
        <p:blipFill>
          <a:blip r:embed="rId2"/>
          <a:srcRect/>
          <a:stretch>
            <a:fillRect/>
          </a:stretch>
        </p:blipFill>
        <p:spPr bwMode="auto">
          <a:xfrm>
            <a:off x="0" y="1714488"/>
            <a:ext cx="9144000" cy="181451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a:defRPr/>
            </a:pPr>
            <a:fld id="{D96FFA9C-0A2E-40E9-8827-54E3202D55CB}" type="slidenum">
              <a:rPr lang="tr-TR"/>
              <a:pPr>
                <a:defRPr/>
              </a:pPr>
              <a:t>72</a:t>
            </a:fld>
            <a:endParaRPr lang="tr-T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pic>
        <p:nvPicPr>
          <p:cNvPr id="53250" name="Picture 4"/>
          <p:cNvPicPr>
            <a:picLocks noChangeAspect="1" noChangeArrowheads="1"/>
          </p:cNvPicPr>
          <p:nvPr/>
        </p:nvPicPr>
        <p:blipFill>
          <a:blip r:embed="rId2"/>
          <a:srcRect/>
          <a:stretch>
            <a:fillRect/>
          </a:stretch>
        </p:blipFill>
        <p:spPr bwMode="auto">
          <a:xfrm>
            <a:off x="0" y="836613"/>
            <a:ext cx="9144000" cy="6034087"/>
          </a:xfrm>
          <a:prstGeom prst="rect">
            <a:avLst/>
          </a:prstGeom>
          <a:noFill/>
          <a:ln w="9525">
            <a:noFill/>
            <a:miter lim="800000"/>
            <a:headEnd/>
            <a:tailEnd/>
          </a:ln>
        </p:spPr>
      </p:pic>
      <p:sp>
        <p:nvSpPr>
          <p:cNvPr id="2" name="Sola Bükülü Ok 1"/>
          <p:cNvSpPr/>
          <p:nvPr/>
        </p:nvSpPr>
        <p:spPr>
          <a:xfrm>
            <a:off x="8388350" y="6381750"/>
            <a:ext cx="360363" cy="4762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
        <p:nvSpPr>
          <p:cNvPr id="4" name="Slayt Numarası Yer Tutucusu 3"/>
          <p:cNvSpPr>
            <a:spLocks noGrp="1"/>
          </p:cNvSpPr>
          <p:nvPr>
            <p:ph type="sldNum" sz="quarter" idx="12"/>
          </p:nvPr>
        </p:nvSpPr>
        <p:spPr>
          <a:xfrm>
            <a:off x="6300788" y="6448425"/>
            <a:ext cx="2133600" cy="365125"/>
          </a:xfrm>
        </p:spPr>
        <p:txBody>
          <a:bodyPr/>
          <a:lstStyle/>
          <a:p>
            <a:pPr>
              <a:defRPr/>
            </a:pPr>
            <a:fld id="{4F273CEF-0C4F-47CC-BFDD-81F7430092BD}" type="slidenum">
              <a:rPr lang="tr-TR"/>
              <a:pPr>
                <a:defRPr/>
              </a:pPr>
              <a:t>73</a:t>
            </a:fld>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54274" name="Metin kutusu 1"/>
          <p:cNvSpPr txBox="1">
            <a:spLocks noChangeArrowheads="1"/>
          </p:cNvSpPr>
          <p:nvPr/>
        </p:nvSpPr>
        <p:spPr bwMode="auto">
          <a:xfrm>
            <a:off x="122238" y="854075"/>
            <a:ext cx="1855787" cy="368300"/>
          </a:xfrm>
          <a:prstGeom prst="rect">
            <a:avLst/>
          </a:prstGeom>
          <a:noFill/>
          <a:ln w="9525">
            <a:noFill/>
            <a:miter lim="800000"/>
            <a:headEnd/>
            <a:tailEnd/>
          </a:ln>
        </p:spPr>
        <p:txBody>
          <a:bodyPr wrap="none">
            <a:spAutoFit/>
          </a:bodyPr>
          <a:lstStyle/>
          <a:p>
            <a:r>
              <a:rPr lang="tr-TR" b="1">
                <a:latin typeface="Calibri" pitchFamily="34" charset="0"/>
              </a:rPr>
              <a:t>     Çözüm devam;</a:t>
            </a:r>
          </a:p>
        </p:txBody>
      </p:sp>
      <p:pic>
        <p:nvPicPr>
          <p:cNvPr id="54275" name="Picture 2"/>
          <p:cNvPicPr>
            <a:picLocks noChangeAspect="1" noChangeArrowheads="1"/>
          </p:cNvPicPr>
          <p:nvPr/>
        </p:nvPicPr>
        <p:blipFill>
          <a:blip r:embed="rId2"/>
          <a:srcRect/>
          <a:stretch>
            <a:fillRect/>
          </a:stretch>
        </p:blipFill>
        <p:spPr bwMode="auto">
          <a:xfrm>
            <a:off x="0" y="1257300"/>
            <a:ext cx="9144000" cy="5340350"/>
          </a:xfrm>
          <a:prstGeom prst="rect">
            <a:avLst/>
          </a:prstGeom>
          <a:noFill/>
          <a:ln w="9525">
            <a:noFill/>
            <a:miter lim="800000"/>
            <a:headEnd/>
            <a:tailEnd/>
          </a:ln>
        </p:spPr>
      </p:pic>
      <p:sp>
        <p:nvSpPr>
          <p:cNvPr id="4" name="Slayt Numarası Yer Tutucusu 3"/>
          <p:cNvSpPr>
            <a:spLocks noGrp="1"/>
          </p:cNvSpPr>
          <p:nvPr>
            <p:ph type="sldNum" sz="quarter" idx="12"/>
          </p:nvPr>
        </p:nvSpPr>
        <p:spPr/>
        <p:txBody>
          <a:bodyPr/>
          <a:lstStyle/>
          <a:p>
            <a:pPr>
              <a:defRPr/>
            </a:pPr>
            <a:fld id="{E7FA6592-39D5-469D-B4F6-DDBBAF3D202F}" type="slidenum">
              <a:rPr lang="tr-TR"/>
              <a:pPr>
                <a:defRPr/>
              </a:pPr>
              <a:t>74</a:t>
            </a:fld>
            <a:endParaRPr lang="tr-T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043608" y="139512"/>
            <a:ext cx="5908329" cy="6245208"/>
          </a:xfrm>
          <a:prstGeom prst="rect">
            <a:avLst/>
          </a:prstGeom>
        </p:spPr>
      </p:pic>
      <p:sp>
        <p:nvSpPr>
          <p:cNvPr id="4" name="Slayt Numarası Yer Tutucusu 3"/>
          <p:cNvSpPr>
            <a:spLocks noGrp="1"/>
          </p:cNvSpPr>
          <p:nvPr>
            <p:ph type="sldNum" sz="quarter" idx="12"/>
          </p:nvPr>
        </p:nvSpPr>
        <p:spPr/>
        <p:txBody>
          <a:bodyPr/>
          <a:lstStyle/>
          <a:p>
            <a:pPr>
              <a:defRPr/>
            </a:pPr>
            <a:fld id="{A1326559-D781-46D4-ABBE-785F5139EAB8}" type="slidenum">
              <a:rPr lang="tr-TR" smtClean="0"/>
              <a:pPr>
                <a:defRPr/>
              </a:pPr>
              <a:t>75</a:t>
            </a:fld>
            <a:endParaRPr lang="tr-TR"/>
          </a:p>
        </p:txBody>
      </p:sp>
    </p:spTree>
    <p:extLst>
      <p:ext uri="{BB962C8B-B14F-4D97-AF65-F5344CB8AC3E}">
        <p14:creationId xmlns:p14="http://schemas.microsoft.com/office/powerpoint/2010/main" val="10169456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A1326559-D781-46D4-ABBE-785F5139EAB8}" type="slidenum">
              <a:rPr lang="tr-TR" smtClean="0"/>
              <a:pPr>
                <a:defRPr/>
              </a:pPr>
              <a:t>76</a:t>
            </a:fld>
            <a:endParaRPr lang="tr-TR"/>
          </a:p>
        </p:txBody>
      </p:sp>
      <p:pic>
        <p:nvPicPr>
          <p:cNvPr id="2" name="Resim 1"/>
          <p:cNvPicPr>
            <a:picLocks noChangeAspect="1"/>
          </p:cNvPicPr>
          <p:nvPr/>
        </p:nvPicPr>
        <p:blipFill>
          <a:blip r:embed="rId2"/>
          <a:stretch>
            <a:fillRect/>
          </a:stretch>
        </p:blipFill>
        <p:spPr>
          <a:xfrm>
            <a:off x="1714500" y="1747837"/>
            <a:ext cx="5715000" cy="3362325"/>
          </a:xfrm>
          <a:prstGeom prst="rect">
            <a:avLst/>
          </a:prstGeom>
        </p:spPr>
      </p:pic>
    </p:spTree>
    <p:extLst>
      <p:ext uri="{BB962C8B-B14F-4D97-AF65-F5344CB8AC3E}">
        <p14:creationId xmlns:p14="http://schemas.microsoft.com/office/powerpoint/2010/main" val="18124735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77</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12290" name="Picture 2"/>
          <p:cNvPicPr>
            <a:picLocks noChangeAspect="1" noChangeArrowheads="1"/>
          </p:cNvPicPr>
          <p:nvPr/>
        </p:nvPicPr>
        <p:blipFill>
          <a:blip r:embed="rId2"/>
          <a:srcRect/>
          <a:stretch>
            <a:fillRect/>
          </a:stretch>
        </p:blipFill>
        <p:spPr bwMode="auto">
          <a:xfrm>
            <a:off x="-1" y="1357298"/>
            <a:ext cx="9144001" cy="1143008"/>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214283" y="2628900"/>
            <a:ext cx="8929718" cy="42291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78</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13315" name="Picture 3"/>
          <p:cNvPicPr>
            <a:picLocks noChangeAspect="1" noChangeArrowheads="1"/>
          </p:cNvPicPr>
          <p:nvPr/>
        </p:nvPicPr>
        <p:blipFill>
          <a:blip r:embed="rId2"/>
          <a:srcRect/>
          <a:stretch>
            <a:fillRect/>
          </a:stretch>
        </p:blipFill>
        <p:spPr bwMode="auto">
          <a:xfrm>
            <a:off x="251520" y="764704"/>
            <a:ext cx="7008575" cy="3270668"/>
          </a:xfrm>
          <a:prstGeom prst="rect">
            <a:avLst/>
          </a:prstGeom>
          <a:noFill/>
          <a:ln w="9525">
            <a:noFill/>
            <a:miter lim="800000"/>
            <a:headEnd/>
            <a:tailEnd/>
          </a:ln>
          <a:effectLst/>
        </p:spPr>
      </p:pic>
      <p:pic>
        <p:nvPicPr>
          <p:cNvPr id="13316" name="Picture 4"/>
          <p:cNvPicPr>
            <a:picLocks noChangeAspect="1" noChangeArrowheads="1"/>
          </p:cNvPicPr>
          <p:nvPr/>
        </p:nvPicPr>
        <p:blipFill>
          <a:blip r:embed="rId3"/>
          <a:srcRect/>
          <a:stretch>
            <a:fillRect/>
          </a:stretch>
        </p:blipFill>
        <p:spPr bwMode="auto">
          <a:xfrm>
            <a:off x="971600" y="4903352"/>
            <a:ext cx="6896100" cy="1133475"/>
          </a:xfrm>
          <a:prstGeom prst="rect">
            <a:avLst/>
          </a:prstGeom>
          <a:noFill/>
          <a:ln w="9525">
            <a:noFill/>
            <a:miter lim="800000"/>
            <a:headEnd/>
            <a:tailEnd/>
          </a:ln>
          <a:effectLst/>
        </p:spPr>
      </p:pic>
      <p:pic>
        <p:nvPicPr>
          <p:cNvPr id="2" name="Resim 1"/>
          <p:cNvPicPr>
            <a:picLocks noChangeAspect="1"/>
          </p:cNvPicPr>
          <p:nvPr/>
        </p:nvPicPr>
        <p:blipFill>
          <a:blip r:embed="rId4"/>
          <a:stretch>
            <a:fillRect/>
          </a:stretch>
        </p:blipFill>
        <p:spPr>
          <a:xfrm>
            <a:off x="5429039" y="2438459"/>
            <a:ext cx="3502236" cy="211854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79</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16386" name="Picture 2"/>
          <p:cNvPicPr>
            <a:picLocks noChangeAspect="1" noChangeArrowheads="1"/>
          </p:cNvPicPr>
          <p:nvPr/>
        </p:nvPicPr>
        <p:blipFill>
          <a:blip r:embed="rId2"/>
          <a:srcRect/>
          <a:stretch>
            <a:fillRect/>
          </a:stretch>
        </p:blipFill>
        <p:spPr bwMode="auto">
          <a:xfrm>
            <a:off x="214282" y="1004888"/>
            <a:ext cx="8643998" cy="499588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a:t>
            </a:fld>
            <a:endParaRPr lang="tr-TR"/>
          </a:p>
        </p:txBody>
      </p:sp>
      <p:sp>
        <p:nvSpPr>
          <p:cNvPr id="5"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6" name="5 Dikdörtgen"/>
          <p:cNvSpPr/>
          <p:nvPr/>
        </p:nvSpPr>
        <p:spPr>
          <a:xfrm>
            <a:off x="122238" y="906740"/>
            <a:ext cx="2282997" cy="369332"/>
          </a:xfrm>
          <a:prstGeom prst="rect">
            <a:avLst/>
          </a:prstGeom>
        </p:spPr>
        <p:txBody>
          <a:bodyPr wrap="none">
            <a:spAutoFit/>
          </a:bodyPr>
          <a:lstStyle/>
          <a:p>
            <a:r>
              <a:rPr lang="tr-TR" b="1" dirty="0">
                <a:latin typeface="Calibri" pitchFamily="34" charset="0"/>
              </a:rPr>
              <a:t>9.2 RANKİNE ÇEVRİMİ</a:t>
            </a:r>
          </a:p>
        </p:txBody>
      </p:sp>
      <p:grpSp>
        <p:nvGrpSpPr>
          <p:cNvPr id="12" name="11 Grup"/>
          <p:cNvGrpSpPr/>
          <p:nvPr/>
        </p:nvGrpSpPr>
        <p:grpSpPr>
          <a:xfrm>
            <a:off x="169038" y="1306497"/>
            <a:ext cx="8715436" cy="3271855"/>
            <a:chOff x="383320" y="592117"/>
            <a:chExt cx="8715436" cy="3271855"/>
          </a:xfrm>
        </p:grpSpPr>
        <p:sp>
          <p:nvSpPr>
            <p:cNvPr id="7" name="6 Dikdörtgen"/>
            <p:cNvSpPr/>
            <p:nvPr/>
          </p:nvSpPr>
          <p:spPr>
            <a:xfrm>
              <a:off x="383320" y="592117"/>
              <a:ext cx="8715436" cy="923330"/>
            </a:xfrm>
            <a:prstGeom prst="rect">
              <a:avLst/>
            </a:prstGeom>
          </p:spPr>
          <p:txBody>
            <a:bodyPr wrap="square">
              <a:spAutoFit/>
            </a:bodyPr>
            <a:lstStyle/>
            <a:p>
              <a:pPr algn="just"/>
              <a:r>
                <a:rPr lang="tr-TR" dirty="0" err="1">
                  <a:latin typeface="Calibri" pitchFamily="34" charset="0"/>
                </a:rPr>
                <a:t>Rankine</a:t>
              </a:r>
              <a:r>
                <a:rPr lang="tr-TR" dirty="0">
                  <a:latin typeface="Calibri" pitchFamily="34" charset="0"/>
                </a:rPr>
                <a:t> çevrimi, sistemdeki dört elemanın her birinde sürtünme kayıplarının ihmal edildiği ideal bir çevrimdir. Bu kayıplar genellikle oldukça küçük olup ilk analizlerde tamamen ihmal edilebilir. </a:t>
              </a:r>
              <a:r>
                <a:rPr lang="tr-TR" dirty="0" err="1">
                  <a:latin typeface="Calibri" pitchFamily="34" charset="0"/>
                </a:rPr>
                <a:t>Rankine</a:t>
              </a:r>
              <a:r>
                <a:rPr lang="tr-TR" dirty="0">
                  <a:latin typeface="Calibri" pitchFamily="34" charset="0"/>
                </a:rPr>
                <a:t> çevrimi dört ideal işleminden oluşmaktadır.</a:t>
              </a:r>
            </a:p>
          </p:txBody>
        </p:sp>
        <p:cxnSp>
          <p:nvCxnSpPr>
            <p:cNvPr id="8" name="Düz Ok Bağlayıcısı 7"/>
            <p:cNvCxnSpPr/>
            <p:nvPr/>
          </p:nvCxnSpPr>
          <p:spPr>
            <a:xfrm>
              <a:off x="642878" y="3328985"/>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638115" y="3576635"/>
              <a:ext cx="6492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638115" y="3863972"/>
              <a:ext cx="6492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1"/>
            <p:cNvCxnSpPr/>
            <p:nvPr/>
          </p:nvCxnSpPr>
          <p:spPr>
            <a:xfrm>
              <a:off x="642878" y="3000372"/>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74676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773" y="2824346"/>
            <a:ext cx="3770313" cy="1077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8"/>
          <p:cNvSpPr>
            <a:spLocks noChangeArrowheads="1"/>
          </p:cNvSpPr>
          <p:nvPr/>
        </p:nvSpPr>
        <p:spPr bwMode="auto">
          <a:xfrm>
            <a:off x="2555776" y="2322512"/>
            <a:ext cx="29273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solidFill>
                  <a:srgbClr val="3333FF"/>
                </a:solidFill>
              </a:rPr>
              <a:t>Basit ideal Rankine çevrimi</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80</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17410" name="Picture 2"/>
          <p:cNvPicPr>
            <a:picLocks noChangeAspect="1" noChangeArrowheads="1"/>
          </p:cNvPicPr>
          <p:nvPr/>
        </p:nvPicPr>
        <p:blipFill>
          <a:blip r:embed="rId2"/>
          <a:srcRect/>
          <a:stretch>
            <a:fillRect/>
          </a:stretch>
        </p:blipFill>
        <p:spPr bwMode="auto">
          <a:xfrm>
            <a:off x="214282" y="1357298"/>
            <a:ext cx="8572560" cy="108585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857224" y="2500306"/>
            <a:ext cx="7286676" cy="396015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81</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18434" name="Picture 2"/>
          <p:cNvPicPr>
            <a:picLocks noChangeAspect="1" noChangeArrowheads="1"/>
          </p:cNvPicPr>
          <p:nvPr/>
        </p:nvPicPr>
        <p:blipFill>
          <a:blip r:embed="rId2"/>
          <a:srcRect/>
          <a:stretch>
            <a:fillRect/>
          </a:stretch>
        </p:blipFill>
        <p:spPr bwMode="auto">
          <a:xfrm>
            <a:off x="357158" y="1071546"/>
            <a:ext cx="8358246" cy="506730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82</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19458" name="Picture 2"/>
          <p:cNvPicPr>
            <a:picLocks noChangeAspect="1" noChangeArrowheads="1"/>
          </p:cNvPicPr>
          <p:nvPr/>
        </p:nvPicPr>
        <p:blipFill>
          <a:blip r:embed="rId2"/>
          <a:srcRect/>
          <a:stretch>
            <a:fillRect/>
          </a:stretch>
        </p:blipFill>
        <p:spPr bwMode="auto">
          <a:xfrm>
            <a:off x="-1" y="1571612"/>
            <a:ext cx="8931775" cy="2643206"/>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83</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6" name="Picture 3"/>
          <p:cNvPicPr>
            <a:picLocks noChangeAspect="1" noChangeArrowheads="1"/>
          </p:cNvPicPr>
          <p:nvPr/>
        </p:nvPicPr>
        <p:blipFill>
          <a:blip r:embed="rId2"/>
          <a:srcRect/>
          <a:stretch>
            <a:fillRect/>
          </a:stretch>
        </p:blipFill>
        <p:spPr bwMode="auto">
          <a:xfrm>
            <a:off x="357158" y="1357297"/>
            <a:ext cx="8286808" cy="4674343"/>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84</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20482" name="Picture 2"/>
          <p:cNvPicPr>
            <a:picLocks noChangeAspect="1" noChangeArrowheads="1"/>
          </p:cNvPicPr>
          <p:nvPr/>
        </p:nvPicPr>
        <p:blipFill>
          <a:blip r:embed="rId2"/>
          <a:srcRect/>
          <a:stretch>
            <a:fillRect/>
          </a:stretch>
        </p:blipFill>
        <p:spPr bwMode="auto">
          <a:xfrm>
            <a:off x="196998" y="515084"/>
            <a:ext cx="8463541" cy="4143404"/>
          </a:xfrm>
          <a:prstGeom prst="rect">
            <a:avLst/>
          </a:prstGeom>
          <a:noFill/>
          <a:ln w="9525">
            <a:noFill/>
            <a:miter lim="800000"/>
            <a:headEnd/>
            <a:tailEnd/>
          </a:ln>
          <a:effectLst/>
        </p:spPr>
      </p:pic>
      <p:pic>
        <p:nvPicPr>
          <p:cNvPr id="2" name="Resim 1"/>
          <p:cNvPicPr>
            <a:picLocks noChangeAspect="1"/>
          </p:cNvPicPr>
          <p:nvPr/>
        </p:nvPicPr>
        <p:blipFill>
          <a:blip r:embed="rId3"/>
          <a:stretch>
            <a:fillRect/>
          </a:stretch>
        </p:blipFill>
        <p:spPr>
          <a:xfrm>
            <a:off x="3339361" y="4489685"/>
            <a:ext cx="4719162" cy="2231789"/>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85</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22530" name="Picture 2"/>
          <p:cNvPicPr>
            <a:picLocks noChangeAspect="1" noChangeArrowheads="1"/>
          </p:cNvPicPr>
          <p:nvPr/>
        </p:nvPicPr>
        <p:blipFill>
          <a:blip r:embed="rId2"/>
          <a:srcRect/>
          <a:stretch>
            <a:fillRect/>
          </a:stretch>
        </p:blipFill>
        <p:spPr bwMode="auto">
          <a:xfrm>
            <a:off x="164502" y="1481138"/>
            <a:ext cx="8550901" cy="429646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86</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24578" name="Picture 2"/>
          <p:cNvPicPr>
            <a:picLocks noChangeAspect="1" noChangeArrowheads="1"/>
          </p:cNvPicPr>
          <p:nvPr/>
        </p:nvPicPr>
        <p:blipFill>
          <a:blip r:embed="rId2"/>
          <a:srcRect/>
          <a:stretch>
            <a:fillRect/>
          </a:stretch>
        </p:blipFill>
        <p:spPr bwMode="auto">
          <a:xfrm>
            <a:off x="428596" y="1357298"/>
            <a:ext cx="8001056" cy="326857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87</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25602" name="Picture 2"/>
          <p:cNvPicPr>
            <a:picLocks noChangeAspect="1" noChangeArrowheads="1"/>
          </p:cNvPicPr>
          <p:nvPr/>
        </p:nvPicPr>
        <p:blipFill>
          <a:blip r:embed="rId2"/>
          <a:srcRect/>
          <a:stretch>
            <a:fillRect/>
          </a:stretch>
        </p:blipFill>
        <p:spPr bwMode="auto">
          <a:xfrm>
            <a:off x="357158" y="928669"/>
            <a:ext cx="8429684" cy="5749239"/>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88</a:t>
            </a:fld>
            <a:endParaRPr lang="tr-TR"/>
          </a:p>
        </p:txBody>
      </p:sp>
      <p:sp>
        <p:nvSpPr>
          <p:cNvPr id="5" name="Metin kutusu 9"/>
          <p:cNvSpPr txBox="1"/>
          <p:nvPr/>
        </p:nvSpPr>
        <p:spPr>
          <a:xfrm>
            <a:off x="122238" y="115888"/>
            <a:ext cx="8809037" cy="523220"/>
          </a:xfrm>
          <a:prstGeom prst="rect">
            <a:avLst/>
          </a:prstGeom>
          <a:solidFill>
            <a:srgbClr val="04AC1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ÇÖZÜMLÜ</a:t>
            </a:r>
            <a:r>
              <a:rPr lang="tr-TR" sz="28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 </a:t>
            </a:r>
            <a:r>
              <a:rPr lang="tr-TR" sz="2800" b="1" dirty="0">
                <a:ln w="18000">
                  <a:solidFill>
                    <a:schemeClr val="accent2">
                      <a:satMod val="140000"/>
                    </a:schemeClr>
                  </a:solidFill>
                  <a:prstDash val="solid"/>
                  <a:miter lim="800000"/>
                </a:ln>
                <a:solidFill>
                  <a:schemeClr val="accent6"/>
                </a:solidFill>
                <a:effectLst>
                  <a:outerShdw blurRad="25500" dist="23000" dir="7020000" algn="tl">
                    <a:srgbClr val="000000">
                      <a:alpha val="50000"/>
                    </a:srgbClr>
                  </a:outerShdw>
                </a:effectLst>
              </a:rPr>
              <a:t>ÖRNEKLER</a:t>
            </a:r>
          </a:p>
        </p:txBody>
      </p:sp>
      <p:pic>
        <p:nvPicPr>
          <p:cNvPr id="26626" name="Picture 2"/>
          <p:cNvPicPr>
            <a:picLocks noChangeAspect="1" noChangeArrowheads="1"/>
          </p:cNvPicPr>
          <p:nvPr/>
        </p:nvPicPr>
        <p:blipFill>
          <a:blip r:embed="rId2"/>
          <a:srcRect/>
          <a:stretch>
            <a:fillRect/>
          </a:stretch>
        </p:blipFill>
        <p:spPr bwMode="auto">
          <a:xfrm>
            <a:off x="214282" y="1142984"/>
            <a:ext cx="8643998" cy="1143008"/>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srcRect/>
          <a:stretch>
            <a:fillRect/>
          </a:stretch>
        </p:blipFill>
        <p:spPr bwMode="auto">
          <a:xfrm>
            <a:off x="500034" y="1885950"/>
            <a:ext cx="8429684" cy="475776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1326559-D781-46D4-ABBE-785F5139EAB8}" type="slidenum">
              <a:rPr lang="tr-TR" smtClean="0"/>
              <a:pPr>
                <a:defRPr/>
              </a:pPr>
              <a:t>9</a:t>
            </a:fld>
            <a:endParaRPr lang="tr-TR"/>
          </a:p>
        </p:txBody>
      </p:sp>
      <p:sp>
        <p:nvSpPr>
          <p:cNvPr id="6" name="Metin kutusu 5"/>
          <p:cNvSpPr txBox="1"/>
          <p:nvPr/>
        </p:nvSpPr>
        <p:spPr>
          <a:xfrm>
            <a:off x="122238" y="115888"/>
            <a:ext cx="8809037"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tr-TR" sz="2000" b="1" dirty="0"/>
              <a:t>BÖLÜM – 9</a:t>
            </a:r>
          </a:p>
          <a:p>
            <a:pPr algn="ctr" fontAlgn="auto">
              <a:spcBef>
                <a:spcPts val="0"/>
              </a:spcBef>
              <a:spcAft>
                <a:spcPts val="0"/>
              </a:spcAft>
              <a:defRPr/>
            </a:pPr>
            <a:r>
              <a:rPr lang="tr-TR" sz="2000" b="1" dirty="0"/>
              <a:t>BUHAR  GÜÇ  ÇEVRİMLERİ</a:t>
            </a:r>
          </a:p>
        </p:txBody>
      </p:sp>
      <p:sp>
        <p:nvSpPr>
          <p:cNvPr id="7" name="6 Dikdörtgen"/>
          <p:cNvSpPr/>
          <p:nvPr/>
        </p:nvSpPr>
        <p:spPr>
          <a:xfrm>
            <a:off x="142844" y="1357298"/>
            <a:ext cx="2282997" cy="369332"/>
          </a:xfrm>
          <a:prstGeom prst="rect">
            <a:avLst/>
          </a:prstGeom>
        </p:spPr>
        <p:txBody>
          <a:bodyPr wrap="none">
            <a:spAutoFit/>
          </a:bodyPr>
          <a:lstStyle/>
          <a:p>
            <a:r>
              <a:rPr lang="tr-TR" b="1" dirty="0">
                <a:latin typeface="Calibri" pitchFamily="34" charset="0"/>
              </a:rPr>
              <a:t>9.2 RANKİNE ÇEVRİMİ</a:t>
            </a:r>
          </a:p>
        </p:txBody>
      </p:sp>
      <p:sp>
        <p:nvSpPr>
          <p:cNvPr id="8" name="Dikdörtgen 4"/>
          <p:cNvSpPr>
            <a:spLocks noChangeArrowheads="1"/>
          </p:cNvSpPr>
          <p:nvPr/>
        </p:nvSpPr>
        <p:spPr bwMode="auto">
          <a:xfrm>
            <a:off x="2731" y="1988840"/>
            <a:ext cx="8691593" cy="3785652"/>
          </a:xfrm>
          <a:prstGeom prst="rect">
            <a:avLst/>
          </a:prstGeom>
          <a:noFill/>
          <a:ln w="9525">
            <a:noFill/>
            <a:miter lim="800000"/>
            <a:headEnd/>
            <a:tailEnd/>
          </a:ln>
        </p:spPr>
        <p:txBody>
          <a:bodyPr wrap="square">
            <a:spAutoFit/>
          </a:bodyPr>
          <a:lstStyle/>
          <a:p>
            <a:pPr algn="just"/>
            <a:r>
              <a:rPr lang="tr-TR" dirty="0">
                <a:latin typeface="Calibri" pitchFamily="34" charset="0"/>
              </a:rPr>
              <a:t>Kinetik ve potansiyel enerji değişimlerini ihmal edersek net çıkış işi T-s diyagramında 1-2-3-4-1 alanı ile gösterilen alan kadar olacaktır. Termodinamiğin birinci yasası, </a:t>
            </a:r>
            <a:r>
              <a:rPr lang="tr-TR" dirty="0" err="1">
                <a:latin typeface="Calibri" pitchFamily="34" charset="0"/>
              </a:rPr>
              <a:t>Wnet</a:t>
            </a:r>
            <a:r>
              <a:rPr lang="tr-TR" dirty="0">
                <a:latin typeface="Calibri" pitchFamily="34" charset="0"/>
              </a:rPr>
              <a:t>  =  </a:t>
            </a:r>
            <a:r>
              <a:rPr lang="tr-TR" dirty="0" err="1">
                <a:latin typeface="Calibri" pitchFamily="34" charset="0"/>
              </a:rPr>
              <a:t>Qnet</a:t>
            </a:r>
            <a:r>
              <a:rPr lang="tr-TR" dirty="0">
                <a:latin typeface="Calibri" pitchFamily="34" charset="0"/>
              </a:rPr>
              <a:t> olmasını gerektirdiğinden bu doğrudur. Çalışma akışkanına olan ısı transferi a-2-3-b-a alanı ile gösterilmektedir. Böylece </a:t>
            </a:r>
            <a:r>
              <a:rPr lang="tr-TR" dirty="0" err="1">
                <a:latin typeface="Calibri" pitchFamily="34" charset="0"/>
              </a:rPr>
              <a:t>Rankine</a:t>
            </a:r>
            <a:r>
              <a:rPr lang="tr-TR" dirty="0">
                <a:latin typeface="Calibri" pitchFamily="34" charset="0"/>
              </a:rPr>
              <a:t> çevriminin ısıl verimi;</a:t>
            </a:r>
          </a:p>
          <a:p>
            <a:pPr algn="just"/>
            <a:endParaRPr lang="tr-TR" sz="1600" dirty="0">
              <a:latin typeface="Calibri" pitchFamily="34" charset="0"/>
            </a:endParaRPr>
          </a:p>
          <a:p>
            <a:pPr algn="just"/>
            <a:endParaRPr lang="tr-TR" sz="1600" dirty="0">
              <a:latin typeface="Calibri" pitchFamily="34" charset="0"/>
            </a:endParaRPr>
          </a:p>
          <a:p>
            <a:pPr algn="just"/>
            <a:endParaRPr lang="tr-TR" sz="1600" dirty="0">
              <a:latin typeface="Calibri" pitchFamily="34" charset="0"/>
            </a:endParaRPr>
          </a:p>
          <a:p>
            <a:pPr algn="just"/>
            <a:endParaRPr lang="tr-TR" sz="1600" dirty="0">
              <a:latin typeface="Calibri" pitchFamily="34" charset="0"/>
            </a:endParaRPr>
          </a:p>
          <a:p>
            <a:pPr algn="just"/>
            <a:endParaRPr lang="tr-TR" sz="1600" dirty="0">
              <a:latin typeface="Calibri" pitchFamily="34" charset="0"/>
            </a:endParaRPr>
          </a:p>
          <a:p>
            <a:pPr algn="just"/>
            <a:endParaRPr lang="tr-TR" sz="1600" dirty="0">
              <a:latin typeface="Calibri" pitchFamily="34" charset="0"/>
            </a:endParaRPr>
          </a:p>
          <a:p>
            <a:pPr algn="just"/>
            <a:r>
              <a:rPr lang="tr-TR" dirty="0">
                <a:latin typeface="Calibri" pitchFamily="34" charset="0"/>
              </a:rPr>
              <a:t>şeklinde, yani istenen çıktının giren enerjiye oranı olarak ifade edilir. Denklemden de görüleceği üzere, ısıl verim payın artırılması veya paydanın azaltılmasıyla iyileştirilebilir. Bu iyileştirme, pompa çıkış basıncı P2’yi artırmak, kazan çıkış sıcaklığı T3’ü artırmak ya da türbin çıkış basıncı P4’ü azaltmak suretiyle gerçekleştirilebilir.</a:t>
            </a:r>
          </a:p>
        </p:txBody>
      </p:sp>
      <p:pic>
        <p:nvPicPr>
          <p:cNvPr id="2050" name="Picture 2"/>
          <p:cNvPicPr>
            <a:picLocks noChangeAspect="1" noChangeArrowheads="1"/>
          </p:cNvPicPr>
          <p:nvPr/>
        </p:nvPicPr>
        <p:blipFill>
          <a:blip r:embed="rId2"/>
          <a:srcRect/>
          <a:stretch>
            <a:fillRect/>
          </a:stretch>
        </p:blipFill>
        <p:spPr bwMode="auto">
          <a:xfrm>
            <a:off x="2714612" y="3786190"/>
            <a:ext cx="6143668"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TotalTime>
  <Words>5052</Words>
  <Application>Microsoft Office PowerPoint</Application>
  <PresentationFormat>Ekran Gösterisi (4:3)</PresentationFormat>
  <Paragraphs>368</Paragraphs>
  <Slides>88</Slides>
  <Notes>1</Notes>
  <HiddenSlides>0</HiddenSlides>
  <MMClips>0</MMClips>
  <ScaleCrop>false</ScaleCrop>
  <HeadingPairs>
    <vt:vector size="6" baseType="variant">
      <vt:variant>
        <vt:lpstr>Kullanılan Yazı Tipleri</vt:lpstr>
      </vt:variant>
      <vt:variant>
        <vt:i4>2</vt:i4>
      </vt:variant>
      <vt:variant>
        <vt:lpstr>Tema</vt:lpstr>
      </vt:variant>
      <vt:variant>
        <vt:i4>4</vt:i4>
      </vt:variant>
      <vt:variant>
        <vt:lpstr>Slayt Başlıkları</vt:lpstr>
      </vt:variant>
      <vt:variant>
        <vt:i4>88</vt:i4>
      </vt:variant>
    </vt:vector>
  </HeadingPairs>
  <TitlesOfParts>
    <vt:vector size="94" baseType="lpstr">
      <vt:lpstr>Arial</vt:lpstr>
      <vt:lpstr>Calibri</vt:lpstr>
      <vt:lpstr>Ofis Teması</vt:lpstr>
      <vt:lpstr>1_Default Design</vt:lpstr>
      <vt:lpstr>2_Default Design</vt:lpstr>
      <vt:lpstr>3_Default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TRİJENARASYON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HARUN CİFCİ</dc:creator>
  <cp:lastModifiedBy>BULUT-PC</cp:lastModifiedBy>
  <cp:revision>204</cp:revision>
  <dcterms:created xsi:type="dcterms:W3CDTF">2013-12-12T08:12:05Z</dcterms:created>
  <dcterms:modified xsi:type="dcterms:W3CDTF">2024-04-19T12:45:40Z</dcterms:modified>
</cp:coreProperties>
</file>