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sldIdLst>
    <p:sldId id="304" r:id="rId4"/>
    <p:sldId id="257" r:id="rId5"/>
    <p:sldId id="258" r:id="rId6"/>
    <p:sldId id="259" r:id="rId7"/>
    <p:sldId id="260" r:id="rId8"/>
    <p:sldId id="261" r:id="rId9"/>
    <p:sldId id="312" r:id="rId10"/>
    <p:sldId id="333" r:id="rId11"/>
    <p:sldId id="313" r:id="rId12"/>
    <p:sldId id="314" r:id="rId13"/>
    <p:sldId id="280" r:id="rId14"/>
    <p:sldId id="281" r:id="rId15"/>
    <p:sldId id="282" r:id="rId16"/>
    <p:sldId id="283" r:id="rId17"/>
    <p:sldId id="284" r:id="rId18"/>
    <p:sldId id="286" r:id="rId19"/>
    <p:sldId id="288" r:id="rId20"/>
    <p:sldId id="289" r:id="rId21"/>
    <p:sldId id="290" r:id="rId22"/>
    <p:sldId id="315" r:id="rId23"/>
    <p:sldId id="316" r:id="rId24"/>
    <p:sldId id="317" r:id="rId25"/>
    <p:sldId id="318" r:id="rId26"/>
    <p:sldId id="319" r:id="rId27"/>
    <p:sldId id="292" r:id="rId28"/>
    <p:sldId id="295" r:id="rId29"/>
    <p:sldId id="296" r:id="rId30"/>
    <p:sldId id="298" r:id="rId31"/>
    <p:sldId id="307"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5" r:id="rId46"/>
    <p:sldId id="336" r:id="rId47"/>
    <p:sldId id="337" r:id="rId48"/>
    <p:sldId id="338" r:id="rId49"/>
    <p:sldId id="339" r:id="rId50"/>
    <p:sldId id="340" r:id="rId51"/>
    <p:sldId id="341"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20C0D-F8BE-4246-883C-615DFB67A4FA}" type="datetimeFigureOut">
              <a:rPr lang="tr-TR" smtClean="0"/>
              <a:t>19.04.2024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88E4E-34AF-475E-BE8B-098EE2C29470}" type="slidenum">
              <a:rPr lang="tr-TR" smtClean="0"/>
              <a:t>‹#›</a:t>
            </a:fld>
            <a:endParaRPr lang="tr-TR"/>
          </a:p>
        </p:txBody>
      </p:sp>
    </p:spTree>
    <p:extLst>
      <p:ext uri="{BB962C8B-B14F-4D97-AF65-F5344CB8AC3E}">
        <p14:creationId xmlns:p14="http://schemas.microsoft.com/office/powerpoint/2010/main" val="380245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51620DE-0DD1-48D4-9570-0894E65716DB}"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356960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AA942D-BB90-43C5-A88A-10EEB3720632}"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77121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0B3D79-B338-47C1-BE64-B104359FE8F9}"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1665934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3011"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3012"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smtClean="0"/>
              <a:t>Asıl başlık stili için tıklatın</a:t>
            </a:r>
          </a:p>
        </p:txBody>
      </p:sp>
      <p:sp>
        <p:nvSpPr>
          <p:cNvPr id="4301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Asıl alt başlık stilini düzenlemek için tıklatın</a:t>
            </a:r>
          </a:p>
        </p:txBody>
      </p:sp>
      <p:sp>
        <p:nvSpPr>
          <p:cNvPr id="43014"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184814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50551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74405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59570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82392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562514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73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002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9E11C8-D40A-41C0-90C2-C8D7F26CB68C}"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1131226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15967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62763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75977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3011"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3012"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smtClean="0"/>
              <a:t>Asıl başlık stili için tıklatın</a:t>
            </a:r>
          </a:p>
        </p:txBody>
      </p:sp>
      <p:sp>
        <p:nvSpPr>
          <p:cNvPr id="4301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Asıl alt başlık stilini düzenlemek için tıklatın</a:t>
            </a:r>
          </a:p>
        </p:txBody>
      </p:sp>
      <p:sp>
        <p:nvSpPr>
          <p:cNvPr id="43014"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1395932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7523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404253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822011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579034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50197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5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DA4A655-0A67-4BB7-8A00-EF912A1C1E92}"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3617008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067171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81039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08979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20323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900F142-E679-424D-8C90-DD5B01EFE465}"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93499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D40CFF4-B1DC-4962-A48E-40243F95FD83}" type="datetime1">
              <a:rPr lang="tr-TR" smtClean="0"/>
              <a:t>19.04.2024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43309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E146B1E-7FBB-41EA-ADF1-9860D2E68F68}" type="datetime1">
              <a:rPr lang="tr-TR" smtClean="0"/>
              <a:t>19.04.2024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124593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8B3BC1-18F1-455C-B092-01D6D0D7CA03}" type="datetime1">
              <a:rPr lang="tr-TR" smtClean="0"/>
              <a:t>19.04.2024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260859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48571F0-C19B-40CA-8E6C-FC1BC7506C7F}"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225571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7F4E249-77E4-4561-9C95-C2D429799C16}"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B46032-8E10-420C-AA4D-9886DCF97C37}" type="slidenum">
              <a:rPr lang="tr-TR" smtClean="0"/>
              <a:t>‹#›</a:t>
            </a:fld>
            <a:endParaRPr lang="tr-TR"/>
          </a:p>
        </p:txBody>
      </p:sp>
    </p:spTree>
    <p:extLst>
      <p:ext uri="{BB962C8B-B14F-4D97-AF65-F5344CB8AC3E}">
        <p14:creationId xmlns:p14="http://schemas.microsoft.com/office/powerpoint/2010/main" val="81202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CF7C7-D08F-46D5-B539-9620059BB66C}" type="datetime1">
              <a:rPr lang="tr-TR" smtClean="0"/>
              <a:t>19.04.2024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46032-8E10-420C-AA4D-9886DCF97C37}" type="slidenum">
              <a:rPr lang="tr-TR" smtClean="0"/>
              <a:t>‹#›</a:t>
            </a:fld>
            <a:endParaRPr lang="tr-TR"/>
          </a:p>
        </p:txBody>
      </p:sp>
    </p:spTree>
    <p:extLst>
      <p:ext uri="{BB962C8B-B14F-4D97-AF65-F5344CB8AC3E}">
        <p14:creationId xmlns:p14="http://schemas.microsoft.com/office/powerpoint/2010/main" val="78967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1987"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1988"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989"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1990"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1991"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smtClean="0">
                <a:solidFill>
                  <a:srgbClr val="FFFFFF"/>
                </a:solidFill>
              </a:rPr>
              <a:t>Bölüm</a:t>
            </a:r>
            <a:r>
              <a:rPr lang="en-US" sz="1200" smtClean="0">
                <a:solidFill>
                  <a:srgbClr val="FFFFFF"/>
                </a:solidFill>
              </a:rPr>
              <a:t> </a:t>
            </a:r>
            <a:r>
              <a:rPr lang="tr-TR" sz="1200" smtClean="0">
                <a:solidFill>
                  <a:srgbClr val="FFFFFF"/>
                </a:solidFill>
              </a:rPr>
              <a:t>8</a:t>
            </a:r>
            <a:r>
              <a:rPr lang="en-US" sz="1200" smtClean="0">
                <a:solidFill>
                  <a:srgbClr val="FFFFFF"/>
                </a:solidFill>
              </a:rPr>
              <a:t>: </a:t>
            </a:r>
            <a:r>
              <a:rPr lang="tr-TR" sz="1200" smtClean="0">
                <a:solidFill>
                  <a:srgbClr val="FFFFFF"/>
                </a:solidFill>
              </a:rPr>
              <a:t>Ekserji: İş Potansiyelinin bir Ölçüsü</a:t>
            </a:r>
            <a:endParaRPr lang="en-US" sz="1200" smtClean="0">
              <a:solidFill>
                <a:srgbClr val="FFFFFF"/>
              </a:solidFill>
            </a:endParaRPr>
          </a:p>
        </p:txBody>
      </p:sp>
      <p:sp>
        <p:nvSpPr>
          <p:cNvPr id="41992"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2CDF93B5-A149-4253-BAEA-905BD5C672C9}" type="slidenum">
              <a:rPr lang="en-US" sz="1400" smtClean="0">
                <a:solidFill>
                  <a:srgbClr val="FFFFFF"/>
                </a:solidFill>
              </a:rPr>
              <a:pPr fontAlgn="base">
                <a:spcBef>
                  <a:spcPct val="0"/>
                </a:spcBef>
                <a:spcAft>
                  <a:spcPct val="0"/>
                </a:spcAft>
              </a:pPr>
              <a:t>‹#›</a:t>
            </a:fld>
            <a:endParaRPr lang="en-US" sz="1400" smtClean="0">
              <a:solidFill>
                <a:srgbClr val="FFFFFF"/>
              </a:solidFill>
            </a:endParaRPr>
          </a:p>
        </p:txBody>
      </p:sp>
    </p:spTree>
    <p:extLst>
      <p:ext uri="{BB962C8B-B14F-4D97-AF65-F5344CB8AC3E}">
        <p14:creationId xmlns:p14="http://schemas.microsoft.com/office/powerpoint/2010/main" val="25289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1987"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smtClean="0">
              <a:solidFill>
                <a:srgbClr val="000000"/>
              </a:solidFill>
            </a:endParaRPr>
          </a:p>
        </p:txBody>
      </p:sp>
      <p:sp>
        <p:nvSpPr>
          <p:cNvPr id="41988"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1989"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1990"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1991"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sz="1200" smtClean="0">
                <a:solidFill>
                  <a:srgbClr val="FFFFFF"/>
                </a:solidFill>
              </a:rPr>
              <a:t>Bölüm</a:t>
            </a:r>
            <a:r>
              <a:rPr lang="en-US" sz="1200" smtClean="0">
                <a:solidFill>
                  <a:srgbClr val="FFFFFF"/>
                </a:solidFill>
              </a:rPr>
              <a:t> </a:t>
            </a:r>
            <a:r>
              <a:rPr lang="tr-TR" sz="1200" smtClean="0">
                <a:solidFill>
                  <a:srgbClr val="FFFFFF"/>
                </a:solidFill>
              </a:rPr>
              <a:t>8</a:t>
            </a:r>
            <a:r>
              <a:rPr lang="en-US" sz="1200" smtClean="0">
                <a:solidFill>
                  <a:srgbClr val="FFFFFF"/>
                </a:solidFill>
              </a:rPr>
              <a:t>: </a:t>
            </a:r>
            <a:r>
              <a:rPr lang="tr-TR" sz="1200" smtClean="0">
                <a:solidFill>
                  <a:srgbClr val="FFFFFF"/>
                </a:solidFill>
              </a:rPr>
              <a:t>Ekserji: İş Potansiyelinin bir Ölçüsü</a:t>
            </a:r>
            <a:endParaRPr lang="en-US" sz="1200" smtClean="0">
              <a:solidFill>
                <a:srgbClr val="FFFFFF"/>
              </a:solidFill>
            </a:endParaRPr>
          </a:p>
        </p:txBody>
      </p:sp>
      <p:sp>
        <p:nvSpPr>
          <p:cNvPr id="41992"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2CDF93B5-A149-4253-BAEA-905BD5C672C9}" type="slidenum">
              <a:rPr lang="en-US" sz="1400" smtClean="0">
                <a:solidFill>
                  <a:srgbClr val="FFFFFF"/>
                </a:solidFill>
              </a:rPr>
              <a:pPr fontAlgn="base">
                <a:spcBef>
                  <a:spcPct val="0"/>
                </a:spcBef>
                <a:spcAft>
                  <a:spcPct val="0"/>
                </a:spcAft>
              </a:pPr>
              <a:t>‹#›</a:t>
            </a:fld>
            <a:endParaRPr lang="en-US" sz="1400" smtClean="0">
              <a:solidFill>
                <a:srgbClr val="FFFFFF"/>
              </a:solidFill>
            </a:endParaRPr>
          </a:p>
        </p:txBody>
      </p:sp>
    </p:spTree>
    <p:extLst>
      <p:ext uri="{BB962C8B-B14F-4D97-AF65-F5344CB8AC3E}">
        <p14:creationId xmlns:p14="http://schemas.microsoft.com/office/powerpoint/2010/main" val="1472766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10.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18.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png"/><Relationship Id="rId2" Type="http://schemas.openxmlformats.org/officeDocument/2006/relationships/image" Target="../media/image49.wmf"/><Relationship Id="rId1" Type="http://schemas.openxmlformats.org/officeDocument/2006/relationships/slideLayout" Target="../slideLayouts/slideLayout18.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3.xm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3.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3.xml"/><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3.xml"/><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3.xml"/><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3.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3.xml"/><Relationship Id="rId5" Type="http://schemas.openxmlformats.org/officeDocument/2006/relationships/image" Target="../media/image101.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3.xml"/><Relationship Id="rId5" Type="http://schemas.openxmlformats.org/officeDocument/2006/relationships/image" Target="../media/image110.png"/><Relationship Id="rId4" Type="http://schemas.openxmlformats.org/officeDocument/2006/relationships/image" Target="../media/image109.png"/></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3.xml"/><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1.xml"/><Relationship Id="rId4" Type="http://schemas.openxmlformats.org/officeDocument/2006/relationships/image" Target="../media/image124.emf"/></Relationships>
</file>

<file path=ppt/slides/_rels/slide46.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1.xml"/><Relationship Id="rId4" Type="http://schemas.openxmlformats.org/officeDocument/2006/relationships/image" Target="../media/image127.emf"/></Relationships>
</file>

<file path=ppt/slides/_rels/slide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smtClean="0"/>
              <a:t>MÜHENDİSLER İÇİN TERMODİNAMİK</a:t>
            </a:r>
          </a:p>
          <a:p>
            <a:pPr algn="ctr"/>
            <a:r>
              <a:rPr lang="tr-TR" sz="2400" dirty="0" smtClean="0"/>
              <a:t>Prof. Dr. Hüsamettin BULUT</a:t>
            </a:r>
          </a:p>
        </p:txBody>
      </p:sp>
      <p:sp>
        <p:nvSpPr>
          <p:cNvPr id="2" name="Slayt Numarası Yer Tutucusu 1"/>
          <p:cNvSpPr>
            <a:spLocks noGrp="1"/>
          </p:cNvSpPr>
          <p:nvPr>
            <p:ph type="sldNum" sz="quarter" idx="12"/>
          </p:nvPr>
        </p:nvSpPr>
        <p:spPr/>
        <p:txBody>
          <a:bodyPr/>
          <a:lstStyle/>
          <a:p>
            <a:fld id="{404BEFF7-B7DF-46FB-8C18-48C9339AFC4D}" type="slidenum">
              <a:rPr lang="tr-TR" smtClean="0"/>
              <a:t>1</a:t>
            </a:fld>
            <a:endParaRPr lang="tr-TR"/>
          </a:p>
        </p:txBody>
      </p:sp>
    </p:spTree>
    <p:extLst>
      <p:ext uri="{BB962C8B-B14F-4D97-AF65-F5344CB8AC3E}">
        <p14:creationId xmlns:p14="http://schemas.microsoft.com/office/powerpoint/2010/main" val="2618216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04800" y="304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400">
                <a:solidFill>
                  <a:schemeClr val="bg1"/>
                </a:solidFill>
              </a:rPr>
              <a:t>Kinetik ve Potansiyel Enerji ile ilgili Ekserji (İş Potansiyeli)</a:t>
            </a:r>
          </a:p>
        </p:txBody>
      </p:sp>
      <p:pic>
        <p:nvPicPr>
          <p:cNvPr id="6148" name="Picture 3" descr="cen84959_08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66800"/>
            <a:ext cx="3276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3657600" y="1676400"/>
            <a:ext cx="1828800" cy="2014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tr-TR">
                <a:solidFill>
                  <a:srgbClr val="3333FF"/>
                </a:solidFill>
              </a:rPr>
              <a:t>Potansiyel enerjinin                     iş potansiyeli yada ekserjisi, potansiyel enerjinin kendisine eşittir</a:t>
            </a:r>
            <a:r>
              <a:rPr lang="en-US">
                <a:solidFill>
                  <a:srgbClr val="3333FF"/>
                </a:solidFill>
              </a:rPr>
              <a:t>.</a:t>
            </a:r>
          </a:p>
        </p:txBody>
      </p:sp>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26844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27590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7"/>
          <p:cNvSpPr>
            <a:spLocks noChangeArrowheads="1"/>
          </p:cNvSpPr>
          <p:nvPr/>
        </p:nvSpPr>
        <p:spPr bwMode="auto">
          <a:xfrm>
            <a:off x="304800" y="2362200"/>
            <a:ext cx="27495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Kinetik enerjinin ekserjisi:</a:t>
            </a:r>
            <a:endParaRPr lang="en-US" i="1"/>
          </a:p>
        </p:txBody>
      </p:sp>
      <p:sp>
        <p:nvSpPr>
          <p:cNvPr id="6153" name="Rectangle 8"/>
          <p:cNvSpPr>
            <a:spLocks noChangeArrowheads="1"/>
          </p:cNvSpPr>
          <p:nvPr/>
        </p:nvSpPr>
        <p:spPr bwMode="auto">
          <a:xfrm>
            <a:off x="304800" y="1233488"/>
            <a:ext cx="31178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Potansiyel enerjinin ekserjisi:</a:t>
            </a:r>
          </a:p>
        </p:txBody>
      </p:sp>
      <p:sp>
        <p:nvSpPr>
          <p:cNvPr id="6154" name="Rectangle 9"/>
          <p:cNvSpPr>
            <a:spLocks noChangeArrowheads="1"/>
          </p:cNvSpPr>
          <p:nvPr/>
        </p:nvSpPr>
        <p:spPr bwMode="auto">
          <a:xfrm>
            <a:off x="457200" y="3962400"/>
            <a:ext cx="2209800" cy="1739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dirty="0"/>
              <a:t>Kinetik ve potansiyel enerjilerin </a:t>
            </a:r>
            <a:r>
              <a:rPr lang="tr-TR" dirty="0" err="1"/>
              <a:t>ekserjileri</a:t>
            </a:r>
            <a:r>
              <a:rPr lang="tr-TR" dirty="0"/>
              <a:t> kendilerine eşittir ve</a:t>
            </a:r>
          </a:p>
          <a:p>
            <a:r>
              <a:rPr lang="tr-TR" dirty="0"/>
              <a:t>tamamen iş için kullanılabilirler.</a:t>
            </a:r>
          </a:p>
        </p:txBody>
      </p:sp>
      <p:sp>
        <p:nvSpPr>
          <p:cNvPr id="6156" name="Rectangle 12"/>
          <p:cNvSpPr>
            <a:spLocks noChangeArrowheads="1"/>
          </p:cNvSpPr>
          <p:nvPr/>
        </p:nvSpPr>
        <p:spPr bwMode="auto">
          <a:xfrm>
            <a:off x="3048000" y="3810000"/>
            <a:ext cx="5867400" cy="2362200"/>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6157" name="Rectangle 10"/>
          <p:cNvSpPr>
            <a:spLocks noChangeArrowheads="1"/>
          </p:cNvSpPr>
          <p:nvPr/>
        </p:nvSpPr>
        <p:spPr bwMode="auto">
          <a:xfrm>
            <a:off x="3124200" y="4267200"/>
            <a:ext cx="2438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tr-TR">
                <a:solidFill>
                  <a:srgbClr val="3333FF"/>
                </a:solidFill>
              </a:rPr>
              <a:t>Kullanılamayan enerji, enerjinin tersinir bir ısı makinesiyle bile işe dönüştürülemeyen bölümüdür.</a:t>
            </a:r>
            <a:endParaRPr lang="en-US">
              <a:solidFill>
                <a:srgbClr val="3333FF"/>
              </a:solidFill>
            </a:endParaRPr>
          </a:p>
        </p:txBody>
      </p:sp>
      <p:pic>
        <p:nvPicPr>
          <p:cNvPr id="616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14800"/>
            <a:ext cx="2522538"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07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7.2 TERSİNİR İŞ VE TERSİNMEZLİK</a:t>
            </a:r>
          </a:p>
        </p:txBody>
      </p:sp>
      <p:sp>
        <p:nvSpPr>
          <p:cNvPr id="5" name="Dikdörtgen 4"/>
          <p:cNvSpPr/>
          <p:nvPr/>
        </p:nvSpPr>
        <p:spPr>
          <a:xfrm>
            <a:off x="128862" y="1926124"/>
            <a:ext cx="4593401" cy="2031325"/>
          </a:xfrm>
          <a:prstGeom prst="rect">
            <a:avLst/>
          </a:prstGeom>
        </p:spPr>
        <p:txBody>
          <a:bodyPr wrap="square">
            <a:spAutoFit/>
          </a:bodyPr>
          <a:lstStyle/>
          <a:p>
            <a:pPr algn="just"/>
            <a:r>
              <a:rPr lang="tr-TR" dirty="0" smtClean="0"/>
              <a:t>Tersinir iş ve </a:t>
            </a:r>
            <a:r>
              <a:rPr lang="tr-TR" dirty="0" err="1" smtClean="0"/>
              <a:t>tersinmezlik</a:t>
            </a:r>
            <a:r>
              <a:rPr lang="tr-TR" dirty="0" smtClean="0"/>
              <a:t> ifadelerini elde etmek için, belirli iş çıkışlı, ısı girişli ve </a:t>
            </a:r>
            <a:r>
              <a:rPr lang="tr-TR" dirty="0" err="1" smtClean="0"/>
              <a:t>üniform</a:t>
            </a:r>
            <a:r>
              <a:rPr lang="tr-TR" dirty="0" smtClean="0"/>
              <a:t> akışlı zamana bağlı bir işlemi göz önüne alacağız. Bu işleme tersinmez bir işlemle başlayalım. Şekil 7.1’de görülen kontrol hacmi (</a:t>
            </a:r>
            <a:r>
              <a:rPr lang="tr-TR" dirty="0" err="1" smtClean="0"/>
              <a:t>c.v</a:t>
            </a:r>
            <a:r>
              <a:rPr lang="tr-TR" dirty="0" smtClean="0"/>
              <a:t>.) göz önüne alınsın. Bu kontrol hacmi için </a:t>
            </a:r>
            <a:r>
              <a:rPr lang="tr-TR" dirty="0" smtClean="0">
                <a:solidFill>
                  <a:srgbClr val="FF0000"/>
                </a:solidFill>
              </a:rPr>
              <a:t>birinci yasa </a:t>
            </a:r>
            <a:r>
              <a:rPr lang="tr-TR" dirty="0" smtClean="0"/>
              <a:t>aşağıdaki gibi yazılabilir.</a:t>
            </a:r>
            <a:endParaRPr lang="tr-TR" dirty="0"/>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649" y="1723004"/>
            <a:ext cx="4059851" cy="195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8AB46032-8E10-420C-AA4D-9886DCF97C37}" type="slidenum">
              <a:rPr lang="tr-TR" smtClean="0"/>
              <a:t>11</a:t>
            </a:fld>
            <a:endParaRPr lang="tr-TR"/>
          </a:p>
        </p:txBody>
      </p:sp>
    </p:spTree>
    <p:extLst>
      <p:ext uri="{BB962C8B-B14F-4D97-AF65-F5344CB8AC3E}">
        <p14:creationId xmlns:p14="http://schemas.microsoft.com/office/powerpoint/2010/main" val="392147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82243" y="825464"/>
            <a:ext cx="8809323" cy="369332"/>
          </a:xfrm>
          <a:prstGeom prst="rect">
            <a:avLst/>
          </a:prstGeom>
        </p:spPr>
        <p:txBody>
          <a:bodyPr wrap="square">
            <a:spAutoFit/>
          </a:bodyPr>
          <a:lstStyle/>
          <a:p>
            <a:r>
              <a:rPr lang="tr-TR" b="1" dirty="0"/>
              <a:t>7.2 TERSİNİR İŞ VE TERSİNMEZLİK</a:t>
            </a:r>
          </a:p>
        </p:txBody>
      </p:sp>
      <mc:AlternateContent xmlns:mc="http://schemas.openxmlformats.org/markup-compatibility/2006" xmlns:a14="http://schemas.microsoft.com/office/drawing/2010/main">
        <mc:Choice Requires="a14">
          <p:sp>
            <p:nvSpPr>
              <p:cNvPr id="5" name="Dikdörtgen 4"/>
              <p:cNvSpPr/>
              <p:nvPr/>
            </p:nvSpPr>
            <p:spPr>
              <a:xfrm>
                <a:off x="179512" y="3933056"/>
                <a:ext cx="8809322" cy="379848"/>
              </a:xfrm>
              <a:prstGeom prst="rect">
                <a:avLst/>
              </a:prstGeom>
            </p:spPr>
            <p:txBody>
              <a:bodyPr wrap="square">
                <a:spAutoFit/>
              </a:bodyPr>
              <a:lstStyle/>
              <a:p>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a:rPr>
                          <m:t>𝑄</m:t>
                        </m:r>
                      </m:e>
                    </m:acc>
                  </m:oMath>
                </a14:m>
                <a:r>
                  <a:rPr lang="tr-TR" dirty="0" smtClean="0"/>
                  <a:t>, eşitlik (7.7) ve (7.8)’den çıkarılırsa aşağıdaki eşitlik elde edilir.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79512" y="3933056"/>
                <a:ext cx="8809322" cy="379848"/>
              </a:xfrm>
              <a:prstGeom prst="rect">
                <a:avLst/>
              </a:prstGeom>
              <a:blipFill rotWithShape="1">
                <a:blip r:embed="rId2"/>
                <a:stretch>
                  <a:fillRect l="-69" t="-4839" b="-25806"/>
                </a:stretch>
              </a:blipFill>
            </p:spPr>
            <p:txBody>
              <a:bodyPr/>
              <a:lstStyle/>
              <a:p>
                <a:r>
                  <a:rPr lang="tr-TR">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636393"/>
            <a:ext cx="72009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Dikdörtgen 6"/>
              <p:cNvSpPr/>
              <p:nvPr/>
            </p:nvSpPr>
            <p:spPr>
              <a:xfrm>
                <a:off x="122616" y="2348880"/>
                <a:ext cx="8809325" cy="394147"/>
              </a:xfrm>
              <a:prstGeom prst="rect">
                <a:avLst/>
              </a:prstGeom>
            </p:spPr>
            <p:txBody>
              <a:bodyPr wrap="square">
                <a:spAutoFit/>
              </a:bodyPr>
              <a:lstStyle/>
              <a:p>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ç</m:t>
                        </m:r>
                        <m:r>
                          <a:rPr lang="tr-TR" i="1" dirty="0" smtClean="0">
                            <a:latin typeface="Cambria Math"/>
                          </a:rPr>
                          <m:t>𝑒𝑣𝑟𝑒</m:t>
                        </m:r>
                      </m:sub>
                    </m:sSub>
                    <m:r>
                      <a:rPr lang="tr-TR" b="0"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0</m:t>
                        </m:r>
                      </m:sub>
                    </m:sSub>
                  </m:oMath>
                </a14:m>
                <a:r>
                  <a:rPr lang="tr-TR" dirty="0" smtClean="0"/>
                  <a:t> ve ile (6.47) kullanılırsa ikinci yasayı aşağıdaki gibi yazabiliriz:</a:t>
                </a:r>
                <a:endParaRPr lang="tr-TR" dirty="0"/>
              </a:p>
            </p:txBody>
          </p:sp>
        </mc:Choice>
        <mc:Fallback xmlns="">
          <p:sp>
            <p:nvSpPr>
              <p:cNvPr id="7" name="Dikdörtgen 6"/>
              <p:cNvSpPr>
                <a:spLocks noRot="1" noChangeAspect="1" noMove="1" noResize="1" noEditPoints="1" noAdjustHandles="1" noChangeArrowheads="1" noChangeShapeType="1" noTextEdit="1"/>
              </p:cNvSpPr>
              <p:nvPr/>
            </p:nvSpPr>
            <p:spPr>
              <a:xfrm>
                <a:off x="122616" y="2348880"/>
                <a:ext cx="8809325" cy="394147"/>
              </a:xfrm>
              <a:prstGeom prst="rect">
                <a:avLst/>
              </a:prstGeom>
              <a:blipFill rotWithShape="1">
                <a:blip r:embed="rId4"/>
                <a:stretch>
                  <a:fillRect t="-6154" b="-18462"/>
                </a:stretch>
              </a:blipFill>
            </p:spPr>
            <p:txBody>
              <a:bodyPr/>
              <a:lstStyle/>
              <a:p>
                <a:r>
                  <a:rPr lang="tr-TR">
                    <a:noFill/>
                  </a:rPr>
                  <a:t> </a:t>
                </a:r>
              </a:p>
            </p:txBody>
          </p:sp>
        </mc:Fallback>
      </mc:AlternateContent>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942" y="2996952"/>
            <a:ext cx="6477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8AB46032-8E10-420C-AA4D-9886DCF97C37}" type="slidenum">
              <a:rPr lang="tr-TR" smtClean="0"/>
              <a:t>12</a:t>
            </a:fld>
            <a:endParaRPr lang="tr-TR"/>
          </a:p>
        </p:txBody>
      </p:sp>
      <p:pic>
        <p:nvPicPr>
          <p:cNvPr id="6" name="Resim 5"/>
          <p:cNvPicPr>
            <a:picLocks noChangeAspect="1"/>
          </p:cNvPicPr>
          <p:nvPr/>
        </p:nvPicPr>
        <p:blipFill>
          <a:blip r:embed="rId6"/>
          <a:stretch>
            <a:fillRect/>
          </a:stretch>
        </p:blipFill>
        <p:spPr>
          <a:xfrm>
            <a:off x="186652" y="1219210"/>
            <a:ext cx="8273779" cy="1257926"/>
          </a:xfrm>
          <a:prstGeom prst="rect">
            <a:avLst/>
          </a:prstGeom>
        </p:spPr>
      </p:pic>
    </p:spTree>
    <p:extLst>
      <p:ext uri="{BB962C8B-B14F-4D97-AF65-F5344CB8AC3E}">
        <p14:creationId xmlns:p14="http://schemas.microsoft.com/office/powerpoint/2010/main" val="1921708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a:t>7.2 TERSİNİR İŞ VE TERSİNMEZLİK</a:t>
            </a:r>
          </a:p>
        </p:txBody>
      </p:sp>
      <mc:AlternateContent xmlns:mc="http://schemas.openxmlformats.org/markup-compatibility/2006" xmlns:a14="http://schemas.microsoft.com/office/drawing/2010/main">
        <mc:Choice Requires="a14">
          <p:sp>
            <p:nvSpPr>
              <p:cNvPr id="5" name="Dikdörtgen 4"/>
              <p:cNvSpPr/>
              <p:nvPr/>
            </p:nvSpPr>
            <p:spPr>
              <a:xfrm>
                <a:off x="122616" y="2420888"/>
                <a:ext cx="8809322" cy="656846"/>
              </a:xfrm>
              <a:prstGeom prst="rect">
                <a:avLst/>
              </a:prstGeom>
            </p:spPr>
            <p:txBody>
              <a:bodyPr wrap="square">
                <a:spAutoFit/>
              </a:bodyPr>
              <a:lstStyle/>
              <a:p>
                <a:pPr algn="just"/>
                <a14:m>
                  <m:oMath xmlns:m="http://schemas.openxmlformats.org/officeDocument/2006/math">
                    <m:sSub>
                      <m:sSubPr>
                        <m:ctrlPr>
                          <a:rPr lang="tr-TR" b="0" i="1" dirty="0" smtClean="0">
                            <a:latin typeface="Cambria Math" panose="02040503050406030204" pitchFamily="18" charset="0"/>
                          </a:rPr>
                        </m:ctrlPr>
                      </m:sSubPr>
                      <m:e>
                        <m:acc>
                          <m:accPr>
                            <m:chr m:val="̇"/>
                            <m:ctrlPr>
                              <a:rPr lang="tr-TR" b="0" i="1" dirty="0" smtClean="0">
                                <a:latin typeface="Cambria Math" panose="02040503050406030204" pitchFamily="18" charset="0"/>
                              </a:rPr>
                            </m:ctrlPr>
                          </m:accPr>
                          <m:e>
                            <m:r>
                              <a:rPr lang="tr-TR" b="0" i="1" dirty="0" smtClean="0">
                                <a:latin typeface="Cambria Math"/>
                              </a:rPr>
                              <m:t>𝑆</m:t>
                            </m:r>
                          </m:e>
                        </m:acc>
                      </m:e>
                      <m:sub>
                        <m:r>
                          <a:rPr lang="tr-TR" b="0" i="1" dirty="0" smtClean="0">
                            <a:latin typeface="Cambria Math"/>
                          </a:rPr>
                          <m:t>ü</m:t>
                        </m:r>
                        <m:r>
                          <a:rPr lang="tr-TR" b="0" i="1" dirty="0" smtClean="0">
                            <a:latin typeface="Cambria Math"/>
                          </a:rPr>
                          <m:t>𝑟𝑒𝑡𝑖𝑚</m:t>
                        </m:r>
                      </m:sub>
                    </m:sSub>
                  </m:oMath>
                </a14:m>
                <a:r>
                  <a:rPr lang="tr-TR" dirty="0" smtClean="0"/>
                  <a:t>, </a:t>
                </a:r>
                <a:r>
                  <a:rPr lang="tr-TR" dirty="0" err="1" smtClean="0"/>
                  <a:t>tersinmezliklerden</a:t>
                </a:r>
                <a:r>
                  <a:rPr lang="tr-TR" dirty="0" smtClean="0"/>
                  <a:t> kaynaklandığı için, (7.9) eşitliğinde </a:t>
                </a:r>
                <a14:m>
                  <m:oMath xmlns:m="http://schemas.openxmlformats.org/officeDocument/2006/math">
                    <m:sSub>
                      <m:sSubPr>
                        <m:ctrlPr>
                          <a:rPr lang="tr-TR" b="0" i="1" dirty="0" smtClean="0">
                            <a:latin typeface="Cambria Math" panose="02040503050406030204" pitchFamily="18" charset="0"/>
                          </a:rPr>
                        </m:ctrlPr>
                      </m:sSubPr>
                      <m:e>
                        <m:acc>
                          <m:accPr>
                            <m:chr m:val="̇"/>
                            <m:ctrlPr>
                              <a:rPr lang="tr-TR" b="0" i="1" dirty="0" smtClean="0">
                                <a:latin typeface="Cambria Math" panose="02040503050406030204" pitchFamily="18" charset="0"/>
                              </a:rPr>
                            </m:ctrlPr>
                          </m:accPr>
                          <m:e>
                            <m:r>
                              <a:rPr lang="tr-TR" b="0" i="1" dirty="0" smtClean="0">
                                <a:latin typeface="Cambria Math"/>
                              </a:rPr>
                              <m:t>𝑆</m:t>
                            </m:r>
                          </m:e>
                        </m:acc>
                      </m:e>
                      <m:sub>
                        <m:r>
                          <a:rPr lang="tr-TR" b="0" i="1" dirty="0" smtClean="0">
                            <a:latin typeface="Cambria Math"/>
                          </a:rPr>
                          <m:t>ü</m:t>
                        </m:r>
                        <m:r>
                          <a:rPr lang="tr-TR" b="0" i="1" dirty="0" smtClean="0">
                            <a:latin typeface="Cambria Math"/>
                          </a:rPr>
                          <m:t>𝑟𝑒𝑡𝑖𝑚</m:t>
                        </m:r>
                      </m:sub>
                    </m:sSub>
                  </m:oMath>
                </a14:m>
                <a:r>
                  <a:rPr lang="tr-TR" dirty="0" smtClean="0"/>
                  <a:t> sıfıra eşitlendiğinde tersinir iş miktarı aşağıdaki gibi olur.</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122616" y="2420888"/>
                <a:ext cx="8809322" cy="656846"/>
              </a:xfrm>
              <a:prstGeom prst="rect">
                <a:avLst/>
              </a:prstGeom>
              <a:blipFill rotWithShape="1">
                <a:blip r:embed="rId2"/>
                <a:stretch>
                  <a:fillRect l="-554" t="-2778" r="-623" b="-13889"/>
                </a:stretch>
              </a:blipFill>
            </p:spPr>
            <p:txBody>
              <a:bodyPr/>
              <a:lstStyle/>
              <a:p>
                <a:r>
                  <a:rPr lang="tr-TR">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9" y="3436958"/>
            <a:ext cx="88773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21622" y="4252446"/>
            <a:ext cx="4005135" cy="369332"/>
          </a:xfrm>
          <a:prstGeom prst="rect">
            <a:avLst/>
          </a:prstGeom>
        </p:spPr>
        <p:txBody>
          <a:bodyPr wrap="none">
            <a:spAutoFit/>
          </a:bodyPr>
          <a:lstStyle/>
          <a:p>
            <a:r>
              <a:rPr lang="tr-TR" dirty="0" smtClean="0"/>
              <a:t>Daha sonra zamana bağlı integral alınırsa</a:t>
            </a:r>
            <a:endParaRPr lang="tr-TR"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88" y="4806444"/>
            <a:ext cx="80581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8AB46032-8E10-420C-AA4D-9886DCF97C37}" type="slidenum">
              <a:rPr lang="tr-TR" smtClean="0"/>
              <a:t>13</a:t>
            </a:fld>
            <a:endParaRPr lang="tr-TR"/>
          </a:p>
        </p:txBody>
      </p:sp>
    </p:spTree>
    <p:extLst>
      <p:ext uri="{BB962C8B-B14F-4D97-AF65-F5344CB8AC3E}">
        <p14:creationId xmlns:p14="http://schemas.microsoft.com/office/powerpoint/2010/main" val="13025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6" y="2459504"/>
            <a:ext cx="8809322" cy="369332"/>
          </a:xfrm>
          <a:prstGeom prst="rect">
            <a:avLst/>
          </a:prstGeom>
        </p:spPr>
        <p:txBody>
          <a:bodyPr wrap="square">
            <a:spAutoFit/>
          </a:bodyPr>
          <a:lstStyle/>
          <a:p>
            <a:r>
              <a:rPr lang="tr-TR" dirty="0" smtClean="0"/>
              <a:t>Eğer gerçek iş verilmemişse birinci yasa analizinden belirlenebilir:</a:t>
            </a:r>
            <a:endParaRPr lang="tr-TR"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7.2 TERSİNİR İŞ VE TERSİNMEZLİK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389" y="3076918"/>
            <a:ext cx="74485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4756502"/>
            <a:ext cx="3146054" cy="369332"/>
          </a:xfrm>
          <a:prstGeom prst="rect">
            <a:avLst/>
          </a:prstGeom>
        </p:spPr>
        <p:txBody>
          <a:bodyPr wrap="none">
            <a:spAutoFit/>
          </a:bodyPr>
          <a:lstStyle/>
          <a:p>
            <a:r>
              <a:rPr lang="tr-TR" dirty="0" smtClean="0"/>
              <a:t>Eşitlik (7.3), (7.11) ve (7.12)’den</a:t>
            </a:r>
            <a:endParaRPr lang="tr-T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213" y="5301208"/>
            <a:ext cx="69437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8AB46032-8E10-420C-AA4D-9886DCF97C37}" type="slidenum">
              <a:rPr lang="tr-TR" smtClean="0"/>
              <a:t>14</a:t>
            </a:fld>
            <a:endParaRPr lang="tr-TR"/>
          </a:p>
        </p:txBody>
      </p:sp>
    </p:spTree>
    <p:extLst>
      <p:ext uri="{BB962C8B-B14F-4D97-AF65-F5344CB8AC3E}">
        <p14:creationId xmlns:p14="http://schemas.microsoft.com/office/powerpoint/2010/main" val="281075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37321" y="2461538"/>
            <a:ext cx="8809324" cy="369332"/>
          </a:xfrm>
          <a:prstGeom prst="rect">
            <a:avLst/>
          </a:prstGeom>
        </p:spPr>
        <p:txBody>
          <a:bodyPr wrap="square">
            <a:spAutoFit/>
          </a:bodyPr>
          <a:lstStyle/>
          <a:p>
            <a:r>
              <a:rPr lang="tr-TR" dirty="0" smtClean="0"/>
              <a:t>Kinetik ve potansiyel enerjilerindeki değişimin ihmal edilebildiği kararlı bir akış için</a:t>
            </a:r>
            <a:endParaRPr lang="tr-TR" dirty="0"/>
          </a:p>
        </p:txBody>
      </p:sp>
      <p:sp>
        <p:nvSpPr>
          <p:cNvPr id="4" name="Dikdörtgen 3"/>
          <p:cNvSpPr/>
          <p:nvPr/>
        </p:nvSpPr>
        <p:spPr>
          <a:xfrm>
            <a:off x="122615" y="1556792"/>
            <a:ext cx="8809323" cy="369332"/>
          </a:xfrm>
          <a:prstGeom prst="rect">
            <a:avLst/>
          </a:prstGeom>
        </p:spPr>
        <p:txBody>
          <a:bodyPr wrap="square">
            <a:spAutoFit/>
          </a:bodyPr>
          <a:lstStyle/>
          <a:p>
            <a:r>
              <a:rPr lang="tr-TR" b="1" dirty="0"/>
              <a:t>7.2 TERSİNİR İŞ VE TERSİNMEZLİK</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49029"/>
            <a:ext cx="61626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8AB46032-8E10-420C-AA4D-9886DCF97C37}" type="slidenum">
              <a:rPr lang="tr-TR" smtClean="0"/>
              <a:t>15</a:t>
            </a:fld>
            <a:endParaRPr lang="tr-TR"/>
          </a:p>
        </p:txBody>
      </p:sp>
    </p:spTree>
    <p:extLst>
      <p:ext uri="{BB962C8B-B14F-4D97-AF65-F5344CB8AC3E}">
        <p14:creationId xmlns:p14="http://schemas.microsoft.com/office/powerpoint/2010/main" val="113954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5" y="1628800"/>
            <a:ext cx="9058765" cy="5373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8AB46032-8E10-420C-AA4D-9886DCF97C37}" type="slidenum">
              <a:rPr lang="tr-TR" smtClean="0"/>
              <a:t>16</a:t>
            </a:fld>
            <a:endParaRPr lang="tr-T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1" y="260648"/>
            <a:ext cx="91630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29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7.3. KULLANILABİLİRLİK VE EKSERJİ</a:t>
            </a:r>
            <a:endParaRPr lang="tr-TR" b="1" dirty="0"/>
          </a:p>
        </p:txBody>
      </p:sp>
      <p:sp>
        <p:nvSpPr>
          <p:cNvPr id="4" name="Dikdörtgen 3"/>
          <p:cNvSpPr/>
          <p:nvPr/>
        </p:nvSpPr>
        <p:spPr>
          <a:xfrm>
            <a:off x="122615" y="2249652"/>
            <a:ext cx="8809323" cy="646331"/>
          </a:xfrm>
          <a:prstGeom prst="rect">
            <a:avLst/>
          </a:prstGeom>
        </p:spPr>
        <p:txBody>
          <a:bodyPr wrap="square">
            <a:spAutoFit/>
          </a:bodyPr>
          <a:lstStyle/>
          <a:p>
            <a:r>
              <a:rPr lang="tr-TR" dirty="0" smtClean="0"/>
              <a:t>Bölüm 7.1’deki anlatıma göre son durum (f) çevre durumu (0) ile tanımlanırsa (7.11) denklemi ile verilen  </a:t>
            </a:r>
            <a:r>
              <a:rPr lang="el-GR" dirty="0" smtClean="0"/>
              <a:t>ψ</a:t>
            </a:r>
            <a:r>
              <a:rPr lang="tr-TR" dirty="0" smtClean="0"/>
              <a:t> aşağıdaki gibi olur.</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88" y="3022848"/>
            <a:ext cx="79819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5" y="4765452"/>
            <a:ext cx="4522585" cy="369332"/>
          </a:xfrm>
          <a:prstGeom prst="rect">
            <a:avLst/>
          </a:prstGeom>
        </p:spPr>
        <p:txBody>
          <a:bodyPr wrap="none">
            <a:spAutoFit/>
          </a:bodyPr>
          <a:lstStyle/>
          <a:p>
            <a:r>
              <a:rPr lang="tr-TR" dirty="0" smtClean="0"/>
              <a:t>Sürekli akış için eşitlik (7.16) aşağıdaki hâli alır:</a:t>
            </a:r>
            <a:endParaRPr lang="tr-TR"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455" y="5301208"/>
            <a:ext cx="70961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8AB46032-8E10-420C-AA4D-9886DCF97C37}" type="slidenum">
              <a:rPr lang="tr-TR" smtClean="0"/>
              <a:t>17</a:t>
            </a:fld>
            <a:endParaRPr lang="tr-TR"/>
          </a:p>
        </p:txBody>
      </p:sp>
    </p:spTree>
    <p:extLst>
      <p:ext uri="{BB962C8B-B14F-4D97-AF65-F5344CB8AC3E}">
        <p14:creationId xmlns:p14="http://schemas.microsoft.com/office/powerpoint/2010/main" val="215508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6" y="2564904"/>
            <a:ext cx="8809322" cy="646331"/>
          </a:xfrm>
          <a:prstGeom prst="rect">
            <a:avLst/>
          </a:prstGeom>
        </p:spPr>
        <p:txBody>
          <a:bodyPr wrap="square">
            <a:spAutoFit/>
          </a:bodyPr>
          <a:lstStyle/>
          <a:p>
            <a:pPr algn="just"/>
            <a:r>
              <a:rPr lang="tr-TR" dirty="0" smtClean="0"/>
              <a:t>İkinci yasa analizi uygulamasında, çoğunlukla yeni bir termodinamik fonksiyon (</a:t>
            </a:r>
            <a:r>
              <a:rPr lang="tr-TR" dirty="0" err="1" smtClean="0"/>
              <a:t>entalpiye</a:t>
            </a:r>
            <a:r>
              <a:rPr lang="tr-TR" dirty="0" smtClean="0"/>
              <a:t> benzer) tanımlamak yararlı olur ve bu yeni özellik </a:t>
            </a:r>
            <a:r>
              <a:rPr lang="tr-TR" b="1" dirty="0" err="1" smtClean="0">
                <a:solidFill>
                  <a:srgbClr val="FF0000"/>
                </a:solidFill>
              </a:rPr>
              <a:t>ekserji</a:t>
            </a:r>
            <a:r>
              <a:rPr lang="tr-TR" dirty="0" smtClean="0"/>
              <a:t> olarak adlandırılır. </a:t>
            </a:r>
            <a:r>
              <a:rPr lang="tr-TR" b="1" dirty="0" err="1" smtClean="0"/>
              <a:t>Ekserji</a:t>
            </a:r>
            <a:r>
              <a:rPr lang="tr-TR" b="1" dirty="0" smtClean="0"/>
              <a:t>,</a:t>
            </a:r>
            <a:endParaRPr lang="tr-TR" b="1" dirty="0"/>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7.3. KULLANILABİLİRLİK VE EKSERJİ</a:t>
            </a:r>
            <a:endParaRPr lang="tr-TR"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312" y="3356992"/>
            <a:ext cx="57626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33091" y="4437112"/>
                <a:ext cx="8798845" cy="923330"/>
              </a:xfrm>
              <a:prstGeom prst="rect">
                <a:avLst/>
              </a:prstGeom>
            </p:spPr>
            <p:txBody>
              <a:bodyPr wrap="square">
                <a:spAutoFit/>
              </a:bodyPr>
              <a:lstStyle/>
              <a:p>
                <a:r>
                  <a:rPr lang="tr-TR" dirty="0" smtClean="0"/>
                  <a:t>Eşitlik (7.17) ile (7.18) karşılaştırıldığında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𝐸</m:t>
                        </m:r>
                      </m:e>
                      <m:sub>
                        <m:r>
                          <a:rPr lang="tr-TR" i="1" dirty="0" smtClean="0">
                            <a:latin typeface="Cambria Math"/>
                          </a:rPr>
                          <m:t>1</m:t>
                        </m:r>
                      </m:sub>
                    </m:sSub>
                    <m:r>
                      <a:rPr lang="tr-TR" b="0"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𝐸</m:t>
                        </m:r>
                      </m:e>
                      <m:sub>
                        <m:r>
                          <a:rPr lang="tr-TR" i="1" dirty="0" smtClean="0">
                            <a:latin typeface="Cambria Math"/>
                          </a:rPr>
                          <m:t>0</m:t>
                        </m:r>
                      </m:sub>
                    </m:sSub>
                    <m:r>
                      <a:rPr lang="tr-TR" b="0" i="1" dirty="0" smtClean="0">
                        <a:latin typeface="Cambria Math"/>
                      </a:rPr>
                      <m:t>=0</m:t>
                    </m:r>
                    <m:r>
                      <a:rPr lang="tr-TR" i="1" dirty="0">
                        <a:latin typeface="Cambria Math"/>
                      </a:rPr>
                      <m:t>   </m:t>
                    </m:r>
                  </m:oMath>
                </a14:m>
                <a:r>
                  <a:rPr lang="tr-TR" dirty="0"/>
                  <a:t>olduğu görülür. Bu denklemi bir iş-enerji ilişkisi </a:t>
                </a:r>
                <a:r>
                  <a:rPr lang="tr-TR" dirty="0" smtClean="0"/>
                  <a:t>olarak </a:t>
                </a:r>
                <a:r>
                  <a:rPr lang="tr-TR" dirty="0"/>
                  <a:t>yorumlarız. Elde edilebilir özgül iş </a:t>
                </a:r>
                <a:r>
                  <a:rPr lang="el-GR" dirty="0" smtClean="0"/>
                  <a:t>ψ</a:t>
                </a:r>
                <a:r>
                  <a:rPr lang="tr-TR" dirty="0" smtClean="0"/>
                  <a:t> </a:t>
                </a:r>
                <a:r>
                  <a:rPr lang="tr-TR" dirty="0"/>
                  <a:t>, tam olarak sistemin </a:t>
                </a:r>
                <a:r>
                  <a:rPr lang="tr-TR" dirty="0" smtClean="0"/>
                  <a:t>giriş ve </a:t>
                </a:r>
                <a:r>
                  <a:rPr lang="tr-TR" dirty="0"/>
                  <a:t>ölü hâl </a:t>
                </a:r>
                <a:r>
                  <a:rPr lang="tr-TR" dirty="0" smtClean="0"/>
                  <a:t>koşulları arasındaki </a:t>
                </a:r>
                <a:r>
                  <a:rPr lang="tr-TR" dirty="0"/>
                  <a:t>kullanılabilir </a:t>
                </a:r>
                <a:r>
                  <a:rPr lang="tr-TR" dirty="0" err="1"/>
                  <a:t>ekserjideki</a:t>
                </a:r>
                <a:r>
                  <a:rPr lang="tr-TR" dirty="0"/>
                  <a:t> </a:t>
                </a:r>
                <a:r>
                  <a:rPr lang="tr-TR" dirty="0" smtClean="0"/>
                  <a:t>E azalmaya </a:t>
                </a:r>
                <a:r>
                  <a:rPr lang="tr-TR" dirty="0"/>
                  <a:t>eşittir.</a:t>
                </a:r>
              </a:p>
            </p:txBody>
          </p:sp>
        </mc:Choice>
        <mc:Fallback xmlns="">
          <p:sp>
            <p:nvSpPr>
              <p:cNvPr id="5" name="Dikdörtgen 4"/>
              <p:cNvSpPr>
                <a:spLocks noRot="1" noChangeAspect="1" noMove="1" noResize="1" noEditPoints="1" noAdjustHandles="1" noChangeArrowheads="1" noChangeShapeType="1" noTextEdit="1"/>
              </p:cNvSpPr>
              <p:nvPr/>
            </p:nvSpPr>
            <p:spPr>
              <a:xfrm>
                <a:off x="133091" y="4437112"/>
                <a:ext cx="8798845" cy="923330"/>
              </a:xfrm>
              <a:prstGeom prst="rect">
                <a:avLst/>
              </a:prstGeom>
              <a:blipFill rotWithShape="1">
                <a:blip r:embed="rId3"/>
                <a:stretch>
                  <a:fillRect l="-624" t="-3311" b="-9934"/>
                </a:stretch>
              </a:blipFill>
            </p:spPr>
            <p:txBody>
              <a:bodyPr/>
              <a:lstStyle/>
              <a:p>
                <a:r>
                  <a:rPr lang="tr-TR">
                    <a:noFill/>
                  </a:rPr>
                  <a:t> </a:t>
                </a:r>
              </a:p>
            </p:txBody>
          </p:sp>
        </mc:Fallback>
      </mc:AlternateContent>
      <p:sp>
        <p:nvSpPr>
          <p:cNvPr id="6" name="Slayt Numarası Yer Tutucusu 5"/>
          <p:cNvSpPr>
            <a:spLocks noGrp="1"/>
          </p:cNvSpPr>
          <p:nvPr>
            <p:ph type="sldNum" sz="quarter" idx="12"/>
          </p:nvPr>
        </p:nvSpPr>
        <p:spPr/>
        <p:txBody>
          <a:bodyPr/>
          <a:lstStyle/>
          <a:p>
            <a:fld id="{8AB46032-8E10-420C-AA4D-9886DCF97C37}" type="slidenum">
              <a:rPr lang="tr-TR" smtClean="0"/>
              <a:t>18</a:t>
            </a:fld>
            <a:endParaRPr lang="tr-TR"/>
          </a:p>
        </p:txBody>
      </p:sp>
    </p:spTree>
    <p:extLst>
      <p:ext uri="{BB962C8B-B14F-4D97-AF65-F5344CB8AC3E}">
        <p14:creationId xmlns:p14="http://schemas.microsoft.com/office/powerpoint/2010/main" val="301319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6" y="2508179"/>
            <a:ext cx="8809324" cy="646331"/>
          </a:xfrm>
          <a:prstGeom prst="rect">
            <a:avLst/>
          </a:prstGeom>
        </p:spPr>
        <p:txBody>
          <a:bodyPr wrap="square">
            <a:spAutoFit/>
          </a:bodyPr>
          <a:lstStyle/>
          <a:p>
            <a:pPr algn="just"/>
            <a:r>
              <a:rPr lang="tr-TR" dirty="0"/>
              <a:t>Lüle gibi </a:t>
            </a:r>
            <a:r>
              <a:rPr lang="tr-TR" dirty="0" smtClean="0"/>
              <a:t>bazı mühendislik </a:t>
            </a:r>
            <a:r>
              <a:rPr lang="tr-TR" dirty="0"/>
              <a:t>cihazları, </a:t>
            </a:r>
            <a:r>
              <a:rPr lang="tr-TR" dirty="0" smtClean="0"/>
              <a:t>iş içermeyen faydalı giriş ve </a:t>
            </a:r>
            <a:r>
              <a:rPr lang="tr-TR" dirty="0"/>
              <a:t>çıkışlara sahiptir. Bu nedenle, ikinci yasa verimi kavramını ikinci yasa </a:t>
            </a:r>
            <a:r>
              <a:rPr lang="tr-TR" dirty="0" smtClean="0"/>
              <a:t>etkinliği olarak </a:t>
            </a:r>
            <a:r>
              <a:rPr lang="tr-TR" dirty="0"/>
              <a:t>genelleştiririz.</a:t>
            </a:r>
          </a:p>
        </p:txBody>
      </p:sp>
      <p:sp>
        <p:nvSpPr>
          <p:cNvPr id="4" name="Dikdörtgen 3"/>
          <p:cNvSpPr/>
          <p:nvPr/>
        </p:nvSpPr>
        <p:spPr>
          <a:xfrm>
            <a:off x="122615" y="1556792"/>
            <a:ext cx="8809323" cy="369332"/>
          </a:xfrm>
          <a:prstGeom prst="rect">
            <a:avLst/>
          </a:prstGeom>
        </p:spPr>
        <p:txBody>
          <a:bodyPr wrap="square">
            <a:spAutoFit/>
          </a:bodyPr>
          <a:lstStyle/>
          <a:p>
            <a:r>
              <a:rPr lang="tr-TR" b="1" dirty="0" smtClean="0"/>
              <a:t>7.3. KULLANILABİLİRLİK VE EKSERJİ</a:t>
            </a:r>
            <a:endParaRPr lang="tr-T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64489"/>
            <a:ext cx="66294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22616" y="4581128"/>
                <a:ext cx="8809324" cy="680123"/>
              </a:xfrm>
              <a:prstGeom prst="rect">
                <a:avLst/>
              </a:prstGeom>
            </p:spPr>
            <p:txBody>
              <a:bodyPr wrap="square">
                <a:spAutoFit/>
              </a:bodyPr>
              <a:lstStyle/>
              <a:p>
                <a:r>
                  <a:rPr lang="tr-TR" dirty="0" smtClean="0"/>
                  <a:t>Bir cihazdan olan veya cihaza olan ısı, cihaz ile etkileşimde olan ısı kaynağının </a:t>
                </a:r>
                <a:r>
                  <a:rPr lang="tr-TR" dirty="0"/>
                  <a:t>sıcaklığına </a:t>
                </a:r>
                <a14:m>
                  <m:oMath xmlns:m="http://schemas.openxmlformats.org/officeDocument/2006/math">
                    <m:r>
                      <a:rPr lang="tr-TR" i="1" dirty="0" smtClean="0">
                        <a:latin typeface="Cambria Math"/>
                      </a:rPr>
                      <m:t>–</m:t>
                    </m:r>
                    <m:sSub>
                      <m:sSubPr>
                        <m:ctrlPr>
                          <a:rPr lang="tr-TR" b="0" i="1" dirty="0" smtClean="0">
                            <a:latin typeface="Cambria Math" panose="02040503050406030204" pitchFamily="18" charset="0"/>
                          </a:rPr>
                        </m:ctrlPr>
                      </m:sSubPr>
                      <m:e>
                        <m:r>
                          <a:rPr lang="tr-TR" i="1" dirty="0" smtClean="0">
                            <a:latin typeface="Cambria Math"/>
                          </a:rPr>
                          <m:t>𝑇</m:t>
                        </m:r>
                      </m:e>
                      <m:sub>
                        <m:r>
                          <a:rPr lang="tr-TR" b="0" i="1" dirty="0" smtClean="0">
                            <a:latin typeface="Cambria Math"/>
                          </a:rPr>
                          <m:t>h</m:t>
                        </m:r>
                        <m:r>
                          <a:rPr lang="tr-TR" b="0" i="1" dirty="0" smtClean="0">
                            <a:latin typeface="Cambria Math"/>
                          </a:rPr>
                          <m:t>.</m:t>
                        </m:r>
                        <m:r>
                          <a:rPr lang="tr-TR" b="0" i="1" dirty="0" smtClean="0">
                            <a:latin typeface="Cambria Math"/>
                          </a:rPr>
                          <m:t>𝑟</m:t>
                        </m:r>
                      </m:sub>
                    </m:sSub>
                  </m:oMath>
                </a14:m>
                <a:r>
                  <a:rPr lang="tr-TR" dirty="0" smtClean="0"/>
                  <a:t> dayanarak </a:t>
                </a:r>
                <a:r>
                  <a:rPr lang="tr-TR" dirty="0"/>
                  <a:t>(7.19)’da “</a:t>
                </a:r>
                <a:r>
                  <a:rPr lang="tr-TR" dirty="0" err="1"/>
                  <a:t>düzeltilmiş”tir</a:t>
                </a:r>
                <a:r>
                  <a:rPr lang="tr-TR" dirty="0"/>
                  <a:t>.</a:t>
                </a:r>
              </a:p>
            </p:txBody>
          </p:sp>
        </mc:Choice>
        <mc:Fallback xmlns="">
          <p:sp>
            <p:nvSpPr>
              <p:cNvPr id="5" name="Dikdörtgen 4"/>
              <p:cNvSpPr>
                <a:spLocks noRot="1" noChangeAspect="1" noMove="1" noResize="1" noEditPoints="1" noAdjustHandles="1" noChangeArrowheads="1" noChangeShapeType="1" noTextEdit="1"/>
              </p:cNvSpPr>
              <p:nvPr/>
            </p:nvSpPr>
            <p:spPr>
              <a:xfrm>
                <a:off x="122616" y="4581128"/>
                <a:ext cx="8809324" cy="680123"/>
              </a:xfrm>
              <a:prstGeom prst="rect">
                <a:avLst/>
              </a:prstGeom>
              <a:blipFill rotWithShape="1">
                <a:blip r:embed="rId3"/>
                <a:stretch>
                  <a:fillRect l="-554" t="-4464" b="-13393"/>
                </a:stretch>
              </a:blipFill>
            </p:spPr>
            <p:txBody>
              <a:bodyPr/>
              <a:lstStyle/>
              <a:p>
                <a:r>
                  <a:rPr lang="tr-TR">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170" y="5445224"/>
            <a:ext cx="53149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8AB46032-8E10-420C-AA4D-9886DCF97C37}" type="slidenum">
              <a:rPr lang="tr-TR" smtClean="0"/>
              <a:t>19</a:t>
            </a:fld>
            <a:endParaRPr lang="tr-TR"/>
          </a:p>
        </p:txBody>
      </p:sp>
    </p:spTree>
    <p:extLst>
      <p:ext uri="{BB962C8B-B14F-4D97-AF65-F5344CB8AC3E}">
        <p14:creationId xmlns:p14="http://schemas.microsoft.com/office/powerpoint/2010/main" val="270377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4396" y="332656"/>
            <a:ext cx="8640960" cy="1631216"/>
          </a:xfrm>
          <a:prstGeom prst="rect">
            <a:avLst/>
          </a:prstGeom>
          <a:noFill/>
        </p:spPr>
        <p:txBody>
          <a:bodyPr wrap="square" rtlCol="0">
            <a:spAutoFit/>
          </a:bodyPr>
          <a:lstStyle/>
          <a:p>
            <a:pPr algn="ctr"/>
            <a:r>
              <a:rPr lang="tr-TR" sz="3200" b="1" dirty="0"/>
              <a:t>BÖLÜM – </a:t>
            </a:r>
            <a:r>
              <a:rPr lang="tr-TR" sz="3200" b="1" dirty="0" smtClean="0"/>
              <a:t>7</a:t>
            </a:r>
            <a:endParaRPr lang="tr-TR" sz="3200" b="1" dirty="0"/>
          </a:p>
          <a:p>
            <a:pPr algn="ctr"/>
            <a:r>
              <a:rPr lang="tr-TR" sz="2800" b="1" dirty="0" smtClean="0"/>
              <a:t>TERSİNİR İŞ, TERSİNMEZLİK VE KULLANILABİLİRLİK</a:t>
            </a:r>
          </a:p>
          <a:p>
            <a:pPr algn="ctr"/>
            <a:r>
              <a:rPr lang="tr-TR" sz="4000" b="1" dirty="0" smtClean="0">
                <a:solidFill>
                  <a:srgbClr val="FF0000"/>
                </a:solidFill>
              </a:rPr>
              <a:t>EKSERJİ</a:t>
            </a:r>
            <a:endParaRPr lang="tr-TR" sz="4000" b="1" dirty="0">
              <a:solidFill>
                <a:srgbClr val="FF0000"/>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 y="2132856"/>
            <a:ext cx="4436621" cy="287823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008" y="2275935"/>
            <a:ext cx="3456384" cy="2304256"/>
          </a:xfrm>
          <a:prstGeom prst="rect">
            <a:avLst/>
          </a:prstGeom>
        </p:spPr>
      </p:pic>
      <p:sp>
        <p:nvSpPr>
          <p:cNvPr id="7" name="Slayt Numarası Yer Tutucusu 6"/>
          <p:cNvSpPr>
            <a:spLocks noGrp="1"/>
          </p:cNvSpPr>
          <p:nvPr>
            <p:ph type="sldNum" sz="quarter" idx="12"/>
          </p:nvPr>
        </p:nvSpPr>
        <p:spPr/>
        <p:txBody>
          <a:bodyPr/>
          <a:lstStyle/>
          <a:p>
            <a:fld id="{8AB46032-8E10-420C-AA4D-9886DCF97C37}" type="slidenum">
              <a:rPr lang="tr-TR" smtClean="0"/>
              <a:t>2</a:t>
            </a:fld>
            <a:endParaRPr lang="tr-TR"/>
          </a:p>
        </p:txBody>
      </p:sp>
      <p:pic>
        <p:nvPicPr>
          <p:cNvPr id="4" name="Resim 3"/>
          <p:cNvPicPr>
            <a:picLocks noChangeAspect="1"/>
          </p:cNvPicPr>
          <p:nvPr/>
        </p:nvPicPr>
        <p:blipFill>
          <a:blip r:embed="rId4"/>
          <a:stretch>
            <a:fillRect/>
          </a:stretch>
        </p:blipFill>
        <p:spPr>
          <a:xfrm>
            <a:off x="2627784" y="4760376"/>
            <a:ext cx="2777442" cy="1930322"/>
          </a:xfrm>
          <a:prstGeom prst="rect">
            <a:avLst/>
          </a:prstGeom>
        </p:spPr>
      </p:pic>
    </p:spTree>
    <p:extLst>
      <p:ext uri="{BB962C8B-B14F-4D97-AF65-F5344CB8AC3E}">
        <p14:creationId xmlns:p14="http://schemas.microsoft.com/office/powerpoint/2010/main" val="735862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33400" y="179388"/>
            <a:ext cx="41104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200" b="1" dirty="0">
                <a:solidFill>
                  <a:srgbClr val="FF0000"/>
                </a:solidFill>
              </a:rPr>
              <a:t>İKİNCİ YASA VERİMİ</a:t>
            </a:r>
            <a:r>
              <a:rPr lang="en-US" sz="3200" b="1" dirty="0">
                <a:solidFill>
                  <a:srgbClr val="FF0000"/>
                </a:solidFill>
              </a:rPr>
              <a:t>, </a:t>
            </a:r>
            <a:r>
              <a:rPr lang="en-US" sz="3200" b="1" i="1" dirty="0">
                <a:solidFill>
                  <a:srgbClr val="FF0000"/>
                </a:solidFill>
                <a:sym typeface="Symbol" pitchFamily="18" charset="2"/>
              </a:rPr>
              <a:t></a:t>
            </a:r>
            <a:r>
              <a:rPr lang="en-US" sz="3200" baseline="-25000" dirty="0">
                <a:solidFill>
                  <a:srgbClr val="FF0000"/>
                </a:solidFill>
              </a:rPr>
              <a:t>II</a:t>
            </a:r>
          </a:p>
        </p:txBody>
      </p:sp>
      <p:sp>
        <p:nvSpPr>
          <p:cNvPr id="8198" name="Rectangle 5"/>
          <p:cNvSpPr>
            <a:spLocks noChangeArrowheads="1"/>
          </p:cNvSpPr>
          <p:nvPr/>
        </p:nvSpPr>
        <p:spPr bwMode="auto">
          <a:xfrm>
            <a:off x="5842004" y="3838575"/>
            <a:ext cx="32004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dirty="0">
                <a:solidFill>
                  <a:srgbClr val="3333FF"/>
                </a:solidFill>
              </a:rPr>
              <a:t>İki ısı makinesinin ısıl verimleri eşit fakat sahip olabilecekleri en yüksek ısıl verim farklı olabilir. </a:t>
            </a:r>
            <a:endParaRPr lang="en-US" dirty="0">
              <a:solidFill>
                <a:srgbClr val="3333FF"/>
              </a:solidFill>
            </a:endParaRPr>
          </a:p>
        </p:txBody>
      </p:sp>
      <p:sp>
        <p:nvSpPr>
          <p:cNvPr id="8199" name="Rectangle 6"/>
          <p:cNvSpPr>
            <a:spLocks noChangeArrowheads="1"/>
          </p:cNvSpPr>
          <p:nvPr/>
        </p:nvSpPr>
        <p:spPr bwMode="auto">
          <a:xfrm>
            <a:off x="-4401" y="5239039"/>
            <a:ext cx="39624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dirty="0">
                <a:solidFill>
                  <a:srgbClr val="3333FF"/>
                </a:solidFill>
              </a:rPr>
              <a:t>İkinci yasa verimi, bir makinenin ısıl veriminin tersinir koşullarda sahip olabileceği ısıl verime oranıdır.</a:t>
            </a:r>
            <a:endParaRPr lang="en-US" dirty="0">
              <a:solidFill>
                <a:srgbClr val="3333FF"/>
              </a:solidFill>
            </a:endParaRPr>
          </a:p>
        </p:txBody>
      </p:sp>
      <p:pic>
        <p:nvPicPr>
          <p:cNvPr id="820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4" y="454819"/>
            <a:ext cx="27813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34290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70063"/>
            <a:ext cx="33528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667000"/>
            <a:ext cx="342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352800"/>
            <a:ext cx="47244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078576"/>
            <a:ext cx="2819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411787"/>
            <a:ext cx="5105400" cy="7604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4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09600" y="255588"/>
            <a:ext cx="6643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pt-BR" sz="3200" smtClean="0">
                <a:solidFill>
                  <a:srgbClr val="FFFFFF"/>
                </a:solidFill>
              </a:rPr>
              <a:t>B</a:t>
            </a:r>
            <a:r>
              <a:rPr lang="tr-TR" sz="3200" smtClean="0">
                <a:solidFill>
                  <a:srgbClr val="FFFFFF"/>
                </a:solidFill>
              </a:rPr>
              <a:t>İ</a:t>
            </a:r>
            <a:r>
              <a:rPr lang="pt-BR" sz="3200" smtClean="0">
                <a:solidFill>
                  <a:srgbClr val="FFFFFF"/>
                </a:solidFill>
              </a:rPr>
              <a:t>R S</a:t>
            </a:r>
            <a:r>
              <a:rPr lang="tr-TR" sz="3200" smtClean="0">
                <a:solidFill>
                  <a:srgbClr val="FFFFFF"/>
                </a:solidFill>
              </a:rPr>
              <a:t>İ</a:t>
            </a:r>
            <a:r>
              <a:rPr lang="pt-BR" sz="3200" smtClean="0">
                <a:solidFill>
                  <a:srgbClr val="FFFFFF"/>
                </a:solidFill>
              </a:rPr>
              <a:t>STEM</a:t>
            </a:r>
            <a:r>
              <a:rPr lang="tr-TR" sz="3200" smtClean="0">
                <a:solidFill>
                  <a:srgbClr val="FFFFFF"/>
                </a:solidFill>
              </a:rPr>
              <a:t>İ</a:t>
            </a:r>
            <a:r>
              <a:rPr lang="pt-BR" sz="3200" smtClean="0">
                <a:solidFill>
                  <a:srgbClr val="FFFFFF"/>
                </a:solidFill>
              </a:rPr>
              <a:t>N EKSERJ</a:t>
            </a:r>
            <a:r>
              <a:rPr lang="tr-TR" sz="3200" smtClean="0">
                <a:solidFill>
                  <a:srgbClr val="FFFFFF"/>
                </a:solidFill>
              </a:rPr>
              <a:t>İ</a:t>
            </a:r>
            <a:r>
              <a:rPr lang="pt-BR" sz="3200" smtClean="0">
                <a:solidFill>
                  <a:srgbClr val="FFFFFF"/>
                </a:solidFill>
              </a:rPr>
              <a:t> DE</a:t>
            </a:r>
            <a:r>
              <a:rPr lang="tr-TR" sz="3200" smtClean="0">
                <a:solidFill>
                  <a:srgbClr val="FFFFFF"/>
                </a:solidFill>
              </a:rPr>
              <a:t>ĞİŞİMİ</a:t>
            </a:r>
            <a:endParaRPr lang="pt-BR" sz="3200" smtClean="0">
              <a:solidFill>
                <a:srgbClr val="FFFFFF"/>
              </a:solidFill>
            </a:endParaRPr>
          </a:p>
        </p:txBody>
      </p:sp>
      <p:sp>
        <p:nvSpPr>
          <p:cNvPr id="10244" name="Rectangle 3"/>
          <p:cNvSpPr>
            <a:spLocks noChangeArrowheads="1"/>
          </p:cNvSpPr>
          <p:nvPr/>
        </p:nvSpPr>
        <p:spPr bwMode="auto">
          <a:xfrm>
            <a:off x="533400" y="1098550"/>
            <a:ext cx="5715000" cy="1187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z="2400" dirty="0" smtClean="0">
                <a:solidFill>
                  <a:srgbClr val="FF0000"/>
                </a:solidFill>
              </a:rPr>
              <a:t>Sabit Bir Kütlenin </a:t>
            </a:r>
            <a:r>
              <a:rPr lang="tr-TR" sz="2400" dirty="0" err="1" smtClean="0">
                <a:solidFill>
                  <a:srgbClr val="FF0000"/>
                </a:solidFill>
              </a:rPr>
              <a:t>Ekserjisi</a:t>
            </a:r>
            <a:r>
              <a:rPr lang="tr-TR" sz="2400" dirty="0" smtClean="0">
                <a:solidFill>
                  <a:srgbClr val="FF0000"/>
                </a:solidFill>
              </a:rPr>
              <a:t>: </a:t>
            </a:r>
            <a:r>
              <a:rPr lang="nn-NO" sz="2400" dirty="0" smtClean="0">
                <a:solidFill>
                  <a:srgbClr val="FF0000"/>
                </a:solidFill>
              </a:rPr>
              <a:t>Kütle Ak</a:t>
            </a:r>
            <a:r>
              <a:rPr lang="tr-TR" sz="2400" dirty="0" smtClean="0">
                <a:solidFill>
                  <a:srgbClr val="FF0000"/>
                </a:solidFill>
              </a:rPr>
              <a:t>ışı</a:t>
            </a:r>
            <a:r>
              <a:rPr lang="nn-NO" sz="2400" dirty="0" smtClean="0">
                <a:solidFill>
                  <a:srgbClr val="FF0000"/>
                </a:solidFill>
              </a:rPr>
              <a:t> Olmayan Sistemlerin (veya Kapal</a:t>
            </a:r>
            <a:r>
              <a:rPr lang="tr-TR" sz="2400" dirty="0" smtClean="0">
                <a:solidFill>
                  <a:srgbClr val="FF0000"/>
                </a:solidFill>
              </a:rPr>
              <a:t>ı Sistemlerin) </a:t>
            </a:r>
            <a:r>
              <a:rPr lang="tr-TR" sz="2400" dirty="0" err="1" smtClean="0">
                <a:solidFill>
                  <a:srgbClr val="FF0000"/>
                </a:solidFill>
              </a:rPr>
              <a:t>Ekserjisi</a:t>
            </a:r>
            <a:endParaRPr lang="tr-TR" sz="2400" dirty="0" smtClean="0">
              <a:solidFill>
                <a:srgbClr val="FF0000"/>
              </a:solidFill>
            </a:endParaRPr>
          </a:p>
        </p:txBody>
      </p:sp>
      <p:sp>
        <p:nvSpPr>
          <p:cNvPr id="10246" name="Rectangle 5"/>
          <p:cNvSpPr>
            <a:spLocks noChangeArrowheads="1"/>
          </p:cNvSpPr>
          <p:nvPr/>
        </p:nvSpPr>
        <p:spPr bwMode="auto">
          <a:xfrm>
            <a:off x="5410200" y="4706938"/>
            <a:ext cx="3429000" cy="1465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mtClean="0">
                <a:solidFill>
                  <a:srgbClr val="3333FF"/>
                </a:solidFill>
              </a:rPr>
              <a:t>Belirli bir durumdaki belirli bir kütlenin ekserjisi,</a:t>
            </a:r>
            <a:r>
              <a:rPr lang="en-US" smtClean="0">
                <a:solidFill>
                  <a:srgbClr val="3333FF"/>
                </a:solidFill>
              </a:rPr>
              <a:t> </a:t>
            </a:r>
            <a:r>
              <a:rPr lang="tr-TR" smtClean="0">
                <a:solidFill>
                  <a:srgbClr val="3333FF"/>
                </a:solidFill>
              </a:rPr>
              <a:t>kütle çevresinin durumuna bir tersinir hal değişimine maruz kalırken üretilebilen yararlı iştir</a:t>
            </a:r>
            <a:r>
              <a:rPr lang="en-US" smtClean="0">
                <a:solidFill>
                  <a:srgbClr val="3333FF"/>
                </a:solidFill>
              </a:rPr>
              <a:t>.</a:t>
            </a:r>
          </a:p>
        </p:txBody>
      </p:sp>
      <p:pic>
        <p:nvPicPr>
          <p:cNvPr id="1025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194300"/>
            <a:ext cx="46656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3"/>
          <p:cNvSpPr txBox="1">
            <a:spLocks noChangeArrowheads="1"/>
          </p:cNvSpPr>
          <p:nvPr/>
        </p:nvSpPr>
        <p:spPr bwMode="auto">
          <a:xfrm>
            <a:off x="1066800" y="5881688"/>
            <a:ext cx="38100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mtClean="0">
                <a:solidFill>
                  <a:srgbClr val="CC00CC"/>
                </a:solidFill>
              </a:rPr>
              <a:t>Kapalı bir sistemin ekserjisi</a:t>
            </a:r>
          </a:p>
        </p:txBody>
      </p:sp>
      <p:pic>
        <p:nvPicPr>
          <p:cNvPr id="102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598738"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274888"/>
            <a:ext cx="278765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75025"/>
            <a:ext cx="43751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92550"/>
            <a:ext cx="46021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6800"/>
            <a:ext cx="4648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055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88" y="3352800"/>
            <a:ext cx="2220912"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3"/>
          <p:cNvSpPr>
            <a:spLocks noChangeArrowheads="1"/>
          </p:cNvSpPr>
          <p:nvPr/>
        </p:nvSpPr>
        <p:spPr bwMode="auto">
          <a:xfrm>
            <a:off x="1752600" y="5334000"/>
            <a:ext cx="51816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tr-TR" smtClean="0">
                <a:solidFill>
                  <a:srgbClr val="3333FF"/>
                </a:solidFill>
              </a:rPr>
              <a:t>Soğuk ortamın ekserjisi ona olan ısı geçişi tarafından iş üretilebildiğinde, aynı zamanda pozitif bir niceliktir</a:t>
            </a:r>
            <a:r>
              <a:rPr lang="en-US" smtClean="0">
                <a:solidFill>
                  <a:srgbClr val="3333FF"/>
                </a:solidFill>
              </a:rPr>
              <a:t>.</a:t>
            </a:r>
          </a:p>
        </p:txBody>
      </p:sp>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12838"/>
            <a:ext cx="4881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3938"/>
            <a:ext cx="6781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52725"/>
            <a:ext cx="661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200400"/>
            <a:ext cx="72263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1588"/>
            <a:ext cx="37211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9"/>
          <p:cNvSpPr txBox="1">
            <a:spLocks noChangeArrowheads="1"/>
          </p:cNvSpPr>
          <p:nvPr/>
        </p:nvSpPr>
        <p:spPr bwMode="auto">
          <a:xfrm>
            <a:off x="5791200" y="1111250"/>
            <a:ext cx="2819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tr-TR" smtClean="0">
                <a:solidFill>
                  <a:srgbClr val="000000"/>
                </a:solidFill>
              </a:rPr>
              <a:t>Birim kütle için kapalı bir sistemin ekserjisi </a:t>
            </a:r>
            <a:endParaRPr lang="en-US" smtClean="0">
              <a:solidFill>
                <a:srgbClr val="000000"/>
              </a:solidFill>
            </a:endParaRPr>
          </a:p>
        </p:txBody>
      </p:sp>
      <p:sp>
        <p:nvSpPr>
          <p:cNvPr id="11275" name="Text Box 10"/>
          <p:cNvSpPr txBox="1">
            <a:spLocks noChangeArrowheads="1"/>
          </p:cNvSpPr>
          <p:nvPr/>
        </p:nvSpPr>
        <p:spPr bwMode="auto">
          <a:xfrm>
            <a:off x="7239000" y="1903413"/>
            <a:ext cx="1905000" cy="9159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mtClean="0">
                <a:solidFill>
                  <a:srgbClr val="000000"/>
                </a:solidFill>
              </a:rPr>
              <a:t>Kapalı bir sistemin ekserji değişimi,</a:t>
            </a:r>
          </a:p>
        </p:txBody>
      </p:sp>
      <p:sp>
        <p:nvSpPr>
          <p:cNvPr id="11277" name="Rectangle 12"/>
          <p:cNvSpPr>
            <a:spLocks noChangeArrowheads="1"/>
          </p:cNvSpPr>
          <p:nvPr/>
        </p:nvSpPr>
        <p:spPr bwMode="auto">
          <a:xfrm>
            <a:off x="76200" y="4387850"/>
            <a:ext cx="4191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mtClean="0">
                <a:solidFill>
                  <a:srgbClr val="000000"/>
                </a:solidFill>
              </a:rPr>
              <a:t>Bir sistemin özelikleri düzenli olmadığı zaman, sistemin ekserjisi</a:t>
            </a:r>
          </a:p>
        </p:txBody>
      </p:sp>
      <p:pic>
        <p:nvPicPr>
          <p:cNvPr id="1128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267200"/>
            <a:ext cx="271462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345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180975"/>
            <a:ext cx="960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z="2800" smtClean="0">
                <a:solidFill>
                  <a:srgbClr val="FFFFFF"/>
                </a:solidFill>
              </a:rPr>
              <a:t>Bir Akışkan Akımının Ekserjisi: Akış (veya Akım) Ekserjisi</a:t>
            </a:r>
          </a:p>
        </p:txBody>
      </p:sp>
      <p:pic>
        <p:nvPicPr>
          <p:cNvPr id="1229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5"/>
          <p:cNvSpPr txBox="1">
            <a:spLocks noChangeArrowheads="1"/>
          </p:cNvSpPr>
          <p:nvPr/>
        </p:nvSpPr>
        <p:spPr bwMode="auto">
          <a:xfrm>
            <a:off x="228600" y="3352800"/>
            <a:ext cx="2667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mtClean="0">
                <a:solidFill>
                  <a:srgbClr val="000000"/>
                </a:solidFill>
              </a:rPr>
              <a:t>Akış enerjisinin ekserjisi</a:t>
            </a:r>
          </a:p>
        </p:txBody>
      </p:sp>
      <p:sp>
        <p:nvSpPr>
          <p:cNvPr id="12297" name="Text Box 16"/>
          <p:cNvSpPr txBox="1">
            <a:spLocks noChangeArrowheads="1"/>
          </p:cNvSpPr>
          <p:nvPr/>
        </p:nvSpPr>
        <p:spPr bwMode="auto">
          <a:xfrm>
            <a:off x="228600" y="4038600"/>
            <a:ext cx="1828800"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sz="2000" smtClean="0">
                <a:solidFill>
                  <a:srgbClr val="000000"/>
                </a:solidFill>
              </a:rPr>
              <a:t>Akış ekserjisi</a:t>
            </a:r>
          </a:p>
        </p:txBody>
      </p:sp>
      <p:sp>
        <p:nvSpPr>
          <p:cNvPr id="12298" name="Rectangle 17"/>
          <p:cNvSpPr>
            <a:spLocks noChangeArrowheads="1"/>
          </p:cNvSpPr>
          <p:nvPr/>
        </p:nvSpPr>
        <p:spPr bwMode="auto">
          <a:xfrm>
            <a:off x="6781800" y="3962400"/>
            <a:ext cx="2057400" cy="1465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mtClean="0">
                <a:solidFill>
                  <a:srgbClr val="3333FF"/>
                </a:solidFill>
              </a:rPr>
              <a:t>Akış enerjisi ile ilişkili ekserji akış kesitinde sanal bir piston tarafından verilen yararlı iştir.</a:t>
            </a:r>
            <a:endParaRPr lang="en-US" smtClean="0">
              <a:solidFill>
                <a:srgbClr val="3333FF"/>
              </a:solidFill>
            </a:endParaRPr>
          </a:p>
        </p:txBody>
      </p:sp>
      <p:pic>
        <p:nvPicPr>
          <p:cNvPr id="1229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962400"/>
            <a:ext cx="39687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9"/>
          <p:cNvSpPr txBox="1">
            <a:spLocks noChangeArrowheads="1"/>
          </p:cNvSpPr>
          <p:nvPr/>
        </p:nvSpPr>
        <p:spPr bwMode="auto">
          <a:xfrm>
            <a:off x="228600" y="4876800"/>
            <a:ext cx="3657600"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tr-TR" sz="2000" smtClean="0">
                <a:solidFill>
                  <a:srgbClr val="000000"/>
                </a:solidFill>
              </a:rPr>
              <a:t>Bir akışkanın ekserji değişimi</a:t>
            </a:r>
            <a:endParaRPr lang="en-US" sz="2000" smtClean="0">
              <a:solidFill>
                <a:srgbClr val="000000"/>
              </a:solidFill>
            </a:endParaRPr>
          </a:p>
        </p:txBody>
      </p:sp>
      <p:pic>
        <p:nvPicPr>
          <p:cNvPr id="123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1524000"/>
            <a:ext cx="271145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125538"/>
            <a:ext cx="670560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66913"/>
            <a:ext cx="4495800"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276600"/>
            <a:ext cx="30480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041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6"/>
          <p:cNvSpPr>
            <a:spLocks noChangeArrowheads="1"/>
          </p:cNvSpPr>
          <p:nvPr/>
        </p:nvSpPr>
        <p:spPr bwMode="auto">
          <a:xfrm>
            <a:off x="4648200" y="1143000"/>
            <a:ext cx="3352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pPr>
            <a:r>
              <a:rPr lang="tr-TR" sz="2400" smtClean="0">
                <a:solidFill>
                  <a:srgbClr val="3333FF"/>
                </a:solidFill>
              </a:rPr>
              <a:t>Enerji ve ekserji içeriği</a:t>
            </a: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en-US" sz="2400" smtClean="0">
              <a:solidFill>
                <a:srgbClr val="3333FF"/>
              </a:solidFill>
            </a:endParaRPr>
          </a:p>
          <a:p>
            <a:pPr marL="342900" indent="-342900" fontAlgn="base">
              <a:spcBef>
                <a:spcPct val="0"/>
              </a:spcBef>
              <a:spcAft>
                <a:spcPct val="0"/>
              </a:spcAft>
              <a:buFontTx/>
              <a:buAutoNum type="alphaLcParenBoth"/>
            </a:pPr>
            <a:r>
              <a:rPr lang="tr-TR" sz="2400" smtClean="0">
                <a:solidFill>
                  <a:srgbClr val="3333FF"/>
                </a:solidFill>
              </a:rPr>
              <a:t>bir sabit kütle</a:t>
            </a:r>
          </a:p>
          <a:p>
            <a:pPr marL="342900" indent="-342900" fontAlgn="base">
              <a:spcBef>
                <a:spcPct val="0"/>
              </a:spcBef>
              <a:spcAft>
                <a:spcPct val="0"/>
              </a:spcAft>
              <a:buFontTx/>
              <a:buAutoNum type="alphaLcParenBoth"/>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tr-TR" sz="2400" smtClean="0">
              <a:solidFill>
                <a:srgbClr val="3333FF"/>
              </a:solidFill>
            </a:endParaRPr>
          </a:p>
          <a:p>
            <a:pPr marL="342900" indent="-342900" fontAlgn="base">
              <a:spcBef>
                <a:spcPct val="0"/>
              </a:spcBef>
              <a:spcAft>
                <a:spcPct val="0"/>
              </a:spcAft>
            </a:pPr>
            <a:endParaRPr lang="en-US" sz="2400" smtClean="0">
              <a:solidFill>
                <a:srgbClr val="3333FF"/>
              </a:solidFill>
            </a:endParaRPr>
          </a:p>
          <a:p>
            <a:pPr marL="342900" indent="-342900" fontAlgn="base">
              <a:spcBef>
                <a:spcPct val="0"/>
              </a:spcBef>
              <a:spcAft>
                <a:spcPct val="0"/>
              </a:spcAft>
            </a:pPr>
            <a:r>
              <a:rPr lang="en-US" sz="2400" smtClean="0">
                <a:solidFill>
                  <a:srgbClr val="3333FF"/>
                </a:solidFill>
              </a:rPr>
              <a:t>(</a:t>
            </a:r>
            <a:r>
              <a:rPr lang="en-US" sz="2400" i="1" smtClean="0">
                <a:solidFill>
                  <a:srgbClr val="3333FF"/>
                </a:solidFill>
              </a:rPr>
              <a:t>b</a:t>
            </a:r>
            <a:r>
              <a:rPr lang="en-US" sz="2400" smtClean="0">
                <a:solidFill>
                  <a:srgbClr val="3333FF"/>
                </a:solidFill>
              </a:rPr>
              <a:t>) </a:t>
            </a:r>
            <a:r>
              <a:rPr lang="tr-TR" sz="2400" smtClean="0">
                <a:solidFill>
                  <a:srgbClr val="3333FF"/>
                </a:solidFill>
              </a:rPr>
              <a:t>bir akışkan akımı</a:t>
            </a:r>
            <a:r>
              <a:rPr lang="en-US" sz="2400" smtClean="0">
                <a:solidFill>
                  <a:srgbClr val="3333FF"/>
                </a:solidFill>
              </a:rPr>
              <a:t>.</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37560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04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5" y="1556792"/>
            <a:ext cx="8809323" cy="369332"/>
          </a:xfrm>
          <a:prstGeom prst="rect">
            <a:avLst/>
          </a:prstGeom>
        </p:spPr>
        <p:txBody>
          <a:bodyPr wrap="square">
            <a:spAutoFit/>
          </a:bodyPr>
          <a:lstStyle/>
          <a:p>
            <a:r>
              <a:rPr lang="tr-TR" b="1" dirty="0" smtClean="0"/>
              <a:t>7.3. KULLANILABİLİRLİK VE EKSERJİ</a:t>
            </a:r>
            <a:endParaRPr lang="tr-T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2780928"/>
            <a:ext cx="8809322" cy="205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8AB46032-8E10-420C-AA4D-9886DCF97C37}" type="slidenum">
              <a:rPr lang="tr-TR" smtClean="0"/>
              <a:t>25</a:t>
            </a:fld>
            <a:endParaRPr lang="tr-TR"/>
          </a:p>
        </p:txBody>
      </p:sp>
    </p:spTree>
    <p:extLst>
      <p:ext uri="{BB962C8B-B14F-4D97-AF65-F5344CB8AC3E}">
        <p14:creationId xmlns:p14="http://schemas.microsoft.com/office/powerpoint/2010/main" val="4167186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611560" y="1039367"/>
            <a:ext cx="8809323" cy="369332"/>
          </a:xfrm>
          <a:prstGeom prst="rect">
            <a:avLst/>
          </a:prstGeom>
        </p:spPr>
        <p:txBody>
          <a:bodyPr wrap="square">
            <a:spAutoFit/>
          </a:bodyPr>
          <a:lstStyle/>
          <a:p>
            <a:r>
              <a:rPr lang="tr-TR" b="1" dirty="0"/>
              <a:t>7.4 BİR ÇEVRİMİN </a:t>
            </a:r>
            <a:r>
              <a:rPr lang="tr-TR" b="1" dirty="0" smtClean="0"/>
              <a:t>İKİNCİ YASA </a:t>
            </a:r>
            <a:r>
              <a:rPr lang="tr-TR" b="1" dirty="0"/>
              <a:t>ANALİZİ</a:t>
            </a:r>
          </a:p>
        </p:txBody>
      </p:sp>
      <mc:AlternateContent xmlns:mc="http://schemas.openxmlformats.org/markup-compatibility/2006" xmlns:a14="http://schemas.microsoft.com/office/drawing/2010/main">
        <mc:Choice Requires="a14">
          <p:sp>
            <p:nvSpPr>
              <p:cNvPr id="4" name="Dikdörtgen 3"/>
              <p:cNvSpPr/>
              <p:nvPr/>
            </p:nvSpPr>
            <p:spPr>
              <a:xfrm>
                <a:off x="-112381" y="1521541"/>
                <a:ext cx="8809323" cy="1200329"/>
              </a:xfrm>
              <a:prstGeom prst="rect">
                <a:avLst/>
              </a:prstGeom>
            </p:spPr>
            <p:txBody>
              <a:bodyPr wrap="square">
                <a:spAutoFit/>
              </a:bodyPr>
              <a:lstStyle/>
              <a:p>
                <a:r>
                  <a:rPr lang="tr-TR" dirty="0" smtClean="0"/>
                  <a:t>Bir çevrime ikinci yasa kavramının uygulanmasında iki yaklaşım kullanılabilir. Birincisi, basit bir şekilde çevrimdeki her bir eleman veya işlemle ilgili </a:t>
                </a:r>
                <a:r>
                  <a:rPr lang="tr-TR" dirty="0" err="1"/>
                  <a:t>tersinmezlikleri</a:t>
                </a:r>
                <a:r>
                  <a:rPr lang="tr-TR" dirty="0"/>
                  <a:t> değerlendirmek; bu yaklaşım çevrim </a:t>
                </a:r>
                <a:r>
                  <a:rPr lang="tr-TR" dirty="0" smtClean="0"/>
                  <a:t>verimini </a:t>
                </a:r>
                <a:r>
                  <a:rPr lang="tr-TR" dirty="0"/>
                  <a:t>olumsuz etkileyecek ve büyük </a:t>
                </a:r>
                <a:r>
                  <a:rPr lang="tr-TR" dirty="0" err="1"/>
                  <a:t>tersinmezliklerin</a:t>
                </a:r>
                <a:r>
                  <a:rPr lang="tr-TR" dirty="0"/>
                  <a:t> </a:t>
                </a:r>
                <a:r>
                  <a:rPr lang="tr-TR" dirty="0" smtClean="0"/>
                  <a:t>kaynağını tanımlayacaktır</a:t>
                </a:r>
                <a:r>
                  <a:rPr lang="tr-TR" dirty="0"/>
                  <a:t>. İkincisi, tüm çevrim </a:t>
                </a:r>
                <a:r>
                  <a:rPr lang="tr-TR" dirty="0" smtClean="0"/>
                  <a:t>için </a:t>
                </a:r>
                <a14:m>
                  <m:oMath xmlns:m="http://schemas.openxmlformats.org/officeDocument/2006/math">
                    <m:sSub>
                      <m:sSubPr>
                        <m:ctrlPr>
                          <a:rPr lang="tr-TR" b="0" i="1" dirty="0" smtClean="0">
                            <a:latin typeface="Cambria Math" panose="02040503050406030204" pitchFamily="18" charset="0"/>
                          </a:rPr>
                        </m:ctrlPr>
                      </m:sSubPr>
                      <m:e>
                        <m:r>
                          <a:rPr lang="el-GR" i="1" dirty="0" smtClean="0">
                            <a:latin typeface="Cambria Math"/>
                          </a:rPr>
                          <m:t>𝜀</m:t>
                        </m:r>
                      </m:e>
                      <m:sub>
                        <m:r>
                          <a:rPr lang="tr-TR" b="0" i="1" dirty="0" smtClean="0">
                            <a:latin typeface="Cambria Math"/>
                          </a:rPr>
                          <m:t>𝐼𝐼</m:t>
                        </m:r>
                      </m:sub>
                    </m:sSub>
                  </m:oMath>
                </a14:m>
                <a:r>
                  <a:rPr lang="tr-TR" dirty="0" smtClean="0"/>
                  <a:t>değerlendirmektir</a:t>
                </a:r>
                <a:r>
                  <a:rPr lang="tr-TR" dirty="0"/>
                  <a:t>.</a:t>
                </a:r>
              </a:p>
            </p:txBody>
          </p:sp>
        </mc:Choice>
        <mc:Fallback xmlns="">
          <p:sp>
            <p:nvSpPr>
              <p:cNvPr id="4" name="Dikdörtgen 3"/>
              <p:cNvSpPr>
                <a:spLocks noRot="1" noChangeAspect="1" noMove="1" noResize="1" noEditPoints="1" noAdjustHandles="1" noChangeArrowheads="1" noChangeShapeType="1" noTextEdit="1"/>
              </p:cNvSpPr>
              <p:nvPr/>
            </p:nvSpPr>
            <p:spPr>
              <a:xfrm>
                <a:off x="-112381" y="1521541"/>
                <a:ext cx="8809323" cy="1200329"/>
              </a:xfrm>
              <a:prstGeom prst="rect">
                <a:avLst/>
              </a:prstGeom>
              <a:blipFill rotWithShape="0">
                <a:blip r:embed="rId2"/>
                <a:stretch>
                  <a:fillRect l="-623" t="-3046" b="-7107"/>
                </a:stretch>
              </a:blipFill>
            </p:spPr>
            <p:txBody>
              <a:bodyPr/>
              <a:lstStyle/>
              <a:p>
                <a:r>
                  <a:rPr lang="tr-TR">
                    <a:noFill/>
                  </a:rPr>
                  <a:t> </a:t>
                </a:r>
              </a:p>
            </p:txBody>
          </p:sp>
        </mc:Fallback>
      </mc:AlternateContent>
      <p:sp>
        <p:nvSpPr>
          <p:cNvPr id="5" name="Slayt Numarası Yer Tutucusu 4"/>
          <p:cNvSpPr>
            <a:spLocks noGrp="1"/>
          </p:cNvSpPr>
          <p:nvPr>
            <p:ph type="sldNum" sz="quarter" idx="12"/>
          </p:nvPr>
        </p:nvSpPr>
        <p:spPr/>
        <p:txBody>
          <a:bodyPr/>
          <a:lstStyle/>
          <a:p>
            <a:fld id="{8AB46032-8E10-420C-AA4D-9886DCF97C37}" type="slidenum">
              <a:rPr lang="tr-TR" smtClean="0"/>
              <a:t>26</a:t>
            </a:fld>
            <a:endParaRPr lang="tr-TR"/>
          </a:p>
        </p:txBody>
      </p:sp>
    </p:spTree>
    <p:extLst>
      <p:ext uri="{BB962C8B-B14F-4D97-AF65-F5344CB8AC3E}">
        <p14:creationId xmlns:p14="http://schemas.microsoft.com/office/powerpoint/2010/main" val="1562397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 TERSİNİR İŞ, TERSİNMEZLİK VE KULLANILABİLİRLİK</a:t>
            </a:r>
            <a:endParaRPr lang="tr-TR" sz="2000" b="1" dirty="0"/>
          </a:p>
        </p:txBody>
      </p:sp>
      <p:sp>
        <p:nvSpPr>
          <p:cNvPr id="3" name="Dikdörtgen 2"/>
          <p:cNvSpPr/>
          <p:nvPr/>
        </p:nvSpPr>
        <p:spPr>
          <a:xfrm>
            <a:off x="178775" y="461969"/>
            <a:ext cx="8809323" cy="369332"/>
          </a:xfrm>
          <a:prstGeom prst="rect">
            <a:avLst/>
          </a:prstGeom>
        </p:spPr>
        <p:txBody>
          <a:bodyPr wrap="square">
            <a:spAutoFit/>
          </a:bodyPr>
          <a:lstStyle/>
          <a:p>
            <a:r>
              <a:rPr lang="tr-TR" b="1" dirty="0"/>
              <a:t>7.4 BİR ÇEVRİMİN </a:t>
            </a:r>
            <a:r>
              <a:rPr lang="tr-TR" b="1" dirty="0" smtClean="0"/>
              <a:t>İKİNCİ YASA </a:t>
            </a:r>
            <a:r>
              <a:rPr lang="tr-TR" b="1" dirty="0"/>
              <a:t>ANALİZİ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48" y="785015"/>
            <a:ext cx="75533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8AB46032-8E10-420C-AA4D-9886DCF97C37}" type="slidenum">
              <a:rPr lang="tr-TR" smtClean="0"/>
              <a:t>27</a:t>
            </a:fld>
            <a:endParaRPr lang="tr-TR"/>
          </a:p>
        </p:txBody>
      </p:sp>
      <p:pic>
        <p:nvPicPr>
          <p:cNvPr id="5" name="Resim 4"/>
          <p:cNvPicPr>
            <a:picLocks noChangeAspect="1"/>
          </p:cNvPicPr>
          <p:nvPr/>
        </p:nvPicPr>
        <p:blipFill>
          <a:blip r:embed="rId3"/>
          <a:stretch>
            <a:fillRect/>
          </a:stretch>
        </p:blipFill>
        <p:spPr>
          <a:xfrm>
            <a:off x="1043608" y="2434178"/>
            <a:ext cx="6410731" cy="4263317"/>
          </a:xfrm>
          <a:prstGeom prst="rect">
            <a:avLst/>
          </a:prstGeom>
        </p:spPr>
      </p:pic>
    </p:spTree>
    <p:extLst>
      <p:ext uri="{BB962C8B-B14F-4D97-AF65-F5344CB8AC3E}">
        <p14:creationId xmlns:p14="http://schemas.microsoft.com/office/powerpoint/2010/main" val="603572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412776"/>
            <a:ext cx="8809323"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8AB46032-8E10-420C-AA4D-9886DCF97C37}" type="slidenum">
              <a:rPr lang="tr-TR" smtClean="0"/>
              <a:t>28</a:t>
            </a:fld>
            <a:endParaRPr lang="tr-TR"/>
          </a:p>
        </p:txBody>
      </p:sp>
    </p:spTree>
    <p:extLst>
      <p:ext uri="{BB962C8B-B14F-4D97-AF65-F5344CB8AC3E}">
        <p14:creationId xmlns:p14="http://schemas.microsoft.com/office/powerpoint/2010/main" val="2684211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smtClean="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1155065"/>
            <a:ext cx="8809323"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8AB46032-8E10-420C-AA4D-9886DCF97C37}" type="slidenum">
              <a:rPr lang="tr-TR" smtClean="0"/>
              <a:t>29</a:t>
            </a:fld>
            <a:endParaRPr lang="tr-TR"/>
          </a:p>
        </p:txBody>
      </p:sp>
      <p:cxnSp>
        <p:nvCxnSpPr>
          <p:cNvPr id="5" name="Dirsek Bağlayıcısı 4"/>
          <p:cNvCxnSpPr/>
          <p:nvPr/>
        </p:nvCxnSpPr>
        <p:spPr>
          <a:xfrm>
            <a:off x="1691680" y="4149080"/>
            <a:ext cx="1368152" cy="11521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331640" y="4149080"/>
            <a:ext cx="10441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Su</a:t>
            </a:r>
            <a:endParaRPr lang="tr-TR" dirty="0"/>
          </a:p>
        </p:txBody>
      </p:sp>
      <p:cxnSp>
        <p:nvCxnSpPr>
          <p:cNvPr id="8" name="Dirsek Bağlayıcısı 7"/>
          <p:cNvCxnSpPr/>
          <p:nvPr/>
        </p:nvCxnSpPr>
        <p:spPr>
          <a:xfrm rot="16200000" flipH="1">
            <a:off x="2051720" y="4653136"/>
            <a:ext cx="1152128" cy="144016"/>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2915816" y="4725144"/>
            <a:ext cx="590226" cy="369332"/>
          </a:xfrm>
          <a:prstGeom prst="rect">
            <a:avLst/>
          </a:prstGeom>
          <a:noFill/>
        </p:spPr>
        <p:txBody>
          <a:bodyPr wrap="none" rtlCol="0">
            <a:spAutoFit/>
          </a:bodyPr>
          <a:lstStyle/>
          <a:p>
            <a:r>
              <a:rPr lang="tr-TR" dirty="0" smtClean="0"/>
              <a:t>1km</a:t>
            </a:r>
            <a:endParaRPr lang="tr-TR" dirty="0"/>
          </a:p>
        </p:txBody>
      </p:sp>
      <p:sp>
        <p:nvSpPr>
          <p:cNvPr id="4" name="Metin kutusu 3"/>
          <p:cNvSpPr txBox="1"/>
          <p:nvPr/>
        </p:nvSpPr>
        <p:spPr>
          <a:xfrm>
            <a:off x="1853698" y="5661248"/>
            <a:ext cx="3095206" cy="369332"/>
          </a:xfrm>
          <a:prstGeom prst="rect">
            <a:avLst/>
          </a:prstGeom>
          <a:noFill/>
        </p:spPr>
        <p:txBody>
          <a:bodyPr wrap="none" rtlCol="0">
            <a:spAutoFit/>
          </a:bodyPr>
          <a:lstStyle/>
          <a:p>
            <a:r>
              <a:rPr lang="tr-TR" dirty="0" smtClean="0"/>
              <a:t>Hidroelektrik santral, su türbini</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607868"/>
            <a:ext cx="32734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21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57842" y="980728"/>
            <a:ext cx="8809323" cy="4739759"/>
          </a:xfrm>
          <a:prstGeom prst="rect">
            <a:avLst/>
          </a:prstGeom>
        </p:spPr>
        <p:txBody>
          <a:bodyPr wrap="square">
            <a:spAutoFit/>
          </a:bodyPr>
          <a:lstStyle/>
          <a:p>
            <a:r>
              <a:rPr lang="tr-TR" b="1" dirty="0"/>
              <a:t>7.1 TEMEL </a:t>
            </a:r>
            <a:r>
              <a:rPr lang="tr-TR" b="1" dirty="0" smtClean="0"/>
              <a:t>KAVRAMLAR</a:t>
            </a:r>
          </a:p>
          <a:p>
            <a:endParaRPr lang="tr-TR" b="1" dirty="0"/>
          </a:p>
          <a:p>
            <a:pPr algn="just"/>
            <a:r>
              <a:rPr lang="tr-TR" sz="3200" dirty="0" smtClean="0">
                <a:solidFill>
                  <a:srgbClr val="FF0000"/>
                </a:solidFill>
              </a:rPr>
              <a:t>Bir işlem için tersinir iş</a:t>
            </a:r>
            <a:r>
              <a:rPr lang="tr-TR" dirty="0" smtClean="0"/>
              <a:t>, A durumundan B durumuna bir tersinir-işlem yolu izleyerek getirilen iş olarak tanımlanır. </a:t>
            </a:r>
          </a:p>
          <a:p>
            <a:pPr algn="just"/>
            <a:endParaRPr lang="tr-TR" dirty="0"/>
          </a:p>
          <a:p>
            <a:pPr algn="just"/>
            <a:r>
              <a:rPr lang="tr-TR" dirty="0" smtClean="0">
                <a:solidFill>
                  <a:srgbClr val="FF0000"/>
                </a:solidFill>
              </a:rPr>
              <a:t>Tersinir işlem </a:t>
            </a:r>
            <a:r>
              <a:rPr lang="tr-TR" dirty="0" smtClean="0"/>
              <a:t>tersi yönde gerçekleştirilebilen, gerçekleştirilen, ya sistem üzerinde ya da çevre üzerinde değişim yapmadan meydana gelen işlemdir. </a:t>
            </a:r>
          </a:p>
          <a:p>
            <a:pPr algn="just"/>
            <a:endParaRPr lang="tr-TR" dirty="0"/>
          </a:p>
          <a:p>
            <a:pPr algn="just"/>
            <a:r>
              <a:rPr lang="tr-TR" dirty="0" smtClean="0"/>
              <a:t>Tersinir işlem  </a:t>
            </a:r>
            <a:r>
              <a:rPr lang="tr-TR" b="1" dirty="0" smtClean="0"/>
              <a:t>sanki dengeli </a:t>
            </a:r>
            <a:r>
              <a:rPr lang="tr-TR" dirty="0" smtClean="0"/>
              <a:t>bir işlem olmalıdır ve aşağıdaki kısıtlamaları içermelidir: </a:t>
            </a:r>
          </a:p>
          <a:p>
            <a:pPr algn="just"/>
            <a:endParaRPr lang="tr-TR" dirty="0" smtClean="0"/>
          </a:p>
          <a:p>
            <a:pPr algn="just"/>
            <a:r>
              <a:rPr lang="tr-TR" dirty="0" smtClean="0"/>
              <a:t>• Sürtünme yoktur.</a:t>
            </a:r>
          </a:p>
          <a:p>
            <a:pPr algn="just"/>
            <a:r>
              <a:rPr lang="tr-TR" dirty="0" smtClean="0"/>
              <a:t>• Isı transferi sadece son derece küçük sıcaklık farkından kaynaklanır.</a:t>
            </a:r>
          </a:p>
          <a:p>
            <a:pPr algn="just"/>
            <a:r>
              <a:rPr lang="tr-TR" dirty="0" smtClean="0"/>
              <a:t>• Kontrolsüz genişleme oluşmamaktadır.</a:t>
            </a:r>
          </a:p>
          <a:p>
            <a:pPr algn="just"/>
            <a:r>
              <a:rPr lang="tr-TR" dirty="0" smtClean="0"/>
              <a:t>• Karışım yoktur.</a:t>
            </a:r>
          </a:p>
          <a:p>
            <a:pPr algn="just"/>
            <a:r>
              <a:rPr lang="tr-TR" dirty="0" smtClean="0"/>
              <a:t>• Türbülans yoktur.</a:t>
            </a:r>
          </a:p>
          <a:p>
            <a:pPr algn="just"/>
            <a:r>
              <a:rPr lang="tr-TR" dirty="0" smtClean="0"/>
              <a:t>• Yanma yoktur.</a:t>
            </a:r>
            <a:endParaRPr lang="tr-TR" dirty="0"/>
          </a:p>
        </p:txBody>
      </p:sp>
      <p:sp>
        <p:nvSpPr>
          <p:cNvPr id="4" name="Slayt Numarası Yer Tutucusu 3"/>
          <p:cNvSpPr>
            <a:spLocks noGrp="1"/>
          </p:cNvSpPr>
          <p:nvPr>
            <p:ph type="sldNum" sz="quarter" idx="12"/>
          </p:nvPr>
        </p:nvSpPr>
        <p:spPr/>
        <p:txBody>
          <a:bodyPr/>
          <a:lstStyle/>
          <a:p>
            <a:fld id="{8AB46032-8E10-420C-AA4D-9886DCF97C37}" type="slidenum">
              <a:rPr lang="tr-TR" smtClean="0"/>
              <a:t>3</a:t>
            </a:fld>
            <a:endParaRPr lang="tr-TR"/>
          </a:p>
        </p:txBody>
      </p:sp>
    </p:spTree>
    <p:extLst>
      <p:ext uri="{BB962C8B-B14F-4D97-AF65-F5344CB8AC3E}">
        <p14:creationId xmlns:p14="http://schemas.microsoft.com/office/powerpoint/2010/main" val="1789258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755650" y="476250"/>
            <a:ext cx="7704138"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smtClean="0">
                <a:solidFill>
                  <a:srgbClr val="FF3399"/>
                </a:solidFill>
                <a:effectLst>
                  <a:outerShdw blurRad="38100" dist="38100" dir="2700000" algn="tl">
                    <a:srgbClr val="C0C0C0"/>
                  </a:outerShdw>
                </a:effectLst>
              </a:rPr>
              <a:t>ÖRNEK</a:t>
            </a:r>
          </a:p>
          <a:p>
            <a:pPr fontAlgn="base">
              <a:spcBef>
                <a:spcPct val="0"/>
              </a:spcBef>
              <a:spcAft>
                <a:spcPct val="0"/>
              </a:spcAft>
            </a:pPr>
            <a:r>
              <a:rPr lang="tr-TR" sz="1400" b="1" smtClean="0">
                <a:solidFill>
                  <a:srgbClr val="FFFFFF"/>
                </a:solidFill>
              </a:rPr>
              <a:t>12 m çapında döner kanatı olan bir rüzgâr türbini, rüzgârın sürekli 10 m/s hızla estiği bir yerde kurulmak istenmektedir. Türbin için kullanılabilir gücü hesaplayın.</a:t>
            </a:r>
          </a:p>
          <a:p>
            <a:pPr fontAlgn="base">
              <a:spcBef>
                <a:spcPct val="0"/>
              </a:spcBef>
              <a:spcAft>
                <a:spcPct val="0"/>
              </a:spcAft>
            </a:pPr>
            <a:endParaRPr lang="tr-TR" sz="1400" b="1" smtClean="0">
              <a:solidFill>
                <a:srgbClr val="FFFFFF"/>
              </a:solidFill>
            </a:endParaRPr>
          </a:p>
          <a:p>
            <a:pPr fontAlgn="base">
              <a:spcBef>
                <a:spcPct val="0"/>
              </a:spcBef>
              <a:spcAft>
                <a:spcPct val="0"/>
              </a:spcAft>
            </a:pPr>
            <a:r>
              <a:rPr lang="tr-TR" sz="1400" b="1" smtClean="0">
                <a:solidFill>
                  <a:srgbClr val="FF3300"/>
                </a:solidFill>
              </a:rPr>
              <a:t>Çözüm</a:t>
            </a:r>
          </a:p>
          <a:p>
            <a:pPr fontAlgn="base">
              <a:spcBef>
                <a:spcPct val="0"/>
              </a:spcBef>
              <a:spcAft>
                <a:spcPct val="0"/>
              </a:spcAft>
            </a:pPr>
            <a:r>
              <a:rPr lang="tr-TR" sz="1400" b="1" smtClean="0">
                <a:solidFill>
                  <a:srgbClr val="000000"/>
                </a:solidFill>
              </a:rPr>
              <a:t> Rüzgârla akan hava, durgun hava (çevre) ile aynı özeliklere sahiptir, yalnız hızı ve bu nedenle bir kinetik enerjisi vardır. Hava durdurulduğu zaman ölü hale gelmiş olacaktır. Bu nedenle havanın kullanılabilirliği, sahip olduğu kinetik enerjidir:</a:t>
            </a:r>
          </a:p>
        </p:txBody>
      </p:sp>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341" y="3087687"/>
            <a:ext cx="2003425"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44640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67200"/>
            <a:ext cx="54721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492750"/>
            <a:ext cx="52562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2074" y="3174040"/>
            <a:ext cx="1599605" cy="138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D=12 m</a:t>
            </a:r>
            <a:endParaRPr lang="tr-TR" dirty="0"/>
          </a:p>
        </p:txBody>
      </p:sp>
    </p:spTree>
    <p:extLst>
      <p:ext uri="{BB962C8B-B14F-4D97-AF65-F5344CB8AC3E}">
        <p14:creationId xmlns:p14="http://schemas.microsoft.com/office/powerpoint/2010/main" val="2500040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9512" y="228600"/>
            <a:ext cx="84866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b="1" dirty="0" smtClean="0">
                <a:solidFill>
                  <a:srgbClr val="FF3399"/>
                </a:solidFill>
                <a:effectLst>
                  <a:outerShdw blurRad="38100" dist="38100" dir="2700000" algn="tl">
                    <a:srgbClr val="C0C0C0"/>
                  </a:outerShdw>
                </a:effectLst>
              </a:rPr>
              <a:t>ÖRNEK</a:t>
            </a:r>
            <a:r>
              <a:rPr lang="tr-TR" sz="1400" b="1" dirty="0" smtClean="0">
                <a:solidFill>
                  <a:srgbClr val="000000"/>
                </a:solidFill>
              </a:rPr>
              <a:t> </a:t>
            </a:r>
          </a:p>
          <a:p>
            <a:pPr fontAlgn="base">
              <a:spcBef>
                <a:spcPct val="0"/>
              </a:spcBef>
              <a:spcAft>
                <a:spcPct val="0"/>
              </a:spcAft>
            </a:pPr>
            <a:r>
              <a:rPr lang="tr-TR" sz="1400" b="1" dirty="0" smtClean="0">
                <a:solidFill>
                  <a:srgbClr val="FFFFFF"/>
                </a:solidFill>
              </a:rPr>
              <a:t>Şekilde gösterilen ısı makinesi 1200 K sıcaklıktaki bir kaynaktan ısı almakta ve 300 K sıcaklıktaki bir ortama ısı vermektedir. Sıcak kaynaktan ısı makinesine geçen ısı 500 </a:t>
            </a:r>
            <a:r>
              <a:rPr lang="tr-TR" sz="1400" b="1" dirty="0" err="1" smtClean="0">
                <a:solidFill>
                  <a:srgbClr val="FFFFFF"/>
                </a:solidFill>
              </a:rPr>
              <a:t>kJ</a:t>
            </a:r>
            <a:r>
              <a:rPr lang="tr-TR" sz="1400" b="1" dirty="0" smtClean="0">
                <a:solidFill>
                  <a:srgbClr val="FFFFFF"/>
                </a:solidFill>
              </a:rPr>
              <a:t>/s olup, ısı makinesinin gücü 180 kW'tır. Bu makineden birim zamanda elde edilebilen tersinir işi ve birim zamanda oluşan </a:t>
            </a:r>
            <a:r>
              <a:rPr lang="tr-TR" sz="1400" b="1" dirty="0" err="1" smtClean="0">
                <a:solidFill>
                  <a:srgbClr val="FFFFFF"/>
                </a:solidFill>
              </a:rPr>
              <a:t>tersinmezliği</a:t>
            </a:r>
            <a:r>
              <a:rPr lang="tr-TR" sz="1400" b="1" dirty="0" smtClean="0">
                <a:solidFill>
                  <a:srgbClr val="FFFFFF"/>
                </a:solidFill>
              </a:rPr>
              <a:t> hesaplayın.</a:t>
            </a:r>
          </a:p>
          <a:p>
            <a:pPr fontAlgn="base">
              <a:spcBef>
                <a:spcPct val="0"/>
              </a:spcBef>
              <a:spcAft>
                <a:spcPct val="0"/>
              </a:spcAft>
            </a:pPr>
            <a:endParaRPr lang="tr-TR" sz="1400" b="1" dirty="0" smtClean="0">
              <a:solidFill>
                <a:srgbClr val="FFFFFF"/>
              </a:solidFill>
            </a:endParaRPr>
          </a:p>
          <a:p>
            <a:pPr fontAlgn="base">
              <a:spcBef>
                <a:spcPct val="0"/>
              </a:spcBef>
              <a:spcAft>
                <a:spcPct val="0"/>
              </a:spcAft>
            </a:pPr>
            <a:r>
              <a:rPr lang="tr-TR" sz="1400" b="1" dirty="0" smtClean="0">
                <a:solidFill>
                  <a:srgbClr val="FF3300"/>
                </a:solidFill>
              </a:rPr>
              <a:t>Çözüm</a:t>
            </a:r>
          </a:p>
          <a:p>
            <a:pPr fontAlgn="base">
              <a:spcBef>
                <a:spcPct val="0"/>
              </a:spcBef>
              <a:spcAft>
                <a:spcPct val="0"/>
              </a:spcAft>
            </a:pPr>
            <a:r>
              <a:rPr lang="tr-TR" sz="1400" b="1" dirty="0" smtClean="0">
                <a:solidFill>
                  <a:srgbClr val="000000"/>
                </a:solidFill>
              </a:rPr>
              <a:t>Bu makineden birim zamanda elde edilebilecek tersinir iş, aynı sıcaklık sınırları arasında çalışan tersinir bir ısı makinesinin, örneğin bir </a:t>
            </a:r>
            <a:r>
              <a:rPr lang="tr-TR" sz="1400" b="1" dirty="0" err="1" smtClean="0">
                <a:solidFill>
                  <a:srgbClr val="000000"/>
                </a:solidFill>
              </a:rPr>
              <a:t>Carnot</a:t>
            </a:r>
            <a:r>
              <a:rPr lang="tr-TR" sz="1400" b="1" dirty="0" smtClean="0">
                <a:solidFill>
                  <a:srgbClr val="000000"/>
                </a:solidFill>
              </a:rPr>
              <a:t> makinesinin üreteceği güçtür. Bu değer tersinir ısı makinesi çevrimi için ısıl verim tanımından kolaylıkla hesaplanabilir:</a:t>
            </a:r>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81300"/>
            <a:ext cx="60483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789363"/>
            <a:ext cx="40322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448719"/>
            <a:ext cx="21082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6" name="Text Box 6"/>
          <p:cNvSpPr txBox="1">
            <a:spLocks noChangeArrowheads="1"/>
          </p:cNvSpPr>
          <p:nvPr/>
        </p:nvSpPr>
        <p:spPr bwMode="auto">
          <a:xfrm>
            <a:off x="467518" y="4319237"/>
            <a:ext cx="6335713" cy="94297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dirty="0" smtClean="0">
                <a:solidFill>
                  <a:srgbClr val="000000"/>
                </a:solidFill>
              </a:rPr>
              <a:t>Bu sonuç, gerçek çevrimde 195 kW değerinde bir güç potansiyelinin </a:t>
            </a:r>
            <a:r>
              <a:rPr lang="tr-TR" sz="1400" b="1" dirty="0" err="1" smtClean="0">
                <a:solidFill>
                  <a:srgbClr val="000000"/>
                </a:solidFill>
              </a:rPr>
              <a:t>tersinmezlikler</a:t>
            </a:r>
            <a:r>
              <a:rPr lang="tr-TR" sz="1400" b="1" dirty="0" smtClean="0">
                <a:solidFill>
                  <a:srgbClr val="000000"/>
                </a:solidFill>
              </a:rPr>
              <a:t> nedeniyle kaybolduğunu göstermektedir. Düşük sıcaklıktaki ısıl enerji deposuna geçen 500-375 = 125 kW ısının işe dönüştürülmesi zaten olanaksızdır ve </a:t>
            </a:r>
            <a:r>
              <a:rPr lang="tr-TR" sz="1400" b="1" dirty="0" err="1" smtClean="0">
                <a:solidFill>
                  <a:srgbClr val="000000"/>
                </a:solidFill>
              </a:rPr>
              <a:t>tersinmezlik</a:t>
            </a:r>
            <a:r>
              <a:rPr lang="tr-TR" sz="1400" b="1" dirty="0" smtClean="0">
                <a:solidFill>
                  <a:srgbClr val="000000"/>
                </a:solidFill>
              </a:rPr>
              <a:t> sayılmaması gerekir.</a:t>
            </a:r>
          </a:p>
        </p:txBody>
      </p:sp>
      <p:sp>
        <p:nvSpPr>
          <p:cNvPr id="2" name="Metin kutusu 1"/>
          <p:cNvSpPr txBox="1"/>
          <p:nvPr/>
        </p:nvSpPr>
        <p:spPr>
          <a:xfrm>
            <a:off x="755576" y="5329386"/>
            <a:ext cx="6628866" cy="923330"/>
          </a:xfrm>
          <a:prstGeom prst="rect">
            <a:avLst/>
          </a:prstGeom>
          <a:noFill/>
        </p:spPr>
        <p:txBody>
          <a:bodyPr wrap="none" rtlCol="0">
            <a:spAutoFit/>
          </a:bodyPr>
          <a:lstStyle/>
          <a:p>
            <a:r>
              <a:rPr lang="tr-TR" dirty="0" smtClean="0"/>
              <a:t>Gerçek verim=W/QH=180/500=0.36</a:t>
            </a:r>
          </a:p>
          <a:p>
            <a:r>
              <a:rPr lang="tr-TR" dirty="0" err="1" smtClean="0"/>
              <a:t>Carnot</a:t>
            </a:r>
            <a:r>
              <a:rPr lang="tr-TR" dirty="0" smtClean="0"/>
              <a:t> verimi=1-TL/TH=0.75</a:t>
            </a:r>
          </a:p>
          <a:p>
            <a:r>
              <a:rPr lang="tr-TR" dirty="0" smtClean="0"/>
              <a:t>İkinci yasa verimi=Gerçek Verim/</a:t>
            </a:r>
            <a:r>
              <a:rPr lang="tr-TR" dirty="0" err="1" smtClean="0"/>
              <a:t>Carnot</a:t>
            </a:r>
            <a:r>
              <a:rPr lang="tr-TR" dirty="0" smtClean="0"/>
              <a:t> Verim= 0.36/0.75=0.48</a:t>
            </a:r>
            <a:endParaRPr lang="tr-TR" dirty="0"/>
          </a:p>
        </p:txBody>
      </p:sp>
    </p:spTree>
    <p:extLst>
      <p:ext uri="{BB962C8B-B14F-4D97-AF65-F5344CB8AC3E}">
        <p14:creationId xmlns:p14="http://schemas.microsoft.com/office/powerpoint/2010/main" val="2603704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68313" y="333375"/>
            <a:ext cx="856818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b="1" dirty="0" smtClean="0">
                <a:solidFill>
                  <a:srgbClr val="FF3399"/>
                </a:solidFill>
                <a:effectLst>
                  <a:outerShdw blurRad="38100" dist="38100" dir="2700000" algn="tl">
                    <a:srgbClr val="C0C0C0"/>
                  </a:outerShdw>
                </a:effectLst>
              </a:rPr>
              <a:t>ÖRNEK</a:t>
            </a:r>
          </a:p>
          <a:p>
            <a:pPr fontAlgn="base">
              <a:spcBef>
                <a:spcPct val="0"/>
              </a:spcBef>
              <a:spcAft>
                <a:spcPct val="0"/>
              </a:spcAft>
            </a:pPr>
            <a:r>
              <a:rPr lang="tr-TR" sz="1400" b="1" dirty="0" smtClean="0">
                <a:solidFill>
                  <a:srgbClr val="FFFFFF"/>
                </a:solidFill>
              </a:rPr>
              <a:t>500 kg kütlesi olan bir demir külçe başlangıçta 200 °C sıcaklıkta olup, daha sonra ısı geçişi sonucu 27 °C sıcaklıktaki çevre havayla ısıl dengeye gelmektedir. Bu hal değişimi için tersinir işi ve </a:t>
            </a:r>
            <a:r>
              <a:rPr lang="tr-TR" sz="1400" b="1" dirty="0" err="1" smtClean="0">
                <a:solidFill>
                  <a:srgbClr val="FFFFFF"/>
                </a:solidFill>
              </a:rPr>
              <a:t>tersinmezliği</a:t>
            </a:r>
            <a:r>
              <a:rPr lang="tr-TR" sz="1400" b="1" dirty="0" smtClean="0">
                <a:solidFill>
                  <a:srgbClr val="FFFFFF"/>
                </a:solidFill>
              </a:rPr>
              <a:t> hesaplayın.</a:t>
            </a:r>
          </a:p>
          <a:p>
            <a:pPr fontAlgn="base">
              <a:spcBef>
                <a:spcPct val="0"/>
              </a:spcBef>
              <a:spcAft>
                <a:spcPct val="0"/>
              </a:spcAft>
            </a:pPr>
            <a:endParaRPr lang="tr-TR" sz="1400" b="1" dirty="0" smtClean="0">
              <a:solidFill>
                <a:srgbClr val="FFFFFF"/>
              </a:solidFill>
            </a:endParaRPr>
          </a:p>
          <a:p>
            <a:pPr fontAlgn="base">
              <a:spcBef>
                <a:spcPct val="0"/>
              </a:spcBef>
              <a:spcAft>
                <a:spcPct val="0"/>
              </a:spcAft>
            </a:pPr>
            <a:r>
              <a:rPr lang="tr-TR" sz="1400" b="1" dirty="0" smtClean="0">
                <a:solidFill>
                  <a:srgbClr val="FF3300"/>
                </a:solidFill>
              </a:rPr>
              <a:t>Çözüm</a:t>
            </a:r>
          </a:p>
          <a:p>
            <a:pPr fontAlgn="base">
              <a:spcBef>
                <a:spcPct val="0"/>
              </a:spcBef>
              <a:spcAft>
                <a:spcPct val="0"/>
              </a:spcAft>
            </a:pPr>
            <a:r>
              <a:rPr lang="tr-TR" sz="1400" b="1" dirty="0" smtClean="0">
                <a:solidFill>
                  <a:srgbClr val="000000"/>
                </a:solidFill>
              </a:rPr>
              <a:t>İş etkileşiminde bulunmayan bir sistem için "tersinir işin" sorulması size şaşırtıcı gelmiş olabilir. Evet, bu hal değişimi sırasında iş </a:t>
            </a:r>
            <a:r>
              <a:rPr lang="tr-TR" sz="1400" b="1" dirty="0" err="1" smtClean="0">
                <a:solidFill>
                  <a:srgbClr val="000000"/>
                </a:solidFill>
              </a:rPr>
              <a:t>sözkonusu</a:t>
            </a:r>
            <a:r>
              <a:rPr lang="tr-TR" sz="1400" b="1" dirty="0" smtClean="0">
                <a:solidFill>
                  <a:srgbClr val="000000"/>
                </a:solidFill>
              </a:rPr>
              <a:t> olmasa da, iş yapma olanağı veya potansiyeli kuramsal olarak vardır. Tersinir iş bu potansiyelin nicel veya sayısal bir ölçüsüdür.</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352675"/>
            <a:ext cx="21605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492375"/>
            <a:ext cx="42481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99" y="4148454"/>
            <a:ext cx="31797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114800"/>
            <a:ext cx="51847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623544"/>
            <a:ext cx="424815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69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95288" y="404813"/>
            <a:ext cx="8497887"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smtClean="0">
                <a:solidFill>
                  <a:srgbClr val="FF3399"/>
                </a:solidFill>
                <a:effectLst>
                  <a:outerShdw blurRad="38100" dist="38100" dir="2700000" algn="tl">
                    <a:srgbClr val="C0C0C0"/>
                  </a:outerShdw>
                </a:effectLst>
              </a:rPr>
              <a:t>ÖRNEK</a:t>
            </a:r>
          </a:p>
          <a:p>
            <a:pPr fontAlgn="base">
              <a:spcBef>
                <a:spcPct val="0"/>
              </a:spcBef>
              <a:spcAft>
                <a:spcPct val="0"/>
              </a:spcAft>
            </a:pPr>
            <a:r>
              <a:rPr lang="tr-TR" sz="1400" b="1" smtClean="0">
                <a:solidFill>
                  <a:srgbClr val="FFFFFF"/>
                </a:solidFill>
              </a:rPr>
              <a:t>Bir satıcı gazeteye verdiği ilanda, evler için, yüzde 100 verimle çalışan elektrikli ısıtıcılar sattığını duyurmaktadır. iç ortam sıcaklığının 21 °C, dış ortam sıcaklığının 10 °C olduğunu kabul ederek, ısıtıcıların ikinci yasa verimini hesaplayın.</a:t>
            </a:r>
          </a:p>
          <a:p>
            <a:pPr fontAlgn="base">
              <a:spcBef>
                <a:spcPct val="0"/>
              </a:spcBef>
              <a:spcAft>
                <a:spcPct val="0"/>
              </a:spcAft>
            </a:pPr>
            <a:endParaRPr lang="tr-TR" sz="1400" b="1" smtClean="0">
              <a:solidFill>
                <a:srgbClr val="FFFFFF"/>
              </a:solidFill>
            </a:endParaRPr>
          </a:p>
          <a:p>
            <a:pPr fontAlgn="base">
              <a:spcBef>
                <a:spcPct val="0"/>
              </a:spcBef>
              <a:spcAft>
                <a:spcPct val="0"/>
              </a:spcAft>
            </a:pPr>
            <a:r>
              <a:rPr lang="tr-TR" sz="1400" b="1" smtClean="0">
                <a:solidFill>
                  <a:srgbClr val="FF3300"/>
                </a:solidFill>
              </a:rPr>
              <a:t>Çözüm</a:t>
            </a:r>
            <a:r>
              <a:rPr lang="tr-TR" sz="1400" b="1" smtClean="0">
                <a:solidFill>
                  <a:srgbClr val="000000"/>
                </a:solidFill>
              </a:rPr>
              <a:t>    </a:t>
            </a:r>
          </a:p>
          <a:p>
            <a:pPr fontAlgn="base">
              <a:spcBef>
                <a:spcPct val="0"/>
              </a:spcBef>
              <a:spcAft>
                <a:spcPct val="0"/>
              </a:spcAft>
            </a:pPr>
            <a:r>
              <a:rPr lang="tr-TR" sz="1400" b="1" smtClean="0">
                <a:solidFill>
                  <a:srgbClr val="000000"/>
                </a:solidFill>
              </a:rPr>
              <a:t>Satıcının belirttiği verimin birinci yasa verimi olduğu açıktır.  Buna göre, tüketilen her birim elektrik enerjisi (iş) için iç ortama bir birim enerji (ısı) verilmektedir. Başka bir deyişle, ısıtıcının etkinlik katsayısı COP = 1 olmaktadır. Verilen koşullarda, tersinir bir ısı pompasının etkinlik katsayısı:</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2590800"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708275"/>
            <a:ext cx="45370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3644900"/>
            <a:ext cx="3095625"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2" name="Text Box 6"/>
          <p:cNvSpPr txBox="1">
            <a:spLocks noChangeArrowheads="1"/>
          </p:cNvSpPr>
          <p:nvPr/>
        </p:nvSpPr>
        <p:spPr bwMode="auto">
          <a:xfrm>
            <a:off x="971550" y="4868863"/>
            <a:ext cx="7272338" cy="73025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Bu değer pek etkileyici değildir. Satıcı bu değeri görmekten hoşlanmayacaktır. Elektriğin yüksek fiyatı gözönüne alınırsa, tüketicinin, verimi daha 'az' da olsa bir doğal gaz ısıtıcısı kullanması daha kazançlı olacaktır.</a:t>
            </a:r>
          </a:p>
        </p:txBody>
      </p:sp>
    </p:spTree>
    <p:extLst>
      <p:ext uri="{BB962C8B-B14F-4D97-AF65-F5344CB8AC3E}">
        <p14:creationId xmlns:p14="http://schemas.microsoft.com/office/powerpoint/2010/main" val="3495655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84138"/>
            <a:ext cx="9144000"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881063" indent="-342900" eaLnBrk="0" hangingPunct="0">
              <a:defRPr>
                <a:solidFill>
                  <a:schemeClr val="tx1"/>
                </a:solidFill>
                <a:latin typeface="Arial" charset="0"/>
              </a:defRPr>
            </a:lvl2pPr>
            <a:lvl3pPr marL="1403350" indent="-342900" eaLnBrk="0" hangingPunct="0">
              <a:defRPr>
                <a:solidFill>
                  <a:schemeClr val="tx1"/>
                </a:solidFill>
                <a:latin typeface="Arial" charset="0"/>
              </a:defRPr>
            </a:lvl3pPr>
            <a:lvl4pPr marL="1925638" indent="-342900" eaLnBrk="0" hangingPunct="0">
              <a:defRPr>
                <a:solidFill>
                  <a:schemeClr val="tx1"/>
                </a:solidFill>
                <a:latin typeface="Arial" charset="0"/>
              </a:defRPr>
            </a:lvl4pPr>
            <a:lvl5pPr marL="2447925" indent="-342900" eaLnBrk="0" hangingPunct="0">
              <a:defRPr>
                <a:solidFill>
                  <a:schemeClr val="tx1"/>
                </a:solidFill>
                <a:latin typeface="Arial" charset="0"/>
              </a:defRPr>
            </a:lvl5pPr>
            <a:lvl6pPr marL="2905125" indent="-342900" eaLnBrk="0" fontAlgn="base" hangingPunct="0">
              <a:spcBef>
                <a:spcPct val="0"/>
              </a:spcBef>
              <a:spcAft>
                <a:spcPct val="0"/>
              </a:spcAft>
              <a:defRPr>
                <a:solidFill>
                  <a:schemeClr val="tx1"/>
                </a:solidFill>
                <a:latin typeface="Arial" charset="0"/>
              </a:defRPr>
            </a:lvl6pPr>
            <a:lvl7pPr marL="3362325" indent="-342900" eaLnBrk="0" fontAlgn="base" hangingPunct="0">
              <a:spcBef>
                <a:spcPct val="0"/>
              </a:spcBef>
              <a:spcAft>
                <a:spcPct val="0"/>
              </a:spcAft>
              <a:defRPr>
                <a:solidFill>
                  <a:schemeClr val="tx1"/>
                </a:solidFill>
                <a:latin typeface="Arial" charset="0"/>
              </a:defRPr>
            </a:lvl7pPr>
            <a:lvl8pPr marL="3819525" indent="-342900" eaLnBrk="0" fontAlgn="base" hangingPunct="0">
              <a:spcBef>
                <a:spcPct val="0"/>
              </a:spcBef>
              <a:spcAft>
                <a:spcPct val="0"/>
              </a:spcAft>
              <a:defRPr>
                <a:solidFill>
                  <a:schemeClr val="tx1"/>
                </a:solidFill>
                <a:latin typeface="Arial" charset="0"/>
              </a:defRPr>
            </a:lvl8pPr>
            <a:lvl9pPr marL="4276725" indent="-342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b="1" smtClean="0">
                <a:solidFill>
                  <a:srgbClr val="FF3399"/>
                </a:solidFill>
                <a:effectLst>
                  <a:outerShdw blurRad="38100" dist="38100" dir="2700000" algn="tl">
                    <a:srgbClr val="C0C0C0"/>
                  </a:outerShdw>
                </a:effectLst>
              </a:rPr>
              <a:t>ÖRNEK</a:t>
            </a:r>
          </a:p>
          <a:p>
            <a:pPr eaLnBrk="1" fontAlgn="base" hangingPunct="1">
              <a:spcBef>
                <a:spcPct val="0"/>
              </a:spcBef>
              <a:spcAft>
                <a:spcPct val="0"/>
              </a:spcAft>
            </a:pPr>
            <a:r>
              <a:rPr lang="tr-TR" sz="1400" b="1" smtClean="0">
                <a:solidFill>
                  <a:srgbClr val="FFFFFF"/>
                </a:solidFill>
              </a:rPr>
              <a:t>Bir piston-silindir düzeneğinde başlangıçta 1 MPa basınç ve 300 °C sıcaklıkta 0.05 kg su buharı bulunmaktadır. Daha sonra buhar 200 kPa basınç ve 150 °C sıcaklığa genişleyerek iş yapmaktadır. Hal değişimi sırasında sistemden çevreye 2 kJ ısı geçişi olmaktadır. Çevrenin </a:t>
            </a:r>
            <a:r>
              <a:rPr lang="tr-TR" sz="1400" b="1" i="1" smtClean="0">
                <a:solidFill>
                  <a:srgbClr val="FFFFFF"/>
                </a:solidFill>
              </a:rPr>
              <a:t>T</a:t>
            </a:r>
            <a:r>
              <a:rPr lang="tr-TR" sz="1400" b="1" i="1" baseline="-25000" smtClean="0">
                <a:solidFill>
                  <a:srgbClr val="FFFFFF"/>
                </a:solidFill>
              </a:rPr>
              <a:t>o</a:t>
            </a:r>
            <a:r>
              <a:rPr lang="tr-TR" sz="1400" b="1" i="1" smtClean="0">
                <a:solidFill>
                  <a:srgbClr val="FFFFFF"/>
                </a:solidFill>
              </a:rPr>
              <a:t>= </a:t>
            </a:r>
            <a:r>
              <a:rPr lang="tr-TR" sz="1400" b="1" smtClean="0">
                <a:solidFill>
                  <a:srgbClr val="FFFFFF"/>
                </a:solidFill>
              </a:rPr>
              <a:t>25°C ve </a:t>
            </a:r>
            <a:r>
              <a:rPr lang="tr-TR" sz="1400" b="1" i="1" smtClean="0">
                <a:solidFill>
                  <a:srgbClr val="FFFFFF"/>
                </a:solidFill>
              </a:rPr>
              <a:t>P</a:t>
            </a:r>
            <a:r>
              <a:rPr lang="tr-TR" sz="1400" b="1" i="1" baseline="-25000" smtClean="0">
                <a:solidFill>
                  <a:srgbClr val="FFFFFF"/>
                </a:solidFill>
              </a:rPr>
              <a:t>o</a:t>
            </a:r>
            <a:r>
              <a:rPr lang="tr-TR" sz="1400" b="1" smtClean="0">
                <a:solidFill>
                  <a:srgbClr val="FFFFFF"/>
                </a:solidFill>
              </a:rPr>
              <a:t>=100 kPa‘ de olduğunu kabul ederek, </a:t>
            </a:r>
          </a:p>
          <a:p>
            <a:pPr eaLnBrk="1" fontAlgn="base" hangingPunct="1">
              <a:spcBef>
                <a:spcPct val="0"/>
              </a:spcBef>
              <a:spcAft>
                <a:spcPct val="0"/>
              </a:spcAft>
            </a:pPr>
            <a:endParaRPr lang="tr-TR" sz="1400" b="1" smtClean="0">
              <a:solidFill>
                <a:srgbClr val="FFFFFF"/>
              </a:solidFill>
            </a:endParaRPr>
          </a:p>
          <a:p>
            <a:pPr eaLnBrk="1" fontAlgn="base" hangingPunct="1">
              <a:spcBef>
                <a:spcPct val="0"/>
              </a:spcBef>
              <a:spcAft>
                <a:spcPct val="0"/>
              </a:spcAft>
              <a:buFontTx/>
              <a:buAutoNum type="alphaLcParenBoth"/>
            </a:pPr>
            <a:r>
              <a:rPr lang="tr-TR" sz="1400" b="1" smtClean="0">
                <a:solidFill>
                  <a:srgbClr val="000000"/>
                </a:solidFill>
              </a:rPr>
              <a:t> İlk ve son hallerde su buharının kullanılabilirliğini ve bu hal değişimi için </a:t>
            </a:r>
          </a:p>
          <a:p>
            <a:pPr eaLnBrk="1" fontAlgn="base" hangingPunct="1">
              <a:spcBef>
                <a:spcPct val="0"/>
              </a:spcBef>
              <a:spcAft>
                <a:spcPct val="0"/>
              </a:spcAft>
              <a:buFontTx/>
              <a:buAutoNum type="alphaLcParenBoth"/>
            </a:pPr>
            <a:r>
              <a:rPr lang="tr-TR" sz="1400" b="1" smtClean="0">
                <a:solidFill>
                  <a:srgbClr val="000000"/>
                </a:solidFill>
              </a:rPr>
              <a:t> Tersinir işi, </a:t>
            </a:r>
          </a:p>
          <a:p>
            <a:pPr eaLnBrk="1" fontAlgn="base" hangingPunct="1">
              <a:spcBef>
                <a:spcPct val="0"/>
              </a:spcBef>
              <a:spcAft>
                <a:spcPct val="0"/>
              </a:spcAft>
              <a:buFontTx/>
              <a:buAutoNum type="alphaLcParenBoth"/>
            </a:pPr>
            <a:r>
              <a:rPr lang="tr-TR" sz="1400" b="1" smtClean="0">
                <a:solidFill>
                  <a:srgbClr val="000000"/>
                </a:solidFill>
              </a:rPr>
              <a:t> Tersinmezliği, </a:t>
            </a:r>
          </a:p>
          <a:p>
            <a:pPr eaLnBrk="1" fontAlgn="base" hangingPunct="1">
              <a:spcBef>
                <a:spcPct val="0"/>
              </a:spcBef>
              <a:spcAft>
                <a:spcPct val="0"/>
              </a:spcAft>
              <a:buFontTx/>
              <a:buAutoNum type="alphaLcParenBoth"/>
            </a:pPr>
            <a:r>
              <a:rPr lang="tr-TR" sz="1400" b="1" smtClean="0">
                <a:solidFill>
                  <a:srgbClr val="000000"/>
                </a:solidFill>
              </a:rPr>
              <a:t> İkinci yasa verimini hesaplayın.</a:t>
            </a:r>
          </a:p>
          <a:p>
            <a:pPr eaLnBrk="1" fontAlgn="base" hangingPunct="1">
              <a:spcBef>
                <a:spcPct val="0"/>
              </a:spcBef>
              <a:spcAft>
                <a:spcPct val="0"/>
              </a:spcAft>
            </a:pPr>
            <a:endParaRPr lang="tr-TR" sz="1400" b="1" smtClean="0">
              <a:solidFill>
                <a:srgbClr val="FF3300"/>
              </a:solidFill>
            </a:endParaRPr>
          </a:p>
          <a:p>
            <a:pPr eaLnBrk="1" fontAlgn="base" hangingPunct="1">
              <a:spcBef>
                <a:spcPct val="0"/>
              </a:spcBef>
              <a:spcAft>
                <a:spcPct val="0"/>
              </a:spcAft>
            </a:pPr>
            <a:r>
              <a:rPr lang="tr-TR" sz="1400" b="1" smtClean="0">
                <a:solidFill>
                  <a:srgbClr val="FF3300"/>
                </a:solidFill>
              </a:rPr>
              <a:t>Çözüm</a:t>
            </a:r>
            <a:r>
              <a:rPr lang="tr-TR" sz="1400" b="1" smtClean="0">
                <a:solidFill>
                  <a:srgbClr val="000000"/>
                </a:solidFill>
              </a:rPr>
              <a:t> </a:t>
            </a:r>
          </a:p>
          <a:p>
            <a:pPr eaLnBrk="1" fontAlgn="base" hangingPunct="1">
              <a:spcBef>
                <a:spcPct val="0"/>
              </a:spcBef>
              <a:spcAft>
                <a:spcPct val="0"/>
              </a:spcAft>
            </a:pPr>
            <a:r>
              <a:rPr lang="tr-TR" sz="1400" b="1" smtClean="0">
                <a:solidFill>
                  <a:srgbClr val="000000"/>
                </a:solidFill>
              </a:rPr>
              <a:t>Piston-silindir düzeneği içindeki su buharı, sistem olarak alınsın. Sistem sınırlarından kütle geçişi olmadığı için kapalı bir sistem söz konusudur. Bu nedenle kapalı sistem için geliştirilen tersinir iş, kullanılabilirlik ve tersinmezlik bağıntıları geçerli olacaktır.</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3886200"/>
            <a:ext cx="532765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2663825"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9" name="Text Box 5"/>
          <p:cNvSpPr txBox="1">
            <a:spLocks noChangeArrowheads="1"/>
          </p:cNvSpPr>
          <p:nvPr/>
        </p:nvSpPr>
        <p:spPr bwMode="auto">
          <a:xfrm>
            <a:off x="323850" y="3505200"/>
            <a:ext cx="7056438"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sz="1400" b="1" smtClean="0">
                <a:solidFill>
                  <a:srgbClr val="000000"/>
                </a:solidFill>
              </a:rPr>
              <a:t>(a) Önce su buharının ilk ve son haller ile çevre halindeki özeliklerini bulalım.</a:t>
            </a:r>
            <a:endParaRPr lang="tr-TR" sz="1400" smtClean="0">
              <a:solidFill>
                <a:srgbClr val="000000"/>
              </a:solidFill>
            </a:endParaRPr>
          </a:p>
        </p:txBody>
      </p:sp>
    </p:spTree>
    <p:extLst>
      <p:ext uri="{BB962C8B-B14F-4D97-AF65-F5344CB8AC3E}">
        <p14:creationId xmlns:p14="http://schemas.microsoft.com/office/powerpoint/2010/main" val="1473475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5888"/>
            <a:ext cx="46799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1" name="Text Box 3"/>
          <p:cNvSpPr txBox="1">
            <a:spLocks noChangeArrowheads="1"/>
          </p:cNvSpPr>
          <p:nvPr/>
        </p:nvSpPr>
        <p:spPr bwMode="auto">
          <a:xfrm>
            <a:off x="611188" y="3357563"/>
            <a:ext cx="7993062"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(b) Hal değişimi sırasındaki tersinir iş, kullanılabilirlikteki azalmadır.</a:t>
            </a:r>
          </a:p>
        </p:txBody>
      </p:sp>
      <p:pic>
        <p:nvPicPr>
          <p:cNvPr id="104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789363"/>
            <a:ext cx="352901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Text Box 5"/>
          <p:cNvSpPr txBox="1">
            <a:spLocks noChangeArrowheads="1"/>
          </p:cNvSpPr>
          <p:nvPr/>
        </p:nvSpPr>
        <p:spPr bwMode="auto">
          <a:xfrm>
            <a:off x="539750" y="4365625"/>
            <a:ext cx="8280400" cy="51752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(c) Bir hal değişimi sırasındaki tersinmezlik, tersinir işle yararlı iş arasındaki farktır. Gerçek</a:t>
            </a:r>
            <a:br>
              <a:rPr lang="tr-TR" sz="1400" b="1" smtClean="0">
                <a:solidFill>
                  <a:srgbClr val="000000"/>
                </a:solidFill>
              </a:rPr>
            </a:br>
            <a:r>
              <a:rPr lang="tr-TR" sz="1400" b="1" smtClean="0">
                <a:solidFill>
                  <a:srgbClr val="000000"/>
                </a:solidFill>
              </a:rPr>
              <a:t>iş ise hal değişimine enerjinin korunumu ilkesini uygulayarak hesaplanabilir:</a:t>
            </a:r>
          </a:p>
        </p:txBody>
      </p:sp>
      <p:pic>
        <p:nvPicPr>
          <p:cNvPr id="1044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941888"/>
            <a:ext cx="4681538"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120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43000"/>
            <a:ext cx="5688013"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Text Box 3"/>
          <p:cNvSpPr txBox="1">
            <a:spLocks noChangeArrowheads="1"/>
          </p:cNvSpPr>
          <p:nvPr/>
        </p:nvSpPr>
        <p:spPr bwMode="auto">
          <a:xfrm>
            <a:off x="539750" y="260350"/>
            <a:ext cx="828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FFFFFF"/>
                </a:solidFill>
              </a:rPr>
              <a:t>Bu değer sistem tarafından yapılan toplam işi göstermektedir ve çevreye karşı yapılan işi de içermektedir. Yararlı iş toplam işle çevre işi arasındaki farktır:</a:t>
            </a:r>
          </a:p>
        </p:txBody>
      </p:sp>
      <p:sp>
        <p:nvSpPr>
          <p:cNvPr id="105476" name="Text Box 4"/>
          <p:cNvSpPr txBox="1">
            <a:spLocks noChangeArrowheads="1"/>
          </p:cNvSpPr>
          <p:nvPr/>
        </p:nvSpPr>
        <p:spPr bwMode="auto">
          <a:xfrm>
            <a:off x="539750" y="2514600"/>
            <a:ext cx="3960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Böylece tersinmezlik,</a:t>
            </a:r>
          </a:p>
        </p:txBody>
      </p:sp>
      <p:pic>
        <p:nvPicPr>
          <p:cNvPr id="105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849563"/>
            <a:ext cx="5257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659188"/>
            <a:ext cx="5040313"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9" name="Text Box 7"/>
          <p:cNvSpPr txBox="1">
            <a:spLocks noChangeArrowheads="1"/>
          </p:cNvSpPr>
          <p:nvPr/>
        </p:nvSpPr>
        <p:spPr bwMode="auto">
          <a:xfrm>
            <a:off x="468313" y="3352800"/>
            <a:ext cx="4032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Tersinmezlik diğer bir yöntemle;</a:t>
            </a:r>
          </a:p>
        </p:txBody>
      </p:sp>
      <p:pic>
        <p:nvPicPr>
          <p:cNvPr id="1054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487988"/>
            <a:ext cx="5329237"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1" name="Text Box 9"/>
          <p:cNvSpPr txBox="1">
            <a:spLocks noChangeArrowheads="1"/>
          </p:cNvSpPr>
          <p:nvPr/>
        </p:nvSpPr>
        <p:spPr bwMode="auto">
          <a:xfrm>
            <a:off x="611188" y="5029200"/>
            <a:ext cx="7921625"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(d) Bu hal değişimi için ikinci yasa verimi, yararlı işin tersinir işe oranı olup;</a:t>
            </a:r>
          </a:p>
        </p:txBody>
      </p:sp>
    </p:spTree>
    <p:extLst>
      <p:ext uri="{BB962C8B-B14F-4D97-AF65-F5344CB8AC3E}">
        <p14:creationId xmlns:p14="http://schemas.microsoft.com/office/powerpoint/2010/main" val="2292789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52400"/>
            <a:ext cx="8534400"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885825" indent="-342900" eaLnBrk="0" hangingPunct="0">
              <a:defRPr>
                <a:solidFill>
                  <a:schemeClr val="tx1"/>
                </a:solidFill>
                <a:latin typeface="Arial" charset="0"/>
              </a:defRPr>
            </a:lvl2pPr>
            <a:lvl3pPr marL="1408113" indent="-342900" eaLnBrk="0" hangingPunct="0">
              <a:defRPr>
                <a:solidFill>
                  <a:schemeClr val="tx1"/>
                </a:solidFill>
                <a:latin typeface="Arial" charset="0"/>
              </a:defRPr>
            </a:lvl3pPr>
            <a:lvl4pPr marL="1930400" indent="-342900" eaLnBrk="0" hangingPunct="0">
              <a:defRPr>
                <a:solidFill>
                  <a:schemeClr val="tx1"/>
                </a:solidFill>
                <a:latin typeface="Arial" charset="0"/>
              </a:defRPr>
            </a:lvl4pPr>
            <a:lvl5pPr marL="2452688" indent="-342900" eaLnBrk="0" hangingPunct="0">
              <a:defRPr>
                <a:solidFill>
                  <a:schemeClr val="tx1"/>
                </a:solidFill>
                <a:latin typeface="Arial" charset="0"/>
              </a:defRPr>
            </a:lvl5pPr>
            <a:lvl6pPr marL="2909888" indent="-342900" eaLnBrk="0" fontAlgn="base" hangingPunct="0">
              <a:spcBef>
                <a:spcPct val="0"/>
              </a:spcBef>
              <a:spcAft>
                <a:spcPct val="0"/>
              </a:spcAft>
              <a:defRPr>
                <a:solidFill>
                  <a:schemeClr val="tx1"/>
                </a:solidFill>
                <a:latin typeface="Arial" charset="0"/>
              </a:defRPr>
            </a:lvl6pPr>
            <a:lvl7pPr marL="3367088" indent="-342900" eaLnBrk="0" fontAlgn="base" hangingPunct="0">
              <a:spcBef>
                <a:spcPct val="0"/>
              </a:spcBef>
              <a:spcAft>
                <a:spcPct val="0"/>
              </a:spcAft>
              <a:defRPr>
                <a:solidFill>
                  <a:schemeClr val="tx1"/>
                </a:solidFill>
                <a:latin typeface="Arial" charset="0"/>
              </a:defRPr>
            </a:lvl7pPr>
            <a:lvl8pPr marL="3824288" indent="-342900" eaLnBrk="0" fontAlgn="base" hangingPunct="0">
              <a:spcBef>
                <a:spcPct val="0"/>
              </a:spcBef>
              <a:spcAft>
                <a:spcPct val="0"/>
              </a:spcAft>
              <a:defRPr>
                <a:solidFill>
                  <a:schemeClr val="tx1"/>
                </a:solidFill>
                <a:latin typeface="Arial" charset="0"/>
              </a:defRPr>
            </a:lvl8pPr>
            <a:lvl9pPr marL="4281488" indent="-342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b="1" smtClean="0">
                <a:solidFill>
                  <a:srgbClr val="FF3399"/>
                </a:solidFill>
                <a:effectLst>
                  <a:outerShdw blurRad="38100" dist="38100" dir="2700000" algn="tl">
                    <a:srgbClr val="C0C0C0"/>
                  </a:outerShdw>
                </a:effectLst>
              </a:rPr>
              <a:t>ÖRNEK </a:t>
            </a:r>
          </a:p>
          <a:p>
            <a:pPr eaLnBrk="1" fontAlgn="base" hangingPunct="1">
              <a:spcBef>
                <a:spcPct val="0"/>
              </a:spcBef>
              <a:spcAft>
                <a:spcPct val="0"/>
              </a:spcAft>
            </a:pPr>
            <a:r>
              <a:rPr lang="tr-TR" sz="1400" b="1" smtClean="0">
                <a:solidFill>
                  <a:srgbClr val="FFFFFF"/>
                </a:solidFill>
              </a:rPr>
              <a:t>Başlangıçta sıcaklığı 350 °C olan 5 kg kütlesinde bir demir külçe, içinde 30 °C sıcaklıkta 100 kg su bulunan yalıtılmış bir kaba konarak soğutulmaktadır. Kaptan buharlaşan suyun yeniden yoğuşarak kaba döndüğünü kabul ederek, </a:t>
            </a:r>
          </a:p>
          <a:p>
            <a:pPr eaLnBrk="1" fontAlgn="base" hangingPunct="1">
              <a:spcBef>
                <a:spcPct val="0"/>
              </a:spcBef>
              <a:spcAft>
                <a:spcPct val="0"/>
              </a:spcAft>
            </a:pPr>
            <a:endParaRPr lang="tr-TR" sz="1400" b="1" smtClean="0">
              <a:solidFill>
                <a:srgbClr val="FFFFFF"/>
              </a:solidFill>
            </a:endParaRPr>
          </a:p>
          <a:p>
            <a:pPr eaLnBrk="1" fontAlgn="base" hangingPunct="1">
              <a:spcBef>
                <a:spcPct val="0"/>
              </a:spcBef>
              <a:spcAft>
                <a:spcPct val="0"/>
              </a:spcAft>
            </a:pPr>
            <a:endParaRPr lang="tr-TR" sz="1400" b="1" smtClean="0">
              <a:solidFill>
                <a:srgbClr val="000000"/>
              </a:solidFill>
            </a:endParaRPr>
          </a:p>
          <a:p>
            <a:pPr eaLnBrk="1" fontAlgn="base" hangingPunct="1">
              <a:spcBef>
                <a:spcPct val="0"/>
              </a:spcBef>
              <a:spcAft>
                <a:spcPct val="0"/>
              </a:spcAft>
              <a:buFontTx/>
              <a:buAutoNum type="alphaLcParenBoth"/>
            </a:pPr>
            <a:r>
              <a:rPr lang="tr-TR" sz="1400" b="1" smtClean="0">
                <a:solidFill>
                  <a:srgbClr val="000000"/>
                </a:solidFill>
              </a:rPr>
              <a:t> Son haldeki denge sıcaklığını, </a:t>
            </a:r>
          </a:p>
          <a:p>
            <a:pPr eaLnBrk="1" fontAlgn="base" hangingPunct="1">
              <a:spcBef>
                <a:spcPct val="0"/>
              </a:spcBef>
              <a:spcAft>
                <a:spcPct val="0"/>
              </a:spcAft>
              <a:buFontTx/>
              <a:buAutoNum type="alphaLcParenBoth"/>
            </a:pPr>
            <a:r>
              <a:rPr lang="tr-TR" sz="1400" b="1" smtClean="0">
                <a:solidFill>
                  <a:srgbClr val="000000"/>
                </a:solidFill>
              </a:rPr>
              <a:t> Demir ve sudan oluşan bileşik sistemin ilk ve son hallerdeki kullanılabilirliğini,</a:t>
            </a:r>
          </a:p>
          <a:p>
            <a:pPr eaLnBrk="1" fontAlgn="base" hangingPunct="1">
              <a:spcBef>
                <a:spcPct val="0"/>
              </a:spcBef>
              <a:spcAft>
                <a:spcPct val="0"/>
              </a:spcAft>
              <a:buFontTx/>
              <a:buAutoNum type="alphaLcParenBoth"/>
            </a:pPr>
            <a:r>
              <a:rPr lang="tr-TR" sz="1400" b="1" smtClean="0">
                <a:solidFill>
                  <a:srgbClr val="000000"/>
                </a:solidFill>
              </a:rPr>
              <a:t> Hal değişimi sırasında yitirilen iş yapma olanağını (potansiyelini) hesaplayın. </a:t>
            </a:r>
          </a:p>
          <a:p>
            <a:pPr eaLnBrk="1" fontAlgn="base" hangingPunct="1">
              <a:spcBef>
                <a:spcPct val="0"/>
              </a:spcBef>
              <a:spcAft>
                <a:spcPct val="0"/>
              </a:spcAft>
            </a:pPr>
            <a:r>
              <a:rPr lang="tr-TR" sz="1400" b="1" smtClean="0">
                <a:solidFill>
                  <a:srgbClr val="000000"/>
                </a:solidFill>
              </a:rPr>
              <a:t>Çevre sıcaklığını 25 °C ve basıncını 100 kPa alın.</a:t>
            </a:r>
          </a:p>
          <a:p>
            <a:pPr eaLnBrk="1" fontAlgn="base" hangingPunct="1">
              <a:spcBef>
                <a:spcPct val="0"/>
              </a:spcBef>
              <a:spcAft>
                <a:spcPct val="0"/>
              </a:spcAft>
            </a:pPr>
            <a:endParaRPr lang="tr-TR" sz="1400" b="1" smtClean="0">
              <a:solidFill>
                <a:srgbClr val="000000"/>
              </a:solidFill>
            </a:endParaRPr>
          </a:p>
          <a:p>
            <a:pPr eaLnBrk="1" fontAlgn="base" hangingPunct="1">
              <a:spcBef>
                <a:spcPct val="0"/>
              </a:spcBef>
              <a:spcAft>
                <a:spcPct val="0"/>
              </a:spcAft>
            </a:pPr>
            <a:r>
              <a:rPr lang="tr-TR" sz="1400" b="1" smtClean="0">
                <a:solidFill>
                  <a:srgbClr val="FF3300"/>
                </a:solidFill>
              </a:rPr>
              <a:t>Çözüm</a:t>
            </a:r>
            <a:r>
              <a:rPr lang="tr-TR" sz="1400" b="1" smtClean="0">
                <a:solidFill>
                  <a:srgbClr val="000000"/>
                </a:solidFill>
              </a:rPr>
              <a:t> </a:t>
            </a:r>
          </a:p>
          <a:p>
            <a:pPr eaLnBrk="1" fontAlgn="base" hangingPunct="1">
              <a:spcBef>
                <a:spcPct val="0"/>
              </a:spcBef>
              <a:spcAft>
                <a:spcPct val="0"/>
              </a:spcAft>
            </a:pPr>
            <a:r>
              <a:rPr lang="tr-TR" sz="1400" b="1" smtClean="0">
                <a:solidFill>
                  <a:srgbClr val="000000"/>
                </a:solidFill>
              </a:rPr>
              <a:t>(a) Sistemin son haldeki sıcaklığı kapalı sistem için enerjinin korunumu denkleminden hesaplanabilir. Sistem sınırlarının sabit olduğu, çevreyle iş ve ısı etkileşiminin bulunmadığı gözönüne alınırsa, </a:t>
            </a: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3141663"/>
            <a:ext cx="3960812"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797425"/>
            <a:ext cx="3529012"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429000"/>
            <a:ext cx="2665412"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619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84213" y="333375"/>
            <a:ext cx="2016125"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(b) </a:t>
            </a:r>
            <a:r>
              <a:rPr lang="tr-TR" sz="1400" b="1" smtClean="0">
                <a:solidFill>
                  <a:srgbClr val="000000"/>
                </a:solidFill>
              </a:rPr>
              <a:t>Kullanılabilirlik </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60350"/>
            <a:ext cx="3816350"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060575"/>
            <a:ext cx="4967288"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149725"/>
            <a:ext cx="352901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Text Box 6"/>
          <p:cNvSpPr txBox="1">
            <a:spLocks noChangeArrowheads="1"/>
          </p:cNvSpPr>
          <p:nvPr/>
        </p:nvSpPr>
        <p:spPr bwMode="auto">
          <a:xfrm>
            <a:off x="682625" y="5229225"/>
            <a:ext cx="1657350"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(c</a:t>
            </a:r>
            <a:r>
              <a:rPr lang="tr-TR" sz="1400" b="1" smtClean="0">
                <a:solidFill>
                  <a:srgbClr val="000000"/>
                </a:solidFill>
              </a:rPr>
              <a:t>) Tersinmezlik, </a:t>
            </a:r>
          </a:p>
        </p:txBody>
      </p:sp>
      <p:pic>
        <p:nvPicPr>
          <p:cNvPr id="1075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373688"/>
            <a:ext cx="3887788"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139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0" y="0"/>
            <a:ext cx="91440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b="1" smtClean="0">
                <a:solidFill>
                  <a:srgbClr val="FF3399"/>
                </a:solidFill>
                <a:effectLst>
                  <a:outerShdw blurRad="38100" dist="38100" dir="2700000" algn="tl">
                    <a:srgbClr val="C0C0C0"/>
                  </a:outerShdw>
                </a:effectLst>
              </a:rPr>
              <a:t>ÖRNEK</a:t>
            </a:r>
            <a:r>
              <a:rPr lang="tr-TR" sz="1400" b="1" smtClean="0">
                <a:solidFill>
                  <a:srgbClr val="000000"/>
                </a:solidFill>
              </a:rPr>
              <a:t> </a:t>
            </a:r>
          </a:p>
          <a:p>
            <a:pPr fontAlgn="base">
              <a:spcBef>
                <a:spcPct val="0"/>
              </a:spcBef>
              <a:spcAft>
                <a:spcPct val="0"/>
              </a:spcAft>
            </a:pPr>
            <a:r>
              <a:rPr lang="tr-TR" sz="1400" b="1" smtClean="0">
                <a:solidFill>
                  <a:srgbClr val="FFFFFF"/>
                </a:solidFill>
              </a:rPr>
              <a:t>Şekilde gösterilen sürtünmesiz piston-silindir düzeneğinde başlangıçta 400 K sıcaklık ve 350 kPa basınçta 0.01 m3 argon gazı bulunmaktadır. Daha sonra argona 1200 K sıcaklıktaki bir kaynaktan ısı geçişi olmakta ve argon, hacmi iki katı oluncaya kadar sabit sıcaklıkta genişlemektedir. Argonla 300 K sıcaklıkta ve 100 kPa basınçtaki çevre ortam arasında ısı geçişi yoktur. Hal deği­şimi sırasında (a) yapılan yararlı işi, (b)</a:t>
            </a:r>
            <a:r>
              <a:rPr lang="tr-TR" sz="1400" b="1" i="1" smtClean="0">
                <a:solidFill>
                  <a:srgbClr val="FFFFFF"/>
                </a:solidFill>
              </a:rPr>
              <a:t> </a:t>
            </a:r>
            <a:r>
              <a:rPr lang="tr-TR" sz="1400" b="1" smtClean="0">
                <a:solidFill>
                  <a:srgbClr val="FFFFFF"/>
                </a:solidFill>
              </a:rPr>
              <a:t>tersinir işi, (c) oluşan tersinmezliği hesaplayın.</a:t>
            </a:r>
          </a:p>
          <a:p>
            <a:pPr fontAlgn="base">
              <a:spcBef>
                <a:spcPct val="0"/>
              </a:spcBef>
              <a:spcAft>
                <a:spcPct val="0"/>
              </a:spcAft>
            </a:pPr>
            <a:endParaRPr lang="tr-TR" sz="1400" b="1" smtClean="0">
              <a:solidFill>
                <a:srgbClr val="FFFFFF"/>
              </a:solidFill>
            </a:endParaRPr>
          </a:p>
          <a:p>
            <a:pPr fontAlgn="base">
              <a:spcBef>
                <a:spcPct val="0"/>
              </a:spcBef>
              <a:spcAft>
                <a:spcPct val="0"/>
              </a:spcAft>
            </a:pPr>
            <a:r>
              <a:rPr lang="tr-TR" sz="1400" b="1" smtClean="0">
                <a:solidFill>
                  <a:srgbClr val="FF3300"/>
                </a:solidFill>
              </a:rPr>
              <a:t>Çözüm</a:t>
            </a:r>
            <a:r>
              <a:rPr lang="tr-TR" sz="1400" b="1" smtClean="0">
                <a:solidFill>
                  <a:srgbClr val="000000"/>
                </a:solidFill>
              </a:rPr>
              <a:t> </a:t>
            </a:r>
          </a:p>
          <a:p>
            <a:pPr fontAlgn="base">
              <a:spcBef>
                <a:spcPct val="0"/>
              </a:spcBef>
              <a:spcAft>
                <a:spcPct val="0"/>
              </a:spcAft>
            </a:pPr>
            <a:r>
              <a:rPr lang="tr-TR" sz="1400" b="1" smtClean="0">
                <a:solidFill>
                  <a:srgbClr val="000000"/>
                </a:solidFill>
              </a:rPr>
              <a:t>Sistem, silindir içindeki argondur. Argon verilen koşullarda mükemmel bir gaz sayılabilir. (a) Bu hal değişimi sırasında gerçekleşen tek iş, sanki dengeli sınır işidir, </a:t>
            </a:r>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63" y="2362200"/>
            <a:ext cx="511175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352800"/>
            <a:ext cx="51847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4114800"/>
            <a:ext cx="345598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0" name="Text Box 6"/>
          <p:cNvSpPr txBox="1">
            <a:spLocks noChangeArrowheads="1"/>
          </p:cNvSpPr>
          <p:nvPr/>
        </p:nvSpPr>
        <p:spPr bwMode="auto">
          <a:xfrm>
            <a:off x="755650" y="4572000"/>
            <a:ext cx="7920038"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(b) Çevre dışındaki bir ısıl enerji deposuyla ısı alışverişi vardır, bu nedenle tersinir iş </a:t>
            </a:r>
          </a:p>
        </p:txBody>
      </p:sp>
      <p:pic>
        <p:nvPicPr>
          <p:cNvPr id="1085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5029200"/>
            <a:ext cx="338455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438400"/>
            <a:ext cx="2663825"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15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5" name="Dikdörtgen 4"/>
          <p:cNvSpPr/>
          <p:nvPr/>
        </p:nvSpPr>
        <p:spPr>
          <a:xfrm>
            <a:off x="122615" y="1556792"/>
            <a:ext cx="8809323" cy="1477328"/>
          </a:xfrm>
          <a:prstGeom prst="rect">
            <a:avLst/>
          </a:prstGeom>
        </p:spPr>
        <p:txBody>
          <a:bodyPr wrap="square">
            <a:spAutoFit/>
          </a:bodyPr>
          <a:lstStyle/>
          <a:p>
            <a:r>
              <a:rPr lang="tr-TR" b="1" dirty="0"/>
              <a:t>7.1 TEMEL </a:t>
            </a:r>
            <a:r>
              <a:rPr lang="tr-TR" b="1" dirty="0" smtClean="0"/>
              <a:t>KAVRAMLAR</a:t>
            </a:r>
          </a:p>
          <a:p>
            <a:endParaRPr lang="tr-TR" b="1" dirty="0"/>
          </a:p>
          <a:p>
            <a:pPr algn="just"/>
            <a:r>
              <a:rPr lang="tr-TR" b="1" dirty="0" smtClean="0"/>
              <a:t>Tersinir iş, işlemin gerçek işi ile tersinir işinin karşılaştırılması ile ilgilenir. </a:t>
            </a:r>
            <a:r>
              <a:rPr lang="tr-TR" dirty="0" smtClean="0"/>
              <a:t>Bu karşılaştırma iki şekilde yapılır. Birincisi, aşağıdaki gibi tanımlanabilen bir işlem veya cihaz için ikinci yasa verimidir.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64" y="2780928"/>
            <a:ext cx="65246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121314" y="5014342"/>
                <a:ext cx="8627150" cy="923330"/>
              </a:xfrm>
              <a:prstGeom prst="rect">
                <a:avLst/>
              </a:prstGeom>
            </p:spPr>
            <p:txBody>
              <a:bodyPr wrap="square">
                <a:spAutoFit/>
              </a:bodyPr>
              <a:lstStyle/>
              <a:p>
                <a:pPr algn="just"/>
                <a:r>
                  <a:rPr lang="tr-TR" b="1" dirty="0" smtClean="0"/>
                  <a:t>burada </a:t>
                </a:r>
                <a14:m>
                  <m:oMath xmlns:m="http://schemas.openxmlformats.org/officeDocument/2006/math">
                    <m:sSub>
                      <m:sSubPr>
                        <m:ctrlPr>
                          <a:rPr lang="tr-TR" b="1" i="1" dirty="0" smtClean="0">
                            <a:latin typeface="Cambria Math" panose="02040503050406030204" pitchFamily="18" charset="0"/>
                          </a:rPr>
                        </m:ctrlPr>
                      </m:sSubPr>
                      <m:e>
                        <m:r>
                          <a:rPr lang="tr-TR" b="1" i="1" dirty="0" smtClean="0">
                            <a:latin typeface="Cambria Math"/>
                          </a:rPr>
                          <m:t>𝑾</m:t>
                        </m:r>
                      </m:e>
                      <m:sub>
                        <m:r>
                          <a:rPr lang="tr-TR" b="1" i="1" dirty="0" smtClean="0">
                            <a:latin typeface="Cambria Math"/>
                          </a:rPr>
                          <m:t>𝒂</m:t>
                        </m:r>
                      </m:sub>
                    </m:sSub>
                  </m:oMath>
                </a14:m>
                <a:r>
                  <a:rPr lang="tr-TR" b="1" dirty="0" smtClean="0"/>
                  <a:t> gerçek işve </a:t>
                </a:r>
                <a14:m>
                  <m:oMath xmlns:m="http://schemas.openxmlformats.org/officeDocument/2006/math">
                    <m:sSub>
                      <m:sSubPr>
                        <m:ctrlPr>
                          <a:rPr lang="tr-TR" b="1" i="1" dirty="0" smtClean="0">
                            <a:latin typeface="Cambria Math" panose="02040503050406030204" pitchFamily="18" charset="0"/>
                          </a:rPr>
                        </m:ctrlPr>
                      </m:sSubPr>
                      <m:e>
                        <m:r>
                          <a:rPr lang="tr-TR" b="1" i="1" dirty="0" smtClean="0">
                            <a:latin typeface="Cambria Math"/>
                          </a:rPr>
                          <m:t>𝑾</m:t>
                        </m:r>
                      </m:e>
                      <m:sub>
                        <m:r>
                          <a:rPr lang="tr-TR" b="1" i="1" dirty="0" smtClean="0">
                            <a:latin typeface="Cambria Math"/>
                          </a:rPr>
                          <m:t>𝒕𝒓</m:t>
                        </m:r>
                      </m:sub>
                    </m:sSub>
                  </m:oMath>
                </a14:m>
                <a:r>
                  <a:rPr lang="tr-TR" b="1" dirty="0" smtClean="0"/>
                  <a:t> gerçeğe dayanmayan tersinir işlem için tersinir iştir. </a:t>
                </a:r>
                <a:r>
                  <a:rPr lang="tr-TR" dirty="0" smtClean="0"/>
                  <a:t>İkinci yasa verimi, Bölüm 6’da tanımlanan bir cihazın </a:t>
                </a:r>
                <a:r>
                  <a:rPr lang="tr-TR" dirty="0" err="1" smtClean="0">
                    <a:solidFill>
                      <a:srgbClr val="FF0000"/>
                    </a:solidFill>
                  </a:rPr>
                  <a:t>adyabatik</a:t>
                </a:r>
                <a:r>
                  <a:rPr lang="tr-TR" dirty="0" smtClean="0">
                    <a:solidFill>
                      <a:srgbClr val="FF0000"/>
                    </a:solidFill>
                  </a:rPr>
                  <a:t> veriminden farklıdır</a:t>
                </a:r>
                <a:r>
                  <a:rPr lang="tr-TR" dirty="0" smtClean="0"/>
                  <a:t>, genelde daha yüksektir ve ideal durumla daha iyi bir karşılaştırma yapılmasını sağlar.</a:t>
                </a:r>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21314" y="5014342"/>
                <a:ext cx="8627150" cy="923330"/>
              </a:xfrm>
              <a:prstGeom prst="rect">
                <a:avLst/>
              </a:prstGeom>
              <a:blipFill rotWithShape="0">
                <a:blip r:embed="rId3"/>
                <a:stretch>
                  <a:fillRect l="-636" t="-3974" r="-565" b="-9934"/>
                </a:stretch>
              </a:blipFill>
            </p:spPr>
            <p:txBody>
              <a:bodyPr/>
              <a:lstStyle/>
              <a:p>
                <a:r>
                  <a:rPr lang="tr-TR">
                    <a:noFill/>
                  </a:rPr>
                  <a:t> </a:t>
                </a:r>
              </a:p>
            </p:txBody>
          </p:sp>
        </mc:Fallback>
      </mc:AlternateContent>
      <p:sp>
        <p:nvSpPr>
          <p:cNvPr id="3" name="Slayt Numarası Yer Tutucusu 2"/>
          <p:cNvSpPr>
            <a:spLocks noGrp="1"/>
          </p:cNvSpPr>
          <p:nvPr>
            <p:ph type="sldNum" sz="quarter" idx="12"/>
          </p:nvPr>
        </p:nvSpPr>
        <p:spPr/>
        <p:txBody>
          <a:bodyPr/>
          <a:lstStyle/>
          <a:p>
            <a:fld id="{8AB46032-8E10-420C-AA4D-9886DCF97C37}" type="slidenum">
              <a:rPr lang="tr-TR" smtClean="0"/>
              <a:t>4</a:t>
            </a:fld>
            <a:endParaRPr lang="tr-TR"/>
          </a:p>
        </p:txBody>
      </p:sp>
    </p:spTree>
    <p:extLst>
      <p:ext uri="{BB962C8B-B14F-4D97-AF65-F5344CB8AC3E}">
        <p14:creationId xmlns:p14="http://schemas.microsoft.com/office/powerpoint/2010/main" val="4006292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3375"/>
            <a:ext cx="52562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8" y="1773238"/>
            <a:ext cx="489743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005263"/>
            <a:ext cx="4608513"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3" name="Text Box 5"/>
          <p:cNvSpPr txBox="1">
            <a:spLocks noChangeArrowheads="1"/>
          </p:cNvSpPr>
          <p:nvPr/>
        </p:nvSpPr>
        <p:spPr bwMode="auto">
          <a:xfrm>
            <a:off x="539750" y="5229225"/>
            <a:ext cx="1655763"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(c) Tersinmezlik </a:t>
            </a:r>
          </a:p>
        </p:txBody>
      </p:sp>
      <p:pic>
        <p:nvPicPr>
          <p:cNvPr id="1095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5661025"/>
            <a:ext cx="4824412"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76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20638"/>
            <a:ext cx="889317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306513" indent="-342900" eaLnBrk="0" hangingPunct="0">
              <a:defRPr>
                <a:solidFill>
                  <a:schemeClr val="tx1"/>
                </a:solidFill>
                <a:latin typeface="Arial" charset="0"/>
              </a:defRPr>
            </a:lvl3pPr>
            <a:lvl4pPr marL="1828800" indent="-342900" eaLnBrk="0" hangingPunct="0">
              <a:defRPr>
                <a:solidFill>
                  <a:schemeClr val="tx1"/>
                </a:solidFill>
                <a:latin typeface="Arial" charset="0"/>
              </a:defRPr>
            </a:lvl4pPr>
            <a:lvl5pPr marL="2351088" indent="-342900" eaLnBrk="0" hangingPunct="0">
              <a:defRPr>
                <a:solidFill>
                  <a:schemeClr val="tx1"/>
                </a:solidFill>
                <a:latin typeface="Arial" charset="0"/>
              </a:defRPr>
            </a:lvl5pPr>
            <a:lvl6pPr marL="2808288" indent="-342900" eaLnBrk="0" fontAlgn="base" hangingPunct="0">
              <a:spcBef>
                <a:spcPct val="0"/>
              </a:spcBef>
              <a:spcAft>
                <a:spcPct val="0"/>
              </a:spcAft>
              <a:defRPr>
                <a:solidFill>
                  <a:schemeClr val="tx1"/>
                </a:solidFill>
                <a:latin typeface="Arial" charset="0"/>
              </a:defRPr>
            </a:lvl6pPr>
            <a:lvl7pPr marL="3265488" indent="-342900" eaLnBrk="0" fontAlgn="base" hangingPunct="0">
              <a:spcBef>
                <a:spcPct val="0"/>
              </a:spcBef>
              <a:spcAft>
                <a:spcPct val="0"/>
              </a:spcAft>
              <a:defRPr>
                <a:solidFill>
                  <a:schemeClr val="tx1"/>
                </a:solidFill>
                <a:latin typeface="Arial" charset="0"/>
              </a:defRPr>
            </a:lvl7pPr>
            <a:lvl8pPr marL="3722688" indent="-342900" eaLnBrk="0" fontAlgn="base" hangingPunct="0">
              <a:spcBef>
                <a:spcPct val="0"/>
              </a:spcBef>
              <a:spcAft>
                <a:spcPct val="0"/>
              </a:spcAft>
              <a:defRPr>
                <a:solidFill>
                  <a:schemeClr val="tx1"/>
                </a:solidFill>
                <a:latin typeface="Arial" charset="0"/>
              </a:defRPr>
            </a:lvl8pPr>
            <a:lvl9pPr marL="4179888" indent="-342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b="1" smtClean="0">
                <a:solidFill>
                  <a:srgbClr val="FF3399"/>
                </a:solidFill>
                <a:effectLst>
                  <a:outerShdw blurRad="38100" dist="38100" dir="2700000" algn="tl">
                    <a:srgbClr val="C0C0C0"/>
                  </a:outerShdw>
                </a:effectLst>
              </a:rPr>
              <a:t>ÖRNEK</a:t>
            </a:r>
            <a:r>
              <a:rPr lang="tr-TR" sz="1400" b="1" smtClean="0">
                <a:solidFill>
                  <a:srgbClr val="000000"/>
                </a:solidFill>
              </a:rPr>
              <a:t> </a:t>
            </a:r>
          </a:p>
          <a:p>
            <a:pPr eaLnBrk="1" fontAlgn="base" hangingPunct="1">
              <a:spcBef>
                <a:spcPct val="0"/>
              </a:spcBef>
              <a:spcAft>
                <a:spcPct val="0"/>
              </a:spcAft>
            </a:pPr>
            <a:r>
              <a:rPr lang="tr-TR" sz="1400" b="1" smtClean="0">
                <a:solidFill>
                  <a:srgbClr val="FFFFFF"/>
                </a:solidFill>
              </a:rPr>
              <a:t>Su buharı, sürekli akışlı bir türbine 3 MPa basınç ve 450 °C sıcaklıkta girmekte, 200 kPa basınç ve 150 °C sıcaklıkta çıkmaktadır. Türbinde akan buharın kütle debisi 8 kg/s'dir. Türbindeki akış sırasında, buhardan 25 °C sıcaklık ve 100 kPa basınçtaki çevreye 300 kW ısı geçişi olmaktadır. Kinetik ve potansiyel enerji değişimleri gözardı edilebilir, </a:t>
            </a:r>
          </a:p>
          <a:p>
            <a:pPr eaLnBrk="1" fontAlgn="base" hangingPunct="1">
              <a:spcBef>
                <a:spcPct val="0"/>
              </a:spcBef>
              <a:spcAft>
                <a:spcPct val="0"/>
              </a:spcAft>
            </a:pPr>
            <a:endParaRPr lang="tr-TR" sz="1400" b="1" smtClean="0">
              <a:solidFill>
                <a:srgbClr val="FFFFFF"/>
              </a:solidFill>
            </a:endParaRPr>
          </a:p>
          <a:p>
            <a:pPr eaLnBrk="1" fontAlgn="base" hangingPunct="1">
              <a:spcBef>
                <a:spcPct val="0"/>
              </a:spcBef>
              <a:spcAft>
                <a:spcPct val="0"/>
              </a:spcAft>
              <a:buFontTx/>
              <a:buAutoNum type="alphaLcParenBoth"/>
            </a:pPr>
            <a:r>
              <a:rPr lang="tr-TR" sz="1400" b="1" smtClean="0">
                <a:solidFill>
                  <a:srgbClr val="000000"/>
                </a:solidFill>
              </a:rPr>
              <a:t>Türbinin ürettiği gücü, </a:t>
            </a:r>
          </a:p>
          <a:p>
            <a:pPr eaLnBrk="1" fontAlgn="base" hangingPunct="1">
              <a:spcBef>
                <a:spcPct val="0"/>
              </a:spcBef>
              <a:spcAft>
                <a:spcPct val="0"/>
              </a:spcAft>
              <a:buFontTx/>
              <a:buAutoNum type="alphaLcParenBoth"/>
            </a:pPr>
            <a:r>
              <a:rPr lang="tr-TR" sz="1400" b="1" i="1" smtClean="0">
                <a:solidFill>
                  <a:srgbClr val="000000"/>
                </a:solidFill>
              </a:rPr>
              <a:t>T</a:t>
            </a:r>
            <a:r>
              <a:rPr lang="tr-TR" sz="1400" b="1" smtClean="0">
                <a:solidFill>
                  <a:srgbClr val="000000"/>
                </a:solidFill>
              </a:rPr>
              <a:t>ürbinden elde edilebilecek en büyük gücü (birim zamanda tersinir iş), </a:t>
            </a:r>
          </a:p>
          <a:p>
            <a:pPr eaLnBrk="1" fontAlgn="base" hangingPunct="1">
              <a:spcBef>
                <a:spcPct val="0"/>
              </a:spcBef>
              <a:spcAft>
                <a:spcPct val="0"/>
              </a:spcAft>
              <a:buFontTx/>
              <a:buAutoNum type="alphaLcParenBoth"/>
            </a:pPr>
            <a:r>
              <a:rPr lang="tr-TR" sz="1400" b="1" smtClean="0">
                <a:solidFill>
                  <a:srgbClr val="000000"/>
                </a:solidFill>
              </a:rPr>
              <a:t>İkinci yasa verimini, </a:t>
            </a:r>
          </a:p>
          <a:p>
            <a:pPr eaLnBrk="1" fontAlgn="base" hangingPunct="1">
              <a:spcBef>
                <a:spcPct val="0"/>
              </a:spcBef>
              <a:spcAft>
                <a:spcPct val="0"/>
              </a:spcAft>
              <a:buFontTx/>
              <a:buAutoNum type="alphaLcParenBoth"/>
            </a:pPr>
            <a:r>
              <a:rPr lang="tr-TR" sz="1400" b="1" smtClean="0">
                <a:solidFill>
                  <a:srgbClr val="000000"/>
                </a:solidFill>
              </a:rPr>
              <a:t>Tersinmezliği ve </a:t>
            </a:r>
          </a:p>
          <a:p>
            <a:pPr eaLnBrk="1" fontAlgn="base" hangingPunct="1">
              <a:spcBef>
                <a:spcPct val="0"/>
              </a:spcBef>
              <a:spcAft>
                <a:spcPct val="0"/>
              </a:spcAft>
              <a:buFontTx/>
              <a:buAutoNum type="alphaLcParenBoth"/>
            </a:pPr>
            <a:r>
              <a:rPr lang="tr-TR" sz="1400" b="1" smtClean="0">
                <a:solidFill>
                  <a:srgbClr val="000000"/>
                </a:solidFill>
              </a:rPr>
              <a:t>Su buharının giriş koşullarındaki kullanılabilirliğini hesaplayın.</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24175"/>
            <a:ext cx="211455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4" name="Text Box 4"/>
          <p:cNvSpPr txBox="1">
            <a:spLocks noChangeArrowheads="1"/>
          </p:cNvSpPr>
          <p:nvPr/>
        </p:nvSpPr>
        <p:spPr bwMode="auto">
          <a:xfrm>
            <a:off x="755650" y="2565400"/>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FF3300"/>
                </a:solidFill>
              </a:rPr>
              <a:t>Çözüm</a:t>
            </a:r>
            <a:r>
              <a:rPr lang="tr-TR" sz="1400" smtClean="0">
                <a:solidFill>
                  <a:srgbClr val="FF3300"/>
                </a:solidFill>
              </a:rPr>
              <a:t> </a:t>
            </a:r>
          </a:p>
        </p:txBody>
      </p:sp>
      <p:pic>
        <p:nvPicPr>
          <p:cNvPr id="112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492375"/>
            <a:ext cx="532923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Text Box 6"/>
          <p:cNvSpPr txBox="1">
            <a:spLocks noChangeArrowheads="1"/>
          </p:cNvSpPr>
          <p:nvPr/>
        </p:nvSpPr>
        <p:spPr bwMode="auto">
          <a:xfrm>
            <a:off x="2411413" y="4283075"/>
            <a:ext cx="6553200" cy="51752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(a) Türbinin gerçek güç üretimi, sürekli akışlı sistemler için birim zamanda yapılan yararlı işe eşittir </a:t>
            </a:r>
          </a:p>
        </p:txBody>
      </p:sp>
      <p:pic>
        <p:nvPicPr>
          <p:cNvPr id="1126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4876800"/>
            <a:ext cx="45354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965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539750" y="188913"/>
            <a:ext cx="8064500" cy="51752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(b) </a:t>
            </a:r>
            <a:r>
              <a:rPr lang="tr-TR" sz="1400" b="1" smtClean="0">
                <a:solidFill>
                  <a:srgbClr val="000000"/>
                </a:solidFill>
              </a:rPr>
              <a:t>Türbinden elde edilebilecek en büyük güç, giriş ve çıkış halleri arasında tersinir bir akış olması durumunda sağlanacaktır. </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489743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268413"/>
            <a:ext cx="3744913"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9" name="Text Box 5"/>
          <p:cNvSpPr txBox="1">
            <a:spLocks noChangeArrowheads="1"/>
          </p:cNvSpPr>
          <p:nvPr/>
        </p:nvSpPr>
        <p:spPr bwMode="auto">
          <a:xfrm>
            <a:off x="468313" y="3068638"/>
            <a:ext cx="2232025" cy="73025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(c) ikinci yasa verimi yararlı işin tersinir işe oranıdır </a:t>
            </a:r>
          </a:p>
        </p:txBody>
      </p:sp>
      <p:pic>
        <p:nvPicPr>
          <p:cNvPr id="1136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141663"/>
            <a:ext cx="3455988"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1" name="Text Box 7"/>
          <p:cNvSpPr txBox="1">
            <a:spLocks noChangeArrowheads="1"/>
          </p:cNvSpPr>
          <p:nvPr/>
        </p:nvSpPr>
        <p:spPr bwMode="auto">
          <a:xfrm>
            <a:off x="395288" y="4005263"/>
            <a:ext cx="2881312" cy="11557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i="1" smtClean="0">
                <a:solidFill>
                  <a:srgbClr val="000000"/>
                </a:solidFill>
              </a:rPr>
              <a:t>(d) </a:t>
            </a:r>
            <a:r>
              <a:rPr lang="tr-TR" sz="1400" b="1" smtClean="0">
                <a:solidFill>
                  <a:srgbClr val="000000"/>
                </a:solidFill>
              </a:rPr>
              <a:t>Birim zamanda oluşan tersinmezlik, birim zamanda elde edilebilecek tersinir işle, türbinde birim zamanda yapılan yararlı iş arasındaki farktır </a:t>
            </a:r>
          </a:p>
        </p:txBody>
      </p:sp>
      <p:pic>
        <p:nvPicPr>
          <p:cNvPr id="1136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240213"/>
            <a:ext cx="4824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3" name="Text Box 9"/>
          <p:cNvSpPr txBox="1">
            <a:spLocks noChangeArrowheads="1"/>
          </p:cNvSpPr>
          <p:nvPr/>
        </p:nvSpPr>
        <p:spPr bwMode="auto">
          <a:xfrm>
            <a:off x="395288" y="5300663"/>
            <a:ext cx="2952750" cy="51752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(e) Su buharının giriş koşullarındaki kullanılabilirliği</a:t>
            </a:r>
          </a:p>
        </p:txBody>
      </p:sp>
      <p:pic>
        <p:nvPicPr>
          <p:cNvPr id="1136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797425"/>
            <a:ext cx="482441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5" name="Text Box 11"/>
          <p:cNvSpPr txBox="1">
            <a:spLocks noChangeArrowheads="1"/>
          </p:cNvSpPr>
          <p:nvPr/>
        </p:nvSpPr>
        <p:spPr bwMode="auto">
          <a:xfrm>
            <a:off x="179388" y="6092825"/>
            <a:ext cx="8208962" cy="730250"/>
          </a:xfrm>
          <a:prstGeom prst="rect">
            <a:avLst/>
          </a:prstGeom>
          <a:solidFill>
            <a:srgbClr val="D8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sz="1400" b="1" smtClean="0">
                <a:solidFill>
                  <a:srgbClr val="000000"/>
                </a:solidFill>
              </a:rPr>
              <a:t>Kinetik ve potansiyel enerjiler gözönüne alınmazsa, türbinde her kg su buharının 1238 kJ iş yapma potansiyeli vardır. Debiyle çarparsak, (8x1238)= 9904 kW bulunur. Türbinde buharın güç üretme potansiyelinin ancak 4302/9904 = 0.434 veya yüzde 43.4'ü yararlı güce dönüşmektedir.</a:t>
            </a:r>
          </a:p>
        </p:txBody>
      </p:sp>
    </p:spTree>
    <p:extLst>
      <p:ext uri="{BB962C8B-B14F-4D97-AF65-F5344CB8AC3E}">
        <p14:creationId xmlns:p14="http://schemas.microsoft.com/office/powerpoint/2010/main" val="3529676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16632"/>
            <a:ext cx="9266265" cy="16312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smtClean="0">
                <a:solidFill>
                  <a:srgbClr val="FF0000"/>
                </a:solidFill>
              </a:rPr>
              <a:t>(</a:t>
            </a:r>
            <a:r>
              <a:rPr lang="tr-TR" sz="2000" b="1" dirty="0">
                <a:solidFill>
                  <a:srgbClr val="FF0000"/>
                </a:solidFill>
              </a:rPr>
              <a:t>25 Puan) Su buharı, 10 kg/s kütlesel bir debi ile bir türbine 4 </a:t>
            </a:r>
            <a:r>
              <a:rPr lang="tr-TR" sz="2000" b="1" dirty="0" err="1">
                <a:solidFill>
                  <a:srgbClr val="FF0000"/>
                </a:solidFill>
              </a:rPr>
              <a:t>MPa</a:t>
            </a:r>
            <a:r>
              <a:rPr lang="tr-TR" sz="2000" b="1" dirty="0">
                <a:solidFill>
                  <a:srgbClr val="FF0000"/>
                </a:solidFill>
              </a:rPr>
              <a:t> basınç ve 400 °C sıcaklıkta girmekte, 200 </a:t>
            </a:r>
            <a:r>
              <a:rPr lang="tr-TR" sz="2000" b="1" dirty="0" err="1">
                <a:solidFill>
                  <a:srgbClr val="FF0000"/>
                </a:solidFill>
              </a:rPr>
              <a:t>kPa</a:t>
            </a:r>
            <a:r>
              <a:rPr lang="tr-TR" sz="2000" b="1" dirty="0">
                <a:solidFill>
                  <a:srgbClr val="FF0000"/>
                </a:solidFill>
              </a:rPr>
              <a:t> basınç ve 200 °C sıcaklıkta çıkmaktadır. Türbinden olan ısı kaybı 343 kW  ve çevre şartları 25 °C sıcaklık ve 100 </a:t>
            </a:r>
            <a:r>
              <a:rPr lang="tr-TR" sz="2000" b="1" dirty="0" err="1">
                <a:solidFill>
                  <a:srgbClr val="FF0000"/>
                </a:solidFill>
              </a:rPr>
              <a:t>kPa</a:t>
            </a:r>
            <a:r>
              <a:rPr lang="tr-TR" sz="2000" b="1" dirty="0">
                <a:solidFill>
                  <a:srgbClr val="FF0000"/>
                </a:solidFill>
              </a:rPr>
              <a:t> basınç ise;  (a) Türbinin ürettiği gücü, (b)</a:t>
            </a:r>
            <a:r>
              <a:rPr lang="tr-TR" sz="2000" b="1" i="1" dirty="0">
                <a:solidFill>
                  <a:srgbClr val="FF0000"/>
                </a:solidFill>
              </a:rPr>
              <a:t>T</a:t>
            </a:r>
            <a:r>
              <a:rPr lang="tr-TR" sz="2000" b="1" dirty="0">
                <a:solidFill>
                  <a:srgbClr val="FF0000"/>
                </a:solidFill>
              </a:rPr>
              <a:t>ürbinden elde edilebilecek en büyük gücü, (c)İkinci yasa verimini, (d)</a:t>
            </a:r>
            <a:r>
              <a:rPr lang="tr-TR" sz="2000" b="1" dirty="0" err="1">
                <a:solidFill>
                  <a:srgbClr val="FF0000"/>
                </a:solidFill>
              </a:rPr>
              <a:t>Tersinmezliği</a:t>
            </a:r>
            <a:r>
              <a:rPr lang="tr-TR" sz="2000" b="1" dirty="0">
                <a:solidFill>
                  <a:srgbClr val="FF0000"/>
                </a:solidFill>
              </a:rPr>
              <a:t> (e)Su buharının çıkış koşullarındaki </a:t>
            </a:r>
            <a:r>
              <a:rPr lang="tr-TR" sz="2000" b="1" dirty="0" err="1">
                <a:solidFill>
                  <a:srgbClr val="FF0000"/>
                </a:solidFill>
              </a:rPr>
              <a:t>ekserjisini</a:t>
            </a:r>
            <a:r>
              <a:rPr lang="tr-TR" sz="2000" b="1" dirty="0">
                <a:solidFill>
                  <a:srgbClr val="FF0000"/>
                </a:solidFill>
              </a:rPr>
              <a:t> hesaplayınız.</a:t>
            </a:r>
          </a:p>
        </p:txBody>
      </p:sp>
      <p:sp>
        <p:nvSpPr>
          <p:cNvPr id="3" name="Slayt Numarası Yer Tutucusu 2"/>
          <p:cNvSpPr>
            <a:spLocks noGrp="1"/>
          </p:cNvSpPr>
          <p:nvPr>
            <p:ph type="sldNum" sz="quarter" idx="12"/>
          </p:nvPr>
        </p:nvSpPr>
        <p:spPr/>
        <p:txBody>
          <a:bodyPr/>
          <a:lstStyle/>
          <a:p>
            <a:fld id="{8AB46032-8E10-420C-AA4D-9886DCF97C37}" type="slidenum">
              <a:rPr lang="tr-TR" smtClean="0"/>
              <a:t>43</a:t>
            </a:fld>
            <a:endParaRPr lang="tr-TR"/>
          </a:p>
        </p:txBody>
      </p:sp>
      <p:pic>
        <p:nvPicPr>
          <p:cNvPr id="4" name="Resim 3"/>
          <p:cNvPicPr>
            <a:picLocks noChangeAspect="1"/>
          </p:cNvPicPr>
          <p:nvPr/>
        </p:nvPicPr>
        <p:blipFill rotWithShape="1">
          <a:blip r:embed="rId2"/>
          <a:srcRect t="10918" r="28817"/>
          <a:stretch/>
        </p:blipFill>
        <p:spPr>
          <a:xfrm>
            <a:off x="56814" y="1767767"/>
            <a:ext cx="4104456" cy="2937537"/>
          </a:xfrm>
          <a:prstGeom prst="rect">
            <a:avLst/>
          </a:prstGeom>
        </p:spPr>
      </p:pic>
      <p:pic>
        <p:nvPicPr>
          <p:cNvPr id="5" name="Resim 4"/>
          <p:cNvPicPr>
            <a:picLocks noChangeAspect="1"/>
          </p:cNvPicPr>
          <p:nvPr/>
        </p:nvPicPr>
        <p:blipFill>
          <a:blip r:embed="rId3"/>
          <a:stretch>
            <a:fillRect/>
          </a:stretch>
        </p:blipFill>
        <p:spPr>
          <a:xfrm>
            <a:off x="4283968" y="1988840"/>
            <a:ext cx="4982297" cy="3048114"/>
          </a:xfrm>
          <a:prstGeom prst="rect">
            <a:avLst/>
          </a:prstGeom>
        </p:spPr>
      </p:pic>
    </p:spTree>
    <p:extLst>
      <p:ext uri="{BB962C8B-B14F-4D97-AF65-F5344CB8AC3E}">
        <p14:creationId xmlns:p14="http://schemas.microsoft.com/office/powerpoint/2010/main" val="1769747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44</a:t>
            </a:fld>
            <a:endParaRPr lang="tr-TR"/>
          </a:p>
        </p:txBody>
      </p:sp>
      <p:pic>
        <p:nvPicPr>
          <p:cNvPr id="6" name="Resim 5"/>
          <p:cNvPicPr>
            <a:picLocks noChangeAspect="1"/>
          </p:cNvPicPr>
          <p:nvPr/>
        </p:nvPicPr>
        <p:blipFill rotWithShape="1">
          <a:blip r:embed="rId2"/>
          <a:srcRect l="27951" t="26200" r="27163" b="13600"/>
          <a:stretch/>
        </p:blipFill>
        <p:spPr>
          <a:xfrm>
            <a:off x="683568" y="230001"/>
            <a:ext cx="8362976" cy="6308911"/>
          </a:xfrm>
          <a:prstGeom prst="rect">
            <a:avLst/>
          </a:prstGeom>
        </p:spPr>
      </p:pic>
    </p:spTree>
    <p:extLst>
      <p:ext uri="{BB962C8B-B14F-4D97-AF65-F5344CB8AC3E}">
        <p14:creationId xmlns:p14="http://schemas.microsoft.com/office/powerpoint/2010/main" val="1752389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45</a:t>
            </a:fld>
            <a:endParaRPr lang="tr-TR"/>
          </a:p>
        </p:txBody>
      </p:sp>
      <p:pic>
        <p:nvPicPr>
          <p:cNvPr id="2" name="Resim 1"/>
          <p:cNvPicPr>
            <a:picLocks noChangeAspect="1"/>
          </p:cNvPicPr>
          <p:nvPr/>
        </p:nvPicPr>
        <p:blipFill>
          <a:blip r:embed="rId2"/>
          <a:stretch>
            <a:fillRect/>
          </a:stretch>
        </p:blipFill>
        <p:spPr>
          <a:xfrm>
            <a:off x="323528" y="404664"/>
            <a:ext cx="8374870" cy="5112568"/>
          </a:xfrm>
          <a:prstGeom prst="rect">
            <a:avLst/>
          </a:prstGeom>
        </p:spPr>
      </p:pic>
      <p:pic>
        <p:nvPicPr>
          <p:cNvPr id="4" name="Resim 3"/>
          <p:cNvPicPr>
            <a:picLocks noChangeAspect="1"/>
          </p:cNvPicPr>
          <p:nvPr/>
        </p:nvPicPr>
        <p:blipFill rotWithShape="1">
          <a:blip r:embed="rId3"/>
          <a:srcRect r="35010"/>
          <a:stretch/>
        </p:blipFill>
        <p:spPr>
          <a:xfrm>
            <a:off x="4067944" y="1412776"/>
            <a:ext cx="4869888" cy="2880320"/>
          </a:xfrm>
          <a:prstGeom prst="rect">
            <a:avLst/>
          </a:prstGeom>
        </p:spPr>
      </p:pic>
      <p:pic>
        <p:nvPicPr>
          <p:cNvPr id="5" name="Resim 4"/>
          <p:cNvPicPr>
            <a:picLocks noChangeAspect="1"/>
          </p:cNvPicPr>
          <p:nvPr/>
        </p:nvPicPr>
        <p:blipFill rotWithShape="1">
          <a:blip r:embed="rId4"/>
          <a:srcRect r="43759"/>
          <a:stretch/>
        </p:blipFill>
        <p:spPr>
          <a:xfrm>
            <a:off x="4283968" y="4365104"/>
            <a:ext cx="4574882" cy="1302810"/>
          </a:xfrm>
          <a:prstGeom prst="rect">
            <a:avLst/>
          </a:prstGeom>
        </p:spPr>
      </p:pic>
    </p:spTree>
    <p:extLst>
      <p:ext uri="{BB962C8B-B14F-4D97-AF65-F5344CB8AC3E}">
        <p14:creationId xmlns:p14="http://schemas.microsoft.com/office/powerpoint/2010/main" val="556863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46</a:t>
            </a:fld>
            <a:endParaRPr lang="tr-TR"/>
          </a:p>
        </p:txBody>
      </p:sp>
      <p:pic>
        <p:nvPicPr>
          <p:cNvPr id="2" name="Resim 1"/>
          <p:cNvPicPr>
            <a:picLocks noChangeAspect="1"/>
          </p:cNvPicPr>
          <p:nvPr/>
        </p:nvPicPr>
        <p:blipFill>
          <a:blip r:embed="rId2"/>
          <a:stretch>
            <a:fillRect/>
          </a:stretch>
        </p:blipFill>
        <p:spPr>
          <a:xfrm>
            <a:off x="899592" y="116632"/>
            <a:ext cx="7200800" cy="1467726"/>
          </a:xfrm>
          <a:prstGeom prst="rect">
            <a:avLst/>
          </a:prstGeom>
        </p:spPr>
      </p:pic>
      <p:pic>
        <p:nvPicPr>
          <p:cNvPr id="4" name="Resim 3"/>
          <p:cNvPicPr>
            <a:picLocks noChangeAspect="1"/>
          </p:cNvPicPr>
          <p:nvPr/>
        </p:nvPicPr>
        <p:blipFill rotWithShape="1">
          <a:blip r:embed="rId3"/>
          <a:srcRect r="22512"/>
          <a:stretch/>
        </p:blipFill>
        <p:spPr>
          <a:xfrm>
            <a:off x="269199" y="1382928"/>
            <a:ext cx="4464496" cy="5019577"/>
          </a:xfrm>
          <a:prstGeom prst="rect">
            <a:avLst/>
          </a:prstGeom>
        </p:spPr>
      </p:pic>
      <p:pic>
        <p:nvPicPr>
          <p:cNvPr id="5" name="Resim 4"/>
          <p:cNvPicPr>
            <a:picLocks noChangeAspect="1"/>
          </p:cNvPicPr>
          <p:nvPr/>
        </p:nvPicPr>
        <p:blipFill rotWithShape="1">
          <a:blip r:embed="rId4"/>
          <a:srcRect r="31260"/>
          <a:stretch/>
        </p:blipFill>
        <p:spPr>
          <a:xfrm>
            <a:off x="5145366" y="1440129"/>
            <a:ext cx="3960440" cy="5248364"/>
          </a:xfrm>
          <a:prstGeom prst="rect">
            <a:avLst/>
          </a:prstGeom>
        </p:spPr>
      </p:pic>
    </p:spTree>
    <p:extLst>
      <p:ext uri="{BB962C8B-B14F-4D97-AF65-F5344CB8AC3E}">
        <p14:creationId xmlns:p14="http://schemas.microsoft.com/office/powerpoint/2010/main" val="2365897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47</a:t>
            </a:fld>
            <a:endParaRPr lang="tr-TR"/>
          </a:p>
        </p:txBody>
      </p:sp>
      <p:sp>
        <p:nvSpPr>
          <p:cNvPr id="2" name="Dikdörtgen 1"/>
          <p:cNvSpPr/>
          <p:nvPr/>
        </p:nvSpPr>
        <p:spPr>
          <a:xfrm>
            <a:off x="323528" y="0"/>
            <a:ext cx="8568952" cy="1200329"/>
          </a:xfrm>
          <a:prstGeom prst="rect">
            <a:avLst/>
          </a:prstGeom>
        </p:spPr>
        <p:txBody>
          <a:bodyPr wrap="square">
            <a:spAutoFit/>
          </a:bodyPr>
          <a:lstStyle/>
          <a:p>
            <a:r>
              <a:rPr lang="tr-TR" dirty="0"/>
              <a:t>S-29)  Çevre havası, bir kompresöre 100 </a:t>
            </a:r>
            <a:r>
              <a:rPr lang="tr-TR" dirty="0" err="1"/>
              <a:t>kPa</a:t>
            </a:r>
            <a:r>
              <a:rPr lang="tr-TR" dirty="0"/>
              <a:t> basınç ve 295 K sıcaklıkta girmekte, 700 </a:t>
            </a:r>
            <a:r>
              <a:rPr lang="tr-TR" dirty="0" err="1"/>
              <a:t>kPa</a:t>
            </a:r>
            <a:r>
              <a:rPr lang="tr-TR" dirty="0"/>
              <a:t> basınç ve 530 K sıcaklıkta çıkmaktadır. Bu işlem sırasında kompresörden çevreye 40 </a:t>
            </a:r>
            <a:r>
              <a:rPr lang="tr-TR" dirty="0" err="1"/>
              <a:t>kJ</a:t>
            </a:r>
            <a:r>
              <a:rPr lang="tr-TR" dirty="0"/>
              <a:t>/kg ısı transferi olmaktadır. Kompresör için; a) Gerçek işi, b) Tersinir işi, c) </a:t>
            </a:r>
            <a:r>
              <a:rPr lang="tr-TR" dirty="0" err="1"/>
              <a:t>Tersinmezliği</a:t>
            </a:r>
            <a:r>
              <a:rPr lang="tr-TR" dirty="0"/>
              <a:t>, d) İkinci yasa verimini hesaplayınız. </a:t>
            </a:r>
          </a:p>
        </p:txBody>
      </p:sp>
      <p:pic>
        <p:nvPicPr>
          <p:cNvPr id="4" name="Resim 3"/>
          <p:cNvPicPr>
            <a:picLocks noChangeAspect="1"/>
          </p:cNvPicPr>
          <p:nvPr/>
        </p:nvPicPr>
        <p:blipFill rotWithShape="1">
          <a:blip r:embed="rId2"/>
          <a:srcRect t="8435" r="46259"/>
          <a:stretch/>
        </p:blipFill>
        <p:spPr>
          <a:xfrm>
            <a:off x="395536" y="1051673"/>
            <a:ext cx="3096344" cy="5487239"/>
          </a:xfrm>
          <a:prstGeom prst="rect">
            <a:avLst/>
          </a:prstGeom>
        </p:spPr>
      </p:pic>
      <p:pic>
        <p:nvPicPr>
          <p:cNvPr id="8" name="Resim 7"/>
          <p:cNvPicPr>
            <a:picLocks noChangeAspect="1"/>
          </p:cNvPicPr>
          <p:nvPr/>
        </p:nvPicPr>
        <p:blipFill rotWithShape="1">
          <a:blip r:embed="rId3"/>
          <a:srcRect l="22438" t="20601" r="39762" b="8001"/>
          <a:stretch/>
        </p:blipFill>
        <p:spPr>
          <a:xfrm>
            <a:off x="4307477" y="1433837"/>
            <a:ext cx="4585003" cy="4871566"/>
          </a:xfrm>
          <a:prstGeom prst="rect">
            <a:avLst/>
          </a:prstGeom>
        </p:spPr>
      </p:pic>
    </p:spTree>
    <p:extLst>
      <p:ext uri="{BB962C8B-B14F-4D97-AF65-F5344CB8AC3E}">
        <p14:creationId xmlns:p14="http://schemas.microsoft.com/office/powerpoint/2010/main" val="25862379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48</a:t>
            </a:fld>
            <a:endParaRPr lang="tr-TR"/>
          </a:p>
        </p:txBody>
      </p:sp>
      <p:sp>
        <p:nvSpPr>
          <p:cNvPr id="2" name="Dikdörtgen 1"/>
          <p:cNvSpPr/>
          <p:nvPr/>
        </p:nvSpPr>
        <p:spPr>
          <a:xfrm>
            <a:off x="323528" y="0"/>
            <a:ext cx="8568952" cy="1200329"/>
          </a:xfrm>
          <a:prstGeom prst="rect">
            <a:avLst/>
          </a:prstGeom>
        </p:spPr>
        <p:txBody>
          <a:bodyPr wrap="square">
            <a:spAutoFit/>
          </a:bodyPr>
          <a:lstStyle/>
          <a:p>
            <a:r>
              <a:rPr lang="tr-TR" dirty="0"/>
              <a:t>S-29)  Çevre havası, bir kompresöre 100 </a:t>
            </a:r>
            <a:r>
              <a:rPr lang="tr-TR" dirty="0" err="1"/>
              <a:t>kPa</a:t>
            </a:r>
            <a:r>
              <a:rPr lang="tr-TR" dirty="0"/>
              <a:t> basınç ve 295 K sıcaklıkta girmekte, 700 </a:t>
            </a:r>
            <a:r>
              <a:rPr lang="tr-TR" dirty="0" err="1"/>
              <a:t>kPa</a:t>
            </a:r>
            <a:r>
              <a:rPr lang="tr-TR" dirty="0"/>
              <a:t> basınç ve 530 K sıcaklıkta çıkmaktadır. Bu işlem sırasında kompresörden çevreye 40 </a:t>
            </a:r>
            <a:r>
              <a:rPr lang="tr-TR" dirty="0" err="1"/>
              <a:t>kJ</a:t>
            </a:r>
            <a:r>
              <a:rPr lang="tr-TR" dirty="0"/>
              <a:t>/kg ısı transferi olmaktadır. Kompresör için; a) Gerçek işi, b) Tersinir işi, c) </a:t>
            </a:r>
            <a:r>
              <a:rPr lang="tr-TR" dirty="0" err="1"/>
              <a:t>Tersinmezliği</a:t>
            </a:r>
            <a:r>
              <a:rPr lang="tr-TR" dirty="0"/>
              <a:t>, d) İkinci yasa verimini hesaplayınız. </a:t>
            </a:r>
          </a:p>
        </p:txBody>
      </p:sp>
      <p:pic>
        <p:nvPicPr>
          <p:cNvPr id="4" name="Resim 3"/>
          <p:cNvPicPr>
            <a:picLocks noChangeAspect="1"/>
          </p:cNvPicPr>
          <p:nvPr/>
        </p:nvPicPr>
        <p:blipFill rotWithShape="1">
          <a:blip r:embed="rId2"/>
          <a:srcRect t="8435" r="46259"/>
          <a:stretch/>
        </p:blipFill>
        <p:spPr>
          <a:xfrm>
            <a:off x="395536" y="1051673"/>
            <a:ext cx="3096344" cy="5487239"/>
          </a:xfrm>
          <a:prstGeom prst="rect">
            <a:avLst/>
          </a:prstGeom>
        </p:spPr>
      </p:pic>
      <p:pic>
        <p:nvPicPr>
          <p:cNvPr id="8" name="Resim 7"/>
          <p:cNvPicPr>
            <a:picLocks noChangeAspect="1"/>
          </p:cNvPicPr>
          <p:nvPr/>
        </p:nvPicPr>
        <p:blipFill rotWithShape="1">
          <a:blip r:embed="rId3"/>
          <a:srcRect l="22438" t="20601" r="39762" b="8001"/>
          <a:stretch/>
        </p:blipFill>
        <p:spPr>
          <a:xfrm>
            <a:off x="4307477" y="1433837"/>
            <a:ext cx="4585003" cy="4871566"/>
          </a:xfrm>
          <a:prstGeom prst="rect">
            <a:avLst/>
          </a:prstGeom>
        </p:spPr>
      </p:pic>
    </p:spTree>
    <p:extLst>
      <p:ext uri="{BB962C8B-B14F-4D97-AF65-F5344CB8AC3E}">
        <p14:creationId xmlns:p14="http://schemas.microsoft.com/office/powerpoint/2010/main" val="3270002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8AB46032-8E10-420C-AA4D-9886DCF97C37}" type="slidenum">
              <a:rPr lang="tr-TR" smtClean="0"/>
              <a:t>49</a:t>
            </a:fld>
            <a:endParaRPr lang="tr-TR"/>
          </a:p>
        </p:txBody>
      </p:sp>
      <p:sp>
        <p:nvSpPr>
          <p:cNvPr id="2" name="Dikdörtgen 1"/>
          <p:cNvSpPr/>
          <p:nvPr/>
        </p:nvSpPr>
        <p:spPr>
          <a:xfrm>
            <a:off x="323528" y="980728"/>
            <a:ext cx="8568952" cy="4524315"/>
          </a:xfrm>
          <a:prstGeom prst="rect">
            <a:avLst/>
          </a:prstGeom>
        </p:spPr>
        <p:txBody>
          <a:bodyPr wrap="square">
            <a:spAutoFit/>
          </a:bodyPr>
          <a:lstStyle/>
          <a:p>
            <a:r>
              <a:rPr lang="tr-TR" sz="2400" dirty="0" smtClean="0"/>
              <a:t> Termodinamik sistemlerde  Analiz </a:t>
            </a:r>
          </a:p>
          <a:p>
            <a:r>
              <a:rPr lang="tr-TR" sz="2400" dirty="0" smtClean="0"/>
              <a:t>(3 E  </a:t>
            </a:r>
            <a:r>
              <a:rPr lang="tr-TR" sz="2400" dirty="0" err="1"/>
              <a:t>Ekserjoekonomik</a:t>
            </a:r>
            <a:r>
              <a:rPr lang="tr-TR" sz="2400" dirty="0"/>
              <a:t> </a:t>
            </a:r>
            <a:r>
              <a:rPr lang="tr-TR" sz="2400" dirty="0" smtClean="0"/>
              <a:t>Analiz</a:t>
            </a:r>
          </a:p>
          <a:p>
            <a:r>
              <a:rPr lang="tr-TR" sz="2400" dirty="0" smtClean="0"/>
              <a:t>veya </a:t>
            </a:r>
          </a:p>
          <a:p>
            <a:r>
              <a:rPr lang="tr-TR" sz="2400" dirty="0" smtClean="0"/>
              <a:t>4 E </a:t>
            </a:r>
            <a:r>
              <a:rPr lang="en-US" sz="2400" dirty="0"/>
              <a:t>Energetic, </a:t>
            </a:r>
            <a:r>
              <a:rPr lang="en-US" sz="2400" dirty="0" err="1"/>
              <a:t>Exergetic</a:t>
            </a:r>
            <a:r>
              <a:rPr lang="en-US" sz="2400" dirty="0"/>
              <a:t>, Economic and Environmental (4E) </a:t>
            </a:r>
          </a:p>
          <a:p>
            <a:r>
              <a:rPr lang="tr-TR" sz="2400" dirty="0" smtClean="0"/>
              <a:t> )</a:t>
            </a:r>
          </a:p>
          <a:p>
            <a:endParaRPr lang="tr-TR" sz="2400" dirty="0" smtClean="0"/>
          </a:p>
          <a:p>
            <a:r>
              <a:rPr lang="tr-TR" sz="2400" dirty="0" smtClean="0"/>
              <a:t>1- Enerji Analizi</a:t>
            </a:r>
          </a:p>
          <a:p>
            <a:r>
              <a:rPr lang="tr-TR" sz="2400" dirty="0" smtClean="0"/>
              <a:t>2-Ekserji Analizi</a:t>
            </a:r>
          </a:p>
          <a:p>
            <a:r>
              <a:rPr lang="tr-TR" sz="2400" dirty="0" smtClean="0"/>
              <a:t>3-Ekonomik Analiz  </a:t>
            </a:r>
          </a:p>
          <a:p>
            <a:r>
              <a:rPr lang="tr-TR" sz="2400" dirty="0" smtClean="0"/>
              <a:t>4- </a:t>
            </a:r>
            <a:r>
              <a:rPr lang="tr-TR" sz="2400" dirty="0" err="1" smtClean="0"/>
              <a:t>Çevrevel</a:t>
            </a:r>
            <a:r>
              <a:rPr lang="tr-TR" sz="2400" dirty="0" smtClean="0"/>
              <a:t>  ( </a:t>
            </a:r>
            <a:r>
              <a:rPr lang="tr-TR" sz="2400" dirty="0" err="1" smtClean="0"/>
              <a:t>Enviroment</a:t>
            </a:r>
            <a:r>
              <a:rPr lang="tr-TR" sz="2400" dirty="0" smtClean="0"/>
              <a:t>) etki Analizi  </a:t>
            </a:r>
          </a:p>
          <a:p>
            <a:endParaRPr lang="tr-TR" sz="2400" dirty="0"/>
          </a:p>
          <a:p>
            <a:endParaRPr lang="tr-TR" sz="2400" dirty="0"/>
          </a:p>
        </p:txBody>
      </p:sp>
    </p:spTree>
    <p:extLst>
      <p:ext uri="{BB962C8B-B14F-4D97-AF65-F5344CB8AC3E}">
        <p14:creationId xmlns:p14="http://schemas.microsoft.com/office/powerpoint/2010/main" val="372280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22615" y="980728"/>
            <a:ext cx="8809323" cy="369332"/>
          </a:xfrm>
          <a:prstGeom prst="rect">
            <a:avLst/>
          </a:prstGeom>
        </p:spPr>
        <p:txBody>
          <a:bodyPr wrap="square">
            <a:spAutoFit/>
          </a:bodyPr>
          <a:lstStyle/>
          <a:p>
            <a:r>
              <a:rPr lang="tr-TR" b="1" dirty="0"/>
              <a:t>7.1 TEMEL </a:t>
            </a:r>
            <a:r>
              <a:rPr lang="tr-TR" b="1" dirty="0" smtClean="0"/>
              <a:t>KAVRAMLAR</a:t>
            </a:r>
          </a:p>
        </p:txBody>
      </p:sp>
      <p:sp>
        <p:nvSpPr>
          <p:cNvPr id="4" name="Dikdörtgen 3"/>
          <p:cNvSpPr/>
          <p:nvPr/>
        </p:nvSpPr>
        <p:spPr>
          <a:xfrm>
            <a:off x="122613" y="1415675"/>
            <a:ext cx="8809323" cy="646331"/>
          </a:xfrm>
          <a:prstGeom prst="rect">
            <a:avLst/>
          </a:prstGeom>
        </p:spPr>
        <p:txBody>
          <a:bodyPr wrap="square">
            <a:spAutoFit/>
          </a:bodyPr>
          <a:lstStyle/>
          <a:p>
            <a:r>
              <a:rPr lang="tr-TR" dirty="0"/>
              <a:t>İ</a:t>
            </a:r>
            <a:r>
              <a:rPr lang="tr-TR" dirty="0" smtClean="0"/>
              <a:t>kincisi, bir işlem için tersinir işve gerçek iş arasındaki fark olarak tanımlanan </a:t>
            </a:r>
            <a:r>
              <a:rPr lang="tr-TR" dirty="0" err="1" smtClean="0"/>
              <a:t>tersinmezliktir</a:t>
            </a:r>
            <a:r>
              <a:rPr lang="tr-TR" dirty="0" smtClean="0"/>
              <a:t>, yani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04864"/>
            <a:ext cx="55816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345423" y="2814464"/>
            <a:ext cx="1922321" cy="369332"/>
          </a:xfrm>
          <a:prstGeom prst="rect">
            <a:avLst/>
          </a:prstGeom>
        </p:spPr>
        <p:txBody>
          <a:bodyPr wrap="none">
            <a:spAutoFit/>
          </a:bodyPr>
          <a:lstStyle/>
          <a:p>
            <a:r>
              <a:rPr lang="tr-TR" dirty="0" smtClean="0"/>
              <a:t>Birim kütle başına,</a:t>
            </a:r>
            <a:endParaRPr lang="tr-T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20872"/>
            <a:ext cx="55721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8AB46032-8E10-420C-AA4D-9886DCF97C37}" type="slidenum">
              <a:rPr lang="tr-TR" smtClean="0"/>
              <a:t>5</a:t>
            </a:fld>
            <a:endParaRPr lang="tr-TR"/>
          </a:p>
        </p:txBody>
      </p:sp>
    </p:spTree>
    <p:extLst>
      <p:ext uri="{BB962C8B-B14F-4D97-AF65-F5344CB8AC3E}">
        <p14:creationId xmlns:p14="http://schemas.microsoft.com/office/powerpoint/2010/main" val="1898530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6"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a:t>
            </a:r>
            <a:r>
              <a:rPr lang="tr-TR" sz="2000" b="1" dirty="0" smtClean="0"/>
              <a:t>7</a:t>
            </a:r>
            <a:endParaRPr lang="tr-TR" sz="2000" b="1" dirty="0"/>
          </a:p>
          <a:p>
            <a:pPr algn="ctr"/>
            <a:r>
              <a:rPr lang="tr-TR" sz="2000" b="1" dirty="0" smtClean="0"/>
              <a:t>TERSİNİR İŞ, TERSİNMEZLİK VE KULLANILABİLİRLİK</a:t>
            </a:r>
            <a:endParaRPr lang="tr-TR" sz="2000" b="1" dirty="0"/>
          </a:p>
        </p:txBody>
      </p:sp>
      <p:sp>
        <p:nvSpPr>
          <p:cNvPr id="3" name="Dikdörtgen 2"/>
          <p:cNvSpPr/>
          <p:nvPr/>
        </p:nvSpPr>
        <p:spPr>
          <a:xfrm>
            <a:off x="151038" y="1178688"/>
            <a:ext cx="8809323" cy="369332"/>
          </a:xfrm>
          <a:prstGeom prst="rect">
            <a:avLst/>
          </a:prstGeom>
        </p:spPr>
        <p:txBody>
          <a:bodyPr wrap="square">
            <a:spAutoFit/>
          </a:bodyPr>
          <a:lstStyle/>
          <a:p>
            <a:r>
              <a:rPr lang="tr-TR" b="1" dirty="0"/>
              <a:t>7.1 TEMEL </a:t>
            </a:r>
            <a:r>
              <a:rPr lang="tr-TR" b="1" dirty="0" smtClean="0"/>
              <a:t>KAVRAMLAR</a:t>
            </a:r>
          </a:p>
        </p:txBody>
      </p:sp>
      <p:sp>
        <p:nvSpPr>
          <p:cNvPr id="4" name="Dikdörtgen 3"/>
          <p:cNvSpPr/>
          <p:nvPr/>
        </p:nvSpPr>
        <p:spPr>
          <a:xfrm>
            <a:off x="165427" y="1548020"/>
            <a:ext cx="8809323" cy="2585323"/>
          </a:xfrm>
          <a:prstGeom prst="rect">
            <a:avLst/>
          </a:prstGeom>
        </p:spPr>
        <p:txBody>
          <a:bodyPr wrap="square">
            <a:spAutoFit/>
          </a:bodyPr>
          <a:lstStyle/>
          <a:p>
            <a:pPr algn="just"/>
            <a:r>
              <a:rPr lang="tr-TR" dirty="0" smtClean="0"/>
              <a:t>Hem </a:t>
            </a:r>
            <a:r>
              <a:rPr lang="tr-TR" dirty="0" err="1" smtClean="0"/>
              <a:t>tersinmezlik</a:t>
            </a:r>
            <a:r>
              <a:rPr lang="tr-TR" dirty="0" smtClean="0"/>
              <a:t> hem de ikinci yasa verimi, gerçek bir işlemin veya cihazın ideale ne kadar yaklaştığı hakkında bize bilgi verecektir. </a:t>
            </a:r>
          </a:p>
          <a:p>
            <a:pPr algn="just"/>
            <a:r>
              <a:rPr lang="tr-TR" b="1" dirty="0" smtClean="0"/>
              <a:t>Buharlı güç çevrimi gibi gerçek bir mühendislik sistemindeki cihazlar için hesaplanan </a:t>
            </a:r>
            <a:r>
              <a:rPr lang="tr-TR" b="1" dirty="0" err="1" smtClean="0"/>
              <a:t>tersinmezlikler</a:t>
            </a:r>
            <a:r>
              <a:rPr lang="tr-TR" b="1" dirty="0" smtClean="0"/>
              <a:t>, sistemin performansını iyileştirmek için yapılan çalışmalarda daha büyük </a:t>
            </a:r>
            <a:r>
              <a:rPr lang="tr-TR" b="1" dirty="0" err="1" smtClean="0"/>
              <a:t>tersinmezliklerin</a:t>
            </a:r>
            <a:r>
              <a:rPr lang="tr-TR" b="1" dirty="0" smtClean="0"/>
              <a:t> önlenmesine yardımcı olabilir.</a:t>
            </a:r>
          </a:p>
          <a:p>
            <a:pPr algn="just"/>
            <a:endParaRPr lang="tr-TR" dirty="0"/>
          </a:p>
          <a:p>
            <a:r>
              <a:rPr lang="tr-TR" b="1" dirty="0" smtClean="0"/>
              <a:t>Kullanılabilirlik</a:t>
            </a:r>
            <a:r>
              <a:rPr lang="tr-TR" dirty="0" smtClean="0"/>
              <a:t>, bir sistemden elde edilebilen maksimum tersinir </a:t>
            </a:r>
            <a:r>
              <a:rPr lang="tr-TR" b="1" dirty="0" smtClean="0"/>
              <a:t>iş miktarı </a:t>
            </a:r>
            <a:r>
              <a:rPr lang="tr-TR" dirty="0" smtClean="0"/>
              <a:t>olarak tanımlanır.</a:t>
            </a:r>
          </a:p>
          <a:p>
            <a:endParaRPr lang="tr-TR" dirty="0" smtClean="0"/>
          </a:p>
          <a:p>
            <a:pPr algn="just"/>
            <a:endParaRPr lang="tr-T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27" y="3645024"/>
            <a:ext cx="880932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8AB46032-8E10-420C-AA4D-9886DCF97C37}" type="slidenum">
              <a:rPr lang="tr-TR" smtClean="0"/>
              <a:t>6</a:t>
            </a:fld>
            <a:endParaRPr lang="tr-TR"/>
          </a:p>
        </p:txBody>
      </p:sp>
    </p:spTree>
    <p:extLst>
      <p:ext uri="{BB962C8B-B14F-4D97-AF65-F5344CB8AC3E}">
        <p14:creationId xmlns:p14="http://schemas.microsoft.com/office/powerpoint/2010/main" val="61299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55588"/>
            <a:ext cx="6239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3200" b="1" dirty="0">
                <a:solidFill>
                  <a:srgbClr val="FF0000"/>
                </a:solidFill>
              </a:rPr>
              <a:t>EKSERJİ: ENERJİNİN İŞ POTANSİYELİ </a:t>
            </a:r>
          </a:p>
        </p:txBody>
      </p:sp>
      <p:pic>
        <p:nvPicPr>
          <p:cNvPr id="4101" name="Picture 6" descr="cen84959_08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26876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p:nvSpPr>
        <p:spPr bwMode="auto">
          <a:xfrm>
            <a:off x="228600" y="5410200"/>
            <a:ext cx="3962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Çevresiyle dengede bulunan bir sistem ölü haldedir.</a:t>
            </a:r>
            <a:endParaRPr lang="en-US">
              <a:solidFill>
                <a:srgbClr val="3333FF"/>
              </a:solidFill>
            </a:endParaRPr>
          </a:p>
        </p:txBody>
      </p:sp>
      <p:sp>
        <p:nvSpPr>
          <p:cNvPr id="4103" name="Rectangle 8"/>
          <p:cNvSpPr>
            <a:spLocks noChangeArrowheads="1"/>
          </p:cNvSpPr>
          <p:nvPr/>
        </p:nvSpPr>
        <p:spPr bwMode="auto">
          <a:xfrm>
            <a:off x="5105400" y="5029200"/>
            <a:ext cx="32004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Ölü haldeyken sistemden elde edilebilecek yararlı iş potansiyeli (kullanılabilirlik) sıfırdır. </a:t>
            </a:r>
            <a:endParaRPr lang="en-US">
              <a:solidFill>
                <a:srgbClr val="3333FF"/>
              </a:solidFill>
            </a:endParaRPr>
          </a:p>
        </p:txBody>
      </p:sp>
      <p:sp>
        <p:nvSpPr>
          <p:cNvPr id="4104" name="Rectangle 10"/>
          <p:cNvSpPr>
            <a:spLocks noChangeArrowheads="1"/>
          </p:cNvSpPr>
          <p:nvPr/>
        </p:nvSpPr>
        <p:spPr bwMode="auto">
          <a:xfrm>
            <a:off x="457200" y="1050925"/>
            <a:ext cx="8001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000" dirty="0"/>
              <a:t>Belirli bir halde ve miktardaki enerjinin yararlı iş potansiyeli özeliğine </a:t>
            </a:r>
            <a:r>
              <a:rPr lang="tr-TR" sz="2000" i="1" dirty="0">
                <a:solidFill>
                  <a:srgbClr val="CC00CC"/>
                </a:solidFill>
              </a:rPr>
              <a:t>kullanılabilirlik</a:t>
            </a:r>
            <a:r>
              <a:rPr lang="tr-TR" sz="2000" i="1" dirty="0"/>
              <a:t> </a:t>
            </a:r>
            <a:r>
              <a:rPr lang="tr-TR" sz="2000" dirty="0"/>
              <a:t>veya</a:t>
            </a:r>
            <a:r>
              <a:rPr lang="tr-TR" sz="2000" i="1" dirty="0"/>
              <a:t> </a:t>
            </a:r>
            <a:r>
              <a:rPr lang="tr-TR" sz="2000" i="1" dirty="0">
                <a:solidFill>
                  <a:srgbClr val="CC00CC"/>
                </a:solidFill>
              </a:rPr>
              <a:t>kullanılabilir enerji </a:t>
            </a:r>
            <a:r>
              <a:rPr lang="tr-TR" sz="2000" dirty="0"/>
              <a:t>diye de bilinen </a:t>
            </a:r>
            <a:r>
              <a:rPr lang="tr-TR" sz="2000" i="1" dirty="0" err="1">
                <a:solidFill>
                  <a:srgbClr val="CC00CC"/>
                </a:solidFill>
              </a:rPr>
              <a:t>ekserji</a:t>
            </a:r>
            <a:r>
              <a:rPr lang="tr-TR" sz="2000" i="1" dirty="0">
                <a:solidFill>
                  <a:srgbClr val="CC00CC"/>
                </a:solidFill>
              </a:rPr>
              <a:t> </a:t>
            </a:r>
            <a:r>
              <a:rPr lang="tr-TR" sz="2000" dirty="0"/>
              <a:t>denir. </a:t>
            </a:r>
            <a:endParaRPr lang="en-US" sz="2000" dirty="0"/>
          </a:p>
          <a:p>
            <a:r>
              <a:rPr lang="tr-TR" sz="2000" dirty="0"/>
              <a:t>Bir sistemin </a:t>
            </a:r>
            <a:r>
              <a:rPr lang="tr-TR" sz="2000" b="1" dirty="0">
                <a:solidFill>
                  <a:srgbClr val="CC00CC"/>
                </a:solidFill>
              </a:rPr>
              <a:t>ölü hal</a:t>
            </a:r>
            <a:r>
              <a:rPr lang="tr-TR" sz="2000" dirty="0"/>
              <a:t>de olması, çevresi ile termodinamik dengede bulunması anlamına gelir. </a:t>
            </a:r>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048000"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80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AB46032-8E10-420C-AA4D-9886DCF97C37}" type="slidenum">
              <a:rPr lang="tr-TR" smtClean="0"/>
              <a:t>8</a:t>
            </a:fld>
            <a:endParaRPr lang="tr-TR"/>
          </a:p>
        </p:txBody>
      </p:sp>
      <p:sp>
        <p:nvSpPr>
          <p:cNvPr id="3" name="Metin kutusu 2"/>
          <p:cNvSpPr txBox="1"/>
          <p:nvPr/>
        </p:nvSpPr>
        <p:spPr>
          <a:xfrm>
            <a:off x="179512" y="116632"/>
            <a:ext cx="8856984" cy="6540252"/>
          </a:xfrm>
          <a:prstGeom prst="rect">
            <a:avLst/>
          </a:prstGeom>
          <a:noFill/>
        </p:spPr>
        <p:txBody>
          <a:bodyPr wrap="square" rtlCol="0">
            <a:spAutoFit/>
          </a:bodyPr>
          <a:lstStyle/>
          <a:p>
            <a:pPr algn="ctr"/>
            <a:r>
              <a:rPr lang="tr-TR" sz="2000" b="1" u="sng" dirty="0">
                <a:solidFill>
                  <a:srgbClr val="FF0000"/>
                </a:solidFill>
              </a:rPr>
              <a:t>ÇEŞİTLİ EKSERJİ TANIMLARI</a:t>
            </a:r>
            <a:endParaRPr lang="tr-TR" sz="2000" u="sng" dirty="0">
              <a:solidFill>
                <a:srgbClr val="FF0000"/>
              </a:solidFill>
            </a:endParaRPr>
          </a:p>
          <a:p>
            <a:pPr marL="342900" indent="-342900">
              <a:buFont typeface="+mj-lt"/>
              <a:buAutoNum type="arabicPeriod"/>
            </a:pPr>
            <a:r>
              <a:rPr lang="tr-TR" sz="2100" dirty="0"/>
              <a:t>Belirli bir haldeki sistemin yapabileceği en çok iş (Çengel),</a:t>
            </a:r>
          </a:p>
          <a:p>
            <a:pPr marL="342900" indent="-342900">
              <a:buFont typeface="+mj-lt"/>
              <a:buAutoNum type="arabicPeriod"/>
            </a:pPr>
            <a:r>
              <a:rPr lang="tr-TR" sz="2100" dirty="0">
                <a:solidFill>
                  <a:schemeClr val="accent1"/>
                </a:solidFill>
              </a:rPr>
              <a:t>Tersinmez sistemler veya süreçlerde, </a:t>
            </a:r>
            <a:r>
              <a:rPr lang="tr-TR" sz="2100" dirty="0" err="1">
                <a:solidFill>
                  <a:schemeClr val="accent1"/>
                </a:solidFill>
              </a:rPr>
              <a:t>entropi</a:t>
            </a:r>
            <a:r>
              <a:rPr lang="tr-TR" sz="2100" dirty="0">
                <a:solidFill>
                  <a:schemeClr val="accent1"/>
                </a:solidFill>
              </a:rPr>
              <a:t> üretiminin neden olduğu kullanılabilir enerji kaybını belirleyen bir ifadedir (</a:t>
            </a:r>
            <a:r>
              <a:rPr lang="tr-TR" sz="2100" dirty="0" err="1">
                <a:solidFill>
                  <a:schemeClr val="accent1"/>
                </a:solidFill>
              </a:rPr>
              <a:t>Hepbaşlı</a:t>
            </a:r>
            <a:r>
              <a:rPr lang="tr-TR" sz="2100" dirty="0">
                <a:solidFill>
                  <a:schemeClr val="accent1"/>
                </a:solidFill>
              </a:rPr>
              <a:t>, 2008),</a:t>
            </a:r>
          </a:p>
          <a:p>
            <a:pPr marL="342900" indent="-342900">
              <a:buFont typeface="+mj-lt"/>
              <a:buAutoNum type="arabicPeriod"/>
            </a:pPr>
            <a:r>
              <a:rPr lang="tr-TR" sz="2100" dirty="0"/>
              <a:t>Bir Termodinamik sistemin </a:t>
            </a:r>
            <a:r>
              <a:rPr lang="tr-TR" sz="2100" dirty="0" err="1"/>
              <a:t>ekserjisi</a:t>
            </a:r>
            <a:r>
              <a:rPr lang="tr-TR" sz="2100" dirty="0"/>
              <a:t>, sistemin sadece çevresiyle etkileşim durumunda, sistemin çevresiyle tümüyle termodinamik denge haline gelirken elde edebilecek maksimum teorik yararlı iş olarak tanımlanır (</a:t>
            </a:r>
            <a:r>
              <a:rPr lang="tr-TR" sz="2100" dirty="0" err="1"/>
              <a:t>Tsatsaronis</a:t>
            </a:r>
            <a:r>
              <a:rPr lang="tr-TR" sz="2100" dirty="0"/>
              <a:t>, 2007),</a:t>
            </a:r>
          </a:p>
          <a:p>
            <a:pPr marL="342900" indent="-342900">
              <a:buFont typeface="+mj-lt"/>
              <a:buAutoNum type="arabicPeriod"/>
            </a:pPr>
            <a:r>
              <a:rPr lang="tr-TR" sz="2100" dirty="0">
                <a:solidFill>
                  <a:schemeClr val="accent1"/>
                </a:solidFill>
              </a:rPr>
              <a:t>Bir enerji şeklinin ya da maddenin </a:t>
            </a:r>
            <a:r>
              <a:rPr lang="tr-TR" sz="2100" dirty="0" err="1">
                <a:solidFill>
                  <a:schemeClr val="accent1"/>
                </a:solidFill>
              </a:rPr>
              <a:t>ekserjisi</a:t>
            </a:r>
            <a:r>
              <a:rPr lang="tr-TR" sz="2100" dirty="0">
                <a:solidFill>
                  <a:schemeClr val="accent1"/>
                </a:solidFill>
              </a:rPr>
              <a:t>, onun çevre üzerinde değişim yapabilme potansiyeli, kalitesi ya da </a:t>
            </a:r>
            <a:r>
              <a:rPr lang="tr-TR" sz="2100" dirty="0" err="1">
                <a:solidFill>
                  <a:schemeClr val="accent1"/>
                </a:solidFill>
              </a:rPr>
              <a:t>kulanışlılığının</a:t>
            </a:r>
            <a:r>
              <a:rPr lang="tr-TR" sz="2100" dirty="0">
                <a:solidFill>
                  <a:schemeClr val="accent1"/>
                </a:solidFill>
              </a:rPr>
              <a:t> bir ölçüsüdür (Dinçer, 2002),</a:t>
            </a:r>
          </a:p>
          <a:p>
            <a:pPr marL="342900" indent="-342900">
              <a:buFont typeface="+mj-lt"/>
              <a:buAutoNum type="arabicPeriod"/>
            </a:pPr>
            <a:r>
              <a:rPr lang="tr-TR" sz="2100" dirty="0"/>
              <a:t>Sistemin çevresiyle etkileşimi sonucu, ısı transferinin sadece çevresiyle olması durumunda elde edilebilecek maksimum teorik iştir (</a:t>
            </a:r>
            <a:r>
              <a:rPr lang="tr-TR" sz="2100" dirty="0" err="1"/>
              <a:t>Bejan</a:t>
            </a:r>
            <a:r>
              <a:rPr lang="tr-TR" sz="2100" dirty="0"/>
              <a:t>, 1996),</a:t>
            </a:r>
          </a:p>
          <a:p>
            <a:pPr marL="342900" indent="-342900">
              <a:buFont typeface="+mj-lt"/>
              <a:buAutoNum type="arabicPeriod"/>
            </a:pPr>
            <a:r>
              <a:rPr lang="tr-TR" sz="2100" dirty="0">
                <a:solidFill>
                  <a:schemeClr val="accent1"/>
                </a:solidFill>
              </a:rPr>
              <a:t>Herhangi bir maddenin çevresiyle tersinir anlamda termodinamik denge haline gelmesi esnasında elde edilebilecek maksimum iştir (</a:t>
            </a:r>
            <a:r>
              <a:rPr lang="tr-TR" sz="2100" dirty="0" err="1">
                <a:solidFill>
                  <a:schemeClr val="accent1"/>
                </a:solidFill>
              </a:rPr>
              <a:t>Szagut</a:t>
            </a:r>
            <a:r>
              <a:rPr lang="tr-TR" sz="2100" dirty="0">
                <a:solidFill>
                  <a:schemeClr val="accent1"/>
                </a:solidFill>
              </a:rPr>
              <a:t>, 1988),</a:t>
            </a:r>
          </a:p>
          <a:p>
            <a:pPr marL="342900" indent="-342900">
              <a:buFont typeface="+mj-lt"/>
              <a:buAutoNum type="arabicPeriod"/>
            </a:pPr>
            <a:r>
              <a:rPr lang="tr-TR" sz="2100" dirty="0"/>
              <a:t>Gazlarda, sıvılarda ya da bir kütlede, herhangi bir referans ortama göre </a:t>
            </a:r>
            <a:r>
              <a:rPr lang="tr-TR" sz="2100" dirty="0" err="1"/>
              <a:t>varolan</a:t>
            </a:r>
            <a:r>
              <a:rPr lang="tr-TR" sz="2100" dirty="0"/>
              <a:t> dengesizliğin neden olduğu iş potansiyelidir (</a:t>
            </a:r>
            <a:r>
              <a:rPr lang="tr-TR" sz="2100" dirty="0" err="1"/>
              <a:t>Ahem</a:t>
            </a:r>
            <a:r>
              <a:rPr lang="tr-TR" sz="2100" dirty="0"/>
              <a:t>, 1980),</a:t>
            </a:r>
          </a:p>
          <a:p>
            <a:pPr marL="342900" indent="-342900">
              <a:buFont typeface="+mj-lt"/>
              <a:buAutoNum type="arabicPeriod"/>
            </a:pPr>
            <a:r>
              <a:rPr lang="tr-TR" sz="2100" dirty="0">
                <a:solidFill>
                  <a:srgbClr val="FF0000"/>
                </a:solidFill>
              </a:rPr>
              <a:t>Enerjinin tamamen diğer enerji şekillerine dönüşebilen kısmıdır (Rant, 1964</a:t>
            </a:r>
            <a:r>
              <a:rPr lang="tr-TR" sz="2100" dirty="0" smtClean="0">
                <a:solidFill>
                  <a:srgbClr val="FF0000"/>
                </a:solidFill>
              </a:rPr>
              <a:t>)</a:t>
            </a:r>
          </a:p>
          <a:p>
            <a:r>
              <a:rPr lang="tr-TR" sz="2100" dirty="0" smtClean="0">
                <a:solidFill>
                  <a:srgbClr val="FF0000"/>
                </a:solidFill>
              </a:rPr>
              <a:t>9. Tersinir işlemle ölü hale gelme durumunda elde edilen maksimum iş (Bulut,2024).</a:t>
            </a:r>
            <a:endParaRPr lang="tr-TR" sz="2100" dirty="0">
              <a:solidFill>
                <a:srgbClr val="FF0000"/>
              </a:solidFill>
            </a:endParaRPr>
          </a:p>
        </p:txBody>
      </p:sp>
    </p:spTree>
    <p:extLst>
      <p:ext uri="{BB962C8B-B14F-4D97-AF65-F5344CB8AC3E}">
        <p14:creationId xmlns:p14="http://schemas.microsoft.com/office/powerpoint/2010/main" val="422672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cen84959_08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2766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ChangeArrowheads="1"/>
          </p:cNvSpPr>
          <p:nvPr/>
        </p:nvSpPr>
        <p:spPr bwMode="auto">
          <a:xfrm>
            <a:off x="304800" y="5324475"/>
            <a:ext cx="4038600"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Sıcak bir patatesin yakın çevresi,  basitçe patatesin yakınındaki havanın sıcaklık eğrilerinin bölgesidir.</a:t>
            </a:r>
            <a:endParaRPr lang="en-US">
              <a:solidFill>
                <a:srgbClr val="3333FF"/>
              </a:solidFill>
            </a:endParaRPr>
          </a:p>
        </p:txBody>
      </p:sp>
      <p:sp>
        <p:nvSpPr>
          <p:cNvPr id="5126" name="Rectangle 5"/>
          <p:cNvSpPr>
            <a:spLocks noChangeArrowheads="1"/>
          </p:cNvSpPr>
          <p:nvPr/>
        </p:nvSpPr>
        <p:spPr bwMode="auto">
          <a:xfrm>
            <a:off x="4876800" y="5607050"/>
            <a:ext cx="3962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3333FF"/>
                </a:solidFill>
              </a:rPr>
              <a:t>Atmosfer çok miktarda enerji içerir, fakat kullanılabilirliği sıfırdır.</a:t>
            </a:r>
            <a:endParaRPr lang="en-US">
              <a:solidFill>
                <a:srgbClr val="3333FF"/>
              </a:solidFill>
            </a:endParaRPr>
          </a:p>
        </p:txBody>
      </p:sp>
      <p:sp>
        <p:nvSpPr>
          <p:cNvPr id="5127" name="Rectangle 6"/>
          <p:cNvSpPr>
            <a:spLocks noChangeArrowheads="1"/>
          </p:cNvSpPr>
          <p:nvPr/>
        </p:nvSpPr>
        <p:spPr bwMode="auto">
          <a:xfrm>
            <a:off x="304800" y="990600"/>
            <a:ext cx="8610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i="1" dirty="0">
                <a:solidFill>
                  <a:srgbClr val="990033"/>
                </a:solidFill>
              </a:rPr>
              <a:t>Bir sistem, belirli bir başlangıç halinden, çevresinin haline, yani ölü hale geçtiği bir tersinir hal değişimi geçirdiğinde, o sistemden en fazla iş elde edileceği sonucuna varırız.</a:t>
            </a:r>
          </a:p>
          <a:p>
            <a:r>
              <a:rPr lang="tr-TR" dirty="0"/>
              <a:t>Bu, belirli bir haldeki sistemin </a:t>
            </a:r>
            <a:r>
              <a:rPr lang="tr-TR" i="1" dirty="0"/>
              <a:t>yararlı iş potansiyelini </a:t>
            </a:r>
            <a:r>
              <a:rPr lang="tr-TR" dirty="0"/>
              <a:t>temsil etmektedir ve </a:t>
            </a:r>
            <a:r>
              <a:rPr lang="tr-TR" dirty="0" err="1"/>
              <a:t>ekserji</a:t>
            </a:r>
            <a:r>
              <a:rPr lang="tr-TR" dirty="0"/>
              <a:t> olarak adlandırılır.</a:t>
            </a:r>
          </a:p>
          <a:p>
            <a:r>
              <a:rPr lang="en-US" b="1" dirty="0">
                <a:solidFill>
                  <a:srgbClr val="CC00CC"/>
                </a:solidFill>
              </a:rPr>
              <a:t>E</a:t>
            </a:r>
            <a:r>
              <a:rPr lang="tr-TR" b="1" dirty="0" err="1">
                <a:solidFill>
                  <a:srgbClr val="CC00CC"/>
                </a:solidFill>
              </a:rPr>
              <a:t>kserji</a:t>
            </a:r>
            <a:r>
              <a:rPr lang="en-US" dirty="0">
                <a:solidFill>
                  <a:srgbClr val="CC00CC"/>
                </a:solidFill>
              </a:rPr>
              <a:t> </a:t>
            </a:r>
            <a:r>
              <a:rPr lang="tr-TR" b="1" dirty="0">
                <a:solidFill>
                  <a:srgbClr val="FF3300"/>
                </a:solidFill>
              </a:rPr>
              <a:t>herhangi bir termodinamik yasasına karşı gelmeden, bir düzeneğin verebileceği işin miktarındaki üst sınırı temsil etmektedir.</a:t>
            </a:r>
            <a:endParaRPr lang="en-US" b="1" dirty="0">
              <a:solidFill>
                <a:srgbClr val="CC00CC"/>
              </a:solidFill>
            </a:endParaRPr>
          </a:p>
        </p:txBody>
      </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31242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02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2652</Words>
  <Application>Microsoft Office PowerPoint</Application>
  <PresentationFormat>Ekran Gösterisi (4:3)</PresentationFormat>
  <Paragraphs>270</Paragraphs>
  <Slides>49</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49</vt:i4>
      </vt:variant>
    </vt:vector>
  </HeadingPairs>
  <TitlesOfParts>
    <vt:vector size="57" baseType="lpstr">
      <vt:lpstr>Arial</vt:lpstr>
      <vt:lpstr>Calibri</vt:lpstr>
      <vt:lpstr>Cambria Math</vt:lpstr>
      <vt:lpstr>Gill Sans Ultra Bold</vt:lpstr>
      <vt:lpstr>Symbol</vt:lpstr>
      <vt:lpstr>Ofis Teması</vt:lpstr>
      <vt:lpstr>1_Default Design</vt:lpstr>
      <vt:lpstr>2_Default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BULUT-PC</cp:lastModifiedBy>
  <cp:revision>63</cp:revision>
  <dcterms:created xsi:type="dcterms:W3CDTF">2014-02-12T08:06:27Z</dcterms:created>
  <dcterms:modified xsi:type="dcterms:W3CDTF">2024-04-19T12:44:46Z</dcterms:modified>
</cp:coreProperties>
</file>