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349"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50" r:id="rId30"/>
    <p:sldId id="285" r:id="rId31"/>
    <p:sldId id="286" r:id="rId32"/>
    <p:sldId id="352" r:id="rId33"/>
    <p:sldId id="357" r:id="rId34"/>
    <p:sldId id="351" r:id="rId35"/>
    <p:sldId id="289" r:id="rId36"/>
    <p:sldId id="353" r:id="rId37"/>
    <p:sldId id="292" r:id="rId38"/>
    <p:sldId id="293" r:id="rId39"/>
    <p:sldId id="296" r:id="rId40"/>
    <p:sldId id="297" r:id="rId41"/>
    <p:sldId id="299" r:id="rId42"/>
    <p:sldId id="300" r:id="rId43"/>
    <p:sldId id="302" r:id="rId44"/>
    <p:sldId id="304" r:id="rId45"/>
    <p:sldId id="305" r:id="rId46"/>
    <p:sldId id="306" r:id="rId47"/>
    <p:sldId id="354" r:id="rId48"/>
    <p:sldId id="307" r:id="rId49"/>
    <p:sldId id="308" r:id="rId50"/>
    <p:sldId id="309" r:id="rId51"/>
    <p:sldId id="311" r:id="rId52"/>
    <p:sldId id="314" r:id="rId53"/>
    <p:sldId id="316" r:id="rId54"/>
    <p:sldId id="317" r:id="rId55"/>
    <p:sldId id="318" r:id="rId56"/>
    <p:sldId id="319" r:id="rId57"/>
    <p:sldId id="358" r:id="rId58"/>
    <p:sldId id="355" r:id="rId59"/>
    <p:sldId id="320" r:id="rId60"/>
    <p:sldId id="321" r:id="rId61"/>
    <p:sldId id="322" r:id="rId62"/>
    <p:sldId id="323" r:id="rId63"/>
    <p:sldId id="324" r:id="rId64"/>
    <p:sldId id="325" r:id="rId65"/>
    <p:sldId id="326" r:id="rId66"/>
    <p:sldId id="327" r:id="rId67"/>
    <p:sldId id="328" r:id="rId68"/>
    <p:sldId id="356" r:id="rId69"/>
    <p:sldId id="329" r:id="rId70"/>
    <p:sldId id="330" r:id="rId71"/>
    <p:sldId id="331" r:id="rId72"/>
    <p:sldId id="332" r:id="rId73"/>
    <p:sldId id="333" r:id="rId74"/>
    <p:sldId id="338" r:id="rId75"/>
    <p:sldId id="339" r:id="rId76"/>
    <p:sldId id="341" r:id="rId77"/>
    <p:sldId id="342" r:id="rId78"/>
    <p:sldId id="343" r:id="rId79"/>
    <p:sldId id="345" r:id="rId80"/>
    <p:sldId id="348" r:id="rId81"/>
    <p:sldId id="359" r:id="rId82"/>
    <p:sldId id="360" r:id="rId83"/>
    <p:sldId id="361" r:id="rId84"/>
    <p:sldId id="362" r:id="rId85"/>
    <p:sldId id="363" r:id="rId86"/>
    <p:sldId id="364" r:id="rId87"/>
    <p:sldId id="365"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73F43-4425-4BDC-8489-94AFB0B7031F}" type="datetimeFigureOut">
              <a:rPr lang="tr-TR" smtClean="0"/>
              <a:t>19.04.2024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70CFC-8CD0-4BEF-9589-10BF90E3DC27}" type="slidenum">
              <a:rPr lang="tr-TR" smtClean="0"/>
              <a:t>‹#›</a:t>
            </a:fld>
            <a:endParaRPr lang="tr-TR"/>
          </a:p>
        </p:txBody>
      </p:sp>
    </p:spTree>
    <p:extLst>
      <p:ext uri="{BB962C8B-B14F-4D97-AF65-F5344CB8AC3E}">
        <p14:creationId xmlns:p14="http://schemas.microsoft.com/office/powerpoint/2010/main" val="879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370CFC-8CD0-4BEF-9589-10BF90E3DC27}" type="slidenum">
              <a:rPr lang="tr-TR" smtClean="0"/>
              <a:t>32</a:t>
            </a:fld>
            <a:endParaRPr lang="tr-TR"/>
          </a:p>
        </p:txBody>
      </p:sp>
    </p:spTree>
    <p:extLst>
      <p:ext uri="{BB962C8B-B14F-4D97-AF65-F5344CB8AC3E}">
        <p14:creationId xmlns:p14="http://schemas.microsoft.com/office/powerpoint/2010/main" val="175349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370CFC-8CD0-4BEF-9589-10BF90E3DC27}" type="slidenum">
              <a:rPr lang="tr-TR" smtClean="0"/>
              <a:t>33</a:t>
            </a:fld>
            <a:endParaRPr lang="tr-TR"/>
          </a:p>
        </p:txBody>
      </p:sp>
    </p:spTree>
    <p:extLst>
      <p:ext uri="{BB962C8B-B14F-4D97-AF65-F5344CB8AC3E}">
        <p14:creationId xmlns:p14="http://schemas.microsoft.com/office/powerpoint/2010/main" val="146753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19.04.2024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wmf"/><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slideLayout" Target="../slideLayouts/slideLayout2.xml"/><Relationship Id="rId4" Type="http://schemas.openxmlformats.org/officeDocument/2006/relationships/image" Target="../media/image102.wmf"/></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20.png"/></Relationships>
</file>

<file path=ppt/slides/_rels/slide5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image" Target="../media/image137.png"/></Relationships>
</file>

<file path=ppt/slides/_rels/slide6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xml"/><Relationship Id="rId5" Type="http://schemas.openxmlformats.org/officeDocument/2006/relationships/image" Target="../media/image147.jpg"/><Relationship Id="rId4" Type="http://schemas.openxmlformats.org/officeDocument/2006/relationships/image" Target="../media/image146.png"/></Relationships>
</file>

<file path=ppt/slides/_rels/slide68.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70.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trthaber.com/etiket/yakit/" TargetMode="External"/><Relationship Id="rId2" Type="http://schemas.openxmlformats.org/officeDocument/2006/relationships/hyperlink" Target="https://www.trthaber.com/etiket/sanayi-ve-teknoloji-bakanligi/" TargetMode="External"/><Relationship Id="rId1" Type="http://schemas.openxmlformats.org/officeDocument/2006/relationships/slideLayout" Target="../slideLayouts/slideLayout1.xml"/><Relationship Id="rId4" Type="http://schemas.openxmlformats.org/officeDocument/2006/relationships/hyperlink" Target="https://www.trthaber.com/etiket/fosil/"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smtClean="0"/>
              <a:t>MÜHENDİSLER İÇİN TERMODİNAMİK</a:t>
            </a:r>
          </a:p>
          <a:p>
            <a:pPr algn="ctr"/>
            <a:r>
              <a:rPr lang="tr-TR" sz="2400" dirty="0" smtClean="0"/>
              <a:t>Prof. Dr. Hüsamettin BULUT</a:t>
            </a:r>
          </a:p>
        </p:txBody>
      </p:sp>
      <p:sp>
        <p:nvSpPr>
          <p:cNvPr id="2" name="Slayt Numarası Yer Tutucusu 1"/>
          <p:cNvSpPr>
            <a:spLocks noGrp="1"/>
          </p:cNvSpPr>
          <p:nvPr>
            <p:ph type="sldNum" sz="quarter" idx="12"/>
          </p:nvPr>
        </p:nvSpPr>
        <p:spPr/>
        <p:txBody>
          <a:bodyPr/>
          <a:lstStyle/>
          <a:p>
            <a:fld id="{404BEFF7-B7DF-46FB-8C18-48C9339AFC4D}" type="slidenum">
              <a:rPr lang="tr-TR" smtClean="0"/>
              <a:t>1</a:t>
            </a:fld>
            <a:endParaRPr lang="tr-TR"/>
          </a:p>
        </p:txBody>
      </p:sp>
    </p:spTree>
    <p:extLst>
      <p:ext uri="{BB962C8B-B14F-4D97-AF65-F5344CB8AC3E}">
        <p14:creationId xmlns:p14="http://schemas.microsoft.com/office/powerpoint/2010/main" val="3798613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10</a:t>
            </a:fld>
            <a:endParaRPr lang="tr-TR"/>
          </a:p>
        </p:txBody>
      </p:sp>
      <p:sp>
        <p:nvSpPr>
          <p:cNvPr id="3" name="Dikdörtgen 2"/>
          <p:cNvSpPr/>
          <p:nvPr/>
        </p:nvSpPr>
        <p:spPr>
          <a:xfrm>
            <a:off x="131217" y="2204864"/>
            <a:ext cx="8800722" cy="2031325"/>
          </a:xfrm>
          <a:prstGeom prst="rect">
            <a:avLst/>
          </a:prstGeom>
        </p:spPr>
        <p:txBody>
          <a:bodyPr wrap="square">
            <a:spAutoFit/>
          </a:bodyPr>
          <a:lstStyle/>
          <a:p>
            <a:pPr algn="just"/>
            <a:r>
              <a:rPr lang="tr-TR" dirty="0"/>
              <a:t>Kompresörün gerçek çalışmasına ilişkin P-v diyagramı Şekil 8-2b’deki P-v diyagramına daha yakındır. Gerçek çalışma durumunda emme ve egzoz </a:t>
            </a:r>
            <a:r>
              <a:rPr lang="tr-TR" dirty="0" smtClean="0"/>
              <a:t>supapları ani </a:t>
            </a:r>
            <a:r>
              <a:rPr lang="tr-TR" dirty="0"/>
              <a:t>olarak açılıp kapanmazlar. Supaplar </a:t>
            </a:r>
            <a:r>
              <a:rPr lang="tr-TR" dirty="0" smtClean="0"/>
              <a:t>civarında </a:t>
            </a:r>
            <a:r>
              <a:rPr lang="tr-TR" dirty="0"/>
              <a:t>meydana gelen hava </a:t>
            </a:r>
            <a:r>
              <a:rPr lang="tr-TR" dirty="0" smtClean="0"/>
              <a:t>akışları emme </a:t>
            </a:r>
            <a:r>
              <a:rPr lang="tr-TR" dirty="0"/>
              <a:t>ve egzoz </a:t>
            </a:r>
            <a:r>
              <a:rPr lang="tr-TR" dirty="0" smtClean="0"/>
              <a:t>olayları esnasında </a:t>
            </a:r>
            <a:r>
              <a:rPr lang="tr-TR" dirty="0"/>
              <a:t>basınç </a:t>
            </a:r>
            <a:r>
              <a:rPr lang="tr-TR" dirty="0" err="1"/>
              <a:t>gradyeninin</a:t>
            </a:r>
            <a:r>
              <a:rPr lang="tr-TR" dirty="0"/>
              <a:t> oluşmasına </a:t>
            </a:r>
            <a:r>
              <a:rPr lang="tr-TR" dirty="0" smtClean="0"/>
              <a:t>neden </a:t>
            </a:r>
            <a:r>
              <a:rPr lang="tr-TR" dirty="0"/>
              <a:t>olur. Ayrıca, supaplar nedeniyle kayıplar meydana gelir ve kompresörden bir miktar </a:t>
            </a:r>
            <a:r>
              <a:rPr lang="tr-TR" dirty="0" smtClean="0"/>
              <a:t>ısı transferi gerçekleşebilir</a:t>
            </a:r>
            <a:r>
              <a:rPr lang="tr-TR" dirty="0"/>
              <a:t>. Bununla birlikte ideal çevrimler bize önerilen tasarım değişikliklerinin; </a:t>
            </a:r>
            <a:r>
              <a:rPr lang="tr-TR" dirty="0" smtClean="0"/>
              <a:t>iş ihtiyacı</a:t>
            </a:r>
            <a:r>
              <a:rPr lang="tr-TR" dirty="0"/>
              <a:t>, maksimum basınç, </a:t>
            </a:r>
            <a:r>
              <a:rPr lang="tr-TR" dirty="0" smtClean="0"/>
              <a:t>akış debisi </a:t>
            </a:r>
            <a:r>
              <a:rPr lang="tr-TR" dirty="0"/>
              <a:t>ve diğer ilgili büyüklüklere etkisini tahmin etme </a:t>
            </a:r>
            <a:r>
              <a:rPr lang="tr-TR" dirty="0" smtClean="0"/>
              <a:t>imkânı sağlar</a:t>
            </a:r>
            <a:r>
              <a:rPr lang="tr-TR" dirty="0"/>
              <a:t>.</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36189"/>
            <a:ext cx="4813672"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60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11</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5" y="2551837"/>
            <a:ext cx="8809323" cy="923330"/>
          </a:xfrm>
          <a:prstGeom prst="rect">
            <a:avLst/>
          </a:prstGeom>
        </p:spPr>
        <p:txBody>
          <a:bodyPr wrap="square">
            <a:spAutoFit/>
          </a:bodyPr>
          <a:lstStyle/>
          <a:p>
            <a:pPr algn="just"/>
            <a:r>
              <a:rPr lang="tr-TR" dirty="0"/>
              <a:t>Bir kompresörün etkinliği kısmen </a:t>
            </a:r>
            <a:r>
              <a:rPr lang="tr-TR" dirty="0" err="1"/>
              <a:t>volümetrik</a:t>
            </a:r>
            <a:r>
              <a:rPr lang="tr-TR" dirty="0"/>
              <a:t> </a:t>
            </a:r>
            <a:r>
              <a:rPr lang="tr-TR" dirty="0" smtClean="0"/>
              <a:t>verim ile </a:t>
            </a:r>
            <a:r>
              <a:rPr lang="tr-TR" dirty="0"/>
              <a:t>ölçülür. </a:t>
            </a:r>
            <a:r>
              <a:rPr lang="tr-TR" dirty="0" err="1"/>
              <a:t>Volümetrik</a:t>
            </a:r>
            <a:r>
              <a:rPr lang="tr-TR" dirty="0"/>
              <a:t> verim, silindire giren gaz </a:t>
            </a:r>
            <a:r>
              <a:rPr lang="tr-TR" dirty="0" smtClean="0"/>
              <a:t>hacminin </a:t>
            </a:r>
            <a:r>
              <a:rPr lang="tr-TR" dirty="0"/>
              <a:t>silindir hacmine </a:t>
            </a:r>
            <a:r>
              <a:rPr lang="tr-TR" dirty="0" smtClean="0"/>
              <a:t>oranı olarak </a:t>
            </a:r>
            <a:r>
              <a:rPr lang="tr-TR" dirty="0"/>
              <a:t>ifade edilir. Yani, Şekil 8-2’yi referans alarak </a:t>
            </a:r>
            <a:r>
              <a:rPr lang="tr-TR" dirty="0" err="1"/>
              <a:t>volümetrik</a:t>
            </a:r>
            <a:r>
              <a:rPr lang="tr-TR" dirty="0"/>
              <a:t> verim;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86187"/>
            <a:ext cx="5534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Dikdörtgen 5"/>
              <p:cNvSpPr/>
              <p:nvPr/>
            </p:nvSpPr>
            <p:spPr>
              <a:xfrm>
                <a:off x="122616" y="4733637"/>
                <a:ext cx="8809322" cy="923330"/>
              </a:xfrm>
              <a:prstGeom prst="rect">
                <a:avLst/>
              </a:prstGeom>
            </p:spPr>
            <p:txBody>
              <a:bodyPr wrap="square">
                <a:spAutoFit/>
              </a:bodyPr>
              <a:lstStyle/>
              <a:p>
                <a:pPr algn="just"/>
                <a:r>
                  <a:rPr lang="tr-TR" dirty="0" smtClean="0"/>
                  <a:t>Volümetrik</a:t>
                </a:r>
                <a:r>
                  <a:rPr lang="tr-TR" dirty="0"/>
                  <a:t> verim ne kadar yüksek ise </a:t>
                </a:r>
                <a:r>
                  <a:rPr lang="tr-TR" dirty="0" err="1"/>
                  <a:t>strok</a:t>
                </a:r>
                <a:r>
                  <a:rPr lang="tr-TR" dirty="0"/>
                  <a:t> hacminin yüzdesi olarak silindire </a:t>
                </a:r>
                <a:r>
                  <a:rPr lang="tr-TR" dirty="0" smtClean="0"/>
                  <a:t>giren </a:t>
                </a:r>
                <a:r>
                  <a:rPr lang="tr-TR" dirty="0"/>
                  <a:t>hava </a:t>
                </a:r>
                <a:r>
                  <a:rPr lang="tr-TR" dirty="0" smtClean="0"/>
                  <a:t>miktarı da </a:t>
                </a:r>
                <a:r>
                  <a:rPr lang="tr-TR" dirty="0"/>
                  <a:t>o ölçüde fazla demektir. </a:t>
                </a:r>
                <a:r>
                  <a:rPr lang="tr-TR" dirty="0" err="1"/>
                  <a:t>Volümetrik</a:t>
                </a:r>
                <a:r>
                  <a:rPr lang="tr-TR" dirty="0"/>
                  <a:t> verim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3</m:t>
                        </m:r>
                      </m:sub>
                    </m:sSub>
                  </m:oMath>
                </a14:m>
                <a:r>
                  <a:rPr lang="tr-TR" dirty="0" smtClean="0"/>
                  <a:t> ölü </a:t>
                </a:r>
                <a:r>
                  <a:rPr lang="tr-TR" dirty="0"/>
                  <a:t>hacminin küçültülmesi yoluyla </a:t>
                </a:r>
                <a:r>
                  <a:rPr lang="tr-TR" dirty="0" smtClean="0"/>
                  <a:t>artırılabilir. </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22616" y="4733637"/>
                <a:ext cx="8809322" cy="923330"/>
              </a:xfrm>
              <a:prstGeom prst="rect">
                <a:avLst/>
              </a:prstGeom>
              <a:blipFill rotWithShape="1">
                <a:blip r:embed="rId3"/>
                <a:stretch>
                  <a:fillRect l="-554" t="-3311" r="-623" b="-9934"/>
                </a:stretch>
              </a:blipFill>
            </p:spPr>
            <p:txBody>
              <a:bodyPr/>
              <a:lstStyle/>
              <a:p>
                <a:r>
                  <a:rPr lang="tr-TR">
                    <a:noFill/>
                  </a:rPr>
                  <a:t> </a:t>
                </a:r>
              </a:p>
            </p:txBody>
          </p:sp>
        </mc:Fallback>
      </mc:AlternateContent>
    </p:spTree>
    <p:extLst>
      <p:ext uri="{BB962C8B-B14F-4D97-AF65-F5344CB8AC3E}">
        <p14:creationId xmlns:p14="http://schemas.microsoft.com/office/powerpoint/2010/main" val="3500919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12</a:t>
            </a:fld>
            <a:endParaRPr lang="tr-TR"/>
          </a:p>
        </p:txBody>
      </p:sp>
      <mc:AlternateContent xmlns:mc="http://schemas.openxmlformats.org/markup-compatibility/2006" xmlns:a14="http://schemas.microsoft.com/office/drawing/2010/main">
        <mc:Choice Requires="a14">
          <p:sp>
            <p:nvSpPr>
              <p:cNvPr id="3" name="Dikdörtgen 2"/>
              <p:cNvSpPr/>
              <p:nvPr/>
            </p:nvSpPr>
            <p:spPr>
              <a:xfrm>
                <a:off x="92387" y="1926124"/>
                <a:ext cx="4983670" cy="3970318"/>
              </a:xfrm>
              <a:prstGeom prst="rect">
                <a:avLst/>
              </a:prstGeom>
            </p:spPr>
            <p:txBody>
              <a:bodyPr wrap="square">
                <a:spAutoFit/>
              </a:bodyPr>
              <a:lstStyle/>
              <a:p>
                <a:pPr algn="just"/>
                <a:r>
                  <a:rPr lang="tr-TR" dirty="0"/>
                  <a:t>Pistonlu tip kompresörlerin </a:t>
                </a:r>
                <a:r>
                  <a:rPr lang="tr-TR" dirty="0" smtClean="0"/>
                  <a:t>performansını iyileştirmek </a:t>
                </a:r>
                <a:r>
                  <a:rPr lang="tr-TR" dirty="0"/>
                  <a:t>amacıyla </a:t>
                </a:r>
                <a14:m>
                  <m:oMath xmlns:m="http://schemas.openxmlformats.org/officeDocument/2006/math">
                    <m:r>
                      <a:rPr lang="tr-TR" i="1" dirty="0" smtClean="0">
                        <a:latin typeface="Cambria Math"/>
                      </a:rPr>
                      <m:t>1 </m:t>
                    </m:r>
                    <m:r>
                      <a:rPr lang="tr-TR" i="1" dirty="0" smtClean="0">
                        <a:latin typeface="Cambria Math"/>
                        <a:ea typeface="Cambria Math"/>
                      </a:rPr>
                      <m:t>→</m:t>
                    </m:r>
                    <m:r>
                      <a:rPr lang="tr-TR" i="1" dirty="0" smtClean="0">
                        <a:latin typeface="Cambria Math"/>
                      </a:rPr>
                      <m:t>2 </m:t>
                    </m:r>
                  </m:oMath>
                </a14:m>
                <a:r>
                  <a:rPr lang="tr-TR" dirty="0" smtClean="0"/>
                  <a:t>noktaları arasındaki </a:t>
                </a:r>
                <a:r>
                  <a:rPr lang="tr-TR" dirty="0"/>
                  <a:t>sıkıştırma </a:t>
                </a:r>
                <a:r>
                  <a:rPr lang="tr-TR" dirty="0" smtClean="0"/>
                  <a:t>sürecinde </a:t>
                </a:r>
                <a:r>
                  <a:rPr lang="tr-TR" dirty="0"/>
                  <a:t>kompresörden </a:t>
                </a:r>
                <a:r>
                  <a:rPr lang="tr-TR" dirty="0" smtClean="0"/>
                  <a:t>ısı çekilebilir</a:t>
                </a:r>
                <a:r>
                  <a:rPr lang="tr-TR" dirty="0"/>
                  <a:t>. Bunun etkisi Şekil 8-3’te bir </a:t>
                </a:r>
                <a:r>
                  <a:rPr lang="tr-TR" dirty="0" err="1"/>
                  <a:t>politropik</a:t>
                </a:r>
                <a:r>
                  <a:rPr lang="tr-TR" dirty="0"/>
                  <a:t> işlem ile gösterilmektedir. </a:t>
                </a:r>
                <a:r>
                  <a:rPr lang="tr-TR" dirty="0" smtClean="0"/>
                  <a:t>2'noktasındaki </a:t>
                </a:r>
                <a:r>
                  <a:rPr lang="tr-TR" dirty="0"/>
                  <a:t>sıcaklık 2 noktasındaki sıcaklıktan önemli ölçüde düşük olacağından P-v diyagramının </a:t>
                </a:r>
                <a:r>
                  <a:rPr lang="tr-TR" dirty="0" smtClean="0"/>
                  <a:t>altındaki </a:t>
                </a:r>
                <a:r>
                  <a:rPr lang="tr-TR" dirty="0"/>
                  <a:t>alan azalacak ve bunun sonucu olarak çevrimin </a:t>
                </a:r>
                <a:r>
                  <a:rPr lang="tr-TR" dirty="0" smtClean="0"/>
                  <a:t>tamamlanması için </a:t>
                </a:r>
                <a:r>
                  <a:rPr lang="tr-TR" dirty="0"/>
                  <a:t>gerekli olan </a:t>
                </a:r>
                <a:r>
                  <a:rPr lang="tr-TR" dirty="0" smtClean="0"/>
                  <a:t>iş ihtiyacı da azalmış olacaktır</a:t>
                </a:r>
                <a:r>
                  <a:rPr lang="tr-TR" dirty="0"/>
                  <a:t>. Bu durumu analiz etmek için (8.1) denklemi ile kullanılan kontrol hacminin </a:t>
                </a:r>
                <a:r>
                  <a:rPr lang="tr-TR" dirty="0" smtClean="0"/>
                  <a:t>giriş-çıkış tanımlamalarına </a:t>
                </a:r>
                <a:r>
                  <a:rPr lang="tr-TR" dirty="0"/>
                  <a:t>geri dönelim. </a:t>
                </a:r>
                <a:r>
                  <a:rPr lang="tr-TR" dirty="0" err="1"/>
                  <a:t>Adyabatik</a:t>
                </a:r>
                <a:r>
                  <a:rPr lang="tr-TR" dirty="0"/>
                  <a:t> bir kompresörün güç gereksinimi ideal gaz ve sabit özgül ısılar </a:t>
                </a:r>
                <a:r>
                  <a:rPr lang="tr-TR" dirty="0" smtClean="0"/>
                  <a:t>kabulü </a:t>
                </a:r>
                <a:r>
                  <a:rPr lang="tr-TR" dirty="0"/>
                  <a:t>ile aşağıdaki şekilde ifade edilir: </a:t>
                </a:r>
              </a:p>
            </p:txBody>
          </p:sp>
        </mc:Choice>
        <mc:Fallback xmlns="">
          <p:sp>
            <p:nvSpPr>
              <p:cNvPr id="3" name="Dikdörtgen 2"/>
              <p:cNvSpPr>
                <a:spLocks noRot="1" noChangeAspect="1" noMove="1" noResize="1" noEditPoints="1" noAdjustHandles="1" noChangeArrowheads="1" noChangeShapeType="1" noTextEdit="1"/>
              </p:cNvSpPr>
              <p:nvPr/>
            </p:nvSpPr>
            <p:spPr>
              <a:xfrm>
                <a:off x="92387" y="1926124"/>
                <a:ext cx="4983670" cy="3970318"/>
              </a:xfrm>
              <a:prstGeom prst="rect">
                <a:avLst/>
              </a:prstGeom>
              <a:blipFill rotWithShape="1">
                <a:blip r:embed="rId2"/>
                <a:stretch>
                  <a:fillRect l="-978" t="-768" r="-1100" b="-1536"/>
                </a:stretch>
              </a:blipFill>
            </p:spPr>
            <p:txBody>
              <a:bodyPr/>
              <a:lstStyle/>
              <a:p>
                <a:r>
                  <a:rPr lang="tr-TR">
                    <a:noFill/>
                  </a:rPr>
                  <a:t> </a:t>
                </a:r>
              </a:p>
            </p:txBody>
          </p:sp>
        </mc:Fallback>
      </mc:AlternateContent>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093296"/>
            <a:ext cx="61150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087" y="3212976"/>
            <a:ext cx="3855882"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7" y="1899554"/>
            <a:ext cx="4067943" cy="124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78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13</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3999898" cy="227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22615" y="2452684"/>
            <a:ext cx="4809426" cy="646331"/>
          </a:xfrm>
          <a:prstGeom prst="rect">
            <a:avLst/>
          </a:prstGeom>
        </p:spPr>
        <p:txBody>
          <a:bodyPr wrap="square">
            <a:spAutoFit/>
          </a:bodyPr>
          <a:lstStyle/>
          <a:p>
            <a:r>
              <a:rPr lang="tr-TR" dirty="0"/>
              <a:t>Kompresörde </a:t>
            </a:r>
            <a:r>
              <a:rPr lang="tr-TR" dirty="0" smtClean="0"/>
              <a:t>giriş ve çıkış noktaları arasındaki </a:t>
            </a:r>
            <a:r>
              <a:rPr lang="tr-TR" dirty="0" err="1"/>
              <a:t>izentropik</a:t>
            </a:r>
            <a:r>
              <a:rPr lang="tr-TR" dirty="0"/>
              <a:t> sıkıştırma işlemi için;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6" y="3271716"/>
            <a:ext cx="5070051"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Dikdörtgen 7"/>
              <p:cNvSpPr/>
              <p:nvPr/>
            </p:nvSpPr>
            <p:spPr>
              <a:xfrm>
                <a:off x="122611" y="4629738"/>
                <a:ext cx="8809323" cy="390748"/>
              </a:xfrm>
              <a:prstGeom prst="rect">
                <a:avLst/>
              </a:prstGeom>
            </p:spPr>
            <p:txBody>
              <a:bodyPr wrap="square">
                <a:spAutoFit/>
              </a:bodyPr>
              <a:lstStyle/>
              <a:p>
                <a:r>
                  <a:rPr lang="tr-TR" dirty="0" smtClean="0"/>
                  <a:t>Bu bize, (4.30) denklemi ile ifade edilen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𝑝</m:t>
                        </m:r>
                      </m:sub>
                    </m:sSub>
                  </m:oMath>
                </a14:m>
                <a:r>
                  <a:rPr lang="tr-TR" dirty="0" err="1" smtClean="0"/>
                  <a:t>’yi</a:t>
                </a:r>
                <a:r>
                  <a:rPr lang="tr-TR" dirty="0" smtClean="0"/>
                  <a:t> </a:t>
                </a:r>
                <a:r>
                  <a:rPr lang="tr-TR" dirty="0"/>
                  <a:t>kullanarak kompresör işini; </a:t>
                </a:r>
              </a:p>
            </p:txBody>
          </p:sp>
        </mc:Choice>
        <mc:Fallback xmlns="">
          <p:sp>
            <p:nvSpPr>
              <p:cNvPr id="8" name="Dikdörtgen 7"/>
              <p:cNvSpPr>
                <a:spLocks noRot="1" noChangeAspect="1" noMove="1" noResize="1" noEditPoints="1" noAdjustHandles="1" noChangeArrowheads="1" noChangeShapeType="1" noTextEdit="1"/>
              </p:cNvSpPr>
              <p:nvPr/>
            </p:nvSpPr>
            <p:spPr>
              <a:xfrm>
                <a:off x="122611" y="4629738"/>
                <a:ext cx="8809323" cy="390748"/>
              </a:xfrm>
              <a:prstGeom prst="rect">
                <a:avLst/>
              </a:prstGeom>
              <a:blipFill rotWithShape="1">
                <a:blip r:embed="rId4"/>
                <a:stretch>
                  <a:fillRect l="-554" t="-6154" b="-18462"/>
                </a:stretch>
              </a:blipFill>
            </p:spPr>
            <p:txBody>
              <a:bodyPr/>
              <a:lstStyle/>
              <a:p>
                <a:r>
                  <a:rPr lang="tr-TR">
                    <a:noFill/>
                  </a:rPr>
                  <a:t> </a:t>
                </a:r>
              </a:p>
            </p:txBody>
          </p:sp>
        </mc:Fallback>
      </mc:AlternateContent>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428726"/>
            <a:ext cx="63341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065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14</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6" y="2040329"/>
            <a:ext cx="8809323" cy="369332"/>
          </a:xfrm>
          <a:prstGeom prst="rect">
            <a:avLst/>
          </a:prstGeom>
        </p:spPr>
        <p:txBody>
          <a:bodyPr wrap="square">
            <a:spAutoFit/>
          </a:bodyPr>
          <a:lstStyle/>
          <a:p>
            <a:r>
              <a:rPr lang="tr-TR" dirty="0" err="1"/>
              <a:t>Politropik</a:t>
            </a:r>
            <a:r>
              <a:rPr lang="tr-TR" dirty="0"/>
              <a:t> hâl değişimleri için </a:t>
            </a:r>
            <a:r>
              <a:rPr lang="tr-TR" dirty="0" smtClean="0"/>
              <a:t>k yerine n alarak iş ifadesini</a:t>
            </a:r>
            <a:r>
              <a:rPr lang="tr-TR"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95264"/>
            <a:ext cx="65627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22614" y="3191818"/>
            <a:ext cx="8809323" cy="923330"/>
          </a:xfrm>
          <a:prstGeom prst="rect">
            <a:avLst/>
          </a:prstGeom>
        </p:spPr>
        <p:txBody>
          <a:bodyPr wrap="square">
            <a:spAutoFit/>
          </a:bodyPr>
          <a:lstStyle/>
          <a:p>
            <a:pPr algn="just"/>
            <a:r>
              <a:rPr lang="tr-TR" dirty="0"/>
              <a:t>Şekil 8-4a’da görülen tek ara soğutma ve iki kademeli kompresörü dikkate alalım. Burada, sıkıştırma </a:t>
            </a:r>
            <a:r>
              <a:rPr lang="tr-TR" dirty="0" smtClean="0"/>
              <a:t>hâl </a:t>
            </a:r>
            <a:r>
              <a:rPr lang="tr-TR" dirty="0"/>
              <a:t>değişimleri </a:t>
            </a:r>
            <a:r>
              <a:rPr lang="tr-TR" dirty="0" err="1"/>
              <a:t>izentropik</a:t>
            </a:r>
            <a:r>
              <a:rPr lang="tr-TR" dirty="0"/>
              <a:t> olup Şekil 8.4b’deki T-s ve P-v diyagramlarında gösterilmektedir.</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115148"/>
            <a:ext cx="7308412" cy="262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341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15</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6" y="2420888"/>
            <a:ext cx="8809322" cy="369332"/>
          </a:xfrm>
          <a:prstGeom prst="rect">
            <a:avLst/>
          </a:prstGeom>
        </p:spPr>
        <p:txBody>
          <a:bodyPr wrap="square">
            <a:spAutoFit/>
          </a:bodyPr>
          <a:lstStyle/>
          <a:p>
            <a:r>
              <a:rPr lang="tr-TR" dirty="0"/>
              <a:t>Denklem (8.5)’i referans alarak kompresör işi;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114" y="3140968"/>
            <a:ext cx="77438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Dikdörtgen 5"/>
              <p:cNvSpPr/>
              <p:nvPr/>
            </p:nvSpPr>
            <p:spPr>
              <a:xfrm>
                <a:off x="122616" y="5229200"/>
                <a:ext cx="8809323" cy="369332"/>
              </a:xfrm>
              <a:prstGeom prst="rect">
                <a:avLst/>
              </a:prstGeom>
            </p:spPr>
            <p:txBody>
              <a:bodyPr wrap="square">
                <a:spAutoFit/>
              </a:bodyPr>
              <a:lstStyle/>
              <a:p>
                <a:r>
                  <a:rPr lang="tr-TR" dirty="0" smtClean="0"/>
                  <a:t>olarak yazılır. Burada, ideal bir ara soğutucu için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2</m:t>
                        </m:r>
                      </m:sub>
                    </m:sSub>
                    <m:r>
                      <a:rPr lang="tr-TR"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3</m:t>
                        </m:r>
                      </m:sub>
                    </m:sSub>
                    <m:r>
                      <a:rPr lang="tr-TR" i="1" dirty="0" smtClean="0">
                        <a:latin typeface="Cambria Math"/>
                      </a:rPr>
                      <m:t> </m:t>
                    </m:r>
                  </m:oMath>
                </a14:m>
                <a:r>
                  <a:rPr lang="tr-TR" dirty="0"/>
                  <a:t>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1</m:t>
                        </m:r>
                      </m:sub>
                    </m:sSub>
                    <m:r>
                      <a:rPr lang="tr-TR" b="0" i="1" dirty="0" smtClean="0">
                        <a:latin typeface="Cambria Math"/>
                      </a:rPr>
                      <m:t>=</m:t>
                    </m:r>
                    <m:r>
                      <a:rPr lang="tr-TR" i="1" dirty="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3</m:t>
                        </m:r>
                      </m:sub>
                    </m:sSub>
                  </m:oMath>
                </a14:m>
                <a:r>
                  <a:rPr lang="tr-TR" dirty="0"/>
                  <a:t>olarak kullanılmıştır.</a:t>
                </a:r>
              </a:p>
            </p:txBody>
          </p:sp>
        </mc:Choice>
        <mc:Fallback xmlns="">
          <p:sp>
            <p:nvSpPr>
              <p:cNvPr id="6" name="Dikdörtgen 5"/>
              <p:cNvSpPr>
                <a:spLocks noRot="1" noChangeAspect="1" noMove="1" noResize="1" noEditPoints="1" noAdjustHandles="1" noChangeArrowheads="1" noChangeShapeType="1" noTextEdit="1"/>
              </p:cNvSpPr>
              <p:nvPr/>
            </p:nvSpPr>
            <p:spPr>
              <a:xfrm>
                <a:off x="122616" y="5229200"/>
                <a:ext cx="8809323" cy="369332"/>
              </a:xfrm>
              <a:prstGeom prst="rect">
                <a:avLst/>
              </a:prstGeom>
              <a:blipFill rotWithShape="1">
                <a:blip r:embed="rId3"/>
                <a:stretch>
                  <a:fillRect l="-554" t="-8333" b="-26667"/>
                </a:stretch>
              </a:blipFill>
            </p:spPr>
            <p:txBody>
              <a:bodyPr/>
              <a:lstStyle/>
              <a:p>
                <a:r>
                  <a:rPr lang="tr-TR">
                    <a:noFill/>
                  </a:rPr>
                  <a:t> </a:t>
                </a:r>
              </a:p>
            </p:txBody>
          </p:sp>
        </mc:Fallback>
      </mc:AlternateContent>
    </p:spTree>
    <p:extLst>
      <p:ext uri="{BB962C8B-B14F-4D97-AF65-F5344CB8AC3E}">
        <p14:creationId xmlns:p14="http://schemas.microsoft.com/office/powerpoint/2010/main" val="3274323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16</a:t>
            </a:fld>
            <a:endParaRPr lang="tr-TR"/>
          </a:p>
        </p:txBody>
      </p:sp>
      <mc:AlternateContent xmlns:mc="http://schemas.openxmlformats.org/markup-compatibility/2006" xmlns:a14="http://schemas.microsoft.com/office/drawing/2010/main">
        <mc:Choice Requires="a14">
          <p:sp>
            <p:nvSpPr>
              <p:cNvPr id="3" name="Dikdörtgen 2"/>
              <p:cNvSpPr/>
              <p:nvPr/>
            </p:nvSpPr>
            <p:spPr>
              <a:xfrm>
                <a:off x="122614" y="2074253"/>
                <a:ext cx="8809323" cy="549253"/>
              </a:xfrm>
              <a:prstGeom prst="rect">
                <a:avLst/>
              </a:prstGeom>
            </p:spPr>
            <p:txBody>
              <a:bodyPr wrap="square">
                <a:spAutoFit/>
              </a:bodyPr>
              <a:lstStyle/>
              <a:p>
                <a:r>
                  <a:rPr lang="tr-TR" dirty="0" smtClean="0"/>
                  <a:t>İşi minimize eden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2</m:t>
                        </m:r>
                      </m:sub>
                    </m:sSub>
                  </m:oMath>
                </a14:m>
                <a:r>
                  <a:rPr lang="tr-TR" dirty="0" smtClean="0"/>
                  <a:t> basıncını belirlemek </a:t>
                </a:r>
                <a:r>
                  <a:rPr lang="tr-TR" dirty="0"/>
                  <a:t>için</a:t>
                </a:r>
                <a:r>
                  <a:rPr lang="tr-TR" dirty="0" smtClean="0"/>
                  <a:t>,  </a:t>
                </a:r>
                <a14:m>
                  <m:oMath xmlns:m="http://schemas.openxmlformats.org/officeDocument/2006/math">
                    <m:f>
                      <m:fPr>
                        <m:ctrlPr>
                          <a:rPr lang="tr-TR" b="0" i="1" smtClean="0">
                            <a:latin typeface="Cambria Math" panose="02040503050406030204" pitchFamily="18" charset="0"/>
                          </a:rPr>
                        </m:ctrlPr>
                      </m:fPr>
                      <m:num>
                        <m:r>
                          <a:rPr lang="tr-TR"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𝑤</m:t>
                            </m:r>
                          </m:e>
                          <m:sub>
                            <m:r>
                              <a:rPr lang="tr-TR" b="0" i="1" smtClean="0">
                                <a:latin typeface="Cambria Math"/>
                              </a:rPr>
                              <m:t>𝑘𝑜𝑚𝑝</m:t>
                            </m:r>
                          </m:sub>
                        </m:sSub>
                      </m:num>
                      <m:den>
                        <m:r>
                          <a:rPr lang="tr-TR" i="1">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den>
                    </m:f>
                    <m:r>
                      <a:rPr lang="tr-TR" b="0" i="0" smtClean="0">
                        <a:latin typeface="Cambria Math"/>
                      </a:rPr>
                      <m:t>=0</m:t>
                    </m:r>
                  </m:oMath>
                </a14:m>
                <a:r>
                  <a:rPr lang="tr-TR" dirty="0" smtClean="0"/>
                  <a:t> alarak;  </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122614" y="2074253"/>
                <a:ext cx="8809323" cy="549253"/>
              </a:xfrm>
              <a:prstGeom prst="rect">
                <a:avLst/>
              </a:prstGeom>
              <a:blipFill rotWithShape="1">
                <a:blip r:embed="rId2"/>
                <a:stretch>
                  <a:fillRect l="-554" b="-1111"/>
                </a:stretch>
              </a:blipFill>
            </p:spPr>
            <p:txBody>
              <a:bodyPr/>
              <a:lstStyle/>
              <a:p>
                <a:r>
                  <a:rPr lang="tr-TR">
                    <a:noFill/>
                  </a:rPr>
                  <a:t> </a:t>
                </a:r>
              </a:p>
            </p:txBody>
          </p:sp>
        </mc:Fallback>
      </mc:AlternateContent>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664" y="2708920"/>
            <a:ext cx="67722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69" y="3371478"/>
            <a:ext cx="7049273" cy="322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837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17</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4" y="2268125"/>
            <a:ext cx="8809323" cy="646331"/>
          </a:xfrm>
          <a:prstGeom prst="rect">
            <a:avLst/>
          </a:prstGeom>
        </p:spPr>
        <p:txBody>
          <a:bodyPr wrap="square">
            <a:spAutoFit/>
          </a:bodyPr>
          <a:lstStyle/>
          <a:p>
            <a:pPr algn="just"/>
            <a:r>
              <a:rPr lang="tr-TR" dirty="0"/>
              <a:t>Yani, her bir kademe boyunca basınç </a:t>
            </a:r>
            <a:r>
              <a:rPr lang="tr-TR" dirty="0" smtClean="0"/>
              <a:t>oranı aynıdır</a:t>
            </a:r>
            <a:r>
              <a:rPr lang="tr-TR" dirty="0"/>
              <a:t>. Üç-kademe </a:t>
            </a:r>
            <a:r>
              <a:rPr lang="tr-TR" dirty="0" smtClean="0"/>
              <a:t>kullanılması durumunda</a:t>
            </a:r>
            <a:r>
              <a:rPr lang="tr-TR" dirty="0"/>
              <a:t>, </a:t>
            </a:r>
            <a:r>
              <a:rPr lang="tr-TR" dirty="0" smtClean="0"/>
              <a:t>düşük-basınçlı bir </a:t>
            </a:r>
            <a:r>
              <a:rPr lang="tr-TR" dirty="0"/>
              <a:t>ara soğutucuda benzer analiz;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996952"/>
            <a:ext cx="54768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22613" y="3707740"/>
            <a:ext cx="8773623" cy="369332"/>
          </a:xfrm>
          <a:prstGeom prst="rect">
            <a:avLst/>
          </a:prstGeom>
        </p:spPr>
        <p:txBody>
          <a:bodyPr wrap="square">
            <a:spAutoFit/>
          </a:bodyPr>
          <a:lstStyle/>
          <a:p>
            <a:pPr algn="just"/>
            <a:r>
              <a:rPr lang="tr-TR" dirty="0"/>
              <a:t>ve </a:t>
            </a:r>
            <a:r>
              <a:rPr lang="tr-TR" dirty="0" smtClean="0"/>
              <a:t>yüksek-basınçlı bir </a:t>
            </a:r>
            <a:r>
              <a:rPr lang="tr-TR" dirty="0"/>
              <a:t>ara soğutucuda;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078" y="4221088"/>
            <a:ext cx="55911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Dikdörtgen 6"/>
              <p:cNvSpPr/>
              <p:nvPr/>
            </p:nvSpPr>
            <p:spPr>
              <a:xfrm>
                <a:off x="86915" y="5068643"/>
                <a:ext cx="8809321" cy="1200329"/>
              </a:xfrm>
              <a:prstGeom prst="rect">
                <a:avLst/>
              </a:prstGeom>
            </p:spPr>
            <p:txBody>
              <a:bodyPr wrap="square">
                <a:spAutoFit/>
              </a:bodyPr>
              <a:lstStyle/>
              <a:p>
                <a:pPr algn="just"/>
                <a:r>
                  <a:rPr lang="tr-TR" dirty="0" smtClean="0"/>
                  <a:t>basınçlarını verecektir</a:t>
                </a:r>
                <a:r>
                  <a:rPr lang="tr-TR" dirty="0"/>
                  <a:t>. Burada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6</m:t>
                        </m:r>
                      </m:sub>
                    </m:sSub>
                  </m:oMath>
                </a14:m>
                <a:r>
                  <a:rPr lang="tr-TR" dirty="0"/>
                  <a:t>maksimum basınçtır. Bu </a:t>
                </a:r>
                <a:r>
                  <a:rPr lang="tr-TR" dirty="0" smtClean="0"/>
                  <a:t>aynı zamanda</a:t>
                </a:r>
                <a:r>
                  <a:rPr lang="tr-TR" dirty="0"/>
                  <a:t>, her bir kademedeki eşit basınç </a:t>
                </a:r>
                <a:r>
                  <a:rPr lang="tr-TR" dirty="0" smtClean="0"/>
                  <a:t>oranlarına </a:t>
                </a:r>
                <a:r>
                  <a:rPr lang="tr-TR" dirty="0"/>
                  <a:t>eşdeğerdir. </a:t>
                </a:r>
                <a:r>
                  <a:rPr lang="tr-TR" dirty="0" smtClean="0"/>
                  <a:t>Aşırı yüksek çıkış basınçları elde </a:t>
                </a:r>
                <a:r>
                  <a:rPr lang="tr-TR" dirty="0"/>
                  <a:t>etmek için ilave kademeler gerekli olabilir ve </a:t>
                </a:r>
                <a:r>
                  <a:rPr lang="tr-TR" dirty="0" smtClean="0"/>
                  <a:t>her </a:t>
                </a:r>
                <a:r>
                  <a:rPr lang="tr-TR" dirty="0"/>
                  <a:t>bir kademedeki eşit basınç </a:t>
                </a:r>
                <a:r>
                  <a:rPr lang="tr-TR" dirty="0" smtClean="0"/>
                  <a:t>oranları ideal </a:t>
                </a:r>
                <a:r>
                  <a:rPr lang="tr-TR" dirty="0"/>
                  <a:t>kompresörde minimum işin elde edilmesini sağlayacaktır.</a:t>
                </a:r>
              </a:p>
            </p:txBody>
          </p:sp>
        </mc:Choice>
        <mc:Fallback xmlns="">
          <p:sp>
            <p:nvSpPr>
              <p:cNvPr id="7" name="Dikdörtgen 6"/>
              <p:cNvSpPr>
                <a:spLocks noRot="1" noChangeAspect="1" noMove="1" noResize="1" noEditPoints="1" noAdjustHandles="1" noChangeArrowheads="1" noChangeShapeType="1" noTextEdit="1"/>
              </p:cNvSpPr>
              <p:nvPr/>
            </p:nvSpPr>
            <p:spPr>
              <a:xfrm>
                <a:off x="86915" y="5068643"/>
                <a:ext cx="8809321" cy="1200329"/>
              </a:xfrm>
              <a:prstGeom prst="rect">
                <a:avLst/>
              </a:prstGeom>
              <a:blipFill rotWithShape="1">
                <a:blip r:embed="rId4"/>
                <a:stretch>
                  <a:fillRect l="-554" t="-2538" r="-623" b="-7107"/>
                </a:stretch>
              </a:blipFill>
            </p:spPr>
            <p:txBody>
              <a:bodyPr/>
              <a:lstStyle/>
              <a:p>
                <a:r>
                  <a:rPr lang="tr-TR">
                    <a:noFill/>
                  </a:rPr>
                  <a:t> </a:t>
                </a:r>
              </a:p>
            </p:txBody>
          </p:sp>
        </mc:Fallback>
      </mc:AlternateContent>
    </p:spTree>
    <p:extLst>
      <p:ext uri="{BB962C8B-B14F-4D97-AF65-F5344CB8AC3E}">
        <p14:creationId xmlns:p14="http://schemas.microsoft.com/office/powerpoint/2010/main" val="3368588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18</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5" y="2276872"/>
            <a:ext cx="2357953" cy="369332"/>
          </a:xfrm>
          <a:prstGeom prst="rect">
            <a:avLst/>
          </a:prstGeom>
        </p:spPr>
        <p:txBody>
          <a:bodyPr wrap="none">
            <a:spAutoFit/>
          </a:bodyPr>
          <a:lstStyle/>
          <a:p>
            <a:r>
              <a:rPr lang="tr-TR" b="1" dirty="0"/>
              <a:t>Santrifüj </a:t>
            </a:r>
            <a:r>
              <a:rPr lang="tr-TR" b="1" dirty="0" smtClean="0"/>
              <a:t>Kompresörler</a:t>
            </a:r>
            <a:endParaRPr lang="tr-TR" b="1" dirty="0"/>
          </a:p>
        </p:txBody>
      </p:sp>
      <p:sp>
        <p:nvSpPr>
          <p:cNvPr id="6" name="Dikdörtgen 5"/>
          <p:cNvSpPr/>
          <p:nvPr/>
        </p:nvSpPr>
        <p:spPr>
          <a:xfrm>
            <a:off x="107725" y="2712521"/>
            <a:ext cx="4665409" cy="3693319"/>
          </a:xfrm>
          <a:prstGeom prst="rect">
            <a:avLst/>
          </a:prstGeom>
        </p:spPr>
        <p:txBody>
          <a:bodyPr wrap="square">
            <a:spAutoFit/>
          </a:bodyPr>
          <a:lstStyle/>
          <a:p>
            <a:pPr algn="just"/>
            <a:r>
              <a:rPr lang="tr-TR" dirty="0"/>
              <a:t>Hava, kompresöre ekseni </a:t>
            </a:r>
            <a:r>
              <a:rPr lang="tr-TR" dirty="0" smtClean="0"/>
              <a:t>boyunca </a:t>
            </a:r>
            <a:r>
              <a:rPr lang="tr-TR" dirty="0"/>
              <a:t>girmekte ve merkezkaç kuvvetlerin etkisi ile dönen kompresör </a:t>
            </a:r>
            <a:r>
              <a:rPr lang="tr-TR" dirty="0" smtClean="0"/>
              <a:t>çarkı kanatları boyunca </a:t>
            </a:r>
            <a:r>
              <a:rPr lang="tr-TR" dirty="0"/>
              <a:t>dışarıya </a:t>
            </a:r>
            <a:r>
              <a:rPr lang="tr-TR" dirty="0" smtClean="0"/>
              <a:t>doğru </a:t>
            </a:r>
            <a:r>
              <a:rPr lang="tr-TR" dirty="0"/>
              <a:t>hareket etmeye zorlanmaktadır. Bu durum çarkın ekseninden, dönen kompresör </a:t>
            </a:r>
            <a:r>
              <a:rPr lang="tr-TR" dirty="0" smtClean="0"/>
              <a:t>çarkı kanatlarının ucuna </a:t>
            </a:r>
            <a:r>
              <a:rPr lang="tr-TR" dirty="0"/>
              <a:t>doğru artan bir basınca yol açar. Her bir </a:t>
            </a:r>
            <a:r>
              <a:rPr lang="tr-TR" dirty="0" smtClean="0"/>
              <a:t>yayıcı alt </a:t>
            </a:r>
            <a:r>
              <a:rPr lang="tr-TR" dirty="0"/>
              <a:t>bölümlerindeki alan </a:t>
            </a:r>
            <a:r>
              <a:rPr lang="tr-TR" dirty="0" smtClean="0"/>
              <a:t>artışları nedeniyle </a:t>
            </a:r>
            <a:r>
              <a:rPr lang="tr-TR" dirty="0"/>
              <a:t>hızlar </a:t>
            </a:r>
            <a:r>
              <a:rPr lang="tr-TR" dirty="0" smtClean="0"/>
              <a:t>azaldığından </a:t>
            </a:r>
            <a:r>
              <a:rPr lang="tr-TR" dirty="0"/>
              <a:t>yayıcıdaki basınç daha da yüksek oranda artacaktır. İstenen basınç-hız karakteristiklerine </a:t>
            </a:r>
            <a:r>
              <a:rPr lang="tr-TR" dirty="0" smtClean="0"/>
              <a:t>bağlı olarak </a:t>
            </a:r>
            <a:r>
              <a:rPr lang="tr-TR" dirty="0"/>
              <a:t>dönel çark şekilde görüldüğü üzere; </a:t>
            </a:r>
            <a:r>
              <a:rPr lang="tr-TR" dirty="0" err="1"/>
              <a:t>radyal</a:t>
            </a:r>
            <a:r>
              <a:rPr lang="tr-TR" dirty="0"/>
              <a:t>, geriye doğru eğimli ya da ileri doğru eğimli </a:t>
            </a:r>
            <a:r>
              <a:rPr lang="tr-TR" dirty="0" smtClean="0"/>
              <a:t>kanatlarla </a:t>
            </a:r>
            <a:r>
              <a:rPr lang="tr-TR" dirty="0"/>
              <a:t>donatılabilir.</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483" y="2712521"/>
            <a:ext cx="4104456" cy="294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554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19</a:t>
            </a:fld>
            <a:endParaRPr lang="tr-TR"/>
          </a:p>
        </p:txBody>
      </p:sp>
      <p:sp>
        <p:nvSpPr>
          <p:cNvPr id="3" name="Dikdörtgen 2"/>
          <p:cNvSpPr/>
          <p:nvPr/>
        </p:nvSpPr>
        <p:spPr>
          <a:xfrm>
            <a:off x="122616" y="2607475"/>
            <a:ext cx="4404661" cy="3416320"/>
          </a:xfrm>
          <a:prstGeom prst="rect">
            <a:avLst/>
          </a:prstGeom>
        </p:spPr>
        <p:txBody>
          <a:bodyPr wrap="square">
            <a:spAutoFit/>
          </a:bodyPr>
          <a:lstStyle/>
          <a:p>
            <a:pPr algn="just"/>
            <a:r>
              <a:rPr lang="tr-TR" dirty="0"/>
              <a:t>Şekil 8-6’da </a:t>
            </a:r>
            <a:r>
              <a:rPr lang="tr-TR" dirty="0" err="1"/>
              <a:t>eksenel</a:t>
            </a:r>
            <a:r>
              <a:rPr lang="tr-TR" dirty="0"/>
              <a:t> </a:t>
            </a:r>
            <a:r>
              <a:rPr lang="tr-TR" dirty="0" smtClean="0"/>
              <a:t>akışlı bir </a:t>
            </a:r>
            <a:r>
              <a:rPr lang="tr-TR" dirty="0"/>
              <a:t>kompresör gösterilmektedir. Bu tip kompresör, </a:t>
            </a:r>
            <a:r>
              <a:rPr lang="tr-TR" dirty="0" smtClean="0"/>
              <a:t>görünüş olarak </a:t>
            </a:r>
            <a:r>
              <a:rPr lang="tr-TR" dirty="0" err="1"/>
              <a:t>Rankine</a:t>
            </a:r>
            <a:r>
              <a:rPr lang="tr-TR" dirty="0"/>
              <a:t> </a:t>
            </a:r>
            <a:r>
              <a:rPr lang="tr-TR" dirty="0" smtClean="0"/>
              <a:t>güç </a:t>
            </a:r>
            <a:r>
              <a:rPr lang="tr-TR" dirty="0"/>
              <a:t>çevriminde kullanılan buhar türbinine benzemektedir. Burada, her bir kademede nispeten küçük basınç </a:t>
            </a:r>
            <a:r>
              <a:rPr lang="tr-TR" dirty="0" smtClean="0"/>
              <a:t>artışları meydana </a:t>
            </a:r>
            <a:r>
              <a:rPr lang="tr-TR" dirty="0"/>
              <a:t>geldiğinden, istenen basınç </a:t>
            </a:r>
            <a:r>
              <a:rPr lang="tr-TR" dirty="0" smtClean="0"/>
              <a:t>artışlarını sağlamak </a:t>
            </a:r>
            <a:r>
              <a:rPr lang="tr-TR" dirty="0"/>
              <a:t>için birkaç kademe kanat kullanmak </a:t>
            </a:r>
            <a:r>
              <a:rPr lang="tr-TR" dirty="0" smtClean="0"/>
              <a:t>gereklidir</a:t>
            </a:r>
            <a:r>
              <a:rPr lang="tr-TR" dirty="0"/>
              <a:t>. Her bir kademe; bir stator, sabit bir gövde üzerine </a:t>
            </a:r>
            <a:r>
              <a:rPr lang="tr-TR" dirty="0" smtClean="0"/>
              <a:t>yerleştirilmiş kanatlar </a:t>
            </a:r>
            <a:r>
              <a:rPr lang="tr-TR" dirty="0"/>
              <a:t>ve bir rotora sahiptir. </a:t>
            </a:r>
            <a:r>
              <a:rPr lang="tr-TR" dirty="0" smtClean="0"/>
              <a:t>Bütün </a:t>
            </a:r>
            <a:r>
              <a:rPr lang="tr-TR" dirty="0"/>
              <a:t>rotorlar, kompresöre </a:t>
            </a:r>
            <a:r>
              <a:rPr lang="tr-TR" dirty="0" smtClean="0"/>
              <a:t>giriş gücü </a:t>
            </a:r>
            <a:r>
              <a:rPr lang="tr-TR" dirty="0"/>
              <a:t>sağlayan dönel mil üzerine yerleştirilmiştir. </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6" name="Dikdörtgen 5"/>
          <p:cNvSpPr/>
          <p:nvPr/>
        </p:nvSpPr>
        <p:spPr>
          <a:xfrm>
            <a:off x="122615" y="2132856"/>
            <a:ext cx="2842253" cy="369332"/>
          </a:xfrm>
          <a:prstGeom prst="rect">
            <a:avLst/>
          </a:prstGeom>
        </p:spPr>
        <p:txBody>
          <a:bodyPr wrap="none">
            <a:spAutoFit/>
          </a:bodyPr>
          <a:lstStyle/>
          <a:p>
            <a:r>
              <a:rPr lang="tr-TR" b="1" dirty="0" err="1" smtClean="0"/>
              <a:t>Eksenel</a:t>
            </a:r>
            <a:r>
              <a:rPr lang="tr-TR" b="1" dirty="0" smtClean="0"/>
              <a:t>-Akışlı Kompresörler</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532" y="2320645"/>
            <a:ext cx="4303407" cy="380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784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4396" y="332656"/>
            <a:ext cx="8640960" cy="1015663"/>
          </a:xfrm>
          <a:prstGeom prst="rect">
            <a:avLst/>
          </a:prstGeom>
          <a:noFill/>
        </p:spPr>
        <p:txBody>
          <a:bodyPr wrap="square" rtlCol="0">
            <a:spAutoFit/>
          </a:bodyPr>
          <a:lstStyle/>
          <a:p>
            <a:pPr algn="ctr"/>
            <a:r>
              <a:rPr lang="tr-TR" sz="3200" b="1" dirty="0"/>
              <a:t>BÖLÜM – 8</a:t>
            </a:r>
          </a:p>
          <a:p>
            <a:pPr algn="ctr"/>
            <a:r>
              <a:rPr lang="tr-TR" sz="2800" b="1" dirty="0" smtClean="0"/>
              <a:t>GAZ GÜÇ ÇEVRİMLERİ</a:t>
            </a:r>
            <a:endParaRPr lang="tr-TR" sz="2800" b="1" dirty="0"/>
          </a:p>
        </p:txBody>
      </p:sp>
      <p:sp>
        <p:nvSpPr>
          <p:cNvPr id="7" name="Slayt Numarası Yer Tutucusu 6"/>
          <p:cNvSpPr>
            <a:spLocks noGrp="1"/>
          </p:cNvSpPr>
          <p:nvPr>
            <p:ph type="sldNum" sz="quarter" idx="12"/>
          </p:nvPr>
        </p:nvSpPr>
        <p:spPr/>
        <p:txBody>
          <a:bodyPr/>
          <a:lstStyle/>
          <a:p>
            <a:fld id="{8AB46032-8E10-420C-AA4D-9886DCF97C37}" type="slidenum">
              <a:rPr lang="tr-TR" smtClean="0"/>
              <a:t>2</a:t>
            </a:fld>
            <a:endParaRPr lang="tr-T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10" y="3928159"/>
            <a:ext cx="3256919" cy="2880320"/>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541118"/>
            <a:ext cx="2143125" cy="2143125"/>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750504"/>
            <a:ext cx="3830907" cy="2492896"/>
          </a:xfrm>
          <a:prstGeom prst="rect">
            <a:avLst/>
          </a:prstGeom>
        </p:spPr>
      </p:pic>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23" y="1753036"/>
            <a:ext cx="3268627" cy="2175123"/>
          </a:xfrm>
          <a:prstGeom prst="rect">
            <a:avLst/>
          </a:prstGeom>
        </p:spPr>
      </p:pic>
    </p:spTree>
    <p:extLst>
      <p:ext uri="{BB962C8B-B14F-4D97-AF65-F5344CB8AC3E}">
        <p14:creationId xmlns:p14="http://schemas.microsoft.com/office/powerpoint/2010/main" val="389400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20</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2019300"/>
            <a:ext cx="8809323" cy="472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06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21</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66" y="1935938"/>
            <a:ext cx="8803674" cy="473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705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22</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8.3  STANDART HAVA ÇEVRİMİ</a:t>
            </a:r>
            <a:endParaRPr lang="tr-TR" b="1" dirty="0" smtClean="0"/>
          </a:p>
        </p:txBody>
      </p:sp>
      <p:sp>
        <p:nvSpPr>
          <p:cNvPr id="3" name="Dikdörtgen 2"/>
          <p:cNvSpPr/>
          <p:nvPr/>
        </p:nvSpPr>
        <p:spPr>
          <a:xfrm>
            <a:off x="122615" y="2204864"/>
            <a:ext cx="8809323" cy="3970318"/>
          </a:xfrm>
          <a:prstGeom prst="rect">
            <a:avLst/>
          </a:prstGeom>
        </p:spPr>
        <p:txBody>
          <a:bodyPr wrap="square">
            <a:spAutoFit/>
          </a:bodyPr>
          <a:lstStyle/>
          <a:p>
            <a:pPr algn="just"/>
            <a:r>
              <a:rPr lang="tr-TR" dirty="0"/>
              <a:t>Bir gaz motorunun çalışması, çalışma akışkanın tam termodinamik bir çevrim </a:t>
            </a:r>
            <a:r>
              <a:rPr lang="tr-TR" dirty="0" smtClean="0"/>
              <a:t>tamamladığı kabulü ile </a:t>
            </a:r>
            <a:r>
              <a:rPr lang="tr-TR" dirty="0"/>
              <a:t>analiz edilebilir. Bu çevrim çoğu kez standart-hava çevrimi olarak adlandırılır. İnceleyeceğimiz bütün </a:t>
            </a:r>
            <a:r>
              <a:rPr lang="tr-TR" dirty="0" smtClean="0"/>
              <a:t>standart </a:t>
            </a:r>
            <a:r>
              <a:rPr lang="tr-TR" dirty="0"/>
              <a:t>hava çevrimleri aşağıdaki özelliklere sahiptir</a:t>
            </a:r>
            <a:r>
              <a:rPr lang="tr-TR" dirty="0" smtClean="0"/>
              <a:t>:</a:t>
            </a:r>
          </a:p>
          <a:p>
            <a:pPr algn="just"/>
            <a:r>
              <a:rPr lang="tr-TR" dirty="0" smtClean="0"/>
              <a:t> </a:t>
            </a:r>
          </a:p>
          <a:p>
            <a:pPr algn="just"/>
            <a:r>
              <a:rPr lang="tr-TR" dirty="0"/>
              <a:t>• </a:t>
            </a:r>
            <a:r>
              <a:rPr lang="tr-TR" dirty="0" smtClean="0"/>
              <a:t>Çevrim </a:t>
            </a:r>
            <a:r>
              <a:rPr lang="tr-TR" dirty="0"/>
              <a:t>boyunca çalışma </a:t>
            </a:r>
            <a:r>
              <a:rPr lang="tr-TR" dirty="0" smtClean="0"/>
              <a:t>akışkanı havadır</a:t>
            </a:r>
            <a:r>
              <a:rPr lang="tr-TR" dirty="0"/>
              <a:t>. Enjekte edilen küçük miktarlarda yakıtın kütlesi ihmal </a:t>
            </a:r>
            <a:r>
              <a:rPr lang="tr-TR" dirty="0" smtClean="0"/>
              <a:t>edilebilir</a:t>
            </a:r>
            <a:r>
              <a:rPr lang="tr-TR" dirty="0"/>
              <a:t>.</a:t>
            </a:r>
          </a:p>
          <a:p>
            <a:pPr algn="just"/>
            <a:r>
              <a:rPr lang="tr-TR" dirty="0"/>
              <a:t>•  Emme ve egzoz işlemleri yoktur</a:t>
            </a:r>
            <a:r>
              <a:rPr lang="tr-TR" dirty="0" smtClean="0"/>
              <a:t>.</a:t>
            </a:r>
          </a:p>
          <a:p>
            <a:pPr algn="just"/>
            <a:r>
              <a:rPr lang="tr-TR" dirty="0"/>
              <a:t>• Yanma </a:t>
            </a:r>
            <a:r>
              <a:rPr lang="tr-TR" dirty="0" smtClean="0"/>
              <a:t>olayı dış bir </a:t>
            </a:r>
            <a:r>
              <a:rPr lang="tr-TR" dirty="0"/>
              <a:t>kaynaktan sisteme enerji transferi yoluyla gerçekleşen bir </a:t>
            </a:r>
            <a:r>
              <a:rPr lang="tr-TR" dirty="0" smtClean="0"/>
              <a:t>ısı girişi </a:t>
            </a:r>
            <a:r>
              <a:rPr lang="tr-TR" dirty="0"/>
              <a:t>olarak </a:t>
            </a:r>
            <a:r>
              <a:rPr lang="tr-TR" dirty="0" smtClean="0"/>
              <a:t>düşünülmektedir</a:t>
            </a:r>
            <a:r>
              <a:rPr lang="tr-TR" dirty="0"/>
              <a:t>. Bu </a:t>
            </a:r>
            <a:r>
              <a:rPr lang="tr-TR" dirty="0" smtClean="0"/>
              <a:t>ısı girişi </a:t>
            </a:r>
            <a:r>
              <a:rPr lang="tr-TR" dirty="0"/>
              <a:t>işlemi; ya sabit hacimde, ya sabit basınçta ya da her ikisinin bileşimi </a:t>
            </a:r>
            <a:r>
              <a:rPr lang="tr-TR" dirty="0" smtClean="0"/>
              <a:t>şeklinde </a:t>
            </a:r>
            <a:r>
              <a:rPr lang="tr-TR" dirty="0"/>
              <a:t>gerçekleşebilir</a:t>
            </a:r>
            <a:r>
              <a:rPr lang="tr-TR" dirty="0" smtClean="0"/>
              <a:t>.</a:t>
            </a:r>
          </a:p>
          <a:p>
            <a:pPr algn="just"/>
            <a:r>
              <a:rPr lang="tr-TR" dirty="0"/>
              <a:t>• </a:t>
            </a:r>
            <a:r>
              <a:rPr lang="tr-TR" dirty="0" smtClean="0"/>
              <a:t>Havayı orijinal </a:t>
            </a:r>
            <a:r>
              <a:rPr lang="tr-TR" dirty="0"/>
              <a:t>(çevrim başlangıcındaki) hâline döndüren egzoz işlemi, atmosfere </a:t>
            </a:r>
            <a:r>
              <a:rPr lang="tr-TR" dirty="0" smtClean="0"/>
              <a:t>ısı transferi </a:t>
            </a:r>
            <a:r>
              <a:rPr lang="tr-TR" dirty="0"/>
              <a:t>olarak düşünülmektedir.</a:t>
            </a:r>
          </a:p>
          <a:p>
            <a:pPr algn="just"/>
            <a:r>
              <a:rPr lang="tr-TR" dirty="0"/>
              <a:t>• Bütün işlemlerin sanki-dengeli olduğu kabul edilir.</a:t>
            </a:r>
          </a:p>
          <a:p>
            <a:pPr algn="just"/>
            <a:r>
              <a:rPr lang="tr-TR" dirty="0"/>
              <a:t>•  Hava, sabit özgül ısılar ile ideal gaz kabul edilir.</a:t>
            </a:r>
          </a:p>
        </p:txBody>
      </p:sp>
    </p:spTree>
    <p:extLst>
      <p:ext uri="{BB962C8B-B14F-4D97-AF65-F5344CB8AC3E}">
        <p14:creationId xmlns:p14="http://schemas.microsoft.com/office/powerpoint/2010/main" val="238134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23</a:t>
            </a:fld>
            <a:endParaRPr lang="tr-TR"/>
          </a:p>
        </p:txBody>
      </p:sp>
      <p:sp>
        <p:nvSpPr>
          <p:cNvPr id="3" name="Dikdörtgen 2"/>
          <p:cNvSpPr/>
          <p:nvPr/>
        </p:nvSpPr>
        <p:spPr>
          <a:xfrm>
            <a:off x="122617" y="2132856"/>
            <a:ext cx="8809321" cy="1477328"/>
          </a:xfrm>
          <a:prstGeom prst="rect">
            <a:avLst/>
          </a:prstGeom>
        </p:spPr>
        <p:txBody>
          <a:bodyPr wrap="square">
            <a:spAutoFit/>
          </a:bodyPr>
          <a:lstStyle/>
          <a:p>
            <a:pPr algn="just"/>
            <a:r>
              <a:rPr lang="tr-TR" dirty="0"/>
              <a:t>Burada inceleyeceğimiz motorlardan birkaçı,  Şekil 8-7’de gösterilen piston-silindir düzeneğine </a:t>
            </a:r>
            <a:r>
              <a:rPr lang="tr-TR" dirty="0" smtClean="0"/>
              <a:t>sahip  sistem </a:t>
            </a:r>
            <a:r>
              <a:rPr lang="tr-TR" dirty="0"/>
              <a:t>kullanmaktadır. Şekilde P-v ve T-s diyagramlarında gösterilen çevrim yalnızca </a:t>
            </a:r>
            <a:r>
              <a:rPr lang="tr-TR" dirty="0" smtClean="0"/>
              <a:t>semboliktir</a:t>
            </a:r>
            <a:r>
              <a:rPr lang="tr-TR" dirty="0"/>
              <a:t>. Burada, pistonun çapı silindir </a:t>
            </a:r>
            <a:r>
              <a:rPr lang="tr-TR" dirty="0" smtClean="0"/>
              <a:t>çapı ve </a:t>
            </a:r>
            <a:r>
              <a:rPr lang="tr-TR" dirty="0"/>
              <a:t>pistonun bir yönde gittiği yol </a:t>
            </a:r>
            <a:r>
              <a:rPr lang="tr-TR" dirty="0" err="1" smtClean="0">
                <a:solidFill>
                  <a:srgbClr val="FF0000"/>
                </a:solidFill>
              </a:rPr>
              <a:t>strok</a:t>
            </a:r>
            <a:r>
              <a:rPr lang="tr-TR" dirty="0" smtClean="0">
                <a:solidFill>
                  <a:srgbClr val="FF0000"/>
                </a:solidFill>
              </a:rPr>
              <a:t> uzunluğu </a:t>
            </a:r>
            <a:r>
              <a:rPr lang="tr-TR" dirty="0"/>
              <a:t>olarak </a:t>
            </a:r>
            <a:r>
              <a:rPr lang="tr-TR" dirty="0" smtClean="0"/>
              <a:t>adlandırılmaktadır</a:t>
            </a:r>
            <a:r>
              <a:rPr lang="tr-TR" dirty="0"/>
              <a:t>. Piston üst ölü noktada (ÜÖN) iken silindirdeki havanın </a:t>
            </a:r>
            <a:r>
              <a:rPr lang="tr-TR" dirty="0" smtClean="0"/>
              <a:t>kapladığı hacim </a:t>
            </a:r>
            <a:r>
              <a:rPr lang="tr-TR" dirty="0"/>
              <a:t>minimumdur </a:t>
            </a:r>
            <a:r>
              <a:rPr lang="tr-TR" dirty="0" smtClean="0"/>
              <a:t>ve </a:t>
            </a:r>
            <a:r>
              <a:rPr lang="tr-TR" dirty="0"/>
              <a:t>bu hacim ölü </a:t>
            </a:r>
            <a:r>
              <a:rPr lang="tr-TR" dirty="0" smtClean="0"/>
              <a:t>hacim olarak </a:t>
            </a:r>
            <a:r>
              <a:rPr lang="tr-TR" dirty="0"/>
              <a:t>adlandırılır. </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8.3  STANDART HAVA ÇEVRİMİ</a:t>
            </a:r>
            <a:endParaRPr lang="tr-TR" b="1" dirty="0"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61048"/>
            <a:ext cx="4891736" cy="277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323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24</a:t>
            </a:fld>
            <a:endParaRPr lang="tr-TR"/>
          </a:p>
        </p:txBody>
      </p:sp>
      <p:sp>
        <p:nvSpPr>
          <p:cNvPr id="3" name="Dikdörtgen 2"/>
          <p:cNvSpPr/>
          <p:nvPr/>
        </p:nvSpPr>
        <p:spPr>
          <a:xfrm>
            <a:off x="122614" y="2060848"/>
            <a:ext cx="8769865" cy="1200329"/>
          </a:xfrm>
          <a:prstGeom prst="rect">
            <a:avLst/>
          </a:prstGeom>
        </p:spPr>
        <p:txBody>
          <a:bodyPr wrap="square">
            <a:spAutoFit/>
          </a:bodyPr>
          <a:lstStyle/>
          <a:p>
            <a:pPr algn="just"/>
            <a:r>
              <a:rPr lang="tr-TR" dirty="0"/>
              <a:t>Piston alt ölü noktaya (AÖN) ulaştığında, hava maksimum hacim kaplar. Maksimum hacim ile ölü hacim arasındaki fark </a:t>
            </a:r>
            <a:r>
              <a:rPr lang="tr-TR" dirty="0" err="1"/>
              <a:t>strok</a:t>
            </a:r>
            <a:r>
              <a:rPr lang="tr-TR" dirty="0"/>
              <a:t> hacmi(yer değiştirme hacmi)’</a:t>
            </a:r>
            <a:r>
              <a:rPr lang="tr-TR" dirty="0" err="1"/>
              <a:t>dir</a:t>
            </a:r>
            <a:r>
              <a:rPr lang="tr-TR" dirty="0"/>
              <a:t>. Ölü hacim çoğu kez dolaylı olarak, yüzde ölü hacim, yani ölü hacmin </a:t>
            </a:r>
            <a:r>
              <a:rPr lang="tr-TR" dirty="0" err="1"/>
              <a:t>strok</a:t>
            </a:r>
            <a:r>
              <a:rPr lang="tr-TR" dirty="0"/>
              <a:t> hacmine oranı olarak verilir. </a:t>
            </a:r>
            <a:r>
              <a:rPr lang="tr-TR" b="1" dirty="0"/>
              <a:t>Sıkıştırma </a:t>
            </a:r>
            <a:r>
              <a:rPr lang="tr-TR" b="1" dirty="0" smtClean="0"/>
              <a:t>oranı</a:t>
            </a:r>
            <a:r>
              <a:rPr lang="tr-TR" dirty="0" smtClean="0"/>
              <a:t> ‘</a:t>
            </a:r>
            <a:r>
              <a:rPr lang="tr-TR" b="1" dirty="0" smtClean="0">
                <a:solidFill>
                  <a:srgbClr val="FF0000"/>
                </a:solidFill>
              </a:rPr>
              <a:t>r</a:t>
            </a:r>
            <a:r>
              <a:rPr lang="tr-TR" dirty="0" smtClean="0"/>
              <a:t>’, </a:t>
            </a:r>
            <a:r>
              <a:rPr lang="tr-TR" dirty="0"/>
              <a:t>havanın </a:t>
            </a:r>
            <a:r>
              <a:rPr lang="tr-TR" dirty="0" err="1"/>
              <a:t>AÖN’deki</a:t>
            </a:r>
            <a:r>
              <a:rPr lang="tr-TR" dirty="0"/>
              <a:t> hacminin </a:t>
            </a:r>
            <a:r>
              <a:rPr lang="tr-TR" dirty="0" err="1"/>
              <a:t>ÜÖN’deki</a:t>
            </a:r>
            <a:r>
              <a:rPr lang="tr-TR" dirty="0"/>
              <a:t> hacmine oranı olarak tanımlanır.</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8.3  STANDART HAVA ÇEVRİMİ</a:t>
            </a:r>
            <a:endParaRPr lang="tr-TR" b="1"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339" y="3200536"/>
            <a:ext cx="5181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4" y="3717032"/>
            <a:ext cx="2447925"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221088"/>
            <a:ext cx="2424072" cy="249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221088"/>
            <a:ext cx="1830249" cy="242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3963" y="4727059"/>
            <a:ext cx="1117976" cy="38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837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25</a:t>
            </a:fld>
            <a:endParaRPr lang="tr-TR"/>
          </a:p>
        </p:txBody>
      </p:sp>
      <p:sp>
        <p:nvSpPr>
          <p:cNvPr id="3" name="Dikdörtgen 2"/>
          <p:cNvSpPr/>
          <p:nvPr/>
        </p:nvSpPr>
        <p:spPr>
          <a:xfrm>
            <a:off x="122616" y="2274838"/>
            <a:ext cx="5457496" cy="1754326"/>
          </a:xfrm>
          <a:prstGeom prst="rect">
            <a:avLst/>
          </a:prstGeom>
        </p:spPr>
        <p:txBody>
          <a:bodyPr wrap="square">
            <a:spAutoFit/>
          </a:bodyPr>
          <a:lstStyle/>
          <a:p>
            <a:pPr algn="just"/>
            <a:r>
              <a:rPr lang="tr-TR" b="1" dirty="0"/>
              <a:t>Ortalama efektif basınç(OEB)</a:t>
            </a:r>
            <a:r>
              <a:rPr lang="tr-TR" dirty="0"/>
              <a:t>, piston-silindir düzeneğine sahip </a:t>
            </a:r>
            <a:r>
              <a:rPr lang="tr-TR" dirty="0" smtClean="0"/>
              <a:t>motorları değerlendirmede </a:t>
            </a:r>
            <a:r>
              <a:rPr lang="tr-TR" dirty="0"/>
              <a:t>yaygın olarak </a:t>
            </a:r>
            <a:r>
              <a:rPr lang="tr-TR" dirty="0" smtClean="0"/>
              <a:t>kullanılan </a:t>
            </a:r>
            <a:r>
              <a:rPr lang="tr-TR" dirty="0"/>
              <a:t>diğer bir karakteristik büyüklüktür. OEB, güç </a:t>
            </a:r>
            <a:r>
              <a:rPr lang="tr-TR" dirty="0" smtClean="0"/>
              <a:t>zamanı boyunca </a:t>
            </a:r>
            <a:r>
              <a:rPr lang="tr-TR" dirty="0"/>
              <a:t>pistona etkidiğinde tüm çevrim </a:t>
            </a:r>
            <a:r>
              <a:rPr lang="tr-TR" dirty="0" smtClean="0"/>
              <a:t>esnasında </a:t>
            </a:r>
            <a:r>
              <a:rPr lang="tr-TR" dirty="0"/>
              <a:t>gerçekte yapılan işe eşit miktarda </a:t>
            </a:r>
            <a:r>
              <a:rPr lang="tr-TR" dirty="0" smtClean="0"/>
              <a:t>iş üretecek </a:t>
            </a:r>
            <a:r>
              <a:rPr lang="tr-TR" dirty="0"/>
              <a:t>olan </a:t>
            </a:r>
            <a:r>
              <a:rPr lang="tr-TR" dirty="0" smtClean="0"/>
              <a:t>basınçtır</a:t>
            </a:r>
            <a:r>
              <a:rPr lang="tr-TR" dirty="0"/>
              <a:t>. Böylece çevrim işi,</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8.3  STANDART HAVA ÇEVRİMİ</a:t>
            </a:r>
            <a:endParaRPr lang="tr-TR" b="1"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74" y="4052959"/>
            <a:ext cx="6271826"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00375" y="4797152"/>
            <a:ext cx="5479737" cy="1200329"/>
          </a:xfrm>
          <a:prstGeom prst="rect">
            <a:avLst/>
          </a:prstGeom>
        </p:spPr>
        <p:txBody>
          <a:bodyPr wrap="square">
            <a:spAutoFit/>
          </a:bodyPr>
          <a:lstStyle/>
          <a:p>
            <a:pPr algn="just"/>
            <a:r>
              <a:rPr lang="tr-TR" dirty="0"/>
              <a:t>olarak ifade edilir. Bu, Şekil 8-7’deki gerçek çevrimi gösteren </a:t>
            </a:r>
            <a:r>
              <a:rPr lang="tr-TR" dirty="0" smtClean="0"/>
              <a:t>kapalı alanın </a:t>
            </a:r>
            <a:r>
              <a:rPr lang="tr-TR" dirty="0"/>
              <a:t>(1-2-3-4 </a:t>
            </a:r>
            <a:r>
              <a:rPr lang="tr-TR" dirty="0" smtClean="0"/>
              <a:t>noktaları ile </a:t>
            </a:r>
            <a:r>
              <a:rPr lang="tr-TR" dirty="0"/>
              <a:t>çevrili </a:t>
            </a:r>
            <a:r>
              <a:rPr lang="tr-TR" dirty="0" smtClean="0"/>
              <a:t>alan</a:t>
            </a:r>
            <a:r>
              <a:rPr lang="tr-TR" dirty="0"/>
              <a:t>), kesik çizgilerle gösterilen </a:t>
            </a:r>
            <a:r>
              <a:rPr lang="tr-TR" dirty="0" err="1"/>
              <a:t>OEB’nin</a:t>
            </a:r>
            <a:r>
              <a:rPr lang="tr-TR" dirty="0"/>
              <a:t> altında kalan alana eşit </a:t>
            </a:r>
            <a:r>
              <a:rPr lang="tr-TR" dirty="0" smtClean="0"/>
              <a:t>olması anlamına </a:t>
            </a:r>
            <a:r>
              <a:rPr lang="tr-TR" dirty="0"/>
              <a:t>gelmektedir.</a:t>
            </a:r>
          </a:p>
        </p:txBody>
      </p:sp>
      <p:pic>
        <p:nvPicPr>
          <p:cNvPr id="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340768"/>
            <a:ext cx="2376264" cy="315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982220"/>
            <a:ext cx="324036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588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26</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8.3  STANDART HAVA ÇEVRİMİ</a:t>
            </a:r>
            <a:endParaRPr lang="tr-TR" b="1"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7" y="2420888"/>
            <a:ext cx="8809322"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554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27</a:t>
            </a:fld>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48" y="1926124"/>
            <a:ext cx="8793191" cy="481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1556792"/>
            <a:ext cx="8809323" cy="369332"/>
          </a:xfrm>
          <a:prstGeom prst="rect">
            <a:avLst/>
          </a:prstGeom>
        </p:spPr>
        <p:txBody>
          <a:bodyPr wrap="square">
            <a:spAutoFit/>
          </a:bodyPr>
          <a:lstStyle/>
          <a:p>
            <a:r>
              <a:rPr lang="tr-TR" b="1" dirty="0"/>
              <a:t>8.3  STANDART HAVA ÇEVRİMİ</a:t>
            </a:r>
            <a:endParaRPr lang="tr-TR" b="1" dirty="0" smtClean="0"/>
          </a:p>
        </p:txBody>
      </p:sp>
    </p:spTree>
    <p:extLst>
      <p:ext uri="{BB962C8B-B14F-4D97-AF65-F5344CB8AC3E}">
        <p14:creationId xmlns:p14="http://schemas.microsoft.com/office/powerpoint/2010/main" val="2809784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28</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8.4 CARNOT ÇEVRİMİ</a:t>
            </a:r>
            <a:endParaRPr lang="tr-TR" b="1" dirty="0" smtClean="0"/>
          </a:p>
        </p:txBody>
      </p:sp>
      <p:sp>
        <p:nvSpPr>
          <p:cNvPr id="3" name="Dikdörtgen 2"/>
          <p:cNvSpPr/>
          <p:nvPr/>
        </p:nvSpPr>
        <p:spPr>
          <a:xfrm>
            <a:off x="122615" y="2420888"/>
            <a:ext cx="3607398" cy="369332"/>
          </a:xfrm>
          <a:prstGeom prst="rect">
            <a:avLst/>
          </a:prstGeom>
        </p:spPr>
        <p:txBody>
          <a:bodyPr wrap="none">
            <a:spAutoFit/>
          </a:bodyPr>
          <a:lstStyle/>
          <a:p>
            <a:r>
              <a:rPr lang="tr-TR" dirty="0"/>
              <a:t>Bir </a:t>
            </a:r>
            <a:r>
              <a:rPr lang="tr-TR" dirty="0" err="1"/>
              <a:t>Carnot</a:t>
            </a:r>
            <a:r>
              <a:rPr lang="tr-TR" dirty="0"/>
              <a:t> motorunun ısıl veriminin;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3089852"/>
            <a:ext cx="55245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6" y="4005064"/>
            <a:ext cx="4041612" cy="203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4143872" y="4697650"/>
            <a:ext cx="1759796" cy="646331"/>
          </a:xfrm>
          <a:prstGeom prst="rect">
            <a:avLst/>
          </a:prstGeom>
        </p:spPr>
        <p:txBody>
          <a:bodyPr wrap="square">
            <a:spAutoFit/>
          </a:bodyPr>
          <a:lstStyle/>
          <a:p>
            <a:r>
              <a:rPr lang="en-US" altLang="tr-TR" dirty="0" err="1"/>
              <a:t>Sürekli-akışlı</a:t>
            </a:r>
            <a:r>
              <a:rPr lang="en-US" altLang="tr-TR" dirty="0"/>
              <a:t> </a:t>
            </a:r>
            <a:r>
              <a:rPr lang="en-US" altLang="tr-TR" dirty="0" err="1"/>
              <a:t>bir</a:t>
            </a:r>
            <a:r>
              <a:rPr lang="en-US" altLang="tr-TR" dirty="0"/>
              <a:t> Carnot </a:t>
            </a:r>
            <a:r>
              <a:rPr lang="en-US" altLang="tr-TR" dirty="0" err="1"/>
              <a:t>makinesi</a:t>
            </a:r>
            <a:endParaRPr lang="tr-TR" dirty="0"/>
          </a:p>
        </p:txBody>
      </p:sp>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610" y="1724047"/>
            <a:ext cx="204946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4245422" y="6057411"/>
            <a:ext cx="4010650" cy="369332"/>
          </a:xfrm>
          <a:prstGeom prst="rect">
            <a:avLst/>
          </a:prstGeom>
        </p:spPr>
        <p:txBody>
          <a:bodyPr wrap="none">
            <a:spAutoFit/>
          </a:bodyPr>
          <a:lstStyle/>
          <a:p>
            <a:r>
              <a:rPr lang="en-US" altLang="tr-TR" dirty="0"/>
              <a:t>Carnot </a:t>
            </a:r>
            <a:r>
              <a:rPr lang="en-US" altLang="tr-TR" dirty="0" err="1"/>
              <a:t>çevriminin</a:t>
            </a:r>
            <a:r>
              <a:rPr lang="en-US" altLang="tr-TR" dirty="0"/>
              <a:t> </a:t>
            </a:r>
            <a:r>
              <a:rPr lang="en-US" altLang="tr-TR" i="1" dirty="0"/>
              <a:t>P-v </a:t>
            </a:r>
            <a:r>
              <a:rPr lang="en-US" altLang="tr-TR" dirty="0" err="1"/>
              <a:t>ve</a:t>
            </a:r>
            <a:r>
              <a:rPr lang="en-US" altLang="tr-TR" dirty="0"/>
              <a:t> </a:t>
            </a:r>
            <a:r>
              <a:rPr lang="en-US" altLang="tr-TR" i="1" dirty="0"/>
              <a:t>T-s </a:t>
            </a:r>
            <a:r>
              <a:rPr lang="en-US" altLang="tr-TR" dirty="0" err="1"/>
              <a:t>diyagramları</a:t>
            </a:r>
            <a:endParaRPr lang="tr-TR" dirty="0"/>
          </a:p>
        </p:txBody>
      </p:sp>
    </p:spTree>
    <p:extLst>
      <p:ext uri="{BB962C8B-B14F-4D97-AF65-F5344CB8AC3E}">
        <p14:creationId xmlns:p14="http://schemas.microsoft.com/office/powerpoint/2010/main" val="527065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8.5 OTTO ÇEVRİMİ</a:t>
            </a:r>
            <a:endParaRPr lang="tr-TR" b="1" dirty="0" smtClean="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2132856"/>
            <a:ext cx="8625848" cy="453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6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grpSp>
        <p:nvGrpSpPr>
          <p:cNvPr id="5" name="Group 2"/>
          <p:cNvGrpSpPr>
            <a:grpSpLocks/>
          </p:cNvGrpSpPr>
          <p:nvPr/>
        </p:nvGrpSpPr>
        <p:grpSpPr bwMode="auto">
          <a:xfrm>
            <a:off x="1865833" y="1041172"/>
            <a:ext cx="5322888" cy="3543300"/>
            <a:chOff x="1237" y="2041"/>
            <a:chExt cx="9720" cy="558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 y="2041"/>
              <a:ext cx="9403" cy="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417" y="6541"/>
              <a:ext cx="2699" cy="9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Aft>
                  <a:spcPts val="1000"/>
                </a:spcAft>
                <a:defRPr/>
              </a:pPr>
              <a:r>
                <a:rPr lang="tr-TR" sz="1100" dirty="0">
                  <a:latin typeface="Calibri" pitchFamily="34" charset="0"/>
                  <a:cs typeface="+mn-cs"/>
                </a:rPr>
                <a:t>      Detaylı analizi</a:t>
              </a:r>
            </a:p>
            <a:p>
              <a:pPr marL="171450" indent="-171450">
                <a:spcAft>
                  <a:spcPts val="1000"/>
                </a:spcAft>
                <a:buFont typeface="Arial" pitchFamily="34" charset="0"/>
                <a:buChar char="•"/>
                <a:defRPr/>
              </a:pPr>
              <a:r>
                <a:rPr lang="tr-TR" sz="1100" dirty="0">
                  <a:latin typeface="Calibri" pitchFamily="34" charset="0"/>
                  <a:cs typeface="+mn-cs"/>
                </a:rPr>
                <a:t>Motorlar</a:t>
              </a:r>
            </a:p>
            <a:p>
              <a:pPr marL="171450" indent="-171450">
                <a:spcAft>
                  <a:spcPts val="1000"/>
                </a:spcAft>
                <a:buFont typeface="Arial" pitchFamily="34" charset="0"/>
                <a:buChar char="•"/>
                <a:defRPr/>
              </a:pPr>
              <a:r>
                <a:rPr lang="tr-TR" sz="1100" dirty="0">
                  <a:latin typeface="Calibri" pitchFamily="34" charset="0"/>
                  <a:cs typeface="+mn-cs"/>
                </a:rPr>
                <a:t>Gaz Türbinleri</a:t>
              </a:r>
              <a:endParaRPr lang="tr-TR" dirty="0">
                <a:latin typeface="Arial" pitchFamily="34" charset="0"/>
                <a:cs typeface="+mn-cs"/>
              </a:endParaRPr>
            </a:p>
          </p:txBody>
        </p:sp>
        <p:sp>
          <p:nvSpPr>
            <p:cNvPr id="8" name="Text Box 5"/>
            <p:cNvSpPr txBox="1">
              <a:spLocks noChangeArrowheads="1"/>
            </p:cNvSpPr>
            <p:nvPr/>
          </p:nvSpPr>
          <p:spPr bwMode="auto">
            <a:xfrm>
              <a:off x="3217" y="6541"/>
              <a:ext cx="37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000"/>
                </a:spcAft>
                <a:defRPr/>
              </a:pPr>
              <a:r>
                <a:rPr lang="tr-TR" sz="1100" dirty="0">
                  <a:latin typeface="Calibri" pitchFamily="34" charset="0"/>
                  <a:cs typeface="+mn-cs"/>
                </a:rPr>
                <a:t>            Detaylı Analizi</a:t>
              </a:r>
            </a:p>
            <a:p>
              <a:pPr marL="171450" indent="-171450">
                <a:spcAft>
                  <a:spcPts val="1000"/>
                </a:spcAft>
                <a:buFont typeface="Arial" pitchFamily="34" charset="0"/>
                <a:buChar char="•"/>
                <a:defRPr/>
              </a:pPr>
              <a:r>
                <a:rPr lang="tr-TR" sz="1100" dirty="0">
                  <a:latin typeface="Calibri" pitchFamily="34" charset="0"/>
                  <a:cs typeface="+mn-cs"/>
                </a:rPr>
                <a:t>Termik Güç Santralleri </a:t>
              </a:r>
              <a:endParaRPr lang="tr-TR" dirty="0">
                <a:latin typeface="Arial" pitchFamily="34" charset="0"/>
                <a:cs typeface="+mn-cs"/>
              </a:endParaRPr>
            </a:p>
          </p:txBody>
        </p:sp>
        <p:sp>
          <p:nvSpPr>
            <p:cNvPr id="9" name="Text Box 6"/>
            <p:cNvSpPr txBox="1">
              <a:spLocks noChangeArrowheads="1"/>
            </p:cNvSpPr>
            <p:nvPr/>
          </p:nvSpPr>
          <p:spPr bwMode="auto">
            <a:xfrm>
              <a:off x="7177" y="6359"/>
              <a:ext cx="37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000"/>
                </a:spcAft>
                <a:defRPr/>
              </a:pPr>
              <a:r>
                <a:rPr lang="tr-TR" sz="1100" dirty="0">
                  <a:latin typeface="Calibri" pitchFamily="34" charset="0"/>
                  <a:cs typeface="+mn-cs"/>
                </a:rPr>
                <a:t>      Detaylı Analizi</a:t>
              </a:r>
            </a:p>
            <a:p>
              <a:pPr marL="171450" indent="-171450">
                <a:spcAft>
                  <a:spcPts val="1000"/>
                </a:spcAft>
                <a:buFont typeface="Arial" pitchFamily="34" charset="0"/>
                <a:buChar char="•"/>
                <a:defRPr/>
              </a:pPr>
              <a:r>
                <a:rPr lang="tr-TR" sz="1100" dirty="0">
                  <a:latin typeface="Calibri" pitchFamily="34" charset="0"/>
                  <a:cs typeface="+mn-cs"/>
                </a:rPr>
                <a:t>Soğutma ve Klima Tekniği</a:t>
              </a:r>
            </a:p>
            <a:p>
              <a:pPr>
                <a:defRPr/>
              </a:pPr>
              <a:endParaRPr lang="tr-TR" dirty="0">
                <a:latin typeface="Arial" pitchFamily="34" charset="0"/>
                <a:cs typeface="+mn-cs"/>
              </a:endParaRPr>
            </a:p>
          </p:txBody>
        </p:sp>
      </p:grpSp>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405" y="4829867"/>
            <a:ext cx="573881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54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30</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8.5 OTTO ÇEVRİMİ</a:t>
            </a:r>
            <a:endParaRPr lang="tr-TR" b="1" dirty="0" smtClean="0"/>
          </a:p>
        </p:txBody>
      </p:sp>
      <p:sp>
        <p:nvSpPr>
          <p:cNvPr id="3" name="Dikdörtgen 2"/>
          <p:cNvSpPr/>
          <p:nvPr/>
        </p:nvSpPr>
        <p:spPr>
          <a:xfrm>
            <a:off x="122615" y="2276872"/>
            <a:ext cx="4305369" cy="3970318"/>
          </a:xfrm>
          <a:prstGeom prst="rect">
            <a:avLst/>
          </a:prstGeom>
        </p:spPr>
        <p:txBody>
          <a:bodyPr wrap="square">
            <a:spAutoFit/>
          </a:bodyPr>
          <a:lstStyle/>
          <a:p>
            <a:pPr algn="just"/>
            <a:r>
              <a:rPr lang="tr-TR" dirty="0"/>
              <a:t>Şekil 8-8’deki P-v ve T-s diyagramlarında gösterilen </a:t>
            </a:r>
            <a:r>
              <a:rPr lang="tr-TR" b="1" dirty="0" err="1"/>
              <a:t>Otto</a:t>
            </a:r>
            <a:r>
              <a:rPr lang="tr-TR" b="1" dirty="0"/>
              <a:t> çevrimi 4 işlemden meydana gelir. </a:t>
            </a:r>
            <a:r>
              <a:rPr lang="tr-TR" dirty="0"/>
              <a:t>Piston </a:t>
            </a:r>
            <a:r>
              <a:rPr lang="tr-TR" dirty="0" err="1" smtClean="0"/>
              <a:t>AÖN’de</a:t>
            </a:r>
            <a:r>
              <a:rPr lang="tr-TR" dirty="0" smtClean="0"/>
              <a:t> </a:t>
            </a:r>
            <a:r>
              <a:rPr lang="tr-TR" dirty="0"/>
              <a:t>(1 noktası) </a:t>
            </a:r>
            <a:r>
              <a:rPr lang="tr-TR" dirty="0" smtClean="0"/>
              <a:t>havayı sıkıştırmaya </a:t>
            </a:r>
            <a:r>
              <a:rPr lang="tr-TR" dirty="0"/>
              <a:t>başlar ve </a:t>
            </a:r>
            <a:r>
              <a:rPr lang="tr-TR" dirty="0" err="1"/>
              <a:t>ÜÖN’ye</a:t>
            </a:r>
            <a:r>
              <a:rPr lang="tr-TR" dirty="0"/>
              <a:t> kadar (2 noktası) sıkıştırmaya devam eder. </a:t>
            </a:r>
            <a:r>
              <a:rPr lang="tr-TR" dirty="0" smtClean="0"/>
              <a:t>Daha </a:t>
            </a:r>
            <a:r>
              <a:rPr lang="tr-TR" dirty="0"/>
              <a:t>sonra yanma </a:t>
            </a:r>
            <a:r>
              <a:rPr lang="tr-TR" dirty="0" smtClean="0"/>
              <a:t>olayı başlar </a:t>
            </a:r>
            <a:r>
              <a:rPr lang="tr-TR" dirty="0"/>
              <a:t>ve sabit hacimde basınç ani olarak 3 hâline sıçrama yapar (Yanma </a:t>
            </a:r>
            <a:r>
              <a:rPr lang="tr-TR" dirty="0" smtClean="0"/>
              <a:t>olayı sanki </a:t>
            </a:r>
            <a:r>
              <a:rPr lang="tr-TR" dirty="0"/>
              <a:t>dengeli bir </a:t>
            </a:r>
            <a:r>
              <a:rPr lang="tr-TR" dirty="0" smtClean="0"/>
              <a:t>ısı girişi </a:t>
            </a:r>
            <a:r>
              <a:rPr lang="tr-TR" dirty="0"/>
              <a:t>olarak dikkate alınmaktadır.). Sisteme </a:t>
            </a:r>
            <a:r>
              <a:rPr lang="tr-TR" dirty="0" smtClean="0"/>
              <a:t>ısı girişi </a:t>
            </a:r>
            <a:r>
              <a:rPr lang="tr-TR" dirty="0"/>
              <a:t>işlemini, havanın 4 noktasına </a:t>
            </a:r>
            <a:r>
              <a:rPr lang="tr-TR" dirty="0" err="1"/>
              <a:t>izentropik</a:t>
            </a:r>
            <a:r>
              <a:rPr lang="tr-TR" dirty="0"/>
              <a:t> olarak genişlediği güç </a:t>
            </a:r>
            <a:r>
              <a:rPr lang="tr-TR" dirty="0" smtClean="0"/>
              <a:t>zamanı takip </a:t>
            </a:r>
            <a:r>
              <a:rPr lang="tr-TR" dirty="0"/>
              <a:t>eder. Çevrimin son zamanında ise sistemden çevreye </a:t>
            </a:r>
            <a:r>
              <a:rPr lang="tr-TR" dirty="0" smtClean="0"/>
              <a:t>ısı atılışı olayı gerçekleşir </a:t>
            </a:r>
            <a:r>
              <a:rPr lang="tr-TR" dirty="0"/>
              <a:t>ve çevrim tamamlanır.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210" y="2924944"/>
            <a:ext cx="472166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705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p>
        </p:txBody>
      </p:sp>
      <p:sp>
        <p:nvSpPr>
          <p:cNvPr id="4" name="Slayt Numarası Yer Tutucusu 3"/>
          <p:cNvSpPr>
            <a:spLocks noGrp="1"/>
          </p:cNvSpPr>
          <p:nvPr>
            <p:ph type="sldNum" sz="quarter" idx="12"/>
          </p:nvPr>
        </p:nvSpPr>
        <p:spPr/>
        <p:txBody>
          <a:bodyPr/>
          <a:lstStyle/>
          <a:p>
            <a:fld id="{8AB46032-8E10-420C-AA4D-9886DCF97C37}" type="slidenum">
              <a:rPr lang="tr-TR" smtClean="0"/>
              <a:t>31</a:t>
            </a:fld>
            <a:endParaRPr lang="tr-TR"/>
          </a:p>
        </p:txBody>
      </p:sp>
      <p:sp>
        <p:nvSpPr>
          <p:cNvPr id="3" name="Dikdörtgen 2"/>
          <p:cNvSpPr/>
          <p:nvPr/>
        </p:nvSpPr>
        <p:spPr>
          <a:xfrm>
            <a:off x="-21704" y="526937"/>
            <a:ext cx="8809322" cy="646331"/>
          </a:xfrm>
          <a:prstGeom prst="rect">
            <a:avLst/>
          </a:prstGeom>
        </p:spPr>
        <p:txBody>
          <a:bodyPr wrap="square">
            <a:spAutoFit/>
          </a:bodyPr>
          <a:lstStyle/>
          <a:p>
            <a:pPr algn="just"/>
            <a:r>
              <a:rPr lang="tr-TR" b="1" dirty="0"/>
              <a:t>Buji ateşlemeli motorlar (Benzinli) bu </a:t>
            </a:r>
            <a:r>
              <a:rPr lang="tr-TR" b="1" dirty="0" err="1">
                <a:solidFill>
                  <a:srgbClr val="FF0000"/>
                </a:solidFill>
              </a:rPr>
              <a:t>Otto</a:t>
            </a:r>
            <a:r>
              <a:rPr lang="tr-TR" b="1" dirty="0">
                <a:solidFill>
                  <a:srgbClr val="FF0000"/>
                </a:solidFill>
              </a:rPr>
              <a:t> çevrimi </a:t>
            </a:r>
            <a:r>
              <a:rPr lang="tr-TR" b="1" dirty="0"/>
              <a:t>ile modellenir.</a:t>
            </a:r>
          </a:p>
          <a:p>
            <a:pPr algn="just"/>
            <a:r>
              <a:rPr lang="tr-TR" dirty="0" err="1"/>
              <a:t>Otto</a:t>
            </a:r>
            <a:r>
              <a:rPr lang="tr-TR" dirty="0"/>
              <a:t> çevriminin ısıl verimi;</a:t>
            </a:r>
          </a:p>
        </p:txBody>
      </p:sp>
      <p:sp>
        <p:nvSpPr>
          <p:cNvPr id="6" name="Dikdörtgen 5"/>
          <p:cNvSpPr/>
          <p:nvPr/>
        </p:nvSpPr>
        <p:spPr>
          <a:xfrm>
            <a:off x="343918" y="116632"/>
            <a:ext cx="8809323" cy="369332"/>
          </a:xfrm>
          <a:prstGeom prst="rect">
            <a:avLst/>
          </a:prstGeom>
        </p:spPr>
        <p:txBody>
          <a:bodyPr wrap="square">
            <a:spAutoFit/>
          </a:bodyPr>
          <a:lstStyle/>
          <a:p>
            <a:r>
              <a:rPr lang="tr-TR" b="1" dirty="0"/>
              <a:t>8.5 OTTO ÇEVRİMİ</a:t>
            </a:r>
            <a:endParaRPr lang="tr-TR" b="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464" y="1031079"/>
            <a:ext cx="64674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18" y="1688304"/>
            <a:ext cx="70104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47" y="2049349"/>
            <a:ext cx="5610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 y="2763243"/>
            <a:ext cx="57912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747" y="3391893"/>
            <a:ext cx="69818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Dikdörtgen 11"/>
              <p:cNvSpPr/>
              <p:nvPr/>
            </p:nvSpPr>
            <p:spPr>
              <a:xfrm>
                <a:off x="-37541" y="3988277"/>
                <a:ext cx="8809323" cy="369332"/>
              </a:xfrm>
              <a:prstGeom prst="rect">
                <a:avLst/>
              </a:prstGeom>
            </p:spPr>
            <p:txBody>
              <a:bodyPr wrap="square">
                <a:spAutoFit/>
              </a:bodyPr>
              <a:lstStyle/>
              <a:p>
                <a:r>
                  <a:rPr lang="tr-TR" dirty="0" smtClean="0"/>
                  <a:t>olarak elde edilir.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1</m:t>
                        </m:r>
                      </m:sub>
                    </m:sSub>
                    <m:r>
                      <a:rPr lang="tr-TR" b="0" i="1" dirty="0" smtClean="0">
                        <a:latin typeface="Cambria Math"/>
                      </a:rPr>
                      <m:t>=</m:t>
                    </m:r>
                    <m:r>
                      <a:rPr lang="tr-TR" i="1" dirty="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4</m:t>
                        </m:r>
                      </m:sub>
                    </m:sSub>
                    <m:r>
                      <a:rPr lang="tr-TR" b="0" i="1" dirty="0" smtClean="0">
                        <a:latin typeface="Cambria Math"/>
                      </a:rPr>
                      <m:t> </m:t>
                    </m:r>
                    <m:r>
                      <a:rPr lang="tr-TR" i="1" dirty="0" smtClean="0">
                        <a:latin typeface="Cambria Math"/>
                      </a:rPr>
                      <m:t>𝑣𝑒</m:t>
                    </m:r>
                    <m:r>
                      <a:rPr lang="tr-TR" i="1" dirty="0" smtClean="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3</m:t>
                        </m:r>
                      </m:sub>
                    </m:sSub>
                    <m:r>
                      <a:rPr lang="tr-TR" b="0"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2</m:t>
                        </m:r>
                      </m:sub>
                    </m:sSub>
                    <m:r>
                      <a:rPr lang="tr-TR" i="1" dirty="0" smtClean="0">
                        <a:latin typeface="Cambria Math"/>
                      </a:rPr>
                      <m:t> </m:t>
                    </m:r>
                  </m:oMath>
                </a14:m>
                <a:r>
                  <a:rPr lang="tr-TR" dirty="0" smtClean="0"/>
                  <a:t>olduğu </a:t>
                </a:r>
                <a:r>
                  <a:rPr lang="tr-TR" dirty="0"/>
                  <a:t>dikkate alındığında; </a:t>
                </a:r>
              </a:p>
            </p:txBody>
          </p:sp>
        </mc:Choice>
        <mc:Fallback xmlns="">
          <p:sp>
            <p:nvSpPr>
              <p:cNvPr id="12" name="Dikdörtgen 11"/>
              <p:cNvSpPr>
                <a:spLocks noRot="1" noChangeAspect="1" noMove="1" noResize="1" noEditPoints="1" noAdjustHandles="1" noChangeArrowheads="1" noChangeShapeType="1" noTextEdit="1"/>
              </p:cNvSpPr>
              <p:nvPr/>
            </p:nvSpPr>
            <p:spPr>
              <a:xfrm>
                <a:off x="-37541" y="3988277"/>
                <a:ext cx="8809323" cy="369332"/>
              </a:xfrm>
              <a:prstGeom prst="rect">
                <a:avLst/>
              </a:prstGeom>
              <a:blipFill rotWithShape="1">
                <a:blip r:embed="rId7"/>
                <a:stretch>
                  <a:fillRect l="-623" t="-8197" b="-24590"/>
                </a:stretch>
              </a:blipFill>
            </p:spPr>
            <p:txBody>
              <a:bodyPr/>
              <a:lstStyle/>
              <a:p>
                <a:r>
                  <a:rPr lang="tr-TR">
                    <a:noFill/>
                  </a:rPr>
                  <a:t> </a:t>
                </a:r>
              </a:p>
            </p:txBody>
          </p:sp>
        </mc:Fallback>
      </mc:AlternateContent>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1058" y="4361425"/>
            <a:ext cx="53244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0688" y="5473192"/>
            <a:ext cx="6629400" cy="971550"/>
          </a:xfrm>
          <a:prstGeom prst="rect">
            <a:avLst/>
          </a:prstGeom>
          <a:solidFill>
            <a:schemeClr val="accent1"/>
          </a:solidFill>
          <a:ln/>
          <a:extLst/>
        </p:spPr>
        <p:style>
          <a:lnRef idx="2">
            <a:schemeClr val="dk1">
              <a:shade val="50000"/>
            </a:schemeClr>
          </a:lnRef>
          <a:fillRef idx="1">
            <a:schemeClr val="dk1"/>
          </a:fillRef>
          <a:effectRef idx="0">
            <a:schemeClr val="dk1"/>
          </a:effectRef>
          <a:fontRef idx="minor">
            <a:schemeClr val="lt1"/>
          </a:fontRef>
        </p:style>
      </p:pic>
      <p:sp>
        <p:nvSpPr>
          <p:cNvPr id="15" name="Dikdörtgen 14"/>
          <p:cNvSpPr/>
          <p:nvPr/>
        </p:nvSpPr>
        <p:spPr>
          <a:xfrm>
            <a:off x="274307" y="7628087"/>
            <a:ext cx="8831206" cy="646331"/>
          </a:xfrm>
          <a:prstGeom prst="rect">
            <a:avLst/>
          </a:prstGeom>
        </p:spPr>
        <p:txBody>
          <a:bodyPr wrap="square">
            <a:spAutoFit/>
          </a:bodyPr>
          <a:lstStyle/>
          <a:p>
            <a:r>
              <a:rPr lang="tr-TR" dirty="0"/>
              <a:t>Bu denklemden </a:t>
            </a:r>
            <a:r>
              <a:rPr lang="tr-TR" dirty="0" err="1"/>
              <a:t>Otto</a:t>
            </a:r>
            <a:r>
              <a:rPr lang="tr-TR" dirty="0"/>
              <a:t> çevriminin ısıl veriminin yalnızca sıkıştırma oranına </a:t>
            </a:r>
            <a:r>
              <a:rPr lang="tr-TR" dirty="0" smtClean="0"/>
              <a:t>bağlı olduğunu </a:t>
            </a:r>
            <a:r>
              <a:rPr lang="tr-TR" dirty="0"/>
              <a:t>görüyoruz. </a:t>
            </a:r>
            <a:r>
              <a:rPr lang="tr-TR" b="1" dirty="0" smtClean="0"/>
              <a:t>Sıkıştırma oranı ne </a:t>
            </a:r>
            <a:r>
              <a:rPr lang="tr-TR" b="1" dirty="0"/>
              <a:t>kadar büyükse ısıl verim de o ölçüde büyük olacaktır.</a:t>
            </a:r>
          </a:p>
        </p:txBody>
      </p:sp>
      <p:sp>
        <p:nvSpPr>
          <p:cNvPr id="8" name="Metin kutusu 7"/>
          <p:cNvSpPr txBox="1"/>
          <p:nvPr/>
        </p:nvSpPr>
        <p:spPr>
          <a:xfrm>
            <a:off x="305841" y="4860371"/>
            <a:ext cx="2551404" cy="646331"/>
          </a:xfrm>
          <a:prstGeom prst="rect">
            <a:avLst/>
          </a:prstGeom>
          <a:noFill/>
        </p:spPr>
        <p:txBody>
          <a:bodyPr wrap="none" rtlCol="0">
            <a:spAutoFit/>
          </a:bodyPr>
          <a:lstStyle/>
          <a:p>
            <a:r>
              <a:rPr lang="tr-TR" dirty="0" smtClean="0"/>
              <a:t>r=V1/V2, Sıkıştırma Oranı</a:t>
            </a:r>
          </a:p>
          <a:p>
            <a:r>
              <a:rPr lang="tr-TR" dirty="0" smtClean="0"/>
              <a:t>k=</a:t>
            </a:r>
            <a:r>
              <a:rPr lang="tr-TR" dirty="0" err="1" smtClean="0"/>
              <a:t>Cp</a:t>
            </a:r>
            <a:r>
              <a:rPr lang="tr-TR" dirty="0" smtClean="0"/>
              <a:t>/</a:t>
            </a:r>
            <a:r>
              <a:rPr lang="tr-TR" dirty="0" err="1" smtClean="0"/>
              <a:t>Cv</a:t>
            </a:r>
            <a:r>
              <a:rPr lang="tr-TR" dirty="0" smtClean="0"/>
              <a:t>,  Özgül Isı Oranı</a:t>
            </a:r>
            <a:endParaRPr lang="tr-TR" dirty="0"/>
          </a:p>
        </p:txBody>
      </p:sp>
    </p:spTree>
    <p:extLst>
      <p:ext uri="{BB962C8B-B14F-4D97-AF65-F5344CB8AC3E}">
        <p14:creationId xmlns:p14="http://schemas.microsoft.com/office/powerpoint/2010/main" val="2381341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2615" y="54794"/>
            <a:ext cx="8809323" cy="369332"/>
          </a:xfrm>
          <a:prstGeom prst="rect">
            <a:avLst/>
          </a:prstGeom>
        </p:spPr>
        <p:txBody>
          <a:bodyPr wrap="square">
            <a:spAutoFit/>
          </a:bodyPr>
          <a:lstStyle/>
          <a:p>
            <a:r>
              <a:rPr lang="tr-TR" b="1" dirty="0"/>
              <a:t>8.5 OTTO ÇEVRİMİ</a:t>
            </a:r>
            <a:endParaRPr lang="tr-TR" b="1" dirty="0" smtClean="0"/>
          </a:p>
        </p:txBody>
      </p:sp>
      <p:pic>
        <p:nvPicPr>
          <p:cNvPr id="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494" y="995476"/>
            <a:ext cx="3574443" cy="317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6"/>
          <p:cNvSpPr>
            <a:spLocks noChangeArrowheads="1"/>
          </p:cNvSpPr>
          <p:nvPr/>
        </p:nvSpPr>
        <p:spPr bwMode="auto">
          <a:xfrm>
            <a:off x="5845838" y="4370149"/>
            <a:ext cx="3276600"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a:t>İdeal Otto çevriminin ısıl veriminin sıkıştırma oranıyla değişimi (</a:t>
            </a:r>
            <a:r>
              <a:rPr lang="en-US" altLang="tr-TR" i="1"/>
              <a:t>k </a:t>
            </a:r>
            <a:r>
              <a:rPr lang="en-US" altLang="tr-TR"/>
              <a:t>= 1.4). </a:t>
            </a:r>
            <a:endParaRPr lang="en-US" altLang="tr-TR">
              <a:solidFill>
                <a:srgbClr val="3333FF"/>
              </a:solidFill>
            </a:endParaRPr>
          </a:p>
        </p:txBody>
      </p:sp>
      <p:sp>
        <p:nvSpPr>
          <p:cNvPr id="8" name="Rectangle 27"/>
          <p:cNvSpPr>
            <a:spLocks noChangeArrowheads="1"/>
          </p:cNvSpPr>
          <p:nvPr/>
        </p:nvSpPr>
        <p:spPr bwMode="auto">
          <a:xfrm>
            <a:off x="27572" y="4639806"/>
            <a:ext cx="5184576" cy="6463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dirty="0" err="1"/>
              <a:t>İş</a:t>
            </a:r>
            <a:r>
              <a:rPr lang="en-US" altLang="tr-TR" dirty="0"/>
              <a:t> </a:t>
            </a:r>
            <a:r>
              <a:rPr lang="en-US" altLang="tr-TR" dirty="0" err="1"/>
              <a:t>akışkanının</a:t>
            </a:r>
            <a:r>
              <a:rPr lang="en-US" altLang="tr-TR" dirty="0"/>
              <a:t> </a:t>
            </a:r>
            <a:r>
              <a:rPr lang="en-US" altLang="tr-TR" dirty="0" err="1"/>
              <a:t>özgül</a:t>
            </a:r>
            <a:r>
              <a:rPr lang="en-US" altLang="tr-TR" dirty="0"/>
              <a:t> </a:t>
            </a:r>
            <a:r>
              <a:rPr lang="en-US" altLang="tr-TR" dirty="0" err="1"/>
              <a:t>ısılarının</a:t>
            </a:r>
            <a:r>
              <a:rPr lang="en-US" altLang="tr-TR" dirty="0"/>
              <a:t> </a:t>
            </a:r>
            <a:r>
              <a:rPr lang="en-US" altLang="tr-TR" dirty="0" err="1"/>
              <a:t>oranı</a:t>
            </a:r>
            <a:r>
              <a:rPr lang="en-US" altLang="tr-TR" dirty="0"/>
              <a:t> </a:t>
            </a:r>
            <a:r>
              <a:rPr lang="en-US" altLang="tr-TR" i="1" dirty="0"/>
              <a:t>k </a:t>
            </a:r>
            <a:r>
              <a:rPr lang="tr-TR" altLang="tr-TR" i="1" dirty="0"/>
              <a:t>b</a:t>
            </a:r>
            <a:r>
              <a:rPr lang="en-US" altLang="tr-TR" dirty="0" err="1"/>
              <a:t>üyüdükçe</a:t>
            </a:r>
            <a:r>
              <a:rPr lang="en-US" altLang="tr-TR" dirty="0"/>
              <a:t> ideal Otto </a:t>
            </a:r>
            <a:r>
              <a:rPr lang="en-US" altLang="tr-TR" dirty="0" err="1"/>
              <a:t>çevriminin</a:t>
            </a:r>
            <a:r>
              <a:rPr lang="en-US" altLang="tr-TR" dirty="0"/>
              <a:t> </a:t>
            </a:r>
            <a:r>
              <a:rPr lang="en-US" altLang="tr-TR" dirty="0" err="1"/>
              <a:t>ısıl</a:t>
            </a:r>
            <a:r>
              <a:rPr lang="en-US" altLang="tr-TR" dirty="0"/>
              <a:t> </a:t>
            </a:r>
            <a:r>
              <a:rPr lang="en-US" altLang="tr-TR" dirty="0" err="1"/>
              <a:t>verimi</a:t>
            </a:r>
            <a:r>
              <a:rPr lang="en-US" altLang="tr-TR" dirty="0"/>
              <a:t> </a:t>
            </a:r>
            <a:r>
              <a:rPr lang="en-US" altLang="tr-TR" dirty="0" err="1"/>
              <a:t>artar</a:t>
            </a:r>
            <a:r>
              <a:rPr lang="en-US" altLang="tr-TR" dirty="0"/>
              <a:t>.</a:t>
            </a:r>
            <a:endParaRPr lang="en-US" altLang="tr-TR" dirty="0">
              <a:solidFill>
                <a:srgbClr val="3333FF"/>
              </a:solidFill>
            </a:endParaRPr>
          </a:p>
        </p:txBody>
      </p:sp>
      <p:pic>
        <p:nvPicPr>
          <p:cNvPr id="9"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80" y="416778"/>
            <a:ext cx="4030596" cy="400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8"/>
          <p:cNvSpPr txBox="1">
            <a:spLocks noChangeArrowheads="1"/>
          </p:cNvSpPr>
          <p:nvPr/>
        </p:nvSpPr>
        <p:spPr bwMode="auto">
          <a:xfrm>
            <a:off x="100911" y="5286137"/>
            <a:ext cx="5256584" cy="923330"/>
          </a:xfrm>
          <a:prstGeom prst="rect">
            <a:avLst/>
          </a:prstGeom>
          <a:noFill/>
          <a:ln w="19050">
            <a:solidFill>
              <a:schemeClr val="bg2"/>
            </a:solid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tr-TR" dirty="0"/>
              <a:t>SI motorlarında sıkıştırma oranı</a:t>
            </a:r>
            <a:r>
              <a:rPr lang="en-US" altLang="tr-TR" dirty="0"/>
              <a:t>, </a:t>
            </a:r>
            <a:r>
              <a:rPr lang="tr-TR" altLang="tr-TR" dirty="0"/>
              <a:t>kendiliğinden tutuşma ve motor vuruntusu nedeniyle sınırlandırılır.</a:t>
            </a:r>
            <a:endParaRPr lang="en-US" altLang="tr-TR" dirty="0"/>
          </a:p>
        </p:txBody>
      </p:sp>
      <p:pic>
        <p:nvPicPr>
          <p:cNvPr id="1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138" y="3712570"/>
            <a:ext cx="1447800" cy="446088"/>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349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5" name="Dikdörtgen 4"/>
          <p:cNvSpPr/>
          <p:nvPr/>
        </p:nvSpPr>
        <p:spPr>
          <a:xfrm>
            <a:off x="1730728" y="4707019"/>
            <a:ext cx="8809323" cy="369332"/>
          </a:xfrm>
          <a:prstGeom prst="rect">
            <a:avLst/>
          </a:prstGeom>
        </p:spPr>
        <p:txBody>
          <a:bodyPr wrap="square">
            <a:spAutoFit/>
          </a:bodyPr>
          <a:lstStyle/>
          <a:p>
            <a:r>
              <a:rPr lang="tr-TR" b="1" dirty="0"/>
              <a:t>8.5 OTTO ÇEVRİMİ</a:t>
            </a:r>
            <a:endParaRPr lang="tr-TR" b="1" dirty="0" smtClean="0"/>
          </a:p>
        </p:txBody>
      </p:sp>
      <p:sp>
        <p:nvSpPr>
          <p:cNvPr id="10" name="Text Box 28"/>
          <p:cNvSpPr txBox="1">
            <a:spLocks noChangeArrowheads="1"/>
          </p:cNvSpPr>
          <p:nvPr/>
        </p:nvSpPr>
        <p:spPr bwMode="auto">
          <a:xfrm>
            <a:off x="2915816" y="2636912"/>
            <a:ext cx="2362200" cy="1758950"/>
          </a:xfrm>
          <a:prstGeom prst="rect">
            <a:avLst/>
          </a:prstGeom>
          <a:noFill/>
          <a:ln w="19050">
            <a:solidFill>
              <a:schemeClr val="bg2"/>
            </a:solid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tr-TR" dirty="0"/>
              <a:t>SI motorlarında sıkıştırma oranı</a:t>
            </a:r>
            <a:r>
              <a:rPr lang="en-US" altLang="tr-TR" dirty="0"/>
              <a:t>, </a:t>
            </a:r>
            <a:r>
              <a:rPr lang="tr-TR" altLang="tr-TR" dirty="0"/>
              <a:t>kendiliğinden tutuşma ve motor vuruntusu nedeniyle sınırlandırılır.</a:t>
            </a:r>
            <a:endParaRPr lang="en-US" altLang="tr-TR" dirty="0"/>
          </a:p>
        </p:txBody>
      </p:sp>
      <p:pic>
        <p:nvPicPr>
          <p:cNvPr id="1026"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16727"/>
            <a:ext cx="50673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59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8.5 OTTO ÇEVRİMİ</a:t>
            </a:r>
            <a:endParaRPr lang="tr-TR" b="1" dirty="0" smtClean="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29000"/>
            <a:ext cx="2636838"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08268"/>
            <a:ext cx="276383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4313630" y="1746541"/>
            <a:ext cx="4719948" cy="1077218"/>
          </a:xfrm>
          <a:prstGeom prst="rect">
            <a:avLst/>
          </a:prstGeom>
        </p:spPr>
        <p:txBody>
          <a:bodyPr wrap="square">
            <a:spAutoFit/>
          </a:bodyPr>
          <a:lstStyle/>
          <a:p>
            <a:pPr algn="just"/>
            <a:r>
              <a:rPr lang="en-US" altLang="tr-TR" sz="1600" dirty="0" err="1"/>
              <a:t>İki</a:t>
            </a:r>
            <a:r>
              <a:rPr lang="en-US" altLang="tr-TR" sz="1600" dirty="0"/>
              <a:t> </a:t>
            </a:r>
            <a:r>
              <a:rPr lang="en-US" altLang="tr-TR" sz="1600" dirty="0" err="1"/>
              <a:t>zamanlı</a:t>
            </a:r>
            <a:r>
              <a:rPr lang="en-US" altLang="tr-TR" sz="1600" dirty="0"/>
              <a:t> </a:t>
            </a:r>
            <a:r>
              <a:rPr lang="en-US" altLang="tr-TR" sz="1600" dirty="0" err="1"/>
              <a:t>motorlar</a:t>
            </a:r>
            <a:r>
              <a:rPr lang="en-US" altLang="tr-TR" sz="1600" dirty="0"/>
              <a:t>, </a:t>
            </a:r>
            <a:r>
              <a:rPr lang="en-US" altLang="tr-TR" sz="1600" dirty="0" err="1"/>
              <a:t>benzeri</a:t>
            </a:r>
            <a:r>
              <a:rPr lang="en-US" altLang="tr-TR" sz="1600" dirty="0"/>
              <a:t> </a:t>
            </a:r>
            <a:r>
              <a:rPr lang="en-US" altLang="tr-TR" sz="1600" dirty="0" err="1"/>
              <a:t>dört</a:t>
            </a:r>
            <a:r>
              <a:rPr lang="en-US" altLang="tr-TR" sz="1600" dirty="0"/>
              <a:t> </a:t>
            </a:r>
            <a:r>
              <a:rPr lang="en-US" altLang="tr-TR" sz="1600" dirty="0" err="1"/>
              <a:t>zamanlı</a:t>
            </a:r>
            <a:r>
              <a:rPr lang="en-US" altLang="tr-TR" sz="1600" dirty="0"/>
              <a:t> </a:t>
            </a:r>
            <a:r>
              <a:rPr lang="en-US" altLang="tr-TR" sz="1600" dirty="0" err="1"/>
              <a:t>motorlara</a:t>
            </a:r>
            <a:r>
              <a:rPr lang="en-US" altLang="tr-TR" sz="1600" dirty="0"/>
              <a:t> </a:t>
            </a:r>
            <a:r>
              <a:rPr lang="en-US" altLang="tr-TR" sz="1600" dirty="0" err="1"/>
              <a:t>göre</a:t>
            </a:r>
            <a:r>
              <a:rPr lang="en-US" altLang="tr-TR" sz="1600" dirty="0"/>
              <a:t> </a:t>
            </a:r>
            <a:r>
              <a:rPr lang="en-US" altLang="tr-TR" sz="1600" dirty="0" err="1"/>
              <a:t>daha</a:t>
            </a:r>
            <a:r>
              <a:rPr lang="en-US" altLang="tr-TR" sz="1600" dirty="0"/>
              <a:t> </a:t>
            </a:r>
            <a:r>
              <a:rPr lang="en-US" altLang="tr-TR" sz="1600" dirty="0" err="1"/>
              <a:t>düşük</a:t>
            </a:r>
            <a:r>
              <a:rPr lang="en-US" altLang="tr-TR" sz="1600" dirty="0"/>
              <a:t> </a:t>
            </a:r>
            <a:r>
              <a:rPr lang="en-US" altLang="tr-TR" sz="1600" dirty="0" err="1"/>
              <a:t>bir</a:t>
            </a:r>
            <a:r>
              <a:rPr lang="en-US" altLang="tr-TR" sz="1600" dirty="0"/>
              <a:t> </a:t>
            </a:r>
            <a:r>
              <a:rPr lang="en-US" altLang="tr-TR" sz="1600" dirty="0" err="1"/>
              <a:t>verime</a:t>
            </a:r>
            <a:r>
              <a:rPr lang="en-US" altLang="tr-TR" sz="1600" dirty="0"/>
              <a:t> </a:t>
            </a:r>
            <a:r>
              <a:rPr lang="en-US" altLang="tr-TR" sz="1600" dirty="0" err="1"/>
              <a:t>sahiptirler</a:t>
            </a:r>
            <a:r>
              <a:rPr lang="en-US" altLang="tr-TR" sz="1600" dirty="0"/>
              <a:t>. Buna </a:t>
            </a:r>
            <a:r>
              <a:rPr lang="en-US" altLang="tr-TR" sz="1600" dirty="0" err="1"/>
              <a:t>karşın</a:t>
            </a:r>
            <a:r>
              <a:rPr lang="en-US" altLang="tr-TR" sz="1600" dirty="0"/>
              <a:t> </a:t>
            </a:r>
            <a:r>
              <a:rPr lang="en-US" altLang="tr-TR" sz="1600" dirty="0" err="1"/>
              <a:t>daha</a:t>
            </a:r>
            <a:r>
              <a:rPr lang="en-US" altLang="tr-TR" sz="1600" dirty="0"/>
              <a:t> </a:t>
            </a:r>
            <a:r>
              <a:rPr lang="en-US" altLang="tr-TR" sz="1600" dirty="0" err="1"/>
              <a:t>basit</a:t>
            </a:r>
            <a:r>
              <a:rPr lang="en-US" altLang="tr-TR" sz="1600" dirty="0"/>
              <a:t> </a:t>
            </a:r>
            <a:r>
              <a:rPr lang="en-US" altLang="tr-TR" sz="1600" dirty="0" err="1"/>
              <a:t>yapıda</a:t>
            </a:r>
            <a:r>
              <a:rPr lang="en-US" altLang="tr-TR" sz="1600" dirty="0"/>
              <a:t> </a:t>
            </a:r>
            <a:r>
              <a:rPr lang="en-US" altLang="tr-TR" sz="1600" dirty="0" err="1"/>
              <a:t>ve</a:t>
            </a:r>
            <a:r>
              <a:rPr lang="en-US" altLang="tr-TR" sz="1600" dirty="0"/>
              <a:t> </a:t>
            </a:r>
            <a:r>
              <a:rPr lang="en-US" altLang="tr-TR" sz="1600" dirty="0" err="1"/>
              <a:t>daha</a:t>
            </a:r>
            <a:r>
              <a:rPr lang="en-US" altLang="tr-TR" sz="1600" dirty="0"/>
              <a:t> </a:t>
            </a:r>
            <a:r>
              <a:rPr lang="en-US" altLang="tr-TR" sz="1600" dirty="0" err="1"/>
              <a:t>ucuz</a:t>
            </a:r>
            <a:r>
              <a:rPr lang="en-US" altLang="tr-TR" sz="1600" dirty="0"/>
              <a:t> </a:t>
            </a:r>
            <a:r>
              <a:rPr lang="en-US" altLang="tr-TR" sz="1600" dirty="0" err="1"/>
              <a:t>olup</a:t>
            </a:r>
            <a:r>
              <a:rPr lang="en-US" altLang="tr-TR" sz="1600" dirty="0"/>
              <a:t>; </a:t>
            </a:r>
            <a:r>
              <a:rPr lang="en-US" altLang="tr-TR" sz="1600" dirty="0" err="1"/>
              <a:t>güç</a:t>
            </a:r>
            <a:r>
              <a:rPr lang="en-US" altLang="tr-TR" sz="1600" dirty="0"/>
              <a:t>/</a:t>
            </a:r>
            <a:r>
              <a:rPr lang="en-US" altLang="tr-TR" sz="1600" dirty="0" err="1"/>
              <a:t>ağırlık</a:t>
            </a:r>
            <a:r>
              <a:rPr lang="en-US" altLang="tr-TR" sz="1600" dirty="0"/>
              <a:t> </a:t>
            </a:r>
            <a:r>
              <a:rPr lang="en-US" altLang="tr-TR" sz="1600" dirty="0" err="1"/>
              <a:t>ve</a:t>
            </a:r>
            <a:r>
              <a:rPr lang="en-US" altLang="tr-TR" sz="1600" dirty="0"/>
              <a:t> </a:t>
            </a:r>
            <a:r>
              <a:rPr lang="en-US" altLang="tr-TR" sz="1600" dirty="0" err="1"/>
              <a:t>güç</a:t>
            </a:r>
            <a:r>
              <a:rPr lang="en-US" altLang="tr-TR" sz="1600" dirty="0"/>
              <a:t>/</a:t>
            </a:r>
            <a:r>
              <a:rPr lang="en-US" altLang="tr-TR" sz="1600" dirty="0" err="1"/>
              <a:t>hacim</a:t>
            </a:r>
            <a:r>
              <a:rPr lang="en-US" altLang="tr-TR" sz="1600" dirty="0"/>
              <a:t> </a:t>
            </a:r>
            <a:r>
              <a:rPr lang="en-US" altLang="tr-TR" sz="1600" dirty="0" err="1"/>
              <a:t>oranları</a:t>
            </a:r>
            <a:r>
              <a:rPr lang="en-US" altLang="tr-TR" sz="1600" dirty="0"/>
              <a:t> </a:t>
            </a:r>
            <a:r>
              <a:rPr lang="en-US" altLang="tr-TR" sz="1600" dirty="0" err="1"/>
              <a:t>yüksektir</a:t>
            </a:r>
            <a:r>
              <a:rPr lang="en-US" altLang="tr-TR" sz="1600" dirty="0"/>
              <a:t>.</a:t>
            </a:r>
          </a:p>
        </p:txBody>
      </p:sp>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0" y="2405439"/>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ikdörtgen 12"/>
          <p:cNvSpPr/>
          <p:nvPr/>
        </p:nvSpPr>
        <p:spPr>
          <a:xfrm>
            <a:off x="340134" y="6199181"/>
            <a:ext cx="3398238" cy="369332"/>
          </a:xfrm>
          <a:prstGeom prst="rect">
            <a:avLst/>
          </a:prstGeom>
        </p:spPr>
        <p:txBody>
          <a:bodyPr wrap="none">
            <a:spAutoFit/>
          </a:bodyPr>
          <a:lstStyle/>
          <a:p>
            <a:r>
              <a:rPr lang="en-US" altLang="tr-TR" dirty="0"/>
              <a:t>İdeal Otto </a:t>
            </a:r>
            <a:r>
              <a:rPr lang="en-US" altLang="tr-TR" dirty="0" err="1"/>
              <a:t>çevriminin</a:t>
            </a:r>
            <a:r>
              <a:rPr lang="en-US" altLang="tr-TR" i="1" dirty="0" err="1"/>
              <a:t>T</a:t>
            </a:r>
            <a:r>
              <a:rPr lang="en-US" altLang="tr-TR" i="1" dirty="0"/>
              <a:t>-s </a:t>
            </a:r>
            <a:r>
              <a:rPr lang="en-US" altLang="tr-TR" dirty="0" err="1"/>
              <a:t>diyagramı</a:t>
            </a:r>
            <a:endParaRPr lang="tr-TR" dirty="0"/>
          </a:p>
        </p:txBody>
      </p:sp>
      <p:sp>
        <p:nvSpPr>
          <p:cNvPr id="14" name="Dikdörtgen 13"/>
          <p:cNvSpPr/>
          <p:nvPr/>
        </p:nvSpPr>
        <p:spPr>
          <a:xfrm>
            <a:off x="4514198" y="6093296"/>
            <a:ext cx="4318811" cy="369332"/>
          </a:xfrm>
          <a:prstGeom prst="rect">
            <a:avLst/>
          </a:prstGeom>
        </p:spPr>
        <p:txBody>
          <a:bodyPr wrap="none">
            <a:spAutoFit/>
          </a:bodyPr>
          <a:lstStyle/>
          <a:p>
            <a:r>
              <a:rPr lang="en-US" altLang="tr-TR" dirty="0" err="1"/>
              <a:t>İki</a:t>
            </a:r>
            <a:r>
              <a:rPr lang="en-US" altLang="tr-TR" dirty="0"/>
              <a:t> </a:t>
            </a:r>
            <a:r>
              <a:rPr lang="en-US" altLang="tr-TR" dirty="0" err="1"/>
              <a:t>zamanlı</a:t>
            </a:r>
            <a:r>
              <a:rPr lang="en-US" altLang="tr-TR" dirty="0"/>
              <a:t> </a:t>
            </a:r>
            <a:r>
              <a:rPr lang="tr-TR" altLang="tr-TR" dirty="0"/>
              <a:t>b</a:t>
            </a:r>
            <a:r>
              <a:rPr lang="en-US" altLang="tr-TR" dirty="0" err="1"/>
              <a:t>ir</a:t>
            </a:r>
            <a:r>
              <a:rPr lang="en-US" altLang="tr-TR" dirty="0"/>
              <a:t> </a:t>
            </a:r>
            <a:r>
              <a:rPr lang="en-US" altLang="tr-TR" dirty="0" err="1"/>
              <a:t>pistonlu</a:t>
            </a:r>
            <a:r>
              <a:rPr lang="en-US" altLang="tr-TR" dirty="0"/>
              <a:t> </a:t>
            </a:r>
            <a:r>
              <a:rPr lang="en-US" altLang="tr-TR" dirty="0" err="1"/>
              <a:t>motorun</a:t>
            </a:r>
            <a:r>
              <a:rPr lang="en-US" altLang="tr-TR" dirty="0"/>
              <a:t> </a:t>
            </a:r>
            <a:r>
              <a:rPr lang="en-US" altLang="tr-TR" dirty="0" err="1"/>
              <a:t>genel</a:t>
            </a:r>
            <a:r>
              <a:rPr lang="en-US" altLang="tr-TR" dirty="0"/>
              <a:t> </a:t>
            </a:r>
            <a:r>
              <a:rPr lang="en-US" altLang="tr-TR" dirty="0" err="1"/>
              <a:t>çizimi</a:t>
            </a:r>
            <a:endParaRPr lang="tr-TR" dirty="0"/>
          </a:p>
        </p:txBody>
      </p:sp>
    </p:spTree>
    <p:extLst>
      <p:ext uri="{BB962C8B-B14F-4D97-AF65-F5344CB8AC3E}">
        <p14:creationId xmlns:p14="http://schemas.microsoft.com/office/powerpoint/2010/main" val="3508094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35</a:t>
            </a:fld>
            <a:endParaRPr lang="tr-TR"/>
          </a:p>
        </p:txBody>
      </p:sp>
      <p:sp>
        <p:nvSpPr>
          <p:cNvPr id="5" name="Dikdörtgen 4"/>
          <p:cNvSpPr/>
          <p:nvPr/>
        </p:nvSpPr>
        <p:spPr>
          <a:xfrm>
            <a:off x="107219" y="-2746"/>
            <a:ext cx="8809323" cy="369332"/>
          </a:xfrm>
          <a:prstGeom prst="rect">
            <a:avLst/>
          </a:prstGeom>
        </p:spPr>
        <p:txBody>
          <a:bodyPr wrap="square">
            <a:spAutoFit/>
          </a:bodyPr>
          <a:lstStyle/>
          <a:p>
            <a:r>
              <a:rPr lang="tr-TR" b="1" dirty="0"/>
              <a:t>8.5 OTTO ÇEVRİMİ</a:t>
            </a:r>
            <a:endParaRPr lang="tr-TR" b="1" dirty="0" smtClean="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96541"/>
            <a:ext cx="7776865" cy="432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167" r="8998" b="10961"/>
          <a:stretch/>
        </p:blipFill>
        <p:spPr bwMode="auto">
          <a:xfrm>
            <a:off x="1763688" y="4761846"/>
            <a:ext cx="6696744" cy="209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588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0"/>
            <a:ext cx="8809323" cy="369332"/>
          </a:xfrm>
          <a:prstGeom prst="rect">
            <a:avLst/>
          </a:prstGeom>
        </p:spPr>
        <p:txBody>
          <a:bodyPr wrap="square">
            <a:spAutoFit/>
          </a:bodyPr>
          <a:lstStyle/>
          <a:p>
            <a:pPr algn="ctr"/>
            <a:r>
              <a:rPr lang="tr-TR" b="1" dirty="0"/>
              <a:t>8.6 DİESEL ÇEVRİMİ</a:t>
            </a:r>
            <a:endParaRPr lang="tr-TR" b="1" dirty="0" smtClean="0"/>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87089"/>
            <a:ext cx="29019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4932040" y="5394467"/>
            <a:ext cx="3744416" cy="1200329"/>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tr-TR" b="1" dirty="0">
                <a:solidFill>
                  <a:schemeClr val="accent2"/>
                </a:solidFill>
              </a:rPr>
              <a:t>1-2</a:t>
            </a:r>
            <a:r>
              <a:rPr lang="en-US" altLang="tr-TR" dirty="0"/>
              <a:t> </a:t>
            </a:r>
            <a:r>
              <a:rPr lang="tr-TR" altLang="tr-TR" dirty="0" err="1"/>
              <a:t>İzantropik</a:t>
            </a:r>
            <a:r>
              <a:rPr lang="tr-TR" altLang="tr-TR" dirty="0"/>
              <a:t> sıkıştırma</a:t>
            </a:r>
            <a:r>
              <a:rPr lang="en-US" altLang="tr-TR" dirty="0"/>
              <a:t> </a:t>
            </a:r>
          </a:p>
          <a:p>
            <a:pPr eaLnBrk="1" hangingPunct="1">
              <a:buFontTx/>
              <a:buChar char="•"/>
            </a:pPr>
            <a:r>
              <a:rPr lang="en-US" altLang="tr-TR" b="1" dirty="0">
                <a:solidFill>
                  <a:schemeClr val="accent2"/>
                </a:solidFill>
              </a:rPr>
              <a:t>2-3</a:t>
            </a:r>
            <a:r>
              <a:rPr lang="en-US" altLang="tr-TR" dirty="0"/>
              <a:t> </a:t>
            </a:r>
            <a:r>
              <a:rPr lang="tr-TR" altLang="tr-TR" dirty="0"/>
              <a:t>Sabit basınçta ısı geçişi</a:t>
            </a:r>
            <a:r>
              <a:rPr lang="en-US" altLang="tr-TR" dirty="0"/>
              <a:t> </a:t>
            </a:r>
          </a:p>
          <a:p>
            <a:pPr eaLnBrk="1" hangingPunct="1">
              <a:buFontTx/>
              <a:buChar char="•"/>
            </a:pPr>
            <a:r>
              <a:rPr lang="en-US" altLang="tr-TR" b="1" dirty="0">
                <a:solidFill>
                  <a:schemeClr val="accent2"/>
                </a:solidFill>
              </a:rPr>
              <a:t>3-4</a:t>
            </a:r>
            <a:r>
              <a:rPr lang="en-US" altLang="tr-TR" dirty="0"/>
              <a:t> </a:t>
            </a:r>
            <a:r>
              <a:rPr lang="tr-TR" altLang="tr-TR" dirty="0" err="1"/>
              <a:t>İzantropik</a:t>
            </a:r>
            <a:r>
              <a:rPr lang="tr-TR" altLang="tr-TR" dirty="0"/>
              <a:t> genişleme</a:t>
            </a:r>
            <a:r>
              <a:rPr lang="en-US" altLang="tr-TR" dirty="0"/>
              <a:t> </a:t>
            </a:r>
          </a:p>
          <a:p>
            <a:pPr eaLnBrk="1" hangingPunct="1">
              <a:buFontTx/>
              <a:buChar char="•"/>
            </a:pPr>
            <a:r>
              <a:rPr lang="en-US" altLang="tr-TR" b="1" dirty="0">
                <a:solidFill>
                  <a:schemeClr val="accent2"/>
                </a:solidFill>
              </a:rPr>
              <a:t>4-1</a:t>
            </a:r>
            <a:r>
              <a:rPr lang="en-US" altLang="tr-TR" dirty="0"/>
              <a:t> </a:t>
            </a:r>
            <a:r>
              <a:rPr lang="tr-TR" altLang="tr-TR" dirty="0"/>
              <a:t>Sabit hacimde ısı atılması</a:t>
            </a:r>
            <a:endParaRPr lang="en-US" altLang="tr-TR" dirty="0"/>
          </a:p>
        </p:txBody>
      </p:sp>
      <p:sp>
        <p:nvSpPr>
          <p:cNvPr id="11" name="Rectangle 4"/>
          <p:cNvSpPr>
            <a:spLocks noChangeArrowheads="1"/>
          </p:cNvSpPr>
          <p:nvPr/>
        </p:nvSpPr>
        <p:spPr bwMode="auto">
          <a:xfrm>
            <a:off x="122615" y="5536639"/>
            <a:ext cx="4114800" cy="9159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dirty="0">
                <a:solidFill>
                  <a:srgbClr val="3333FF"/>
                </a:solidFill>
              </a:rPr>
              <a:t>Diesel </a:t>
            </a:r>
            <a:r>
              <a:rPr lang="en-US" altLang="tr-TR" dirty="0" err="1">
                <a:solidFill>
                  <a:srgbClr val="3333FF"/>
                </a:solidFill>
              </a:rPr>
              <a:t>motorlarında</a:t>
            </a:r>
            <a:r>
              <a:rPr lang="en-US" altLang="tr-TR" dirty="0">
                <a:solidFill>
                  <a:srgbClr val="3333FF"/>
                </a:solidFill>
              </a:rPr>
              <a:t> </a:t>
            </a:r>
            <a:r>
              <a:rPr lang="en-US" altLang="tr-TR" dirty="0" err="1">
                <a:solidFill>
                  <a:srgbClr val="3333FF"/>
                </a:solidFill>
              </a:rPr>
              <a:t>bujinin</a:t>
            </a:r>
            <a:r>
              <a:rPr lang="en-US" altLang="tr-TR" dirty="0">
                <a:solidFill>
                  <a:srgbClr val="3333FF"/>
                </a:solidFill>
              </a:rPr>
              <a:t> </a:t>
            </a:r>
            <a:r>
              <a:rPr lang="en-US" altLang="tr-TR" dirty="0" err="1">
                <a:solidFill>
                  <a:srgbClr val="3333FF"/>
                </a:solidFill>
              </a:rPr>
              <a:t>yerini</a:t>
            </a:r>
            <a:r>
              <a:rPr lang="en-US" altLang="tr-TR" dirty="0">
                <a:solidFill>
                  <a:srgbClr val="3333FF"/>
                </a:solidFill>
              </a:rPr>
              <a:t> </a:t>
            </a:r>
            <a:r>
              <a:rPr lang="en-US" altLang="tr-TR" dirty="0" err="1">
                <a:solidFill>
                  <a:srgbClr val="3333FF"/>
                </a:solidFill>
              </a:rPr>
              <a:t>yakıt</a:t>
            </a:r>
            <a:r>
              <a:rPr lang="en-US" altLang="tr-TR" dirty="0">
                <a:solidFill>
                  <a:srgbClr val="3333FF"/>
                </a:solidFill>
              </a:rPr>
              <a:t> </a:t>
            </a:r>
            <a:r>
              <a:rPr lang="en-US" altLang="tr-TR" dirty="0" err="1">
                <a:solidFill>
                  <a:srgbClr val="3333FF"/>
                </a:solidFill>
              </a:rPr>
              <a:t>enjektörü</a:t>
            </a:r>
            <a:r>
              <a:rPr lang="en-US" altLang="tr-TR" dirty="0">
                <a:solidFill>
                  <a:srgbClr val="3333FF"/>
                </a:solidFill>
              </a:rPr>
              <a:t> </a:t>
            </a:r>
            <a:r>
              <a:rPr lang="en-US" altLang="tr-TR" dirty="0" err="1">
                <a:solidFill>
                  <a:srgbClr val="3333FF"/>
                </a:solidFill>
              </a:rPr>
              <a:t>almış</a:t>
            </a:r>
            <a:r>
              <a:rPr lang="en-US" altLang="tr-TR" dirty="0">
                <a:solidFill>
                  <a:srgbClr val="3333FF"/>
                </a:solidFill>
              </a:rPr>
              <a:t> </a:t>
            </a:r>
            <a:r>
              <a:rPr lang="en-US" altLang="tr-TR" dirty="0" err="1">
                <a:solidFill>
                  <a:srgbClr val="3333FF"/>
                </a:solidFill>
              </a:rPr>
              <a:t>olup</a:t>
            </a:r>
            <a:r>
              <a:rPr lang="en-US" altLang="tr-TR" dirty="0">
                <a:solidFill>
                  <a:srgbClr val="3333FF"/>
                </a:solidFill>
              </a:rPr>
              <a:t>, </a:t>
            </a:r>
            <a:r>
              <a:rPr lang="en-US" altLang="tr-TR" dirty="0" err="1">
                <a:solidFill>
                  <a:srgbClr val="3333FF"/>
                </a:solidFill>
              </a:rPr>
              <a:t>sıkıştırma</a:t>
            </a:r>
            <a:r>
              <a:rPr lang="en-US" altLang="tr-TR" dirty="0">
                <a:solidFill>
                  <a:srgbClr val="3333FF"/>
                </a:solidFill>
              </a:rPr>
              <a:t> </a:t>
            </a:r>
            <a:r>
              <a:rPr lang="en-US" altLang="tr-TR" dirty="0" err="1">
                <a:solidFill>
                  <a:srgbClr val="3333FF"/>
                </a:solidFill>
              </a:rPr>
              <a:t>stroku</a:t>
            </a:r>
            <a:r>
              <a:rPr lang="en-US" altLang="tr-TR" dirty="0">
                <a:solidFill>
                  <a:srgbClr val="3333FF"/>
                </a:solidFill>
              </a:rPr>
              <a:t> </a:t>
            </a:r>
            <a:r>
              <a:rPr lang="en-US" altLang="tr-TR" dirty="0" err="1">
                <a:solidFill>
                  <a:srgbClr val="3333FF"/>
                </a:solidFill>
              </a:rPr>
              <a:t>süresince</a:t>
            </a:r>
            <a:r>
              <a:rPr lang="en-US" altLang="tr-TR" dirty="0">
                <a:solidFill>
                  <a:srgbClr val="3333FF"/>
                </a:solidFill>
              </a:rPr>
              <a:t> </a:t>
            </a:r>
            <a:r>
              <a:rPr lang="en-US" altLang="tr-TR" dirty="0" err="1">
                <a:solidFill>
                  <a:srgbClr val="3333FF"/>
                </a:solidFill>
              </a:rPr>
              <a:t>yalnızca</a:t>
            </a:r>
            <a:r>
              <a:rPr lang="en-US" altLang="tr-TR" dirty="0">
                <a:solidFill>
                  <a:srgbClr val="3333FF"/>
                </a:solidFill>
              </a:rPr>
              <a:t> </a:t>
            </a:r>
            <a:r>
              <a:rPr lang="en-US" altLang="tr-TR" dirty="0" err="1">
                <a:solidFill>
                  <a:srgbClr val="3333FF"/>
                </a:solidFill>
              </a:rPr>
              <a:t>hava</a:t>
            </a:r>
            <a:r>
              <a:rPr lang="en-US" altLang="tr-TR" dirty="0">
                <a:solidFill>
                  <a:srgbClr val="3333FF"/>
                </a:solidFill>
              </a:rPr>
              <a:t> </a:t>
            </a:r>
            <a:r>
              <a:rPr lang="en-US" altLang="tr-TR" dirty="0" err="1">
                <a:solidFill>
                  <a:srgbClr val="3333FF"/>
                </a:solidFill>
              </a:rPr>
              <a:t>sıkıştırılır</a:t>
            </a:r>
            <a:r>
              <a:rPr lang="en-US" altLang="tr-TR" dirty="0">
                <a:solidFill>
                  <a:srgbClr val="3333FF"/>
                </a:solidFill>
              </a:rPr>
              <a:t>.</a:t>
            </a:r>
          </a:p>
        </p:txBody>
      </p:sp>
      <p:grpSp>
        <p:nvGrpSpPr>
          <p:cNvPr id="13" name="Grup 12"/>
          <p:cNvGrpSpPr/>
          <p:nvPr/>
        </p:nvGrpSpPr>
        <p:grpSpPr>
          <a:xfrm>
            <a:off x="3797964" y="2636912"/>
            <a:ext cx="5133973" cy="2571750"/>
            <a:chOff x="3797964" y="2283711"/>
            <a:chExt cx="5133973" cy="257175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712" y="2283711"/>
              <a:ext cx="25622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964" y="2420888"/>
              <a:ext cx="25717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Dikdörtgen 9"/>
          <p:cNvSpPr/>
          <p:nvPr/>
        </p:nvSpPr>
        <p:spPr>
          <a:xfrm>
            <a:off x="122613" y="477849"/>
            <a:ext cx="8809324" cy="2308324"/>
          </a:xfrm>
          <a:prstGeom prst="rect">
            <a:avLst/>
          </a:prstGeom>
        </p:spPr>
        <p:txBody>
          <a:bodyPr wrap="square">
            <a:spAutoFit/>
          </a:bodyPr>
          <a:lstStyle/>
          <a:p>
            <a:pPr algn="just"/>
            <a:r>
              <a:rPr lang="tr-TR" dirty="0"/>
              <a:t>Sıkıştırma </a:t>
            </a:r>
            <a:r>
              <a:rPr lang="tr-TR" dirty="0" smtClean="0"/>
              <a:t>oranı yeterli </a:t>
            </a:r>
            <a:r>
              <a:rPr lang="tr-TR" dirty="0"/>
              <a:t>ölçüde büyükse, piston </a:t>
            </a:r>
            <a:r>
              <a:rPr lang="tr-TR" dirty="0" err="1"/>
              <a:t>ÜÖN’ye</a:t>
            </a:r>
            <a:r>
              <a:rPr lang="tr-TR" dirty="0"/>
              <a:t> ulaştığında silindir içindeki havanın </a:t>
            </a:r>
            <a:r>
              <a:rPr lang="tr-TR" dirty="0" smtClean="0"/>
              <a:t>sıcaklığı </a:t>
            </a:r>
            <a:r>
              <a:rPr lang="tr-TR" dirty="0" err="1" smtClean="0"/>
              <a:t>diesel</a:t>
            </a:r>
            <a:r>
              <a:rPr lang="tr-TR" dirty="0" smtClean="0"/>
              <a:t> </a:t>
            </a:r>
            <a:r>
              <a:rPr lang="tr-TR" dirty="0"/>
              <a:t>yakıtının tutuşma </a:t>
            </a:r>
            <a:r>
              <a:rPr lang="tr-TR" dirty="0" smtClean="0"/>
              <a:t>sıcaklığını aşmış olacaktır</a:t>
            </a:r>
            <a:r>
              <a:rPr lang="tr-TR" dirty="0"/>
              <a:t>. Bu durum sıkıştırma oranının 14 veya üzerinde </a:t>
            </a:r>
            <a:r>
              <a:rPr lang="tr-TR" dirty="0" smtClean="0"/>
              <a:t>olması hâlinde </a:t>
            </a:r>
            <a:r>
              <a:rPr lang="tr-TR" dirty="0"/>
              <a:t>gerçekleşecektir. Burada, </a:t>
            </a:r>
            <a:r>
              <a:rPr lang="tr-TR" dirty="0" smtClean="0"/>
              <a:t>yanmayı başlatmak </a:t>
            </a:r>
            <a:r>
              <a:rPr lang="tr-TR" dirty="0"/>
              <a:t>için harici bir kıvılcıma ihtiyaç yoktur ve silindir </a:t>
            </a:r>
            <a:r>
              <a:rPr lang="tr-TR" dirty="0" smtClean="0"/>
              <a:t>içine </a:t>
            </a:r>
            <a:r>
              <a:rPr lang="tr-TR" dirty="0"/>
              <a:t>püskürtülen </a:t>
            </a:r>
            <a:r>
              <a:rPr lang="tr-TR" dirty="0" err="1"/>
              <a:t>diesel</a:t>
            </a:r>
            <a:r>
              <a:rPr lang="tr-TR" dirty="0"/>
              <a:t> yakıtı, </a:t>
            </a:r>
            <a:r>
              <a:rPr lang="tr-TR" dirty="0" smtClean="0"/>
              <a:t>sıkıştırılmış havanın </a:t>
            </a:r>
            <a:r>
              <a:rPr lang="tr-TR" dirty="0"/>
              <a:t>yüksek sıcaklığının bir sonucu olarak kendiliğinden </a:t>
            </a:r>
            <a:r>
              <a:rPr lang="tr-TR" dirty="0" smtClean="0"/>
              <a:t>yanmaya </a:t>
            </a:r>
            <a:r>
              <a:rPr lang="tr-TR" dirty="0"/>
              <a:t>başlar. </a:t>
            </a:r>
            <a:r>
              <a:rPr lang="tr-TR" b="1" dirty="0"/>
              <a:t>Bu tipteki motor sıkıştırma ateşlemeli </a:t>
            </a:r>
            <a:r>
              <a:rPr lang="tr-TR" b="1" dirty="0" smtClean="0"/>
              <a:t>motor olarak </a:t>
            </a:r>
            <a:r>
              <a:rPr lang="tr-TR" b="1" dirty="0"/>
              <a:t>adlandırılır. </a:t>
            </a:r>
            <a:endParaRPr lang="tr-TR" b="1" dirty="0" smtClean="0"/>
          </a:p>
          <a:p>
            <a:pPr algn="just"/>
            <a:r>
              <a:rPr lang="tr-TR" b="1" dirty="0" err="1" smtClean="0"/>
              <a:t>Diesel</a:t>
            </a:r>
            <a:r>
              <a:rPr lang="tr-TR" b="1" dirty="0" smtClean="0"/>
              <a:t> </a:t>
            </a:r>
            <a:r>
              <a:rPr lang="tr-TR" b="1" dirty="0"/>
              <a:t>çevrimi </a:t>
            </a:r>
            <a:r>
              <a:rPr lang="tr-TR" b="1" dirty="0" smtClean="0"/>
              <a:t>ile </a:t>
            </a:r>
            <a:r>
              <a:rPr lang="tr-TR" b="1" dirty="0" err="1"/>
              <a:t>Otto</a:t>
            </a:r>
            <a:r>
              <a:rPr lang="tr-TR" b="1" dirty="0"/>
              <a:t> çevrimi arasındaki fark, </a:t>
            </a:r>
            <a:r>
              <a:rPr lang="tr-TR" b="1" dirty="0" err="1"/>
              <a:t>diesel</a:t>
            </a:r>
            <a:r>
              <a:rPr lang="tr-TR" b="1" dirty="0"/>
              <a:t> çevriminde sisteme </a:t>
            </a:r>
            <a:r>
              <a:rPr lang="tr-TR" b="1" dirty="0" smtClean="0"/>
              <a:t>ısı girişinin </a:t>
            </a:r>
            <a:r>
              <a:rPr lang="tr-TR" b="1" dirty="0"/>
              <a:t>sabit basınçta gerçekleşmesidir.</a:t>
            </a:r>
          </a:p>
        </p:txBody>
      </p:sp>
    </p:spTree>
    <p:extLst>
      <p:ext uri="{BB962C8B-B14F-4D97-AF65-F5344CB8AC3E}">
        <p14:creationId xmlns:p14="http://schemas.microsoft.com/office/powerpoint/2010/main" val="1693143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37</a:t>
            </a:fld>
            <a:endParaRPr lang="tr-TR"/>
          </a:p>
        </p:txBody>
      </p:sp>
      <p:sp>
        <p:nvSpPr>
          <p:cNvPr id="5" name="Dikdörtgen 4"/>
          <p:cNvSpPr/>
          <p:nvPr/>
        </p:nvSpPr>
        <p:spPr>
          <a:xfrm>
            <a:off x="0" y="188640"/>
            <a:ext cx="8809323" cy="369332"/>
          </a:xfrm>
          <a:prstGeom prst="rect">
            <a:avLst/>
          </a:prstGeom>
        </p:spPr>
        <p:txBody>
          <a:bodyPr wrap="square">
            <a:spAutoFit/>
          </a:bodyPr>
          <a:lstStyle/>
          <a:p>
            <a:r>
              <a:rPr lang="tr-TR" b="1" dirty="0"/>
              <a:t>8.6 DİESEL ÇEVRİMİ</a:t>
            </a:r>
            <a:endParaRPr lang="tr-TR" b="1" dirty="0" smtClean="0"/>
          </a:p>
        </p:txBody>
      </p:sp>
      <mc:AlternateContent xmlns:mc="http://schemas.openxmlformats.org/markup-compatibility/2006" xmlns:a14="http://schemas.microsoft.com/office/drawing/2010/main">
        <mc:Choice Requires="a14">
          <p:sp>
            <p:nvSpPr>
              <p:cNvPr id="3" name="Dikdörtgen 2"/>
              <p:cNvSpPr/>
              <p:nvPr/>
            </p:nvSpPr>
            <p:spPr>
              <a:xfrm>
                <a:off x="317661" y="4130636"/>
                <a:ext cx="8640960" cy="2031325"/>
              </a:xfrm>
              <a:prstGeom prst="rect">
                <a:avLst/>
              </a:prstGeom>
            </p:spPr>
            <p:txBody>
              <a:bodyPr wrap="square">
                <a:spAutoFit/>
              </a:bodyPr>
              <a:lstStyle/>
              <a:p>
                <a:pPr algn="just"/>
                <a:r>
                  <a:rPr lang="tr-TR" dirty="0"/>
                  <a:t>Çevrim pistonun </a:t>
                </a:r>
                <a:r>
                  <a:rPr lang="tr-TR" dirty="0" err="1"/>
                  <a:t>AÖN’de</a:t>
                </a:r>
                <a:r>
                  <a:rPr lang="tr-TR" dirty="0"/>
                  <a:t> (1 noktası) </a:t>
                </a:r>
                <a:r>
                  <a:rPr lang="tr-TR" dirty="0" smtClean="0"/>
                  <a:t>havayı sıkıştırması ile </a:t>
                </a:r>
                <a:r>
                  <a:rPr lang="tr-TR" dirty="0"/>
                  <a:t>başlar ve piston </a:t>
                </a:r>
                <a:r>
                  <a:rPr lang="tr-TR" dirty="0" err="1"/>
                  <a:t>ÜÖN’ye</a:t>
                </a:r>
                <a:r>
                  <a:rPr lang="tr-TR" dirty="0"/>
                  <a:t> (2 noktası) </a:t>
                </a:r>
                <a:r>
                  <a:rPr lang="tr-TR" dirty="0" smtClean="0"/>
                  <a:t>ulaşıncaya </a:t>
                </a:r>
                <a:r>
                  <a:rPr lang="tr-TR" dirty="0"/>
                  <a:t>kadar bu </a:t>
                </a:r>
                <a:r>
                  <a:rPr lang="tr-TR" dirty="0" err="1"/>
                  <a:t>izentropik</a:t>
                </a:r>
                <a:r>
                  <a:rPr lang="tr-TR" dirty="0"/>
                  <a:t> sıkıştırma işlemi devam eder. </a:t>
                </a:r>
                <a:endParaRPr lang="tr-TR" dirty="0" smtClean="0"/>
              </a:p>
              <a:p>
                <a:pPr algn="just"/>
                <a:r>
                  <a:rPr lang="tr-TR" dirty="0" smtClean="0"/>
                  <a:t>Daha </a:t>
                </a:r>
                <a:r>
                  <a:rPr lang="tr-TR" dirty="0"/>
                  <a:t>sonra, </a:t>
                </a:r>
                <a14:m>
                  <m:oMath xmlns:m="http://schemas.openxmlformats.org/officeDocument/2006/math">
                    <m:r>
                      <a:rPr lang="tr-TR" i="1" dirty="0" smtClean="0">
                        <a:latin typeface="Cambria Math"/>
                      </a:rPr>
                      <m:t>2 </m:t>
                    </m:r>
                    <m:r>
                      <a:rPr lang="tr-TR" i="1" dirty="0" smtClean="0">
                        <a:latin typeface="Cambria Math"/>
                        <a:ea typeface="Cambria Math"/>
                      </a:rPr>
                      <m:t>→</m:t>
                    </m:r>
                    <m:r>
                      <a:rPr lang="tr-TR" i="1" dirty="0" smtClean="0">
                        <a:latin typeface="Cambria Math"/>
                      </a:rPr>
                      <m:t>3 </m:t>
                    </m:r>
                  </m:oMath>
                </a14:m>
                <a:r>
                  <a:rPr lang="tr-TR" dirty="0" smtClean="0"/>
                  <a:t>noktaları arasında </a:t>
                </a:r>
                <a:r>
                  <a:rPr lang="tr-TR" dirty="0"/>
                  <a:t>sabit </a:t>
                </a:r>
                <a:r>
                  <a:rPr lang="tr-TR" dirty="0" smtClean="0"/>
                  <a:t>basınçta </a:t>
                </a:r>
                <a:r>
                  <a:rPr lang="tr-TR" dirty="0"/>
                  <a:t>sisteme </a:t>
                </a:r>
                <a:r>
                  <a:rPr lang="tr-TR" dirty="0" smtClean="0"/>
                  <a:t>ısı girişi </a:t>
                </a:r>
                <a:r>
                  <a:rPr lang="tr-TR" dirty="0"/>
                  <a:t>3 noktasına ulaşıncaya kadar devam eder. </a:t>
                </a:r>
                <a:r>
                  <a:rPr lang="tr-TR" dirty="0" smtClean="0"/>
                  <a:t>3 noktasında </a:t>
                </a:r>
                <a:r>
                  <a:rPr lang="tr-TR" dirty="0" err="1"/>
                  <a:t>izentropik</a:t>
                </a:r>
                <a:r>
                  <a:rPr lang="tr-TR" dirty="0"/>
                  <a:t> genişleme </a:t>
                </a:r>
                <a:r>
                  <a:rPr lang="tr-TR" dirty="0" smtClean="0"/>
                  <a:t>olayı başlar </a:t>
                </a:r>
                <a:r>
                  <a:rPr lang="tr-TR" dirty="0"/>
                  <a:t>ve </a:t>
                </a:r>
                <a:r>
                  <a:rPr lang="tr-TR" dirty="0" err="1"/>
                  <a:t>AÖN’de</a:t>
                </a:r>
                <a:r>
                  <a:rPr lang="tr-TR" dirty="0"/>
                  <a:t> (4 noktası) sona erer. Son olarak, </a:t>
                </a:r>
                <a:endParaRPr lang="tr-TR" dirty="0" smtClean="0"/>
              </a:p>
              <a:p>
                <a:pPr algn="just"/>
                <a14:m>
                  <m:oMath xmlns:m="http://schemas.openxmlformats.org/officeDocument/2006/math">
                    <m:r>
                      <a:rPr lang="tr-TR" i="1" dirty="0" smtClean="0">
                        <a:latin typeface="Cambria Math"/>
                      </a:rPr>
                      <m:t>4 </m:t>
                    </m:r>
                    <m:r>
                      <a:rPr lang="tr-TR" i="1" dirty="0" smtClean="0">
                        <a:latin typeface="Cambria Math"/>
                        <a:ea typeface="Cambria Math"/>
                      </a:rPr>
                      <m:t>→</m:t>
                    </m:r>
                    <m:r>
                      <a:rPr lang="tr-TR" i="1" dirty="0">
                        <a:latin typeface="Cambria Math"/>
                      </a:rPr>
                      <m:t>1 </m:t>
                    </m:r>
                  </m:oMath>
                </a14:m>
                <a:r>
                  <a:rPr lang="tr-TR" dirty="0"/>
                  <a:t>arasında sabit hacimde sistemden </a:t>
                </a:r>
                <a:r>
                  <a:rPr lang="tr-TR" dirty="0" smtClean="0"/>
                  <a:t>ısı çıkışı gerçekleşerek </a:t>
                </a:r>
                <a:r>
                  <a:rPr lang="tr-TR" dirty="0"/>
                  <a:t>çevrim tamamlanır ve hava sıkıştırma başlangıcındaki orijinal hâline döner.</a:t>
                </a:r>
              </a:p>
            </p:txBody>
          </p:sp>
        </mc:Choice>
        <mc:Fallback xmlns="">
          <p:sp>
            <p:nvSpPr>
              <p:cNvPr id="3" name="Dikdörtgen 2"/>
              <p:cNvSpPr>
                <a:spLocks noRot="1" noChangeAspect="1" noMove="1" noResize="1" noEditPoints="1" noAdjustHandles="1" noChangeArrowheads="1" noChangeShapeType="1" noTextEdit="1"/>
              </p:cNvSpPr>
              <p:nvPr/>
            </p:nvSpPr>
            <p:spPr>
              <a:xfrm>
                <a:off x="317661" y="4130636"/>
                <a:ext cx="8640960" cy="2031325"/>
              </a:xfrm>
              <a:prstGeom prst="rect">
                <a:avLst/>
              </a:prstGeom>
              <a:blipFill rotWithShape="1">
                <a:blip r:embed="rId2"/>
                <a:stretch>
                  <a:fillRect l="-564" t="-1502" r="-564" b="-3904"/>
                </a:stretch>
              </a:blipFill>
            </p:spPr>
            <p:txBody>
              <a:bodyPr/>
              <a:lstStyle/>
              <a:p>
                <a:r>
                  <a:rPr lang="tr-TR">
                    <a:noFill/>
                  </a:rPr>
                  <a:t> </a:t>
                </a:r>
              </a:p>
            </p:txBody>
          </p:sp>
        </mc:Fallback>
      </mc:AlternateContent>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57972"/>
            <a:ext cx="505792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065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38</a:t>
            </a:fld>
            <a:endParaRPr lang="tr-TR"/>
          </a:p>
        </p:txBody>
      </p:sp>
      <p:sp>
        <p:nvSpPr>
          <p:cNvPr id="5" name="Dikdörtgen 4"/>
          <p:cNvSpPr/>
          <p:nvPr/>
        </p:nvSpPr>
        <p:spPr>
          <a:xfrm>
            <a:off x="172138" y="37709"/>
            <a:ext cx="8809323" cy="369332"/>
          </a:xfrm>
          <a:prstGeom prst="rect">
            <a:avLst/>
          </a:prstGeom>
        </p:spPr>
        <p:txBody>
          <a:bodyPr wrap="square">
            <a:spAutoFit/>
          </a:bodyPr>
          <a:lstStyle/>
          <a:p>
            <a:r>
              <a:rPr lang="tr-TR" b="1" dirty="0"/>
              <a:t>8.6 DİESEL ÇEVRİMİ</a:t>
            </a:r>
            <a:endParaRPr lang="tr-TR" b="1" dirty="0" smtClean="0"/>
          </a:p>
        </p:txBody>
      </p:sp>
      <p:sp>
        <p:nvSpPr>
          <p:cNvPr id="3" name="Dikdörtgen 2"/>
          <p:cNvSpPr/>
          <p:nvPr/>
        </p:nvSpPr>
        <p:spPr>
          <a:xfrm>
            <a:off x="134543" y="421598"/>
            <a:ext cx="2672335" cy="369332"/>
          </a:xfrm>
          <a:prstGeom prst="rect">
            <a:avLst/>
          </a:prstGeom>
        </p:spPr>
        <p:txBody>
          <a:bodyPr wrap="none">
            <a:spAutoFit/>
          </a:bodyPr>
          <a:lstStyle/>
          <a:p>
            <a:r>
              <a:rPr lang="tr-TR" dirty="0" err="1"/>
              <a:t>Diesel</a:t>
            </a:r>
            <a:r>
              <a:rPr lang="tr-TR" dirty="0"/>
              <a:t> çevrimin ısıl verimi;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016" y="814087"/>
            <a:ext cx="58959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4824"/>
            <a:ext cx="70104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36" y="2477637"/>
            <a:ext cx="66389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878" y="3259335"/>
            <a:ext cx="58388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Dikdörtgen 11"/>
              <p:cNvSpPr/>
              <p:nvPr/>
            </p:nvSpPr>
            <p:spPr>
              <a:xfrm>
                <a:off x="192814" y="4195438"/>
                <a:ext cx="8809324" cy="646331"/>
              </a:xfrm>
              <a:prstGeom prst="rect">
                <a:avLst/>
              </a:prstGeom>
            </p:spPr>
            <p:txBody>
              <a:bodyPr wrap="square">
                <a:spAutoFit/>
              </a:bodyPr>
              <a:lstStyle/>
              <a:p>
                <a:r>
                  <a:rPr lang="tr-TR" dirty="0" smtClean="0"/>
                  <a:t>Isıl verim ifadesi çoğu kez sıkıştırma oranı ,r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𝑟</m:t>
                        </m:r>
                      </m:e>
                      <m:sub>
                        <m:r>
                          <a:rPr lang="tr-TR" i="1" dirty="0" smtClean="0">
                            <a:latin typeface="Cambria Math"/>
                          </a:rPr>
                          <m:t>𝑘</m:t>
                        </m:r>
                      </m:sub>
                    </m:sSub>
                    <m:r>
                      <a:rPr lang="tr-TR" b="0" i="1" dirty="0" smtClean="0">
                        <a:latin typeface="Cambria Math"/>
                      </a:rPr>
                      <m:t>=</m:t>
                    </m:r>
                    <m:r>
                      <a:rPr lang="tr-TR" i="1" dirty="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3</m:t>
                        </m:r>
                      </m:sub>
                    </m:sSub>
                    <m:r>
                      <a:rPr lang="tr-TR"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𝑉</m:t>
                        </m:r>
                      </m:e>
                      <m:sub>
                        <m:r>
                          <a:rPr lang="tr-TR" i="1" dirty="0" smtClean="0">
                            <a:latin typeface="Cambria Math"/>
                          </a:rPr>
                          <m:t>2</m:t>
                        </m:r>
                      </m:sub>
                    </m:sSub>
                  </m:oMath>
                </a14:m>
                <a:r>
                  <a:rPr lang="tr-TR" dirty="0" smtClean="0"/>
                  <a:t> olarak </a:t>
                </a:r>
                <a:r>
                  <a:rPr lang="tr-TR" dirty="0"/>
                  <a:t>tanımlanan kesme oranına </a:t>
                </a:r>
                <a:r>
                  <a:rPr lang="tr-TR" dirty="0" smtClean="0"/>
                  <a:t>bağlı olarak</a:t>
                </a:r>
                <a:r>
                  <a:rPr lang="tr-TR" dirty="0"/>
                  <a:t>,</a:t>
                </a:r>
              </a:p>
            </p:txBody>
          </p:sp>
        </mc:Choice>
        <mc:Fallback xmlns="">
          <p:sp>
            <p:nvSpPr>
              <p:cNvPr id="12" name="Dikdörtgen 11"/>
              <p:cNvSpPr>
                <a:spLocks noRot="1" noChangeAspect="1" noMove="1" noResize="1" noEditPoints="1" noAdjustHandles="1" noChangeArrowheads="1" noChangeShapeType="1" noTextEdit="1"/>
              </p:cNvSpPr>
              <p:nvPr/>
            </p:nvSpPr>
            <p:spPr>
              <a:xfrm>
                <a:off x="192814" y="4195438"/>
                <a:ext cx="8809324" cy="646331"/>
              </a:xfrm>
              <a:prstGeom prst="rect">
                <a:avLst/>
              </a:prstGeom>
              <a:blipFill rotWithShape="1">
                <a:blip r:embed="rId6"/>
                <a:stretch>
                  <a:fillRect l="-623" t="-4717" r="-208" b="-14151"/>
                </a:stretch>
              </a:blipFill>
            </p:spPr>
            <p:txBody>
              <a:bodyPr/>
              <a:lstStyle/>
              <a:p>
                <a:r>
                  <a:rPr lang="tr-TR">
                    <a:noFill/>
                  </a:rPr>
                  <a:t> </a:t>
                </a:r>
              </a:p>
            </p:txBody>
          </p:sp>
        </mc:Fallback>
      </mc:AlternateContent>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029" y="4841770"/>
            <a:ext cx="8012674" cy="8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705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39</a:t>
            </a:fld>
            <a:endParaRPr lang="tr-TR"/>
          </a:p>
        </p:txBody>
      </p:sp>
      <p:sp>
        <p:nvSpPr>
          <p:cNvPr id="5" name="Dikdörtgen 4"/>
          <p:cNvSpPr/>
          <p:nvPr/>
        </p:nvSpPr>
        <p:spPr>
          <a:xfrm>
            <a:off x="59326" y="75982"/>
            <a:ext cx="8809323" cy="369332"/>
          </a:xfrm>
          <a:prstGeom prst="rect">
            <a:avLst/>
          </a:prstGeom>
        </p:spPr>
        <p:txBody>
          <a:bodyPr wrap="square">
            <a:spAutoFit/>
          </a:bodyPr>
          <a:lstStyle/>
          <a:p>
            <a:pPr algn="ctr"/>
            <a:r>
              <a:rPr lang="tr-TR" b="1" dirty="0"/>
              <a:t>8.6 DİESEL ÇEVRİMİ</a:t>
            </a:r>
            <a:endParaRPr lang="tr-TR" b="1" dirty="0" smtClean="0"/>
          </a:p>
        </p:txBody>
      </p:sp>
      <p:pic>
        <p:nvPicPr>
          <p:cNvPr id="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384" y="450088"/>
            <a:ext cx="5393951" cy="534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
          <p:cNvSpPr>
            <a:spLocks noChangeArrowheads="1"/>
          </p:cNvSpPr>
          <p:nvPr/>
        </p:nvSpPr>
        <p:spPr bwMode="auto">
          <a:xfrm>
            <a:off x="539552" y="6080941"/>
            <a:ext cx="7848872" cy="646331"/>
          </a:xfrm>
          <a:prstGeom prst="rect">
            <a:avLst/>
          </a:prstGeom>
          <a:no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tr-TR" dirty="0" smtClean="0"/>
              <a:t>İdeal </a:t>
            </a:r>
            <a:r>
              <a:rPr lang="en-US" altLang="tr-TR" dirty="0"/>
              <a:t>Diesel </a:t>
            </a:r>
            <a:r>
              <a:rPr lang="en-US" altLang="tr-TR" dirty="0" err="1"/>
              <a:t>çevriminin</a:t>
            </a:r>
            <a:r>
              <a:rPr lang="en-US" altLang="tr-TR" dirty="0"/>
              <a:t> </a:t>
            </a:r>
            <a:r>
              <a:rPr lang="en-US" altLang="tr-TR" dirty="0" err="1"/>
              <a:t>ısıl</a:t>
            </a:r>
            <a:r>
              <a:rPr lang="en-US" altLang="tr-TR" dirty="0"/>
              <a:t> </a:t>
            </a:r>
            <a:r>
              <a:rPr lang="en-US" altLang="tr-TR" dirty="0" err="1" smtClean="0"/>
              <a:t>veriminin,sıkıştırma</a:t>
            </a:r>
            <a:r>
              <a:rPr lang="tr-TR" altLang="tr-TR" dirty="0" smtClean="0"/>
              <a:t> </a:t>
            </a:r>
            <a:r>
              <a:rPr lang="en-US" altLang="tr-TR" dirty="0" err="1" smtClean="0"/>
              <a:t>oranına</a:t>
            </a:r>
            <a:r>
              <a:rPr lang="en-US" altLang="tr-TR" dirty="0" smtClean="0"/>
              <a:t> </a:t>
            </a:r>
            <a:r>
              <a:rPr lang="en-US" altLang="tr-TR" dirty="0" err="1"/>
              <a:t>ve</a:t>
            </a:r>
            <a:r>
              <a:rPr lang="en-US" altLang="tr-TR" dirty="0"/>
              <a:t> </a:t>
            </a:r>
            <a:r>
              <a:rPr lang="tr-TR" altLang="tr-TR" dirty="0"/>
              <a:t>kesme</a:t>
            </a:r>
            <a:r>
              <a:rPr lang="en-US" altLang="tr-TR" dirty="0"/>
              <a:t> </a:t>
            </a:r>
            <a:r>
              <a:rPr lang="en-US" altLang="tr-TR" dirty="0" err="1"/>
              <a:t>oranına</a:t>
            </a:r>
            <a:r>
              <a:rPr lang="en-US" altLang="tr-TR" dirty="0"/>
              <a:t> </a:t>
            </a:r>
            <a:r>
              <a:rPr lang="en-US" altLang="tr-TR" dirty="0" err="1"/>
              <a:t>göre</a:t>
            </a:r>
            <a:r>
              <a:rPr lang="en-US" altLang="tr-TR" dirty="0"/>
              <a:t> </a:t>
            </a:r>
            <a:r>
              <a:rPr lang="en-US" altLang="tr-TR" dirty="0" err="1"/>
              <a:t>değişimi</a:t>
            </a:r>
            <a:r>
              <a:rPr lang="en-US" altLang="tr-TR" dirty="0"/>
              <a:t> (k = 1.4).</a:t>
            </a:r>
          </a:p>
        </p:txBody>
      </p:sp>
    </p:spTree>
    <p:extLst>
      <p:ext uri="{BB962C8B-B14F-4D97-AF65-F5344CB8AC3E}">
        <p14:creationId xmlns:p14="http://schemas.microsoft.com/office/powerpoint/2010/main" val="199283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a:t>
            </a:fld>
            <a:endParaRPr lang="tr-TR"/>
          </a:p>
        </p:txBody>
      </p:sp>
      <p:sp>
        <p:nvSpPr>
          <p:cNvPr id="6" name="Dikdörtgen 5"/>
          <p:cNvSpPr/>
          <p:nvPr/>
        </p:nvSpPr>
        <p:spPr>
          <a:xfrm>
            <a:off x="122615" y="1556792"/>
            <a:ext cx="8809323" cy="369332"/>
          </a:xfrm>
          <a:prstGeom prst="rect">
            <a:avLst/>
          </a:prstGeom>
        </p:spPr>
        <p:txBody>
          <a:bodyPr wrap="square">
            <a:spAutoFit/>
          </a:bodyPr>
          <a:lstStyle/>
          <a:p>
            <a:r>
              <a:rPr lang="tr-TR" b="1" dirty="0"/>
              <a:t>8.1 GİRİŞ</a:t>
            </a:r>
            <a:endParaRPr lang="tr-TR" b="1" dirty="0" smtClean="0"/>
          </a:p>
        </p:txBody>
      </p:sp>
      <p:sp>
        <p:nvSpPr>
          <p:cNvPr id="7" name="Dikdörtgen 6"/>
          <p:cNvSpPr/>
          <p:nvPr/>
        </p:nvSpPr>
        <p:spPr>
          <a:xfrm>
            <a:off x="122616" y="2228671"/>
            <a:ext cx="8809322" cy="3416320"/>
          </a:xfrm>
          <a:prstGeom prst="rect">
            <a:avLst/>
          </a:prstGeom>
        </p:spPr>
        <p:txBody>
          <a:bodyPr wrap="square">
            <a:spAutoFit/>
          </a:bodyPr>
          <a:lstStyle/>
          <a:p>
            <a:pPr algn="just"/>
            <a:r>
              <a:rPr lang="tr-TR" dirty="0" smtClean="0"/>
              <a:t>Bazı çevrimler </a:t>
            </a:r>
            <a:r>
              <a:rPr lang="tr-TR" dirty="0"/>
              <a:t>çalışma </a:t>
            </a:r>
            <a:r>
              <a:rPr lang="tr-TR" dirty="0" smtClean="0"/>
              <a:t>akışkanı olarak </a:t>
            </a:r>
            <a:r>
              <a:rPr lang="tr-TR" dirty="0"/>
              <a:t>gaz bir akışkan kullanırlar. Bu çevrimlerin en </a:t>
            </a:r>
            <a:r>
              <a:rPr lang="tr-TR" dirty="0" smtClean="0"/>
              <a:t>yaygınları </a:t>
            </a:r>
            <a:r>
              <a:rPr lang="tr-TR" b="1" dirty="0" smtClean="0"/>
              <a:t>içten yanmalı motorlar</a:t>
            </a:r>
            <a:r>
              <a:rPr lang="tr-TR" dirty="0" smtClean="0"/>
              <a:t>da </a:t>
            </a:r>
            <a:r>
              <a:rPr lang="tr-TR" dirty="0"/>
              <a:t>kullanılan </a:t>
            </a:r>
            <a:r>
              <a:rPr lang="tr-TR" b="1" dirty="0" err="1">
                <a:solidFill>
                  <a:srgbClr val="FF0000"/>
                </a:solidFill>
              </a:rPr>
              <a:t>Otto</a:t>
            </a:r>
            <a:r>
              <a:rPr lang="tr-TR" dirty="0"/>
              <a:t> ve </a:t>
            </a:r>
            <a:r>
              <a:rPr lang="tr-TR" b="1" dirty="0" err="1">
                <a:solidFill>
                  <a:srgbClr val="FF0000"/>
                </a:solidFill>
              </a:rPr>
              <a:t>diesel</a:t>
            </a:r>
            <a:r>
              <a:rPr lang="tr-TR" b="1" dirty="0">
                <a:solidFill>
                  <a:srgbClr val="FF0000"/>
                </a:solidFill>
              </a:rPr>
              <a:t> </a:t>
            </a:r>
            <a:r>
              <a:rPr lang="tr-TR" dirty="0"/>
              <a:t>çevrimleridir</a:t>
            </a:r>
            <a:r>
              <a:rPr lang="tr-TR" dirty="0" smtClean="0"/>
              <a:t>.</a:t>
            </a:r>
          </a:p>
          <a:p>
            <a:pPr algn="just"/>
            <a:endParaRPr lang="tr-TR" dirty="0" smtClean="0"/>
          </a:p>
          <a:p>
            <a:pPr algn="just"/>
            <a:r>
              <a:rPr lang="tr-TR" dirty="0"/>
              <a:t>Motorun </a:t>
            </a:r>
            <a:r>
              <a:rPr lang="tr-TR" dirty="0" smtClean="0"/>
              <a:t>çalışması esnasında </a:t>
            </a:r>
            <a:r>
              <a:rPr lang="tr-TR" dirty="0"/>
              <a:t>hava motora emilir, yakıt </a:t>
            </a:r>
            <a:r>
              <a:rPr lang="tr-TR" dirty="0" smtClean="0"/>
              <a:t>ile </a:t>
            </a:r>
            <a:r>
              <a:rPr lang="tr-TR" dirty="0"/>
              <a:t>karışır, oluşan karışım yanar ve motoru egzoz </a:t>
            </a:r>
            <a:r>
              <a:rPr lang="tr-TR" dirty="0" smtClean="0"/>
              <a:t>gazı olarak </a:t>
            </a:r>
            <a:r>
              <a:rPr lang="tr-TR" dirty="0"/>
              <a:t>terk eder. Bu çalışma şekli termodinamik </a:t>
            </a:r>
            <a:r>
              <a:rPr lang="tr-TR" dirty="0" smtClean="0"/>
              <a:t>açıdan </a:t>
            </a:r>
            <a:r>
              <a:rPr lang="tr-TR" dirty="0"/>
              <a:t>çoğu kez bir açık </a:t>
            </a:r>
            <a:r>
              <a:rPr lang="tr-TR" dirty="0" smtClean="0"/>
              <a:t>sistem olarak </a:t>
            </a:r>
            <a:r>
              <a:rPr lang="tr-TR" dirty="0"/>
              <a:t>adlandırılmaktadır</a:t>
            </a:r>
            <a:r>
              <a:rPr lang="tr-TR" dirty="0" smtClean="0"/>
              <a:t>.</a:t>
            </a:r>
          </a:p>
          <a:p>
            <a:pPr algn="just"/>
            <a:endParaRPr lang="tr-TR" dirty="0" smtClean="0"/>
          </a:p>
          <a:p>
            <a:pPr algn="just"/>
            <a:r>
              <a:rPr lang="tr-TR" dirty="0" smtClean="0"/>
              <a:t>Fakat </a:t>
            </a:r>
            <a:r>
              <a:rPr lang="tr-TR" dirty="0"/>
              <a:t>burada termodinamik bir çevrimin gerçekte gerçekleşmediğini, motorun mekanik </a:t>
            </a:r>
            <a:r>
              <a:rPr lang="tr-TR" dirty="0" smtClean="0"/>
              <a:t>çevrim olarak </a:t>
            </a:r>
            <a:r>
              <a:rPr lang="tr-TR" dirty="0"/>
              <a:t>adlandırabileceğimiz bir çevrimle </a:t>
            </a:r>
            <a:r>
              <a:rPr lang="tr-TR" dirty="0" smtClean="0"/>
              <a:t>çalıştığını hatırdan </a:t>
            </a:r>
            <a:r>
              <a:rPr lang="tr-TR" dirty="0"/>
              <a:t>çıkarmamamız gerekir. Bununla birlikte, içten </a:t>
            </a:r>
            <a:r>
              <a:rPr lang="tr-TR" dirty="0" smtClean="0"/>
              <a:t>yanmalı motorları çalışma akışkanı sanki </a:t>
            </a:r>
            <a:r>
              <a:rPr lang="tr-TR" dirty="0"/>
              <a:t>bir çevrim </a:t>
            </a:r>
            <a:r>
              <a:rPr lang="tr-TR" dirty="0" smtClean="0"/>
              <a:t>tamamlıyormuş gibi </a:t>
            </a:r>
            <a:r>
              <a:rPr lang="tr-TR" dirty="0"/>
              <a:t>analiz ederiz. Bu analizler bize motor tasarımının, </a:t>
            </a:r>
            <a:r>
              <a:rPr lang="tr-TR" b="1" dirty="0"/>
              <a:t>verim</a:t>
            </a:r>
            <a:r>
              <a:rPr lang="tr-TR" dirty="0"/>
              <a:t> ve </a:t>
            </a:r>
            <a:r>
              <a:rPr lang="tr-TR" b="1" dirty="0"/>
              <a:t>yakıt tüketimi </a:t>
            </a:r>
            <a:r>
              <a:rPr lang="tr-TR" dirty="0"/>
              <a:t>gibi </a:t>
            </a:r>
            <a:r>
              <a:rPr lang="tr-TR" dirty="0" smtClean="0"/>
              <a:t>karakteristik </a:t>
            </a:r>
            <a:r>
              <a:rPr lang="tr-TR" dirty="0"/>
              <a:t>büyüklükler üzerine etkisini yaklaşık olarak tahmin etme </a:t>
            </a:r>
            <a:r>
              <a:rPr lang="tr-TR" dirty="0" smtClean="0"/>
              <a:t>imkânı sağlar</a:t>
            </a:r>
            <a:r>
              <a:rPr lang="tr-TR" dirty="0"/>
              <a:t>.</a:t>
            </a:r>
          </a:p>
        </p:txBody>
      </p:sp>
    </p:spTree>
    <p:extLst>
      <p:ext uri="{BB962C8B-B14F-4D97-AF65-F5344CB8AC3E}">
        <p14:creationId xmlns:p14="http://schemas.microsoft.com/office/powerpoint/2010/main" val="980189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40</a:t>
            </a:fld>
            <a:endParaRPr lang="tr-T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95" y="430857"/>
            <a:ext cx="6314862" cy="341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33323" y="68234"/>
            <a:ext cx="8809323" cy="369332"/>
          </a:xfrm>
          <a:prstGeom prst="rect">
            <a:avLst/>
          </a:prstGeom>
        </p:spPr>
        <p:txBody>
          <a:bodyPr wrap="square">
            <a:spAutoFit/>
          </a:bodyPr>
          <a:lstStyle/>
          <a:p>
            <a:pPr algn="ctr"/>
            <a:r>
              <a:rPr lang="tr-TR" b="1" dirty="0">
                <a:solidFill>
                  <a:srgbClr val="FF0000"/>
                </a:solidFill>
              </a:rPr>
              <a:t>8.6 DİESEL ÇEVRİMİ</a:t>
            </a:r>
            <a:endParaRPr lang="tr-TR" b="1" dirty="0" smtClean="0">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798" y="3870353"/>
            <a:ext cx="6897657" cy="281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7020272" y="692696"/>
            <a:ext cx="614271" cy="369332"/>
          </a:xfrm>
          <a:prstGeom prst="rect">
            <a:avLst/>
          </a:prstGeom>
          <a:noFill/>
        </p:spPr>
        <p:txBody>
          <a:bodyPr wrap="none" rtlCol="0">
            <a:spAutoFit/>
          </a:bodyPr>
          <a:lstStyle/>
          <a:p>
            <a:r>
              <a:rPr lang="tr-TR" dirty="0"/>
              <a:t>r</a:t>
            </a:r>
            <a:r>
              <a:rPr lang="tr-TR" dirty="0" smtClean="0"/>
              <a:t>=18</a:t>
            </a:r>
            <a:endParaRPr lang="tr-TR" dirty="0"/>
          </a:p>
        </p:txBody>
      </p:sp>
      <p:sp>
        <p:nvSpPr>
          <p:cNvPr id="8" name="Metin kutusu 7"/>
          <p:cNvSpPr txBox="1"/>
          <p:nvPr/>
        </p:nvSpPr>
        <p:spPr>
          <a:xfrm>
            <a:off x="0" y="5175803"/>
            <a:ext cx="2219798" cy="1200329"/>
          </a:xfrm>
          <a:prstGeom prst="rect">
            <a:avLst/>
          </a:prstGeom>
          <a:noFill/>
        </p:spPr>
        <p:txBody>
          <a:bodyPr wrap="square" rtlCol="0">
            <a:spAutoFit/>
          </a:bodyPr>
          <a:lstStyle/>
          <a:p>
            <a:r>
              <a:rPr lang="tr-TR" dirty="0" err="1" smtClean="0"/>
              <a:t>Carnot</a:t>
            </a:r>
            <a:r>
              <a:rPr lang="tr-TR" dirty="0" smtClean="0"/>
              <a:t>=1-TL/TH</a:t>
            </a:r>
          </a:p>
          <a:p>
            <a:r>
              <a:rPr lang="tr-TR" dirty="0" smtClean="0"/>
              <a:t>TL=T1, TH=T3</a:t>
            </a:r>
          </a:p>
          <a:p>
            <a:r>
              <a:rPr lang="tr-TR" dirty="0" err="1" smtClean="0"/>
              <a:t>Carnot</a:t>
            </a:r>
            <a:r>
              <a:rPr lang="tr-TR" dirty="0" smtClean="0"/>
              <a:t>=1-(473/3080)</a:t>
            </a:r>
          </a:p>
          <a:p>
            <a:r>
              <a:rPr lang="tr-TR" dirty="0" err="1" smtClean="0"/>
              <a:t>Carnot</a:t>
            </a:r>
            <a:r>
              <a:rPr lang="tr-TR" dirty="0" smtClean="0"/>
              <a:t> Verimi=0.84</a:t>
            </a:r>
            <a:endParaRPr lang="tr-TR" dirty="0"/>
          </a:p>
        </p:txBody>
      </p:sp>
    </p:spTree>
    <p:extLst>
      <p:ext uri="{BB962C8B-B14F-4D97-AF65-F5344CB8AC3E}">
        <p14:creationId xmlns:p14="http://schemas.microsoft.com/office/powerpoint/2010/main" val="3368588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41</a:t>
            </a:fld>
            <a:endParaRPr lang="tr-TR"/>
          </a:p>
        </p:txBody>
      </p:sp>
      <p:sp>
        <p:nvSpPr>
          <p:cNvPr id="5" name="Dikdörtgen 4"/>
          <p:cNvSpPr/>
          <p:nvPr/>
        </p:nvSpPr>
        <p:spPr>
          <a:xfrm>
            <a:off x="51770" y="824518"/>
            <a:ext cx="8809323" cy="369332"/>
          </a:xfrm>
          <a:prstGeom prst="rect">
            <a:avLst/>
          </a:prstGeom>
        </p:spPr>
        <p:txBody>
          <a:bodyPr wrap="square">
            <a:spAutoFit/>
          </a:bodyPr>
          <a:lstStyle/>
          <a:p>
            <a:r>
              <a:rPr lang="tr-TR" b="1" dirty="0"/>
              <a:t>8.7  İKİLİ(KARMA) ÇEVRİM</a:t>
            </a:r>
            <a:endParaRPr lang="tr-TR" b="1" dirty="0" smtClean="0"/>
          </a:p>
        </p:txBody>
      </p:sp>
      <p:sp>
        <p:nvSpPr>
          <p:cNvPr id="3" name="Dikdörtgen 2"/>
          <p:cNvSpPr/>
          <p:nvPr/>
        </p:nvSpPr>
        <p:spPr>
          <a:xfrm>
            <a:off x="61011" y="1193850"/>
            <a:ext cx="8809322" cy="1200329"/>
          </a:xfrm>
          <a:prstGeom prst="rect">
            <a:avLst/>
          </a:prstGeom>
        </p:spPr>
        <p:txBody>
          <a:bodyPr wrap="square">
            <a:spAutoFit/>
          </a:bodyPr>
          <a:lstStyle/>
          <a:p>
            <a:pPr algn="just"/>
            <a:r>
              <a:rPr lang="tr-TR" dirty="0"/>
              <a:t>Sıkıştırma-ateşlemeli bir motorun gerçek </a:t>
            </a:r>
            <a:r>
              <a:rPr lang="tr-TR" dirty="0" smtClean="0"/>
              <a:t>performansını daha </a:t>
            </a:r>
            <a:r>
              <a:rPr lang="tr-TR" dirty="0"/>
              <a:t>iyi bir </a:t>
            </a:r>
            <a:r>
              <a:rPr lang="tr-TR" dirty="0" err="1"/>
              <a:t>yaklaşıklıkla</a:t>
            </a:r>
            <a:r>
              <a:rPr lang="tr-TR" dirty="0"/>
              <a:t> tahmin eden çevrim, karma çevrimdir. Bu çevrimde yanma olayı, Şekil 8-11’den de görüldüğü üzere, önce sabit-hacimde </a:t>
            </a:r>
            <a:r>
              <a:rPr lang="tr-TR" dirty="0" smtClean="0"/>
              <a:t>sisteme ısı girişi </a:t>
            </a:r>
            <a:r>
              <a:rPr lang="tr-TR" dirty="0"/>
              <a:t>ve bunu takiben sabit-basınçta sisteme </a:t>
            </a:r>
            <a:r>
              <a:rPr lang="tr-TR" dirty="0" smtClean="0"/>
              <a:t>ısı girişi </a:t>
            </a:r>
            <a:r>
              <a:rPr lang="tr-TR" dirty="0"/>
              <a:t>olmak üzere iki </a:t>
            </a:r>
            <a:r>
              <a:rPr lang="tr-TR" dirty="0" smtClean="0"/>
              <a:t>ısı girişi </a:t>
            </a:r>
            <a:r>
              <a:rPr lang="tr-TR" dirty="0"/>
              <a:t>işlemi ile modellenmektedir. </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80" y="2392160"/>
            <a:ext cx="8121793" cy="357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873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42</a:t>
            </a:fld>
            <a:endParaRPr lang="tr-TR"/>
          </a:p>
        </p:txBody>
      </p:sp>
      <p:sp>
        <p:nvSpPr>
          <p:cNvPr id="5" name="Dikdörtgen 4"/>
          <p:cNvSpPr/>
          <p:nvPr/>
        </p:nvSpPr>
        <p:spPr>
          <a:xfrm>
            <a:off x="112204" y="42148"/>
            <a:ext cx="8809323" cy="369332"/>
          </a:xfrm>
          <a:prstGeom prst="rect">
            <a:avLst/>
          </a:prstGeom>
        </p:spPr>
        <p:txBody>
          <a:bodyPr wrap="square">
            <a:spAutoFit/>
          </a:bodyPr>
          <a:lstStyle/>
          <a:p>
            <a:r>
              <a:rPr lang="tr-TR" b="1" dirty="0"/>
              <a:t>8.7  İKİLİ(KARMA) ÇEVRİM</a:t>
            </a:r>
            <a:endParaRPr lang="tr-TR" b="1" dirty="0" smtClean="0"/>
          </a:p>
        </p:txBody>
      </p:sp>
      <p:sp>
        <p:nvSpPr>
          <p:cNvPr id="3" name="Dikdörtgen 2"/>
          <p:cNvSpPr/>
          <p:nvPr/>
        </p:nvSpPr>
        <p:spPr>
          <a:xfrm>
            <a:off x="168086" y="460355"/>
            <a:ext cx="2076018" cy="369332"/>
          </a:xfrm>
          <a:prstGeom prst="rect">
            <a:avLst/>
          </a:prstGeom>
        </p:spPr>
        <p:txBody>
          <a:bodyPr wrap="none">
            <a:spAutoFit/>
          </a:bodyPr>
          <a:lstStyle/>
          <a:p>
            <a:r>
              <a:rPr lang="tr-TR" dirty="0"/>
              <a:t>Çevrimin ısıl verimi; </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440" y="592818"/>
            <a:ext cx="54864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0" y="1411968"/>
            <a:ext cx="77724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07268"/>
            <a:ext cx="60769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Dikdörtgen 10"/>
              <p:cNvSpPr/>
              <p:nvPr/>
            </p:nvSpPr>
            <p:spPr>
              <a:xfrm>
                <a:off x="75641" y="3095184"/>
                <a:ext cx="8809324" cy="667747"/>
              </a:xfrm>
              <a:prstGeom prst="rect">
                <a:avLst/>
              </a:prstGeom>
            </p:spPr>
            <p:txBody>
              <a:bodyPr wrap="square">
                <a:spAutoFit/>
              </a:bodyPr>
              <a:lstStyle/>
              <a:p>
                <a:r>
                  <a:rPr lang="tr-TR" dirty="0" smtClean="0"/>
                  <a:t>Basınç artma oranı,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𝑟</m:t>
                        </m:r>
                      </m:e>
                      <m:sub>
                        <m:r>
                          <a:rPr lang="tr-TR" i="1" dirty="0" smtClean="0">
                            <a:latin typeface="Cambria Math"/>
                          </a:rPr>
                          <m:t>𝑝</m:t>
                        </m:r>
                      </m:sub>
                    </m:sSub>
                    <m:r>
                      <a:rPr lang="tr-TR" b="0"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3</m:t>
                        </m:r>
                      </m:sub>
                    </m:sSub>
                    <m:r>
                      <a:rPr lang="tr-TR"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𝑃</m:t>
                        </m:r>
                      </m:e>
                      <m:sub>
                        <m:r>
                          <a:rPr lang="tr-TR" i="1" dirty="0" smtClean="0">
                            <a:latin typeface="Cambria Math"/>
                          </a:rPr>
                          <m:t>2</m:t>
                        </m:r>
                      </m:sub>
                    </m:sSub>
                  </m:oMath>
                </a14:m>
                <a:r>
                  <a:rPr lang="tr-TR" dirty="0" smtClean="0"/>
                  <a:t> </a:t>
                </a:r>
                <a:r>
                  <a:rPr lang="tr-TR" dirty="0"/>
                  <a:t>olarak tanımlanırsa ısıl verim denklemi aşağıdaki şekilde </a:t>
                </a:r>
              </a:p>
              <a:p>
                <a:r>
                  <a:rPr lang="tr-TR" dirty="0"/>
                  <a:t>ifade edilebilir: </a:t>
                </a:r>
              </a:p>
            </p:txBody>
          </p:sp>
        </mc:Choice>
        <mc:Fallback xmlns="">
          <p:sp>
            <p:nvSpPr>
              <p:cNvPr id="11" name="Dikdörtgen 10"/>
              <p:cNvSpPr>
                <a:spLocks noRot="1" noChangeAspect="1" noMove="1" noResize="1" noEditPoints="1" noAdjustHandles="1" noChangeArrowheads="1" noChangeShapeType="1" noTextEdit="1"/>
              </p:cNvSpPr>
              <p:nvPr/>
            </p:nvSpPr>
            <p:spPr>
              <a:xfrm>
                <a:off x="75641" y="3095184"/>
                <a:ext cx="8809324" cy="667747"/>
              </a:xfrm>
              <a:prstGeom prst="rect">
                <a:avLst/>
              </a:prstGeom>
              <a:blipFill rotWithShape="1">
                <a:blip r:embed="rId5"/>
                <a:stretch>
                  <a:fillRect l="-553" t="-3670" b="-14679"/>
                </a:stretch>
              </a:blipFill>
            </p:spPr>
            <p:txBody>
              <a:bodyPr/>
              <a:lstStyle/>
              <a:p>
                <a:r>
                  <a:rPr lang="tr-TR">
                    <a:noFill/>
                  </a:rPr>
                  <a:t> </a:t>
                </a:r>
              </a:p>
            </p:txBody>
          </p:sp>
        </mc:Fallback>
      </mc:AlternateContent>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590" y="3906736"/>
            <a:ext cx="6429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Dikdörtgen 12"/>
              <p:cNvSpPr/>
              <p:nvPr/>
            </p:nvSpPr>
            <p:spPr>
              <a:xfrm>
                <a:off x="169590" y="4753402"/>
                <a:ext cx="8715374" cy="1243161"/>
              </a:xfrm>
              <a:prstGeom prst="rect">
                <a:avLst/>
              </a:prstGeom>
            </p:spPr>
            <p:txBody>
              <a:bodyPr wrap="square">
                <a:spAutoFit/>
              </a:bodyPr>
              <a:lstStyle/>
              <a:p>
                <a:pPr algn="just"/>
                <a:r>
                  <a:rPr lang="tr-TR" dirty="0" smtClean="0"/>
                  <a:t>Bu denklemde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𝑟</m:t>
                        </m:r>
                      </m:e>
                      <m:sub>
                        <m:r>
                          <a:rPr lang="tr-TR" i="1" dirty="0" smtClean="0">
                            <a:latin typeface="Cambria Math"/>
                          </a:rPr>
                          <m:t>𝑝</m:t>
                        </m:r>
                      </m:sub>
                    </m:sSub>
                    <m:r>
                      <a:rPr lang="tr-TR" b="0" i="1" dirty="0" smtClean="0">
                        <a:latin typeface="Cambria Math"/>
                      </a:rPr>
                      <m:t>=</m:t>
                    </m:r>
                    <m:r>
                      <a:rPr lang="tr-TR" i="1" dirty="0">
                        <a:latin typeface="Cambria Math"/>
                      </a:rPr>
                      <m:t>1 </m:t>
                    </m:r>
                  </m:oMath>
                </a14:m>
                <a:r>
                  <a:rPr lang="tr-TR" dirty="0"/>
                  <a:t>değerini yerine yazarak </a:t>
                </a:r>
                <a:r>
                  <a:rPr lang="tr-TR" dirty="0" err="1"/>
                  <a:t>diesel</a:t>
                </a:r>
                <a:r>
                  <a:rPr lang="tr-TR" dirty="0"/>
                  <a:t> çevriminin ısıl verim ifadesini,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𝑟</m:t>
                        </m:r>
                      </m:e>
                      <m:sub>
                        <m:r>
                          <a:rPr lang="tr-TR" i="1" dirty="0" smtClean="0">
                            <a:latin typeface="Cambria Math"/>
                          </a:rPr>
                          <m:t>𝑝</m:t>
                        </m:r>
                      </m:sub>
                    </m:sSub>
                    <m:r>
                      <a:rPr lang="tr-TR" b="0" i="1" dirty="0" smtClean="0">
                        <a:latin typeface="Cambria Math"/>
                      </a:rPr>
                      <m:t>=</m:t>
                    </m:r>
                    <m:r>
                      <a:rPr lang="tr-TR" i="1" dirty="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𝑟</m:t>
                        </m:r>
                      </m:e>
                      <m:sub>
                        <m:r>
                          <a:rPr lang="tr-TR" i="1" dirty="0" smtClean="0">
                            <a:latin typeface="Cambria Math"/>
                          </a:rPr>
                          <m:t>𝑘</m:t>
                        </m:r>
                      </m:sub>
                    </m:sSub>
                    <m:r>
                      <a:rPr lang="tr-TR" b="0" i="1" dirty="0" smtClean="0">
                        <a:latin typeface="Cambria Math"/>
                      </a:rPr>
                      <m:t>=1</m:t>
                    </m:r>
                  </m:oMath>
                </a14:m>
                <a:r>
                  <a:rPr lang="tr-TR" dirty="0"/>
                  <a:t> yazarak </a:t>
                </a:r>
                <a:r>
                  <a:rPr lang="tr-TR" dirty="0" smtClean="0"/>
                  <a:t>ise </a:t>
                </a:r>
                <a:r>
                  <a:rPr lang="tr-TR" dirty="0" err="1"/>
                  <a:t>Otto</a:t>
                </a:r>
                <a:r>
                  <a:rPr lang="tr-TR" dirty="0"/>
                  <a:t> çevriminin ısıl verim ifadesini elde ederiz.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𝑟</m:t>
                        </m:r>
                      </m:e>
                      <m:sub>
                        <m:r>
                          <a:rPr lang="tr-TR" i="1" dirty="0">
                            <a:latin typeface="Cambria Math"/>
                          </a:rPr>
                          <m:t>𝑝</m:t>
                        </m:r>
                      </m:sub>
                    </m:sSub>
                    <m:r>
                      <a:rPr lang="tr-TR" b="0" i="1" dirty="0" smtClean="0">
                        <a:latin typeface="Cambria Math"/>
                      </a:rPr>
                      <m:t>&gt;</m:t>
                    </m:r>
                    <m:r>
                      <a:rPr lang="tr-TR" i="1" dirty="0">
                        <a:latin typeface="Cambria Math"/>
                      </a:rPr>
                      <m:t>1 </m:t>
                    </m:r>
                  </m:oMath>
                </a14:m>
                <a:r>
                  <a:rPr lang="tr-TR" dirty="0" smtClean="0"/>
                  <a:t>olması hâlinde </a:t>
                </a:r>
                <a:r>
                  <a:rPr lang="tr-TR" dirty="0"/>
                  <a:t>karma çevrimin ısıl verimi </a:t>
                </a:r>
                <a:r>
                  <a:rPr lang="tr-TR" dirty="0" err="1"/>
                  <a:t>Otto</a:t>
                </a:r>
                <a:r>
                  <a:rPr lang="tr-TR" dirty="0"/>
                  <a:t> </a:t>
                </a:r>
                <a:r>
                  <a:rPr lang="tr-TR" dirty="0" smtClean="0"/>
                  <a:t>çevriminin </a:t>
                </a:r>
                <a:r>
                  <a:rPr lang="tr-TR" dirty="0"/>
                  <a:t>ısıl veriminden küçük, </a:t>
                </a:r>
                <a:r>
                  <a:rPr lang="tr-TR" dirty="0" err="1"/>
                  <a:t>diesel</a:t>
                </a:r>
                <a:r>
                  <a:rPr lang="tr-TR" dirty="0"/>
                  <a:t> çevriminin ısıl veriminden ise büyük olacaktır.</a:t>
                </a:r>
              </a:p>
            </p:txBody>
          </p:sp>
        </mc:Choice>
        <mc:Fallback xmlns="">
          <p:sp>
            <p:nvSpPr>
              <p:cNvPr id="13" name="Dikdörtgen 12"/>
              <p:cNvSpPr>
                <a:spLocks noRot="1" noChangeAspect="1" noMove="1" noResize="1" noEditPoints="1" noAdjustHandles="1" noChangeArrowheads="1" noChangeShapeType="1" noTextEdit="1"/>
              </p:cNvSpPr>
              <p:nvPr/>
            </p:nvSpPr>
            <p:spPr>
              <a:xfrm>
                <a:off x="169590" y="4753402"/>
                <a:ext cx="8715374" cy="1243161"/>
              </a:xfrm>
              <a:prstGeom prst="rect">
                <a:avLst/>
              </a:prstGeom>
              <a:blipFill rotWithShape="1">
                <a:blip r:embed="rId7"/>
                <a:stretch>
                  <a:fillRect l="-629" t="-1961" r="-490" b="-6863"/>
                </a:stretch>
              </a:blipFill>
            </p:spPr>
            <p:txBody>
              <a:bodyPr/>
              <a:lstStyle/>
              <a:p>
                <a:r>
                  <a:rPr lang="tr-TR">
                    <a:noFill/>
                  </a:rPr>
                  <a:t> </a:t>
                </a:r>
              </a:p>
            </p:txBody>
          </p:sp>
        </mc:Fallback>
      </mc:AlternateContent>
    </p:spTree>
    <p:extLst>
      <p:ext uri="{BB962C8B-B14F-4D97-AF65-F5344CB8AC3E}">
        <p14:creationId xmlns:p14="http://schemas.microsoft.com/office/powerpoint/2010/main" val="3450892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43</a:t>
            </a:fld>
            <a:endParaRPr lang="tr-TR"/>
          </a:p>
        </p:txBody>
      </p:sp>
      <p:sp>
        <p:nvSpPr>
          <p:cNvPr id="5" name="Dikdörtgen 4"/>
          <p:cNvSpPr/>
          <p:nvPr/>
        </p:nvSpPr>
        <p:spPr>
          <a:xfrm>
            <a:off x="122616" y="0"/>
            <a:ext cx="8809323" cy="369332"/>
          </a:xfrm>
          <a:prstGeom prst="rect">
            <a:avLst/>
          </a:prstGeom>
        </p:spPr>
        <p:txBody>
          <a:bodyPr wrap="square">
            <a:spAutoFit/>
          </a:bodyPr>
          <a:lstStyle/>
          <a:p>
            <a:r>
              <a:rPr lang="tr-TR" b="1" dirty="0"/>
              <a:t>8.7  </a:t>
            </a:r>
            <a:r>
              <a:rPr lang="tr-TR" b="1" dirty="0" smtClean="0"/>
              <a:t>İKİLİ (</a:t>
            </a:r>
            <a:r>
              <a:rPr lang="tr-TR" b="1" dirty="0"/>
              <a:t>KARMA) ÇEVRİM</a:t>
            </a:r>
            <a:endParaRPr lang="tr-TR" b="1" dirty="0" smtClean="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345760"/>
            <a:ext cx="8388424" cy="214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17214"/>
            <a:ext cx="8335491" cy="424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455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44</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8.8  STIRLING VE ERICSSON ÇEVRİMLERİ</a:t>
            </a:r>
            <a:endParaRPr lang="tr-TR" b="1" dirty="0" smtClean="0"/>
          </a:p>
        </p:txBody>
      </p:sp>
      <mc:AlternateContent xmlns:mc="http://schemas.openxmlformats.org/markup-compatibility/2006" xmlns:a14="http://schemas.microsoft.com/office/drawing/2010/main">
        <mc:Choice Requires="a14">
          <p:sp>
            <p:nvSpPr>
              <p:cNvPr id="3" name="Dikdörtgen 2"/>
              <p:cNvSpPr/>
              <p:nvPr/>
            </p:nvSpPr>
            <p:spPr>
              <a:xfrm>
                <a:off x="122616" y="2132856"/>
                <a:ext cx="8809322" cy="3416320"/>
              </a:xfrm>
              <a:prstGeom prst="rect">
                <a:avLst/>
              </a:prstGeom>
            </p:spPr>
            <p:txBody>
              <a:bodyPr wrap="square">
                <a:spAutoFit/>
              </a:bodyPr>
              <a:lstStyle/>
              <a:p>
                <a:pPr algn="just"/>
                <a:r>
                  <a:rPr lang="tr-TR" dirty="0" smtClean="0"/>
                  <a:t>Stirling</a:t>
                </a:r>
                <a:r>
                  <a:rPr lang="tr-TR" dirty="0"/>
                  <a:t> ve Ericsson çevrimleri gerçek motorların modellenmesinde yaygın olarak kullanılmamakla </a:t>
                </a:r>
                <a:r>
                  <a:rPr lang="tr-TR" dirty="0" smtClean="0"/>
                  <a:t>birlikte</a:t>
                </a:r>
                <a:r>
                  <a:rPr lang="tr-TR" dirty="0"/>
                  <a:t>, atık </a:t>
                </a:r>
                <a:r>
                  <a:rPr lang="tr-TR" dirty="0" smtClean="0"/>
                  <a:t>ısıyı değerlendirmek </a:t>
                </a:r>
                <a:r>
                  <a:rPr lang="tr-TR" dirty="0"/>
                  <a:t>amacıyla kullanılan bir </a:t>
                </a:r>
                <a:r>
                  <a:rPr lang="tr-TR" dirty="0" smtClean="0"/>
                  <a:t>ısı değiştirici </a:t>
                </a:r>
                <a:r>
                  <a:rPr lang="tr-TR" dirty="0"/>
                  <a:t>olan </a:t>
                </a:r>
                <a:r>
                  <a:rPr lang="tr-TR" dirty="0" err="1"/>
                  <a:t>rejeneratörün</a:t>
                </a:r>
                <a:r>
                  <a:rPr lang="tr-TR" dirty="0"/>
                  <a:t> etkin </a:t>
                </a:r>
                <a:r>
                  <a:rPr lang="tr-TR" dirty="0" smtClean="0"/>
                  <a:t>kullanımını örneklemek </a:t>
                </a:r>
                <a:r>
                  <a:rPr lang="tr-TR" dirty="0"/>
                  <a:t>amacıyla sunulmuştur. Şekil 8-12’de bu çevrimler şematik olarak gösterilmektedir. </a:t>
                </a:r>
                <a:r>
                  <a:rPr lang="tr-TR" dirty="0" err="1" smtClean="0"/>
                  <a:t>Stirling</a:t>
                </a:r>
                <a:r>
                  <a:rPr lang="tr-TR" dirty="0" smtClean="0"/>
                  <a:t> </a:t>
                </a:r>
                <a:r>
                  <a:rPr lang="tr-TR" dirty="0"/>
                  <a:t>çevriminin sabit-hacim (Şekil 8-13) ve Ericsson çevriminin sabit-basınç hâl değişimlerinin </a:t>
                </a:r>
                <a:r>
                  <a:rPr lang="tr-TR" dirty="0" smtClean="0"/>
                  <a:t>her ikisinde </a:t>
                </a:r>
                <a:r>
                  <a:rPr lang="tr-TR" dirty="0"/>
                  <a:t>de gaz akışkana olan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𝑞</m:t>
                        </m:r>
                      </m:e>
                      <m:sub>
                        <m:r>
                          <a:rPr lang="tr-TR" i="1" dirty="0" smtClean="0">
                            <a:latin typeface="Cambria Math"/>
                          </a:rPr>
                          <m:t>2</m:t>
                        </m:r>
                        <m:r>
                          <a:rPr lang="tr-TR" b="0" i="1" dirty="0" smtClean="0">
                            <a:latin typeface="Cambria Math"/>
                          </a:rPr>
                          <m:t>−3</m:t>
                        </m:r>
                      </m:sub>
                    </m:sSub>
                  </m:oMath>
                </a14:m>
                <a:r>
                  <a:rPr lang="tr-TR" dirty="0" smtClean="0"/>
                  <a:t> ısı transferi</a:t>
                </a:r>
                <a:r>
                  <a:rPr lang="tr-TR" dirty="0"/>
                  <a:t>, gaz akışkandan atılan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𝑞</m:t>
                        </m:r>
                      </m:e>
                      <m:sub>
                        <m:r>
                          <a:rPr lang="tr-TR" b="0" i="1" dirty="0" smtClean="0">
                            <a:latin typeface="Cambria Math"/>
                          </a:rPr>
                          <m:t>4</m:t>
                        </m:r>
                        <m:r>
                          <a:rPr lang="tr-TR" i="1" dirty="0">
                            <a:latin typeface="Cambria Math"/>
                          </a:rPr>
                          <m:t>−</m:t>
                        </m:r>
                        <m:r>
                          <a:rPr lang="tr-TR" b="0" i="1" dirty="0" smtClean="0">
                            <a:latin typeface="Cambria Math"/>
                          </a:rPr>
                          <m:t>1</m:t>
                        </m:r>
                      </m:sub>
                    </m:sSub>
                    <m:r>
                      <a:rPr lang="tr-TR" i="1" dirty="0">
                        <a:latin typeface="Cambria Math"/>
                      </a:rPr>
                      <m:t> </m:t>
                    </m:r>
                  </m:oMath>
                </a14:m>
                <a:r>
                  <a:rPr lang="tr-TR" dirty="0" smtClean="0"/>
                  <a:t>ısı transferine </a:t>
                </a:r>
                <a:r>
                  <a:rPr lang="tr-TR" dirty="0"/>
                  <a:t>eşittir</a:t>
                </a:r>
                <a:r>
                  <a:rPr lang="tr-TR" dirty="0" smtClean="0"/>
                  <a:t>.</a:t>
                </a:r>
              </a:p>
              <a:p>
                <a:pPr algn="just"/>
                <a:r>
                  <a:rPr lang="tr-TR" dirty="0"/>
                  <a:t>Bu çevrimler, </a:t>
                </a:r>
                <a:r>
                  <a:rPr lang="tr-TR" dirty="0" err="1"/>
                  <a:t>rejeneratör</a:t>
                </a:r>
                <a:r>
                  <a:rPr lang="tr-TR" dirty="0"/>
                  <a:t> </a:t>
                </a:r>
                <a:r>
                  <a:rPr lang="tr-TR" dirty="0" smtClean="0"/>
                  <a:t>kullanılmaması durumunda </a:t>
                </a:r>
                <a14:m>
                  <m:oMath xmlns:m="http://schemas.openxmlformats.org/officeDocument/2006/math">
                    <m:r>
                      <a:rPr lang="tr-TR" i="1" dirty="0" smtClean="0">
                        <a:latin typeface="Cambria Math"/>
                      </a:rPr>
                      <m:t>4 →1</m:t>
                    </m:r>
                  </m:oMath>
                </a14:m>
                <a:r>
                  <a:rPr lang="tr-TR" dirty="0"/>
                  <a:t> işlemi esnasında atık </a:t>
                </a:r>
                <a:r>
                  <a:rPr lang="tr-TR" dirty="0" smtClean="0"/>
                  <a:t>ısı olarak dışarı atılacak olan </a:t>
                </a:r>
                <a:r>
                  <a:rPr lang="tr-TR" dirty="0"/>
                  <a:t>ısıyı, </a:t>
                </a:r>
                <a14:m>
                  <m:oMath xmlns:m="http://schemas.openxmlformats.org/officeDocument/2006/math">
                    <m:r>
                      <a:rPr lang="tr-TR" i="1" dirty="0" smtClean="0">
                        <a:latin typeface="Cambria Math"/>
                      </a:rPr>
                      <m:t>2 →3 </m:t>
                    </m:r>
                  </m:oMath>
                </a14:m>
                <a:r>
                  <a:rPr lang="tr-TR" dirty="0"/>
                  <a:t>işlemi esnasında havaya aktaracak olan bir </a:t>
                </a:r>
                <a:r>
                  <a:rPr lang="tr-TR" dirty="0" err="1"/>
                  <a:t>rejeneratör</a:t>
                </a:r>
                <a:r>
                  <a:rPr lang="tr-TR" dirty="0"/>
                  <a:t> </a:t>
                </a:r>
                <a:r>
                  <a:rPr lang="tr-TR" dirty="0" smtClean="0"/>
                  <a:t>kullanımını önerir</a:t>
                </a:r>
                <a:r>
                  <a:rPr lang="tr-TR" dirty="0"/>
                  <a:t>. </a:t>
                </a:r>
                <a:r>
                  <a:rPr lang="tr-TR" dirty="0" smtClean="0"/>
                  <a:t>Bunun net </a:t>
                </a:r>
                <a:r>
                  <a:rPr lang="tr-TR" dirty="0"/>
                  <a:t>bir sonucu olarak bu iki çevrimin her birinin ısıl verimi, </a:t>
                </a:r>
                <a:r>
                  <a:rPr lang="tr-TR" dirty="0" smtClean="0"/>
                  <a:t>aynı sıcaklık sınırları arasında </a:t>
                </a:r>
                <a:r>
                  <a:rPr lang="tr-TR" dirty="0"/>
                  <a:t>çalışan </a:t>
                </a:r>
                <a:r>
                  <a:rPr lang="tr-TR" dirty="0" err="1"/>
                  <a:t>Carnot</a:t>
                </a:r>
                <a:r>
                  <a:rPr lang="tr-TR" dirty="0"/>
                  <a:t> </a:t>
                </a:r>
                <a:r>
                  <a:rPr lang="tr-TR" dirty="0" smtClean="0"/>
                  <a:t>çevriminin </a:t>
                </a:r>
                <a:r>
                  <a:rPr lang="tr-TR" dirty="0"/>
                  <a:t>ısıl verimine eşittir. Her iki çevrimde de, sisteme ve sistemden olan </a:t>
                </a:r>
                <a:r>
                  <a:rPr lang="tr-TR" dirty="0" smtClean="0"/>
                  <a:t>ısı transferi </a:t>
                </a:r>
                <a:r>
                  <a:rPr lang="tr-TR" dirty="0"/>
                  <a:t>olaylarının </a:t>
                </a:r>
                <a:r>
                  <a:rPr lang="tr-TR" dirty="0" smtClean="0"/>
                  <a:t>aynı sıcaklıkta </a:t>
                </a:r>
                <a:r>
                  <a:rPr lang="tr-TR" dirty="0"/>
                  <a:t>gerçekleşmesi nedeniyle bu durum aşikârdır. Böylece, ısıl verim;</a:t>
                </a:r>
              </a:p>
            </p:txBody>
          </p:sp>
        </mc:Choice>
        <mc:Fallback xmlns="">
          <p:sp>
            <p:nvSpPr>
              <p:cNvPr id="3" name="Dikdörtgen 2"/>
              <p:cNvSpPr>
                <a:spLocks noRot="1" noChangeAspect="1" noMove="1" noResize="1" noEditPoints="1" noAdjustHandles="1" noChangeArrowheads="1" noChangeShapeType="1" noTextEdit="1"/>
              </p:cNvSpPr>
              <p:nvPr/>
            </p:nvSpPr>
            <p:spPr>
              <a:xfrm>
                <a:off x="122616" y="2132856"/>
                <a:ext cx="8809322" cy="3416320"/>
              </a:xfrm>
              <a:prstGeom prst="rect">
                <a:avLst/>
              </a:prstGeom>
              <a:blipFill rotWithShape="1">
                <a:blip r:embed="rId2"/>
                <a:stretch>
                  <a:fillRect l="-554" t="-893" r="-623" b="-1964"/>
                </a:stretch>
              </a:blipFill>
            </p:spPr>
            <p:txBody>
              <a:bodyPr/>
              <a:lstStyle/>
              <a:p>
                <a:r>
                  <a:rPr lang="tr-TR">
                    <a:noFill/>
                  </a:rPr>
                  <a:t> </a:t>
                </a:r>
              </a:p>
            </p:txBody>
          </p:sp>
        </mc:Fallback>
      </mc:AlternateContent>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139" y="5589240"/>
            <a:ext cx="52578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868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45</a:t>
            </a:fld>
            <a:endParaRPr lang="tr-T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7" y="2060848"/>
            <a:ext cx="75057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1556792"/>
            <a:ext cx="8809323" cy="369332"/>
          </a:xfrm>
          <a:prstGeom prst="rect">
            <a:avLst/>
          </a:prstGeom>
        </p:spPr>
        <p:txBody>
          <a:bodyPr wrap="square">
            <a:spAutoFit/>
          </a:bodyPr>
          <a:lstStyle/>
          <a:p>
            <a:r>
              <a:rPr lang="tr-TR" b="1" dirty="0"/>
              <a:t>8.8  STIRLING VE ERICSSON ÇEVRİMLERİ</a:t>
            </a:r>
            <a:endParaRPr lang="tr-TR" b="1" dirty="0" smtClean="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918348"/>
            <a:ext cx="2121580" cy="1417216"/>
          </a:xfrm>
          <a:prstGeom prst="rect">
            <a:avLst/>
          </a:prstGeom>
        </p:spPr>
      </p:pic>
      <p:sp>
        <p:nvSpPr>
          <p:cNvPr id="6" name="Metin kutusu 5"/>
          <p:cNvSpPr txBox="1"/>
          <p:nvPr/>
        </p:nvSpPr>
        <p:spPr>
          <a:xfrm>
            <a:off x="827584" y="6335564"/>
            <a:ext cx="1296144" cy="276999"/>
          </a:xfrm>
          <a:prstGeom prst="rect">
            <a:avLst/>
          </a:prstGeom>
          <a:noFill/>
        </p:spPr>
        <p:txBody>
          <a:bodyPr wrap="square" rtlCol="0">
            <a:spAutoFit/>
          </a:bodyPr>
          <a:lstStyle/>
          <a:p>
            <a:r>
              <a:rPr lang="tr-TR" sz="1200" dirty="0" err="1" smtClean="0"/>
              <a:t>Stirling</a:t>
            </a:r>
            <a:r>
              <a:rPr lang="tr-TR" sz="1200" dirty="0" smtClean="0"/>
              <a:t> Motoru</a:t>
            </a:r>
            <a:endParaRPr lang="tr-TR" sz="1200"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4828479"/>
            <a:ext cx="1441503" cy="1628173"/>
          </a:xfrm>
          <a:prstGeom prst="rect">
            <a:avLst/>
          </a:prstGeom>
        </p:spPr>
      </p:pic>
      <p:sp>
        <p:nvSpPr>
          <p:cNvPr id="9" name="Metin kutusu 8"/>
          <p:cNvSpPr txBox="1"/>
          <p:nvPr/>
        </p:nvSpPr>
        <p:spPr>
          <a:xfrm>
            <a:off x="4158591" y="6474063"/>
            <a:ext cx="1296144" cy="276999"/>
          </a:xfrm>
          <a:prstGeom prst="rect">
            <a:avLst/>
          </a:prstGeom>
          <a:noFill/>
        </p:spPr>
        <p:txBody>
          <a:bodyPr wrap="square" rtlCol="0">
            <a:spAutoFit/>
          </a:bodyPr>
          <a:lstStyle/>
          <a:p>
            <a:r>
              <a:rPr lang="tr-TR" sz="1200" dirty="0" smtClean="0"/>
              <a:t>Ericsson Motoru</a:t>
            </a:r>
            <a:endParaRPr lang="tr-TR" sz="1200" dirty="0"/>
          </a:p>
        </p:txBody>
      </p:sp>
    </p:spTree>
    <p:extLst>
      <p:ext uri="{BB962C8B-B14F-4D97-AF65-F5344CB8AC3E}">
        <p14:creationId xmlns:p14="http://schemas.microsoft.com/office/powerpoint/2010/main" val="578401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46</a:t>
            </a:fld>
            <a:endParaRPr lang="tr-T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54081"/>
            <a:ext cx="7329706" cy="241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1556792"/>
            <a:ext cx="8809323" cy="369332"/>
          </a:xfrm>
          <a:prstGeom prst="rect">
            <a:avLst/>
          </a:prstGeom>
        </p:spPr>
        <p:txBody>
          <a:bodyPr wrap="square">
            <a:spAutoFit/>
          </a:bodyPr>
          <a:lstStyle/>
          <a:p>
            <a:r>
              <a:rPr lang="tr-TR" b="1" dirty="0"/>
              <a:t>8.8  STIRLING VE ERICSSON ÇEVRİMLERİ</a:t>
            </a:r>
            <a:endParaRPr lang="tr-TR" b="1" dirty="0" smtClean="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01" y="4220801"/>
            <a:ext cx="6960704" cy="244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894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8.8  STIRLING VE ERICSSON ÇEVRİMLERİ</a:t>
            </a:r>
            <a:endParaRPr lang="tr-TR" b="1" dirty="0" smtClean="0"/>
          </a:p>
        </p:txBody>
      </p:sp>
      <p:sp>
        <p:nvSpPr>
          <p:cNvPr id="6" name="Rectangle 4"/>
          <p:cNvSpPr>
            <a:spLocks noChangeArrowheads="1"/>
          </p:cNvSpPr>
          <p:nvPr/>
        </p:nvSpPr>
        <p:spPr bwMode="auto">
          <a:xfrm>
            <a:off x="228600" y="5881688"/>
            <a:ext cx="2901950" cy="3667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dirty="0">
                <a:solidFill>
                  <a:srgbClr val="3333FF"/>
                </a:solidFill>
              </a:rPr>
              <a:t> </a:t>
            </a:r>
            <a:r>
              <a:rPr lang="en-US" altLang="tr-TR" dirty="0" err="1">
                <a:solidFill>
                  <a:srgbClr val="3333FF"/>
                </a:solidFill>
              </a:rPr>
              <a:t>Stirling</a:t>
            </a:r>
            <a:r>
              <a:rPr lang="en-US" altLang="tr-TR" dirty="0">
                <a:solidFill>
                  <a:srgbClr val="3333FF"/>
                </a:solidFill>
              </a:rPr>
              <a:t> </a:t>
            </a:r>
            <a:r>
              <a:rPr lang="en-US" altLang="tr-TR" dirty="0" err="1">
                <a:solidFill>
                  <a:srgbClr val="3333FF"/>
                </a:solidFill>
              </a:rPr>
              <a:t>çevriminin</a:t>
            </a:r>
            <a:r>
              <a:rPr lang="en-US" altLang="tr-TR" dirty="0">
                <a:solidFill>
                  <a:srgbClr val="3333FF"/>
                </a:solidFill>
              </a:rPr>
              <a:t> </a:t>
            </a:r>
            <a:r>
              <a:rPr lang="en-US" altLang="tr-TR" dirty="0" err="1">
                <a:solidFill>
                  <a:srgbClr val="3333FF"/>
                </a:solidFill>
              </a:rPr>
              <a:t>işleyişi</a:t>
            </a:r>
            <a:r>
              <a:rPr lang="en-US" altLang="tr-TR" dirty="0">
                <a:solidFill>
                  <a:srgbClr val="3333FF"/>
                </a:solidFill>
              </a:rPr>
              <a:t>. </a:t>
            </a:r>
          </a:p>
        </p:txBody>
      </p:sp>
      <p:sp>
        <p:nvSpPr>
          <p:cNvPr id="7" name="Rectangle 5"/>
          <p:cNvSpPr>
            <a:spLocks noChangeArrowheads="1"/>
          </p:cNvSpPr>
          <p:nvPr/>
        </p:nvSpPr>
        <p:spPr bwMode="auto">
          <a:xfrm>
            <a:off x="4800600" y="5881688"/>
            <a:ext cx="3651250" cy="3667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dirty="0">
                <a:solidFill>
                  <a:srgbClr val="3333FF"/>
                </a:solidFill>
              </a:rPr>
              <a:t> </a:t>
            </a:r>
            <a:r>
              <a:rPr lang="en-US" altLang="tr-TR" dirty="0" err="1">
                <a:solidFill>
                  <a:srgbClr val="3333FF"/>
                </a:solidFill>
              </a:rPr>
              <a:t>Sürekli-akışlı</a:t>
            </a:r>
            <a:r>
              <a:rPr lang="en-US" altLang="tr-TR" dirty="0">
                <a:solidFill>
                  <a:srgbClr val="3333FF"/>
                </a:solidFill>
              </a:rPr>
              <a:t> </a:t>
            </a:r>
            <a:r>
              <a:rPr lang="en-US" altLang="tr-TR" dirty="0" err="1">
                <a:solidFill>
                  <a:srgbClr val="3333FF"/>
                </a:solidFill>
              </a:rPr>
              <a:t>bir</a:t>
            </a:r>
            <a:r>
              <a:rPr lang="en-US" altLang="tr-TR" dirty="0">
                <a:solidFill>
                  <a:srgbClr val="3333FF"/>
                </a:solidFill>
              </a:rPr>
              <a:t> Ericsson </a:t>
            </a:r>
            <a:r>
              <a:rPr lang="en-US" altLang="tr-TR" dirty="0" err="1">
                <a:solidFill>
                  <a:srgbClr val="3333FF"/>
                </a:solidFill>
              </a:rPr>
              <a:t>motoru</a:t>
            </a:r>
            <a:r>
              <a:rPr lang="en-US" altLang="tr-TR" dirty="0"/>
              <a:t>.</a:t>
            </a:r>
            <a:endParaRPr lang="en-US" altLang="tr-TR" dirty="0">
              <a:solidFill>
                <a:srgbClr val="3333FF"/>
              </a:solidFill>
            </a:endParaRPr>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81225"/>
            <a:ext cx="3090863"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3505200"/>
            <a:ext cx="3884612"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4725697" y="2348880"/>
            <a:ext cx="4191000" cy="609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700" dirty="0" err="1">
                <a:solidFill>
                  <a:srgbClr val="CC00CC"/>
                </a:solidFill>
              </a:rPr>
              <a:t>Stirling</a:t>
            </a:r>
            <a:r>
              <a:rPr lang="en-US" altLang="tr-TR" sz="1700" dirty="0">
                <a:solidFill>
                  <a:srgbClr val="CC00CC"/>
                </a:solidFill>
              </a:rPr>
              <a:t> </a:t>
            </a:r>
            <a:r>
              <a:rPr lang="en-US" altLang="tr-TR" sz="1700" dirty="0" err="1">
                <a:solidFill>
                  <a:srgbClr val="CC00CC"/>
                </a:solidFill>
              </a:rPr>
              <a:t>ve</a:t>
            </a:r>
            <a:r>
              <a:rPr lang="en-US" altLang="tr-TR" sz="1700" dirty="0">
                <a:solidFill>
                  <a:srgbClr val="CC00CC"/>
                </a:solidFill>
              </a:rPr>
              <a:t> Ericsson </a:t>
            </a:r>
            <a:r>
              <a:rPr lang="en-US" altLang="tr-TR" sz="1700" dirty="0" err="1">
                <a:solidFill>
                  <a:srgbClr val="CC00CC"/>
                </a:solidFill>
              </a:rPr>
              <a:t>çevrimlerinin</a:t>
            </a:r>
            <a:r>
              <a:rPr lang="en-US" altLang="tr-TR" sz="1700" dirty="0">
                <a:solidFill>
                  <a:srgbClr val="CC00CC"/>
                </a:solidFill>
              </a:rPr>
              <a:t> her </a:t>
            </a:r>
            <a:r>
              <a:rPr lang="en-US" altLang="tr-TR" sz="1700" dirty="0" err="1">
                <a:solidFill>
                  <a:srgbClr val="CC00CC"/>
                </a:solidFill>
              </a:rPr>
              <a:t>ikisi</a:t>
            </a:r>
            <a:r>
              <a:rPr lang="en-US" altLang="tr-TR" sz="1700" dirty="0">
                <a:solidFill>
                  <a:srgbClr val="CC00CC"/>
                </a:solidFill>
              </a:rPr>
              <a:t> de Carnot </a:t>
            </a:r>
            <a:r>
              <a:rPr lang="en-US" altLang="tr-TR" sz="1700" dirty="0" err="1">
                <a:solidFill>
                  <a:srgbClr val="CC00CC"/>
                </a:solidFill>
              </a:rPr>
              <a:t>çevrimi</a:t>
            </a:r>
            <a:r>
              <a:rPr lang="en-US" altLang="tr-TR" sz="1700" dirty="0">
                <a:solidFill>
                  <a:srgbClr val="CC00CC"/>
                </a:solidFill>
              </a:rPr>
              <a:t> </a:t>
            </a:r>
            <a:r>
              <a:rPr lang="en-US" altLang="tr-TR" sz="1700" dirty="0" err="1">
                <a:solidFill>
                  <a:srgbClr val="CC00CC"/>
                </a:solidFill>
              </a:rPr>
              <a:t>gibi</a:t>
            </a:r>
            <a:r>
              <a:rPr lang="en-US" altLang="tr-TR" sz="1700" dirty="0">
                <a:solidFill>
                  <a:srgbClr val="CC00CC"/>
                </a:solidFill>
              </a:rPr>
              <a:t> </a:t>
            </a:r>
            <a:r>
              <a:rPr lang="en-US" altLang="tr-TR" sz="1700" dirty="0" err="1">
                <a:solidFill>
                  <a:srgbClr val="CC00CC"/>
                </a:solidFill>
              </a:rPr>
              <a:t>tümden</a:t>
            </a:r>
            <a:r>
              <a:rPr lang="en-US" altLang="tr-TR" sz="1700" dirty="0">
                <a:solidFill>
                  <a:srgbClr val="CC00CC"/>
                </a:solidFill>
              </a:rPr>
              <a:t> </a:t>
            </a:r>
            <a:r>
              <a:rPr lang="en-US" altLang="tr-TR" sz="1700" dirty="0" err="1">
                <a:solidFill>
                  <a:srgbClr val="CC00CC"/>
                </a:solidFill>
              </a:rPr>
              <a:t>tersinirdir</a:t>
            </a:r>
            <a:r>
              <a:rPr lang="en-US" altLang="tr-TR" sz="1700" dirty="0">
                <a:solidFill>
                  <a:srgbClr val="CC00CC"/>
                </a:solidFill>
              </a:rPr>
              <a:t> </a:t>
            </a:r>
          </a:p>
        </p:txBody>
      </p:sp>
      <p:sp>
        <p:nvSpPr>
          <p:cNvPr id="11" name="Rectangle 9"/>
          <p:cNvSpPr>
            <a:spLocks noChangeArrowheads="1"/>
          </p:cNvSpPr>
          <p:nvPr/>
        </p:nvSpPr>
        <p:spPr bwMode="auto">
          <a:xfrm>
            <a:off x="4992397" y="1223242"/>
            <a:ext cx="3657600" cy="9350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chemeClr val="hlink"/>
            </a:solid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dirty="0" err="1"/>
              <a:t>Stirling</a:t>
            </a:r>
            <a:r>
              <a:rPr lang="en-US" altLang="tr-TR" dirty="0"/>
              <a:t> </a:t>
            </a:r>
            <a:r>
              <a:rPr lang="tr-TR" altLang="tr-TR" dirty="0"/>
              <a:t>ve</a:t>
            </a:r>
            <a:r>
              <a:rPr lang="en-US" altLang="tr-TR" dirty="0"/>
              <a:t> Ericsson </a:t>
            </a:r>
            <a:r>
              <a:rPr lang="tr-TR" altLang="tr-TR" dirty="0"/>
              <a:t>çevrimlerinin verdiği mesaj şudur :</a:t>
            </a:r>
            <a:r>
              <a:rPr lang="en-US" altLang="tr-TR" dirty="0"/>
              <a:t> </a:t>
            </a:r>
            <a:r>
              <a:rPr lang="tr-TR" altLang="tr-TR" i="1" dirty="0" err="1">
                <a:solidFill>
                  <a:srgbClr val="CC00CC"/>
                </a:solidFill>
              </a:rPr>
              <a:t>Rejenerasyon</a:t>
            </a:r>
            <a:r>
              <a:rPr lang="tr-TR" altLang="tr-TR" i="1" dirty="0">
                <a:solidFill>
                  <a:srgbClr val="CC00CC"/>
                </a:solidFill>
              </a:rPr>
              <a:t> verimliliği artırabilir</a:t>
            </a:r>
            <a:r>
              <a:rPr lang="en-US" altLang="tr-TR" i="1" dirty="0">
                <a:solidFill>
                  <a:srgbClr val="CC00CC"/>
                </a:solidFill>
              </a:rPr>
              <a:t>.</a:t>
            </a:r>
          </a:p>
        </p:txBody>
      </p:sp>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297" y="3010868"/>
            <a:ext cx="3279775"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540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48</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8.8  STIRLING VE ERICSSON </a:t>
            </a:r>
            <a:r>
              <a:rPr lang="tr-TR" b="1" dirty="0" smtClean="0"/>
              <a:t>ÇEVRİMLERİ</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2243138"/>
            <a:ext cx="8809323"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4" y="4941168"/>
            <a:ext cx="8809323"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024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49</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8.8  STIRLING VE ERICSSON </a:t>
            </a:r>
            <a:r>
              <a:rPr lang="tr-TR" b="1" dirty="0" smtClean="0"/>
              <a:t>ÇEVRİMLERİ</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4" y="1891813"/>
            <a:ext cx="8809324" cy="488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18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5" y="2276872"/>
            <a:ext cx="3729305" cy="2031325"/>
          </a:xfrm>
          <a:prstGeom prst="rect">
            <a:avLst/>
          </a:prstGeom>
        </p:spPr>
        <p:txBody>
          <a:bodyPr wrap="square">
            <a:spAutoFit/>
          </a:bodyPr>
          <a:lstStyle/>
          <a:p>
            <a:pPr algn="just"/>
            <a:r>
              <a:rPr lang="tr-TR" dirty="0"/>
              <a:t>Gaz </a:t>
            </a:r>
            <a:r>
              <a:rPr lang="tr-TR" dirty="0" err="1" smtClean="0"/>
              <a:t>akışkanlı</a:t>
            </a:r>
            <a:r>
              <a:rPr lang="tr-TR" dirty="0" smtClean="0"/>
              <a:t> kompresörleri </a:t>
            </a:r>
            <a:r>
              <a:rPr lang="tr-TR" dirty="0"/>
              <a:t>daha önceki bölümlerde, soğutma çevrimlerinde </a:t>
            </a:r>
            <a:r>
              <a:rPr lang="tr-TR" dirty="0" smtClean="0"/>
              <a:t>kullanmış ve </a:t>
            </a:r>
            <a:r>
              <a:rPr lang="tr-TR" dirty="0"/>
              <a:t>kompresör gücünü kontrol hacminin enerji denkleminden, </a:t>
            </a:r>
            <a:r>
              <a:rPr lang="tr-TR" dirty="0" err="1" smtClean="0"/>
              <a:t>entlpi</a:t>
            </a:r>
            <a:r>
              <a:rPr lang="tr-TR" dirty="0" smtClean="0"/>
              <a:t> </a:t>
            </a:r>
            <a:r>
              <a:rPr lang="tr-TR" dirty="0"/>
              <a:t>değişimine </a:t>
            </a:r>
            <a:r>
              <a:rPr lang="tr-TR" dirty="0" smtClean="0"/>
              <a:t>bağlı olarak </a:t>
            </a:r>
            <a:r>
              <a:rPr lang="tr-TR" dirty="0"/>
              <a:t>aşağıdaki şekilde ifade </a:t>
            </a:r>
          </a:p>
          <a:p>
            <a:pPr algn="just"/>
            <a:r>
              <a:rPr lang="tr-TR" dirty="0"/>
              <a:t>etmiştik;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136747"/>
            <a:ext cx="2638076" cy="201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004" y="2284503"/>
            <a:ext cx="2237232" cy="1469136"/>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15" y="4509120"/>
            <a:ext cx="5715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Dikdörtgen 6"/>
              <p:cNvSpPr/>
              <p:nvPr/>
            </p:nvSpPr>
            <p:spPr>
              <a:xfrm>
                <a:off x="188967" y="5229200"/>
                <a:ext cx="8676620" cy="1200329"/>
              </a:xfrm>
              <a:prstGeom prst="rect">
                <a:avLst/>
              </a:prstGeom>
            </p:spPr>
            <p:txBody>
              <a:bodyPr wrap="square">
                <a:spAutoFit/>
              </a:bodyPr>
              <a:lstStyle/>
              <a:p>
                <a:r>
                  <a:rPr lang="tr-TR" dirty="0" smtClean="0"/>
                  <a:t>Burada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h</m:t>
                        </m:r>
                      </m:e>
                      <m:sub>
                        <m:r>
                          <a:rPr lang="tr-TR" i="1" dirty="0" smtClean="0">
                            <a:latin typeface="Cambria Math"/>
                          </a:rPr>
                          <m:t>𝑒</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h</m:t>
                        </m:r>
                      </m:e>
                      <m:sub>
                        <m:r>
                          <a:rPr lang="tr-TR" i="1" dirty="0" smtClean="0">
                            <a:latin typeface="Cambria Math"/>
                          </a:rPr>
                          <m:t>𝑖</m:t>
                        </m:r>
                      </m:sub>
                    </m:sSub>
                  </m:oMath>
                </a14:m>
                <a:r>
                  <a:rPr lang="tr-TR" dirty="0" smtClean="0"/>
                  <a:t> sırasıyla çıkış ve giriş </a:t>
                </a:r>
                <a:r>
                  <a:rPr lang="tr-TR" dirty="0" err="1" smtClean="0"/>
                  <a:t>entalpileridir</a:t>
                </a:r>
                <a:r>
                  <a:rPr lang="tr-TR" dirty="0"/>
                  <a:t>. Kompresörü, içeriye ve dışarıya gaz akışının olduğu </a:t>
                </a:r>
                <a:r>
                  <a:rPr lang="tr-TR" b="1" dirty="0" smtClean="0"/>
                  <a:t>sabit </a:t>
                </a:r>
                <a:r>
                  <a:rPr lang="tr-TR" b="1" dirty="0"/>
                  <a:t>bir hacim olarak </a:t>
                </a:r>
                <a:r>
                  <a:rPr lang="tr-TR" dirty="0"/>
                  <a:t>modelleriz. Modellemede, kompresörden ihmal edilebilir miktarda </a:t>
                </a:r>
                <a:r>
                  <a:rPr lang="tr-TR" dirty="0" smtClean="0"/>
                  <a:t>ısı transferi meydana </a:t>
                </a:r>
                <a:r>
                  <a:rPr lang="tr-TR" dirty="0"/>
                  <a:t>geldiğini ve kompresör girişi ile </a:t>
                </a:r>
                <a:r>
                  <a:rPr lang="tr-TR" dirty="0" smtClean="0"/>
                  <a:t>çıkışı arasındaki </a:t>
                </a:r>
                <a:r>
                  <a:rPr lang="tr-TR" dirty="0"/>
                  <a:t>kinetik ve potansiyel enerji değişimlerinin </a:t>
                </a:r>
                <a:r>
                  <a:rPr lang="tr-TR" dirty="0" smtClean="0"/>
                  <a:t>ihmal </a:t>
                </a:r>
                <a:r>
                  <a:rPr lang="tr-TR" dirty="0"/>
                  <a:t>edilebilir olduğu kabul edilir.</a:t>
                </a:r>
              </a:p>
            </p:txBody>
          </p:sp>
        </mc:Choice>
        <mc:Fallback xmlns="">
          <p:sp>
            <p:nvSpPr>
              <p:cNvPr id="7" name="Dikdörtgen 6"/>
              <p:cNvSpPr>
                <a:spLocks noRot="1" noChangeAspect="1" noMove="1" noResize="1" noEditPoints="1" noAdjustHandles="1" noChangeArrowheads="1" noChangeShapeType="1" noTextEdit="1"/>
              </p:cNvSpPr>
              <p:nvPr/>
            </p:nvSpPr>
            <p:spPr>
              <a:xfrm>
                <a:off x="188967" y="5229200"/>
                <a:ext cx="8676620" cy="1200329"/>
              </a:xfrm>
              <a:prstGeom prst="rect">
                <a:avLst/>
              </a:prstGeom>
              <a:blipFill rotWithShape="1">
                <a:blip r:embed="rId5"/>
                <a:stretch>
                  <a:fillRect l="-632" t="-2538" b="-7107"/>
                </a:stretch>
              </a:blipFill>
            </p:spPr>
            <p:txBody>
              <a:bodyPr/>
              <a:lstStyle/>
              <a:p>
                <a:r>
                  <a:rPr lang="tr-TR">
                    <a:noFill/>
                  </a:rPr>
                  <a:t> </a:t>
                </a:r>
              </a:p>
            </p:txBody>
          </p:sp>
        </mc:Fallback>
      </mc:AlternateContent>
    </p:spTree>
    <p:extLst>
      <p:ext uri="{BB962C8B-B14F-4D97-AF65-F5344CB8AC3E}">
        <p14:creationId xmlns:p14="http://schemas.microsoft.com/office/powerpoint/2010/main" val="535774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50</a:t>
            </a:fld>
            <a:endParaRPr lang="tr-TR"/>
          </a:p>
        </p:txBody>
      </p:sp>
      <p:sp>
        <p:nvSpPr>
          <p:cNvPr id="3" name="Dikdörtgen 2"/>
          <p:cNvSpPr/>
          <p:nvPr/>
        </p:nvSpPr>
        <p:spPr>
          <a:xfrm>
            <a:off x="122615" y="1262084"/>
            <a:ext cx="8809322" cy="1477328"/>
          </a:xfrm>
          <a:prstGeom prst="rect">
            <a:avLst/>
          </a:prstGeom>
        </p:spPr>
        <p:txBody>
          <a:bodyPr wrap="square">
            <a:spAutoFit/>
          </a:bodyPr>
          <a:lstStyle/>
          <a:p>
            <a:pPr algn="just"/>
            <a:r>
              <a:rPr lang="tr-TR" dirty="0"/>
              <a:t>Gaz türbini güç üretiminde kullanılan diğer bir mekanik sistemdir. Kamyon veya otomobil motoru olarak kullanıldığında açık çevrim veya bir nükleer santralde kullanıldığında ise kapalı bir çevrim olarak çalışabilir. Şekil 8-15a’da gösterilen açık sistem çalışmasında kompresöre giren atmosferik hava kompresörden sıkıştırıldıktan sonra yakıtın sabit basınçta yakıldığı bir yanma odasına girer. </a:t>
            </a:r>
          </a:p>
        </p:txBody>
      </p:sp>
      <p:sp>
        <p:nvSpPr>
          <p:cNvPr id="5" name="Dikdörtgen 4"/>
          <p:cNvSpPr/>
          <p:nvPr/>
        </p:nvSpPr>
        <p:spPr>
          <a:xfrm>
            <a:off x="122615" y="892752"/>
            <a:ext cx="8809323" cy="369332"/>
          </a:xfrm>
          <a:prstGeom prst="rect">
            <a:avLst/>
          </a:prstGeom>
        </p:spPr>
        <p:txBody>
          <a:bodyPr wrap="square">
            <a:spAutoFit/>
          </a:bodyPr>
          <a:lstStyle/>
          <a:p>
            <a:r>
              <a:rPr lang="tr-TR" b="1" dirty="0" smtClean="0"/>
              <a:t>8.9 BRAYTON ÇEVRİMİ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38" y="2704543"/>
            <a:ext cx="7417257" cy="291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351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049" y="116632"/>
            <a:ext cx="880932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 GAZ </a:t>
            </a:r>
            <a:r>
              <a:rPr lang="tr-TR" sz="2000" b="1" dirty="0"/>
              <a:t>GÜÇ </a:t>
            </a:r>
            <a:r>
              <a:rPr lang="tr-TR" sz="2000" b="1" dirty="0" smtClean="0"/>
              <a:t>ÇEVRİMLERİ</a:t>
            </a:r>
            <a:endParaRPr lang="tr-TR" sz="2000" b="1" dirty="0"/>
          </a:p>
        </p:txBody>
      </p:sp>
      <p:sp>
        <p:nvSpPr>
          <p:cNvPr id="4" name="Slayt Numarası Yer Tutucusu 3"/>
          <p:cNvSpPr>
            <a:spLocks noGrp="1"/>
          </p:cNvSpPr>
          <p:nvPr>
            <p:ph type="sldNum" sz="quarter" idx="12"/>
          </p:nvPr>
        </p:nvSpPr>
        <p:spPr/>
        <p:txBody>
          <a:bodyPr/>
          <a:lstStyle/>
          <a:p>
            <a:fld id="{8AB46032-8E10-420C-AA4D-9886DCF97C37}" type="slidenum">
              <a:rPr lang="tr-TR" smtClean="0"/>
              <a:t>51</a:t>
            </a:fld>
            <a:endParaRPr lang="tr-TR"/>
          </a:p>
        </p:txBody>
      </p:sp>
      <p:sp>
        <p:nvSpPr>
          <p:cNvPr id="5" name="Dikdörtgen 4"/>
          <p:cNvSpPr/>
          <p:nvPr/>
        </p:nvSpPr>
        <p:spPr>
          <a:xfrm>
            <a:off x="-88755" y="516742"/>
            <a:ext cx="8809323" cy="369332"/>
          </a:xfrm>
          <a:prstGeom prst="rect">
            <a:avLst/>
          </a:prstGeom>
        </p:spPr>
        <p:txBody>
          <a:bodyPr wrap="square">
            <a:spAutoFit/>
          </a:bodyPr>
          <a:lstStyle/>
          <a:p>
            <a:pPr algn="ctr"/>
            <a:r>
              <a:rPr lang="tr-TR" b="1" dirty="0" smtClean="0"/>
              <a:t>8.9 BRAYTON ÇEVRİMİ</a:t>
            </a:r>
          </a:p>
        </p:txBody>
      </p:sp>
      <p:sp>
        <p:nvSpPr>
          <p:cNvPr id="6" name="Dikdörtgen 5"/>
          <p:cNvSpPr/>
          <p:nvPr/>
        </p:nvSpPr>
        <p:spPr>
          <a:xfrm>
            <a:off x="124551" y="821796"/>
            <a:ext cx="8807387" cy="1754326"/>
          </a:xfrm>
          <a:prstGeom prst="rect">
            <a:avLst/>
          </a:prstGeom>
        </p:spPr>
        <p:txBody>
          <a:bodyPr wrap="square">
            <a:spAutoFit/>
          </a:bodyPr>
          <a:lstStyle/>
          <a:p>
            <a:pPr algn="just"/>
            <a:r>
              <a:rPr lang="tr-TR" dirty="0" smtClean="0"/>
              <a:t>Yanma sonucu oluşan yüksek sıcaklıklı gazlar daha sonra yanma odasını terk ederek türbine girer ve burada çevre basıncına genişlerken iş yapar. Son olarak türbinden çıkan yanma ürünleri atmosfere atılır. Şekil 8-15b’ de gösterilen kapalı sistem çalışmasında ise yanma odasının yerini içerisinde ısının harici bir kaynaktan sisteme girdiği bir ısı değiştirici almıştır. Burada ilave bir ısı değiştirici, havayı çevrim başlangıcındaki orijinal hâline getirmek üzere sistemden dışarıya ısı transfer etmek amacıyla kullanılmaktadır.</a:t>
            </a:r>
            <a:endParaRPr lang="tr-TR" dirty="0"/>
          </a:p>
        </p:txBody>
      </p:sp>
      <p:grpSp>
        <p:nvGrpSpPr>
          <p:cNvPr id="9" name="Grup 8"/>
          <p:cNvGrpSpPr/>
          <p:nvPr/>
        </p:nvGrpSpPr>
        <p:grpSpPr>
          <a:xfrm>
            <a:off x="194684" y="2694706"/>
            <a:ext cx="3933825" cy="3149519"/>
            <a:chOff x="4813726" y="2197759"/>
            <a:chExt cx="3933825" cy="3149519"/>
          </a:xfrm>
        </p:grpSpPr>
        <p:grpSp>
          <p:nvGrpSpPr>
            <p:cNvPr id="3" name="Grup 2"/>
            <p:cNvGrpSpPr/>
            <p:nvPr/>
          </p:nvGrpSpPr>
          <p:grpSpPr>
            <a:xfrm>
              <a:off x="4813726" y="2197759"/>
              <a:ext cx="3933825" cy="3149519"/>
              <a:chOff x="4797350" y="2164265"/>
              <a:chExt cx="3933825" cy="3149519"/>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085184"/>
                <a:ext cx="28003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350" y="2164265"/>
                <a:ext cx="393382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Metin kutusu 7"/>
            <p:cNvSpPr txBox="1"/>
            <p:nvPr/>
          </p:nvSpPr>
          <p:spPr>
            <a:xfrm>
              <a:off x="6475412" y="4421285"/>
              <a:ext cx="201630" cy="307777"/>
            </a:xfrm>
            <a:prstGeom prst="rect">
              <a:avLst/>
            </a:prstGeom>
            <a:solidFill>
              <a:schemeClr val="bg1"/>
            </a:solidFill>
          </p:spPr>
          <p:txBody>
            <a:bodyPr wrap="square" rtlCol="0">
              <a:spAutoFit/>
            </a:bodyPr>
            <a:lstStyle/>
            <a:p>
              <a:r>
                <a:rPr lang="tr-TR" sz="1400" dirty="0" smtClean="0"/>
                <a:t>b</a:t>
              </a:r>
              <a:endParaRPr lang="tr-TR" sz="1400" dirty="0"/>
            </a:p>
          </p:txBody>
        </p:sp>
      </p:gr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471445" y="2576122"/>
            <a:ext cx="2557288" cy="214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081"/>
          <a:stretch/>
        </p:blipFill>
        <p:spPr bwMode="auto">
          <a:xfrm>
            <a:off x="4499017" y="4668441"/>
            <a:ext cx="2426676" cy="21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133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 GAZ </a:t>
            </a:r>
            <a:r>
              <a:rPr lang="tr-TR" sz="2000" b="1" dirty="0"/>
              <a:t>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52</a:t>
            </a:fld>
            <a:endParaRPr lang="tr-TR"/>
          </a:p>
        </p:txBody>
      </p:sp>
      <p:sp>
        <p:nvSpPr>
          <p:cNvPr id="3" name="Dikdörtgen 2"/>
          <p:cNvSpPr/>
          <p:nvPr/>
        </p:nvSpPr>
        <p:spPr>
          <a:xfrm>
            <a:off x="44387" y="736877"/>
            <a:ext cx="8809324" cy="646331"/>
          </a:xfrm>
          <a:prstGeom prst="rect">
            <a:avLst/>
          </a:prstGeom>
        </p:spPr>
        <p:txBody>
          <a:bodyPr wrap="square">
            <a:spAutoFit/>
          </a:bodyPr>
          <a:lstStyle/>
          <a:p>
            <a:pPr algn="just"/>
            <a:r>
              <a:rPr lang="tr-TR" dirty="0" smtClean="0"/>
              <a:t>Gaz türbinlerinin modellenmesinde kullanılan çevrim </a:t>
            </a:r>
            <a:r>
              <a:rPr lang="tr-TR" b="1" dirty="0" err="1" smtClean="0">
                <a:solidFill>
                  <a:srgbClr val="FF0000"/>
                </a:solidFill>
              </a:rPr>
              <a:t>Brayton</a:t>
            </a:r>
            <a:r>
              <a:rPr lang="tr-TR" b="1" dirty="0" smtClean="0">
                <a:solidFill>
                  <a:srgbClr val="FF0000"/>
                </a:solidFill>
              </a:rPr>
              <a:t> çevrimi</a:t>
            </a:r>
            <a:r>
              <a:rPr lang="tr-TR" dirty="0" smtClean="0"/>
              <a:t>dir. </a:t>
            </a:r>
            <a:r>
              <a:rPr lang="tr-TR" dirty="0" err="1" smtClean="0"/>
              <a:t>Brayton</a:t>
            </a:r>
            <a:r>
              <a:rPr lang="tr-TR" dirty="0" smtClean="0"/>
              <a:t> çevriminde </a:t>
            </a:r>
            <a:r>
              <a:rPr lang="tr-TR" dirty="0" err="1" smtClean="0"/>
              <a:t>izentropik</a:t>
            </a:r>
            <a:r>
              <a:rPr lang="tr-TR" dirty="0" smtClean="0"/>
              <a:t> sıkıştırma ve genişleme işlemleri kullanılmaktadır. Böyle bir çevrimin ısıl verimi:</a:t>
            </a:r>
            <a:endParaRPr lang="tr-TR" dirty="0"/>
          </a:p>
        </p:txBody>
      </p:sp>
      <p:sp>
        <p:nvSpPr>
          <p:cNvPr id="5" name="Dikdörtgen 4"/>
          <p:cNvSpPr/>
          <p:nvPr/>
        </p:nvSpPr>
        <p:spPr>
          <a:xfrm>
            <a:off x="122616" y="516742"/>
            <a:ext cx="8809323" cy="369332"/>
          </a:xfrm>
          <a:prstGeom prst="rect">
            <a:avLst/>
          </a:prstGeom>
        </p:spPr>
        <p:txBody>
          <a:bodyPr wrap="square">
            <a:spAutoFit/>
          </a:bodyPr>
          <a:lstStyle/>
          <a:p>
            <a:pPr algn="ctr"/>
            <a:r>
              <a:rPr lang="tr-TR" b="1" dirty="0" smtClean="0"/>
              <a:t>8.9 BRAYTON ÇEVRİMİ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8" y="1383208"/>
            <a:ext cx="7400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44958" y="2281668"/>
            <a:ext cx="3878498" cy="369332"/>
          </a:xfrm>
          <a:prstGeom prst="rect">
            <a:avLst/>
          </a:prstGeom>
        </p:spPr>
        <p:txBody>
          <a:bodyPr wrap="none">
            <a:spAutoFit/>
          </a:bodyPr>
          <a:lstStyle/>
          <a:p>
            <a:r>
              <a:rPr lang="tr-TR" dirty="0" err="1" smtClean="0"/>
              <a:t>İzentropik</a:t>
            </a:r>
            <a:r>
              <a:rPr lang="tr-TR" dirty="0" smtClean="0"/>
              <a:t> hâl denklemlerini kullanarak;</a:t>
            </a:r>
            <a:endParaRPr lang="tr-T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832" y="2650305"/>
            <a:ext cx="66579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Metin kutusu 8"/>
              <p:cNvSpPr txBox="1"/>
              <p:nvPr/>
            </p:nvSpPr>
            <p:spPr>
              <a:xfrm>
                <a:off x="501054" y="3416927"/>
                <a:ext cx="4161909" cy="369332"/>
              </a:xfrm>
              <a:prstGeom prst="rect">
                <a:avLst/>
              </a:prstGeom>
              <a:noFill/>
            </p:spPr>
            <p:txBody>
              <a:bodyPr wrap="none" rtlCol="0">
                <a:spAutoFit/>
              </a:bodyPr>
              <a:lstStyle/>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2</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3</m:t>
                        </m:r>
                      </m:sub>
                    </m:sSub>
                    <m:r>
                      <a:rPr lang="tr-TR" b="0" i="1" smtClean="0">
                        <a:latin typeface="Cambria Math"/>
                      </a:rPr>
                      <m:t> , </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4</m:t>
                        </m:r>
                      </m:sub>
                    </m:sSub>
                  </m:oMath>
                </a14:m>
                <a:r>
                  <a:rPr lang="tr-TR" dirty="0" smtClean="0"/>
                  <a:t> olduğunu dikkate alarak,</a:t>
                </a:r>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501054" y="3416927"/>
                <a:ext cx="4161909" cy="369332"/>
              </a:xfrm>
              <a:prstGeom prst="rect">
                <a:avLst/>
              </a:prstGeom>
              <a:blipFill rotWithShape="1">
                <a:blip r:embed="rId4"/>
                <a:stretch>
                  <a:fillRect t="-8333" r="-293" b="-26667"/>
                </a:stretch>
              </a:blipFill>
            </p:spPr>
            <p:txBody>
              <a:bodyPr/>
              <a:lstStyle/>
              <a:p>
                <a:r>
                  <a:rPr lang="tr-TR">
                    <a:noFill/>
                  </a:rPr>
                  <a:t> </a:t>
                </a:r>
              </a:p>
            </p:txBody>
          </p:sp>
        </mc:Fallback>
      </mc:AlternateContent>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381" y="3750429"/>
            <a:ext cx="6457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167268" y="4503992"/>
            <a:ext cx="1920462" cy="369332"/>
          </a:xfrm>
          <a:prstGeom prst="rect">
            <a:avLst/>
          </a:prstGeom>
        </p:spPr>
        <p:txBody>
          <a:bodyPr wrap="none">
            <a:spAutoFit/>
          </a:bodyPr>
          <a:lstStyle/>
          <a:p>
            <a:r>
              <a:rPr lang="tr-TR" dirty="0" smtClean="0"/>
              <a:t>Böylece ısıl verim; </a:t>
            </a:r>
            <a:endParaRPr lang="tr-TR" dirty="0"/>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54" y="4892651"/>
            <a:ext cx="62388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28" y="5607026"/>
            <a:ext cx="8858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488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53</a:t>
            </a:fld>
            <a:endParaRPr lang="tr-TR"/>
          </a:p>
        </p:txBody>
      </p:sp>
      <p:sp>
        <p:nvSpPr>
          <p:cNvPr id="5" name="Dikdörtgen 4"/>
          <p:cNvSpPr/>
          <p:nvPr/>
        </p:nvSpPr>
        <p:spPr>
          <a:xfrm>
            <a:off x="130390" y="892752"/>
            <a:ext cx="8809323" cy="369332"/>
          </a:xfrm>
          <a:prstGeom prst="rect">
            <a:avLst/>
          </a:prstGeom>
        </p:spPr>
        <p:txBody>
          <a:bodyPr wrap="square">
            <a:spAutoFit/>
          </a:bodyPr>
          <a:lstStyle/>
          <a:p>
            <a:pPr algn="ctr"/>
            <a:r>
              <a:rPr lang="tr-TR" b="1" dirty="0" smtClean="0"/>
              <a:t>8.9 BRAYTON ÇEVRİMİ</a:t>
            </a:r>
          </a:p>
        </p:txBody>
      </p:sp>
      <mc:AlternateContent xmlns:mc="http://schemas.openxmlformats.org/markup-compatibility/2006" xmlns:a14="http://schemas.microsoft.com/office/drawing/2010/main">
        <mc:Choice Requires="a14">
          <p:sp>
            <p:nvSpPr>
              <p:cNvPr id="6" name="Dikdörtgen 5"/>
              <p:cNvSpPr/>
              <p:nvPr/>
            </p:nvSpPr>
            <p:spPr>
              <a:xfrm>
                <a:off x="122616" y="2132856"/>
                <a:ext cx="8809323" cy="2621743"/>
              </a:xfrm>
              <a:prstGeom prst="rect">
                <a:avLst/>
              </a:prstGeom>
            </p:spPr>
            <p:txBody>
              <a:bodyPr wrap="square">
                <a:spAutoFit/>
              </a:bodyPr>
              <a:lstStyle/>
              <a:p>
                <a:pPr algn="just"/>
                <a:r>
                  <a:rPr lang="tr-TR" dirty="0" smtClean="0"/>
                  <a:t>Gerçek bir gaz türbininde kompresör ve türbin </a:t>
                </a:r>
                <a:r>
                  <a:rPr lang="tr-TR" dirty="0" err="1" smtClean="0"/>
                  <a:t>izentropik</a:t>
                </a:r>
                <a:r>
                  <a:rPr lang="tr-TR" dirty="0" smtClean="0"/>
                  <a:t> değildir ve bu elemanlarda bazı kayıplar meydana gelir. Bu kayıplar yaklaşık olarak % 85 civarında olup gaz türbininin verimini önemli ölçüde azaltmaktadır.</a:t>
                </a:r>
              </a:p>
              <a:p>
                <a:pPr algn="just"/>
                <a:endParaRPr lang="tr-TR" dirty="0" smtClean="0"/>
              </a:p>
              <a:p>
                <a:pPr algn="just"/>
                <a:r>
                  <a:rPr lang="tr-TR" dirty="0" smtClean="0"/>
                  <a:t>Gaz türbinlerinin ısıl verimlerini ciddi biçimde sınırlayan diğer bir özelliği ise </a:t>
                </a:r>
                <a:r>
                  <a:rPr lang="tr-TR" b="1" dirty="0" smtClean="0">
                    <a:solidFill>
                      <a:srgbClr val="FF0000"/>
                    </a:solidFill>
                  </a:rPr>
                  <a:t>geri iş oranı</a:t>
                </a:r>
                <a:r>
                  <a:rPr lang="tr-TR" dirty="0" smtClean="0"/>
                  <a:t>, </a:t>
                </a:r>
              </a:p>
              <a:p>
                <a:pPr algn="just"/>
                <a14:m>
                  <m:oMath xmlns:m="http://schemas.openxmlformats.org/officeDocument/2006/math">
                    <m:sSub>
                      <m:sSubPr>
                        <m:ctrlPr>
                          <a:rPr lang="tr-TR" b="0" i="1" smtClean="0">
                            <a:latin typeface="Cambria Math" panose="02040503050406030204" pitchFamily="18" charset="0"/>
                          </a:rPr>
                        </m:ctrlPr>
                      </m:sSubPr>
                      <m:e>
                        <m:acc>
                          <m:accPr>
                            <m:chr m:val="̇"/>
                            <m:ctrlPr>
                              <a:rPr lang="tr-TR" i="1" smtClean="0">
                                <a:latin typeface="Cambria Math" panose="02040503050406030204" pitchFamily="18" charset="0"/>
                              </a:rPr>
                            </m:ctrlPr>
                          </m:accPr>
                          <m:e>
                            <m:r>
                              <a:rPr lang="tr-TR" b="0" i="1" smtClean="0">
                                <a:latin typeface="Cambria Math"/>
                              </a:rPr>
                              <m:t>𝑊</m:t>
                            </m:r>
                          </m:e>
                        </m:acc>
                      </m:e>
                      <m:sub>
                        <m:r>
                          <a:rPr lang="tr-TR" b="0" i="1" smtClean="0">
                            <a:latin typeface="Cambria Math"/>
                          </a:rPr>
                          <m:t>𝑘𝑜𝑚𝑝</m:t>
                        </m:r>
                      </m:sub>
                    </m:sSub>
                    <m:r>
                      <a:rPr lang="tr-TR" b="0" i="1" smtClean="0">
                        <a:latin typeface="Cambria Math"/>
                      </a:rPr>
                      <m:t>/</m:t>
                    </m:r>
                    <m:sSub>
                      <m:sSubPr>
                        <m:ctrlPr>
                          <a:rPr lang="tr-TR" b="0" i="1" smtClean="0">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b="0" i="1" smtClean="0">
                                <a:latin typeface="Cambria Math"/>
                              </a:rPr>
                              <m:t>𝑊</m:t>
                            </m:r>
                          </m:e>
                        </m:acc>
                      </m:e>
                      <m:sub>
                        <m:r>
                          <a:rPr lang="tr-TR" b="0" i="1" smtClean="0">
                            <a:latin typeface="Cambria Math"/>
                          </a:rPr>
                          <m:t>𝑡</m:t>
                        </m:r>
                        <m:r>
                          <a:rPr lang="tr-TR" b="0" i="1" smtClean="0">
                            <a:latin typeface="Cambria Math"/>
                          </a:rPr>
                          <m:t>ü</m:t>
                        </m:r>
                        <m:r>
                          <a:rPr lang="tr-TR" b="0" i="1" smtClean="0">
                            <a:latin typeface="Cambria Math"/>
                          </a:rPr>
                          <m:t>𝑟𝑏</m:t>
                        </m:r>
                      </m:sub>
                    </m:sSub>
                  </m:oMath>
                </a14:m>
                <a:r>
                  <a:rPr lang="tr-TR" dirty="0" smtClean="0"/>
                  <a:t> , ile ölçülen kompresörün güç ihtiyacıdır. Kompresörü çalıştırmak için türbinin ürettiği gücün % 80’ine ihtiyaç duyulabilir (0.80’lik bir geri iş oranı). Bu durumda geriye net çıkış gücü olarak % 20’lik bir kısım kalmaktadır. Kompresör ve türbin verimleri çok düşük olduğunda bu nispeten yüksek sınır değerle karşılaşılmaktadır.</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22616" y="2132856"/>
                <a:ext cx="8809323" cy="2621743"/>
              </a:xfrm>
              <a:prstGeom prst="rect">
                <a:avLst/>
              </a:prstGeom>
              <a:blipFill rotWithShape="1">
                <a:blip r:embed="rId2"/>
                <a:stretch>
                  <a:fillRect l="-554" t="-1163" r="-623" b="-2791"/>
                </a:stretch>
              </a:blipFill>
            </p:spPr>
            <p:txBody>
              <a:bodyPr/>
              <a:lstStyle/>
              <a:p>
                <a:r>
                  <a:rPr lang="tr-TR">
                    <a:noFill/>
                  </a:rPr>
                  <a:t> </a:t>
                </a:r>
              </a:p>
            </p:txBody>
          </p:sp>
        </mc:Fallback>
      </mc:AlternateContent>
    </p:spTree>
    <p:extLst>
      <p:ext uri="{BB962C8B-B14F-4D97-AF65-F5344CB8AC3E}">
        <p14:creationId xmlns:p14="http://schemas.microsoft.com/office/powerpoint/2010/main" val="2863192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8GAZ </a:t>
            </a:r>
            <a:r>
              <a:rPr lang="tr-TR" sz="2000" b="1" dirty="0"/>
              <a:t>GÜÇ </a:t>
            </a:r>
            <a:r>
              <a:rPr lang="tr-TR" sz="2000" b="1" dirty="0" smtClean="0"/>
              <a:t>Ç EVRİMLERİ</a:t>
            </a:r>
            <a:endParaRPr lang="tr-TR" sz="2000" b="1" dirty="0"/>
          </a:p>
        </p:txBody>
      </p:sp>
      <p:sp>
        <p:nvSpPr>
          <p:cNvPr id="4" name="Slayt Numarası Yer Tutucusu 3"/>
          <p:cNvSpPr>
            <a:spLocks noGrp="1"/>
          </p:cNvSpPr>
          <p:nvPr>
            <p:ph type="sldNum" sz="quarter" idx="12"/>
          </p:nvPr>
        </p:nvSpPr>
        <p:spPr/>
        <p:txBody>
          <a:bodyPr/>
          <a:lstStyle/>
          <a:p>
            <a:fld id="{8AB46032-8E10-420C-AA4D-9886DCF97C37}" type="slidenum">
              <a:rPr lang="tr-TR" smtClean="0"/>
              <a:t>54</a:t>
            </a:fld>
            <a:endParaRPr lang="tr-TR"/>
          </a:p>
        </p:txBody>
      </p:sp>
      <p:sp>
        <p:nvSpPr>
          <p:cNvPr id="5" name="Dikdörtgen 4"/>
          <p:cNvSpPr/>
          <p:nvPr/>
        </p:nvSpPr>
        <p:spPr>
          <a:xfrm>
            <a:off x="109713" y="516742"/>
            <a:ext cx="8809323" cy="369332"/>
          </a:xfrm>
          <a:prstGeom prst="rect">
            <a:avLst/>
          </a:prstGeom>
        </p:spPr>
        <p:txBody>
          <a:bodyPr wrap="square">
            <a:spAutoFit/>
          </a:bodyPr>
          <a:lstStyle/>
          <a:p>
            <a:pPr algn="ctr"/>
            <a:r>
              <a:rPr lang="tr-TR" b="1" dirty="0" smtClean="0"/>
              <a:t>8.9 BRAYTON ÇEVRİMİ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93" y="886074"/>
            <a:ext cx="8809323"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168940"/>
            <a:ext cx="2152764" cy="172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3301112" y="5168940"/>
            <a:ext cx="2014526" cy="16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081"/>
          <a:stretch/>
        </p:blipFill>
        <p:spPr bwMode="auto">
          <a:xfrm>
            <a:off x="6660232" y="4957040"/>
            <a:ext cx="1736979" cy="151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19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55</a:t>
            </a:fld>
            <a:endParaRPr lang="tr-TR"/>
          </a:p>
        </p:txBody>
      </p:sp>
      <p:sp>
        <p:nvSpPr>
          <p:cNvPr id="5" name="Dikdörtgen 4"/>
          <p:cNvSpPr/>
          <p:nvPr/>
        </p:nvSpPr>
        <p:spPr>
          <a:xfrm>
            <a:off x="122614" y="824518"/>
            <a:ext cx="8809323" cy="369332"/>
          </a:xfrm>
          <a:prstGeom prst="rect">
            <a:avLst/>
          </a:prstGeom>
        </p:spPr>
        <p:txBody>
          <a:bodyPr wrap="square">
            <a:spAutoFit/>
          </a:bodyPr>
          <a:lstStyle/>
          <a:p>
            <a:r>
              <a:rPr lang="tr-TR" b="1" dirty="0" smtClean="0"/>
              <a:t>8.9 BRAYTON ÇEVRİMİ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18" y="1223804"/>
            <a:ext cx="8809324" cy="492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147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56</a:t>
            </a:fld>
            <a:endParaRPr lang="tr-TR"/>
          </a:p>
        </p:txBody>
      </p:sp>
      <p:sp>
        <p:nvSpPr>
          <p:cNvPr id="5" name="Dikdörtgen 4"/>
          <p:cNvSpPr/>
          <p:nvPr/>
        </p:nvSpPr>
        <p:spPr>
          <a:xfrm>
            <a:off x="122615" y="824518"/>
            <a:ext cx="8809323" cy="369332"/>
          </a:xfrm>
          <a:prstGeom prst="rect">
            <a:avLst/>
          </a:prstGeom>
        </p:spPr>
        <p:txBody>
          <a:bodyPr wrap="square">
            <a:spAutoFit/>
          </a:bodyPr>
          <a:lstStyle/>
          <a:p>
            <a:r>
              <a:rPr lang="tr-TR" b="1" dirty="0" smtClean="0"/>
              <a:t>8.10  REJENERATÖRLÜ GAZ TÜRBİNİ ÇEVRİMİ</a:t>
            </a:r>
          </a:p>
        </p:txBody>
      </p:sp>
      <mc:AlternateContent xmlns:mc="http://schemas.openxmlformats.org/markup-compatibility/2006" xmlns:a14="http://schemas.microsoft.com/office/drawing/2010/main">
        <mc:Choice Requires="a14">
          <p:sp>
            <p:nvSpPr>
              <p:cNvPr id="3" name="Dikdörtgen 2"/>
              <p:cNvSpPr/>
              <p:nvPr/>
            </p:nvSpPr>
            <p:spPr>
              <a:xfrm>
                <a:off x="122613" y="1149451"/>
                <a:ext cx="8809323" cy="2308324"/>
              </a:xfrm>
              <a:prstGeom prst="rect">
                <a:avLst/>
              </a:prstGeom>
            </p:spPr>
            <p:txBody>
              <a:bodyPr wrap="square">
                <a:spAutoFit/>
              </a:bodyPr>
              <a:lstStyle/>
              <a:p>
                <a:pPr algn="just"/>
                <a:r>
                  <a:rPr lang="tr-TR" dirty="0" smtClean="0"/>
                  <a:t>Önceki bölümdeki basit gaz türbini çevriminden ısı transferi; ister direkt olarak ister yanma ürünleriyle ya da ister bir ısı değiştiriciden olsun çevreye olan bir kayıptır. Türbini terk eden akışkanın sıcaklığı kompresöre giren akışkanın sıcaklığından yüksek olduğundan bu kayıp enerjinin bir kısmı geri kazanılabilir. Şekil 8-17’de gösterildiği üzere, bu kayıp enerjinin bir kısmı, zıt-akışlı bir ısı değiştirici veya bir </a:t>
                </a:r>
                <a:r>
                  <a:rPr lang="tr-TR" dirty="0" err="1" smtClean="0"/>
                  <a:t>rejeneratör</a:t>
                </a:r>
                <a:r>
                  <a:rPr lang="tr-TR" dirty="0" smtClean="0"/>
                  <a:t> kullanılarak kompresörü terk eden havaya transfer edilebilir. İdeal bir </a:t>
                </a:r>
                <a:r>
                  <a:rPr lang="tr-TR" dirty="0" err="1" smtClean="0"/>
                  <a:t>rejeneratörde</a:t>
                </a:r>
                <a:r>
                  <a:rPr lang="tr-TR" dirty="0" smtClean="0"/>
                  <a:t> çıkış sıcaklığı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3</m:t>
                        </m:r>
                      </m:sub>
                    </m:sSub>
                  </m:oMath>
                </a14:m>
                <a:r>
                  <a:rPr lang="tr-TR" dirty="0" smtClean="0"/>
                  <a:t>, giriş sıcaklığı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5</m:t>
                        </m:r>
                      </m:sub>
                    </m:sSub>
                  </m:oMath>
                </a14:m>
                <a:r>
                  <a:rPr lang="tr-TR" dirty="0" smtClean="0"/>
                  <a:t>’e ve benzer şekilde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2</m:t>
                        </m:r>
                      </m:sub>
                    </m:sSub>
                  </m:oMath>
                </a14:m>
                <a:r>
                  <a:rPr lang="tr-TR" dirty="0" smtClean="0"/>
                  <a:t> de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6</m:t>
                        </m:r>
                      </m:sub>
                    </m:sSub>
                  </m:oMath>
                </a14:m>
                <a:r>
                  <a:rPr lang="tr-TR" dirty="0" smtClean="0"/>
                  <a:t> ’ya eşittir. Sistemden daha az ısı atıldığından dolayı ısıl verimin artması beklenir. Isıl verim; </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122613" y="1149451"/>
                <a:ext cx="8809323" cy="2308324"/>
              </a:xfrm>
              <a:prstGeom prst="rect">
                <a:avLst/>
              </a:prstGeom>
              <a:blipFill rotWithShape="1">
                <a:blip r:embed="rId2"/>
                <a:stretch>
                  <a:fillRect l="-554" t="-1323" r="-623" b="-3439"/>
                </a:stretch>
              </a:blipFill>
            </p:spPr>
            <p:txBody>
              <a:bodyPr/>
              <a:lstStyle/>
              <a:p>
                <a:r>
                  <a:rPr lang="tr-TR">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939" y="4509120"/>
            <a:ext cx="57150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5030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9" name="Dikdörtgen 8"/>
          <p:cNvSpPr/>
          <p:nvPr/>
        </p:nvSpPr>
        <p:spPr>
          <a:xfrm>
            <a:off x="122615" y="824518"/>
            <a:ext cx="8809323" cy="369332"/>
          </a:xfrm>
          <a:prstGeom prst="rect">
            <a:avLst/>
          </a:prstGeom>
        </p:spPr>
        <p:txBody>
          <a:bodyPr wrap="square">
            <a:spAutoFit/>
          </a:bodyPr>
          <a:lstStyle/>
          <a:p>
            <a:r>
              <a:rPr lang="tr-TR" b="1" dirty="0" smtClean="0"/>
              <a:t>8.10  REJENERATÖRLÜ GAZ TÜRBİNİ ÇEVRİMİ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50" y="1433513"/>
            <a:ext cx="7056901" cy="503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529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6732240" y="5000600"/>
            <a:ext cx="2057400" cy="1190625"/>
          </a:xfrm>
          <a:prstGeom prst="rect">
            <a:avLst/>
          </a:prstGeom>
          <a:gradFill>
            <a:gsLst>
              <a:gs pos="0">
                <a:srgbClr val="FFEFD1"/>
              </a:gs>
              <a:gs pos="64999">
                <a:srgbClr val="F0EBD5"/>
              </a:gs>
              <a:gs pos="100000">
                <a:srgbClr val="D1C39F"/>
              </a:gs>
            </a:gsLst>
            <a:lin ang="5400000" scaled="0"/>
          </a:gradFill>
          <a:ln>
            <a:noFill/>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i="1" dirty="0" err="1">
                <a:solidFill>
                  <a:srgbClr val="3333FF"/>
                </a:solidFill>
              </a:rPr>
              <a:t>Rejenerasyonlu</a:t>
            </a:r>
            <a:r>
              <a:rPr lang="en-US" altLang="tr-TR" i="1" dirty="0">
                <a:solidFill>
                  <a:srgbClr val="3333FF"/>
                </a:solidFill>
              </a:rPr>
              <a:t> </a:t>
            </a:r>
            <a:r>
              <a:rPr lang="en-US" altLang="tr-TR" i="1" dirty="0" err="1">
                <a:solidFill>
                  <a:srgbClr val="3333FF"/>
                </a:solidFill>
              </a:rPr>
              <a:t>bir</a:t>
            </a:r>
            <a:r>
              <a:rPr lang="tr-TR" altLang="tr-TR" i="1" dirty="0">
                <a:solidFill>
                  <a:srgbClr val="3333FF"/>
                </a:solidFill>
              </a:rPr>
              <a:t> </a:t>
            </a:r>
            <a:r>
              <a:rPr lang="en-US" altLang="tr-TR" i="1" dirty="0" err="1">
                <a:solidFill>
                  <a:srgbClr val="3333FF"/>
                </a:solidFill>
              </a:rPr>
              <a:t>Brayton</a:t>
            </a:r>
            <a:r>
              <a:rPr lang="en-US" altLang="tr-TR" i="1" dirty="0">
                <a:solidFill>
                  <a:srgbClr val="3333FF"/>
                </a:solidFill>
              </a:rPr>
              <a:t> </a:t>
            </a:r>
            <a:r>
              <a:rPr lang="en-US" altLang="tr-TR" i="1" dirty="0" err="1">
                <a:solidFill>
                  <a:srgbClr val="3333FF"/>
                </a:solidFill>
              </a:rPr>
              <a:t>çevriminin</a:t>
            </a:r>
            <a:r>
              <a:rPr lang="en-US" altLang="tr-TR" dirty="0"/>
              <a:t> </a:t>
            </a:r>
            <a:r>
              <a:rPr lang="en-US" altLang="tr-TR" i="1" dirty="0">
                <a:solidFill>
                  <a:srgbClr val="3333FF"/>
                </a:solidFill>
              </a:rPr>
              <a:t>T-s </a:t>
            </a:r>
            <a:r>
              <a:rPr lang="tr-TR" altLang="tr-TR" i="1" dirty="0">
                <a:solidFill>
                  <a:srgbClr val="3333FF"/>
                </a:solidFill>
              </a:rPr>
              <a:t> </a:t>
            </a:r>
            <a:r>
              <a:rPr lang="en-US" altLang="tr-TR" i="1" dirty="0" err="1">
                <a:solidFill>
                  <a:srgbClr val="3333FF"/>
                </a:solidFill>
              </a:rPr>
              <a:t>diyagramı</a:t>
            </a:r>
            <a:r>
              <a:rPr lang="en-US" altLang="tr-TR" dirty="0"/>
              <a:t>.</a:t>
            </a:r>
            <a:endParaRPr lang="en-US" altLang="tr-TR" dirty="0">
              <a:solidFill>
                <a:srgbClr val="3333FF"/>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2365052"/>
            <a:ext cx="6227763"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2007815"/>
            <a:ext cx="2938462"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971600" y="5229200"/>
            <a:ext cx="3117850" cy="366713"/>
          </a:xfrm>
          <a:prstGeom prst="rect">
            <a:avLst/>
          </a:prstGeom>
          <a:gradFill>
            <a:gsLst>
              <a:gs pos="0">
                <a:srgbClr val="FFEFD1"/>
              </a:gs>
              <a:gs pos="64999">
                <a:srgbClr val="F0EBD5"/>
              </a:gs>
              <a:gs pos="100000">
                <a:srgbClr val="D1C39F"/>
              </a:gs>
            </a:gsLst>
            <a:lin ang="5400000" scaled="0"/>
          </a:gradFill>
          <a:ln>
            <a:noFill/>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dirty="0" err="1">
                <a:solidFill>
                  <a:srgbClr val="3333FF"/>
                </a:solidFill>
              </a:rPr>
              <a:t>Rejeneratörlü</a:t>
            </a:r>
            <a:r>
              <a:rPr lang="en-US" altLang="tr-TR" dirty="0">
                <a:solidFill>
                  <a:srgbClr val="3333FF"/>
                </a:solidFill>
              </a:rPr>
              <a:t> </a:t>
            </a:r>
            <a:r>
              <a:rPr lang="en-US" altLang="tr-TR" dirty="0" err="1">
                <a:solidFill>
                  <a:srgbClr val="3333FF"/>
                </a:solidFill>
              </a:rPr>
              <a:t>bir</a:t>
            </a:r>
            <a:r>
              <a:rPr lang="en-US" altLang="tr-TR" dirty="0">
                <a:solidFill>
                  <a:srgbClr val="3333FF"/>
                </a:solidFill>
              </a:rPr>
              <a:t> </a:t>
            </a:r>
            <a:r>
              <a:rPr lang="en-US" altLang="tr-TR" dirty="0" err="1">
                <a:solidFill>
                  <a:srgbClr val="3333FF"/>
                </a:solidFill>
              </a:rPr>
              <a:t>gaz</a:t>
            </a:r>
            <a:r>
              <a:rPr lang="en-US" altLang="tr-TR" dirty="0">
                <a:solidFill>
                  <a:srgbClr val="3333FF"/>
                </a:solidFill>
              </a:rPr>
              <a:t> </a:t>
            </a:r>
            <a:r>
              <a:rPr lang="en-US" altLang="tr-TR" dirty="0" err="1">
                <a:solidFill>
                  <a:srgbClr val="3333FF"/>
                </a:solidFill>
              </a:rPr>
              <a:t>türbini</a:t>
            </a:r>
            <a:r>
              <a:rPr lang="en-US" altLang="tr-TR" dirty="0">
                <a:solidFill>
                  <a:srgbClr val="3333FF"/>
                </a:solidFill>
              </a:rPr>
              <a:t>..</a:t>
            </a:r>
          </a:p>
        </p:txBody>
      </p:sp>
      <p:sp>
        <p:nvSpPr>
          <p:cNvPr id="8" name="Metin kutusu 7"/>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9" name="Dikdörtgen 8"/>
          <p:cNvSpPr/>
          <p:nvPr/>
        </p:nvSpPr>
        <p:spPr>
          <a:xfrm>
            <a:off x="122615" y="1556792"/>
            <a:ext cx="8809323" cy="369332"/>
          </a:xfrm>
          <a:prstGeom prst="rect">
            <a:avLst/>
          </a:prstGeom>
        </p:spPr>
        <p:txBody>
          <a:bodyPr wrap="square">
            <a:spAutoFit/>
          </a:bodyPr>
          <a:lstStyle/>
          <a:p>
            <a:r>
              <a:rPr lang="tr-TR" b="1" dirty="0" smtClean="0"/>
              <a:t>8.10  REJENERATÖRLÜ GAZ TÜRBİNİ ÇEVRİMİ</a:t>
            </a:r>
          </a:p>
        </p:txBody>
      </p:sp>
    </p:spTree>
    <p:extLst>
      <p:ext uri="{BB962C8B-B14F-4D97-AF65-F5344CB8AC3E}">
        <p14:creationId xmlns:p14="http://schemas.microsoft.com/office/powerpoint/2010/main" val="5164387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59</a:t>
            </a:fld>
            <a:endParaRPr lang="tr-TR"/>
          </a:p>
        </p:txBody>
      </p:sp>
      <p:sp>
        <p:nvSpPr>
          <p:cNvPr id="5" name="Dikdörtgen 4"/>
          <p:cNvSpPr/>
          <p:nvPr/>
        </p:nvSpPr>
        <p:spPr>
          <a:xfrm>
            <a:off x="122614" y="824518"/>
            <a:ext cx="8809323" cy="369332"/>
          </a:xfrm>
          <a:prstGeom prst="rect">
            <a:avLst/>
          </a:prstGeom>
        </p:spPr>
        <p:txBody>
          <a:bodyPr wrap="square">
            <a:spAutoFit/>
          </a:bodyPr>
          <a:lstStyle/>
          <a:p>
            <a:r>
              <a:rPr lang="tr-TR" b="1" dirty="0" smtClean="0"/>
              <a:t>8.10  REJENERATÖRLÜ GAZ TÜRBİNİ ÇEVRİMİ</a:t>
            </a:r>
          </a:p>
        </p:txBody>
      </p:sp>
      <mc:AlternateContent xmlns:mc="http://schemas.openxmlformats.org/markup-compatibility/2006" xmlns:a14="http://schemas.microsoft.com/office/drawing/2010/main">
        <mc:Choice Requires="a14">
          <p:sp>
            <p:nvSpPr>
              <p:cNvPr id="3" name="Dikdörtgen 2"/>
              <p:cNvSpPr/>
              <p:nvPr/>
            </p:nvSpPr>
            <p:spPr>
              <a:xfrm>
                <a:off x="-20676" y="3119664"/>
                <a:ext cx="8809324" cy="391902"/>
              </a:xfrm>
              <a:prstGeom prst="rect">
                <a:avLst/>
              </a:prstGeom>
            </p:spPr>
            <p:txBody>
              <a:bodyPr wrap="square">
                <a:spAutoFit/>
              </a:bodyPr>
              <a:lstStyle/>
              <a:p>
                <a:r>
                  <a:rPr lang="tr-TR" dirty="0" smtClean="0"/>
                  <a:t>Termodinamiğin birinci yasasını kullanarak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𝑞</m:t>
                        </m:r>
                      </m:e>
                      <m:sub>
                        <m:r>
                          <a:rPr lang="tr-TR" i="1" dirty="0" smtClean="0">
                            <a:latin typeface="Cambria Math"/>
                          </a:rPr>
                          <m:t>𝑔𝑖𝑟𝑒𝑛</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𝑤</m:t>
                        </m:r>
                      </m:e>
                      <m:sub>
                        <m:r>
                          <a:rPr lang="tr-TR" i="1" dirty="0" smtClean="0">
                            <a:latin typeface="Cambria Math"/>
                          </a:rPr>
                          <m:t>𝑡</m:t>
                        </m:r>
                        <m:r>
                          <a:rPr lang="tr-TR" i="1" dirty="0" smtClean="0">
                            <a:latin typeface="Cambria Math"/>
                          </a:rPr>
                          <m:t>ü</m:t>
                        </m:r>
                        <m:r>
                          <a:rPr lang="tr-TR" i="1" dirty="0" smtClean="0">
                            <a:latin typeface="Cambria Math"/>
                          </a:rPr>
                          <m:t>𝑟𝑏𝑖𝑛</m:t>
                        </m:r>
                      </m:sub>
                    </m:sSub>
                  </m:oMath>
                </a14:m>
                <a:r>
                  <a:rPr lang="tr-TR" dirty="0" smtClean="0"/>
                  <a:t> denklemleri;</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20676" y="3119664"/>
                <a:ext cx="8809324" cy="391902"/>
              </a:xfrm>
              <a:prstGeom prst="rect">
                <a:avLst/>
              </a:prstGeom>
              <a:blipFill rotWithShape="1">
                <a:blip r:embed="rId2"/>
                <a:stretch>
                  <a:fillRect l="-623" t="-6250" b="-20313"/>
                </a:stretch>
              </a:blipFill>
            </p:spPr>
            <p:txBody>
              <a:bodyPr/>
              <a:lstStyle/>
              <a:p>
                <a:r>
                  <a:rPr lang="tr-TR">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522197"/>
            <a:ext cx="6905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Dikdörtgen 5"/>
              <p:cNvSpPr/>
              <p:nvPr/>
            </p:nvSpPr>
            <p:spPr>
              <a:xfrm>
                <a:off x="82114" y="3995789"/>
                <a:ext cx="8822683" cy="391902"/>
              </a:xfrm>
              <a:prstGeom prst="rect">
                <a:avLst/>
              </a:prstGeom>
            </p:spPr>
            <p:txBody>
              <a:bodyPr wrap="square">
                <a:spAutoFit/>
              </a:bodyPr>
              <a:lstStyle/>
              <a:p>
                <a:r>
                  <a:rPr lang="tr-TR" dirty="0" smtClean="0"/>
                  <a:t>Dolayısıyla ideal </a:t>
                </a:r>
                <a:r>
                  <a:rPr lang="tr-TR" dirty="0" err="1" smtClean="0"/>
                  <a:t>rejeneratörde</a:t>
                </a:r>
                <a:r>
                  <a:rPr lang="tr-TR" dirty="0" smtClean="0"/>
                  <a:t>;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3</m:t>
                        </m:r>
                      </m:sub>
                    </m:sSub>
                    <m:r>
                      <a:rPr lang="tr-TR" b="0" i="1" dirty="0" smtClean="0">
                        <a:latin typeface="Cambria Math"/>
                      </a:rPr>
                      <m:t>=</m:t>
                    </m:r>
                    <m:r>
                      <a:rPr lang="tr-TR" i="1" dirty="0" smtClean="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5</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𝑞</m:t>
                        </m:r>
                      </m:e>
                      <m:sub>
                        <m:r>
                          <a:rPr lang="tr-TR" i="1" dirty="0" smtClean="0">
                            <a:latin typeface="Cambria Math"/>
                          </a:rPr>
                          <m:t>𝑔𝑖𝑟𝑒𝑛</m:t>
                        </m:r>
                      </m:sub>
                    </m:sSub>
                    <m:r>
                      <a:rPr lang="tr-TR" b="0" i="1" dirty="0" smtClean="0">
                        <a:latin typeface="Cambria Math"/>
                      </a:rPr>
                      <m:t>=</m:t>
                    </m:r>
                    <m:sSub>
                      <m:sSubPr>
                        <m:ctrlPr>
                          <a:rPr lang="tr-TR" b="0" i="1" dirty="0" smtClean="0">
                            <a:latin typeface="Cambria Math" panose="02040503050406030204" pitchFamily="18" charset="0"/>
                          </a:rPr>
                        </m:ctrlPr>
                      </m:sSubPr>
                      <m:e>
                        <m:r>
                          <a:rPr lang="tr-TR" b="0" i="1" dirty="0" smtClean="0">
                            <a:latin typeface="Cambria Math"/>
                          </a:rPr>
                          <m:t>𝑤</m:t>
                        </m:r>
                      </m:e>
                      <m:sub>
                        <m:r>
                          <a:rPr lang="tr-TR" b="0" i="1" dirty="0" smtClean="0">
                            <a:latin typeface="Cambria Math"/>
                          </a:rPr>
                          <m:t>𝑡</m:t>
                        </m:r>
                      </m:sub>
                    </m:sSub>
                  </m:oMath>
                </a14:m>
                <a:r>
                  <a:rPr lang="tr-TR" dirty="0" smtClean="0"/>
                  <a:t> olduğundan ısıl verim; </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82114" y="3995789"/>
                <a:ext cx="8822683" cy="391902"/>
              </a:xfrm>
              <a:prstGeom prst="rect">
                <a:avLst/>
              </a:prstGeom>
              <a:blipFill rotWithShape="1">
                <a:blip r:embed="rId4"/>
                <a:stretch>
                  <a:fillRect l="-552" t="-6154" b="-18462"/>
                </a:stretch>
              </a:blipFill>
            </p:spPr>
            <p:txBody>
              <a:bodyPr/>
              <a:lstStyle/>
              <a:p>
                <a:r>
                  <a:rPr lang="tr-TR">
                    <a:noFill/>
                  </a:rPr>
                  <a:t> </a:t>
                </a:r>
              </a:p>
            </p:txBody>
          </p:sp>
        </mc:Fallback>
      </mc:AlternateContent>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238" y="4530650"/>
            <a:ext cx="71247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89241" y="5382508"/>
            <a:ext cx="8808431" cy="369332"/>
          </a:xfrm>
          <a:prstGeom prst="rect">
            <a:avLst/>
          </a:prstGeom>
        </p:spPr>
        <p:txBody>
          <a:bodyPr wrap="square">
            <a:spAutoFit/>
          </a:bodyPr>
          <a:lstStyle/>
          <a:p>
            <a:r>
              <a:rPr lang="tr-TR" dirty="0" smtClean="0"/>
              <a:t>Uygun </a:t>
            </a:r>
            <a:r>
              <a:rPr lang="tr-TR" dirty="0" err="1" smtClean="0"/>
              <a:t>izentropik</a:t>
            </a:r>
            <a:r>
              <a:rPr lang="tr-TR" dirty="0" smtClean="0"/>
              <a:t> hâl denklemlerini kullanarak bu ifade; </a:t>
            </a:r>
            <a:endParaRPr lang="tr-TR" dirty="0"/>
          </a:p>
        </p:txBody>
      </p:sp>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297" y="5894040"/>
            <a:ext cx="68103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62608"/>
          <a:stretch/>
        </p:blipFill>
        <p:spPr bwMode="auto">
          <a:xfrm>
            <a:off x="854179" y="1170674"/>
            <a:ext cx="6454125" cy="172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87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22614" y="2348880"/>
            <a:ext cx="8809323" cy="646331"/>
          </a:xfrm>
          <a:prstGeom prst="rect">
            <a:avLst/>
          </a:prstGeom>
        </p:spPr>
        <p:txBody>
          <a:bodyPr wrap="square">
            <a:spAutoFit/>
          </a:bodyPr>
          <a:lstStyle/>
          <a:p>
            <a:r>
              <a:rPr lang="tr-TR" dirty="0"/>
              <a:t>Genelde üç tip kompresör vardır. Bunlar; </a:t>
            </a:r>
            <a:r>
              <a:rPr lang="tr-TR" b="1" dirty="0"/>
              <a:t>pistonlu kompresörler</a:t>
            </a:r>
            <a:r>
              <a:rPr lang="tr-TR" dirty="0"/>
              <a:t>, </a:t>
            </a:r>
            <a:r>
              <a:rPr lang="tr-TR" b="1" dirty="0"/>
              <a:t>santrifüj kompresörler</a:t>
            </a:r>
            <a:r>
              <a:rPr lang="tr-TR" dirty="0"/>
              <a:t> ve </a:t>
            </a:r>
            <a:r>
              <a:rPr lang="tr-TR" b="1" dirty="0" err="1"/>
              <a:t>eksenel</a:t>
            </a:r>
            <a:r>
              <a:rPr lang="tr-TR" b="1" dirty="0"/>
              <a:t> </a:t>
            </a:r>
            <a:r>
              <a:rPr lang="tr-TR" b="1" dirty="0" smtClean="0"/>
              <a:t>kompresörler</a:t>
            </a:r>
            <a:r>
              <a:rPr lang="tr-TR" dirty="0" smtClean="0"/>
              <a:t>dir</a:t>
            </a:r>
            <a:r>
              <a:rPr lang="tr-TR" dirty="0"/>
              <a:t>.</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892" y="3356992"/>
            <a:ext cx="2213876" cy="221387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261" y="3739331"/>
            <a:ext cx="2286163" cy="141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586715"/>
            <a:ext cx="1872208" cy="1812858"/>
          </a:xfrm>
          <a:prstGeom prst="rect">
            <a:avLst/>
          </a:prstGeom>
        </p:spPr>
      </p:pic>
      <p:sp>
        <p:nvSpPr>
          <p:cNvPr id="7" name="Metin kutusu 6"/>
          <p:cNvSpPr txBox="1"/>
          <p:nvPr/>
        </p:nvSpPr>
        <p:spPr>
          <a:xfrm>
            <a:off x="395536" y="5406241"/>
            <a:ext cx="2376264" cy="338554"/>
          </a:xfrm>
          <a:prstGeom prst="rect">
            <a:avLst/>
          </a:prstGeom>
          <a:noFill/>
        </p:spPr>
        <p:txBody>
          <a:bodyPr wrap="square" rtlCol="0">
            <a:spAutoFit/>
          </a:bodyPr>
          <a:lstStyle/>
          <a:p>
            <a:r>
              <a:rPr lang="tr-TR" sz="1600" dirty="0"/>
              <a:t>pistonlu kompresörler</a:t>
            </a:r>
          </a:p>
        </p:txBody>
      </p:sp>
      <p:sp>
        <p:nvSpPr>
          <p:cNvPr id="9" name="Dikdörtgen 8"/>
          <p:cNvSpPr/>
          <p:nvPr/>
        </p:nvSpPr>
        <p:spPr>
          <a:xfrm>
            <a:off x="3268078" y="5399573"/>
            <a:ext cx="2088713" cy="338554"/>
          </a:xfrm>
          <a:prstGeom prst="rect">
            <a:avLst/>
          </a:prstGeom>
        </p:spPr>
        <p:txBody>
          <a:bodyPr wrap="none">
            <a:spAutoFit/>
          </a:bodyPr>
          <a:lstStyle/>
          <a:p>
            <a:r>
              <a:rPr lang="tr-TR" sz="1600" dirty="0"/>
              <a:t>santrifüj kompresörler </a:t>
            </a:r>
          </a:p>
        </p:txBody>
      </p:sp>
      <p:sp>
        <p:nvSpPr>
          <p:cNvPr id="10" name="Dikdörtgen 9"/>
          <p:cNvSpPr/>
          <p:nvPr/>
        </p:nvSpPr>
        <p:spPr>
          <a:xfrm>
            <a:off x="6283261" y="5375463"/>
            <a:ext cx="1984518" cy="338554"/>
          </a:xfrm>
          <a:prstGeom prst="rect">
            <a:avLst/>
          </a:prstGeom>
        </p:spPr>
        <p:txBody>
          <a:bodyPr wrap="none">
            <a:spAutoFit/>
          </a:bodyPr>
          <a:lstStyle/>
          <a:p>
            <a:r>
              <a:rPr lang="tr-TR" sz="1600" dirty="0" err="1"/>
              <a:t>eksenel</a:t>
            </a:r>
            <a:r>
              <a:rPr lang="tr-TR" sz="1600" dirty="0"/>
              <a:t> kompresörler</a:t>
            </a:r>
          </a:p>
        </p:txBody>
      </p:sp>
    </p:spTree>
    <p:extLst>
      <p:ext uri="{BB962C8B-B14F-4D97-AF65-F5344CB8AC3E}">
        <p14:creationId xmlns:p14="http://schemas.microsoft.com/office/powerpoint/2010/main" val="1684076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60</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smtClean="0"/>
              <a:t>8.10  REJENERATÖRLÜ GAZ TÜRBİNİ ÇEVRİMİ</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7626985" cy="44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6183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61</a:t>
            </a:fld>
            <a:endParaRPr lang="tr-TR"/>
          </a:p>
        </p:txBody>
      </p:sp>
      <p:sp>
        <p:nvSpPr>
          <p:cNvPr id="5" name="Dikdörtgen 4"/>
          <p:cNvSpPr/>
          <p:nvPr/>
        </p:nvSpPr>
        <p:spPr>
          <a:xfrm>
            <a:off x="122615" y="828957"/>
            <a:ext cx="8809323" cy="369332"/>
          </a:xfrm>
          <a:prstGeom prst="rect">
            <a:avLst/>
          </a:prstGeom>
        </p:spPr>
        <p:txBody>
          <a:bodyPr wrap="square">
            <a:spAutoFit/>
          </a:bodyPr>
          <a:lstStyle/>
          <a:p>
            <a:r>
              <a:rPr lang="tr-TR" b="1" dirty="0" smtClean="0"/>
              <a:t>8.10  REJENERATÖRLÜ GAZ TÜRBİNİ ÇEVRİMİ</a:t>
            </a:r>
          </a:p>
        </p:txBody>
      </p:sp>
      <mc:AlternateContent xmlns:mc="http://schemas.openxmlformats.org/markup-compatibility/2006" xmlns:a14="http://schemas.microsoft.com/office/drawing/2010/main">
        <mc:Choice Requires="a14">
          <p:sp>
            <p:nvSpPr>
              <p:cNvPr id="3" name="Dikdörtgen 2"/>
              <p:cNvSpPr/>
              <p:nvPr/>
            </p:nvSpPr>
            <p:spPr>
              <a:xfrm>
                <a:off x="107216" y="3250019"/>
                <a:ext cx="8809324" cy="923330"/>
              </a:xfrm>
              <a:prstGeom prst="rect">
                <a:avLst/>
              </a:prstGeom>
            </p:spPr>
            <p:txBody>
              <a:bodyPr wrap="square">
                <a:spAutoFit/>
              </a:bodyPr>
              <a:lstStyle/>
              <a:p>
                <a:r>
                  <a:rPr lang="tr-TR" dirty="0" smtClean="0"/>
                  <a:t>Pratikte, 3 noktasında </a:t>
                </a:r>
                <a:r>
                  <a:rPr lang="tr-TR" dirty="0" err="1" smtClean="0"/>
                  <a:t>rejeneratörü</a:t>
                </a:r>
                <a:r>
                  <a:rPr lang="tr-TR" dirty="0" smtClean="0"/>
                  <a:t> terk eden havanın sıcaklığı, 5 noktasında </a:t>
                </a:r>
                <a:r>
                  <a:rPr lang="tr-TR" dirty="0" err="1" smtClean="0"/>
                  <a:t>rejeneratöre</a:t>
                </a:r>
                <a:r>
                  <a:rPr lang="tr-TR" dirty="0" smtClean="0"/>
                  <a:t> giren havanın sıcaklığından daha düşük ve aynı zamanda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6</m:t>
                        </m:r>
                      </m:sub>
                    </m:sSub>
                    <m:r>
                      <a:rPr lang="tr-TR" b="0" i="1" dirty="0" smtClean="0">
                        <a:latin typeface="Cambria Math"/>
                      </a:rPr>
                      <m:t>&gt;</m:t>
                    </m:r>
                    <m:r>
                      <a:rPr lang="tr-TR" i="1" dirty="0" smtClean="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2</m:t>
                        </m:r>
                      </m:sub>
                    </m:sSub>
                    <m:r>
                      <a:rPr lang="tr-TR" i="1" dirty="0" smtClean="0">
                        <a:latin typeface="Cambria Math"/>
                      </a:rPr>
                      <m:t> </m:t>
                    </m:r>
                  </m:oMath>
                </a14:m>
                <a:r>
                  <a:rPr lang="tr-TR" dirty="0" smtClean="0"/>
                  <a:t>olmalıdır. </a:t>
                </a:r>
                <a:r>
                  <a:rPr lang="tr-TR" dirty="0" err="1" smtClean="0"/>
                  <a:t>Rejeneratörün</a:t>
                </a:r>
                <a:r>
                  <a:rPr lang="tr-TR" dirty="0" smtClean="0"/>
                  <a:t> etkinliği veya verimi;</a:t>
                </a:r>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107216" y="3250019"/>
                <a:ext cx="8809324" cy="923330"/>
              </a:xfrm>
              <a:prstGeom prst="rect">
                <a:avLst/>
              </a:prstGeom>
              <a:blipFill rotWithShape="1">
                <a:blip r:embed="rId2"/>
                <a:stretch>
                  <a:fillRect l="-623" t="-3289" b="-9211"/>
                </a:stretch>
              </a:blipFill>
            </p:spPr>
            <p:txBody>
              <a:bodyPr/>
              <a:lstStyle/>
              <a:p>
                <a:r>
                  <a:rPr lang="tr-TR">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785" y="4187552"/>
            <a:ext cx="5514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07218" y="4797152"/>
            <a:ext cx="8809322" cy="369332"/>
          </a:xfrm>
          <a:prstGeom prst="rect">
            <a:avLst/>
          </a:prstGeom>
        </p:spPr>
        <p:txBody>
          <a:bodyPr wrap="square">
            <a:spAutoFit/>
          </a:bodyPr>
          <a:lstStyle/>
          <a:p>
            <a:r>
              <a:rPr lang="tr-TR" dirty="0" smtClean="0"/>
              <a:t>denklemi ile hesaplanır. Bu denklem ideal gaz ve sabit özgül ısılar kabulü ile elde edilen; </a:t>
            </a:r>
            <a:endParaRPr lang="tr-TR" dirty="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367942"/>
            <a:ext cx="53149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22616" y="6093296"/>
            <a:ext cx="8840798" cy="369332"/>
          </a:xfrm>
          <a:prstGeom prst="rect">
            <a:avLst/>
          </a:prstGeom>
        </p:spPr>
        <p:txBody>
          <a:bodyPr wrap="square">
            <a:spAutoFit/>
          </a:bodyPr>
          <a:lstStyle/>
          <a:p>
            <a:r>
              <a:rPr lang="tr-TR" dirty="0" smtClean="0"/>
              <a:t>denklemine eşdeğerdir. </a:t>
            </a:r>
            <a:r>
              <a:rPr lang="tr-TR" dirty="0" err="1" smtClean="0"/>
              <a:t>Rejeneratör</a:t>
            </a:r>
            <a:r>
              <a:rPr lang="tr-TR" dirty="0" smtClean="0"/>
              <a:t> verimleri genelde % 80’in üzerindedir.</a:t>
            </a:r>
            <a:endParaRPr lang="tr-TR"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2608"/>
          <a:stretch/>
        </p:blipFill>
        <p:spPr bwMode="auto">
          <a:xfrm>
            <a:off x="854179" y="1170674"/>
            <a:ext cx="6454125" cy="172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0605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62</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smtClean="0"/>
              <a:t>8.10  REJENERATÖRLÜ GAZ TÜRBİNİ ÇEVRİMİ</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2295525"/>
            <a:ext cx="8809323"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373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63</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smtClean="0"/>
              <a:t>8.11 ARA SOĞUTMALI, ARA ISITMALI, REJENERATÖRLÜ GAZ TÜRBİNİ ÇEVRİMİ</a:t>
            </a:r>
          </a:p>
        </p:txBody>
      </p:sp>
      <p:sp>
        <p:nvSpPr>
          <p:cNvPr id="3" name="Dikdörtgen 2"/>
          <p:cNvSpPr/>
          <p:nvPr/>
        </p:nvSpPr>
        <p:spPr>
          <a:xfrm>
            <a:off x="133307" y="1988840"/>
            <a:ext cx="8809323" cy="1200329"/>
          </a:xfrm>
          <a:prstGeom prst="rect">
            <a:avLst/>
          </a:prstGeom>
        </p:spPr>
        <p:txBody>
          <a:bodyPr wrap="square">
            <a:spAutoFit/>
          </a:bodyPr>
          <a:lstStyle/>
          <a:p>
            <a:pPr algn="just"/>
            <a:r>
              <a:rPr lang="tr-TR" dirty="0" smtClean="0"/>
              <a:t>Önceki bölümlerdeki </a:t>
            </a:r>
            <a:r>
              <a:rPr lang="tr-TR" dirty="0" err="1" smtClean="0"/>
              <a:t>rejeneratöre</a:t>
            </a:r>
            <a:r>
              <a:rPr lang="tr-TR" dirty="0" smtClean="0"/>
              <a:t> ilave olarak bir gaz-türbini çevriminin ısıl verimini artırmak amacıyla kullanılan iki yaygın yöntem daha vardır. Bunlardan birincisi, sıkıştırma işlemine bir ara soğutucu ilave edilmesidir. Bu sistemde hava orta bir basınç seviyesine sıkıştırıldıktan sonra bir ara soğutucuda soğutulur ve daha sonra nihai basınca sıkıştırılır. </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89169"/>
            <a:ext cx="7704856" cy="348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0828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64</a:t>
            </a:fld>
            <a:endParaRPr lang="tr-TR"/>
          </a:p>
        </p:txBody>
      </p:sp>
      <p:sp>
        <p:nvSpPr>
          <p:cNvPr id="6" name="Dikdörtgen 5"/>
          <p:cNvSpPr/>
          <p:nvPr/>
        </p:nvSpPr>
        <p:spPr>
          <a:xfrm>
            <a:off x="122615" y="1556792"/>
            <a:ext cx="8809323" cy="369332"/>
          </a:xfrm>
          <a:prstGeom prst="rect">
            <a:avLst/>
          </a:prstGeom>
        </p:spPr>
        <p:txBody>
          <a:bodyPr wrap="square">
            <a:spAutoFit/>
          </a:bodyPr>
          <a:lstStyle/>
          <a:p>
            <a:r>
              <a:rPr lang="tr-TR" b="1" dirty="0" smtClean="0"/>
              <a:t>8.11 ARA SOĞUTMALI, ARA ISITMALI, REJENERATÖRLÜ GAZ TÜRBİNİ ÇEVRİMİ</a:t>
            </a:r>
          </a:p>
        </p:txBody>
      </p:sp>
      <p:sp>
        <p:nvSpPr>
          <p:cNvPr id="7" name="Dikdörtgen 6"/>
          <p:cNvSpPr/>
          <p:nvPr/>
        </p:nvSpPr>
        <p:spPr>
          <a:xfrm>
            <a:off x="122614" y="2348880"/>
            <a:ext cx="8809323" cy="923330"/>
          </a:xfrm>
          <a:prstGeom prst="rect">
            <a:avLst/>
          </a:prstGeom>
        </p:spPr>
        <p:txBody>
          <a:bodyPr wrap="square">
            <a:spAutoFit/>
          </a:bodyPr>
          <a:lstStyle/>
          <a:p>
            <a:pPr algn="just"/>
            <a:r>
              <a:rPr lang="tr-TR" dirty="0" smtClean="0"/>
              <a:t>Bu işlem, 8.2 bölümünde görüldüğü üzere, kompresör için gerekli işi ve çevrimde ulaşılan maksimum sıcaklığı azaltır. Ara kademe basıncı, Şekil 8-19’a istinaden [(8.8)’e bakınız], her bir kademenin basınç oranı eşitlenerek belirlenir.</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614" y="3573016"/>
            <a:ext cx="52673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48797" y="4239766"/>
            <a:ext cx="8783140" cy="923330"/>
          </a:xfrm>
          <a:prstGeom prst="rect">
            <a:avLst/>
          </a:prstGeom>
        </p:spPr>
        <p:txBody>
          <a:bodyPr wrap="square">
            <a:spAutoFit/>
          </a:bodyPr>
          <a:lstStyle/>
          <a:p>
            <a:pPr algn="just"/>
            <a:r>
              <a:rPr lang="tr-TR" dirty="0" smtClean="0"/>
              <a:t>Isıl verimi artırmanın ikinci yöntemi ise ara ısıtıcı olarak adlandırılan ikinci bir yanma odası kullanmaktır. Ara sıcaklık, yine kompresörde olduğu gibi hesaplanır. Basınç oranlarını eşitleyerek; </a:t>
            </a:r>
            <a:endParaRPr lang="tr-TR"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312" y="5163096"/>
            <a:ext cx="53816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8467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65</a:t>
            </a:fld>
            <a:endParaRPr lang="tr-TR"/>
          </a:p>
        </p:txBody>
      </p:sp>
      <p:sp>
        <p:nvSpPr>
          <p:cNvPr id="6" name="Dikdörtgen 5"/>
          <p:cNvSpPr/>
          <p:nvPr/>
        </p:nvSpPr>
        <p:spPr>
          <a:xfrm>
            <a:off x="122615" y="1556792"/>
            <a:ext cx="8809323" cy="369332"/>
          </a:xfrm>
          <a:prstGeom prst="rect">
            <a:avLst/>
          </a:prstGeom>
        </p:spPr>
        <p:txBody>
          <a:bodyPr wrap="square">
            <a:spAutoFit/>
          </a:bodyPr>
          <a:lstStyle/>
          <a:p>
            <a:r>
              <a:rPr lang="tr-TR" b="1" dirty="0" smtClean="0"/>
              <a:t>8.11 ARA SOĞUTMALI, ARA ISITMALI, REJENERATÖRLÜ GAZ TÜRBİNİ ÇEVRİMİ</a:t>
            </a:r>
          </a:p>
        </p:txBody>
      </p:sp>
      <mc:AlternateContent xmlns:mc="http://schemas.openxmlformats.org/markup-compatibility/2006" xmlns:a14="http://schemas.microsoft.com/office/drawing/2010/main">
        <mc:Choice Requires="a14">
          <p:sp>
            <p:nvSpPr>
              <p:cNvPr id="5" name="Dikdörtgen 4"/>
              <p:cNvSpPr/>
              <p:nvPr/>
            </p:nvSpPr>
            <p:spPr>
              <a:xfrm>
                <a:off x="132537" y="2636912"/>
                <a:ext cx="8809323" cy="1754326"/>
              </a:xfrm>
              <a:prstGeom prst="rect">
                <a:avLst/>
              </a:prstGeom>
            </p:spPr>
            <p:txBody>
              <a:bodyPr wrap="square">
                <a:spAutoFit/>
              </a:bodyPr>
              <a:lstStyle/>
              <a:p>
                <a:pPr algn="just"/>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9</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1</m:t>
                        </m:r>
                      </m:sub>
                    </m:sSub>
                    <m:r>
                      <a:rPr lang="tr-TR" b="0" i="1" smtClean="0">
                        <a:latin typeface="Cambria Math"/>
                      </a:rPr>
                      <m:t> </m:t>
                    </m:r>
                    <m:r>
                      <a:rPr lang="tr-TR" b="0" i="1" smtClean="0">
                        <a:latin typeface="Cambria Math"/>
                      </a:rPr>
                      <m:t>𝑣𝑒</m:t>
                    </m:r>
                    <m:r>
                      <a:rPr lang="tr-TR" b="0" i="1" smtClean="0">
                        <a:latin typeface="Cambria Math"/>
                      </a:rPr>
                      <m:t> </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6</m:t>
                        </m:r>
                      </m:sub>
                    </m:sSub>
                    <m:r>
                      <a:rPr lang="tr-TR" b="0" i="1" smtClean="0">
                        <a:latin typeface="Cambria Math"/>
                      </a:rPr>
                      <m:t>=</m:t>
                    </m:r>
                    <m:sSub>
                      <m:sSubPr>
                        <m:ctrlPr>
                          <a:rPr lang="tr-TR" b="0" i="1" smtClean="0">
                            <a:latin typeface="Cambria Math" panose="02040503050406030204" pitchFamily="18" charset="0"/>
                          </a:rPr>
                        </m:ctrlPr>
                      </m:sSubPr>
                      <m:e>
                        <m:r>
                          <a:rPr lang="tr-TR" b="0" i="1" smtClean="0">
                            <a:latin typeface="Cambria Math"/>
                          </a:rPr>
                          <m:t>𝑃</m:t>
                        </m:r>
                      </m:e>
                      <m:sub>
                        <m:r>
                          <a:rPr lang="tr-TR" b="0" i="1" smtClean="0">
                            <a:latin typeface="Cambria Math"/>
                          </a:rPr>
                          <m:t>4</m:t>
                        </m:r>
                      </m:sub>
                    </m:sSub>
                  </m:oMath>
                </a14:m>
                <a:r>
                  <a:rPr lang="tr-TR" dirty="0" smtClean="0"/>
                  <a:t> olduğundan, ideal gaz türbininde ara türbin basıncının ara kompresör basıncına eşit olduğunu görüyoruz.</a:t>
                </a:r>
              </a:p>
              <a:p>
                <a:pPr algn="just"/>
                <a:endParaRPr lang="tr-TR" dirty="0" smtClean="0"/>
              </a:p>
              <a:p>
                <a:pPr algn="just"/>
                <a:r>
                  <a:rPr lang="tr-TR" dirty="0" smtClean="0"/>
                  <a:t>Sonuç olarak ara soğutma ve ara ısıtmanın </a:t>
                </a:r>
                <a:r>
                  <a:rPr lang="tr-TR" dirty="0" err="1" smtClean="0"/>
                  <a:t>rejenerasyon</a:t>
                </a:r>
                <a:r>
                  <a:rPr lang="tr-TR" dirty="0" smtClean="0"/>
                  <a:t> olmadan asla kullanılmayacağına dikkat etmeliyiz. Gerçekte, </a:t>
                </a:r>
                <a:r>
                  <a:rPr lang="tr-TR" dirty="0" err="1" smtClean="0"/>
                  <a:t>rejenerasyon</a:t>
                </a:r>
                <a:r>
                  <a:rPr lang="tr-TR" dirty="0" smtClean="0"/>
                  <a:t> uygulanmadığı durumda ara soğutma ve ara ısıtma bir gaz türbini çevriminin ısıl verimini azaltmaktadır.</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32537" y="2636912"/>
                <a:ext cx="8809323" cy="1754326"/>
              </a:xfrm>
              <a:prstGeom prst="rect">
                <a:avLst/>
              </a:prstGeom>
              <a:blipFill rotWithShape="1">
                <a:blip r:embed="rId2"/>
                <a:stretch>
                  <a:fillRect l="-623" t="-1742" r="-554" b="-4878"/>
                </a:stretch>
              </a:blipFill>
            </p:spPr>
            <p:txBody>
              <a:bodyPr/>
              <a:lstStyle/>
              <a:p>
                <a:r>
                  <a:rPr lang="tr-TR">
                    <a:noFill/>
                  </a:rPr>
                  <a:t> </a:t>
                </a:r>
              </a:p>
            </p:txBody>
          </p:sp>
        </mc:Fallback>
      </mc:AlternateContent>
    </p:spTree>
    <p:extLst>
      <p:ext uri="{BB962C8B-B14F-4D97-AF65-F5344CB8AC3E}">
        <p14:creationId xmlns:p14="http://schemas.microsoft.com/office/powerpoint/2010/main" val="18072392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66</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smtClean="0"/>
              <a:t>8.11 ARA SOĞUTMALI, ARA ISITMALI, REJENERATÖRLÜ GAZ TÜRBİNİ ÇEVRİMİ</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9" y="1926125"/>
            <a:ext cx="8809322" cy="27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48" y="4653137"/>
            <a:ext cx="8784489" cy="22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6044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67</a:t>
            </a:fld>
            <a:endParaRPr lang="tr-TR"/>
          </a:p>
        </p:txBody>
      </p:sp>
      <p:sp>
        <p:nvSpPr>
          <p:cNvPr id="5" name="Dikdörtgen 4"/>
          <p:cNvSpPr/>
          <p:nvPr/>
        </p:nvSpPr>
        <p:spPr>
          <a:xfrm>
            <a:off x="122614" y="1524807"/>
            <a:ext cx="8809323" cy="369332"/>
          </a:xfrm>
          <a:prstGeom prst="rect">
            <a:avLst/>
          </a:prstGeom>
        </p:spPr>
        <p:txBody>
          <a:bodyPr wrap="square">
            <a:spAutoFit/>
          </a:bodyPr>
          <a:lstStyle/>
          <a:p>
            <a:r>
              <a:rPr lang="tr-TR" b="1" dirty="0"/>
              <a:t>8.12 </a:t>
            </a:r>
            <a:r>
              <a:rPr lang="tr-TR" b="1" dirty="0" smtClean="0"/>
              <a:t>TEPKİLİ MOTOR</a:t>
            </a:r>
            <a:endParaRPr lang="tr-TR" b="1" dirty="0"/>
          </a:p>
        </p:txBody>
      </p:sp>
      <p:sp>
        <p:nvSpPr>
          <p:cNvPr id="3" name="Dikdörtgen 2"/>
          <p:cNvSpPr/>
          <p:nvPr/>
        </p:nvSpPr>
        <p:spPr>
          <a:xfrm>
            <a:off x="187996" y="1988840"/>
            <a:ext cx="4404661" cy="1754326"/>
          </a:xfrm>
          <a:prstGeom prst="rect">
            <a:avLst/>
          </a:prstGeom>
        </p:spPr>
        <p:txBody>
          <a:bodyPr wrap="square">
            <a:spAutoFit/>
          </a:bodyPr>
          <a:lstStyle/>
          <a:p>
            <a:pPr algn="just"/>
            <a:r>
              <a:rPr lang="tr-TR" dirty="0"/>
              <a:t>Modern yolcu uçaklarında kullanılan tepkili motorlar çalışmalarında gaz türbini çevrimlerini esas </a:t>
            </a:r>
            <a:r>
              <a:rPr lang="tr-TR" dirty="0" smtClean="0"/>
              <a:t>alırlar</a:t>
            </a:r>
            <a:r>
              <a:rPr lang="tr-TR" dirty="0"/>
              <a:t>. Bununla birlikte bu motorlarda türbin, güç üretmekten ziyade, kompresörü çalıştırmak için gerekli </a:t>
            </a:r>
            <a:r>
              <a:rPr lang="tr-TR" dirty="0" smtClean="0"/>
              <a:t>gücü </a:t>
            </a:r>
            <a:r>
              <a:rPr lang="tr-TR" dirty="0"/>
              <a:t>temin edecek şekilde boyutlandırılır.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484" y="4222027"/>
            <a:ext cx="4243733" cy="187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22027"/>
            <a:ext cx="2198015" cy="203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6253631"/>
            <a:ext cx="22193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524807"/>
            <a:ext cx="3168352" cy="2376264"/>
          </a:xfrm>
          <a:prstGeom prst="rect">
            <a:avLst/>
          </a:prstGeom>
        </p:spPr>
      </p:pic>
    </p:spTree>
    <p:extLst>
      <p:ext uri="{BB962C8B-B14F-4D97-AF65-F5344CB8AC3E}">
        <p14:creationId xmlns:p14="http://schemas.microsoft.com/office/powerpoint/2010/main" val="21962317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5" name="Dikdörtgen 4"/>
          <p:cNvSpPr/>
          <p:nvPr/>
        </p:nvSpPr>
        <p:spPr>
          <a:xfrm>
            <a:off x="155580" y="2276872"/>
            <a:ext cx="3840356" cy="2862322"/>
          </a:xfrm>
          <a:prstGeom prst="rect">
            <a:avLst/>
          </a:prstGeom>
        </p:spPr>
        <p:txBody>
          <a:bodyPr wrap="square">
            <a:spAutoFit/>
          </a:bodyPr>
          <a:lstStyle/>
          <a:p>
            <a:pPr algn="just"/>
            <a:r>
              <a:rPr lang="tr-TR" dirty="0"/>
              <a:t>Artan enerji ise egzoz </a:t>
            </a:r>
            <a:r>
              <a:rPr lang="tr-TR" dirty="0" smtClean="0"/>
              <a:t>gazlarının kinetik </a:t>
            </a:r>
            <a:r>
              <a:rPr lang="tr-TR" dirty="0"/>
              <a:t>enerjisini artırmada kullanılır. Bu gazlar bir lülenin içerisinden geçirilir ve böylece uçağa itme kuvveti sağlanmış olur. Şekil 8-20’de gösterildiği gibi, motora giren havanın tamamının türbinden geçtiği ve egzoz lülesini terk ettiğini kabul ederek bir motor kullanılması durumunda uçağa gelen net itme kuvveti: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4" y="5727154"/>
            <a:ext cx="62484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22614" y="1524807"/>
            <a:ext cx="8809323" cy="369332"/>
          </a:xfrm>
          <a:prstGeom prst="rect">
            <a:avLst/>
          </a:prstGeom>
        </p:spPr>
        <p:txBody>
          <a:bodyPr wrap="square">
            <a:spAutoFit/>
          </a:bodyPr>
          <a:lstStyle/>
          <a:p>
            <a:r>
              <a:rPr lang="tr-TR" b="1" dirty="0"/>
              <a:t>8.12 </a:t>
            </a:r>
            <a:r>
              <a:rPr lang="tr-TR" b="1" dirty="0" smtClean="0"/>
              <a:t>TEPKİLİ MOTOR</a:t>
            </a:r>
            <a:endParaRPr lang="tr-TR" b="1"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276872"/>
            <a:ext cx="4104456" cy="2514228"/>
          </a:xfrm>
          <a:prstGeom prst="rect">
            <a:avLst/>
          </a:prstGeom>
        </p:spPr>
      </p:pic>
    </p:spTree>
    <p:extLst>
      <p:ext uri="{BB962C8B-B14F-4D97-AF65-F5344CB8AC3E}">
        <p14:creationId xmlns:p14="http://schemas.microsoft.com/office/powerpoint/2010/main" val="528080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69</a:t>
            </a:fld>
            <a:endParaRPr lang="tr-TR"/>
          </a:p>
        </p:txBody>
      </p:sp>
      <p:sp>
        <p:nvSpPr>
          <p:cNvPr id="5" name="Dikdörtgen 4"/>
          <p:cNvSpPr/>
          <p:nvPr/>
        </p:nvSpPr>
        <p:spPr>
          <a:xfrm>
            <a:off x="122614" y="1524807"/>
            <a:ext cx="8809323" cy="369332"/>
          </a:xfrm>
          <a:prstGeom prst="rect">
            <a:avLst/>
          </a:prstGeom>
        </p:spPr>
        <p:txBody>
          <a:bodyPr wrap="square">
            <a:spAutoFit/>
          </a:bodyPr>
          <a:lstStyle/>
          <a:p>
            <a:r>
              <a:rPr lang="tr-TR" b="1" dirty="0"/>
              <a:t>8.12 </a:t>
            </a:r>
            <a:r>
              <a:rPr lang="tr-TR" b="1" dirty="0" smtClean="0"/>
              <a:t>TEPKİLİ MOTOR</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72" y="2132856"/>
            <a:ext cx="8809324"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2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7</a:t>
            </a:fld>
            <a:endParaRPr lang="tr-T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mc:AlternateContent xmlns:mc="http://schemas.openxmlformats.org/markup-compatibility/2006" xmlns:a14="http://schemas.microsoft.com/office/drawing/2010/main">
        <mc:Choice Requires="a14">
          <p:sp>
            <p:nvSpPr>
              <p:cNvPr id="6" name="Dikdörtgen 5"/>
              <p:cNvSpPr/>
              <p:nvPr/>
            </p:nvSpPr>
            <p:spPr>
              <a:xfrm>
                <a:off x="122616" y="2348880"/>
                <a:ext cx="5025448" cy="2308324"/>
              </a:xfrm>
              <a:prstGeom prst="rect">
                <a:avLst/>
              </a:prstGeom>
            </p:spPr>
            <p:txBody>
              <a:bodyPr wrap="square">
                <a:spAutoFit/>
              </a:bodyPr>
              <a:lstStyle/>
              <a:p>
                <a:pPr algn="just"/>
                <a:r>
                  <a:rPr lang="tr-TR" dirty="0" smtClean="0"/>
                  <a:t>Bu tip kompresörlerde iki kademeli bir sistem ile yaklaşık </a:t>
                </a:r>
                <a14:m>
                  <m:oMath xmlns:m="http://schemas.openxmlformats.org/officeDocument/2006/math">
                    <m:r>
                      <a:rPr lang="tr-TR" i="1" dirty="0" smtClean="0">
                        <a:latin typeface="Cambria Math"/>
                      </a:rPr>
                      <m:t>160 </m:t>
                    </m:r>
                    <m:r>
                      <a:rPr lang="tr-TR" i="1" dirty="0" smtClean="0">
                        <a:latin typeface="Cambria Math"/>
                      </a:rPr>
                      <m:t>𝑚</m:t>
                    </m:r>
                    <m:r>
                      <a:rPr lang="tr-TR" i="1" dirty="0" smtClean="0">
                        <a:latin typeface="Cambria Math"/>
                      </a:rPr>
                      <m:t>3/</m:t>
                    </m:r>
                    <m:r>
                      <a:rPr lang="tr-TR" i="1" dirty="0" smtClean="0">
                        <a:latin typeface="Cambria Math"/>
                      </a:rPr>
                      <m:t>𝑑𝑎𝑘𝑖𝑘𝑎</m:t>
                    </m:r>
                    <m:r>
                      <a:rPr lang="tr-TR" i="1" dirty="0" smtClean="0">
                        <a:latin typeface="Cambria Math"/>
                      </a:rPr>
                      <m:t> </m:t>
                    </m:r>
                  </m:oMath>
                </a14:m>
                <a:r>
                  <a:rPr lang="tr-TR" dirty="0" smtClean="0"/>
                  <a:t> debide </a:t>
                </a:r>
                <a:r>
                  <a:rPr lang="tr-TR" dirty="0"/>
                  <a:t>200 </a:t>
                </a:r>
                <a:r>
                  <a:rPr lang="tr-TR" dirty="0" err="1"/>
                  <a:t>MPa</a:t>
                </a:r>
                <a:r>
                  <a:rPr lang="tr-TR" dirty="0"/>
                  <a:t> üst basınç limitlerine ulaşılabilir. Düşük basınç </a:t>
                </a:r>
                <a:r>
                  <a:rPr lang="tr-TR" dirty="0" smtClean="0"/>
                  <a:t>artışlı ve </a:t>
                </a:r>
                <a:r>
                  <a:rPr lang="tr-TR" dirty="0"/>
                  <a:t>yüksek debili uygulamalar için ise santrifüj veya </a:t>
                </a:r>
                <a:r>
                  <a:rPr lang="tr-TR" dirty="0" err="1"/>
                  <a:t>eksenel</a:t>
                </a:r>
                <a:r>
                  <a:rPr lang="tr-TR" dirty="0"/>
                  <a:t> </a:t>
                </a:r>
                <a:r>
                  <a:rPr lang="tr-TR" dirty="0" smtClean="0"/>
                  <a:t>akışlı kompresör </a:t>
                </a:r>
                <a:r>
                  <a:rPr lang="tr-TR" dirty="0"/>
                  <a:t>seçilebilir. Bu tip kompresörlerde </a:t>
                </a:r>
                <a14:m>
                  <m:oMath xmlns:m="http://schemas.openxmlformats.org/officeDocument/2006/math">
                    <m:r>
                      <a:rPr lang="tr-TR" i="1" dirty="0" smtClean="0">
                        <a:latin typeface="Cambria Math"/>
                      </a:rPr>
                      <m:t>10 000 </m:t>
                    </m:r>
                    <m:sSup>
                      <m:sSupPr>
                        <m:ctrlPr>
                          <a:rPr lang="tr-TR" b="0" i="1" dirty="0" smtClean="0">
                            <a:latin typeface="Cambria Math" panose="02040503050406030204" pitchFamily="18" charset="0"/>
                          </a:rPr>
                        </m:ctrlPr>
                      </m:sSupPr>
                      <m:e>
                        <m:r>
                          <a:rPr lang="tr-TR" i="1" dirty="0" smtClean="0">
                            <a:latin typeface="Cambria Math"/>
                          </a:rPr>
                          <m:t>𝑚</m:t>
                        </m:r>
                      </m:e>
                      <m:sup>
                        <m:r>
                          <a:rPr lang="tr-TR" i="1" dirty="0" smtClean="0">
                            <a:latin typeface="Cambria Math"/>
                          </a:rPr>
                          <m:t>3</m:t>
                        </m:r>
                      </m:sup>
                    </m:sSup>
                    <m:r>
                      <a:rPr lang="tr-TR" i="1" dirty="0" smtClean="0">
                        <a:latin typeface="Cambria Math"/>
                      </a:rPr>
                      <m:t>/</m:t>
                    </m:r>
                    <m:r>
                      <a:rPr lang="tr-TR" i="1" dirty="0" smtClean="0">
                        <a:latin typeface="Cambria Math"/>
                      </a:rPr>
                      <m:t>𝑑𝑎𝑘𝑖𝑘𝑎</m:t>
                    </m:r>
                    <m:r>
                      <a:rPr lang="tr-TR" i="1" dirty="0" smtClean="0">
                        <a:latin typeface="Cambria Math"/>
                      </a:rPr>
                      <m:t> </m:t>
                    </m:r>
                  </m:oMath>
                </a14:m>
                <a:r>
                  <a:rPr lang="tr-TR" dirty="0" smtClean="0"/>
                  <a:t>üzerinde </a:t>
                </a:r>
                <a:r>
                  <a:rPr lang="tr-TR" dirty="0"/>
                  <a:t>bir </a:t>
                </a:r>
                <a:r>
                  <a:rPr lang="tr-TR" dirty="0" smtClean="0"/>
                  <a:t>giriş debisinde </a:t>
                </a:r>
                <a:r>
                  <a:rPr lang="tr-TR" dirty="0"/>
                  <a:t>birkaç </a:t>
                </a:r>
                <a14:m>
                  <m:oMath xmlns:m="http://schemas.openxmlformats.org/officeDocument/2006/math">
                    <m:r>
                      <a:rPr lang="tr-TR" i="1" dirty="0" smtClean="0">
                        <a:latin typeface="Cambria Math"/>
                      </a:rPr>
                      <m:t>𝑀𝑃𝑎</m:t>
                    </m:r>
                  </m:oMath>
                </a14:m>
                <a:r>
                  <a:rPr lang="tr-TR" dirty="0"/>
                  <a:t>’</a:t>
                </a:r>
                <a:r>
                  <a:rPr lang="tr-TR" dirty="0" err="1"/>
                  <a:t>lık</a:t>
                </a:r>
                <a:r>
                  <a:rPr lang="tr-TR" dirty="0"/>
                  <a:t> bir basınç </a:t>
                </a:r>
                <a:r>
                  <a:rPr lang="tr-TR" dirty="0" smtClean="0"/>
                  <a:t>artışı elde </a:t>
                </a:r>
                <a:r>
                  <a:rPr lang="tr-TR" dirty="0"/>
                  <a:t>etmek </a:t>
                </a:r>
                <a:r>
                  <a:rPr lang="tr-TR" dirty="0" smtClean="0"/>
                  <a:t>mümkündür.</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22616" y="2348880"/>
                <a:ext cx="5025448" cy="2308324"/>
              </a:xfrm>
              <a:prstGeom prst="rect">
                <a:avLst/>
              </a:prstGeom>
              <a:blipFill rotWithShape="1">
                <a:blip r:embed="rId2"/>
                <a:stretch>
                  <a:fillRect l="-971" t="-1319" r="-1092" b="-3166"/>
                </a:stretch>
              </a:blipFill>
            </p:spPr>
            <p:txBody>
              <a:bodyPr/>
              <a:lstStyle/>
              <a:p>
                <a:r>
                  <a:rPr lang="tr-TR">
                    <a:noFill/>
                  </a:rPr>
                  <a:t> </a:t>
                </a:r>
              </a:p>
            </p:txBody>
          </p:sp>
        </mc:Fallback>
      </mc:AlternateContent>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420888"/>
            <a:ext cx="3168352" cy="1944216"/>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558180"/>
            <a:ext cx="2664296" cy="2289973"/>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881326"/>
            <a:ext cx="2016224" cy="1612979"/>
          </a:xfrm>
          <a:prstGeom prst="rect">
            <a:avLst/>
          </a:prstGeom>
        </p:spPr>
      </p:pic>
    </p:spTree>
    <p:extLst>
      <p:ext uri="{BB962C8B-B14F-4D97-AF65-F5344CB8AC3E}">
        <p14:creationId xmlns:p14="http://schemas.microsoft.com/office/powerpoint/2010/main" val="4166418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70</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980728"/>
            <a:ext cx="8809323" cy="576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9430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71</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6875"/>
            <a:ext cx="8809323"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3988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72</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61" y="1772816"/>
            <a:ext cx="880932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61" y="3861048"/>
            <a:ext cx="86868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586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73</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00225"/>
            <a:ext cx="8809323"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5860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74</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8" y="1186459"/>
            <a:ext cx="8863447" cy="564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8114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75</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47" y="1145074"/>
            <a:ext cx="8809323"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38" y="5013176"/>
            <a:ext cx="87153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5529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76</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00" y="1268760"/>
            <a:ext cx="880163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482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77</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56652"/>
            <a:ext cx="8809323"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98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78</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6" y="1132295"/>
            <a:ext cx="8835699" cy="572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7131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79</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10" y="1268760"/>
            <a:ext cx="778192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3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8</a:t>
            </a:fld>
            <a:endParaRPr lang="tr-TR"/>
          </a:p>
        </p:txBody>
      </p:sp>
      <p:sp>
        <p:nvSpPr>
          <p:cNvPr id="3" name="Dikdörtgen 2"/>
          <p:cNvSpPr/>
          <p:nvPr/>
        </p:nvSpPr>
        <p:spPr>
          <a:xfrm>
            <a:off x="102131" y="2276872"/>
            <a:ext cx="8809323" cy="1200329"/>
          </a:xfrm>
          <a:prstGeom prst="rect">
            <a:avLst/>
          </a:prstGeom>
        </p:spPr>
        <p:txBody>
          <a:bodyPr wrap="square">
            <a:spAutoFit/>
          </a:bodyPr>
          <a:lstStyle/>
          <a:p>
            <a:r>
              <a:rPr lang="tr-TR" b="1" dirty="0"/>
              <a:t>Pistonlu </a:t>
            </a:r>
            <a:r>
              <a:rPr lang="tr-TR" b="1" dirty="0" smtClean="0"/>
              <a:t>Kompresörler</a:t>
            </a:r>
          </a:p>
          <a:p>
            <a:r>
              <a:rPr lang="tr-TR" dirty="0" smtClean="0"/>
              <a:t>Şekil </a:t>
            </a:r>
            <a:r>
              <a:rPr lang="tr-TR" dirty="0"/>
              <a:t>8-1’de pistonlu tip bir kompresörün silindiri şematik olarak görülmektedir. </a:t>
            </a:r>
            <a:endParaRPr lang="tr-TR" dirty="0" smtClean="0"/>
          </a:p>
          <a:p>
            <a:r>
              <a:rPr lang="tr-TR" dirty="0" smtClean="0"/>
              <a:t>Şekil </a:t>
            </a:r>
            <a:r>
              <a:rPr lang="tr-TR" dirty="0"/>
              <a:t>8-2a’daki </a:t>
            </a:r>
            <a:r>
              <a:rPr lang="tr-TR" dirty="0" smtClean="0"/>
              <a:t> P-v </a:t>
            </a:r>
            <a:r>
              <a:rPr lang="tr-TR" dirty="0"/>
              <a:t>diyagramında görüldüğü üzere, 1 konumunda emme ve egzoz </a:t>
            </a:r>
            <a:r>
              <a:rPr lang="tr-TR" dirty="0" smtClean="0"/>
              <a:t>supapları kapalıdır</a:t>
            </a:r>
            <a:r>
              <a:rPr lang="tr-TR" dirty="0"/>
              <a:t>.</a:t>
            </a:r>
          </a:p>
        </p:txBody>
      </p:sp>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3443913"/>
            <a:ext cx="8788839" cy="263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5371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AB46032-8E10-420C-AA4D-9886DCF97C37}" type="slidenum">
              <a:rPr lang="tr-TR" smtClean="0"/>
              <a:t>80</a:t>
            </a:fld>
            <a:endParaRPr lang="tr-T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09323"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5743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46032-8E10-420C-AA4D-9886DCF97C3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79646">
                    <a:lumMod val="50000"/>
                  </a:srgbClr>
                </a:solidFill>
                <a:effectLst/>
                <a:uLnTx/>
                <a:uFillTx/>
                <a:latin typeface="Gill Sans Ultra Bold" panose="020B0A02020104020203" pitchFamily="34" charset="0"/>
                <a:ea typeface="+mn-ea"/>
                <a:cs typeface="+mn-cs"/>
              </a:rPr>
              <a:t>ÇÖZÜMLÜ PROBLEMLER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p:txBody>
      </p:sp>
      <p:pic>
        <p:nvPicPr>
          <p:cNvPr id="1026" name="Picture 2" descr="Elektrikli Araçlar Ne Kadar Çevreci? | TEH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224737" cy="404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90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46032-8E10-420C-AA4D-9886DCF97C3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79646">
                    <a:lumMod val="50000"/>
                  </a:srgbClr>
                </a:solidFill>
                <a:effectLst/>
                <a:uLnTx/>
                <a:uFillTx/>
                <a:latin typeface="Gill Sans Ultra Bold" panose="020B0A02020104020203" pitchFamily="34" charset="0"/>
                <a:ea typeface="+mn-ea"/>
                <a:cs typeface="+mn-cs"/>
              </a:rPr>
              <a:t>ÇÖZÜMLÜ PROBLEMLER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p:txBody>
      </p:sp>
      <p:pic>
        <p:nvPicPr>
          <p:cNvPr id="2050" name="Picture 2" descr="EU CO2 Label Relevance to Thai automotive sector and SMEs EU CO2 label...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3650"/>
            <a:ext cx="3221383" cy="253407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827584" y="3749080"/>
            <a:ext cx="7876768" cy="2950137"/>
          </a:xfrm>
          <a:prstGeom prst="rect">
            <a:avLst/>
          </a:prstGeom>
        </p:spPr>
      </p:pic>
    </p:spTree>
    <p:extLst>
      <p:ext uri="{BB962C8B-B14F-4D97-AF65-F5344CB8AC3E}">
        <p14:creationId xmlns:p14="http://schemas.microsoft.com/office/powerpoint/2010/main" val="10447720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46032-8E10-420C-AA4D-9886DCF97C3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79646">
                    <a:lumMod val="50000"/>
                  </a:srgbClr>
                </a:solidFill>
                <a:effectLst/>
                <a:uLnTx/>
                <a:uFillTx/>
                <a:latin typeface="Gill Sans Ultra Bold" panose="020B0A02020104020203" pitchFamily="34" charset="0"/>
                <a:ea typeface="+mn-ea"/>
                <a:cs typeface="+mn-cs"/>
              </a:rPr>
              <a:t>ÇÖZÜMLÜ PROBLEMLER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p:txBody>
      </p:sp>
      <p:pic>
        <p:nvPicPr>
          <p:cNvPr id="3" name="Resim 2"/>
          <p:cNvPicPr>
            <a:picLocks noChangeAspect="1"/>
          </p:cNvPicPr>
          <p:nvPr/>
        </p:nvPicPr>
        <p:blipFill>
          <a:blip r:embed="rId2"/>
          <a:stretch>
            <a:fillRect/>
          </a:stretch>
        </p:blipFill>
        <p:spPr>
          <a:xfrm>
            <a:off x="1691680" y="917956"/>
            <a:ext cx="6192688" cy="5785600"/>
          </a:xfrm>
          <a:prstGeom prst="rect">
            <a:avLst/>
          </a:prstGeom>
        </p:spPr>
      </p:pic>
    </p:spTree>
    <p:extLst>
      <p:ext uri="{BB962C8B-B14F-4D97-AF65-F5344CB8AC3E}">
        <p14:creationId xmlns:p14="http://schemas.microsoft.com/office/powerpoint/2010/main" val="14559870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46032-8E10-420C-AA4D-9886DCF97C3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79646">
                    <a:lumMod val="50000"/>
                  </a:srgbClr>
                </a:solidFill>
                <a:effectLst/>
                <a:uLnTx/>
                <a:uFillTx/>
                <a:latin typeface="Gill Sans Ultra Bold" panose="020B0A02020104020203" pitchFamily="34" charset="0"/>
                <a:ea typeface="+mn-ea"/>
                <a:cs typeface="+mn-cs"/>
              </a:rPr>
              <a:t>ÇÖZÜMLÜ PROBLEMLER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p:txBody>
      </p:sp>
      <p:pic>
        <p:nvPicPr>
          <p:cNvPr id="2" name="Resim 1"/>
          <p:cNvPicPr>
            <a:picLocks noChangeAspect="1"/>
          </p:cNvPicPr>
          <p:nvPr/>
        </p:nvPicPr>
        <p:blipFill>
          <a:blip r:embed="rId2"/>
          <a:stretch>
            <a:fillRect/>
          </a:stretch>
        </p:blipFill>
        <p:spPr>
          <a:xfrm>
            <a:off x="270540" y="2128709"/>
            <a:ext cx="8627266" cy="3231226"/>
          </a:xfrm>
          <a:prstGeom prst="rect">
            <a:avLst/>
          </a:prstGeom>
        </p:spPr>
      </p:pic>
    </p:spTree>
    <p:extLst>
      <p:ext uri="{BB962C8B-B14F-4D97-AF65-F5344CB8AC3E}">
        <p14:creationId xmlns:p14="http://schemas.microsoft.com/office/powerpoint/2010/main" val="2801994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46032-8E10-420C-AA4D-9886DCF97C3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79646">
                    <a:lumMod val="50000"/>
                  </a:srgbClr>
                </a:solidFill>
                <a:effectLst/>
                <a:uLnTx/>
                <a:uFillTx/>
                <a:latin typeface="Gill Sans Ultra Bold" panose="020B0A02020104020203" pitchFamily="34" charset="0"/>
                <a:ea typeface="+mn-ea"/>
                <a:cs typeface="+mn-cs"/>
              </a:rPr>
              <a:t>ÇÖZÜMLÜ PROBLEMLER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7030A0"/>
              </a:solidFill>
              <a:effectLst/>
              <a:uLnTx/>
              <a:uFillTx/>
              <a:latin typeface="Calibri"/>
              <a:ea typeface="+mn-ea"/>
              <a:cs typeface="+mn-cs"/>
            </a:endParaRPr>
          </a:p>
        </p:txBody>
      </p:sp>
      <p:sp>
        <p:nvSpPr>
          <p:cNvPr id="3" name="Dikdörtgen 2"/>
          <p:cNvSpPr/>
          <p:nvPr/>
        </p:nvSpPr>
        <p:spPr>
          <a:xfrm>
            <a:off x="1187624" y="1772816"/>
            <a:ext cx="6984776"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Otomobilde 'yakıt' ve 'karbon emisyonu' etiketi dönemi Haziran'da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başlıyor. 1 Haziran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Otomobillerin yakıt tüketimi ve karbon emisyonu etiketlendiriliyor. Yönetmelik değişikliği ile fosil yakıt, elektrikli ve </a:t>
            </a:r>
            <a:r>
              <a:rPr kumimoji="0" lang="tr-TR" sz="1800" b="1" i="0" u="none" strike="noStrike" kern="1200" cap="none" spc="0" normalizeH="0" baseline="0" noProof="0" dirty="0" err="1">
                <a:ln>
                  <a:noFill/>
                </a:ln>
                <a:solidFill>
                  <a:prstClr val="black"/>
                </a:solidFill>
                <a:effectLst/>
                <a:uLnTx/>
                <a:uFillTx/>
                <a:latin typeface="Calibri"/>
                <a:ea typeface="+mn-ea"/>
                <a:cs typeface="+mn-cs"/>
              </a:rPr>
              <a:t>hibrit</a:t>
            </a:r>
            <a:r>
              <a:rPr kumimoji="0" lang="tr-TR" sz="1800" b="1" i="0" u="none" strike="noStrike" kern="1200" cap="none" spc="0" normalizeH="0" baseline="0" noProof="0" dirty="0">
                <a:ln>
                  <a:noFill/>
                </a:ln>
                <a:solidFill>
                  <a:prstClr val="black"/>
                </a:solidFill>
                <a:effectLst/>
                <a:uLnTx/>
                <a:uFillTx/>
                <a:latin typeface="Calibri"/>
                <a:ea typeface="+mn-ea"/>
                <a:cs typeface="+mn-cs"/>
              </a:rPr>
              <a:t> yakıtlı araçlar için farklı etiketler hazırlanacak. Uygulama 1 Haziran'da hayata geçecek.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Calibri"/>
                <a:ea typeface="+mn-ea"/>
                <a:cs typeface="+mn-cs"/>
                <a:hlinkClick r:id="rId2"/>
              </a:rPr>
              <a:t>Sanayi ve Teknoloji Bakanlığı</a:t>
            </a:r>
            <a:r>
              <a:rPr kumimoji="0" lang="tr-TR" sz="1800" b="0" i="0" u="none" strike="noStrike" kern="1200" cap="none" spc="0" normalizeH="0" baseline="0" noProof="0" dirty="0">
                <a:ln>
                  <a:noFill/>
                </a:ln>
                <a:solidFill>
                  <a:prstClr val="black"/>
                </a:solidFill>
                <a:effectLst/>
                <a:uLnTx/>
                <a:uFillTx/>
                <a:latin typeface="Calibri"/>
                <a:ea typeface="+mn-ea"/>
                <a:cs typeface="+mn-cs"/>
              </a:rPr>
              <a:t> tarafından hazırlanan yönetmelik Resmi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Gazete'de</a:t>
            </a:r>
            <a:r>
              <a:rPr kumimoji="0" lang="tr-TR" sz="1800" b="0" i="0" u="none" strike="noStrike" kern="1200" cap="none" spc="0" normalizeH="0" baseline="0" noProof="0" dirty="0">
                <a:ln>
                  <a:noFill/>
                </a:ln>
                <a:solidFill>
                  <a:prstClr val="black"/>
                </a:solidFill>
                <a:effectLst/>
                <a:uLnTx/>
                <a:uFillTx/>
                <a:latin typeface="Calibri"/>
                <a:ea typeface="+mn-ea"/>
                <a:cs typeface="+mn-cs"/>
              </a:rPr>
              <a:t> yayımlandı. Böylece tüm </a:t>
            </a:r>
            <a:r>
              <a:rPr kumimoji="0" lang="tr-TR" sz="1800" b="0" i="0" u="sng" strike="noStrike" kern="1200" cap="none" spc="0" normalizeH="0" baseline="0" noProof="0" dirty="0">
                <a:ln>
                  <a:noFill/>
                </a:ln>
                <a:solidFill>
                  <a:prstClr val="black"/>
                </a:solidFill>
                <a:effectLst/>
                <a:uLnTx/>
                <a:uFillTx/>
                <a:latin typeface="Calibri"/>
                <a:ea typeface="+mn-ea"/>
                <a:cs typeface="+mn-cs"/>
                <a:hlinkClick r:id="rId3"/>
              </a:rPr>
              <a:t>yakıt</a:t>
            </a:r>
            <a:r>
              <a:rPr kumimoji="0" lang="tr-TR" sz="1800" b="0" i="0" u="none" strike="noStrike" kern="1200" cap="none" spc="0" normalizeH="0" baseline="0" noProof="0" dirty="0">
                <a:ln>
                  <a:noFill/>
                </a:ln>
                <a:solidFill>
                  <a:prstClr val="black"/>
                </a:solidFill>
                <a:effectLst/>
                <a:uLnTx/>
                <a:uFillTx/>
                <a:latin typeface="Calibri"/>
                <a:ea typeface="+mn-ea"/>
                <a:cs typeface="+mn-cs"/>
              </a:rPr>
              <a:t> tipleri için standart etiket formatı oluşturulacak.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Elektrikli,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hibrit</a:t>
            </a:r>
            <a:r>
              <a:rPr kumimoji="0" lang="tr-TR" sz="1800" b="0" i="0" u="none" strike="noStrike" kern="1200" cap="none" spc="0" normalizeH="0" baseline="0" noProof="0" dirty="0">
                <a:ln>
                  <a:noFill/>
                </a:ln>
                <a:solidFill>
                  <a:prstClr val="black"/>
                </a:solidFill>
                <a:effectLst/>
                <a:uLnTx/>
                <a:uFillTx/>
                <a:latin typeface="Calibri"/>
                <a:ea typeface="+mn-ea"/>
                <a:cs typeface="+mn-cs"/>
              </a:rPr>
              <a:t> ve </a:t>
            </a:r>
            <a:r>
              <a:rPr kumimoji="0" lang="tr-TR" sz="1800" b="0" i="0" u="sng" strike="noStrike" kern="1200" cap="none" spc="0" normalizeH="0" baseline="0" noProof="0" dirty="0">
                <a:ln>
                  <a:noFill/>
                </a:ln>
                <a:solidFill>
                  <a:prstClr val="black"/>
                </a:solidFill>
                <a:effectLst/>
                <a:uLnTx/>
                <a:uFillTx/>
                <a:latin typeface="Calibri"/>
                <a:ea typeface="+mn-ea"/>
                <a:cs typeface="+mn-cs"/>
                <a:hlinkClick r:id="rId4"/>
              </a:rPr>
              <a:t>fosil</a:t>
            </a:r>
            <a:r>
              <a:rPr kumimoji="0" lang="tr-TR" sz="1800" b="0" i="0" u="none" strike="noStrike" kern="1200" cap="none" spc="0" normalizeH="0" baseline="0" noProof="0" dirty="0">
                <a:ln>
                  <a:noFill/>
                </a:ln>
                <a:solidFill>
                  <a:prstClr val="black"/>
                </a:solidFill>
                <a:effectLst/>
                <a:uLnTx/>
                <a:uFillTx/>
                <a:latin typeface="Calibri"/>
                <a:ea typeface="+mn-ea"/>
                <a:cs typeface="+mn-cs"/>
              </a:rPr>
              <a:t> yakıtlı araçlar farklı şekilde sınıflandırılacak. Doğaya verdiği zarar bilgilendirme etiketinde yer alacak.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Etiketlerde, karbon emisyon değerleri göre 13 basamak yer alacak. Sıfır emisyon değeri olan otomobiller A sınıfında yer alacak.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Uygulama 1 Haziran'a kadar ihtiyari olarak değerlendirilecek. Sonrasında ise zorunlu hale getirilecek.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647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rotWithShape="1">
          <a:blip r:embed="rId2"/>
          <a:srcRect l="31634" r="31673"/>
          <a:stretch/>
        </p:blipFill>
        <p:spPr>
          <a:xfrm>
            <a:off x="450858" y="187190"/>
            <a:ext cx="4121142" cy="6317631"/>
          </a:xfrm>
          <a:prstGeom prst="rect">
            <a:avLst/>
          </a:prstGeom>
        </p:spPr>
      </p:pic>
      <p:pic>
        <p:nvPicPr>
          <p:cNvPr id="7" name="Resim 6"/>
          <p:cNvPicPr>
            <a:picLocks noChangeAspect="1"/>
          </p:cNvPicPr>
          <p:nvPr/>
        </p:nvPicPr>
        <p:blipFill>
          <a:blip r:embed="rId3"/>
          <a:stretch>
            <a:fillRect/>
          </a:stretch>
        </p:blipFill>
        <p:spPr>
          <a:xfrm>
            <a:off x="4572000" y="274638"/>
            <a:ext cx="4182160" cy="5276478"/>
          </a:xfrm>
          <a:prstGeom prst="rect">
            <a:avLst/>
          </a:prstGeom>
        </p:spPr>
      </p:pic>
    </p:spTree>
    <p:extLst>
      <p:ext uri="{BB962C8B-B14F-4D97-AF65-F5344CB8AC3E}">
        <p14:creationId xmlns:p14="http://schemas.microsoft.com/office/powerpoint/2010/main" val="2689907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rotWithShape="1">
          <a:blip r:embed="rId2"/>
          <a:srcRect l="31634" r="31673"/>
          <a:stretch/>
        </p:blipFill>
        <p:spPr>
          <a:xfrm>
            <a:off x="450858" y="187190"/>
            <a:ext cx="4121142" cy="6317631"/>
          </a:xfrm>
          <a:prstGeom prst="rect">
            <a:avLst/>
          </a:prstGeom>
        </p:spPr>
      </p:pic>
      <p:pic>
        <p:nvPicPr>
          <p:cNvPr id="3" name="Resim 2"/>
          <p:cNvPicPr>
            <a:picLocks noChangeAspect="1"/>
          </p:cNvPicPr>
          <p:nvPr/>
        </p:nvPicPr>
        <p:blipFill>
          <a:blip r:embed="rId3"/>
          <a:stretch>
            <a:fillRect/>
          </a:stretch>
        </p:blipFill>
        <p:spPr>
          <a:xfrm>
            <a:off x="4324350" y="1700808"/>
            <a:ext cx="4362450" cy="3467100"/>
          </a:xfrm>
          <a:prstGeom prst="rect">
            <a:avLst/>
          </a:prstGeom>
        </p:spPr>
      </p:pic>
    </p:spTree>
    <p:extLst>
      <p:ext uri="{BB962C8B-B14F-4D97-AF65-F5344CB8AC3E}">
        <p14:creationId xmlns:p14="http://schemas.microsoft.com/office/powerpoint/2010/main" val="135800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8</a:t>
            </a:r>
            <a:endParaRPr lang="tr-TR" sz="2000" b="1" dirty="0"/>
          </a:p>
          <a:p>
            <a:pPr algn="ctr"/>
            <a:r>
              <a:rPr lang="tr-TR" sz="2000" b="1" dirty="0"/>
              <a:t>GAZ GÜÇ ÇEVRİMLERİ</a:t>
            </a:r>
          </a:p>
        </p:txBody>
      </p:sp>
      <p:sp>
        <p:nvSpPr>
          <p:cNvPr id="4" name="Slayt Numarası Yer Tutucusu 3"/>
          <p:cNvSpPr>
            <a:spLocks noGrp="1"/>
          </p:cNvSpPr>
          <p:nvPr>
            <p:ph type="sldNum" sz="quarter" idx="12"/>
          </p:nvPr>
        </p:nvSpPr>
        <p:spPr/>
        <p:txBody>
          <a:bodyPr/>
          <a:lstStyle/>
          <a:p>
            <a:fld id="{8AB46032-8E10-420C-AA4D-9886DCF97C37}" type="slidenum">
              <a:rPr lang="tr-TR" smtClean="0"/>
              <a:t>9</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78" y="3933056"/>
            <a:ext cx="4221429" cy="205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1556792"/>
            <a:ext cx="8809323" cy="369332"/>
          </a:xfrm>
          <a:prstGeom prst="rect">
            <a:avLst/>
          </a:prstGeom>
        </p:spPr>
        <p:txBody>
          <a:bodyPr wrap="square">
            <a:spAutoFit/>
          </a:bodyPr>
          <a:lstStyle/>
          <a:p>
            <a:r>
              <a:rPr lang="tr-TR" b="1" dirty="0"/>
              <a:t>8.2 GAZ KOMPRESÖRLERİ</a:t>
            </a:r>
            <a:endParaRPr lang="tr-TR" b="1" dirty="0" smtClean="0"/>
          </a:p>
        </p:txBody>
      </p:sp>
      <p:sp>
        <p:nvSpPr>
          <p:cNvPr id="3" name="Dikdörtgen 2"/>
          <p:cNvSpPr/>
          <p:nvPr/>
        </p:nvSpPr>
        <p:spPr>
          <a:xfrm>
            <a:off x="169624" y="2204864"/>
            <a:ext cx="4618400" cy="2031325"/>
          </a:xfrm>
          <a:prstGeom prst="rect">
            <a:avLst/>
          </a:prstGeom>
        </p:spPr>
        <p:txBody>
          <a:bodyPr wrap="square">
            <a:spAutoFit/>
          </a:bodyPr>
          <a:lstStyle/>
          <a:p>
            <a:pPr algn="just"/>
            <a:r>
              <a:rPr lang="tr-TR" dirty="0"/>
              <a:t>Piston silindir içerisinde </a:t>
            </a:r>
            <a:r>
              <a:rPr lang="tr-TR" dirty="0" smtClean="0"/>
              <a:t>yukarı doğru</a:t>
            </a:r>
            <a:r>
              <a:rPr lang="tr-TR" dirty="0"/>
              <a:t>, 1 noktasından 2 noktasına maksimum basınca ulaşılıncaya kadar </a:t>
            </a:r>
            <a:r>
              <a:rPr lang="tr-TR" dirty="0" err="1"/>
              <a:t>izentropik</a:t>
            </a:r>
            <a:r>
              <a:rPr lang="tr-TR" dirty="0"/>
              <a:t> </a:t>
            </a:r>
            <a:r>
              <a:rPr lang="tr-TR" dirty="0" smtClean="0"/>
              <a:t>sıkıştırma </a:t>
            </a:r>
            <a:r>
              <a:rPr lang="tr-TR" dirty="0"/>
              <a:t>işlemi devam eder. Sonra, egzoz </a:t>
            </a:r>
            <a:r>
              <a:rPr lang="tr-TR" dirty="0" smtClean="0"/>
              <a:t>supabı açılır </a:t>
            </a:r>
            <a:r>
              <a:rPr lang="tr-TR" dirty="0"/>
              <a:t>ve piston silindir içinde </a:t>
            </a:r>
            <a:r>
              <a:rPr lang="tr-TR" dirty="0" smtClean="0"/>
              <a:t>yukarı doğru </a:t>
            </a:r>
            <a:r>
              <a:rPr lang="tr-TR" dirty="0"/>
              <a:t>hareketini 3 </a:t>
            </a:r>
            <a:r>
              <a:rPr lang="tr-TR" dirty="0" smtClean="0"/>
              <a:t>noktasına </a:t>
            </a:r>
            <a:r>
              <a:rPr lang="tr-TR" dirty="0"/>
              <a:t>kadar, Üst Ölü Nokta (ÜÖN), sürdürür ve bu esnada hava </a:t>
            </a:r>
            <a:r>
              <a:rPr lang="tr-TR" dirty="0" smtClean="0"/>
              <a:t>dışarı atılır</a:t>
            </a:r>
            <a:r>
              <a:rPr lang="tr-TR" dirty="0"/>
              <a:t>.</a:t>
            </a:r>
          </a:p>
        </p:txBody>
      </p:sp>
      <p:sp>
        <p:nvSpPr>
          <p:cNvPr id="6" name="Dikdörtgen 5"/>
          <p:cNvSpPr/>
          <p:nvPr/>
        </p:nvSpPr>
        <p:spPr>
          <a:xfrm>
            <a:off x="236023" y="4236189"/>
            <a:ext cx="4624009" cy="2031325"/>
          </a:xfrm>
          <a:prstGeom prst="rect">
            <a:avLst/>
          </a:prstGeom>
        </p:spPr>
        <p:txBody>
          <a:bodyPr wrap="square">
            <a:spAutoFit/>
          </a:bodyPr>
          <a:lstStyle/>
          <a:p>
            <a:pPr algn="just"/>
            <a:r>
              <a:rPr lang="tr-TR" dirty="0"/>
              <a:t>Daha sonra egzoz </a:t>
            </a:r>
            <a:r>
              <a:rPr lang="tr-TR" dirty="0" smtClean="0"/>
              <a:t>supabı kapanır </a:t>
            </a:r>
            <a:r>
              <a:rPr lang="tr-TR" dirty="0"/>
              <a:t>ve piston silindir içinde </a:t>
            </a:r>
            <a:r>
              <a:rPr lang="tr-TR" dirty="0" smtClean="0"/>
              <a:t>aşağı doğru </a:t>
            </a:r>
            <a:r>
              <a:rPr lang="tr-TR" dirty="0" err="1"/>
              <a:t>izentropik</a:t>
            </a:r>
            <a:r>
              <a:rPr lang="tr-TR" dirty="0"/>
              <a:t> genişleme hareketine başlar ve bu işlem 4 </a:t>
            </a:r>
            <a:r>
              <a:rPr lang="tr-TR" dirty="0" smtClean="0"/>
              <a:t>noktasına </a:t>
            </a:r>
            <a:r>
              <a:rPr lang="tr-TR" dirty="0"/>
              <a:t>kadar devam eder. 4 noktasında emme </a:t>
            </a:r>
            <a:r>
              <a:rPr lang="tr-TR" dirty="0" smtClean="0"/>
              <a:t>supabı açılır</a:t>
            </a:r>
            <a:r>
              <a:rPr lang="tr-TR" dirty="0"/>
              <a:t>, piston silindir içinde aşağıya doğru hareket ederek </a:t>
            </a:r>
            <a:r>
              <a:rPr lang="tr-TR" dirty="0" smtClean="0"/>
              <a:t> emme olayını gerçekleştirir </a:t>
            </a:r>
            <a:r>
              <a:rPr lang="tr-TR" dirty="0"/>
              <a:t>ve alt ölü noktada (AÖN) çevrim tamamlanır.</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204864"/>
            <a:ext cx="4161353" cy="124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626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3198</Words>
  <Application>Microsoft Office PowerPoint</Application>
  <PresentationFormat>Ekran Gösterisi (4:3)</PresentationFormat>
  <Paragraphs>428</Paragraphs>
  <Slides>87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87</vt:i4>
      </vt:variant>
    </vt:vector>
  </HeadingPairs>
  <TitlesOfParts>
    <vt:vector size="92" baseType="lpstr">
      <vt:lpstr>Arial</vt:lpstr>
      <vt:lpstr>Calibri</vt:lpstr>
      <vt:lpstr>Cambria Math</vt:lpstr>
      <vt:lpstr>Gill Sans Ultra Bold</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BULUT-PC</cp:lastModifiedBy>
  <cp:revision>80</cp:revision>
  <dcterms:created xsi:type="dcterms:W3CDTF">2014-02-20T07:36:14Z</dcterms:created>
  <dcterms:modified xsi:type="dcterms:W3CDTF">2024-04-19T12:45:20Z</dcterms:modified>
</cp:coreProperties>
</file>