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50"/>
  </p:notesMasterIdLst>
  <p:sldIdLst>
    <p:sldId id="272" r:id="rId4"/>
    <p:sldId id="273" r:id="rId5"/>
    <p:sldId id="274" r:id="rId6"/>
    <p:sldId id="276" r:id="rId7"/>
    <p:sldId id="279" r:id="rId8"/>
    <p:sldId id="277" r:id="rId9"/>
    <p:sldId id="322" r:id="rId10"/>
    <p:sldId id="278" r:id="rId11"/>
    <p:sldId id="280" r:id="rId12"/>
    <p:sldId id="281" r:id="rId13"/>
    <p:sldId id="282" r:id="rId14"/>
    <p:sldId id="283" r:id="rId15"/>
    <p:sldId id="313" r:id="rId16"/>
    <p:sldId id="314" r:id="rId17"/>
    <p:sldId id="315" r:id="rId18"/>
    <p:sldId id="284" r:id="rId19"/>
    <p:sldId id="285" r:id="rId20"/>
    <p:sldId id="316" r:id="rId21"/>
    <p:sldId id="317" r:id="rId22"/>
    <p:sldId id="318" r:id="rId23"/>
    <p:sldId id="319" r:id="rId24"/>
    <p:sldId id="320" r:id="rId25"/>
    <p:sldId id="321"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297" r:id="rId39"/>
    <p:sldId id="299" r:id="rId40"/>
    <p:sldId id="304" r:id="rId41"/>
    <p:sldId id="305" r:id="rId42"/>
    <p:sldId id="306" r:id="rId43"/>
    <p:sldId id="310" r:id="rId44"/>
    <p:sldId id="307" r:id="rId45"/>
    <p:sldId id="308" r:id="rId46"/>
    <p:sldId id="309" r:id="rId47"/>
    <p:sldId id="311" r:id="rId48"/>
    <p:sldId id="312"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C11A6-A03C-42BF-8082-6E3DB977E8AF}" type="datetimeFigureOut">
              <a:rPr lang="en-US" smtClean="0"/>
              <a:t>4/18/2017</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008CD-641F-4BB6-875E-216A13F80AAC}" type="slidenum">
              <a:rPr lang="en-US" smtClean="0"/>
              <a:t>‹#›</a:t>
            </a:fld>
            <a:endParaRPr lang="en-US"/>
          </a:p>
        </p:txBody>
      </p:sp>
    </p:spTree>
    <p:extLst>
      <p:ext uri="{BB962C8B-B14F-4D97-AF65-F5344CB8AC3E}">
        <p14:creationId xmlns:p14="http://schemas.microsoft.com/office/powerpoint/2010/main" val="94751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74DD4-AA6C-4052-8029-CED0336D4D50}" type="slidenum">
              <a:rPr lang="en-US">
                <a:solidFill>
                  <a:prstClr val="black"/>
                </a:solidFill>
              </a:rPr>
              <a:pPr/>
              <a:t>18</a:t>
            </a:fld>
            <a:endParaRPr lang="en-US">
              <a:solidFill>
                <a:prstClr val="black"/>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4796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3E456-00A2-4C23-84A9-632A9A1101A5}" type="slidenum">
              <a:rPr lang="en-US">
                <a:solidFill>
                  <a:prstClr val="black"/>
                </a:solidFill>
              </a:rPr>
              <a:pPr/>
              <a:t>19</a:t>
            </a:fld>
            <a:endParaRPr lang="en-US">
              <a:solidFill>
                <a:prstClr val="black"/>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70081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341E2-FCF0-4B0F-B400-BF59349BE075}" type="slidenum">
              <a:rPr lang="en-US">
                <a:solidFill>
                  <a:prstClr val="black"/>
                </a:solidFill>
              </a:rPr>
              <a:pPr/>
              <a:t>20</a:t>
            </a:fld>
            <a:endParaRPr lang="en-US">
              <a:solidFill>
                <a:prstClr val="black"/>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5256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F8A9C-A9B1-494B-8E4D-40923EC19917}" type="slidenum">
              <a:rPr lang="en-US">
                <a:solidFill>
                  <a:prstClr val="black"/>
                </a:solidFill>
              </a:rPr>
              <a:pPr/>
              <a:t>22</a:t>
            </a:fld>
            <a:endParaRPr lang="en-US">
              <a:solidFill>
                <a:prstClr val="black"/>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1855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43E90-C600-40AC-93CD-0BCFB2F46A8D}" type="slidenum">
              <a:rPr lang="en-US">
                <a:solidFill>
                  <a:prstClr val="black"/>
                </a:solidFill>
              </a:rPr>
              <a:pPr/>
              <a:t>23</a:t>
            </a:fld>
            <a:endParaRPr lang="en-US">
              <a:solidFill>
                <a:prstClr val="black"/>
              </a:solidFill>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25673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7701FBC-A432-4A52-810F-258287DD8CBC}" type="datetimeFigureOut">
              <a:rPr lang="tr-TR" smtClean="0"/>
              <a:t>18.4.2017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17602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701FBC-A432-4A52-810F-258287DD8CBC}" type="datetimeFigureOut">
              <a:rPr lang="tr-TR" smtClean="0"/>
              <a:t>18.4.2017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194094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701FBC-A432-4A52-810F-258287DD8CBC}" type="datetimeFigureOut">
              <a:rPr lang="tr-TR" smtClean="0"/>
              <a:t>18.4.2017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366692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2211"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2212"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smtClean="0"/>
              <a:t>Asıl başlık stili için tıklatın</a:t>
            </a:r>
          </a:p>
        </p:txBody>
      </p:sp>
      <p:sp>
        <p:nvSpPr>
          <p:cNvPr id="22221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Asıl alt başlık stilini düzenlemek için tıklatın</a:t>
            </a:r>
          </a:p>
        </p:txBody>
      </p:sp>
      <p:sp>
        <p:nvSpPr>
          <p:cNvPr id="222214"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8772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16483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59306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622151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23071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60280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72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77923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701FBC-A432-4A52-810F-258287DD8CBC}" type="datetimeFigureOut">
              <a:rPr lang="tr-TR" smtClean="0"/>
              <a:t>18.4.2017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3252741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98923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236779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629557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152400"/>
            <a:ext cx="8229600" cy="5973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242449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792163"/>
          </a:xfrm>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4648200" y="1295400"/>
            <a:ext cx="4038600" cy="23383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İçerik Yer Tutucusu 4"/>
          <p:cNvSpPr>
            <a:spLocks noGrp="1"/>
          </p:cNvSpPr>
          <p:nvPr>
            <p:ph sz="quarter" idx="3"/>
          </p:nvPr>
        </p:nvSpPr>
        <p:spPr>
          <a:xfrm>
            <a:off x="4648200" y="3786188"/>
            <a:ext cx="4038600" cy="2339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870286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2211"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2212"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smtClean="0"/>
              <a:t>Asıl başlık stili için tıklatın</a:t>
            </a:r>
          </a:p>
        </p:txBody>
      </p:sp>
      <p:sp>
        <p:nvSpPr>
          <p:cNvPr id="22221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Asıl alt başlık stilini düzenlemek için tıklatın</a:t>
            </a:r>
          </a:p>
        </p:txBody>
      </p:sp>
      <p:sp>
        <p:nvSpPr>
          <p:cNvPr id="222214"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104776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067479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199249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91582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8997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7701FBC-A432-4A52-810F-258287DD8CBC}" type="datetimeFigureOut">
              <a:rPr lang="tr-TR" smtClean="0"/>
              <a:t>18.4.2017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4171452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031071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619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25585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4078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400046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050350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152400"/>
            <a:ext cx="8229600" cy="5973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26697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792163"/>
          </a:xfrm>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4648200" y="1295400"/>
            <a:ext cx="4038600" cy="23383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İçerik Yer Tutucusu 4"/>
          <p:cNvSpPr>
            <a:spLocks noGrp="1"/>
          </p:cNvSpPr>
          <p:nvPr>
            <p:ph sz="quarter" idx="3"/>
          </p:nvPr>
        </p:nvSpPr>
        <p:spPr>
          <a:xfrm>
            <a:off x="4648200" y="3786188"/>
            <a:ext cx="4038600" cy="2339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72729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7701FBC-A432-4A52-810F-258287DD8CBC}" type="datetimeFigureOut">
              <a:rPr lang="tr-TR" smtClean="0"/>
              <a:t>18.4.2017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223465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7701FBC-A432-4A52-810F-258287DD8CBC}" type="datetimeFigureOut">
              <a:rPr lang="tr-TR" smtClean="0"/>
              <a:t>18.4.2017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207808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7701FBC-A432-4A52-810F-258287DD8CBC}" type="datetimeFigureOut">
              <a:rPr lang="tr-TR" smtClean="0"/>
              <a:t>18.4.2017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262257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701FBC-A432-4A52-810F-258287DD8CBC}" type="datetimeFigureOut">
              <a:rPr lang="tr-TR" smtClean="0"/>
              <a:t>18.4.2017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77424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7701FBC-A432-4A52-810F-258287DD8CBC}" type="datetimeFigureOut">
              <a:rPr lang="tr-TR" smtClean="0"/>
              <a:t>18.4.2017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92043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7701FBC-A432-4A52-810F-258287DD8CBC}" type="datetimeFigureOut">
              <a:rPr lang="tr-TR" smtClean="0"/>
              <a:t>18.4.2017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FB6B8E-5555-4C84-8AB9-37E880BF9E25}" type="slidenum">
              <a:rPr lang="tr-TR" smtClean="0"/>
              <a:t>‹#›</a:t>
            </a:fld>
            <a:endParaRPr lang="tr-TR"/>
          </a:p>
        </p:txBody>
      </p:sp>
    </p:spTree>
    <p:extLst>
      <p:ext uri="{BB962C8B-B14F-4D97-AF65-F5344CB8AC3E}">
        <p14:creationId xmlns:p14="http://schemas.microsoft.com/office/powerpoint/2010/main" val="264284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01FBC-A432-4A52-810F-258287DD8CBC}" type="datetimeFigureOut">
              <a:rPr lang="tr-TR" smtClean="0"/>
              <a:t>18.4.2017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B6B8E-5555-4C84-8AB9-37E880BF9E25}" type="slidenum">
              <a:rPr lang="tr-TR" smtClean="0"/>
              <a:t>‹#›</a:t>
            </a:fld>
            <a:endParaRPr lang="tr-TR"/>
          </a:p>
        </p:txBody>
      </p:sp>
    </p:spTree>
    <p:extLst>
      <p:ext uri="{BB962C8B-B14F-4D97-AF65-F5344CB8AC3E}">
        <p14:creationId xmlns:p14="http://schemas.microsoft.com/office/powerpoint/2010/main" val="16738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1187"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1188"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1189"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221190"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21191" name="Text Box 7"/>
          <p:cNvSpPr txBox="1">
            <a:spLocks noChangeArrowheads="1"/>
          </p:cNvSpPr>
          <p:nvPr/>
        </p:nvSpPr>
        <p:spPr bwMode="auto">
          <a:xfrm>
            <a:off x="4708525" y="6383338"/>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400" smtClean="0">
                <a:solidFill>
                  <a:srgbClr val="FFFFFF"/>
                </a:solidFill>
              </a:rPr>
              <a:t>Bölüm</a:t>
            </a:r>
            <a:r>
              <a:rPr lang="en-US" sz="1400" smtClean="0">
                <a:solidFill>
                  <a:srgbClr val="FFFFFF"/>
                </a:solidFill>
              </a:rPr>
              <a:t> 1</a:t>
            </a:r>
            <a:r>
              <a:rPr lang="tr-TR" sz="1400" smtClean="0">
                <a:solidFill>
                  <a:srgbClr val="FFFFFF"/>
                </a:solidFill>
              </a:rPr>
              <a:t>1</a:t>
            </a:r>
            <a:r>
              <a:rPr lang="en-US" sz="1400" smtClean="0">
                <a:solidFill>
                  <a:srgbClr val="FFFFFF"/>
                </a:solidFill>
              </a:rPr>
              <a:t>:  </a:t>
            </a:r>
            <a:r>
              <a:rPr lang="tr-TR" sz="1400" smtClean="0">
                <a:solidFill>
                  <a:srgbClr val="FFFFFF"/>
                </a:solidFill>
              </a:rPr>
              <a:t>Soğutma Çevrimleri</a:t>
            </a:r>
            <a:endParaRPr lang="en-US" sz="1400" smtClean="0">
              <a:solidFill>
                <a:srgbClr val="FFFFFF"/>
              </a:solidFill>
            </a:endParaRPr>
          </a:p>
        </p:txBody>
      </p:sp>
      <p:sp>
        <p:nvSpPr>
          <p:cNvPr id="221192"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49DD981C-0F09-4405-AB12-70B5E4F27C15}" type="slidenum">
              <a:rPr lang="en-US" sz="1400" smtClean="0">
                <a:solidFill>
                  <a:srgbClr val="FFFFFF"/>
                </a:solidFill>
              </a:rPr>
              <a:pPr fontAlgn="base">
                <a:spcBef>
                  <a:spcPct val="0"/>
                </a:spcBef>
                <a:spcAft>
                  <a:spcPct val="0"/>
                </a:spcAft>
              </a:pPr>
              <a:t>‹#›</a:t>
            </a:fld>
            <a:endParaRPr lang="en-US" sz="1400" smtClean="0">
              <a:solidFill>
                <a:srgbClr val="FFFFFF"/>
              </a:solidFill>
            </a:endParaRPr>
          </a:p>
        </p:txBody>
      </p:sp>
    </p:spTree>
    <p:extLst>
      <p:ext uri="{BB962C8B-B14F-4D97-AF65-F5344CB8AC3E}">
        <p14:creationId xmlns:p14="http://schemas.microsoft.com/office/powerpoint/2010/main" val="4158622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806450" indent="-349250" algn="l" rtl="0" fontAlgn="base">
        <a:spcBef>
          <a:spcPct val="20000"/>
        </a:spcBef>
        <a:spcAft>
          <a:spcPct val="0"/>
        </a:spcAft>
        <a:buBlip>
          <a:blip r:embed="rId16"/>
        </a:buBlip>
        <a:defRPr sz="2800">
          <a:solidFill>
            <a:schemeClr val="tx1"/>
          </a:solidFill>
          <a:latin typeface="+mn-lt"/>
        </a:defRPr>
      </a:lvl2pPr>
      <a:lvl3pPr marL="1255713" indent="-334963" algn="l" rtl="0" fontAlgn="base">
        <a:spcBef>
          <a:spcPct val="20000"/>
        </a:spcBef>
        <a:spcAft>
          <a:spcPct val="0"/>
        </a:spcAft>
        <a:buBlip>
          <a:blip r:embed="rId17"/>
        </a:buBlip>
        <a:defRPr sz="2400">
          <a:solidFill>
            <a:schemeClr val="tx1"/>
          </a:solidFill>
          <a:latin typeface="+mn-lt"/>
        </a:defRPr>
      </a:lvl3pPr>
      <a:lvl4pPr marL="1720850" indent="-349250" algn="l" rtl="0" fontAlgn="base">
        <a:spcBef>
          <a:spcPct val="20000"/>
        </a:spcBef>
        <a:spcAft>
          <a:spcPct val="0"/>
        </a:spcAft>
        <a:buBlip>
          <a:blip r:embed="rId18"/>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1187"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221188"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1189"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221190"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21191" name="Text Box 7"/>
          <p:cNvSpPr txBox="1">
            <a:spLocks noChangeArrowheads="1"/>
          </p:cNvSpPr>
          <p:nvPr/>
        </p:nvSpPr>
        <p:spPr bwMode="auto">
          <a:xfrm>
            <a:off x="4708525" y="6383338"/>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400" smtClean="0">
                <a:solidFill>
                  <a:srgbClr val="FFFFFF"/>
                </a:solidFill>
              </a:rPr>
              <a:t>Bölüm</a:t>
            </a:r>
            <a:r>
              <a:rPr lang="en-US" sz="1400" smtClean="0">
                <a:solidFill>
                  <a:srgbClr val="FFFFFF"/>
                </a:solidFill>
              </a:rPr>
              <a:t> 1</a:t>
            </a:r>
            <a:r>
              <a:rPr lang="tr-TR" sz="1400" smtClean="0">
                <a:solidFill>
                  <a:srgbClr val="FFFFFF"/>
                </a:solidFill>
              </a:rPr>
              <a:t>1</a:t>
            </a:r>
            <a:r>
              <a:rPr lang="en-US" sz="1400" smtClean="0">
                <a:solidFill>
                  <a:srgbClr val="FFFFFF"/>
                </a:solidFill>
              </a:rPr>
              <a:t>:  </a:t>
            </a:r>
            <a:r>
              <a:rPr lang="tr-TR" sz="1400" smtClean="0">
                <a:solidFill>
                  <a:srgbClr val="FFFFFF"/>
                </a:solidFill>
              </a:rPr>
              <a:t>Soğutma Çevrimleri</a:t>
            </a:r>
            <a:endParaRPr lang="en-US" sz="1400" smtClean="0">
              <a:solidFill>
                <a:srgbClr val="FFFFFF"/>
              </a:solidFill>
            </a:endParaRPr>
          </a:p>
        </p:txBody>
      </p:sp>
      <p:sp>
        <p:nvSpPr>
          <p:cNvPr id="221192"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49DD981C-0F09-4405-AB12-70B5E4F27C15}" type="slidenum">
              <a:rPr lang="en-US" sz="1400" smtClean="0">
                <a:solidFill>
                  <a:srgbClr val="FFFFFF"/>
                </a:solidFill>
              </a:rPr>
              <a:pPr fontAlgn="base">
                <a:spcBef>
                  <a:spcPct val="0"/>
                </a:spcBef>
                <a:spcAft>
                  <a:spcPct val="0"/>
                </a:spcAft>
              </a:pPr>
              <a:t>‹#›</a:t>
            </a:fld>
            <a:endParaRPr lang="en-US" sz="1400" smtClean="0">
              <a:solidFill>
                <a:srgbClr val="FFFFFF"/>
              </a:solidFill>
            </a:endParaRPr>
          </a:p>
        </p:txBody>
      </p:sp>
    </p:spTree>
    <p:extLst>
      <p:ext uri="{BB962C8B-B14F-4D97-AF65-F5344CB8AC3E}">
        <p14:creationId xmlns:p14="http://schemas.microsoft.com/office/powerpoint/2010/main" val="1791437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806450" indent="-349250" algn="l" rtl="0" fontAlgn="base">
        <a:spcBef>
          <a:spcPct val="20000"/>
        </a:spcBef>
        <a:spcAft>
          <a:spcPct val="0"/>
        </a:spcAft>
        <a:buBlip>
          <a:blip r:embed="rId16"/>
        </a:buBlip>
        <a:defRPr sz="2800">
          <a:solidFill>
            <a:schemeClr val="tx1"/>
          </a:solidFill>
          <a:latin typeface="+mn-lt"/>
        </a:defRPr>
      </a:lvl2pPr>
      <a:lvl3pPr marL="1255713" indent="-334963" algn="l" rtl="0" fontAlgn="base">
        <a:spcBef>
          <a:spcPct val="20000"/>
        </a:spcBef>
        <a:spcAft>
          <a:spcPct val="0"/>
        </a:spcAft>
        <a:buBlip>
          <a:blip r:embed="rId17"/>
        </a:buBlip>
        <a:defRPr sz="2400">
          <a:solidFill>
            <a:schemeClr val="tx1"/>
          </a:solidFill>
          <a:latin typeface="+mn-lt"/>
        </a:defRPr>
      </a:lvl3pPr>
      <a:lvl4pPr marL="1720850" indent="-349250" algn="l" rtl="0" fontAlgn="base">
        <a:spcBef>
          <a:spcPct val="20000"/>
        </a:spcBef>
        <a:spcAft>
          <a:spcPct val="0"/>
        </a:spcAft>
        <a:buBlip>
          <a:blip r:embed="rId18"/>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image" Target="../media/image31.wmf"/><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40.wmf"/><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45.wmf"/><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0.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0.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smtClean="0"/>
              <a:t>MÜHENDİSLER İÇİN TERMODİNAMİK</a:t>
            </a:r>
          </a:p>
          <a:p>
            <a:pPr algn="ctr"/>
            <a:r>
              <a:rPr lang="tr-TR" sz="2400" dirty="0" smtClean="0"/>
              <a:t>Prof. Dr. Hüsamettin BULUT</a:t>
            </a:r>
          </a:p>
        </p:txBody>
      </p:sp>
    </p:spTree>
    <p:extLst>
      <p:ext uri="{BB962C8B-B14F-4D97-AF65-F5344CB8AC3E}">
        <p14:creationId xmlns:p14="http://schemas.microsoft.com/office/powerpoint/2010/main" val="190017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a:t>10.2 BUHAR SOĞUTMA ÇEVRİMİ</a:t>
            </a:r>
          </a:p>
        </p:txBody>
      </p:sp>
      <mc:AlternateContent xmlns:mc="http://schemas.openxmlformats.org/markup-compatibility/2006" xmlns:a14="http://schemas.microsoft.com/office/drawing/2010/main">
        <mc:Choice Requires="a14">
          <p:sp>
            <p:nvSpPr>
              <p:cNvPr id="4" name="Dikdörtgen 3"/>
              <p:cNvSpPr/>
              <p:nvPr/>
            </p:nvSpPr>
            <p:spPr>
              <a:xfrm>
                <a:off x="122615" y="2348880"/>
                <a:ext cx="8809322" cy="3139321"/>
              </a:xfrm>
              <a:prstGeom prst="rect">
                <a:avLst/>
              </a:prstGeom>
            </p:spPr>
            <p:txBody>
              <a:bodyPr wrap="square">
                <a:spAutoFit/>
              </a:bodyPr>
              <a:lstStyle/>
              <a:p>
                <a:pPr algn="just"/>
                <a:r>
                  <a:rPr lang="tr-TR" dirty="0" smtClean="0"/>
                  <a:t>Birçok mahalde (ortamda) soğutma yapmak için buharlaşma sıcaklığının belki de -25 °C civarında oldukça düşük olması gereklidir. Bu durum şüphesiz suyun muhtemel bir soğutucu akışkan olma olasılığını ortadan kaldırır. Günümüzde iki yaygın soğutucu akışkan kullanılmaktadır, amonyak (</a:t>
                </a:r>
                <a14:m>
                  <m:oMath xmlns:m="http://schemas.openxmlformats.org/officeDocument/2006/math">
                    <m:r>
                      <a:rPr lang="tr-TR" i="1" dirty="0" smtClean="0">
                        <a:latin typeface="Cambria Math"/>
                      </a:rPr>
                      <m:t>𝑁</m:t>
                    </m:r>
                    <m:sSub>
                      <m:sSubPr>
                        <m:ctrlPr>
                          <a:rPr lang="tr-TR" b="0" i="1" dirty="0" smtClean="0">
                            <a:latin typeface="Cambria Math" panose="02040503050406030204" pitchFamily="18" charset="0"/>
                          </a:rPr>
                        </m:ctrlPr>
                      </m:sSubPr>
                      <m:e>
                        <m:r>
                          <a:rPr lang="tr-TR" i="1" dirty="0" smtClean="0">
                            <a:latin typeface="Cambria Math"/>
                          </a:rPr>
                          <m:t>𝐻</m:t>
                        </m:r>
                      </m:e>
                      <m:sub>
                        <m:r>
                          <a:rPr lang="tr-TR" i="1" dirty="0" smtClean="0">
                            <a:latin typeface="Cambria Math"/>
                          </a:rPr>
                          <m:t>3</m:t>
                        </m:r>
                      </m:sub>
                    </m:sSub>
                  </m:oMath>
                </a14:m>
                <a:r>
                  <a:rPr lang="tr-TR" dirty="0" smtClean="0"/>
                  <a:t>) ve R134a (</a:t>
                </a:r>
                <a14:m>
                  <m:oMath xmlns:m="http://schemas.openxmlformats.org/officeDocument/2006/math">
                    <m:r>
                      <a:rPr lang="tr-TR" i="1" dirty="0" smtClean="0">
                        <a:latin typeface="Cambria Math"/>
                      </a:rPr>
                      <m:t>𝐶</m:t>
                    </m:r>
                    <m:sSub>
                      <m:sSubPr>
                        <m:ctrlPr>
                          <a:rPr lang="tr-TR" b="0" i="1" dirty="0" smtClean="0">
                            <a:latin typeface="Cambria Math" panose="02040503050406030204" pitchFamily="18" charset="0"/>
                          </a:rPr>
                        </m:ctrlPr>
                      </m:sSubPr>
                      <m:e>
                        <m:r>
                          <a:rPr lang="tr-TR" i="1" dirty="0" smtClean="0">
                            <a:latin typeface="Cambria Math"/>
                          </a:rPr>
                          <m:t>𝐹</m:t>
                        </m:r>
                      </m:e>
                      <m:sub>
                        <m:r>
                          <a:rPr lang="tr-TR" b="0" i="1" dirty="0" smtClean="0">
                            <a:latin typeface="Cambria Math"/>
                          </a:rPr>
                          <m:t>3</m:t>
                        </m:r>
                      </m:sub>
                    </m:sSub>
                    <m:r>
                      <a:rPr lang="tr-TR" b="0" i="1" dirty="0" smtClean="0">
                        <a:latin typeface="Cambria Math"/>
                      </a:rPr>
                      <m:t>𝐶</m:t>
                    </m:r>
                    <m:sSub>
                      <m:sSubPr>
                        <m:ctrlPr>
                          <a:rPr lang="tr-TR" b="0" i="1" dirty="0" smtClean="0">
                            <a:latin typeface="Cambria Math" panose="02040503050406030204" pitchFamily="18" charset="0"/>
                          </a:rPr>
                        </m:ctrlPr>
                      </m:sSubPr>
                      <m:e>
                        <m:r>
                          <a:rPr lang="tr-TR" b="0" i="1" dirty="0" smtClean="0">
                            <a:latin typeface="Cambria Math"/>
                          </a:rPr>
                          <m:t>𝐻</m:t>
                        </m:r>
                      </m:e>
                      <m:sub>
                        <m:r>
                          <a:rPr lang="tr-TR" b="0" i="1" dirty="0" smtClean="0">
                            <a:latin typeface="Cambria Math"/>
                          </a:rPr>
                          <m:t>2</m:t>
                        </m:r>
                      </m:sub>
                    </m:sSub>
                    <m:r>
                      <a:rPr lang="tr-TR" i="1" dirty="0" smtClean="0">
                        <a:latin typeface="Cambria Math"/>
                      </a:rPr>
                      <m:t>𝐹</m:t>
                    </m:r>
                  </m:oMath>
                </a14:m>
                <a:r>
                  <a:rPr lang="tr-TR" dirty="0" smtClean="0"/>
                  <a:t>). R134a'nın termodinamik özellikleri Ek D’de verilmiştir. Soğutucu akışkanın seçimi Şekil 10-2'de gösterilen iki tasarım sıcaklığına bağlıdır. Örneğin, -100 °C’nin çok altındaki sıcaklılarda birçok gazın sıvılaştırılmasını gerektirir. Ne amonyak ne de R134a -100 °C’nin altında sıvı hâlinde olmayacağından bu gibi düşük sıcaklıklarda kullanılabilirler. Ayrıca, bir sızıntı meydana gelirse hava kirliliğinin </a:t>
                </a:r>
              </a:p>
              <a:p>
                <a:pPr algn="just"/>
                <a:r>
                  <a:rPr lang="tr-TR" dirty="0" smtClean="0"/>
                  <a:t>önlenmesi için atmosfer basıncının üzerindeki düşük basınçta soğutma çevriminin tamamlanması arzu edilir. Buna ilaveten birçok uygulama için soğutucu akışkan zehirsiz, kararlı ve nispeten ucuz olmalıdır.</a:t>
                </a:r>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122615" y="2348880"/>
                <a:ext cx="8809322" cy="3139321"/>
              </a:xfrm>
              <a:prstGeom prst="rect">
                <a:avLst/>
              </a:prstGeom>
              <a:blipFill rotWithShape="1">
                <a:blip r:embed="rId2"/>
                <a:stretch>
                  <a:fillRect l="-554" t="-971" r="-623" b="-2136"/>
                </a:stretch>
              </a:blipFill>
            </p:spPr>
            <p:txBody>
              <a:bodyPr/>
              <a:lstStyle/>
              <a:p>
                <a:r>
                  <a:rPr lang="tr-TR">
                    <a:noFill/>
                  </a:rPr>
                  <a:t> </a:t>
                </a:r>
              </a:p>
            </p:txBody>
          </p:sp>
        </mc:Fallback>
      </mc:AlternateContent>
    </p:spTree>
    <p:extLst>
      <p:ext uri="{BB962C8B-B14F-4D97-AF65-F5344CB8AC3E}">
        <p14:creationId xmlns:p14="http://schemas.microsoft.com/office/powerpoint/2010/main" val="32220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a:t>10.2 BUHAR SOĞUTMA ÇEVRİMİ</a:t>
            </a:r>
          </a:p>
        </p:txBody>
      </p:sp>
      <p:sp>
        <p:nvSpPr>
          <p:cNvPr id="4" name="Dikdörtgen 3"/>
          <p:cNvSpPr/>
          <p:nvPr/>
        </p:nvSpPr>
        <p:spPr>
          <a:xfrm>
            <a:off x="122615" y="2132856"/>
            <a:ext cx="8809323" cy="646331"/>
          </a:xfrm>
          <a:prstGeom prst="rect">
            <a:avLst/>
          </a:prstGeom>
        </p:spPr>
        <p:txBody>
          <a:bodyPr wrap="square">
            <a:spAutoFit/>
          </a:bodyPr>
          <a:lstStyle/>
          <a:p>
            <a:r>
              <a:rPr lang="tr-TR" dirty="0" smtClean="0"/>
              <a:t>İdeal buhar soğutma çevriminden sapmalar Şekil 10-3b’deki T-s diyagramında gösterilmiştir. Bunlar aşağıda verilmiştir: </a:t>
            </a:r>
            <a:endParaRPr lang="tr-TR" dirty="0"/>
          </a:p>
        </p:txBody>
      </p:sp>
      <p:sp>
        <p:nvSpPr>
          <p:cNvPr id="5" name="Dikdörtgen 4"/>
          <p:cNvSpPr/>
          <p:nvPr/>
        </p:nvSpPr>
        <p:spPr>
          <a:xfrm>
            <a:off x="145210" y="2887682"/>
            <a:ext cx="8459237" cy="2308324"/>
          </a:xfrm>
          <a:prstGeom prst="rect">
            <a:avLst/>
          </a:prstGeom>
        </p:spPr>
        <p:txBody>
          <a:bodyPr wrap="square">
            <a:spAutoFit/>
          </a:bodyPr>
          <a:lstStyle/>
          <a:p>
            <a:r>
              <a:rPr lang="tr-TR" dirty="0" smtClean="0"/>
              <a:t>• Bağlantı borularında sürtünmeden dolayı basınç düşümü</a:t>
            </a:r>
          </a:p>
          <a:p>
            <a:r>
              <a:rPr lang="tr-TR" dirty="0" smtClean="0"/>
              <a:t>• Bileşenleri bağlayan borular boyunca soğutucu akışkandan veya soğutucu akışkana olan ısı transferi</a:t>
            </a:r>
          </a:p>
          <a:p>
            <a:r>
              <a:rPr lang="tr-TR" dirty="0" smtClean="0"/>
              <a:t>• </a:t>
            </a:r>
            <a:r>
              <a:rPr lang="tr-TR" dirty="0" err="1" smtClean="0"/>
              <a:t>Yoğuşturucu</a:t>
            </a:r>
            <a:r>
              <a:rPr lang="tr-TR" dirty="0" smtClean="0"/>
              <a:t> ve buharlaştırıcı </a:t>
            </a:r>
            <a:r>
              <a:rPr lang="tr-TR" dirty="0" err="1" smtClean="0"/>
              <a:t>borularıboyunca</a:t>
            </a:r>
            <a:r>
              <a:rPr lang="tr-TR" dirty="0" smtClean="0"/>
              <a:t> olan basınç düşümü</a:t>
            </a:r>
          </a:p>
          <a:p>
            <a:r>
              <a:rPr lang="tr-TR" dirty="0" smtClean="0"/>
              <a:t>• Kompresörden olan ısı transferi</a:t>
            </a:r>
          </a:p>
          <a:p>
            <a:r>
              <a:rPr lang="tr-TR" dirty="0" smtClean="0"/>
              <a:t>• Kompresör kanatları üzerinde olan sürtünme etkileri ve akış ayrılması</a:t>
            </a:r>
          </a:p>
          <a:p>
            <a:r>
              <a:rPr lang="tr-TR" dirty="0" smtClean="0"/>
              <a:t>•  Kompresöre giren buhar biraz aşırı ısıtılmış olabilir.</a:t>
            </a:r>
          </a:p>
          <a:p>
            <a:r>
              <a:rPr lang="tr-TR" dirty="0" smtClean="0"/>
              <a:t>• </a:t>
            </a:r>
            <a:r>
              <a:rPr lang="tr-TR" dirty="0" err="1" smtClean="0"/>
              <a:t>Yoğuşturucudan</a:t>
            </a:r>
            <a:r>
              <a:rPr lang="tr-TR" dirty="0" smtClean="0"/>
              <a:t> çıkan sıvının sıcaklığı doyma sıcaklığının altında olabilir.</a:t>
            </a:r>
            <a:endParaRPr lang="tr-TR" dirty="0"/>
          </a:p>
        </p:txBody>
      </p:sp>
    </p:spTree>
    <p:extLst>
      <p:ext uri="{BB962C8B-B14F-4D97-AF65-F5344CB8AC3E}">
        <p14:creationId xmlns:p14="http://schemas.microsoft.com/office/powerpoint/2010/main" val="85027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09968" y="980728"/>
            <a:ext cx="8809323" cy="369332"/>
          </a:xfrm>
          <a:prstGeom prst="rect">
            <a:avLst/>
          </a:prstGeom>
        </p:spPr>
        <p:txBody>
          <a:bodyPr wrap="square">
            <a:spAutoFit/>
          </a:bodyPr>
          <a:lstStyle/>
          <a:p>
            <a:r>
              <a:rPr lang="tr-TR" b="1" dirty="0"/>
              <a:t>10.2 BUHAR SOĞUTMA ÇEVRİMİ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15" y="1490516"/>
            <a:ext cx="6598732" cy="306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30466" y="4581128"/>
            <a:ext cx="8809322" cy="2031325"/>
          </a:xfrm>
          <a:prstGeom prst="rect">
            <a:avLst/>
          </a:prstGeom>
        </p:spPr>
        <p:txBody>
          <a:bodyPr wrap="square">
            <a:spAutoFit/>
          </a:bodyPr>
          <a:lstStyle/>
          <a:p>
            <a:pPr algn="just"/>
            <a:r>
              <a:rPr lang="tr-TR" dirty="0" smtClean="0"/>
              <a:t>Bileşenin konumuna, bileşen ve boruların yalıtılmasına bağlı olarak bu etkilerden bazıları küçük ve ihmal edilebilirdir. Ayrıca, Şekil 10-1c durum 4’te sola doğru hareket etmek için </a:t>
            </a:r>
            <a:r>
              <a:rPr lang="tr-TR" dirty="0" err="1" smtClean="0"/>
              <a:t>yoğuşturucuda</a:t>
            </a:r>
            <a:r>
              <a:rPr lang="tr-TR" dirty="0" smtClean="0"/>
              <a:t> </a:t>
            </a:r>
            <a:r>
              <a:rPr lang="tr-TR" dirty="0" err="1" smtClean="0"/>
              <a:t>yoğuşan</a:t>
            </a:r>
            <a:r>
              <a:rPr lang="tr-TR" dirty="0" smtClean="0"/>
              <a:t> sıvının aşırı soğutulması, böylece soğutucu akışkan etkisinin artması gibi bütün etkiler istenmeyen değildir. Örnek 10.2 ideal bir soğutma çevrimi ile gerçek soğutma çevrimi arasındaki farkı göstermektedir. Bir “</a:t>
            </a:r>
            <a:r>
              <a:rPr lang="tr-TR" dirty="0" err="1" smtClean="0"/>
              <a:t>ton”luk</a:t>
            </a:r>
            <a:r>
              <a:rPr lang="tr-TR" dirty="0" smtClean="0"/>
              <a:t> soğutma, varsayıldığı şekliyle, bir ton buzu 24 saat içerisinde eritmek için gereken ısı miktarıdır. Tanım gereği, 1 tonluk soğutma 3.52 kW (12 000 </a:t>
            </a:r>
            <a:r>
              <a:rPr lang="tr-TR" dirty="0" err="1" smtClean="0"/>
              <a:t>Btu</a:t>
            </a:r>
            <a:r>
              <a:rPr lang="tr-TR" dirty="0" smtClean="0"/>
              <a:t>/saat)’a eşittir.</a:t>
            </a:r>
            <a:endParaRPr lang="tr-TR" dirty="0"/>
          </a:p>
        </p:txBody>
      </p:sp>
    </p:spTree>
    <p:extLst>
      <p:ext uri="{BB962C8B-B14F-4D97-AF65-F5344CB8AC3E}">
        <p14:creationId xmlns:p14="http://schemas.microsoft.com/office/powerpoint/2010/main" val="114933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81000" y="228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sz="2800" b="1" smtClean="0">
                <a:solidFill>
                  <a:srgbClr val="FFFFFF"/>
                </a:solidFill>
              </a:rPr>
              <a:t>TERS CARNOT ÇEVRİMİ</a:t>
            </a:r>
            <a:endParaRPr lang="en-US" sz="2800" b="1" smtClean="0">
              <a:solidFill>
                <a:srgbClr val="FFFFFF"/>
              </a:solidFill>
            </a:endParaRPr>
          </a:p>
        </p:txBody>
      </p:sp>
      <p:sp>
        <p:nvSpPr>
          <p:cNvPr id="176132" name="Rectangle 4"/>
          <p:cNvSpPr>
            <a:spLocks noChangeArrowheads="1"/>
          </p:cNvSpPr>
          <p:nvPr/>
        </p:nvSpPr>
        <p:spPr bwMode="auto">
          <a:xfrm>
            <a:off x="5638800" y="5332413"/>
            <a:ext cx="3200400" cy="9159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mtClean="0">
                <a:solidFill>
                  <a:srgbClr val="3333FF"/>
                </a:solidFill>
              </a:rPr>
              <a:t>Carnot</a:t>
            </a:r>
            <a:r>
              <a:rPr lang="tr-TR" smtClean="0">
                <a:solidFill>
                  <a:srgbClr val="3333FF"/>
                </a:solidFill>
              </a:rPr>
              <a:t> soğutma makinesinin düzeni ve ters carnot çevriminin</a:t>
            </a:r>
            <a:r>
              <a:rPr lang="en-US" smtClean="0">
                <a:solidFill>
                  <a:srgbClr val="3333FF"/>
                </a:solidFill>
              </a:rPr>
              <a:t> </a:t>
            </a:r>
            <a:r>
              <a:rPr lang="en-US" i="1" smtClean="0">
                <a:solidFill>
                  <a:srgbClr val="3333FF"/>
                </a:solidFill>
              </a:rPr>
              <a:t>T</a:t>
            </a:r>
            <a:r>
              <a:rPr lang="en-US" smtClean="0">
                <a:solidFill>
                  <a:srgbClr val="3333FF"/>
                </a:solidFill>
              </a:rPr>
              <a:t>-</a:t>
            </a:r>
            <a:r>
              <a:rPr lang="en-US" i="1" smtClean="0">
                <a:solidFill>
                  <a:srgbClr val="3333FF"/>
                </a:solidFill>
              </a:rPr>
              <a:t>s </a:t>
            </a:r>
            <a:r>
              <a:rPr lang="en-US" smtClean="0">
                <a:solidFill>
                  <a:srgbClr val="3333FF"/>
                </a:solidFill>
              </a:rPr>
              <a:t>di</a:t>
            </a:r>
            <a:r>
              <a:rPr lang="tr-TR" smtClean="0">
                <a:solidFill>
                  <a:srgbClr val="3333FF"/>
                </a:solidFill>
              </a:rPr>
              <a:t>y</a:t>
            </a:r>
            <a:r>
              <a:rPr lang="en-US" smtClean="0">
                <a:solidFill>
                  <a:srgbClr val="3333FF"/>
                </a:solidFill>
              </a:rPr>
              <a:t>agram</a:t>
            </a:r>
            <a:r>
              <a:rPr lang="tr-TR" smtClean="0">
                <a:solidFill>
                  <a:srgbClr val="3333FF"/>
                </a:solidFill>
              </a:rPr>
              <a:t>ı.</a:t>
            </a:r>
            <a:endParaRPr lang="en-US" smtClean="0">
              <a:solidFill>
                <a:srgbClr val="3333FF"/>
              </a:solidFill>
            </a:endParaRPr>
          </a:p>
        </p:txBody>
      </p:sp>
      <p:sp>
        <p:nvSpPr>
          <p:cNvPr id="176135" name="Rectangle 7"/>
          <p:cNvSpPr>
            <a:spLocks noChangeArrowheads="1"/>
          </p:cNvSpPr>
          <p:nvPr/>
        </p:nvSpPr>
        <p:spPr bwMode="auto">
          <a:xfrm>
            <a:off x="5791200" y="3505200"/>
            <a:ext cx="2667000" cy="14652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mtClean="0">
                <a:solidFill>
                  <a:srgbClr val="000000"/>
                </a:solidFill>
              </a:rPr>
              <a:t> TL’nin</a:t>
            </a:r>
            <a:r>
              <a:rPr lang="tr-TR" smtClean="0">
                <a:solidFill>
                  <a:srgbClr val="000000"/>
                </a:solidFill>
              </a:rPr>
              <a:t> </a:t>
            </a:r>
            <a:r>
              <a:rPr lang="en-US" smtClean="0">
                <a:solidFill>
                  <a:srgbClr val="000000"/>
                </a:solidFill>
              </a:rPr>
              <a:t>yükselmesi veya TH’nin düşmesi </a:t>
            </a:r>
            <a:r>
              <a:rPr lang="tr-TR" smtClean="0">
                <a:solidFill>
                  <a:srgbClr val="000000"/>
                </a:solidFill>
              </a:rPr>
              <a:t>d</a:t>
            </a:r>
            <a:r>
              <a:rPr lang="en-US" smtClean="0">
                <a:solidFill>
                  <a:srgbClr val="000000"/>
                </a:solidFill>
              </a:rPr>
              <a:t>urumunda her iki COP’nin de arttığına dikkat edilmelidir.</a:t>
            </a:r>
            <a:endParaRPr lang="en-US" sz="1700" smtClean="0">
              <a:solidFill>
                <a:srgbClr val="000000"/>
              </a:solidFill>
            </a:endParaRPr>
          </a:p>
        </p:txBody>
      </p:sp>
      <p:pic>
        <p:nvPicPr>
          <p:cNvPr id="1761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71800"/>
            <a:ext cx="54102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2182813"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6" name="Rectangle 8"/>
          <p:cNvSpPr>
            <a:spLocks noChangeArrowheads="1"/>
          </p:cNvSpPr>
          <p:nvPr/>
        </p:nvSpPr>
        <p:spPr bwMode="auto">
          <a:xfrm>
            <a:off x="2895600" y="1076325"/>
            <a:ext cx="6248400" cy="2047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sz="1600" dirty="0" smtClean="0">
                <a:solidFill>
                  <a:srgbClr val="000000"/>
                </a:solidFill>
              </a:rPr>
              <a:t>Tersinir </a:t>
            </a:r>
            <a:r>
              <a:rPr lang="en-US" sz="1600" dirty="0" smtClean="0">
                <a:solidFill>
                  <a:srgbClr val="000000"/>
                </a:solidFill>
              </a:rPr>
              <a:t>Carnot </a:t>
            </a:r>
            <a:r>
              <a:rPr lang="en-US" sz="1600" dirty="0" err="1" smtClean="0">
                <a:solidFill>
                  <a:srgbClr val="000000"/>
                </a:solidFill>
              </a:rPr>
              <a:t>çevrimi</a:t>
            </a:r>
            <a:r>
              <a:rPr lang="en-US" sz="1600" dirty="0" smtClean="0">
                <a:solidFill>
                  <a:srgbClr val="000000"/>
                </a:solidFill>
              </a:rPr>
              <a:t> </a:t>
            </a:r>
            <a:r>
              <a:rPr lang="en-US" sz="1600" dirty="0" err="1" smtClean="0">
                <a:solidFill>
                  <a:srgbClr val="000000"/>
                </a:solidFill>
              </a:rPr>
              <a:t>iki</a:t>
            </a:r>
            <a:r>
              <a:rPr lang="en-US" sz="1600" dirty="0" smtClean="0">
                <a:solidFill>
                  <a:srgbClr val="000000"/>
                </a:solidFill>
              </a:rPr>
              <a:t> </a:t>
            </a:r>
            <a:r>
              <a:rPr lang="en-US" sz="1600" dirty="0" err="1" smtClean="0">
                <a:solidFill>
                  <a:srgbClr val="000000"/>
                </a:solidFill>
              </a:rPr>
              <a:t>belirli</a:t>
            </a:r>
            <a:r>
              <a:rPr lang="en-US" sz="1600" dirty="0" smtClean="0">
                <a:solidFill>
                  <a:srgbClr val="000000"/>
                </a:solidFill>
              </a:rPr>
              <a:t> </a:t>
            </a:r>
            <a:r>
              <a:rPr lang="en-US" sz="1600" dirty="0" err="1" smtClean="0">
                <a:solidFill>
                  <a:srgbClr val="000000"/>
                </a:solidFill>
              </a:rPr>
              <a:t>sıcaklık</a:t>
            </a:r>
            <a:r>
              <a:rPr lang="en-US" sz="1600" dirty="0" smtClean="0">
                <a:solidFill>
                  <a:srgbClr val="000000"/>
                </a:solidFill>
              </a:rPr>
              <a:t> </a:t>
            </a:r>
            <a:r>
              <a:rPr lang="en-US" sz="1600" dirty="0" err="1" smtClean="0">
                <a:solidFill>
                  <a:srgbClr val="000000"/>
                </a:solidFill>
              </a:rPr>
              <a:t>seviyesi</a:t>
            </a:r>
            <a:r>
              <a:rPr lang="en-US" sz="1600" dirty="0" smtClean="0">
                <a:solidFill>
                  <a:srgbClr val="000000"/>
                </a:solidFill>
              </a:rPr>
              <a:t> </a:t>
            </a:r>
            <a:r>
              <a:rPr lang="en-US" sz="1600" dirty="0" err="1" smtClean="0">
                <a:solidFill>
                  <a:srgbClr val="000000"/>
                </a:solidFill>
              </a:rPr>
              <a:t>arasında</a:t>
            </a:r>
            <a:r>
              <a:rPr lang="en-US" sz="1600" dirty="0" smtClean="0">
                <a:solidFill>
                  <a:srgbClr val="000000"/>
                </a:solidFill>
              </a:rPr>
              <a:t> </a:t>
            </a:r>
            <a:r>
              <a:rPr lang="en-US" sz="1600" dirty="0" err="1" smtClean="0">
                <a:solidFill>
                  <a:srgbClr val="000000"/>
                </a:solidFill>
              </a:rPr>
              <a:t>çalışan</a:t>
            </a:r>
            <a:r>
              <a:rPr lang="en-US" sz="1600" dirty="0" smtClean="0">
                <a:solidFill>
                  <a:srgbClr val="000000"/>
                </a:solidFill>
              </a:rPr>
              <a:t> en </a:t>
            </a:r>
            <a:r>
              <a:rPr lang="en-US" sz="1600" dirty="0" err="1" smtClean="0">
                <a:solidFill>
                  <a:srgbClr val="000000"/>
                </a:solidFill>
              </a:rPr>
              <a:t>etkin</a:t>
            </a:r>
            <a:r>
              <a:rPr lang="en-US" sz="1600" dirty="0" smtClean="0">
                <a:solidFill>
                  <a:srgbClr val="000000"/>
                </a:solidFill>
              </a:rPr>
              <a:t> </a:t>
            </a:r>
            <a:r>
              <a:rPr lang="en-US" sz="1600" dirty="0" err="1" smtClean="0">
                <a:solidFill>
                  <a:srgbClr val="000000"/>
                </a:solidFill>
              </a:rPr>
              <a:t>soğutma</a:t>
            </a:r>
            <a:r>
              <a:rPr lang="tr-TR" sz="1600" dirty="0" smtClean="0">
                <a:solidFill>
                  <a:srgbClr val="000000"/>
                </a:solidFill>
              </a:rPr>
              <a:t> </a:t>
            </a:r>
            <a:r>
              <a:rPr lang="en-US" sz="1600" dirty="0" err="1" smtClean="0">
                <a:solidFill>
                  <a:srgbClr val="000000"/>
                </a:solidFill>
              </a:rPr>
              <a:t>çevrimidir</a:t>
            </a:r>
            <a:r>
              <a:rPr lang="en-US" sz="1600" dirty="0" smtClean="0">
                <a:solidFill>
                  <a:srgbClr val="000000"/>
                </a:solidFill>
              </a:rPr>
              <a:t>. </a:t>
            </a:r>
            <a:endParaRPr lang="tr-TR" sz="1600" dirty="0" smtClean="0">
              <a:solidFill>
                <a:srgbClr val="000000"/>
              </a:solidFill>
            </a:endParaRPr>
          </a:p>
          <a:p>
            <a:pPr fontAlgn="base">
              <a:spcBef>
                <a:spcPct val="0"/>
              </a:spcBef>
              <a:spcAft>
                <a:spcPct val="0"/>
              </a:spcAft>
            </a:pPr>
            <a:r>
              <a:rPr lang="en-US" sz="1600" dirty="0" err="1" smtClean="0">
                <a:solidFill>
                  <a:srgbClr val="CC00CC"/>
                </a:solidFill>
              </a:rPr>
              <a:t>Diğer</a:t>
            </a:r>
            <a:r>
              <a:rPr lang="en-US" sz="1600" dirty="0" smtClean="0">
                <a:solidFill>
                  <a:srgbClr val="CC00CC"/>
                </a:solidFill>
              </a:rPr>
              <a:t> </a:t>
            </a:r>
            <a:r>
              <a:rPr lang="en-US" sz="1600" dirty="0" err="1" smtClean="0">
                <a:solidFill>
                  <a:srgbClr val="CC00CC"/>
                </a:solidFill>
              </a:rPr>
              <a:t>taraftan</a:t>
            </a:r>
            <a:r>
              <a:rPr lang="en-US" sz="1600" dirty="0" smtClean="0">
                <a:solidFill>
                  <a:srgbClr val="CC00CC"/>
                </a:solidFill>
              </a:rPr>
              <a:t> 2−3 </a:t>
            </a:r>
            <a:r>
              <a:rPr lang="en-US" sz="1600" dirty="0" err="1" smtClean="0">
                <a:solidFill>
                  <a:srgbClr val="CC00CC"/>
                </a:solidFill>
              </a:rPr>
              <a:t>ve</a:t>
            </a:r>
            <a:r>
              <a:rPr lang="en-US" sz="1600" dirty="0" smtClean="0">
                <a:solidFill>
                  <a:srgbClr val="CC00CC"/>
                </a:solidFill>
              </a:rPr>
              <a:t> 4−1 </a:t>
            </a:r>
            <a:r>
              <a:rPr lang="en-US" sz="1600" dirty="0" err="1" smtClean="0">
                <a:solidFill>
                  <a:srgbClr val="CC00CC"/>
                </a:solidFill>
              </a:rPr>
              <a:t>hal</a:t>
            </a:r>
            <a:r>
              <a:rPr lang="en-US" sz="1600" dirty="0" smtClean="0">
                <a:solidFill>
                  <a:srgbClr val="CC00CC"/>
                </a:solidFill>
              </a:rPr>
              <a:t> </a:t>
            </a:r>
            <a:r>
              <a:rPr lang="en-US" sz="1600" dirty="0" err="1" smtClean="0">
                <a:solidFill>
                  <a:srgbClr val="CC00CC"/>
                </a:solidFill>
              </a:rPr>
              <a:t>değişimlerinin</a:t>
            </a:r>
            <a:r>
              <a:rPr lang="en-US" sz="1600" dirty="0" smtClean="0">
                <a:solidFill>
                  <a:srgbClr val="CC00CC"/>
                </a:solidFill>
              </a:rPr>
              <a:t> </a:t>
            </a:r>
            <a:r>
              <a:rPr lang="en-US" sz="1600" dirty="0" err="1" smtClean="0">
                <a:solidFill>
                  <a:srgbClr val="CC00CC"/>
                </a:solidFill>
              </a:rPr>
              <a:t>sağlanması</a:t>
            </a:r>
            <a:endParaRPr lang="en-US" sz="1600" dirty="0" smtClean="0">
              <a:solidFill>
                <a:srgbClr val="CC00CC"/>
              </a:solidFill>
            </a:endParaRPr>
          </a:p>
          <a:p>
            <a:pPr fontAlgn="base">
              <a:spcBef>
                <a:spcPct val="0"/>
              </a:spcBef>
              <a:spcAft>
                <a:spcPct val="0"/>
              </a:spcAft>
            </a:pPr>
            <a:r>
              <a:rPr lang="en-US" sz="1600" dirty="0" err="1" smtClean="0">
                <a:solidFill>
                  <a:srgbClr val="CC00CC"/>
                </a:solidFill>
              </a:rPr>
              <a:t>uygulamada</a:t>
            </a:r>
            <a:r>
              <a:rPr lang="en-US" sz="1600" dirty="0" smtClean="0">
                <a:solidFill>
                  <a:srgbClr val="CC00CC"/>
                </a:solidFill>
              </a:rPr>
              <a:t> </a:t>
            </a:r>
            <a:r>
              <a:rPr lang="en-US" sz="1600" dirty="0" err="1" smtClean="0">
                <a:solidFill>
                  <a:srgbClr val="CC00CC"/>
                </a:solidFill>
              </a:rPr>
              <a:t>pek</a:t>
            </a:r>
            <a:r>
              <a:rPr lang="en-US" sz="1600" dirty="0" smtClean="0">
                <a:solidFill>
                  <a:srgbClr val="CC00CC"/>
                </a:solidFill>
              </a:rPr>
              <a:t> </a:t>
            </a:r>
            <a:r>
              <a:rPr lang="en-US" sz="1600" dirty="0" err="1" smtClean="0">
                <a:solidFill>
                  <a:srgbClr val="CC00CC"/>
                </a:solidFill>
              </a:rPr>
              <a:t>mümkün</a:t>
            </a:r>
            <a:r>
              <a:rPr lang="en-US" sz="1600" dirty="0" smtClean="0">
                <a:solidFill>
                  <a:srgbClr val="CC00CC"/>
                </a:solidFill>
              </a:rPr>
              <a:t> </a:t>
            </a:r>
            <a:r>
              <a:rPr lang="en-US" sz="1600" dirty="0" err="1" smtClean="0">
                <a:solidFill>
                  <a:srgbClr val="CC00CC"/>
                </a:solidFill>
              </a:rPr>
              <a:t>değildir</a:t>
            </a:r>
            <a:r>
              <a:rPr lang="en-US" sz="1600" dirty="0" smtClean="0">
                <a:solidFill>
                  <a:srgbClr val="CC00CC"/>
                </a:solidFill>
              </a:rPr>
              <a:t>. </a:t>
            </a:r>
            <a:r>
              <a:rPr lang="en-US" sz="1600" dirty="0" err="1" smtClean="0">
                <a:solidFill>
                  <a:srgbClr val="CC00CC"/>
                </a:solidFill>
              </a:rPr>
              <a:t>Çünkü</a:t>
            </a:r>
            <a:r>
              <a:rPr lang="en-US" sz="1600" dirty="0" smtClean="0">
                <a:solidFill>
                  <a:srgbClr val="CC00CC"/>
                </a:solidFill>
              </a:rPr>
              <a:t> </a:t>
            </a:r>
            <a:endParaRPr lang="tr-TR" sz="1600" dirty="0" smtClean="0">
              <a:solidFill>
                <a:srgbClr val="CC00CC"/>
              </a:solidFill>
            </a:endParaRPr>
          </a:p>
          <a:p>
            <a:pPr fontAlgn="base">
              <a:spcBef>
                <a:spcPct val="0"/>
              </a:spcBef>
              <a:spcAft>
                <a:spcPct val="0"/>
              </a:spcAft>
            </a:pPr>
            <a:r>
              <a:rPr lang="en-US" sz="1600" dirty="0" smtClean="0">
                <a:solidFill>
                  <a:srgbClr val="000000"/>
                </a:solidFill>
              </a:rPr>
              <a:t> 2−3 </a:t>
            </a:r>
            <a:r>
              <a:rPr lang="en-US" sz="1600" dirty="0" err="1" smtClean="0">
                <a:solidFill>
                  <a:srgbClr val="000000"/>
                </a:solidFill>
              </a:rPr>
              <a:t>hal</a:t>
            </a:r>
            <a:r>
              <a:rPr lang="en-US" sz="1600" dirty="0" smtClean="0">
                <a:solidFill>
                  <a:srgbClr val="000000"/>
                </a:solidFill>
              </a:rPr>
              <a:t> </a:t>
            </a:r>
            <a:r>
              <a:rPr lang="en-US" sz="1600" dirty="0" err="1" smtClean="0">
                <a:solidFill>
                  <a:srgbClr val="000000"/>
                </a:solidFill>
              </a:rPr>
              <a:t>değişiminde</a:t>
            </a:r>
            <a:r>
              <a:rPr lang="en-US" sz="1600" dirty="0" smtClean="0">
                <a:solidFill>
                  <a:srgbClr val="000000"/>
                </a:solidFill>
              </a:rPr>
              <a:t> </a:t>
            </a:r>
            <a:r>
              <a:rPr lang="en-US" sz="1600" dirty="0" err="1" smtClean="0">
                <a:solidFill>
                  <a:srgbClr val="000000"/>
                </a:solidFill>
              </a:rPr>
              <a:t>sıvı-buhar</a:t>
            </a:r>
            <a:r>
              <a:rPr lang="en-US" sz="1600" dirty="0" smtClean="0">
                <a:solidFill>
                  <a:srgbClr val="000000"/>
                </a:solidFill>
              </a:rPr>
              <a:t> </a:t>
            </a:r>
            <a:r>
              <a:rPr lang="en-US" sz="1600" dirty="0" err="1" smtClean="0">
                <a:solidFill>
                  <a:srgbClr val="000000"/>
                </a:solidFill>
              </a:rPr>
              <a:t>karışının</a:t>
            </a:r>
            <a:r>
              <a:rPr lang="tr-TR" sz="1600" dirty="0" smtClean="0">
                <a:solidFill>
                  <a:srgbClr val="000000"/>
                </a:solidFill>
              </a:rPr>
              <a:t> </a:t>
            </a:r>
            <a:r>
              <a:rPr lang="en-US" sz="1600" dirty="0" err="1" smtClean="0">
                <a:solidFill>
                  <a:srgbClr val="000000"/>
                </a:solidFill>
              </a:rPr>
              <a:t>sıkıştırılması</a:t>
            </a:r>
            <a:r>
              <a:rPr lang="en-US" sz="1600" dirty="0" smtClean="0">
                <a:solidFill>
                  <a:srgbClr val="000000"/>
                </a:solidFill>
              </a:rPr>
              <a:t> </a:t>
            </a:r>
            <a:r>
              <a:rPr lang="en-US" sz="1600" dirty="0" err="1" smtClean="0">
                <a:solidFill>
                  <a:srgbClr val="000000"/>
                </a:solidFill>
              </a:rPr>
              <a:t>gerekmekte</a:t>
            </a:r>
            <a:r>
              <a:rPr lang="en-US" sz="1600" dirty="0" smtClean="0">
                <a:solidFill>
                  <a:srgbClr val="000000"/>
                </a:solidFill>
              </a:rPr>
              <a:t> </a:t>
            </a:r>
            <a:r>
              <a:rPr lang="en-US" sz="1600" dirty="0" err="1" smtClean="0">
                <a:solidFill>
                  <a:srgbClr val="000000"/>
                </a:solidFill>
              </a:rPr>
              <a:t>ve</a:t>
            </a:r>
            <a:r>
              <a:rPr lang="en-US" sz="1600" dirty="0" smtClean="0">
                <a:solidFill>
                  <a:srgbClr val="000000"/>
                </a:solidFill>
              </a:rPr>
              <a:t> </a:t>
            </a:r>
            <a:r>
              <a:rPr lang="en-US" sz="1600" dirty="0" err="1" smtClean="0">
                <a:solidFill>
                  <a:srgbClr val="000000"/>
                </a:solidFill>
              </a:rPr>
              <a:t>bunun</a:t>
            </a:r>
            <a:r>
              <a:rPr lang="en-US" sz="1600" dirty="0" smtClean="0">
                <a:solidFill>
                  <a:srgbClr val="000000"/>
                </a:solidFill>
              </a:rPr>
              <a:t> </a:t>
            </a:r>
            <a:r>
              <a:rPr lang="en-US" sz="1600" dirty="0" err="1" smtClean="0">
                <a:solidFill>
                  <a:srgbClr val="000000"/>
                </a:solidFill>
              </a:rPr>
              <a:t>için</a:t>
            </a:r>
            <a:r>
              <a:rPr lang="en-US" sz="1600" dirty="0" smtClean="0">
                <a:solidFill>
                  <a:srgbClr val="000000"/>
                </a:solidFill>
              </a:rPr>
              <a:t> de </a:t>
            </a:r>
            <a:r>
              <a:rPr lang="en-US" sz="1600" dirty="0" err="1" smtClean="0">
                <a:solidFill>
                  <a:srgbClr val="000000"/>
                </a:solidFill>
              </a:rPr>
              <a:t>iki</a:t>
            </a:r>
            <a:r>
              <a:rPr lang="en-US" sz="1600" dirty="0" smtClean="0">
                <a:solidFill>
                  <a:srgbClr val="000000"/>
                </a:solidFill>
              </a:rPr>
              <a:t> </a:t>
            </a:r>
            <a:r>
              <a:rPr lang="en-US" sz="1600" dirty="0" err="1" smtClean="0">
                <a:solidFill>
                  <a:srgbClr val="000000"/>
                </a:solidFill>
              </a:rPr>
              <a:t>evreli</a:t>
            </a:r>
            <a:r>
              <a:rPr lang="en-US" sz="1600" dirty="0" smtClean="0">
                <a:solidFill>
                  <a:srgbClr val="000000"/>
                </a:solidFill>
              </a:rPr>
              <a:t> </a:t>
            </a:r>
            <a:r>
              <a:rPr lang="en-US" sz="1600" dirty="0" err="1" smtClean="0">
                <a:solidFill>
                  <a:srgbClr val="000000"/>
                </a:solidFill>
              </a:rPr>
              <a:t>akışkanla</a:t>
            </a:r>
            <a:r>
              <a:rPr lang="en-US" sz="1600" dirty="0" smtClean="0">
                <a:solidFill>
                  <a:srgbClr val="000000"/>
                </a:solidFill>
              </a:rPr>
              <a:t> </a:t>
            </a:r>
            <a:r>
              <a:rPr lang="en-US" sz="1600" dirty="0" err="1" smtClean="0">
                <a:solidFill>
                  <a:srgbClr val="000000"/>
                </a:solidFill>
              </a:rPr>
              <a:t>çalışan</a:t>
            </a:r>
            <a:r>
              <a:rPr lang="en-US" sz="1600" dirty="0" smtClean="0">
                <a:solidFill>
                  <a:srgbClr val="000000"/>
                </a:solidFill>
              </a:rPr>
              <a:t> </a:t>
            </a:r>
            <a:r>
              <a:rPr lang="en-US" sz="1600" dirty="0" err="1" smtClean="0">
                <a:solidFill>
                  <a:srgbClr val="000000"/>
                </a:solidFill>
              </a:rPr>
              <a:t>bir</a:t>
            </a:r>
            <a:r>
              <a:rPr lang="en-US" sz="1600" dirty="0" smtClean="0">
                <a:solidFill>
                  <a:srgbClr val="000000"/>
                </a:solidFill>
              </a:rPr>
              <a:t> </a:t>
            </a:r>
            <a:r>
              <a:rPr lang="en-US" sz="1600" dirty="0" err="1" smtClean="0">
                <a:solidFill>
                  <a:srgbClr val="000000"/>
                </a:solidFill>
              </a:rPr>
              <a:t>kompresöre</a:t>
            </a:r>
            <a:r>
              <a:rPr lang="en-US" sz="1600" dirty="0" smtClean="0">
                <a:solidFill>
                  <a:srgbClr val="000000"/>
                </a:solidFill>
              </a:rPr>
              <a:t> </a:t>
            </a:r>
            <a:r>
              <a:rPr lang="en-US" sz="1600" dirty="0" err="1" smtClean="0">
                <a:solidFill>
                  <a:srgbClr val="000000"/>
                </a:solidFill>
              </a:rPr>
              <a:t>ihtiyaç</a:t>
            </a:r>
            <a:endParaRPr lang="en-US" sz="1600" dirty="0" smtClean="0">
              <a:solidFill>
                <a:srgbClr val="000000"/>
              </a:solidFill>
            </a:endParaRPr>
          </a:p>
          <a:p>
            <a:pPr fontAlgn="base">
              <a:spcBef>
                <a:spcPct val="0"/>
              </a:spcBef>
              <a:spcAft>
                <a:spcPct val="0"/>
              </a:spcAft>
            </a:pPr>
            <a:r>
              <a:rPr lang="en-US" sz="1600" dirty="0" err="1" smtClean="0">
                <a:solidFill>
                  <a:srgbClr val="000000"/>
                </a:solidFill>
              </a:rPr>
              <a:t>duyulmaktadır</a:t>
            </a:r>
            <a:r>
              <a:rPr lang="en-US" sz="1600" dirty="0" smtClean="0">
                <a:solidFill>
                  <a:srgbClr val="000000"/>
                </a:solidFill>
              </a:rPr>
              <a:t>. </a:t>
            </a:r>
            <a:r>
              <a:rPr lang="en-US" sz="1600" dirty="0" err="1" smtClean="0">
                <a:solidFill>
                  <a:srgbClr val="000000"/>
                </a:solidFill>
              </a:rPr>
              <a:t>Diğer</a:t>
            </a:r>
            <a:r>
              <a:rPr lang="en-US" sz="1600" dirty="0" smtClean="0">
                <a:solidFill>
                  <a:srgbClr val="000000"/>
                </a:solidFill>
              </a:rPr>
              <a:t> </a:t>
            </a:r>
            <a:r>
              <a:rPr lang="en-US" sz="1600" dirty="0" err="1" smtClean="0">
                <a:solidFill>
                  <a:srgbClr val="000000"/>
                </a:solidFill>
              </a:rPr>
              <a:t>taraftan</a:t>
            </a:r>
            <a:r>
              <a:rPr lang="en-US" sz="1600" dirty="0" smtClean="0">
                <a:solidFill>
                  <a:srgbClr val="000000"/>
                </a:solidFill>
              </a:rPr>
              <a:t> 4−1 </a:t>
            </a:r>
            <a:r>
              <a:rPr lang="en-US" sz="1600" dirty="0" err="1" smtClean="0">
                <a:solidFill>
                  <a:srgbClr val="000000"/>
                </a:solidFill>
              </a:rPr>
              <a:t>hal</a:t>
            </a:r>
            <a:r>
              <a:rPr lang="en-US" sz="1600" dirty="0" smtClean="0">
                <a:solidFill>
                  <a:srgbClr val="000000"/>
                </a:solidFill>
              </a:rPr>
              <a:t> </a:t>
            </a:r>
            <a:r>
              <a:rPr lang="en-US" sz="1600" dirty="0" err="1" smtClean="0">
                <a:solidFill>
                  <a:srgbClr val="000000"/>
                </a:solidFill>
              </a:rPr>
              <a:t>değişimi</a:t>
            </a:r>
            <a:r>
              <a:rPr lang="en-US" sz="1600" dirty="0" smtClean="0">
                <a:solidFill>
                  <a:srgbClr val="000000"/>
                </a:solidFill>
              </a:rPr>
              <a:t> </a:t>
            </a:r>
            <a:r>
              <a:rPr lang="en-US" sz="1600" dirty="0" err="1" smtClean="0">
                <a:solidFill>
                  <a:srgbClr val="000000"/>
                </a:solidFill>
              </a:rPr>
              <a:t>sırasında</a:t>
            </a:r>
            <a:r>
              <a:rPr lang="en-US" sz="1600" dirty="0" smtClean="0">
                <a:solidFill>
                  <a:srgbClr val="000000"/>
                </a:solidFill>
              </a:rPr>
              <a:t> </a:t>
            </a:r>
            <a:r>
              <a:rPr lang="en-US" sz="1600" dirty="0" err="1" smtClean="0">
                <a:solidFill>
                  <a:srgbClr val="000000"/>
                </a:solidFill>
              </a:rPr>
              <a:t>sıvı</a:t>
            </a:r>
            <a:r>
              <a:rPr lang="en-US" sz="1600" dirty="0" smtClean="0">
                <a:solidFill>
                  <a:srgbClr val="000000"/>
                </a:solidFill>
              </a:rPr>
              <a:t> </a:t>
            </a:r>
            <a:r>
              <a:rPr lang="en-US" sz="1600" dirty="0" err="1" smtClean="0">
                <a:solidFill>
                  <a:srgbClr val="000000"/>
                </a:solidFill>
              </a:rPr>
              <a:t>oranı</a:t>
            </a:r>
            <a:r>
              <a:rPr lang="en-US" sz="1600" dirty="0" smtClean="0">
                <a:solidFill>
                  <a:srgbClr val="000000"/>
                </a:solidFill>
              </a:rPr>
              <a:t> </a:t>
            </a:r>
            <a:r>
              <a:rPr lang="en-US" sz="1600" dirty="0" err="1" smtClean="0">
                <a:solidFill>
                  <a:srgbClr val="000000"/>
                </a:solidFill>
              </a:rPr>
              <a:t>yüksek</a:t>
            </a:r>
            <a:r>
              <a:rPr lang="en-US" sz="1600" dirty="0" smtClean="0">
                <a:solidFill>
                  <a:srgbClr val="000000"/>
                </a:solidFill>
              </a:rPr>
              <a:t> </a:t>
            </a:r>
            <a:r>
              <a:rPr lang="en-US" sz="1600" dirty="0" err="1" smtClean="0">
                <a:solidFill>
                  <a:srgbClr val="000000"/>
                </a:solidFill>
              </a:rPr>
              <a:t>soğutkanın</a:t>
            </a:r>
            <a:r>
              <a:rPr lang="tr-TR" sz="1600" dirty="0" smtClean="0">
                <a:solidFill>
                  <a:srgbClr val="000000"/>
                </a:solidFill>
              </a:rPr>
              <a:t> </a:t>
            </a:r>
            <a:r>
              <a:rPr lang="en-US" sz="1600" dirty="0" err="1" smtClean="0">
                <a:solidFill>
                  <a:srgbClr val="000000"/>
                </a:solidFill>
              </a:rPr>
              <a:t>türbinde</a:t>
            </a:r>
            <a:r>
              <a:rPr lang="en-US" sz="1600" dirty="0" smtClean="0">
                <a:solidFill>
                  <a:srgbClr val="000000"/>
                </a:solidFill>
              </a:rPr>
              <a:t> </a:t>
            </a:r>
            <a:r>
              <a:rPr lang="en-US" sz="1600" dirty="0" err="1" smtClean="0">
                <a:solidFill>
                  <a:srgbClr val="000000"/>
                </a:solidFill>
              </a:rPr>
              <a:t>genleşmesi</a:t>
            </a:r>
            <a:r>
              <a:rPr lang="en-US" sz="1600" dirty="0" smtClean="0">
                <a:solidFill>
                  <a:srgbClr val="000000"/>
                </a:solidFill>
              </a:rPr>
              <a:t> </a:t>
            </a:r>
            <a:r>
              <a:rPr lang="en-US" sz="1600" dirty="0" err="1" smtClean="0">
                <a:solidFill>
                  <a:srgbClr val="000000"/>
                </a:solidFill>
              </a:rPr>
              <a:t>gerekir</a:t>
            </a:r>
            <a:r>
              <a:rPr lang="en-US" sz="1600" dirty="0" smtClean="0">
                <a:solidFill>
                  <a:srgbClr val="000000"/>
                </a:solidFill>
              </a:rPr>
              <a:t>.</a:t>
            </a:r>
          </a:p>
        </p:txBody>
      </p:sp>
    </p:spTree>
    <p:extLst>
      <p:ext uri="{BB962C8B-B14F-4D97-AF65-F5344CB8AC3E}">
        <p14:creationId xmlns:p14="http://schemas.microsoft.com/office/powerpoint/2010/main" val="416285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52400" y="304800"/>
            <a:ext cx="7467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300" b="1" smtClean="0">
                <a:solidFill>
                  <a:srgbClr val="FFFFFF"/>
                </a:solidFill>
              </a:rPr>
              <a:t>İDEAL BUHAR SIKIŞTIRMALI SOĞUTMA ÇEVRİM</a:t>
            </a:r>
            <a:r>
              <a:rPr lang="tr-TR" sz="2300" b="1" smtClean="0">
                <a:solidFill>
                  <a:srgbClr val="FFFFFF"/>
                </a:solidFill>
              </a:rPr>
              <a:t>i</a:t>
            </a:r>
            <a:endParaRPr lang="en-US" sz="2300" b="1" smtClean="0">
              <a:solidFill>
                <a:srgbClr val="FFFFFF"/>
              </a:solidFill>
            </a:endParaRPr>
          </a:p>
        </p:txBody>
      </p:sp>
      <p:sp>
        <p:nvSpPr>
          <p:cNvPr id="177157" name="Rectangle 5"/>
          <p:cNvSpPr>
            <a:spLocks noChangeArrowheads="1"/>
          </p:cNvSpPr>
          <p:nvPr/>
        </p:nvSpPr>
        <p:spPr bwMode="auto">
          <a:xfrm>
            <a:off x="304800" y="1020763"/>
            <a:ext cx="83058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dirty="0" err="1" smtClean="0">
                <a:solidFill>
                  <a:srgbClr val="000000"/>
                </a:solidFill>
              </a:rPr>
              <a:t>Buhar</a:t>
            </a:r>
            <a:r>
              <a:rPr lang="en-US" dirty="0" smtClean="0">
                <a:solidFill>
                  <a:srgbClr val="000000"/>
                </a:solidFill>
              </a:rPr>
              <a:t> </a:t>
            </a:r>
            <a:r>
              <a:rPr lang="en-US" dirty="0" err="1" smtClean="0">
                <a:solidFill>
                  <a:srgbClr val="000000"/>
                </a:solidFill>
              </a:rPr>
              <a:t>sıkıştırmalı</a:t>
            </a:r>
            <a:r>
              <a:rPr lang="en-US" dirty="0" smtClean="0">
                <a:solidFill>
                  <a:srgbClr val="000000"/>
                </a:solidFill>
              </a:rPr>
              <a:t> </a:t>
            </a:r>
            <a:r>
              <a:rPr lang="en-US" dirty="0" err="1" smtClean="0">
                <a:solidFill>
                  <a:srgbClr val="000000"/>
                </a:solidFill>
              </a:rPr>
              <a:t>soğutma</a:t>
            </a:r>
            <a:r>
              <a:rPr lang="en-US" dirty="0" smtClean="0">
                <a:solidFill>
                  <a:srgbClr val="000000"/>
                </a:solidFill>
              </a:rPr>
              <a:t> </a:t>
            </a:r>
            <a:r>
              <a:rPr lang="en-US" dirty="0" err="1" smtClean="0">
                <a:solidFill>
                  <a:srgbClr val="000000"/>
                </a:solidFill>
              </a:rPr>
              <a:t>çevrimi</a:t>
            </a:r>
            <a:r>
              <a:rPr lang="en-US" dirty="0" smtClean="0">
                <a:solidFill>
                  <a:srgbClr val="000000"/>
                </a:solidFill>
              </a:rPr>
              <a:t> </a:t>
            </a:r>
            <a:r>
              <a:rPr lang="en-US" dirty="0" err="1" smtClean="0">
                <a:solidFill>
                  <a:srgbClr val="000000"/>
                </a:solidFill>
              </a:rPr>
              <a:t>soğutma</a:t>
            </a:r>
            <a:r>
              <a:rPr lang="tr-TR" dirty="0" smtClean="0">
                <a:solidFill>
                  <a:srgbClr val="000000"/>
                </a:solidFill>
              </a:rPr>
              <a:t> m</a:t>
            </a:r>
            <a:r>
              <a:rPr lang="en-US" dirty="0" err="1" smtClean="0">
                <a:solidFill>
                  <a:srgbClr val="000000"/>
                </a:solidFill>
              </a:rPr>
              <a:t>akinaları</a:t>
            </a:r>
            <a:r>
              <a:rPr lang="tr-TR" dirty="0" smtClean="0">
                <a:solidFill>
                  <a:srgbClr val="000000"/>
                </a:solidFill>
              </a:rPr>
              <a:t> için ideal bir çevrimdir.</a:t>
            </a:r>
            <a:endParaRPr lang="en-US" dirty="0" smtClean="0">
              <a:solidFill>
                <a:srgbClr val="000000"/>
              </a:solidFill>
            </a:endParaRPr>
          </a:p>
          <a:p>
            <a:pPr fontAlgn="base">
              <a:spcBef>
                <a:spcPct val="0"/>
              </a:spcBef>
              <a:spcAft>
                <a:spcPct val="0"/>
              </a:spcAft>
            </a:pPr>
            <a:r>
              <a:rPr lang="tr-TR" sz="1700" dirty="0" smtClean="0">
                <a:solidFill>
                  <a:srgbClr val="CC00CC"/>
                </a:solidFill>
              </a:rPr>
              <a:t>Ters </a:t>
            </a:r>
            <a:r>
              <a:rPr lang="tr-TR" sz="1700" dirty="0" err="1" smtClean="0">
                <a:solidFill>
                  <a:srgbClr val="CC00CC"/>
                </a:solidFill>
              </a:rPr>
              <a:t>Carnot</a:t>
            </a:r>
            <a:r>
              <a:rPr lang="tr-TR" sz="1700" dirty="0" smtClean="0">
                <a:solidFill>
                  <a:srgbClr val="CC00CC"/>
                </a:solidFill>
              </a:rPr>
              <a:t> çevriminin aksine soğutucu akışkan sıkıştırılmadan önce tümüyle buharlaştırılır ve türbini yerini kısılma işlemi alır.</a:t>
            </a:r>
            <a:r>
              <a:rPr lang="en-US" sz="1700" dirty="0" smtClean="0">
                <a:solidFill>
                  <a:srgbClr val="CC00CC"/>
                </a:solidFill>
              </a:rPr>
              <a:t> </a:t>
            </a:r>
          </a:p>
        </p:txBody>
      </p:sp>
      <p:sp>
        <p:nvSpPr>
          <p:cNvPr id="177158" name="Rectangle 6"/>
          <p:cNvSpPr>
            <a:spLocks noChangeArrowheads="1"/>
          </p:cNvSpPr>
          <p:nvPr/>
        </p:nvSpPr>
        <p:spPr bwMode="auto">
          <a:xfrm>
            <a:off x="457200" y="5943600"/>
            <a:ext cx="7391400" cy="3397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tr-TR" i="1" smtClean="0">
                <a:solidFill>
                  <a:srgbClr val="3333FF"/>
                </a:solidFill>
              </a:rPr>
              <a:t>İdeal buhar sıkıştırmalı soğutma çevriminin düzeni ve T-s diyagramı</a:t>
            </a:r>
            <a:endParaRPr lang="en-US" smtClean="0">
              <a:solidFill>
                <a:srgbClr val="3333FF"/>
              </a:solidFill>
            </a:endParaRPr>
          </a:p>
        </p:txBody>
      </p:sp>
      <p:sp>
        <p:nvSpPr>
          <p:cNvPr id="177159" name="Rectangle 7"/>
          <p:cNvSpPr>
            <a:spLocks noChangeArrowheads="1"/>
          </p:cNvSpPr>
          <p:nvPr/>
        </p:nvSpPr>
        <p:spPr bwMode="auto">
          <a:xfrm>
            <a:off x="6324600" y="4191000"/>
            <a:ext cx="1981200" cy="1044575"/>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tr-TR" sz="1700" smtClean="0">
                <a:solidFill>
                  <a:srgbClr val="000000"/>
                </a:solidFill>
              </a:rPr>
              <a:t>Soğutucular ve ısı pompaları için yaygın kullanılan </a:t>
            </a:r>
            <a:r>
              <a:rPr lang="en-US" sz="1700" smtClean="0">
                <a:solidFill>
                  <a:srgbClr val="000000"/>
                </a:solidFill>
              </a:rPr>
              <a:t>  A-C s</a:t>
            </a:r>
            <a:r>
              <a:rPr lang="tr-TR" sz="1700" smtClean="0">
                <a:solidFill>
                  <a:srgbClr val="000000"/>
                </a:solidFill>
              </a:rPr>
              <a:t>istemleri</a:t>
            </a:r>
            <a:r>
              <a:rPr lang="en-US" sz="1700" smtClean="0">
                <a:solidFill>
                  <a:srgbClr val="000000"/>
                </a:solidFill>
              </a:rPr>
              <a:t> </a:t>
            </a:r>
          </a:p>
        </p:txBody>
      </p:sp>
      <p:pic>
        <p:nvPicPr>
          <p:cNvPr id="1771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19298"/>
            <a:ext cx="4076700" cy="252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98663"/>
            <a:ext cx="4905375" cy="973137"/>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35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cen84959_1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3124200" cy="2747963"/>
          </a:xfrm>
          <a:prstGeom prst="rect">
            <a:avLst/>
          </a:prstGeom>
          <a:noFill/>
          <a:extLst>
            <a:ext uri="{909E8E84-426E-40DD-AFC4-6F175D3DCCD1}">
              <a14:hiddenFill xmlns:a14="http://schemas.microsoft.com/office/drawing/2010/main">
                <a:solidFill>
                  <a:srgbClr val="FFFFFF"/>
                </a:solidFill>
              </a14:hiddenFill>
            </a:ext>
          </a:extLst>
        </p:spPr>
      </p:pic>
      <p:sp>
        <p:nvSpPr>
          <p:cNvPr id="178180" name="Rectangle 4"/>
          <p:cNvSpPr>
            <a:spLocks noChangeArrowheads="1"/>
          </p:cNvSpPr>
          <p:nvPr/>
        </p:nvSpPr>
        <p:spPr bwMode="auto">
          <a:xfrm>
            <a:off x="304800" y="5943600"/>
            <a:ext cx="20574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mtClean="0">
                <a:solidFill>
                  <a:srgbClr val="3333FF"/>
                </a:solidFill>
              </a:rPr>
              <a:t> </a:t>
            </a:r>
            <a:r>
              <a:rPr lang="tr-TR" smtClean="0">
                <a:solidFill>
                  <a:srgbClr val="3333FF"/>
                </a:solidFill>
              </a:rPr>
              <a:t>Bir ev buzdolabı</a:t>
            </a:r>
            <a:endParaRPr lang="en-US" smtClean="0">
              <a:solidFill>
                <a:srgbClr val="3333FF"/>
              </a:solidFill>
            </a:endParaRPr>
          </a:p>
        </p:txBody>
      </p:sp>
      <p:sp>
        <p:nvSpPr>
          <p:cNvPr id="178181" name="Rectangle 5"/>
          <p:cNvSpPr>
            <a:spLocks noChangeArrowheads="1"/>
          </p:cNvSpPr>
          <p:nvPr/>
        </p:nvSpPr>
        <p:spPr bwMode="auto">
          <a:xfrm>
            <a:off x="3048000" y="5881688"/>
            <a:ext cx="609600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mtClean="0">
                <a:solidFill>
                  <a:srgbClr val="3333FF"/>
                </a:solidFill>
              </a:rPr>
              <a:t>İdeal buhar sıkıştırmalı soğutma çevriminin P-h diyagramı</a:t>
            </a:r>
            <a:endParaRPr lang="en-US" smtClean="0">
              <a:solidFill>
                <a:srgbClr val="3333FF"/>
              </a:solidFill>
            </a:endParaRPr>
          </a:p>
        </p:txBody>
      </p:sp>
      <p:sp>
        <p:nvSpPr>
          <p:cNvPr id="178187" name="Rectangle 11"/>
          <p:cNvSpPr>
            <a:spLocks noChangeArrowheads="1"/>
          </p:cNvSpPr>
          <p:nvPr/>
        </p:nvSpPr>
        <p:spPr bwMode="auto">
          <a:xfrm>
            <a:off x="304800" y="1066800"/>
            <a:ext cx="86106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mtClean="0">
                <a:solidFill>
                  <a:srgbClr val="000000"/>
                </a:solidFill>
              </a:rPr>
              <a:t>ideal çevrimlerden farklı olarak, ideal buhar sıkıştırmalı</a:t>
            </a:r>
            <a:r>
              <a:rPr lang="tr-TR" smtClean="0">
                <a:solidFill>
                  <a:srgbClr val="000000"/>
                </a:solidFill>
              </a:rPr>
              <a:t> </a:t>
            </a:r>
            <a:r>
              <a:rPr lang="en-US" smtClean="0">
                <a:solidFill>
                  <a:srgbClr val="000000"/>
                </a:solidFill>
              </a:rPr>
              <a:t>soğutma çevriminde tersinmez bir hal değişimi (kısılma) olduğundan içten tersinir bir çevrim</a:t>
            </a:r>
            <a:r>
              <a:rPr lang="tr-TR" smtClean="0">
                <a:solidFill>
                  <a:srgbClr val="000000"/>
                </a:solidFill>
              </a:rPr>
              <a:t> </a:t>
            </a:r>
            <a:r>
              <a:rPr lang="en-US" smtClean="0">
                <a:solidFill>
                  <a:srgbClr val="000000"/>
                </a:solidFill>
              </a:rPr>
              <a:t>değildir. </a:t>
            </a:r>
            <a:r>
              <a:rPr lang="en-US" sz="1700" smtClean="0">
                <a:solidFill>
                  <a:srgbClr val="000000"/>
                </a:solidFill>
              </a:rPr>
              <a:t> </a:t>
            </a:r>
          </a:p>
          <a:p>
            <a:pPr fontAlgn="base">
              <a:spcBef>
                <a:spcPct val="5000"/>
              </a:spcBef>
              <a:spcAft>
                <a:spcPct val="5000"/>
              </a:spcAft>
            </a:pPr>
            <a:r>
              <a:rPr lang="tr-TR" sz="1700" smtClean="0">
                <a:solidFill>
                  <a:srgbClr val="CC00CC"/>
                </a:solidFill>
              </a:rPr>
              <a:t>Kısılma vanası yerine bir türbin kullanmak hem daha masraflı olacağı hem de sistemi daha karmaşık yapacağı için uygulanmaz.</a:t>
            </a:r>
            <a:endParaRPr lang="en-US" sz="1700" smtClean="0">
              <a:solidFill>
                <a:srgbClr val="CC00CC"/>
              </a:solidFill>
            </a:endParaRPr>
          </a:p>
        </p:txBody>
      </p:sp>
      <p:sp>
        <p:nvSpPr>
          <p:cNvPr id="178188" name="Text Box 12"/>
          <p:cNvSpPr txBox="1">
            <a:spLocks noChangeArrowheads="1"/>
          </p:cNvSpPr>
          <p:nvPr/>
        </p:nvSpPr>
        <p:spPr bwMode="auto">
          <a:xfrm>
            <a:off x="2895600" y="2514600"/>
            <a:ext cx="3124200"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600" smtClean="0">
                <a:solidFill>
                  <a:srgbClr val="000000"/>
                </a:solidFill>
              </a:rPr>
              <a:t>Sürekli akış için enerji dengesi</a:t>
            </a:r>
            <a:r>
              <a:rPr lang="en-US" sz="1600" smtClean="0">
                <a:solidFill>
                  <a:srgbClr val="000000"/>
                </a:solidFill>
              </a:rPr>
              <a:t> </a:t>
            </a:r>
          </a:p>
        </p:txBody>
      </p:sp>
      <p:pic>
        <p:nvPicPr>
          <p:cNvPr id="17818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26511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9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14650"/>
            <a:ext cx="32004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9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133600"/>
            <a:ext cx="2297113" cy="1350963"/>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963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8" y="824518"/>
            <a:ext cx="869785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33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58" y="980728"/>
            <a:ext cx="8540210" cy="471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83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914400" y="1905000"/>
            <a:ext cx="7391400" cy="3113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spcBef>
                <a:spcPct val="0"/>
              </a:spcBef>
              <a:spcAft>
                <a:spcPct val="0"/>
              </a:spcAft>
            </a:pPr>
            <a:r>
              <a:rPr lang="tr-TR" b="1" smtClean="0">
                <a:solidFill>
                  <a:srgbClr val="FF3300"/>
                </a:solidFill>
              </a:rPr>
              <a:t>ÖRNEK 10-1</a:t>
            </a:r>
          </a:p>
          <a:p>
            <a:pPr marL="342900" indent="-342900" algn="just" fontAlgn="base">
              <a:spcBef>
                <a:spcPct val="0"/>
              </a:spcBef>
              <a:spcAft>
                <a:spcPct val="0"/>
              </a:spcAft>
            </a:pPr>
            <a:endParaRPr lang="tr-TR" smtClean="0">
              <a:solidFill>
                <a:srgbClr val="FF3300"/>
              </a:solidFill>
            </a:endParaRPr>
          </a:p>
          <a:p>
            <a:pPr marL="342900" indent="-342900" algn="just" fontAlgn="base">
              <a:spcBef>
                <a:spcPct val="0"/>
              </a:spcBef>
              <a:spcAft>
                <a:spcPct val="0"/>
              </a:spcAft>
            </a:pPr>
            <a:r>
              <a:rPr lang="tr-TR" b="1" smtClean="0">
                <a:solidFill>
                  <a:srgbClr val="000000"/>
                </a:solidFill>
              </a:rPr>
              <a:t>     İdeal buhar sıkıştırmalı çevrime göre çalışan bir soğutma makinesinde aracı akışkan olarak soğutucu akışkan-12 kullanılmaktadır. Çevrimde buharlaştırıcının basıncı 0.14 MPa, yoğuşturucu basıncı 0.8 MPa, akışkanın kütle debisi 0.05 kg/s' dir. </a:t>
            </a:r>
          </a:p>
          <a:p>
            <a:pPr marL="342900" indent="-342900" algn="just" fontAlgn="base">
              <a:spcBef>
                <a:spcPct val="0"/>
              </a:spcBef>
              <a:spcAft>
                <a:spcPct val="0"/>
              </a:spcAft>
            </a:pPr>
            <a:endParaRPr lang="tr-TR" b="1" smtClean="0">
              <a:solidFill>
                <a:srgbClr val="000000"/>
              </a:solidFill>
            </a:endParaRPr>
          </a:p>
          <a:p>
            <a:pPr marL="342900" indent="-342900" algn="just" fontAlgn="base">
              <a:spcBef>
                <a:spcPct val="0"/>
              </a:spcBef>
              <a:spcAft>
                <a:spcPct val="0"/>
              </a:spcAft>
              <a:buFontTx/>
              <a:buAutoNum type="alphaLcParenR"/>
            </a:pPr>
            <a:r>
              <a:rPr lang="tr-TR" b="1" smtClean="0">
                <a:solidFill>
                  <a:srgbClr val="000000"/>
                </a:solidFill>
              </a:rPr>
              <a:t>Soğutulan ortamdan çekilen ısıyı ve kompresörü çalıştırmak için gerekli gücü, </a:t>
            </a:r>
          </a:p>
          <a:p>
            <a:pPr marL="342900" indent="-342900" algn="just" fontAlgn="base">
              <a:spcBef>
                <a:spcPct val="0"/>
              </a:spcBef>
              <a:spcAft>
                <a:spcPct val="0"/>
              </a:spcAft>
              <a:buFontTx/>
              <a:buAutoNum type="alphaLcParenR"/>
            </a:pPr>
            <a:r>
              <a:rPr lang="tr-TR" b="1" smtClean="0">
                <a:solidFill>
                  <a:srgbClr val="000000"/>
                </a:solidFill>
              </a:rPr>
              <a:t>Soğutma makinesinin etkinlik katsayısını hesaplayın.</a:t>
            </a:r>
          </a:p>
        </p:txBody>
      </p:sp>
    </p:spTree>
    <p:extLst>
      <p:ext uri="{BB962C8B-B14F-4D97-AF65-F5344CB8AC3E}">
        <p14:creationId xmlns:p14="http://schemas.microsoft.com/office/powerpoint/2010/main" val="279312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533400"/>
            <a:ext cx="326866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2" name="Rectangle 6"/>
          <p:cNvSpPr>
            <a:spLocks noChangeArrowheads="1"/>
          </p:cNvSpPr>
          <p:nvPr/>
        </p:nvSpPr>
        <p:spPr bwMode="auto">
          <a:xfrm>
            <a:off x="3429000" y="2057400"/>
            <a:ext cx="5545138" cy="10699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sz="1600" b="1" i="1" smtClean="0">
                <a:solidFill>
                  <a:srgbClr val="000000"/>
                </a:solidFill>
              </a:rPr>
              <a:t>a) </a:t>
            </a:r>
            <a:r>
              <a:rPr lang="tr-TR" sz="1600" b="1" smtClean="0">
                <a:solidFill>
                  <a:srgbClr val="000000"/>
                </a:solidFill>
              </a:rPr>
              <a:t>Soğutulan ortamdan birim zamanda çekilen ısı ve kompresörü çalıştırmak için gerekli güç, yapılan kabuller altında enerjinin korunumu denklemini uygulayarak bulunur:</a:t>
            </a:r>
          </a:p>
        </p:txBody>
      </p:sp>
      <p:sp>
        <p:nvSpPr>
          <p:cNvPr id="198664" name="Rectangle 8"/>
          <p:cNvSpPr>
            <a:spLocks noChangeArrowheads="1"/>
          </p:cNvSpPr>
          <p:nvPr/>
        </p:nvSpPr>
        <p:spPr bwMode="auto">
          <a:xfrm>
            <a:off x="228600" y="4419600"/>
            <a:ext cx="86106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sz="1600" b="1" i="1" smtClean="0">
                <a:solidFill>
                  <a:srgbClr val="000000"/>
                </a:solidFill>
              </a:rPr>
              <a:t>b) </a:t>
            </a:r>
            <a:r>
              <a:rPr lang="tr-TR" sz="1600" b="1" smtClean="0">
                <a:solidFill>
                  <a:srgbClr val="000000"/>
                </a:solidFill>
              </a:rPr>
              <a:t>Yoğuşturucuda, soğutucu akışkandan çevreye olan ısı geçişi benzer bir biçimde:</a:t>
            </a:r>
          </a:p>
        </p:txBody>
      </p:sp>
      <p:pic>
        <p:nvPicPr>
          <p:cNvPr id="198686"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
            <a:ext cx="4716463"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8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75" y="3200400"/>
            <a:ext cx="569912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92"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953000"/>
            <a:ext cx="62484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63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4396" y="332656"/>
            <a:ext cx="8640960" cy="1015663"/>
          </a:xfrm>
          <a:prstGeom prst="rect">
            <a:avLst/>
          </a:prstGeom>
          <a:noFill/>
        </p:spPr>
        <p:txBody>
          <a:bodyPr wrap="square" rtlCol="0">
            <a:spAutoFit/>
          </a:bodyPr>
          <a:lstStyle/>
          <a:p>
            <a:pPr algn="ctr"/>
            <a:r>
              <a:rPr lang="tr-TR" sz="3200" b="1" dirty="0"/>
              <a:t>BÖLÜM – </a:t>
            </a:r>
            <a:r>
              <a:rPr lang="tr-TR" sz="3200" b="1" dirty="0" smtClean="0"/>
              <a:t>10</a:t>
            </a:r>
            <a:endParaRPr lang="tr-TR" sz="3200" b="1" dirty="0"/>
          </a:p>
          <a:p>
            <a:pPr algn="ctr"/>
            <a:r>
              <a:rPr lang="tr-TR" sz="2800" b="1" dirty="0" smtClean="0"/>
              <a:t>SOĞUTMA ÇEVRİMLERİ</a:t>
            </a:r>
            <a:endParaRPr lang="tr-TR" sz="28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32" y="1231029"/>
            <a:ext cx="4824535" cy="3717018"/>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283" y="1871997"/>
            <a:ext cx="1543819" cy="1795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80" y="1949463"/>
            <a:ext cx="1785522" cy="1717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0" y="4392219"/>
            <a:ext cx="1748921" cy="1503239"/>
          </a:xfrm>
          <a:prstGeom prst="rect">
            <a:avLst/>
          </a:prstGeom>
          <a:ln>
            <a:noFill/>
          </a:ln>
          <a:effectLst>
            <a:softEdge rad="112500"/>
          </a:effectLst>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0088" y="4509120"/>
            <a:ext cx="1872208" cy="190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7"/>
          <a:stretch>
            <a:fillRect/>
          </a:stretch>
        </p:blipFill>
        <p:spPr>
          <a:xfrm>
            <a:off x="2339752" y="4869160"/>
            <a:ext cx="1639069" cy="1639069"/>
          </a:xfrm>
          <a:prstGeom prst="rect">
            <a:avLst/>
          </a:prstGeom>
        </p:spPr>
      </p:pic>
      <p:pic>
        <p:nvPicPr>
          <p:cNvPr id="6" name="Resim 5"/>
          <p:cNvPicPr>
            <a:picLocks noChangeAspect="1"/>
          </p:cNvPicPr>
          <p:nvPr/>
        </p:nvPicPr>
        <p:blipFill>
          <a:blip r:embed="rId8"/>
          <a:stretch>
            <a:fillRect/>
          </a:stretch>
        </p:blipFill>
        <p:spPr>
          <a:xfrm>
            <a:off x="4480573" y="4946166"/>
            <a:ext cx="2323676" cy="1696372"/>
          </a:xfrm>
          <a:prstGeom prst="rect">
            <a:avLst/>
          </a:prstGeom>
        </p:spPr>
      </p:pic>
    </p:spTree>
    <p:extLst>
      <p:ext uri="{BB962C8B-B14F-4D97-AF65-F5344CB8AC3E}">
        <p14:creationId xmlns:p14="http://schemas.microsoft.com/office/powerpoint/2010/main" val="1620576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ChangeArrowheads="1"/>
          </p:cNvSpPr>
          <p:nvPr/>
        </p:nvSpPr>
        <p:spPr bwMode="auto">
          <a:xfrm>
            <a:off x="990600" y="1219200"/>
            <a:ext cx="7329488"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fontAlgn="base">
              <a:spcBef>
                <a:spcPct val="0"/>
              </a:spcBef>
              <a:spcAft>
                <a:spcPct val="0"/>
              </a:spcAft>
            </a:pPr>
            <a:r>
              <a:rPr lang="tr-TR" sz="1600" b="1" i="1" smtClean="0">
                <a:solidFill>
                  <a:srgbClr val="000000"/>
                </a:solidFill>
              </a:rPr>
              <a:t>c) </a:t>
            </a:r>
            <a:r>
              <a:rPr lang="tr-TR" sz="1600" b="1" smtClean="0">
                <a:solidFill>
                  <a:srgbClr val="000000"/>
                </a:solidFill>
              </a:rPr>
              <a:t>Soğutma çevriminin etkinlik katsayısı, tanımdan giderek hesaplanabilir:</a:t>
            </a:r>
          </a:p>
        </p:txBody>
      </p:sp>
      <p:sp>
        <p:nvSpPr>
          <p:cNvPr id="200716" name="Rectangle 12"/>
          <p:cNvSpPr>
            <a:spLocks noChangeArrowheads="1"/>
          </p:cNvSpPr>
          <p:nvPr/>
        </p:nvSpPr>
        <p:spPr bwMode="auto">
          <a:xfrm>
            <a:off x="341313" y="3076575"/>
            <a:ext cx="8497887" cy="581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sz="1600" b="1" smtClean="0">
                <a:solidFill>
                  <a:srgbClr val="000000"/>
                </a:solidFill>
              </a:rPr>
              <a:t>Bu soğutma makinesi, tükettiği her birim elektrik enerjisi için soğutulan ortamdan 3.97 birim ısı enerjisi çekmektedir.</a:t>
            </a:r>
          </a:p>
        </p:txBody>
      </p:sp>
      <p:pic>
        <p:nvPicPr>
          <p:cNvPr id="200725" name="Picture 2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3835400"/>
            <a:ext cx="8763000" cy="965200"/>
          </a:xfrm>
          <a:noFill/>
          <a:ln/>
        </p:spPr>
      </p:pic>
      <p:pic>
        <p:nvPicPr>
          <p:cNvPr id="200728" name="Picture 2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 y="4660900"/>
            <a:ext cx="8839200" cy="1587500"/>
          </a:xfrm>
          <a:noFill/>
          <a:ln/>
        </p:spPr>
      </p:pic>
      <p:pic>
        <p:nvPicPr>
          <p:cNvPr id="200732" name="Picture 28"/>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2971800" y="2057400"/>
            <a:ext cx="3124200" cy="830263"/>
          </a:xfrm>
          <a:noFill/>
          <a:ln/>
        </p:spPr>
      </p:pic>
    </p:spTree>
    <p:extLst>
      <p:ext uri="{BB962C8B-B14F-4D97-AF65-F5344CB8AC3E}">
        <p14:creationId xmlns:p14="http://schemas.microsoft.com/office/powerpoint/2010/main" val="139136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228600" y="304800"/>
            <a:ext cx="8458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300" b="1" smtClean="0">
                <a:solidFill>
                  <a:srgbClr val="FFFFFF"/>
                </a:solidFill>
              </a:rPr>
              <a:t>GERÇEK BUHAR SIKIŞTIRMALI SOĞUTMA ÇEVRİMİ</a:t>
            </a:r>
          </a:p>
        </p:txBody>
      </p:sp>
      <p:sp>
        <p:nvSpPr>
          <p:cNvPr id="181252" name="Rectangle 4"/>
          <p:cNvSpPr>
            <a:spLocks noChangeArrowheads="1"/>
          </p:cNvSpPr>
          <p:nvPr/>
        </p:nvSpPr>
        <p:spPr bwMode="auto">
          <a:xfrm>
            <a:off x="228600" y="5943600"/>
            <a:ext cx="52578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i="1" smtClean="0">
                <a:solidFill>
                  <a:srgbClr val="3333FF"/>
                </a:solidFill>
              </a:rPr>
              <a:t>Gerçek buharlı çevrimin düzeni ve </a:t>
            </a:r>
            <a:r>
              <a:rPr lang="en-US" i="1" smtClean="0">
                <a:solidFill>
                  <a:srgbClr val="3333FF"/>
                </a:solidFill>
              </a:rPr>
              <a:t>T</a:t>
            </a:r>
            <a:r>
              <a:rPr lang="en-US" smtClean="0">
                <a:solidFill>
                  <a:srgbClr val="3333FF"/>
                </a:solidFill>
              </a:rPr>
              <a:t>-</a:t>
            </a:r>
            <a:r>
              <a:rPr lang="en-US" i="1" smtClean="0">
                <a:solidFill>
                  <a:srgbClr val="3333FF"/>
                </a:solidFill>
              </a:rPr>
              <a:t>s</a:t>
            </a:r>
            <a:r>
              <a:rPr lang="en-US" smtClean="0">
                <a:solidFill>
                  <a:srgbClr val="000000"/>
                </a:solidFill>
              </a:rPr>
              <a:t> </a:t>
            </a:r>
            <a:r>
              <a:rPr lang="en-US" smtClean="0">
                <a:solidFill>
                  <a:srgbClr val="3333FF"/>
                </a:solidFill>
              </a:rPr>
              <a:t>di</a:t>
            </a:r>
            <a:r>
              <a:rPr lang="tr-TR" smtClean="0">
                <a:solidFill>
                  <a:srgbClr val="3333FF"/>
                </a:solidFill>
              </a:rPr>
              <a:t>y</a:t>
            </a:r>
            <a:r>
              <a:rPr lang="en-US" smtClean="0">
                <a:solidFill>
                  <a:srgbClr val="3333FF"/>
                </a:solidFill>
              </a:rPr>
              <a:t>agram</a:t>
            </a:r>
            <a:r>
              <a:rPr lang="tr-TR" smtClean="0">
                <a:solidFill>
                  <a:srgbClr val="3333FF"/>
                </a:solidFill>
              </a:rPr>
              <a:t>ı.</a:t>
            </a:r>
            <a:endParaRPr lang="en-US" smtClean="0">
              <a:solidFill>
                <a:srgbClr val="3333FF"/>
              </a:solidFill>
            </a:endParaRPr>
          </a:p>
        </p:txBody>
      </p:sp>
      <p:sp>
        <p:nvSpPr>
          <p:cNvPr id="181253" name="Rectangle 5"/>
          <p:cNvSpPr>
            <a:spLocks noChangeArrowheads="1"/>
          </p:cNvSpPr>
          <p:nvPr/>
        </p:nvSpPr>
        <p:spPr bwMode="auto">
          <a:xfrm>
            <a:off x="228600" y="987425"/>
            <a:ext cx="8686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smtClean="0">
                <a:solidFill>
                  <a:srgbClr val="000000"/>
                </a:solidFill>
              </a:rPr>
              <a:t>Gerçek buhar sıkıştırmalı soğutma çevrimi ideal olandan bazı bakımlardan farklı olup, bu</a:t>
            </a:r>
            <a:r>
              <a:rPr lang="tr-TR" sz="1600" smtClean="0">
                <a:solidFill>
                  <a:srgbClr val="000000"/>
                </a:solidFill>
              </a:rPr>
              <a:t> </a:t>
            </a:r>
            <a:r>
              <a:rPr lang="en-US" sz="1600" smtClean="0">
                <a:solidFill>
                  <a:srgbClr val="000000"/>
                </a:solidFill>
              </a:rPr>
              <a:t>durum genellikle çevrimi oluşturan çeşitli elemanlardaki</a:t>
            </a:r>
            <a:r>
              <a:rPr lang="tr-TR" sz="1600" smtClean="0">
                <a:solidFill>
                  <a:srgbClr val="000000"/>
                </a:solidFill>
              </a:rPr>
              <a:t> </a:t>
            </a:r>
            <a:r>
              <a:rPr lang="en-US" sz="1600" smtClean="0">
                <a:solidFill>
                  <a:srgbClr val="000000"/>
                </a:solidFill>
              </a:rPr>
              <a:t>tersinmezliklerden kaynaklanır.</a:t>
            </a:r>
          </a:p>
          <a:p>
            <a:pPr fontAlgn="base">
              <a:spcBef>
                <a:spcPct val="0"/>
              </a:spcBef>
              <a:spcAft>
                <a:spcPct val="0"/>
              </a:spcAft>
            </a:pPr>
            <a:r>
              <a:rPr lang="en-US" sz="1600" smtClean="0">
                <a:solidFill>
                  <a:srgbClr val="000000"/>
                </a:solidFill>
              </a:rPr>
              <a:t>Tersinmezliğin iki ana kaynağı, basıncın düşmesine neden olan </a:t>
            </a:r>
            <a:r>
              <a:rPr lang="en-US" sz="1600" smtClean="0">
                <a:solidFill>
                  <a:srgbClr val="008000"/>
                </a:solidFill>
              </a:rPr>
              <a:t>akışkanın sürtünmesi </a:t>
            </a:r>
            <a:r>
              <a:rPr lang="en-US" sz="1600" smtClean="0">
                <a:solidFill>
                  <a:srgbClr val="000000"/>
                </a:solidFill>
              </a:rPr>
              <a:t>ve</a:t>
            </a:r>
            <a:r>
              <a:rPr lang="tr-TR" sz="1600" smtClean="0">
                <a:solidFill>
                  <a:srgbClr val="000000"/>
                </a:solidFill>
              </a:rPr>
              <a:t> </a:t>
            </a:r>
            <a:r>
              <a:rPr lang="en-US" sz="1600" smtClean="0">
                <a:solidFill>
                  <a:srgbClr val="008000"/>
                </a:solidFill>
              </a:rPr>
              <a:t>çevreyle yapılan ısı alışverişi</a:t>
            </a:r>
            <a:r>
              <a:rPr lang="tr-TR" sz="1600" smtClean="0">
                <a:solidFill>
                  <a:srgbClr val="008000"/>
                </a:solidFill>
              </a:rPr>
              <a:t>dir</a:t>
            </a:r>
            <a:r>
              <a:rPr lang="tr-TR" sz="1600" smtClean="0">
                <a:solidFill>
                  <a:srgbClr val="000000"/>
                </a:solidFill>
              </a:rPr>
              <a:t>.</a:t>
            </a:r>
            <a:r>
              <a:rPr lang="en-US" sz="1600" smtClean="0">
                <a:solidFill>
                  <a:srgbClr val="000000"/>
                </a:solidFill>
              </a:rPr>
              <a:t> </a:t>
            </a:r>
            <a:r>
              <a:rPr lang="en-US" sz="1600" smtClean="0">
                <a:solidFill>
                  <a:srgbClr val="CC00CC"/>
                </a:solidFill>
              </a:rPr>
              <a:t> </a:t>
            </a:r>
            <a:r>
              <a:rPr lang="tr-TR" sz="1600" smtClean="0">
                <a:solidFill>
                  <a:srgbClr val="CC00CC"/>
                </a:solidFill>
              </a:rPr>
              <a:t>Tersinmezliklerin sonucu olarak COP azalır.</a:t>
            </a:r>
            <a:endParaRPr lang="en-US" sz="1600" smtClean="0">
              <a:solidFill>
                <a:srgbClr val="CC00CC"/>
              </a:solidFill>
            </a:endParaRPr>
          </a:p>
        </p:txBody>
      </p:sp>
      <p:sp>
        <p:nvSpPr>
          <p:cNvPr id="181254" name="Text Box 6"/>
          <p:cNvSpPr txBox="1">
            <a:spLocks noChangeArrowheads="1"/>
          </p:cNvSpPr>
          <p:nvPr/>
        </p:nvSpPr>
        <p:spPr bwMode="auto">
          <a:xfrm>
            <a:off x="6781800" y="2362200"/>
            <a:ext cx="2209800" cy="3730625"/>
          </a:xfrm>
          <a:prstGeom prst="rect">
            <a:avLst/>
          </a:prstGeom>
          <a:solidFill>
            <a:schemeClr val="accent1"/>
          </a:solidFill>
          <a:ln w="38100" cmpd="dbl">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5000"/>
              </a:lnSpc>
              <a:spcBef>
                <a:spcPct val="10000"/>
              </a:spcBef>
              <a:spcAft>
                <a:spcPct val="10000"/>
              </a:spcAft>
            </a:pPr>
            <a:r>
              <a:rPr lang="tr-TR" b="1" smtClean="0">
                <a:solidFill>
                  <a:srgbClr val="000000"/>
                </a:solidFill>
              </a:rPr>
              <a:t>FARKLILIKLAR</a:t>
            </a:r>
            <a:endParaRPr lang="en-US" b="1" smtClean="0">
              <a:solidFill>
                <a:srgbClr val="000000"/>
              </a:solidFill>
            </a:endParaRPr>
          </a:p>
          <a:p>
            <a:pPr fontAlgn="base">
              <a:lnSpc>
                <a:spcPct val="95000"/>
              </a:lnSpc>
              <a:spcBef>
                <a:spcPct val="10000"/>
              </a:spcBef>
              <a:spcAft>
                <a:spcPct val="10000"/>
              </a:spcAft>
            </a:pPr>
            <a:r>
              <a:rPr lang="tr-TR" smtClean="0">
                <a:solidFill>
                  <a:srgbClr val="CC00CC"/>
                </a:solidFill>
              </a:rPr>
              <a:t>İzantropik olmayan sıkıştırma</a:t>
            </a:r>
            <a:endParaRPr lang="en-US" smtClean="0">
              <a:solidFill>
                <a:srgbClr val="CC00CC"/>
              </a:solidFill>
            </a:endParaRPr>
          </a:p>
          <a:p>
            <a:pPr fontAlgn="base">
              <a:lnSpc>
                <a:spcPct val="95000"/>
              </a:lnSpc>
              <a:spcBef>
                <a:spcPct val="10000"/>
              </a:spcBef>
              <a:spcAft>
                <a:spcPct val="10000"/>
              </a:spcAft>
            </a:pPr>
            <a:r>
              <a:rPr lang="tr-TR" smtClean="0">
                <a:solidFill>
                  <a:srgbClr val="000000"/>
                </a:solidFill>
              </a:rPr>
              <a:t>Buharlaştırıcı çıkışındaki kızgın buhar</a:t>
            </a:r>
            <a:endParaRPr lang="en-US" smtClean="0">
              <a:solidFill>
                <a:srgbClr val="000000"/>
              </a:solidFill>
            </a:endParaRPr>
          </a:p>
          <a:p>
            <a:pPr fontAlgn="base">
              <a:lnSpc>
                <a:spcPct val="95000"/>
              </a:lnSpc>
              <a:spcBef>
                <a:spcPct val="10000"/>
              </a:spcBef>
              <a:spcAft>
                <a:spcPct val="10000"/>
              </a:spcAft>
            </a:pPr>
            <a:r>
              <a:rPr lang="tr-TR" smtClean="0">
                <a:solidFill>
                  <a:srgbClr val="CC00CC"/>
                </a:solidFill>
              </a:rPr>
              <a:t>Yoğuşturucu çıkışındaki sıkıştırılmış sıvı</a:t>
            </a:r>
            <a:endParaRPr lang="en-US" smtClean="0">
              <a:solidFill>
                <a:srgbClr val="CC00CC"/>
              </a:solidFill>
            </a:endParaRPr>
          </a:p>
          <a:p>
            <a:pPr fontAlgn="base">
              <a:lnSpc>
                <a:spcPct val="95000"/>
              </a:lnSpc>
              <a:spcBef>
                <a:spcPct val="10000"/>
              </a:spcBef>
              <a:spcAft>
                <a:spcPct val="10000"/>
              </a:spcAft>
            </a:pPr>
            <a:r>
              <a:rPr lang="tr-TR" smtClean="0">
                <a:solidFill>
                  <a:srgbClr val="000000"/>
                </a:solidFill>
              </a:rPr>
              <a:t>Yoğuşturucu ve buharlaştırıcı çıkışındaki basınç düşüşleri</a:t>
            </a:r>
            <a:endParaRPr lang="en-US" smtClean="0">
              <a:solidFill>
                <a:srgbClr val="000000"/>
              </a:solidFill>
            </a:endParaRPr>
          </a:p>
        </p:txBody>
      </p:sp>
      <p:pic>
        <p:nvPicPr>
          <p:cNvPr id="181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20888"/>
            <a:ext cx="601980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84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1905000"/>
            <a:ext cx="8382000" cy="2727325"/>
          </a:xfrm>
          <a:noFill/>
          <a:ln/>
        </p:spPr>
      </p:pic>
    </p:spTree>
    <p:extLst>
      <p:ext uri="{BB962C8B-B14F-4D97-AF65-F5344CB8AC3E}">
        <p14:creationId xmlns:p14="http://schemas.microsoft.com/office/powerpoint/2010/main" val="2101083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1"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981200"/>
            <a:ext cx="3094038" cy="3124200"/>
          </a:xfrm>
          <a:noFill/>
          <a:ln/>
        </p:spPr>
      </p:pic>
      <p:pic>
        <p:nvPicPr>
          <p:cNvPr id="2150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0"/>
            <a:ext cx="3581400"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1752600"/>
            <a:ext cx="5849937"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121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37540" y="835428"/>
            <a:ext cx="8809323" cy="369332"/>
          </a:xfrm>
          <a:prstGeom prst="rect">
            <a:avLst/>
          </a:prstGeom>
        </p:spPr>
        <p:txBody>
          <a:bodyPr wrap="square">
            <a:spAutoFit/>
          </a:bodyPr>
          <a:lstStyle/>
          <a:p>
            <a:r>
              <a:rPr lang="tr-TR" b="1" dirty="0" smtClean="0"/>
              <a:t>10.3 ÇOK KADEMELİ BUHAR SOĞUTMA ÇEVRİMİ</a:t>
            </a:r>
            <a:endParaRPr lang="tr-TR" b="1" dirty="0"/>
          </a:p>
        </p:txBody>
      </p:sp>
      <p:sp>
        <p:nvSpPr>
          <p:cNvPr id="4" name="Dikdörtgen 3"/>
          <p:cNvSpPr/>
          <p:nvPr/>
        </p:nvSpPr>
        <p:spPr>
          <a:xfrm>
            <a:off x="14211" y="1203125"/>
            <a:ext cx="8809323" cy="1200329"/>
          </a:xfrm>
          <a:prstGeom prst="rect">
            <a:avLst/>
          </a:prstGeom>
        </p:spPr>
        <p:txBody>
          <a:bodyPr wrap="square">
            <a:spAutoFit/>
          </a:bodyPr>
          <a:lstStyle/>
          <a:p>
            <a:pPr algn="just"/>
            <a:r>
              <a:rPr lang="tr-TR" dirty="0" smtClean="0"/>
              <a:t>Örnek 10.2’de </a:t>
            </a:r>
            <a:r>
              <a:rPr lang="tr-TR" dirty="0" err="1" smtClean="0"/>
              <a:t>yoğuşturucudan</a:t>
            </a:r>
            <a:r>
              <a:rPr lang="tr-TR" dirty="0" smtClean="0"/>
              <a:t> ayrılırken aşırı soğutma, soğutmanın artmasına sebep olmaktadır. Bir soğutma sisteminin tasarımında aşırı soğutma önemli bir düşüncedir. Ya daha büyük bir </a:t>
            </a:r>
            <a:r>
              <a:rPr lang="tr-TR" dirty="0" err="1" smtClean="0"/>
              <a:t>yoğuşturucu</a:t>
            </a:r>
            <a:r>
              <a:rPr lang="tr-TR" dirty="0" smtClean="0"/>
              <a:t> tasarlanarak ya da soğutucu olarak buharlaştırıcıda soğutucu akışkan kullanan ısı değiştiricisi tasarımıyla başarılır.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96627"/>
            <a:ext cx="760095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11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972" y="980728"/>
            <a:ext cx="8809323" cy="369332"/>
          </a:xfrm>
          <a:prstGeom prst="rect">
            <a:avLst/>
          </a:prstGeom>
        </p:spPr>
        <p:txBody>
          <a:bodyPr wrap="square">
            <a:spAutoFit/>
          </a:bodyPr>
          <a:lstStyle/>
          <a:p>
            <a:r>
              <a:rPr lang="tr-TR" b="1" dirty="0" smtClean="0"/>
              <a:t>10.3 ÇOK KADEMELİ BUHAR SOĞUTMA ÇEVRİMİ</a:t>
            </a:r>
            <a:endParaRPr lang="tr-TR" b="1" dirty="0"/>
          </a:p>
        </p:txBody>
      </p:sp>
      <p:sp>
        <p:nvSpPr>
          <p:cNvPr id="4" name="Dikdörtgen 3"/>
          <p:cNvSpPr/>
          <p:nvPr/>
        </p:nvSpPr>
        <p:spPr>
          <a:xfrm>
            <a:off x="122614" y="1556792"/>
            <a:ext cx="8809323" cy="2862322"/>
          </a:xfrm>
          <a:prstGeom prst="rect">
            <a:avLst/>
          </a:prstGeom>
        </p:spPr>
        <p:txBody>
          <a:bodyPr wrap="square">
            <a:spAutoFit/>
          </a:bodyPr>
          <a:lstStyle/>
          <a:p>
            <a:r>
              <a:rPr lang="tr-TR" dirty="0" smtClean="0"/>
              <a:t>Soğutmayı artırmayla sonuçlanan diğer bir teknik Şekil 10-5a’da çalışması görülen, Şekil 10-5b’de ise artan soğutmanın görüldüğü iki soğutma çeviriminin seri (iki kademeli bir çevrim) yerleştirilmesidir. </a:t>
            </a:r>
          </a:p>
          <a:p>
            <a:endParaRPr lang="tr-TR" dirty="0" smtClean="0"/>
          </a:p>
          <a:p>
            <a:pPr algn="just"/>
            <a:r>
              <a:rPr lang="tr-TR" dirty="0" smtClean="0"/>
              <a:t>Bu iki kademeli çevrim, soğutucu akışkanı sıkıştırmak için kullanılan enerjiyi önemli ölçüde azaltarak avantaj sağlamaktadır. Kompresörün düşük basınç kademesinden ayrılan yüksek sıcaklıktaki soğutucu akışkanın yüksek basınç kademesindeki soğutucu akışkanı buharlaştırmak için kullanıldığına dikkat edilmelidir. Bu bir ısı değiştiricisi ve elbette iki genişleme vanası ve iki kompresör gerektirir. Bu ilave cihazların ek maliyetleri artan performansla izah edilir. Oldukça düşük soğutma sıcaklıkları birkaç kademe ile açıklanır.</a:t>
            </a:r>
            <a:endParaRPr lang="tr-TR" dirty="0"/>
          </a:p>
        </p:txBody>
      </p:sp>
      <mc:AlternateContent xmlns:mc="http://schemas.openxmlformats.org/markup-compatibility/2006" xmlns:a14="http://schemas.microsoft.com/office/drawing/2010/main">
        <mc:Choice Requires="a14">
          <p:sp>
            <p:nvSpPr>
              <p:cNvPr id="5" name="Dikdörtgen 4"/>
              <p:cNvSpPr/>
              <p:nvPr/>
            </p:nvSpPr>
            <p:spPr>
              <a:xfrm>
                <a:off x="122972" y="5229493"/>
                <a:ext cx="8809323" cy="369332"/>
              </a:xfrm>
              <a:prstGeom prst="rect">
                <a:avLst/>
              </a:prstGeom>
            </p:spPr>
            <p:txBody>
              <a:bodyPr wrap="square">
                <a:spAutoFit/>
              </a:bodyPr>
              <a:lstStyle/>
              <a:p>
                <a:r>
                  <a:rPr lang="tr-TR" dirty="0" smtClean="0"/>
                  <a:t>Ara basınç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𝑖</m:t>
                        </m:r>
                      </m:sub>
                    </m:sSub>
                  </m:oMath>
                </a14:m>
                <a:r>
                  <a:rPr lang="tr-TR" dirty="0" smtClean="0"/>
                  <a:t> için en uygun değer şu şekilde verilir:</a:t>
                </a:r>
              </a:p>
            </p:txBody>
          </p:sp>
        </mc:Choice>
        <mc:Fallback xmlns="">
          <p:sp>
            <p:nvSpPr>
              <p:cNvPr id="5" name="Dikdörtgen 4"/>
              <p:cNvSpPr>
                <a:spLocks noRot="1" noChangeAspect="1" noMove="1" noResize="1" noEditPoints="1" noAdjustHandles="1" noChangeArrowheads="1" noChangeShapeType="1" noTextEdit="1"/>
              </p:cNvSpPr>
              <p:nvPr/>
            </p:nvSpPr>
            <p:spPr>
              <a:xfrm>
                <a:off x="122972" y="5229493"/>
                <a:ext cx="8809323" cy="369332"/>
              </a:xfrm>
              <a:prstGeom prst="rect">
                <a:avLst/>
              </a:prstGeom>
              <a:blipFill rotWithShape="1">
                <a:blip r:embed="rId2"/>
                <a:stretch>
                  <a:fillRect l="-554" t="-8333" b="-26667"/>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805264"/>
            <a:ext cx="4764344" cy="39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33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mc:AlternateContent xmlns:mc="http://schemas.openxmlformats.org/markup-compatibility/2006" xmlns:a14="http://schemas.microsoft.com/office/drawing/2010/main">
        <mc:Choice Requires="a14">
          <p:sp>
            <p:nvSpPr>
              <p:cNvPr id="3" name="Dikdörtgen 2"/>
              <p:cNvSpPr/>
              <p:nvPr/>
            </p:nvSpPr>
            <p:spPr>
              <a:xfrm>
                <a:off x="122615" y="1997839"/>
                <a:ext cx="8809323" cy="1477328"/>
              </a:xfrm>
              <a:prstGeom prst="rect">
                <a:avLst/>
              </a:prstGeom>
            </p:spPr>
            <p:txBody>
              <a:bodyPr wrap="square">
                <a:spAutoFit/>
              </a:bodyPr>
              <a:lstStyle/>
              <a:p>
                <a:pPr algn="just"/>
                <a:r>
                  <a:rPr lang="tr-TR" dirty="0" smtClean="0"/>
                  <a:t>Burada Şekil 10-5b’de gösterilen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𝐻</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𝐿</m:t>
                        </m:r>
                      </m:sub>
                    </m:sSub>
                  </m:oMath>
                </a14:m>
                <a:r>
                  <a:rPr lang="tr-TR" dirty="0" smtClean="0"/>
                  <a:t> sırasıyla yüksek ve düşük mutlak basınçlardır. Bu tartışmada iki sistemde de aynı soğutucu akışkan olduğu kabul edilir; farklı soğutucu akışkanlar kullanılsaydı her bir  akışkan için uygun T-s diyagramı kullanılmalıydı.</a:t>
                </a:r>
              </a:p>
              <a:p>
                <a:pPr algn="just"/>
                <a:r>
                  <a:rPr lang="tr-TR" dirty="0" smtClean="0"/>
                  <a:t>İki sistemin kütlesel debileri arasındaki ilişkiyi belirlemek için basitçe ısı değiştiricisine birinci kanunu (bir enerji dengesi) uygularız. Bu; </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22615" y="1997839"/>
                <a:ext cx="8809323" cy="1477328"/>
              </a:xfrm>
              <a:prstGeom prst="rect">
                <a:avLst/>
              </a:prstGeom>
              <a:blipFill rotWithShape="1">
                <a:blip r:embed="rId2"/>
                <a:stretch>
                  <a:fillRect l="-554" t="-2066" r="-623" b="-5785"/>
                </a:stretch>
              </a:blipFill>
            </p:spPr>
            <p:txBody>
              <a:bodyPr/>
              <a:lstStyle/>
              <a:p>
                <a:r>
                  <a:rPr lang="tr-TR">
                    <a:noFill/>
                  </a:rPr>
                  <a:t> </a:t>
                </a:r>
              </a:p>
            </p:txBody>
          </p:sp>
        </mc:Fallback>
      </mc:AlternateContent>
      <p:sp>
        <p:nvSpPr>
          <p:cNvPr id="4" name="Dikdörtgen 3"/>
          <p:cNvSpPr/>
          <p:nvPr/>
        </p:nvSpPr>
        <p:spPr>
          <a:xfrm>
            <a:off x="122615" y="1556792"/>
            <a:ext cx="8809323" cy="369332"/>
          </a:xfrm>
          <a:prstGeom prst="rect">
            <a:avLst/>
          </a:prstGeom>
        </p:spPr>
        <p:txBody>
          <a:bodyPr wrap="square">
            <a:spAutoFit/>
          </a:bodyPr>
          <a:lstStyle/>
          <a:p>
            <a:r>
              <a:rPr lang="tr-TR" b="1" dirty="0" smtClean="0"/>
              <a:t>10.3 ÇOK KADEMELİBUHAR SOĞUTMA ÇEVRİMİ</a:t>
            </a:r>
            <a:endParaRPr lang="tr-TR"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916" y="3476287"/>
            <a:ext cx="51816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122615" y="4293096"/>
                <a:ext cx="8809323" cy="646331"/>
              </a:xfrm>
              <a:prstGeom prst="rect">
                <a:avLst/>
              </a:prstGeom>
            </p:spPr>
            <p:txBody>
              <a:bodyPr wrap="square">
                <a:spAutoFit/>
              </a:bodyPr>
              <a:lstStyle/>
              <a:p>
                <a:r>
                  <a:rPr lang="tr-TR" dirty="0" smtClean="0"/>
                  <a:t>burada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𝑚</m:t>
                            </m:r>
                          </m:e>
                        </m:acc>
                      </m:e>
                      <m:sub>
                        <m:r>
                          <a:rPr lang="tr-TR" b="0" i="1" smtClean="0">
                            <a:latin typeface="Cambria Math"/>
                          </a:rPr>
                          <m:t>𝐻</m:t>
                        </m:r>
                      </m:sub>
                    </m:sSub>
                  </m:oMath>
                </a14:m>
                <a:r>
                  <a:rPr lang="tr-TR" dirty="0" smtClean="0"/>
                  <a:t> yüksek basınçlı sistemdeki soğutucu akışkanın kütlesel debisi ve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𝑚</m:t>
                            </m:r>
                          </m:e>
                        </m:acc>
                      </m:e>
                      <m:sub>
                        <m:r>
                          <a:rPr lang="tr-TR" b="0" i="1" smtClean="0">
                            <a:latin typeface="Cambria Math"/>
                          </a:rPr>
                          <m:t>𝐿</m:t>
                        </m:r>
                      </m:sub>
                    </m:sSub>
                  </m:oMath>
                </a14:m>
                <a:r>
                  <a:rPr lang="tr-TR" dirty="0" smtClean="0"/>
                  <a:t>  düşük basınçlı sistemdeki soğutucu akışkanın kütlesel debisidir. Bu</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2615" y="4293096"/>
                <a:ext cx="8809323" cy="646331"/>
              </a:xfrm>
              <a:prstGeom prst="rect">
                <a:avLst/>
              </a:prstGeom>
              <a:blipFill rotWithShape="1">
                <a:blip r:embed="rId4"/>
                <a:stretch>
                  <a:fillRect l="-554" t="-4717" b="-14151"/>
                </a:stretch>
              </a:blipFill>
            </p:spPr>
            <p:txBody>
              <a:bodyPr/>
              <a:lstStyle/>
              <a:p>
                <a:r>
                  <a:rPr lang="tr-TR">
                    <a:noFill/>
                  </a:rPr>
                  <a:t> </a:t>
                </a:r>
              </a:p>
            </p:txBody>
          </p:sp>
        </mc:Fallback>
      </mc:AlternateContent>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938" y="5085184"/>
            <a:ext cx="4572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6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mc:AlternateContent xmlns:mc="http://schemas.openxmlformats.org/markup-compatibility/2006" xmlns:a14="http://schemas.microsoft.com/office/drawing/2010/main">
        <mc:Choice Requires="a14">
          <p:sp>
            <p:nvSpPr>
              <p:cNvPr id="3" name="Dikdörtgen 2"/>
              <p:cNvSpPr/>
              <p:nvPr/>
            </p:nvSpPr>
            <p:spPr>
              <a:xfrm>
                <a:off x="94369" y="1294004"/>
                <a:ext cx="8809324" cy="646331"/>
              </a:xfrm>
              <a:prstGeom prst="rect">
                <a:avLst/>
              </a:prstGeom>
            </p:spPr>
            <p:txBody>
              <a:bodyPr wrap="square">
                <a:spAutoFit/>
              </a:bodyPr>
              <a:lstStyle/>
              <a:p>
                <a:r>
                  <a:rPr lang="tr-TR" dirty="0" smtClean="0"/>
                  <a:t>Düşük basınçlı sistem aslında istenen soğutmayı gerçekleştirir. Böylece tasarım işleminde bu sistem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𝑚</m:t>
                            </m:r>
                          </m:e>
                        </m:acc>
                      </m:e>
                      <m:sub>
                        <m:r>
                          <a:rPr lang="tr-TR" b="0" i="1" smtClean="0">
                            <a:latin typeface="Cambria Math"/>
                          </a:rPr>
                          <m:t>𝐿</m:t>
                        </m:r>
                      </m:sub>
                    </m:sSub>
                  </m:oMath>
                </a14:m>
                <a:r>
                  <a:rPr lang="tr-TR" dirty="0" smtClean="0"/>
                  <a:t> </a:t>
                </a:r>
                <a:r>
                  <a:rPr lang="tr-TR" dirty="0" err="1" smtClean="0"/>
                  <a:t>yi</a:t>
                </a:r>
                <a:r>
                  <a:rPr lang="tr-TR" dirty="0" smtClean="0"/>
                  <a:t> belirlememizi sağlar. X tonluk (= 3.52 X </a:t>
                </a:r>
                <a:r>
                  <a:rPr lang="tr-TR" dirty="0" err="1" smtClean="0"/>
                  <a:t>kilowatt</a:t>
                </a:r>
                <a:r>
                  <a:rPr lang="tr-TR" dirty="0" smtClean="0"/>
                  <a:t>) soğutma gerekiyorsa,</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94369" y="1294004"/>
                <a:ext cx="8809324" cy="646331"/>
              </a:xfrm>
              <a:prstGeom prst="rect">
                <a:avLst/>
              </a:prstGeom>
              <a:blipFill rotWithShape="1">
                <a:blip r:embed="rId2"/>
                <a:stretch>
                  <a:fillRect l="-553" t="-4717" b="-14151"/>
                </a:stretch>
              </a:blipFill>
            </p:spPr>
            <p:txBody>
              <a:bodyPr/>
              <a:lstStyle/>
              <a:p>
                <a:r>
                  <a:rPr lang="en-US">
                    <a:noFill/>
                  </a:rPr>
                  <a:t> </a:t>
                </a:r>
              </a:p>
            </p:txBody>
          </p:sp>
        </mc:Fallback>
      </mc:AlternateContent>
      <p:sp>
        <p:nvSpPr>
          <p:cNvPr id="4" name="Dikdörtgen 3"/>
          <p:cNvSpPr/>
          <p:nvPr/>
        </p:nvSpPr>
        <p:spPr>
          <a:xfrm>
            <a:off x="94370" y="871165"/>
            <a:ext cx="8809323" cy="369332"/>
          </a:xfrm>
          <a:prstGeom prst="rect">
            <a:avLst/>
          </a:prstGeom>
        </p:spPr>
        <p:txBody>
          <a:bodyPr wrap="square">
            <a:spAutoFit/>
          </a:bodyPr>
          <a:lstStyle/>
          <a:p>
            <a:r>
              <a:rPr lang="tr-TR" b="1" dirty="0" smtClean="0"/>
              <a:t>10.3 ÇOK KADEMELİ BUHAR SOĞUTMA ÇEVRİMİ</a:t>
            </a:r>
            <a:endParaRPr lang="tr-TR"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420888"/>
            <a:ext cx="49434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11560" y="3284984"/>
            <a:ext cx="1391343" cy="369332"/>
          </a:xfrm>
          <a:prstGeom prst="rect">
            <a:avLst/>
          </a:prstGeom>
        </p:spPr>
        <p:txBody>
          <a:bodyPr wrap="none">
            <a:spAutoFit/>
          </a:bodyPr>
          <a:lstStyle/>
          <a:p>
            <a:r>
              <a:rPr lang="tr-TR" dirty="0" smtClean="0"/>
              <a:t>Kütlesel debi</a:t>
            </a:r>
            <a:endParaRPr lang="tr-TR"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822" y="4077072"/>
            <a:ext cx="4705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57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938213"/>
            <a:ext cx="8809323" cy="544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10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1309688"/>
            <a:ext cx="8809323" cy="477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55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6" y="824518"/>
            <a:ext cx="1497057" cy="369332"/>
          </a:xfrm>
          <a:prstGeom prst="rect">
            <a:avLst/>
          </a:prstGeom>
        </p:spPr>
        <p:txBody>
          <a:bodyPr wrap="square">
            <a:spAutoFit/>
          </a:bodyPr>
          <a:lstStyle/>
          <a:p>
            <a:r>
              <a:rPr lang="tr-TR" b="1" dirty="0" smtClean="0"/>
              <a:t>10.1 </a:t>
            </a:r>
            <a:r>
              <a:rPr lang="tr-TR" b="1" dirty="0"/>
              <a:t>GİRİŞ</a:t>
            </a:r>
            <a:endParaRPr lang="tr-TR" b="1" dirty="0" smtClean="0"/>
          </a:p>
        </p:txBody>
      </p:sp>
      <p:sp>
        <p:nvSpPr>
          <p:cNvPr id="4" name="Dikdörtgen 3"/>
          <p:cNvSpPr/>
          <p:nvPr/>
        </p:nvSpPr>
        <p:spPr>
          <a:xfrm>
            <a:off x="103647" y="1193850"/>
            <a:ext cx="8808788" cy="1200329"/>
          </a:xfrm>
          <a:prstGeom prst="rect">
            <a:avLst/>
          </a:prstGeom>
        </p:spPr>
        <p:txBody>
          <a:bodyPr wrap="square">
            <a:spAutoFit/>
          </a:bodyPr>
          <a:lstStyle/>
          <a:p>
            <a:pPr algn="just"/>
            <a:r>
              <a:rPr lang="tr-TR" dirty="0" smtClean="0"/>
              <a:t>Soğutma düşük sıcaklıktaki bir bölgeden yüksek sıcaklıktaki bir bölgeye ısı transferini içerir. Düşük sıcaklıktaki bölgenin soğuk olması için ısı transferini yerine getiren cihaz bir </a:t>
            </a:r>
            <a:r>
              <a:rPr lang="tr-TR" b="1" dirty="0" err="1" smtClean="0">
                <a:solidFill>
                  <a:srgbClr val="FF0000"/>
                </a:solidFill>
              </a:rPr>
              <a:t>soğutucu</a:t>
            </a:r>
            <a:r>
              <a:rPr lang="tr-TR" dirty="0" err="1" smtClean="0"/>
              <a:t>'dur</a:t>
            </a:r>
            <a:r>
              <a:rPr lang="tr-TR" dirty="0" smtClean="0"/>
              <a:t> (soğutma makinesi). </a:t>
            </a:r>
          </a:p>
          <a:p>
            <a:pPr algn="just"/>
            <a:endParaRPr lang="tr-TR" dirty="0" smtClean="0"/>
          </a:p>
        </p:txBody>
      </p:sp>
      <p:sp>
        <p:nvSpPr>
          <p:cNvPr id="5" name="Dikdörtgen 4"/>
          <p:cNvSpPr/>
          <p:nvPr/>
        </p:nvSpPr>
        <p:spPr>
          <a:xfrm>
            <a:off x="153951" y="2380878"/>
            <a:ext cx="8808788" cy="3662541"/>
          </a:xfrm>
          <a:prstGeom prst="rect">
            <a:avLst/>
          </a:prstGeom>
        </p:spPr>
        <p:txBody>
          <a:bodyPr wrap="square">
            <a:spAutoFit/>
          </a:bodyPr>
          <a:lstStyle/>
          <a:p>
            <a:pPr algn="just"/>
            <a:r>
              <a:rPr lang="tr-TR" dirty="0" smtClean="0"/>
              <a:t>Yüksek sıcaklıktaki bölgeyi ısıtma amacıyla kullanılan cihaz bir </a:t>
            </a:r>
            <a:r>
              <a:rPr lang="tr-TR" b="1" dirty="0" smtClean="0">
                <a:solidFill>
                  <a:srgbClr val="FF0000"/>
                </a:solidFill>
              </a:rPr>
              <a:t>ısı pompası </a:t>
            </a:r>
            <a:r>
              <a:rPr lang="tr-TR" dirty="0" smtClean="0"/>
              <a:t>olarak ifade edilir. </a:t>
            </a:r>
          </a:p>
          <a:p>
            <a:pPr algn="just"/>
            <a:endParaRPr lang="tr-TR" dirty="0" smtClean="0"/>
          </a:p>
          <a:p>
            <a:r>
              <a:rPr lang="en-US" dirty="0" err="1">
                <a:solidFill>
                  <a:srgbClr val="FF0000"/>
                </a:solidFill>
              </a:rPr>
              <a:t>Soğutma</a:t>
            </a:r>
            <a:r>
              <a:rPr lang="en-US" dirty="0">
                <a:solidFill>
                  <a:srgbClr val="FF0000"/>
                </a:solidFill>
              </a:rPr>
              <a:t> </a:t>
            </a:r>
            <a:r>
              <a:rPr lang="en-US" dirty="0" err="1">
                <a:solidFill>
                  <a:srgbClr val="FF0000"/>
                </a:solidFill>
              </a:rPr>
              <a:t>makinaları</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ısı</a:t>
            </a:r>
            <a:r>
              <a:rPr lang="en-US" dirty="0">
                <a:solidFill>
                  <a:srgbClr val="FF0000"/>
                </a:solidFill>
              </a:rPr>
              <a:t> </a:t>
            </a:r>
            <a:r>
              <a:rPr lang="en-US" dirty="0" err="1">
                <a:solidFill>
                  <a:srgbClr val="FF0000"/>
                </a:solidFill>
              </a:rPr>
              <a:t>pompaları</a:t>
            </a:r>
            <a:r>
              <a:rPr lang="en-US" dirty="0">
                <a:solidFill>
                  <a:srgbClr val="FF0000"/>
                </a:solidFill>
              </a:rPr>
              <a:t> </a:t>
            </a:r>
            <a:r>
              <a:rPr lang="en-US" dirty="0" err="1">
                <a:solidFill>
                  <a:srgbClr val="FF0000"/>
                </a:solidFill>
              </a:rPr>
              <a:t>aslında</a:t>
            </a:r>
            <a:r>
              <a:rPr lang="en-US" dirty="0">
                <a:solidFill>
                  <a:srgbClr val="FF0000"/>
                </a:solidFill>
              </a:rPr>
              <a:t> </a:t>
            </a:r>
            <a:r>
              <a:rPr lang="en-US" dirty="0" err="1">
                <a:solidFill>
                  <a:srgbClr val="FF0000"/>
                </a:solidFill>
              </a:rPr>
              <a:t>aynı</a:t>
            </a:r>
            <a:r>
              <a:rPr lang="en-US" dirty="0">
                <a:solidFill>
                  <a:srgbClr val="FF0000"/>
                </a:solidFill>
              </a:rPr>
              <a:t> </a:t>
            </a:r>
            <a:r>
              <a:rPr lang="en-US" dirty="0" err="1">
                <a:solidFill>
                  <a:srgbClr val="FF0000"/>
                </a:solidFill>
              </a:rPr>
              <a:t>cihazlar</a:t>
            </a:r>
            <a:r>
              <a:rPr lang="en-US" dirty="0">
                <a:solidFill>
                  <a:srgbClr val="FF0000"/>
                </a:solidFill>
              </a:rPr>
              <a:t> </a:t>
            </a:r>
            <a:r>
              <a:rPr lang="en-US" dirty="0" err="1">
                <a:solidFill>
                  <a:srgbClr val="FF0000"/>
                </a:solidFill>
              </a:rPr>
              <a:t>olmakla</a:t>
            </a:r>
            <a:r>
              <a:rPr lang="en-US" dirty="0">
                <a:solidFill>
                  <a:srgbClr val="FF0000"/>
                </a:solidFill>
              </a:rPr>
              <a:t> </a:t>
            </a:r>
            <a:r>
              <a:rPr lang="en-US" dirty="0" err="1" smtClean="0">
                <a:solidFill>
                  <a:srgbClr val="FF0000"/>
                </a:solidFill>
              </a:rPr>
              <a:t>birlikle</a:t>
            </a:r>
            <a:r>
              <a:rPr lang="en-US" dirty="0" smtClean="0">
                <a:solidFill>
                  <a:srgbClr val="FF0000"/>
                </a:solidFill>
              </a:rPr>
              <a:t>,</a:t>
            </a:r>
            <a:r>
              <a:rPr lang="tr-TR" dirty="0" smtClean="0">
                <a:solidFill>
                  <a:srgbClr val="FF0000"/>
                </a:solidFill>
              </a:rPr>
              <a:t> </a:t>
            </a:r>
            <a:r>
              <a:rPr lang="en-US" dirty="0" err="1" smtClean="0">
                <a:solidFill>
                  <a:srgbClr val="FF0000"/>
                </a:solidFill>
              </a:rPr>
              <a:t>kullanım</a:t>
            </a:r>
            <a:r>
              <a:rPr lang="en-US" dirty="0" smtClean="0">
                <a:solidFill>
                  <a:srgbClr val="FF0000"/>
                </a:solidFill>
              </a:rPr>
              <a:t> </a:t>
            </a:r>
            <a:r>
              <a:rPr lang="en-US" dirty="0" err="1">
                <a:solidFill>
                  <a:srgbClr val="FF0000"/>
                </a:solidFill>
              </a:rPr>
              <a:t>amaçları</a:t>
            </a:r>
            <a:r>
              <a:rPr lang="en-US" dirty="0">
                <a:solidFill>
                  <a:srgbClr val="FF0000"/>
                </a:solidFill>
              </a:rPr>
              <a:t> </a:t>
            </a:r>
            <a:r>
              <a:rPr lang="en-US" dirty="0" err="1">
                <a:solidFill>
                  <a:srgbClr val="FF0000"/>
                </a:solidFill>
              </a:rPr>
              <a:t>farklıdır</a:t>
            </a:r>
            <a:r>
              <a:rPr lang="en-US" dirty="0" smtClean="0">
                <a:solidFill>
                  <a:srgbClr val="FF0000"/>
                </a:solidFill>
              </a:rPr>
              <a:t>.</a:t>
            </a:r>
            <a:r>
              <a:rPr lang="tr-TR" dirty="0" smtClean="0">
                <a:solidFill>
                  <a:srgbClr val="FF0000"/>
                </a:solidFill>
              </a:rPr>
              <a:t>  </a:t>
            </a:r>
            <a:r>
              <a:rPr lang="tr-TR" dirty="0" smtClean="0">
                <a:solidFill>
                  <a:srgbClr val="3333FF"/>
                </a:solidFill>
              </a:rPr>
              <a:t>Soğutma </a:t>
            </a:r>
            <a:r>
              <a:rPr lang="tr-TR" dirty="0">
                <a:solidFill>
                  <a:srgbClr val="3333FF"/>
                </a:solidFill>
              </a:rPr>
              <a:t>makinesinin amacı soğutulan ortamdan ısı çekmektir </a:t>
            </a:r>
            <a:r>
              <a:rPr lang="en-US" dirty="0">
                <a:solidFill>
                  <a:srgbClr val="3333FF"/>
                </a:solidFill>
              </a:rPr>
              <a:t>(</a:t>
            </a:r>
            <a:r>
              <a:rPr lang="en-US" i="1" dirty="0">
                <a:solidFill>
                  <a:srgbClr val="3333FF"/>
                </a:solidFill>
              </a:rPr>
              <a:t>Q</a:t>
            </a:r>
            <a:r>
              <a:rPr lang="en-US" i="1" baseline="-25000" dirty="0">
                <a:solidFill>
                  <a:srgbClr val="3333FF"/>
                </a:solidFill>
              </a:rPr>
              <a:t>L</a:t>
            </a:r>
            <a:r>
              <a:rPr lang="en-US" dirty="0">
                <a:solidFill>
                  <a:srgbClr val="3333FF"/>
                </a:solidFill>
              </a:rPr>
              <a:t>)</a:t>
            </a:r>
            <a:r>
              <a:rPr lang="tr-TR" dirty="0">
                <a:solidFill>
                  <a:srgbClr val="3333FF"/>
                </a:solidFill>
              </a:rPr>
              <a:t>;ısı pompasının amacı ılık ortama ısı vermektir </a:t>
            </a:r>
            <a:r>
              <a:rPr lang="en-US" dirty="0">
                <a:solidFill>
                  <a:srgbClr val="3333FF"/>
                </a:solidFill>
              </a:rPr>
              <a:t>(</a:t>
            </a:r>
            <a:r>
              <a:rPr lang="en-US" i="1" dirty="0">
                <a:solidFill>
                  <a:srgbClr val="3333FF"/>
                </a:solidFill>
              </a:rPr>
              <a:t>Q</a:t>
            </a:r>
            <a:r>
              <a:rPr lang="en-US" i="1" baseline="-25000" dirty="0">
                <a:solidFill>
                  <a:srgbClr val="3333FF"/>
                </a:solidFill>
              </a:rPr>
              <a:t>H</a:t>
            </a:r>
            <a:r>
              <a:rPr lang="en-US" dirty="0">
                <a:solidFill>
                  <a:srgbClr val="3333FF"/>
                </a:solidFill>
              </a:rPr>
              <a:t>) </a:t>
            </a:r>
          </a:p>
          <a:p>
            <a:endParaRPr lang="en-US" dirty="0">
              <a:solidFill>
                <a:srgbClr val="FF0000"/>
              </a:solidFill>
            </a:endParaRPr>
          </a:p>
          <a:p>
            <a:pPr algn="just"/>
            <a:endParaRPr lang="tr-TR" dirty="0" smtClean="0"/>
          </a:p>
          <a:p>
            <a:pPr algn="just"/>
            <a:endParaRPr lang="tr-TR" dirty="0"/>
          </a:p>
          <a:p>
            <a:pPr algn="just"/>
            <a:r>
              <a:rPr lang="tr-TR" dirty="0" smtClean="0"/>
              <a:t>Soğutma cihazlarında çoğunlukla çevrim içerisinde buharlaşan soğutucu akışkan kullanılan bir çevrim kullanılır fakat soğutma uçaklarda olduğu gibi gaz ile de yapılabilir. </a:t>
            </a:r>
          </a:p>
          <a:p>
            <a:pPr algn="just"/>
            <a:endParaRPr lang="tr-TR" dirty="0" smtClean="0"/>
          </a:p>
          <a:p>
            <a:pPr algn="just"/>
            <a:r>
              <a:rPr lang="tr-TR" dirty="0" smtClean="0"/>
              <a:t>Bazı özel durumlarda özellikle geniş üniversite kampüslerinde, </a:t>
            </a:r>
            <a:r>
              <a:rPr lang="tr-TR" dirty="0" err="1" smtClean="0"/>
              <a:t>absorpsiyonlu</a:t>
            </a:r>
            <a:r>
              <a:rPr lang="tr-TR" dirty="0" smtClean="0"/>
              <a:t> soğutma çevrimleri kullanılır. Bu çevrimlerin her biri bu bölümde verilmiştir.</a:t>
            </a:r>
            <a:endParaRPr lang="tr-TR" dirty="0"/>
          </a:p>
        </p:txBody>
      </p:sp>
    </p:spTree>
    <p:extLst>
      <p:ext uri="{BB962C8B-B14F-4D97-AF65-F5344CB8AC3E}">
        <p14:creationId xmlns:p14="http://schemas.microsoft.com/office/powerpoint/2010/main" val="3785404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10.4 ISI POMPASI</a:t>
            </a:r>
            <a:endParaRPr lang="tr-TR" b="1" dirty="0"/>
          </a:p>
        </p:txBody>
      </p:sp>
      <p:sp>
        <p:nvSpPr>
          <p:cNvPr id="4" name="Dikdörtgen 3"/>
          <p:cNvSpPr/>
          <p:nvPr/>
        </p:nvSpPr>
        <p:spPr>
          <a:xfrm>
            <a:off x="113696" y="1955824"/>
            <a:ext cx="8779908" cy="1754326"/>
          </a:xfrm>
          <a:prstGeom prst="rect">
            <a:avLst/>
          </a:prstGeom>
        </p:spPr>
        <p:txBody>
          <a:bodyPr wrap="square">
            <a:spAutoFit/>
          </a:bodyPr>
          <a:lstStyle/>
          <a:p>
            <a:pPr algn="just"/>
            <a:r>
              <a:rPr lang="tr-TR" dirty="0" smtClean="0"/>
              <a:t>Isı pompası kullanan buhar soğutma çevrimi Bölüm 10.2’de ele alınmıştı. Şekil 10-6’da şematik olarak gösterildiği gibi soğuk havada bir evi ısıtmak için veya sıcak havada bir evi soğutmak için kullanılabilir. Isıtma </a:t>
            </a:r>
            <a:r>
              <a:rPr lang="tr-TR" dirty="0" err="1" smtClean="0"/>
              <a:t>modunda</a:t>
            </a:r>
            <a:r>
              <a:rPr lang="tr-TR" dirty="0" smtClean="0"/>
              <a:t>, ev </a:t>
            </a:r>
            <a:r>
              <a:rPr lang="tr-TR" dirty="0" err="1" smtClean="0"/>
              <a:t>yoğuşturucudan</a:t>
            </a:r>
            <a:r>
              <a:rPr lang="tr-TR" dirty="0" smtClean="0"/>
              <a:t> ısı kazanır, oysa soğutma </a:t>
            </a:r>
            <a:r>
              <a:rPr lang="tr-TR" dirty="0" err="1" smtClean="0"/>
              <a:t>modunda</a:t>
            </a:r>
            <a:r>
              <a:rPr lang="tr-TR" dirty="0" smtClean="0"/>
              <a:t> ev buharlaştırıcıya Isı kaybeder. Buharlaştırıcı ve </a:t>
            </a:r>
            <a:r>
              <a:rPr lang="tr-TR" dirty="0" err="1" smtClean="0"/>
              <a:t>yoğuşturucu</a:t>
            </a:r>
            <a:r>
              <a:rPr lang="tr-TR" dirty="0" smtClean="0"/>
              <a:t> benzer ısı değiştiricileri olduğundan bu mümkündür. Gerçek durumda ısı değiştiricilerinin istenen anahtarlamayla çalışmasında valf kullanılır.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437112"/>
            <a:ext cx="6948692" cy="2342579"/>
          </a:xfrm>
          <a:prstGeom prst="rect">
            <a:avLst/>
          </a:prstGeom>
        </p:spPr>
      </p:pic>
    </p:spTree>
    <p:extLst>
      <p:ext uri="{BB962C8B-B14F-4D97-AF65-F5344CB8AC3E}">
        <p14:creationId xmlns:p14="http://schemas.microsoft.com/office/powerpoint/2010/main" val="388786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10.4 ISI POMPASI</a:t>
            </a:r>
            <a:endParaRPr lang="tr-TR"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1343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37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10.4 ISI POMPASI</a:t>
            </a:r>
            <a:endParaRPr lang="tr-TR" b="1" dirty="0"/>
          </a:p>
        </p:txBody>
      </p:sp>
      <p:sp>
        <p:nvSpPr>
          <p:cNvPr id="4" name="Dikdörtgen 3"/>
          <p:cNvSpPr/>
          <p:nvPr/>
        </p:nvSpPr>
        <p:spPr>
          <a:xfrm>
            <a:off x="126382" y="2182505"/>
            <a:ext cx="8809324" cy="1200329"/>
          </a:xfrm>
          <a:prstGeom prst="rect">
            <a:avLst/>
          </a:prstGeom>
        </p:spPr>
        <p:txBody>
          <a:bodyPr wrap="square">
            <a:spAutoFit/>
          </a:bodyPr>
          <a:lstStyle/>
          <a:p>
            <a:pPr algn="just"/>
            <a:r>
              <a:rPr lang="tr-TR" dirty="0" smtClean="0"/>
              <a:t>Isı pompası sistemi, ısıtma yükü veya soğutma yükünün hangisi daha büyükse onu karşılayacak büyüklükte boyutlandırılır. Soğutma yükünün oldukça büyük olduğu güney bölgelerde sistem soğuk bir gecedeki küçük bir ısıtma talebi için büyük boyutlu olabilir, bu durumlarda bir klima yardımcı ısıtma sistemi olarak tavsiye edilebilir. </a:t>
            </a:r>
            <a:endParaRPr lang="tr-TR" dirty="0"/>
          </a:p>
        </p:txBody>
      </p:sp>
      <p:sp>
        <p:nvSpPr>
          <p:cNvPr id="6" name="Dikdörtgen 5"/>
          <p:cNvSpPr/>
          <p:nvPr/>
        </p:nvSpPr>
        <p:spPr>
          <a:xfrm>
            <a:off x="2987824" y="3382834"/>
            <a:ext cx="5944114" cy="2862322"/>
          </a:xfrm>
          <a:prstGeom prst="rect">
            <a:avLst/>
          </a:prstGeom>
        </p:spPr>
        <p:txBody>
          <a:bodyPr wrap="square">
            <a:spAutoFit/>
          </a:bodyPr>
          <a:lstStyle/>
          <a:p>
            <a:pPr algn="just"/>
            <a:r>
              <a:rPr lang="tr-TR" dirty="0" smtClean="0"/>
              <a:t>Büyük ısıtma yüklerinin olduğu kuzey bölgelerde nispeten büyük ısı pompası istenir. Sıcak bir gündeki soğutma yükü ısı pompasının efektif kullanımı için oldukça düşüktür; büyük soğutma kapasitesi, evin sıcaklığını herhangi bir soğutma sisteminde gerekli bir özellik olan nemde eş zamanlı bir azalma olmadan çabucak azaltır. Bu durumda yardımcı soğutma sistemiyle birlikte ısı sağlayan bir ocak genellikle tavsiye edilir veya yoğun ısıtma ihtiyacının olduğu zamanlar için yardımcı bir ısıtıcı ile ısı pompası soğutma yükü esas alınarak tasarlanır.</a:t>
            </a:r>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3553855"/>
            <a:ext cx="2985186" cy="2520280"/>
          </a:xfrm>
          <a:prstGeom prst="rect">
            <a:avLst/>
          </a:prstGeom>
        </p:spPr>
      </p:pic>
    </p:spTree>
    <p:extLst>
      <p:ext uri="{BB962C8B-B14F-4D97-AF65-F5344CB8AC3E}">
        <p14:creationId xmlns:p14="http://schemas.microsoft.com/office/powerpoint/2010/main" val="74977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31" y="985973"/>
            <a:ext cx="8791308" cy="569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847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10.5 ABSORPSİYONLU SOĞUTMA ÇEVRİMİ</a:t>
            </a:r>
            <a:endParaRPr lang="tr-TR" b="1" dirty="0"/>
          </a:p>
        </p:txBody>
      </p:sp>
      <p:sp>
        <p:nvSpPr>
          <p:cNvPr id="4" name="Dikdörtgen 3"/>
          <p:cNvSpPr/>
          <p:nvPr/>
        </p:nvSpPr>
        <p:spPr>
          <a:xfrm>
            <a:off x="3419872" y="2132856"/>
            <a:ext cx="5512066" cy="2031325"/>
          </a:xfrm>
          <a:prstGeom prst="rect">
            <a:avLst/>
          </a:prstGeom>
        </p:spPr>
        <p:txBody>
          <a:bodyPr wrap="square">
            <a:spAutoFit/>
          </a:bodyPr>
          <a:lstStyle/>
          <a:p>
            <a:pPr algn="just"/>
            <a:r>
              <a:rPr lang="tr-TR" dirty="0" smtClean="0"/>
              <a:t>Buraya kadar ele alınan soğutma sistemlerinde kompresörün çalışması için gerekli güç girişi, kompresörden geçen soğutucu akışkanın buhar hâlinde ve bir sıvıyla karşılaştırıldığında çok büyük bir özgül hacme sahip olmasından dolayı oldukça büyüktür. Bir sıvıyla çalışan pompa ile basıncı artırarak bu gücü belirgin olarak azaltabiliriz. </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5" y="2060848"/>
            <a:ext cx="3073016" cy="2105573"/>
          </a:xfrm>
          <a:prstGeom prst="rect">
            <a:avLst/>
          </a:prstGeom>
        </p:spPr>
      </p:pic>
      <p:sp>
        <p:nvSpPr>
          <p:cNvPr id="8" name="Dikdörtgen 7"/>
          <p:cNvSpPr/>
          <p:nvPr/>
        </p:nvSpPr>
        <p:spPr>
          <a:xfrm>
            <a:off x="122616" y="4549676"/>
            <a:ext cx="8809322" cy="1200329"/>
          </a:xfrm>
          <a:prstGeom prst="rect">
            <a:avLst/>
          </a:prstGeom>
        </p:spPr>
        <p:txBody>
          <a:bodyPr wrap="square">
            <a:spAutoFit/>
          </a:bodyPr>
          <a:lstStyle/>
          <a:p>
            <a:pPr algn="just"/>
            <a:r>
              <a:rPr lang="tr-TR" dirty="0" smtClean="0"/>
              <a:t>Böyle bir soğutma çevriminde olduğu gibi </a:t>
            </a:r>
            <a:r>
              <a:rPr lang="tr-TR" dirty="0" err="1" smtClean="0"/>
              <a:t>absorpsiyonlu</a:t>
            </a:r>
            <a:r>
              <a:rPr lang="tr-TR" dirty="0" smtClean="0"/>
              <a:t> soğutma çevrimi, Şekil 10-8’de şematik olarak gösterilmiştir. Geleneksel soğutma çevrimindeki kompresörün yerini çevrimin sağ tarafında gösterilen birkaç parça cihaz almıştır. Soğurucu, pompa, ısı değiştiricisi ve jeneratör kompresörün yerini alan önemli ek bileşenlerdir.</a:t>
            </a:r>
            <a:endParaRPr lang="tr-TR" dirty="0"/>
          </a:p>
        </p:txBody>
      </p:sp>
    </p:spTree>
    <p:extLst>
      <p:ext uri="{BB962C8B-B14F-4D97-AF65-F5344CB8AC3E}">
        <p14:creationId xmlns:p14="http://schemas.microsoft.com/office/powerpoint/2010/main" val="865847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10.5 ABSORPSİYONLU SOĞUTMA ÇEVRİMİ</a:t>
            </a:r>
            <a:endParaRPr lang="tr-TR" b="1" dirty="0"/>
          </a:p>
        </p:txBody>
      </p:sp>
      <p:sp>
        <p:nvSpPr>
          <p:cNvPr id="4" name="Rectangle 6"/>
          <p:cNvSpPr>
            <a:spLocks noChangeArrowheads="1"/>
          </p:cNvSpPr>
          <p:nvPr/>
        </p:nvSpPr>
        <p:spPr bwMode="auto">
          <a:xfrm>
            <a:off x="611560" y="6165304"/>
            <a:ext cx="434340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dirty="0">
                <a:solidFill>
                  <a:srgbClr val="3333FF"/>
                </a:solidFill>
              </a:rPr>
              <a:t>Amonyak-su soğurmalı soğutma çevrimi</a:t>
            </a:r>
            <a:endParaRPr lang="en-US" altLang="tr-TR" dirty="0">
              <a:solidFill>
                <a:srgbClr val="3333FF"/>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2102221"/>
            <a:ext cx="5097457" cy="376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6156176" y="1926124"/>
            <a:ext cx="2667000" cy="37856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1600" dirty="0" err="1"/>
              <a:t>Sıcaklığı</a:t>
            </a:r>
            <a:r>
              <a:rPr lang="en-US" altLang="tr-TR" sz="1600" dirty="0"/>
              <a:t> 100°C </a:t>
            </a:r>
            <a:r>
              <a:rPr lang="en-US" altLang="tr-TR" sz="1600" dirty="0" err="1"/>
              <a:t>ile</a:t>
            </a:r>
            <a:r>
              <a:rPr lang="en-US" altLang="tr-TR" sz="1600" dirty="0"/>
              <a:t> 200°C </a:t>
            </a:r>
            <a:r>
              <a:rPr lang="en-US" altLang="tr-TR" sz="1600" dirty="0" err="1"/>
              <a:t>arasında</a:t>
            </a:r>
            <a:r>
              <a:rPr lang="en-US" altLang="tr-TR" sz="1600" dirty="0"/>
              <a:t> </a:t>
            </a:r>
            <a:r>
              <a:rPr lang="en-US" altLang="tr-TR" sz="1600" dirty="0" err="1"/>
              <a:t>olan</a:t>
            </a:r>
            <a:r>
              <a:rPr lang="en-US" altLang="tr-TR" sz="1600" dirty="0"/>
              <a:t> </a:t>
            </a:r>
            <a:r>
              <a:rPr lang="en-US" altLang="tr-TR" sz="1600" dirty="0" err="1"/>
              <a:t>ucuz</a:t>
            </a:r>
            <a:r>
              <a:rPr lang="en-US" altLang="tr-TR" sz="1600" dirty="0"/>
              <a:t> </a:t>
            </a:r>
            <a:r>
              <a:rPr lang="en-US" altLang="tr-TR" sz="1600" dirty="0" err="1"/>
              <a:t>bir</a:t>
            </a:r>
            <a:r>
              <a:rPr lang="en-US" altLang="tr-TR" sz="1600" dirty="0"/>
              <a:t> </a:t>
            </a:r>
            <a:r>
              <a:rPr lang="en-US" altLang="tr-TR" sz="1600" dirty="0" err="1"/>
              <a:t>ısıl</a:t>
            </a:r>
            <a:r>
              <a:rPr lang="en-US" altLang="tr-TR" sz="1600" dirty="0"/>
              <a:t> </a:t>
            </a:r>
            <a:r>
              <a:rPr lang="en-US" altLang="tr-TR" sz="1600" dirty="0" err="1"/>
              <a:t>enerji</a:t>
            </a:r>
            <a:r>
              <a:rPr lang="en-US" altLang="tr-TR" sz="1600" dirty="0"/>
              <a:t> </a:t>
            </a:r>
            <a:r>
              <a:rPr lang="en-US" altLang="tr-TR" sz="1600" dirty="0" err="1"/>
              <a:t>kaynağı</a:t>
            </a:r>
            <a:r>
              <a:rPr lang="en-US" altLang="tr-TR" sz="1600" dirty="0"/>
              <a:t> </a:t>
            </a:r>
            <a:r>
              <a:rPr lang="en-US" altLang="tr-TR" sz="1600" dirty="0" err="1"/>
              <a:t>bulunduğu</a:t>
            </a:r>
            <a:r>
              <a:rPr lang="en-US" altLang="tr-TR" sz="1600" dirty="0"/>
              <a:t> </a:t>
            </a:r>
            <a:r>
              <a:rPr lang="en-US" altLang="tr-TR" sz="1600" dirty="0" err="1"/>
              <a:t>zaman,ekonomik</a:t>
            </a:r>
            <a:r>
              <a:rPr lang="en-US" altLang="tr-TR" sz="1600" dirty="0"/>
              <a:t> </a:t>
            </a:r>
            <a:r>
              <a:rPr lang="en-US" altLang="tr-TR" sz="1600" dirty="0" err="1"/>
              <a:t>açıdan</a:t>
            </a:r>
            <a:r>
              <a:rPr lang="en-US" altLang="tr-TR" sz="1600" dirty="0"/>
              <a:t> </a:t>
            </a:r>
            <a:r>
              <a:rPr lang="en-US" altLang="tr-TR" sz="1600" dirty="0" err="1"/>
              <a:t>ilgi</a:t>
            </a:r>
            <a:r>
              <a:rPr lang="en-US" altLang="tr-TR" sz="1600" dirty="0"/>
              <a:t> </a:t>
            </a:r>
            <a:r>
              <a:rPr lang="en-US" altLang="tr-TR" sz="1600" dirty="0" err="1"/>
              <a:t>çekici</a:t>
            </a:r>
            <a:r>
              <a:rPr lang="en-US" altLang="tr-TR" sz="1600" dirty="0"/>
              <a:t> </a:t>
            </a:r>
            <a:r>
              <a:rPr lang="en-US" altLang="tr-TR" sz="1600" dirty="0" err="1"/>
              <a:t>olabilecek</a:t>
            </a:r>
            <a:r>
              <a:rPr lang="en-US" altLang="tr-TR" sz="1600" dirty="0"/>
              <a:t> </a:t>
            </a:r>
            <a:r>
              <a:rPr lang="en-US" altLang="tr-TR" sz="1600" dirty="0" err="1"/>
              <a:t>bir</a:t>
            </a:r>
            <a:r>
              <a:rPr lang="en-US" altLang="tr-TR" sz="1600" dirty="0"/>
              <a:t> </a:t>
            </a:r>
            <a:r>
              <a:rPr lang="en-US" altLang="tr-TR" sz="1600" dirty="0" err="1"/>
              <a:t>başka</a:t>
            </a:r>
            <a:r>
              <a:rPr lang="en-US" altLang="tr-TR" sz="1600" dirty="0"/>
              <a:t> </a:t>
            </a:r>
            <a:r>
              <a:rPr lang="en-US" altLang="tr-TR" sz="1600" dirty="0" err="1"/>
              <a:t>soğutma</a:t>
            </a:r>
            <a:r>
              <a:rPr lang="en-US" altLang="tr-TR" sz="1600" dirty="0"/>
              <a:t> </a:t>
            </a:r>
            <a:r>
              <a:rPr lang="en-US" altLang="tr-TR" sz="1600" dirty="0" err="1"/>
              <a:t>yöntemi</a:t>
            </a:r>
            <a:r>
              <a:rPr lang="en-US" altLang="tr-TR" sz="1600" dirty="0"/>
              <a:t> </a:t>
            </a:r>
            <a:r>
              <a:rPr lang="en-US" altLang="tr-TR" sz="1600" b="1" dirty="0" err="1"/>
              <a:t>soğurmalı</a:t>
            </a:r>
            <a:r>
              <a:rPr lang="tr-TR" altLang="tr-TR" sz="1600" b="1" dirty="0"/>
              <a:t> </a:t>
            </a:r>
            <a:r>
              <a:rPr lang="en-US" altLang="tr-TR" sz="1600" b="1" dirty="0"/>
              <a:t>(</a:t>
            </a:r>
            <a:r>
              <a:rPr lang="en-US" altLang="tr-TR" sz="1600" b="1" dirty="0" err="1"/>
              <a:t>absorpsiyonlu</a:t>
            </a:r>
            <a:r>
              <a:rPr lang="en-US" altLang="tr-TR" sz="1600" b="1" dirty="0"/>
              <a:t>) </a:t>
            </a:r>
            <a:r>
              <a:rPr lang="en-US" altLang="tr-TR" sz="1600" b="1" dirty="0" err="1"/>
              <a:t>soğutmadır</a:t>
            </a:r>
            <a:r>
              <a:rPr lang="en-US" altLang="tr-TR" sz="1600" b="1" dirty="0"/>
              <a:t>. </a:t>
            </a:r>
            <a:endParaRPr lang="en-US" altLang="tr-TR" sz="1600" dirty="0"/>
          </a:p>
          <a:p>
            <a:r>
              <a:rPr lang="en-US" altLang="tr-TR" sz="1600" dirty="0" err="1"/>
              <a:t>Ucuz</a:t>
            </a:r>
            <a:r>
              <a:rPr lang="en-US" altLang="tr-TR" sz="1600" dirty="0"/>
              <a:t> </a:t>
            </a:r>
            <a:r>
              <a:rPr lang="en-US" altLang="tr-TR" sz="1600" dirty="0" err="1"/>
              <a:t>ısıl</a:t>
            </a:r>
            <a:r>
              <a:rPr lang="en-US" altLang="tr-TR" sz="1600" dirty="0"/>
              <a:t> </a:t>
            </a:r>
            <a:r>
              <a:rPr lang="en-US" altLang="tr-TR" sz="1600" dirty="0" err="1"/>
              <a:t>enerji</a:t>
            </a:r>
            <a:r>
              <a:rPr lang="en-US" altLang="tr-TR" sz="1600" dirty="0"/>
              <a:t> </a:t>
            </a:r>
            <a:r>
              <a:rPr lang="en-US" altLang="tr-TR" sz="1600" dirty="0" err="1"/>
              <a:t>kaynakları</a:t>
            </a:r>
            <a:r>
              <a:rPr lang="en-US" altLang="tr-TR" sz="1600" dirty="0"/>
              <a:t> </a:t>
            </a:r>
            <a:r>
              <a:rPr lang="en-US" altLang="tr-TR" sz="1600" dirty="0" err="1"/>
              <a:t>arasında</a:t>
            </a:r>
            <a:r>
              <a:rPr lang="en-US" altLang="tr-TR" sz="1600" dirty="0"/>
              <a:t> </a:t>
            </a:r>
            <a:r>
              <a:rPr lang="en-US" altLang="tr-TR" sz="1600" dirty="0" err="1">
                <a:solidFill>
                  <a:srgbClr val="CC00CC"/>
                </a:solidFill>
              </a:rPr>
              <a:t>jeotermal</a:t>
            </a:r>
            <a:r>
              <a:rPr lang="en-US" altLang="tr-TR" sz="1600" dirty="0">
                <a:solidFill>
                  <a:srgbClr val="CC00CC"/>
                </a:solidFill>
              </a:rPr>
              <a:t> </a:t>
            </a:r>
            <a:r>
              <a:rPr lang="en-US" altLang="tr-TR" sz="1600" dirty="0" err="1">
                <a:solidFill>
                  <a:srgbClr val="CC00CC"/>
                </a:solidFill>
              </a:rPr>
              <a:t>enerji</a:t>
            </a:r>
            <a:r>
              <a:rPr lang="en-US" altLang="tr-TR" sz="1600" dirty="0">
                <a:solidFill>
                  <a:srgbClr val="CC00CC"/>
                </a:solidFill>
              </a:rPr>
              <a:t>, </a:t>
            </a:r>
            <a:r>
              <a:rPr lang="en-US" altLang="tr-TR" sz="1600" dirty="0" err="1" smtClean="0">
                <a:solidFill>
                  <a:srgbClr val="CC00CC"/>
                </a:solidFill>
              </a:rPr>
              <a:t>güneş</a:t>
            </a:r>
            <a:r>
              <a:rPr lang="tr-TR" altLang="tr-TR" sz="1600" dirty="0" smtClean="0">
                <a:solidFill>
                  <a:srgbClr val="CC00CC"/>
                </a:solidFill>
              </a:rPr>
              <a:t> </a:t>
            </a:r>
            <a:r>
              <a:rPr lang="en-US" altLang="tr-TR" sz="1600" dirty="0" err="1" smtClean="0">
                <a:solidFill>
                  <a:srgbClr val="CC00CC"/>
                </a:solidFill>
              </a:rPr>
              <a:t>enerjisi</a:t>
            </a:r>
            <a:r>
              <a:rPr lang="en-US" altLang="tr-TR" sz="1600" dirty="0">
                <a:solidFill>
                  <a:srgbClr val="CC00CC"/>
                </a:solidFill>
              </a:rPr>
              <a:t>, </a:t>
            </a:r>
            <a:r>
              <a:rPr lang="en-US" altLang="tr-TR" sz="1600" dirty="0" err="1">
                <a:solidFill>
                  <a:srgbClr val="CC00CC"/>
                </a:solidFill>
              </a:rPr>
              <a:t>kojenerasyon</a:t>
            </a:r>
            <a:r>
              <a:rPr lang="en-US" altLang="tr-TR" sz="1600" dirty="0">
                <a:solidFill>
                  <a:srgbClr val="CC00CC"/>
                </a:solidFill>
              </a:rPr>
              <a:t> </a:t>
            </a:r>
            <a:r>
              <a:rPr lang="en-US" altLang="tr-TR" sz="1600" dirty="0" err="1">
                <a:solidFill>
                  <a:srgbClr val="CC00CC"/>
                </a:solidFill>
              </a:rPr>
              <a:t>veya</a:t>
            </a:r>
            <a:r>
              <a:rPr lang="en-US" altLang="tr-TR" sz="1600" dirty="0">
                <a:solidFill>
                  <a:srgbClr val="CC00CC"/>
                </a:solidFill>
              </a:rPr>
              <a:t> </a:t>
            </a:r>
            <a:r>
              <a:rPr lang="en-US" altLang="tr-TR" sz="1600" dirty="0" err="1">
                <a:solidFill>
                  <a:srgbClr val="CC00CC"/>
                </a:solidFill>
              </a:rPr>
              <a:t>buhar</a:t>
            </a:r>
            <a:r>
              <a:rPr lang="en-US" altLang="tr-TR" sz="1600" dirty="0">
                <a:solidFill>
                  <a:srgbClr val="CC00CC"/>
                </a:solidFill>
              </a:rPr>
              <a:t> </a:t>
            </a:r>
            <a:r>
              <a:rPr lang="en-US" altLang="tr-TR" sz="1600" dirty="0" err="1">
                <a:solidFill>
                  <a:srgbClr val="CC00CC"/>
                </a:solidFill>
              </a:rPr>
              <a:t>santrallerinin</a:t>
            </a:r>
            <a:r>
              <a:rPr lang="en-US" altLang="tr-TR" sz="1600" dirty="0">
                <a:solidFill>
                  <a:srgbClr val="CC00CC"/>
                </a:solidFill>
              </a:rPr>
              <a:t> </a:t>
            </a:r>
            <a:r>
              <a:rPr lang="en-US" altLang="tr-TR" sz="1600" dirty="0" err="1">
                <a:solidFill>
                  <a:srgbClr val="CC00CC"/>
                </a:solidFill>
              </a:rPr>
              <a:t>atık</a:t>
            </a:r>
            <a:r>
              <a:rPr lang="en-US" altLang="tr-TR" sz="1600" dirty="0">
                <a:solidFill>
                  <a:srgbClr val="CC00CC"/>
                </a:solidFill>
              </a:rPr>
              <a:t> </a:t>
            </a:r>
            <a:r>
              <a:rPr lang="en-US" altLang="tr-TR" sz="1600" dirty="0" err="1">
                <a:solidFill>
                  <a:srgbClr val="CC00CC"/>
                </a:solidFill>
              </a:rPr>
              <a:t>ısıları</a:t>
            </a:r>
            <a:r>
              <a:rPr lang="en-US" altLang="tr-TR" sz="1600" dirty="0">
                <a:solidFill>
                  <a:srgbClr val="CC00CC"/>
                </a:solidFill>
              </a:rPr>
              <a:t> </a:t>
            </a:r>
            <a:r>
              <a:rPr lang="en-US" altLang="tr-TR" sz="1600" dirty="0" err="1">
                <a:solidFill>
                  <a:srgbClr val="CC00CC"/>
                </a:solidFill>
              </a:rPr>
              <a:t>ve</a:t>
            </a:r>
            <a:r>
              <a:rPr lang="en-US" altLang="tr-TR" sz="1600" dirty="0">
                <a:solidFill>
                  <a:srgbClr val="CC00CC"/>
                </a:solidFill>
              </a:rPr>
              <a:t> </a:t>
            </a:r>
            <a:r>
              <a:rPr lang="en-US" altLang="tr-TR" sz="1600" dirty="0" err="1">
                <a:solidFill>
                  <a:srgbClr val="CC00CC"/>
                </a:solidFill>
              </a:rPr>
              <a:t>hatta</a:t>
            </a:r>
            <a:r>
              <a:rPr lang="en-US" altLang="tr-TR" sz="1600" dirty="0">
                <a:solidFill>
                  <a:srgbClr val="CC00CC"/>
                </a:solidFill>
              </a:rPr>
              <a:t> </a:t>
            </a:r>
            <a:r>
              <a:rPr lang="en-US" altLang="tr-TR" sz="1600" dirty="0" err="1">
                <a:solidFill>
                  <a:srgbClr val="CC00CC"/>
                </a:solidFill>
              </a:rPr>
              <a:t>bağıl</a:t>
            </a:r>
            <a:r>
              <a:rPr lang="en-US" altLang="tr-TR" sz="1600" dirty="0">
                <a:solidFill>
                  <a:srgbClr val="CC00CC"/>
                </a:solidFill>
              </a:rPr>
              <a:t> </a:t>
            </a:r>
            <a:r>
              <a:rPr lang="en-US" altLang="tr-TR" sz="1600" dirty="0" err="1">
                <a:solidFill>
                  <a:srgbClr val="CC00CC"/>
                </a:solidFill>
              </a:rPr>
              <a:t>olarak</a:t>
            </a:r>
            <a:r>
              <a:rPr lang="en-US" altLang="tr-TR" sz="1600" dirty="0">
                <a:solidFill>
                  <a:srgbClr val="CC00CC"/>
                </a:solidFill>
              </a:rPr>
              <a:t> </a:t>
            </a:r>
            <a:r>
              <a:rPr lang="en-US" altLang="tr-TR" sz="1600" dirty="0" err="1">
                <a:solidFill>
                  <a:srgbClr val="CC00CC"/>
                </a:solidFill>
              </a:rPr>
              <a:t>ucuz</a:t>
            </a:r>
            <a:r>
              <a:rPr lang="en-US" altLang="tr-TR" sz="1600" dirty="0">
                <a:solidFill>
                  <a:srgbClr val="CC00CC"/>
                </a:solidFill>
              </a:rPr>
              <a:t> </a:t>
            </a:r>
            <a:r>
              <a:rPr lang="en-US" altLang="tr-TR" sz="1600" dirty="0" err="1">
                <a:solidFill>
                  <a:srgbClr val="CC00CC"/>
                </a:solidFill>
              </a:rPr>
              <a:t>fiyattan</a:t>
            </a:r>
            <a:endParaRPr lang="en-US" altLang="tr-TR" sz="1600" dirty="0">
              <a:solidFill>
                <a:srgbClr val="CC00CC"/>
              </a:solidFill>
            </a:endParaRPr>
          </a:p>
          <a:p>
            <a:r>
              <a:rPr lang="en-US" altLang="tr-TR" sz="1600" dirty="0" err="1">
                <a:solidFill>
                  <a:srgbClr val="CC00CC"/>
                </a:solidFill>
              </a:rPr>
              <a:t>sağlandığında</a:t>
            </a:r>
            <a:r>
              <a:rPr lang="en-US" altLang="tr-TR" sz="1600" dirty="0">
                <a:solidFill>
                  <a:srgbClr val="CC00CC"/>
                </a:solidFill>
              </a:rPr>
              <a:t> </a:t>
            </a:r>
            <a:r>
              <a:rPr lang="en-US" altLang="tr-TR" sz="1600" dirty="0" err="1">
                <a:solidFill>
                  <a:srgbClr val="CC00CC"/>
                </a:solidFill>
              </a:rPr>
              <a:t>doğal</a:t>
            </a:r>
            <a:r>
              <a:rPr lang="en-US" altLang="tr-TR" sz="1600" dirty="0">
                <a:solidFill>
                  <a:srgbClr val="CC00CC"/>
                </a:solidFill>
              </a:rPr>
              <a:t> </a:t>
            </a:r>
            <a:r>
              <a:rPr lang="en-US" altLang="tr-TR" sz="1600" dirty="0" err="1">
                <a:solidFill>
                  <a:srgbClr val="CC00CC"/>
                </a:solidFill>
              </a:rPr>
              <a:t>gaz</a:t>
            </a:r>
            <a:r>
              <a:rPr lang="en-US" altLang="tr-TR" sz="1600" dirty="0">
                <a:solidFill>
                  <a:srgbClr val="CC00CC"/>
                </a:solidFill>
              </a:rPr>
              <a:t> </a:t>
            </a:r>
            <a:r>
              <a:rPr lang="en-US" altLang="tr-TR" sz="1600" dirty="0" err="1">
                <a:solidFill>
                  <a:srgbClr val="CC00CC"/>
                </a:solidFill>
              </a:rPr>
              <a:t>sayılabilir</a:t>
            </a:r>
            <a:r>
              <a:rPr lang="en-US" altLang="tr-TR" sz="1600" dirty="0"/>
              <a:t>.</a:t>
            </a:r>
          </a:p>
        </p:txBody>
      </p:sp>
    </p:spTree>
    <p:extLst>
      <p:ext uri="{BB962C8B-B14F-4D97-AF65-F5344CB8AC3E}">
        <p14:creationId xmlns:p14="http://schemas.microsoft.com/office/powerpoint/2010/main" val="2169912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10.5 ABSORPSİYONLU SOĞUTMA ÇEVRİMİ</a:t>
            </a:r>
            <a:endParaRPr lang="tr-TR" b="1" dirty="0"/>
          </a:p>
        </p:txBody>
      </p:sp>
      <mc:AlternateContent xmlns:mc="http://schemas.openxmlformats.org/markup-compatibility/2006" xmlns:a14="http://schemas.microsoft.com/office/drawing/2010/main">
        <mc:Choice Requires="a14">
          <p:sp>
            <p:nvSpPr>
              <p:cNvPr id="4" name="Dikdörtgen 3"/>
              <p:cNvSpPr/>
              <p:nvPr/>
            </p:nvSpPr>
            <p:spPr>
              <a:xfrm>
                <a:off x="2843808" y="2204864"/>
                <a:ext cx="6064542" cy="3980833"/>
              </a:xfrm>
              <a:prstGeom prst="rect">
                <a:avLst/>
              </a:prstGeom>
            </p:spPr>
            <p:txBody>
              <a:bodyPr wrap="square">
                <a:spAutoFit/>
              </a:bodyPr>
              <a:lstStyle/>
              <a:p>
                <a:pPr algn="just"/>
                <a:r>
                  <a:rPr lang="tr-TR" dirty="0" smtClean="0"/>
                  <a:t>Doymuş, düşük basınçtaki soğutucu akışkan buharı buharlaştırıcıyı terk eder ve seyrelmiş </a:t>
                </a:r>
                <a:r>
                  <a:rPr lang="tr-TR" dirty="0" err="1" smtClean="0"/>
                  <a:t>taşıyıcıçözelti</a:t>
                </a:r>
                <a:r>
                  <a:rPr lang="tr-TR" dirty="0" smtClean="0"/>
                  <a:t> içerisinde </a:t>
                </a:r>
                <a:r>
                  <a:rPr lang="tr-TR" dirty="0" err="1" smtClean="0"/>
                  <a:t>absorbe</a:t>
                </a:r>
                <a:r>
                  <a:rPr lang="tr-TR" dirty="0" smtClean="0"/>
                  <a:t> edildiği soğurucuya girer. Bu </a:t>
                </a:r>
                <a:r>
                  <a:rPr lang="tr-TR" dirty="0" err="1" smtClean="0"/>
                  <a:t>absorpsiyon</a:t>
                </a:r>
                <a:r>
                  <a:rPr lang="tr-TR" dirty="0" smtClean="0"/>
                  <a:t> işleminde ısı açığa çıkar ve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𝑄</m:t>
                            </m:r>
                          </m:e>
                        </m:acc>
                      </m:e>
                      <m:sub>
                        <m:r>
                          <a:rPr lang="tr-TR" b="0" i="1" smtClean="0">
                            <a:latin typeface="Cambria Math"/>
                          </a:rPr>
                          <m:t>𝐴</m:t>
                        </m:r>
                      </m:sub>
                    </m:sSub>
                  </m:oMath>
                </a14:m>
                <a:r>
                  <a:rPr lang="tr-TR" dirty="0" smtClean="0"/>
                  <a:t> ısısının atılmasıyla sıcaklığın oldukça düşük bir değerde muhafaza edilmesine yardımcı olur. Soğurucudan daha yoğun sıvı çözeltinin ayrılması ve </a:t>
                </a:r>
                <a:r>
                  <a:rPr lang="tr-TR" dirty="0" err="1" smtClean="0"/>
                  <a:t>yoğuşturucuya</a:t>
                </a:r>
                <a:r>
                  <a:rPr lang="tr-TR" dirty="0" smtClean="0"/>
                  <a:t> yüksek basınçta pompalanması oldukça küçük bir pompa gücü gerektirir. Sıcaklığın arttığı ısı değiştiricisinden geçer ve soğutucu akışkanın ısı ilave edilerek kaynadığı jeneratöre girer, daha sonra </a:t>
                </a:r>
                <a:r>
                  <a:rPr lang="tr-TR" dirty="0" err="1" smtClean="0"/>
                  <a:t>yoğuşturucuya</a:t>
                </a:r>
                <a:r>
                  <a:rPr lang="tr-TR" dirty="0" smtClean="0"/>
                  <a:t> geçer. Geriye kalan seyrelmiş taşıyıcı çözelti soğutucu akışkanla tekrar kullanılmak üzere jeneratörden soğurucuya geri döner, taşıyıcı çözeltinin sıcaklığı</a:t>
                </a:r>
              </a:p>
              <a:p>
                <a:pPr algn="just"/>
                <a:r>
                  <a:rPr lang="tr-TR" dirty="0" smtClean="0"/>
                  <a:t>soğurucu yolunda ısı değiştiricisinde azaltılır ve basıncı ayar vanasıyla azaltılır.</a:t>
                </a:r>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2843808" y="2204864"/>
                <a:ext cx="6064542" cy="3980833"/>
              </a:xfrm>
              <a:prstGeom prst="rect">
                <a:avLst/>
              </a:prstGeom>
              <a:blipFill rotWithShape="1">
                <a:blip r:embed="rId2"/>
                <a:stretch>
                  <a:fillRect l="-905" t="-766" r="-905" b="-1531"/>
                </a:stretch>
              </a:blipFill>
            </p:spPr>
            <p:txBody>
              <a:bodyPr/>
              <a:lstStyle/>
              <a:p>
                <a:r>
                  <a:rPr lang="tr-TR">
                    <a:noFill/>
                  </a:rPr>
                  <a:t> </a:t>
                </a:r>
              </a:p>
            </p:txBody>
          </p:sp>
        </mc:Fallback>
      </mc:AlternateContent>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 y="2276872"/>
            <a:ext cx="2697942" cy="3339791"/>
          </a:xfrm>
          <a:prstGeom prst="rect">
            <a:avLst/>
          </a:prstGeom>
        </p:spPr>
      </p:pic>
      <p:sp>
        <p:nvSpPr>
          <p:cNvPr id="6" name="Metin kutusu 5"/>
          <p:cNvSpPr txBox="1"/>
          <p:nvPr/>
        </p:nvSpPr>
        <p:spPr>
          <a:xfrm>
            <a:off x="122616" y="5949280"/>
            <a:ext cx="2217136" cy="738664"/>
          </a:xfrm>
          <a:prstGeom prst="rect">
            <a:avLst/>
          </a:prstGeom>
          <a:noFill/>
        </p:spPr>
        <p:txBody>
          <a:bodyPr wrap="square" rtlCol="0">
            <a:spAutoFit/>
          </a:bodyPr>
          <a:lstStyle/>
          <a:p>
            <a:pPr algn="just"/>
            <a:r>
              <a:rPr lang="tr-TR" sz="1400" dirty="0" smtClean="0"/>
              <a:t>Güneş enerjisi ile çalışan </a:t>
            </a:r>
            <a:r>
              <a:rPr lang="tr-TR" sz="1400" dirty="0" err="1" smtClean="0"/>
              <a:t>absorpsiyonlu</a:t>
            </a:r>
            <a:r>
              <a:rPr lang="tr-TR" sz="1400" dirty="0"/>
              <a:t> </a:t>
            </a:r>
            <a:r>
              <a:rPr lang="tr-TR" sz="1400" dirty="0" smtClean="0"/>
              <a:t>soğutma sistemi </a:t>
            </a:r>
            <a:endParaRPr lang="tr-TR" sz="1400" dirty="0"/>
          </a:p>
        </p:txBody>
      </p:sp>
    </p:spTree>
    <p:extLst>
      <p:ext uri="{BB962C8B-B14F-4D97-AF65-F5344CB8AC3E}">
        <p14:creationId xmlns:p14="http://schemas.microsoft.com/office/powerpoint/2010/main" val="3894753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10.5 ABSORPSİYONLU SOĞUTMA ÇEVRİMİ</a:t>
            </a:r>
            <a:endParaRPr lang="tr-TR" b="1" dirty="0"/>
          </a:p>
        </p:txBody>
      </p:sp>
      <mc:AlternateContent xmlns:mc="http://schemas.openxmlformats.org/markup-compatibility/2006" xmlns:a14="http://schemas.microsoft.com/office/drawing/2010/main">
        <mc:Choice Requires="a14">
          <p:sp>
            <p:nvSpPr>
              <p:cNvPr id="6" name="Dikdörtgen 5"/>
              <p:cNvSpPr/>
              <p:nvPr/>
            </p:nvSpPr>
            <p:spPr>
              <a:xfrm>
                <a:off x="122616" y="2136339"/>
                <a:ext cx="8809322" cy="3160352"/>
              </a:xfrm>
              <a:prstGeom prst="rect">
                <a:avLst/>
              </a:prstGeom>
            </p:spPr>
            <p:txBody>
              <a:bodyPr wrap="square">
                <a:spAutoFit/>
              </a:bodyPr>
              <a:lstStyle/>
              <a:p>
                <a:pPr algn="just"/>
                <a:r>
                  <a:rPr lang="tr-TR" dirty="0" smtClean="0"/>
                  <a:t>Absorpsiyonlu çevrimin birincil dezavantajı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𝑄</m:t>
                            </m:r>
                          </m:e>
                        </m:acc>
                      </m:e>
                      <m:sub>
                        <m:r>
                          <a:rPr lang="tr-TR" b="0" i="1" smtClean="0">
                            <a:latin typeface="Cambria Math"/>
                          </a:rPr>
                          <m:t>𝐺</m:t>
                        </m:r>
                      </m:sub>
                    </m:sSub>
                  </m:oMath>
                </a14:m>
                <a:r>
                  <a:rPr lang="tr-TR" dirty="0" smtClean="0"/>
                  <a:t> ısısını sağlamak için oldukça yüksek sıcaklıklı enerji kaynağının mevcut olmasıdır, bu tipik olarak bir enerji santralinden buhar atılmasındaki gibi boşa gidecek bir kaynakla sağlanır. İlave ısı </a:t>
                </a:r>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𝑄</m:t>
                            </m:r>
                          </m:e>
                        </m:acc>
                      </m:e>
                      <m:sub>
                        <m:r>
                          <a:rPr lang="tr-TR" b="0" i="1" smtClean="0">
                            <a:latin typeface="Cambria Math"/>
                          </a:rPr>
                          <m:t>𝐺</m:t>
                        </m:r>
                      </m:sub>
                    </m:sSub>
                  </m:oMath>
                </a14:m>
                <a:r>
                  <a:rPr lang="tr-TR" dirty="0" smtClean="0"/>
                  <a:t> ucuz olmalıdır veya ilave cihazların getirdiği ek maliyetle gerekçelendirilmemelidir. </a:t>
                </a:r>
              </a:p>
              <a:p>
                <a:pPr algn="just"/>
                <a:endParaRPr lang="tr-TR" dirty="0"/>
              </a:p>
              <a:p>
                <a:pPr algn="just"/>
                <a:r>
                  <a:rPr lang="tr-TR" dirty="0" smtClean="0"/>
                  <a:t>Soğutulacak ortam sıcaklığının 0 °C’nin altında muhafaza edileceği uygulamalarda soğutucu akışkan genellikle amonyak ve taşıyıcı sudur. Hava şartlandırma uygulamaları için soğutucu akışkan su ve taşıyıcıya lityum bromür ya da lityum klorür olabilir. 0.001 </a:t>
                </a:r>
                <a:r>
                  <a:rPr lang="tr-TR" dirty="0" err="1" smtClean="0"/>
                  <a:t>MPa</a:t>
                </a:r>
                <a:r>
                  <a:rPr lang="tr-TR" dirty="0" smtClean="0"/>
                  <a:t> vakumda soğutucu akışkan olarak su buharlaştırıcıda ve 7 °C buharlaşma sıcaklığına müsaade edilmesi için soğurucuda tutulmalıdır. Buharlaştırıcı sıcaklığı, soğutulan ortamdaki hava sıcaklığının yaklaşık 10 °C altında olduğundan böyle bir alçak basınç mantıksız değildir.</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2616" y="2136339"/>
                <a:ext cx="8809322" cy="3160352"/>
              </a:xfrm>
              <a:prstGeom prst="rect">
                <a:avLst/>
              </a:prstGeom>
              <a:blipFill rotWithShape="1">
                <a:blip r:embed="rId2"/>
                <a:stretch>
                  <a:fillRect l="-554" t="-578" r="-623" b="-2119"/>
                </a:stretch>
              </a:blipFill>
            </p:spPr>
            <p:txBody>
              <a:bodyPr/>
              <a:lstStyle/>
              <a:p>
                <a:r>
                  <a:rPr lang="tr-TR">
                    <a:noFill/>
                  </a:rPr>
                  <a:t> </a:t>
                </a:r>
              </a:p>
            </p:txBody>
          </p:sp>
        </mc:Fallback>
      </mc:AlternateContent>
    </p:spTree>
    <p:extLst>
      <p:ext uri="{BB962C8B-B14F-4D97-AF65-F5344CB8AC3E}">
        <p14:creationId xmlns:p14="http://schemas.microsoft.com/office/powerpoint/2010/main" val="817713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10.6 GAZ SOĞUTMA ÇEVRİMİ</a:t>
            </a:r>
            <a:endParaRPr lang="tr-TR"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957" y="1934896"/>
            <a:ext cx="5760640" cy="454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582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412776"/>
            <a:ext cx="8809323" cy="488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582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a:t>10.2 BUHAR SOĞUTMA ÇEVRİMİ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28685"/>
            <a:ext cx="6624736" cy="469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53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1" y="824518"/>
            <a:ext cx="8823317" cy="584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805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56792"/>
            <a:ext cx="8809323"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04517"/>
            <a:ext cx="8809322"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332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3" y="1628800"/>
            <a:ext cx="8786372"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984" y="3501008"/>
            <a:ext cx="2282742"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78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809323"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564905"/>
            <a:ext cx="880932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643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809323"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643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00808"/>
            <a:ext cx="8809323"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7"/>
            <a:ext cx="8809323" cy="432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730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476375"/>
            <a:ext cx="8809323" cy="526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9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00909" y="843455"/>
            <a:ext cx="8809323" cy="369332"/>
          </a:xfrm>
          <a:prstGeom prst="rect">
            <a:avLst/>
          </a:prstGeom>
        </p:spPr>
        <p:txBody>
          <a:bodyPr wrap="square">
            <a:spAutoFit/>
          </a:bodyPr>
          <a:lstStyle/>
          <a:p>
            <a:r>
              <a:rPr lang="tr-TR" b="1" dirty="0"/>
              <a:t>10.2 BUHAR SOĞUTMA ÇEVRİMİ</a:t>
            </a:r>
          </a:p>
        </p:txBody>
      </p:sp>
      <p:sp>
        <p:nvSpPr>
          <p:cNvPr id="4" name="Dikdörtgen 3"/>
          <p:cNvSpPr/>
          <p:nvPr/>
        </p:nvSpPr>
        <p:spPr>
          <a:xfrm>
            <a:off x="122617" y="1212787"/>
            <a:ext cx="8809322" cy="369332"/>
          </a:xfrm>
          <a:prstGeom prst="rect">
            <a:avLst/>
          </a:prstGeom>
        </p:spPr>
        <p:txBody>
          <a:bodyPr wrap="square">
            <a:spAutoFit/>
          </a:bodyPr>
          <a:lstStyle/>
          <a:p>
            <a:r>
              <a:rPr lang="tr-TR" dirty="0" smtClean="0"/>
              <a:t>Soğutma çevriminin performansı bir soğutucu gibi kullanıldığında</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72816"/>
            <a:ext cx="46672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76145" y="2492896"/>
            <a:ext cx="8809322" cy="369332"/>
          </a:xfrm>
          <a:prstGeom prst="rect">
            <a:avLst/>
          </a:prstGeom>
        </p:spPr>
        <p:txBody>
          <a:bodyPr wrap="square">
            <a:spAutoFit/>
          </a:bodyPr>
          <a:lstStyle/>
          <a:p>
            <a:r>
              <a:rPr lang="tr-TR" dirty="0" smtClean="0"/>
              <a:t>Çevrim bir ısı pompası gibi kullanıldığında performansı;</a:t>
            </a:r>
            <a:endParaRPr lang="tr-T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990" y="3212976"/>
            <a:ext cx="4600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73733" y="3861048"/>
            <a:ext cx="8809324" cy="923330"/>
          </a:xfrm>
          <a:prstGeom prst="rect">
            <a:avLst/>
          </a:prstGeom>
        </p:spPr>
        <p:txBody>
          <a:bodyPr wrap="square">
            <a:spAutoFit/>
          </a:bodyPr>
          <a:lstStyle/>
          <a:p>
            <a:pPr algn="just"/>
            <a:r>
              <a:rPr lang="tr-TR" dirty="0" smtClean="0"/>
              <a:t>Verim özel ilgi alanında olmadığından bir soğutma çevriminin verimini hesaplamayız. İlgi alanımız çıkan enerjinin giren enerjiye oranıdır. Performans katsayısı uygun bir şekilde tasarlanmış ısı pompaları için 5, soğutucular için 4 değerine ulaşabilir.</a:t>
            </a:r>
            <a:endParaRPr lang="tr-TR" dirty="0"/>
          </a:p>
        </p:txBody>
      </p:sp>
    </p:spTree>
    <p:extLst>
      <p:ext uri="{BB962C8B-B14F-4D97-AF65-F5344CB8AC3E}">
        <p14:creationId xmlns:p14="http://schemas.microsoft.com/office/powerpoint/2010/main" val="419828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251520" y="824518"/>
            <a:ext cx="8809323" cy="369332"/>
          </a:xfrm>
          <a:prstGeom prst="rect">
            <a:avLst/>
          </a:prstGeom>
        </p:spPr>
        <p:txBody>
          <a:bodyPr wrap="square">
            <a:spAutoFit/>
          </a:bodyPr>
          <a:lstStyle/>
          <a:p>
            <a:r>
              <a:rPr lang="tr-TR" b="1" dirty="0"/>
              <a:t>10.2 BUHAR SOĞUTMA ÇEVRİMİ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24744"/>
            <a:ext cx="3150954" cy="420127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230" y="987685"/>
            <a:ext cx="3793227" cy="284492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82" y="3995772"/>
            <a:ext cx="4187957" cy="2355726"/>
          </a:xfrm>
          <a:prstGeom prst="rect">
            <a:avLst/>
          </a:prstGeom>
        </p:spPr>
      </p:pic>
    </p:spTree>
    <p:extLst>
      <p:ext uri="{BB962C8B-B14F-4D97-AF65-F5344CB8AC3E}">
        <p14:creationId xmlns:p14="http://schemas.microsoft.com/office/powerpoint/2010/main" val="271474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251520" y="824518"/>
            <a:ext cx="8809323" cy="369332"/>
          </a:xfrm>
          <a:prstGeom prst="rect">
            <a:avLst/>
          </a:prstGeom>
        </p:spPr>
        <p:txBody>
          <a:bodyPr wrap="square">
            <a:spAutoFit/>
          </a:bodyPr>
          <a:lstStyle/>
          <a:p>
            <a:r>
              <a:rPr lang="tr-TR" b="1" dirty="0"/>
              <a:t>10.2 BUHAR SOĞUTMA ÇEVRİMİ</a:t>
            </a:r>
          </a:p>
        </p:txBody>
      </p:sp>
      <p:pic>
        <p:nvPicPr>
          <p:cNvPr id="4" name="Resim 3"/>
          <p:cNvPicPr>
            <a:picLocks noChangeAspect="1"/>
          </p:cNvPicPr>
          <p:nvPr/>
        </p:nvPicPr>
        <p:blipFill>
          <a:blip r:embed="rId2"/>
          <a:stretch>
            <a:fillRect/>
          </a:stretch>
        </p:blipFill>
        <p:spPr>
          <a:xfrm>
            <a:off x="122616" y="861110"/>
            <a:ext cx="3528392" cy="4585119"/>
          </a:xfrm>
          <a:prstGeom prst="rect">
            <a:avLst/>
          </a:prstGeom>
        </p:spPr>
      </p:pic>
      <p:pic>
        <p:nvPicPr>
          <p:cNvPr id="8" name="Resim 7"/>
          <p:cNvPicPr>
            <a:picLocks noChangeAspect="1"/>
          </p:cNvPicPr>
          <p:nvPr/>
        </p:nvPicPr>
        <p:blipFill>
          <a:blip r:embed="rId3"/>
          <a:stretch>
            <a:fillRect/>
          </a:stretch>
        </p:blipFill>
        <p:spPr>
          <a:xfrm>
            <a:off x="3908632" y="829169"/>
            <a:ext cx="4511965" cy="4146130"/>
          </a:xfrm>
          <a:prstGeom prst="rect">
            <a:avLst/>
          </a:prstGeom>
        </p:spPr>
      </p:pic>
      <p:pic>
        <p:nvPicPr>
          <p:cNvPr id="9" name="Resim 8"/>
          <p:cNvPicPr>
            <a:picLocks noChangeAspect="1"/>
          </p:cNvPicPr>
          <p:nvPr/>
        </p:nvPicPr>
        <p:blipFill>
          <a:blip r:embed="rId4"/>
          <a:stretch>
            <a:fillRect/>
          </a:stretch>
        </p:blipFill>
        <p:spPr>
          <a:xfrm>
            <a:off x="827584" y="5428907"/>
            <a:ext cx="2667000" cy="1143000"/>
          </a:xfrm>
          <a:prstGeom prst="rect">
            <a:avLst/>
          </a:prstGeom>
        </p:spPr>
      </p:pic>
      <p:pic>
        <p:nvPicPr>
          <p:cNvPr id="10" name="Resim 9"/>
          <p:cNvPicPr>
            <a:picLocks noChangeAspect="1"/>
          </p:cNvPicPr>
          <p:nvPr/>
        </p:nvPicPr>
        <p:blipFill>
          <a:blip r:embed="rId5"/>
          <a:stretch>
            <a:fillRect/>
          </a:stretch>
        </p:blipFill>
        <p:spPr>
          <a:xfrm>
            <a:off x="3779912" y="4975300"/>
            <a:ext cx="2838167" cy="1767772"/>
          </a:xfrm>
          <a:prstGeom prst="rect">
            <a:avLst/>
          </a:prstGeom>
        </p:spPr>
      </p:pic>
    </p:spTree>
    <p:extLst>
      <p:ext uri="{BB962C8B-B14F-4D97-AF65-F5344CB8AC3E}">
        <p14:creationId xmlns:p14="http://schemas.microsoft.com/office/powerpoint/2010/main" val="26318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617" y="1975773"/>
            <a:ext cx="8809322" cy="1754326"/>
          </a:xfrm>
          <a:prstGeom prst="rect">
            <a:avLst/>
          </a:prstGeom>
        </p:spPr>
        <p:txBody>
          <a:bodyPr wrap="square">
            <a:spAutoFit/>
          </a:bodyPr>
          <a:lstStyle/>
          <a:p>
            <a:pPr algn="just"/>
            <a:r>
              <a:rPr lang="tr-TR" dirty="0" smtClean="0"/>
              <a:t>İkincisi, neredeyse </a:t>
            </a:r>
            <a:r>
              <a:rPr lang="tr-TR" dirty="0" err="1" smtClean="0"/>
              <a:t>izentropik</a:t>
            </a:r>
            <a:r>
              <a:rPr lang="tr-TR" dirty="0" smtClean="0"/>
              <a:t> (kayıplara izin verilmeyen) genişleme işleminde kullanılan cihaz imalatının oldukça pahalı olmasıdır. Bu basıncı tersinmez olarak azaltmak, Şekil 10-1c’de kesikli çizgi ile gösterilen </a:t>
            </a:r>
            <a:r>
              <a:rPr lang="tr-TR" dirty="0" err="1" smtClean="0"/>
              <a:t>entalpinin</a:t>
            </a:r>
            <a:r>
              <a:rPr lang="tr-TR" dirty="0" smtClean="0"/>
              <a:t> sabit kaldığı kısma işleminin olduğu genişleme vanasının kullanımıyla oldukça basittir. Bu genişleme işlemi kayıplarla karakterize edilmesine rağmen “ideal” buhar soğutma çevriminin parçası olarak kabul edilir. Genişleme işlemi, T-s diyagramı altında kalan alanın net iş girişi olarak gösterilmediği dengesiz bir işlemdir.</a:t>
            </a:r>
            <a:endParaRPr lang="tr-TR" dirty="0"/>
          </a:p>
        </p:txBody>
      </p:sp>
      <p:sp>
        <p:nvSpPr>
          <p:cNvPr id="3" name="Metin kutusu 2"/>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10.2 BUHAR SOĞUTMA ÇEVRİMİ</a:t>
            </a:r>
          </a:p>
        </p:txBody>
      </p:sp>
    </p:spTree>
    <p:extLst>
      <p:ext uri="{BB962C8B-B14F-4D97-AF65-F5344CB8AC3E}">
        <p14:creationId xmlns:p14="http://schemas.microsoft.com/office/powerpoint/2010/main" val="428392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10</a:t>
            </a:r>
            <a:endParaRPr lang="tr-TR" sz="2000" b="1" dirty="0"/>
          </a:p>
          <a:p>
            <a:pPr algn="ctr"/>
            <a:r>
              <a:rPr lang="tr-TR" sz="2000" b="1" dirty="0" smtClean="0"/>
              <a:t>SOĞUTMA ÇEVRİMLERİ</a:t>
            </a:r>
            <a:endParaRPr lang="tr-TR" sz="2000" b="1" dirty="0"/>
          </a:p>
        </p:txBody>
      </p:sp>
      <p:sp>
        <p:nvSpPr>
          <p:cNvPr id="3" name="Dikdörtgen 2"/>
          <p:cNvSpPr/>
          <p:nvPr/>
        </p:nvSpPr>
        <p:spPr>
          <a:xfrm>
            <a:off x="119205" y="1052736"/>
            <a:ext cx="8809323" cy="369332"/>
          </a:xfrm>
          <a:prstGeom prst="rect">
            <a:avLst/>
          </a:prstGeom>
        </p:spPr>
        <p:txBody>
          <a:bodyPr wrap="square">
            <a:spAutoFit/>
          </a:bodyPr>
          <a:lstStyle/>
          <a:p>
            <a:r>
              <a:rPr lang="tr-TR" b="1" dirty="0"/>
              <a:t>10.2 BUHAR SOĞUTMA ÇEVRİMİ</a:t>
            </a:r>
          </a:p>
        </p:txBody>
      </p:sp>
      <p:sp>
        <p:nvSpPr>
          <p:cNvPr id="4" name="Dikdörtgen 3"/>
          <p:cNvSpPr/>
          <p:nvPr/>
        </p:nvSpPr>
        <p:spPr>
          <a:xfrm>
            <a:off x="22488" y="1592213"/>
            <a:ext cx="8809324" cy="2031325"/>
          </a:xfrm>
          <a:prstGeom prst="rect">
            <a:avLst/>
          </a:prstGeom>
        </p:spPr>
        <p:txBody>
          <a:bodyPr wrap="square">
            <a:spAutoFit/>
          </a:bodyPr>
          <a:lstStyle/>
          <a:p>
            <a:pPr algn="just"/>
            <a:r>
              <a:rPr lang="tr-TR" dirty="0" err="1" smtClean="0"/>
              <a:t>Yoğuşma</a:t>
            </a:r>
            <a:r>
              <a:rPr lang="tr-TR" dirty="0" smtClean="0"/>
              <a:t> ve buharlaşma sıcaklıkları ve dolayısıyla basınçlar, soğutma ünitesi tasarımına öncülük eden belirli durumlar üzerine kurulmuştur. Örneğin, bir ev soğutucusunda dondurucu alanını -18 °C (0 °F)’de soğutmak için ortam ve soğutucu serpantin arasında efektif ısı transferine izin verilen yaklaşık -25 °C’de çalışan buharlaştırıcı tasarımı gerekir. 20 °C’de tutulan havaya ısı transferiyle soğutucu akışkan </a:t>
            </a:r>
            <a:r>
              <a:rPr lang="tr-TR" dirty="0" err="1" smtClean="0"/>
              <a:t>yoğuşur</a:t>
            </a:r>
            <a:r>
              <a:rPr lang="tr-TR" dirty="0" smtClean="0"/>
              <a:t>, sonuçta soğutucu akışkanın taşındığı serpantinden efektif ısı transferine izin verilmesi için </a:t>
            </a:r>
          </a:p>
          <a:p>
            <a:pPr algn="just"/>
            <a:r>
              <a:rPr lang="tr-TR" dirty="0" smtClean="0"/>
              <a:t>soğutucu akışkan en az 28 °C sıcaklıkta tutulmalıdır. Bu, Şekil 10-2’de gösterilmiştir.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21088"/>
            <a:ext cx="444463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67453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1794</Words>
  <Application>Microsoft Office PowerPoint</Application>
  <PresentationFormat>Ekran Gösterisi (4:3)</PresentationFormat>
  <Paragraphs>190</Paragraphs>
  <Slides>46</Slides>
  <Notes>5</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46</vt:i4>
      </vt:variant>
    </vt:vector>
  </HeadingPairs>
  <TitlesOfParts>
    <vt:vector size="53" baseType="lpstr">
      <vt:lpstr>Arial</vt:lpstr>
      <vt:lpstr>Calibri</vt:lpstr>
      <vt:lpstr>Cambria Math</vt:lpstr>
      <vt:lpstr>Gill Sans Ultra Bold</vt:lpstr>
      <vt:lpstr>Ofis Teması</vt:lpstr>
      <vt:lpstr>1_Default Design</vt:lpstr>
      <vt:lpstr>2_Default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HBULUT</cp:lastModifiedBy>
  <cp:revision>32</cp:revision>
  <dcterms:created xsi:type="dcterms:W3CDTF">2014-03-26T11:08:39Z</dcterms:created>
  <dcterms:modified xsi:type="dcterms:W3CDTF">2017-04-18T05:51:01Z</dcterms:modified>
</cp:coreProperties>
</file>