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8"/>
  </p:notesMasterIdLst>
  <p:sldIdLst>
    <p:sldId id="256" r:id="rId4"/>
    <p:sldId id="257" r:id="rId5"/>
    <p:sldId id="402" r:id="rId6"/>
    <p:sldId id="408" r:id="rId7"/>
    <p:sldId id="258" r:id="rId8"/>
    <p:sldId id="259" r:id="rId9"/>
    <p:sldId id="260" r:id="rId10"/>
    <p:sldId id="263" r:id="rId11"/>
    <p:sldId id="265" r:id="rId12"/>
    <p:sldId id="266" r:id="rId13"/>
    <p:sldId id="267" r:id="rId14"/>
    <p:sldId id="268" r:id="rId15"/>
    <p:sldId id="269" r:id="rId16"/>
    <p:sldId id="410" r:id="rId17"/>
    <p:sldId id="270" r:id="rId18"/>
    <p:sldId id="272" r:id="rId19"/>
    <p:sldId id="273" r:id="rId20"/>
    <p:sldId id="274" r:id="rId21"/>
    <p:sldId id="275" r:id="rId22"/>
    <p:sldId id="403" r:id="rId23"/>
    <p:sldId id="276" r:id="rId24"/>
    <p:sldId id="278" r:id="rId25"/>
    <p:sldId id="279" r:id="rId26"/>
    <p:sldId id="411" r:id="rId27"/>
    <p:sldId id="280" r:id="rId28"/>
    <p:sldId id="281" r:id="rId29"/>
    <p:sldId id="412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413" r:id="rId39"/>
    <p:sldId id="418" r:id="rId40"/>
    <p:sldId id="420" r:id="rId41"/>
    <p:sldId id="419" r:id="rId42"/>
    <p:sldId id="414" r:id="rId43"/>
    <p:sldId id="415" r:id="rId44"/>
    <p:sldId id="416" r:id="rId45"/>
    <p:sldId id="417" r:id="rId46"/>
    <p:sldId id="421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CAAF-837E-4F96-AE72-C3A9B7742DD4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A934-00C9-4DA8-A7FF-B864E054C7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5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A31C-1E5F-41B7-86B9-67026A2D85BA}" type="datetime1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36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886-9140-4652-81A1-4A87997CC622}" type="datetime1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38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947C-03F5-4657-B81A-3749E1601412}" type="datetime1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07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4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7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9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3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85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2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AE5D-DC60-4662-9C40-6E2C373B56F6}" type="datetime1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47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7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9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27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49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54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81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07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6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22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7F2C-5EFD-4E9B-9BFB-24322B44854C}" type="datetime1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495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88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8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D450-1D17-4E8D-843C-65C1AF08CF24}" type="datetime1">
              <a:rPr lang="tr-TR" smtClean="0"/>
              <a:t>21.10.2013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53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4787-1C2B-4F62-9C11-A54FA46626E7}" type="datetime1">
              <a:rPr lang="tr-TR" smtClean="0"/>
              <a:t>21.10.2013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11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0C46-BA68-4320-A6B4-023AA35FBB6F}" type="datetime1">
              <a:rPr lang="tr-TR" smtClean="0"/>
              <a:t>21.10.2013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96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9A68-80ED-48CE-B2B7-AE0D67A47E8C}" type="datetime1">
              <a:rPr lang="tr-TR" smtClean="0"/>
              <a:t>21.10.2013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9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9FFA-17E9-434E-A4DF-65EA42F2B5F0}" type="datetime1">
              <a:rPr lang="tr-TR" smtClean="0"/>
              <a:t>21.10.2013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E583-164A-43B4-B993-8BC6135ECB9F}" type="datetime1">
              <a:rPr lang="tr-TR" smtClean="0"/>
              <a:t>21.10.2013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92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AEBC-A669-4F9B-B0CC-A87C58E99AB5}" type="datetime1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2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1.png"/><Relationship Id="rId7" Type="http://schemas.openxmlformats.org/officeDocument/2006/relationships/image" Target="../media/image2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630834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 smtClean="0"/>
              <a:t>MÜHENDİSLER İÇİN </a:t>
            </a:r>
            <a:r>
              <a:rPr lang="tr-TR" sz="7200" dirty="0" smtClean="0"/>
              <a:t>TERMODİNAMİK</a:t>
            </a:r>
          </a:p>
          <a:p>
            <a:pPr algn="ctr"/>
            <a:r>
              <a:rPr lang="tr-TR" sz="2800" dirty="0" smtClean="0"/>
              <a:t>Prof. Dr. Hüsamettin BULUT</a:t>
            </a:r>
            <a:endParaRPr lang="tr-TR" sz="28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80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040" y="404664"/>
            <a:ext cx="8245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b="1" dirty="0" smtClean="0"/>
              <a:t>1.5</a:t>
            </a:r>
            <a:r>
              <a:rPr lang="tr-TR" b="1" dirty="0"/>
              <a:t>. TERMODİNAMİK DENGE; İŞLEMLER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85880" y="1358771"/>
            <a:ext cx="82221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Bir sistemin sıcaklık veya </a:t>
            </a:r>
            <a:r>
              <a:rPr lang="tr-TR" b="1" dirty="0" smtClean="0"/>
              <a:t>basıncı verildiğinde</a:t>
            </a:r>
            <a:r>
              <a:rPr lang="tr-TR" b="1" dirty="0"/>
              <a:t>, sistemin bütün noktalarında </a:t>
            </a:r>
            <a:r>
              <a:rPr lang="tr-TR" b="1" dirty="0" smtClean="0"/>
              <a:t>aynı sıcaklık </a:t>
            </a:r>
            <a:r>
              <a:rPr lang="tr-TR" b="1" dirty="0"/>
              <a:t>veya basınca sahip olduğu varsayılır. </a:t>
            </a:r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Noktadan </a:t>
            </a:r>
            <a:r>
              <a:rPr lang="tr-TR" dirty="0"/>
              <a:t>noktaya özellikler sabit varsayıldığında ve zamanla bir değişim </a:t>
            </a:r>
            <a:r>
              <a:rPr lang="tr-TR" dirty="0" smtClean="0"/>
              <a:t>eğilimi </a:t>
            </a:r>
            <a:r>
              <a:rPr lang="tr-TR" dirty="0"/>
              <a:t>olmadığında, termodinamik denge </a:t>
            </a:r>
            <a:r>
              <a:rPr lang="tr-TR" dirty="0" smtClean="0"/>
              <a:t>şartı oluşur</a:t>
            </a:r>
            <a:r>
              <a:rPr lang="tr-TR" dirty="0"/>
              <a:t>. Eğer sıcaklık aniden sistem sınırının </a:t>
            </a:r>
            <a:r>
              <a:rPr lang="tr-TR" dirty="0" smtClean="0"/>
              <a:t>bazı kısımlarında </a:t>
            </a:r>
            <a:r>
              <a:rPr lang="tr-TR" dirty="0"/>
              <a:t>artırılırsa sistemin bütün </a:t>
            </a:r>
            <a:r>
              <a:rPr lang="tr-TR" dirty="0" smtClean="0"/>
              <a:t>kısımları aynı sıcaklıkta </a:t>
            </a:r>
            <a:r>
              <a:rPr lang="tr-TR" dirty="0"/>
              <a:t>oluncaya kadar kendiliğinden sıcaklığın </a:t>
            </a:r>
            <a:r>
              <a:rPr lang="tr-TR" dirty="0" smtClean="0"/>
              <a:t>yeniden </a:t>
            </a:r>
            <a:r>
              <a:rPr lang="tr-TR" dirty="0"/>
              <a:t>dağılım </a:t>
            </a:r>
            <a:r>
              <a:rPr lang="tr-TR" dirty="0" smtClean="0"/>
              <a:t>yaptığı kabul </a:t>
            </a:r>
            <a:r>
              <a:rPr lang="tr-TR" dirty="0"/>
              <a:t>edilir.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Bir </a:t>
            </a:r>
            <a:r>
              <a:rPr lang="tr-TR" dirty="0"/>
              <a:t>sistem, </a:t>
            </a:r>
            <a:r>
              <a:rPr lang="tr-TR" dirty="0" smtClean="0"/>
              <a:t>bazı küçük </a:t>
            </a:r>
            <a:r>
              <a:rPr lang="tr-TR" dirty="0"/>
              <a:t>bozukluklara maruz kaldığında özelliklerinde büyük bir değişim gösterirse </a:t>
            </a:r>
            <a:r>
              <a:rPr lang="tr-TR" b="1" dirty="0" smtClean="0"/>
              <a:t>kararsız </a:t>
            </a:r>
            <a:r>
              <a:rPr lang="tr-TR" b="1" dirty="0"/>
              <a:t>dengede </a:t>
            </a:r>
            <a:r>
              <a:rPr lang="tr-TR" dirty="0"/>
              <a:t>olduğu söylenir. Bir benzin ve hava </a:t>
            </a:r>
            <a:r>
              <a:rPr lang="tr-TR" dirty="0" smtClean="0"/>
              <a:t>karışımı veya </a:t>
            </a:r>
            <a:r>
              <a:rPr lang="tr-TR" dirty="0"/>
              <a:t>küçük bir masa üzerindeki </a:t>
            </a:r>
            <a:r>
              <a:rPr lang="tr-TR" dirty="0" smtClean="0"/>
              <a:t>geniş bir kâse </a:t>
            </a:r>
            <a:r>
              <a:rPr lang="tr-TR" dirty="0"/>
              <a:t>bu tür sistemlerdir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Bir sistem bir denge durumundan diğerine değiştiğinde sistemin geçtiği ardışık durumların yolu </a:t>
            </a:r>
            <a:r>
              <a:rPr lang="tr-TR" dirty="0" smtClean="0"/>
              <a:t>işlem olarak </a:t>
            </a:r>
            <a:r>
              <a:rPr lang="tr-TR" dirty="0"/>
              <a:t>adlandırılır.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pic>
        <p:nvPicPr>
          <p:cNvPr id="6" name="Picture 1" descr="C:\Users\xxxxx\Desktop\termooo\resim\h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5000913"/>
            <a:ext cx="2177627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1.5</a:t>
            </a:r>
            <a:r>
              <a:rPr lang="tr-TR" sz="2000" b="1" dirty="0"/>
              <a:t>. TERMODİNAMİK DENGE; İŞLEMLER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03040" y="1493851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Eğer </a:t>
            </a:r>
            <a:r>
              <a:rPr lang="tr-TR" dirty="0"/>
              <a:t>bir sistem sanki dengeli işleme (termodinamik olarak bir silindirde havanın </a:t>
            </a:r>
            <a:r>
              <a:rPr lang="tr-TR" dirty="0" smtClean="0"/>
              <a:t>yavaş olarak sıkıştırılması gibi</a:t>
            </a:r>
            <a:r>
              <a:rPr lang="tr-TR" dirty="0"/>
              <a:t>) maruz kalırsa Şekil 1-4a’da gösterildiği gibi düz </a:t>
            </a:r>
            <a:r>
              <a:rPr lang="tr-TR" dirty="0" smtClean="0"/>
              <a:t>katı çizgi </a:t>
            </a:r>
            <a:endParaRPr lang="tr-TR" dirty="0"/>
          </a:p>
          <a:p>
            <a:pPr algn="just"/>
            <a:r>
              <a:rPr lang="tr-TR" dirty="0"/>
              <a:t>kullanarak uygun koordinatlarda çizilebilir. Bununla birlikte eğer sistem bir denge durumundan diğerine </a:t>
            </a:r>
            <a:r>
              <a:rPr lang="tr-TR" dirty="0" smtClean="0"/>
              <a:t>dengesiz </a:t>
            </a:r>
            <a:r>
              <a:rPr lang="tr-TR" dirty="0"/>
              <a:t>durumların serisi olarak giderse bir dengesiz </a:t>
            </a:r>
            <a:r>
              <a:rPr lang="tr-TR" dirty="0" smtClean="0"/>
              <a:t>işlem meydana </a:t>
            </a:r>
            <a:r>
              <a:rPr lang="tr-TR" dirty="0"/>
              <a:t>gelir. Şekil </a:t>
            </a:r>
            <a:r>
              <a:rPr lang="tr-TR" dirty="0" smtClean="0"/>
              <a:t>1-4b’de </a:t>
            </a:r>
            <a:r>
              <a:rPr lang="tr-TR" dirty="0"/>
              <a:t>kesikli çizgi </a:t>
            </a:r>
            <a:r>
              <a:rPr lang="tr-TR" dirty="0" smtClean="0"/>
              <a:t>böyle </a:t>
            </a:r>
            <a:r>
              <a:rPr lang="tr-TR" dirty="0"/>
              <a:t>bir işlemi gösterir. </a:t>
            </a:r>
            <a:r>
              <a:rPr lang="tr-TR" dirty="0" smtClean="0"/>
              <a:t>(</a:t>
            </a:r>
            <a:r>
              <a:rPr lang="tr-TR" dirty="0" smtClean="0">
                <a:latin typeface="Cambria Math"/>
                <a:ea typeface="Cambria Math"/>
              </a:rPr>
              <a:t>V₁, P₁) ve (V₂, P₂)</a:t>
            </a:r>
            <a:endParaRPr lang="tr-TR" dirty="0"/>
          </a:p>
          <a:p>
            <a:pPr algn="just"/>
            <a:r>
              <a:rPr lang="tr-TR" dirty="0" smtClean="0"/>
              <a:t>arasındaki </a:t>
            </a:r>
            <a:r>
              <a:rPr lang="tr-TR" dirty="0"/>
              <a:t>özellikler sistem boyunca </a:t>
            </a:r>
            <a:r>
              <a:rPr lang="tr-TR" dirty="0" err="1"/>
              <a:t>uniform</a:t>
            </a:r>
            <a:r>
              <a:rPr lang="tr-TR" dirty="0"/>
              <a:t> değildirler ve </a:t>
            </a:r>
            <a:r>
              <a:rPr lang="tr-TR" dirty="0" smtClean="0"/>
              <a:t>dolayısıyla </a:t>
            </a:r>
            <a:r>
              <a:rPr lang="tr-TR" dirty="0"/>
              <a:t>sistemin durumu iyi tanımlanamaz.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506728"/>
            <a:ext cx="6741915" cy="32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4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040" y="1665734"/>
            <a:ext cx="4337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Bir sistem verilen ilk durumda birtakım sanki dengeli işlemler geçirirse ve ilk durumuna dönerse, sistem </a:t>
            </a:r>
            <a:r>
              <a:rPr lang="tr-TR" dirty="0" smtClean="0">
                <a:solidFill>
                  <a:srgbClr val="FF0000"/>
                </a:solidFill>
              </a:rPr>
              <a:t>bir çevrime </a:t>
            </a:r>
            <a:r>
              <a:rPr lang="tr-TR" dirty="0" smtClean="0"/>
              <a:t>uğrar</a:t>
            </a:r>
            <a:r>
              <a:rPr lang="tr-TR" dirty="0"/>
              <a:t>. Çevrim sonunda, sistemin özellikleri başlangıçtaki </a:t>
            </a:r>
            <a:r>
              <a:rPr lang="tr-TR" dirty="0" smtClean="0"/>
              <a:t>aynı değerlere sahiptir.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Örnek </a:t>
            </a:r>
            <a:r>
              <a:rPr lang="tr-TR" b="1" dirty="0" err="1"/>
              <a:t>izo</a:t>
            </a:r>
            <a:r>
              <a:rPr lang="tr-TR" b="1" dirty="0"/>
              <a:t>- bir işlemde herhangi özelliğin değişmeden </a:t>
            </a:r>
            <a:r>
              <a:rPr lang="tr-TR" b="1" dirty="0" smtClean="0"/>
              <a:t>kaldığını gösteren </a:t>
            </a:r>
            <a:r>
              <a:rPr lang="tr-TR" b="1" dirty="0"/>
              <a:t>isme eklenir</a:t>
            </a:r>
            <a:r>
              <a:rPr lang="tr-TR" b="1" dirty="0" smtClean="0"/>
              <a:t>.</a:t>
            </a:r>
          </a:p>
          <a:p>
            <a:pPr algn="just"/>
            <a:endParaRPr lang="tr-TR" b="1" dirty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İzotermal işlem sıcaklığın </a:t>
            </a:r>
            <a:r>
              <a:rPr lang="tr-TR" dirty="0">
                <a:solidFill>
                  <a:srgbClr val="FF0000"/>
                </a:solidFill>
              </a:rPr>
              <a:t>sabit </a:t>
            </a:r>
            <a:r>
              <a:rPr lang="tr-TR" dirty="0" smtClean="0">
                <a:solidFill>
                  <a:srgbClr val="FF0000"/>
                </a:solidFill>
              </a:rPr>
              <a:t>kalır</a:t>
            </a:r>
            <a:r>
              <a:rPr lang="tr-TR" dirty="0">
                <a:solidFill>
                  <a:srgbClr val="FF0000"/>
                </a:solidFill>
              </a:rPr>
              <a:t>.</a:t>
            </a:r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İzobar </a:t>
            </a:r>
            <a:r>
              <a:rPr lang="tr-TR" dirty="0">
                <a:solidFill>
                  <a:srgbClr val="FF0000"/>
                </a:solidFill>
              </a:rPr>
              <a:t>işlemde basınç sahip kalır. </a:t>
            </a:r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>
                <a:solidFill>
                  <a:srgbClr val="FF0000"/>
                </a:solidFill>
              </a:rPr>
              <a:t>İzometrik</a:t>
            </a:r>
            <a:r>
              <a:rPr lang="tr-TR" dirty="0" smtClean="0">
                <a:solidFill>
                  <a:srgbClr val="FF0000"/>
                </a:solidFill>
              </a:rPr>
              <a:t> işlem </a:t>
            </a:r>
            <a:r>
              <a:rPr lang="tr-TR" dirty="0">
                <a:solidFill>
                  <a:srgbClr val="FF0000"/>
                </a:solidFill>
              </a:rPr>
              <a:t>sabit </a:t>
            </a:r>
            <a:r>
              <a:rPr lang="tr-TR" dirty="0" smtClean="0">
                <a:solidFill>
                  <a:srgbClr val="FF0000"/>
                </a:solidFill>
              </a:rPr>
              <a:t>hacim </a:t>
            </a:r>
            <a:r>
              <a:rPr lang="tr-TR" dirty="0">
                <a:solidFill>
                  <a:srgbClr val="FF0000"/>
                </a:solidFill>
              </a:rPr>
              <a:t>işlemidir. </a:t>
            </a:r>
            <a:endParaRPr lang="tr-TR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>
                <a:solidFill>
                  <a:srgbClr val="FF0000"/>
                </a:solidFill>
              </a:rPr>
              <a:t>İzentalp</a:t>
            </a:r>
            <a:r>
              <a:rPr lang="tr-TR" dirty="0" smtClean="0">
                <a:solidFill>
                  <a:srgbClr val="FF0000"/>
                </a:solidFill>
              </a:rPr>
              <a:t> işlem: </a:t>
            </a:r>
            <a:r>
              <a:rPr lang="tr-TR" dirty="0" err="1" smtClean="0">
                <a:solidFill>
                  <a:srgbClr val="FF0000"/>
                </a:solidFill>
              </a:rPr>
              <a:t>Entalpi</a:t>
            </a:r>
            <a:r>
              <a:rPr lang="tr-TR" dirty="0" smtClean="0">
                <a:solidFill>
                  <a:srgbClr val="FF0000"/>
                </a:solidFill>
              </a:rPr>
              <a:t> sabit</a:t>
            </a:r>
          </a:p>
          <a:p>
            <a:pPr algn="just"/>
            <a:r>
              <a:rPr lang="tr-TR" dirty="0" err="1" smtClean="0">
                <a:solidFill>
                  <a:srgbClr val="FF0000"/>
                </a:solidFill>
              </a:rPr>
              <a:t>İzentropik</a:t>
            </a:r>
            <a:r>
              <a:rPr lang="tr-TR" dirty="0" smtClean="0">
                <a:solidFill>
                  <a:srgbClr val="FF0000"/>
                </a:solidFill>
              </a:rPr>
              <a:t> işlem: </a:t>
            </a:r>
            <a:r>
              <a:rPr lang="tr-TR" dirty="0" err="1" smtClean="0">
                <a:solidFill>
                  <a:srgbClr val="FF0000"/>
                </a:solidFill>
              </a:rPr>
              <a:t>Entropi</a:t>
            </a:r>
            <a:r>
              <a:rPr lang="tr-TR" dirty="0" smtClean="0">
                <a:solidFill>
                  <a:srgbClr val="FF0000"/>
                </a:solidFill>
              </a:rPr>
              <a:t> sabit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1.5</a:t>
            </a:r>
            <a:r>
              <a:rPr lang="tr-TR" sz="2000" b="1" dirty="0"/>
              <a:t>. TERMODİNAMİK DENGE; İŞLEMLER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65734"/>
            <a:ext cx="39814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040" y="980728"/>
            <a:ext cx="5581128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5000"/>
              </a:lnSpc>
              <a:buFont typeface="Arial" pitchFamily="34" charset="0"/>
              <a:buChar char="•"/>
            </a:pPr>
            <a:r>
              <a:rPr lang="tr-TR" dirty="0"/>
              <a:t>Herhangi bir fiziksel büyüklük </a:t>
            </a:r>
            <a:r>
              <a:rPr lang="tr-TR" b="1" dirty="0">
                <a:solidFill>
                  <a:srgbClr val="CC00CC"/>
                </a:solidFill>
              </a:rPr>
              <a:t>boyutları</a:t>
            </a:r>
            <a:r>
              <a:rPr lang="tr-TR" dirty="0"/>
              <a:t> ile nitelenir.</a:t>
            </a:r>
          </a:p>
          <a:p>
            <a:pPr marL="285750" indent="-285750" algn="just">
              <a:lnSpc>
                <a:spcPct val="95000"/>
              </a:lnSpc>
              <a:buFont typeface="Arial" pitchFamily="34" charset="0"/>
              <a:buChar char="•"/>
            </a:pPr>
            <a:r>
              <a:rPr lang="tr-TR" dirty="0"/>
              <a:t>Boyutlara atanan büyüklükler </a:t>
            </a:r>
            <a:r>
              <a:rPr lang="tr-TR" b="1" dirty="0">
                <a:solidFill>
                  <a:srgbClr val="CC00CC"/>
                </a:solidFill>
              </a:rPr>
              <a:t>birimlerle</a:t>
            </a:r>
            <a:r>
              <a:rPr lang="tr-TR" dirty="0"/>
              <a:t> ifade edilir.</a:t>
            </a: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dirty="0"/>
              <a:t>Kütle m, uzunluk L, zaman t ve sıcaklık T gibi bazı temel boyutlar </a:t>
            </a:r>
            <a:r>
              <a:rPr lang="tr-TR" b="1" dirty="0">
                <a:solidFill>
                  <a:srgbClr val="CC00CC"/>
                </a:solidFill>
              </a:rPr>
              <a:t>birincil</a:t>
            </a:r>
            <a:r>
              <a:rPr lang="tr-TR" dirty="0"/>
              <a:t> veya </a:t>
            </a:r>
            <a:r>
              <a:rPr lang="tr-TR" b="1" dirty="0">
                <a:solidFill>
                  <a:srgbClr val="CC00CC"/>
                </a:solidFill>
              </a:rPr>
              <a:t>esas</a:t>
            </a:r>
            <a:r>
              <a:rPr lang="tr-TR" dirty="0"/>
              <a:t> </a:t>
            </a:r>
            <a:r>
              <a:rPr lang="tr-TR" b="1" dirty="0">
                <a:solidFill>
                  <a:srgbClr val="CC00CC"/>
                </a:solidFill>
              </a:rPr>
              <a:t>boyutlar</a:t>
            </a:r>
            <a:r>
              <a:rPr lang="tr-TR" dirty="0"/>
              <a:t> olarak seçilmişlerdir. Hız V, enerji E ve hacim V gibi bazı boyutlar ise ana boyutlar kullanılarak ifade edilir ve </a:t>
            </a:r>
            <a:r>
              <a:rPr lang="tr-TR" b="1" dirty="0">
                <a:solidFill>
                  <a:srgbClr val="CC00CC"/>
                </a:solidFill>
              </a:rPr>
              <a:t>ikincil</a:t>
            </a:r>
            <a:r>
              <a:rPr lang="tr-TR" dirty="0"/>
              <a:t> </a:t>
            </a:r>
            <a:r>
              <a:rPr lang="tr-TR" b="1" dirty="0">
                <a:solidFill>
                  <a:srgbClr val="CC00CC"/>
                </a:solidFill>
              </a:rPr>
              <a:t>boyutlar</a:t>
            </a:r>
            <a:r>
              <a:rPr lang="tr-TR" dirty="0"/>
              <a:t> veya </a:t>
            </a:r>
            <a:r>
              <a:rPr lang="tr-TR" b="1" dirty="0">
                <a:solidFill>
                  <a:srgbClr val="CC00CC"/>
                </a:solidFill>
              </a:rPr>
              <a:t>türetilmiş</a:t>
            </a:r>
            <a:r>
              <a:rPr lang="tr-TR" dirty="0"/>
              <a:t> </a:t>
            </a:r>
            <a:r>
              <a:rPr lang="tr-TR" b="1" dirty="0">
                <a:solidFill>
                  <a:srgbClr val="CC00CC"/>
                </a:solidFill>
              </a:rPr>
              <a:t>boyutlar</a:t>
            </a:r>
            <a:r>
              <a:rPr lang="tr-TR" dirty="0"/>
              <a:t> diye adlandırılır.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err="1">
                <a:solidFill>
                  <a:srgbClr val="CC00CC"/>
                </a:solidFill>
              </a:rPr>
              <a:t>Metri</a:t>
            </a:r>
            <a:r>
              <a:rPr lang="tr-TR" b="1" dirty="0">
                <a:solidFill>
                  <a:srgbClr val="CC00CC"/>
                </a:solidFill>
              </a:rPr>
              <a:t>k</a:t>
            </a:r>
            <a:r>
              <a:rPr lang="en-US" b="1" dirty="0">
                <a:solidFill>
                  <a:srgbClr val="CC00CC"/>
                </a:solidFill>
              </a:rPr>
              <a:t> SI s</a:t>
            </a:r>
            <a:r>
              <a:rPr lang="tr-TR" b="1" dirty="0">
                <a:solidFill>
                  <a:srgbClr val="CC00CC"/>
                </a:solidFill>
              </a:rPr>
              <a:t>is</a:t>
            </a:r>
            <a:r>
              <a:rPr lang="en-US" b="1" dirty="0">
                <a:solidFill>
                  <a:srgbClr val="CC00CC"/>
                </a:solidFill>
              </a:rPr>
              <a:t>tem</a:t>
            </a:r>
            <a:r>
              <a:rPr lang="tr-TR" b="1" dirty="0">
                <a:solidFill>
                  <a:srgbClr val="CC00CC"/>
                </a:solidFill>
              </a:rPr>
              <a:t>i</a:t>
            </a:r>
            <a:r>
              <a:rPr lang="en-US" dirty="0">
                <a:solidFill>
                  <a:srgbClr val="CC00CC"/>
                </a:solidFill>
              </a:rPr>
              <a:t>:</a:t>
            </a:r>
            <a:r>
              <a:rPr lang="en-US" dirty="0"/>
              <a:t> </a:t>
            </a:r>
            <a:r>
              <a:rPr lang="tr-TR" dirty="0"/>
              <a:t>Değişik birimlerin kendi aralarında onlu sisteme göre düzenlendiği, basit ve mantıklı bir sistemdir.</a:t>
            </a: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b="1" dirty="0">
                <a:solidFill>
                  <a:srgbClr val="CC00CC"/>
                </a:solidFill>
              </a:rPr>
              <a:t>İngiliz sistemi</a:t>
            </a:r>
            <a:r>
              <a:rPr lang="en-US" dirty="0">
                <a:solidFill>
                  <a:srgbClr val="CC00CC"/>
                </a:solidFill>
              </a:rPr>
              <a:t>:</a:t>
            </a:r>
            <a:r>
              <a:rPr lang="en-US" dirty="0"/>
              <a:t> </a:t>
            </a:r>
            <a:r>
              <a:rPr lang="tr-TR" dirty="0"/>
              <a:t>Birimler arasındaki ilişkiler düzenli bir yapıda değildir ve sistemdeki birimler birbirleri ile biraz keyfi olarak ilişkilendirilmiştir.</a:t>
            </a:r>
            <a:endParaRPr lang="en-US" dirty="0"/>
          </a:p>
          <a:p>
            <a:pPr algn="just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BOYUTLAR VE </a:t>
            </a:r>
            <a:r>
              <a:rPr lang="tr-TR" sz="2400" dirty="0" smtClean="0"/>
              <a:t>BİRİMLER</a:t>
            </a:r>
            <a:endParaRPr lang="tr-TR" b="1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74554"/>
            <a:ext cx="2517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99251" y="116632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KAVRAMLAR, TANIMLAR VE TEMEL ESASLAR</a:t>
            </a:r>
          </a:p>
          <a:p>
            <a:endParaRPr lang="tr-TR" sz="1400" b="1" dirty="0" smtClean="0"/>
          </a:p>
          <a:p>
            <a:r>
              <a:rPr lang="tr-TR" sz="1400" b="1" dirty="0" smtClean="0"/>
              <a:t>1.6. </a:t>
            </a:r>
            <a:r>
              <a:rPr lang="tr-TR" sz="1400" b="1" dirty="0"/>
              <a:t>BİRİMLER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71128" y="86628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Ülkemizde </a:t>
            </a:r>
            <a:r>
              <a:rPr lang="tr-TR" dirty="0"/>
              <a:t>SI (</a:t>
            </a:r>
            <a:r>
              <a:rPr lang="tr-TR" dirty="0" smtClean="0"/>
              <a:t>Uluslararası sistem</a:t>
            </a:r>
            <a:r>
              <a:rPr lang="tr-TR" dirty="0"/>
              <a:t>) </a:t>
            </a:r>
            <a:r>
              <a:rPr lang="tr-TR" dirty="0" smtClean="0"/>
              <a:t>birimleri kullanılmaktadır. 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304"/>
            <a:ext cx="6847928" cy="475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582341"/>
            <a:ext cx="8245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 </a:t>
            </a:r>
            <a:r>
              <a:rPr lang="tr-TR" dirty="0"/>
              <a:t>SI </a:t>
            </a:r>
            <a:r>
              <a:rPr lang="tr-TR" dirty="0" smtClean="0"/>
              <a:t>birim </a:t>
            </a:r>
            <a:r>
              <a:rPr lang="tr-TR" dirty="0"/>
              <a:t>sisteminde 7 temel birim vardır: m, kg, s, K, </a:t>
            </a:r>
            <a:r>
              <a:rPr lang="tr-TR" dirty="0" err="1"/>
              <a:t>mol</a:t>
            </a:r>
            <a:r>
              <a:rPr lang="tr-TR" dirty="0"/>
              <a:t>, A (amper), cd (</a:t>
            </a:r>
            <a:r>
              <a:rPr lang="tr-TR" dirty="0" err="1"/>
              <a:t>candel</a:t>
            </a:r>
            <a:r>
              <a:rPr lang="tr-TR" dirty="0"/>
              <a:t>). Son iki tanesine mühendislik termodinamiğinde çok nadir rastlanır.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6" y="2924944"/>
            <a:ext cx="8225208" cy="136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1.6. </a:t>
            </a:r>
            <a:r>
              <a:rPr lang="tr-TR" sz="2000" b="1" dirty="0"/>
              <a:t>BİRİMLER</a:t>
            </a:r>
          </a:p>
        </p:txBody>
      </p:sp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2" y="1412776"/>
            <a:ext cx="3187511" cy="366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9" y="5301208"/>
            <a:ext cx="8245424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1.6. </a:t>
            </a:r>
            <a:r>
              <a:rPr lang="tr-TR" sz="2000" b="1" dirty="0"/>
              <a:t>BİRİMLER</a:t>
            </a:r>
          </a:p>
        </p:txBody>
      </p:sp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2564904"/>
            <a:ext cx="82454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1.6. </a:t>
            </a:r>
            <a:r>
              <a:rPr lang="tr-TR" sz="2000" b="1" dirty="0"/>
              <a:t>BİRİMLER</a:t>
            </a:r>
          </a:p>
        </p:txBody>
      </p:sp>
    </p:spTree>
    <p:extLst>
      <p:ext uri="{BB962C8B-B14F-4D97-AF65-F5344CB8AC3E}">
        <p14:creationId xmlns:p14="http://schemas.microsoft.com/office/powerpoint/2010/main" val="14844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1.7. </a:t>
            </a:r>
            <a:r>
              <a:rPr lang="tr-TR" sz="2000" b="1" dirty="0"/>
              <a:t>YOĞUNLUK, ÖZGÜL HACİM, ÖZGÜL AĞIRLIK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581894" y="1484268"/>
                <a:ext cx="8087716" cy="3682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 smtClean="0"/>
                  <a:t>Eşitlik (1.1)’e göre, yoğunluk birim hacimdeki kütle, eşitlik (1.3)’e göre özgül hacim birim kütledeki hacimdir.</a:t>
                </a:r>
              </a:p>
              <a:p>
                <a:pPr algn="ctr"/>
                <a:r>
                  <a:rPr lang="tr-TR" b="0" dirty="0" smtClean="0"/>
                  <a:t>		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𝑣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</m:oMath>
                </a14:m>
                <a:r>
                  <a:rPr lang="tr-TR" dirty="0" smtClean="0"/>
                  <a:t>				    (1.4)</a:t>
                </a:r>
              </a:p>
              <a:p>
                <a:pPr algn="ctr"/>
                <a:endParaRPr lang="tr-TR" dirty="0" smtClean="0"/>
              </a:p>
              <a:p>
                <a:pPr algn="just"/>
                <a:r>
                  <a:rPr lang="tr-TR" dirty="0"/>
                  <a:t>Yoğunluk (Kütle) ile ilişkili ağırlık yoğunluk veya özgül ağırlık </a:t>
                </a:r>
                <a:r>
                  <a:rPr lang="tr-TR" dirty="0" err="1"/>
                  <a:t>w’dir</a:t>
                </a:r>
                <a:r>
                  <a:rPr lang="tr-TR" dirty="0" smtClean="0"/>
                  <a:t>:</a:t>
                </a:r>
              </a:p>
              <a:p>
                <a:pPr algn="just"/>
                <a:endParaRPr lang="tr-TR" dirty="0" smtClean="0"/>
              </a:p>
              <a:p>
                <a:r>
                  <a:rPr lang="tr-TR" b="0" dirty="0" smtClean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/>
                      </a:rPr>
                      <m:t>𝑤</m:t>
                    </m:r>
                    <m:r>
                      <a:rPr lang="tr-TR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dirty="0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tr-TR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tr-TR" dirty="0" smtClean="0"/>
                  <a:t>				</a:t>
                </a:r>
                <a:r>
                  <a:rPr lang="tr-TR" dirty="0"/>
                  <a:t> </a:t>
                </a:r>
                <a:r>
                  <a:rPr lang="tr-TR" dirty="0" smtClean="0"/>
                  <a:t>   (1.5)</a:t>
                </a:r>
              </a:p>
              <a:p>
                <a:endParaRPr lang="tr-TR" dirty="0" smtClean="0"/>
              </a:p>
              <a:p>
                <a:pPr algn="just"/>
                <a:r>
                  <a:rPr lang="tr-TR" dirty="0"/>
                  <a:t>Özgül </a:t>
                </a:r>
                <a:r>
                  <a:rPr lang="tr-TR" dirty="0" smtClean="0"/>
                  <a:t>ağırlık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/>
                      </a:rPr>
                      <m:t> </m:t>
                    </m:r>
                    <m:r>
                      <a:rPr lang="tr-TR" b="0" i="1" smtClean="0">
                        <a:latin typeface="Cambria Math"/>
                      </a:rPr>
                      <m:t>𝑤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boyunca yoğunluk ile ilişkisi aşağıdaki gibidir</a:t>
                </a:r>
                <a:r>
                  <a:rPr lang="tr-TR" dirty="0" smtClean="0"/>
                  <a:t>:</a:t>
                </a:r>
              </a:p>
              <a:p>
                <a:pPr algn="just"/>
                <a:endParaRPr lang="tr-TR" dirty="0" smtClean="0"/>
              </a:p>
              <a:p>
                <a:r>
                  <a:rPr lang="tr-TR" b="0" dirty="0" smtClean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𝑤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r>
                      <a:rPr lang="tr-TR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tr-TR" i="1">
                        <a:latin typeface="Cambria Math"/>
                        <a:ea typeface="Cambria Math"/>
                      </a:rPr>
                      <m:t>∗</m:t>
                    </m:r>
                    <m:r>
                      <a:rPr lang="tr-TR" i="1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tr-TR" dirty="0" smtClean="0"/>
                  <a:t>                                                        (1.6)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4" y="1484268"/>
                <a:ext cx="8087716" cy="3682098"/>
              </a:xfrm>
              <a:prstGeom prst="rect">
                <a:avLst/>
              </a:prstGeom>
              <a:blipFill rotWithShape="1">
                <a:blip r:embed="rId2"/>
                <a:stretch>
                  <a:fillRect l="-603" t="-826" r="-6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81" y="5517232"/>
            <a:ext cx="13763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691680" y="5011613"/>
            <a:ext cx="3352800" cy="1739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</a:rPr>
              <a:t>Özgül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</a:rPr>
              <a:t>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</a:rPr>
              <a:t>(Bağıl) yoğunluk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</a:rPr>
              <a:t>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Maddenin yoğunluğunun standart bir maddenin belirli bir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sıcaklıktaki (genellikle 4 ˚C sıcaklıktaki suyun yoğunluğu) yoğunluğuna oranı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3326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BÖLÜM – 1 </a:t>
            </a:r>
          </a:p>
          <a:p>
            <a:pPr algn="ctr"/>
            <a:r>
              <a:rPr lang="tr-TR" sz="2800" b="1" dirty="0" smtClean="0"/>
              <a:t>KAVRAMLAR, TANIMLAR VE TEMEL ESASLAR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39552" y="17728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1.1. GİRİŞ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31987" y="2396108"/>
            <a:ext cx="4616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Termodinamik Nedir?</a:t>
            </a:r>
          </a:p>
          <a:p>
            <a:pPr algn="just"/>
            <a:r>
              <a:rPr lang="tr-TR" b="1" dirty="0" smtClean="0"/>
              <a:t>Termodinamik, enerjinin </a:t>
            </a:r>
            <a:r>
              <a:rPr lang="tr-TR" b="1" dirty="0"/>
              <a:t>depolanmasını, dönüşümünü ve transferini çalışan bir bilimdir</a:t>
            </a:r>
            <a:r>
              <a:rPr lang="tr-TR" b="1" dirty="0" smtClean="0"/>
              <a:t>.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ENERJİNİN BİLİMİDİR.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</a:t>
            </a:r>
            <a:r>
              <a:rPr lang="tr-TR" dirty="0"/>
              <a:t>Enerji, iç </a:t>
            </a:r>
            <a:r>
              <a:rPr lang="tr-TR" dirty="0" smtClean="0"/>
              <a:t>enerji </a:t>
            </a:r>
            <a:r>
              <a:rPr lang="tr-TR" dirty="0"/>
              <a:t>(sıcaklık ile ilişkili), kinetik enerji (hareketten dolayı), potansiyel enerji (yükseklikten dolayı) ve </a:t>
            </a:r>
            <a:r>
              <a:rPr lang="tr-TR" dirty="0" smtClean="0"/>
              <a:t>kimyasal </a:t>
            </a:r>
            <a:r>
              <a:rPr lang="tr-TR" dirty="0"/>
              <a:t>enerji (kimyasal içerikten dolayı) olarak depo edilir; bu çeşit enerjilerin birinden diğerine dönüştürülür ve sınırdan </a:t>
            </a:r>
            <a:r>
              <a:rPr lang="tr-TR" dirty="0" smtClean="0"/>
              <a:t>ısı veya iş olarak </a:t>
            </a:r>
            <a:r>
              <a:rPr lang="tr-TR" dirty="0"/>
              <a:t>iletilir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564904"/>
            <a:ext cx="32670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1.7. </a:t>
            </a:r>
            <a:r>
              <a:rPr lang="tr-TR" sz="2000" b="1" dirty="0"/>
              <a:t>YOĞUNLUK, ÖZGÜL HACİM, ÖZGÜL AĞIRLIK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2348880"/>
            <a:ext cx="808771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1.8. </a:t>
            </a:r>
            <a:r>
              <a:rPr lang="tr-TR" sz="2000" b="1" dirty="0"/>
              <a:t>BASINÇ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503040" y="1484784"/>
                <a:ext cx="8245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 smtClean="0"/>
                  <a:t>Gazlarda ve sıvılarda bir alan üzerine etki eden bir normal kuvvetin etkisini basınç olarak </a:t>
                </a:r>
                <a:r>
                  <a:rPr lang="tr-TR" dirty="0"/>
                  <a:t>adlandırmak yaygındır. Eğer bir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/>
                      </a:rPr>
                      <m:t>∆</m:t>
                    </m:r>
                    <m:r>
                      <a:rPr lang="tr-TR" i="1" dirty="0" smtClean="0">
                        <a:latin typeface="Cambria Math"/>
                      </a:rPr>
                      <m:t>𝐴</m:t>
                    </m:r>
                    <m:r>
                      <a:rPr lang="tr-T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dirty="0" smtClean="0"/>
                  <a:t>alanına </a:t>
                </a:r>
                <a:r>
                  <a:rPr lang="tr-TR" dirty="0"/>
                  <a:t>bir açıyla bir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/>
                      </a:rPr>
                      <m:t>∆</m:t>
                    </m:r>
                    <m:r>
                      <a:rPr lang="tr-TR" i="1" dirty="0" smtClean="0">
                        <a:latin typeface="Cambria Math"/>
                      </a:rPr>
                      <m:t>𝐹</m:t>
                    </m:r>
                    <m:r>
                      <a:rPr lang="tr-T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dirty="0" smtClean="0"/>
                  <a:t>kuvveti </a:t>
                </a:r>
                <a:r>
                  <a:rPr lang="tr-TR" dirty="0"/>
                  <a:t>etki ederse (Şekil 1.7), sadece normal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tr-TR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tr-TR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bileşeni </a:t>
                </a:r>
                <a:r>
                  <a:rPr lang="tr-TR" dirty="0"/>
                  <a:t>basıncın tanımlamasında işin içine girer: </a:t>
                </a: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0" y="1484784"/>
                <a:ext cx="824542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66" t="-3311" r="-592" b="-9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26098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3096852" y="4722862"/>
                <a:ext cx="185275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/>
                        </a:rPr>
                        <m:t>𝑃</m:t>
                      </m:r>
                      <m:r>
                        <a:rPr lang="tr-T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tr-TR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tr-TR" b="0" i="1" smtClean="0">
                                      <a:latin typeface="Cambria Math"/>
                                      <a:ea typeface="Cambria Math"/>
                                    </a:rPr>
                                    <m:t>𝛥</m:t>
                                  </m:r>
                                  <m:r>
                                    <a:rPr lang="tr-TR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tr-TR" b="0" i="1" smtClean="0"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/>
                                      <a:ea typeface="Cambria Math"/>
                                    </a:rPr>
                                    <m:t>𝛥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b="0" i="1" smtClean="0">
                                      <a:latin typeface="Cambria Math"/>
                                      <a:ea typeface="Cambria Math"/>
                                    </a:rPr>
                                    <m:t>𝛥</m:t>
                                  </m:r>
                                  <m:r>
                                    <a:rPr lang="tr-TR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func>
                        </m:fName>
                        <m:e/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52" y="4722862"/>
                <a:ext cx="1852750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6012160" y="4843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(1.7)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66799" y="5868094"/>
                <a:ext cx="2521025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/>
                        </a:rPr>
                        <m:t>1</m:t>
                      </m:r>
                      <m:r>
                        <a:rPr lang="tr-TR" b="0" i="1" smtClean="0">
                          <a:latin typeface="Cambria Math"/>
                        </a:rPr>
                        <m:t>𝑃𝑎</m:t>
                      </m:r>
                      <m:r>
                        <a:rPr lang="tr-T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/>
                            </a:rPr>
                            <m:t>𝑘𝑔</m:t>
                          </m:r>
                        </m:num>
                        <m:den>
                          <m:r>
                            <a:rPr lang="tr-TR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tr-TR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9" y="5868094"/>
                <a:ext cx="2521025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ikdörtgen 10"/>
          <p:cNvSpPr/>
          <p:nvPr/>
        </p:nvSpPr>
        <p:spPr>
          <a:xfrm>
            <a:off x="4857535" y="2780928"/>
            <a:ext cx="338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Basınç </a:t>
            </a:r>
            <a:r>
              <a:rPr lang="tr-TR" dirty="0" err="1">
                <a:solidFill>
                  <a:srgbClr val="FF0000"/>
                </a:solidFill>
              </a:rPr>
              <a:t>skaler</a:t>
            </a:r>
            <a:r>
              <a:rPr lang="tr-TR" dirty="0"/>
              <a:t> bir </a:t>
            </a:r>
            <a:r>
              <a:rPr lang="tr-TR" dirty="0" smtClean="0"/>
              <a:t>büyüklüktür.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83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40" y="1389549"/>
            <a:ext cx="4237028" cy="290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480170" y="1358770"/>
                <a:ext cx="445187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000" b="1" dirty="0" smtClean="0"/>
                  <a:t>Yükseklikle Basınç </a:t>
                </a:r>
                <a:r>
                  <a:rPr lang="tr-TR" sz="2400" b="1" dirty="0" smtClean="0"/>
                  <a:t>Değişimi</a:t>
                </a:r>
                <a:r>
                  <a:rPr lang="tr-TR" sz="2000" b="1" dirty="0" smtClean="0"/>
                  <a:t>:</a:t>
                </a:r>
              </a:p>
              <a:p>
                <a:endParaRPr lang="tr-TR" sz="2000" b="1" dirty="0"/>
              </a:p>
              <a:p>
                <a:pPr algn="just"/>
                <a:r>
                  <a:rPr lang="tr-TR" dirty="0"/>
                  <a:t>Atmosferde basınç yükseklikle değişir. </a:t>
                </a:r>
                <a:endParaRPr lang="tr-TR" dirty="0" smtClean="0"/>
              </a:p>
              <a:p>
                <a:pPr algn="just"/>
                <a:r>
                  <a:rPr lang="tr-TR" dirty="0" smtClean="0"/>
                  <a:t>Bu </a:t>
                </a:r>
                <a:r>
                  <a:rPr lang="tr-TR" dirty="0"/>
                  <a:t>değişim Şekil 1-8’de gösterilen hava elemanının dengesi </a:t>
                </a:r>
                <a:r>
                  <a:rPr lang="tr-TR" dirty="0" smtClean="0"/>
                  <a:t>düşünülerek </a:t>
                </a:r>
                <a:r>
                  <a:rPr lang="tr-TR" dirty="0"/>
                  <a:t>matematiksel olarak ifade edilebilir</a:t>
                </a:r>
                <a:r>
                  <a:rPr lang="tr-TR" dirty="0" smtClean="0"/>
                  <a:t>.</a:t>
                </a:r>
              </a:p>
              <a:p>
                <a:pPr algn="just"/>
                <a:r>
                  <a:rPr lang="tr-TR" dirty="0" smtClean="0"/>
                  <a:t> </a:t>
                </a:r>
              </a:p>
              <a:p>
                <a:pPr algn="just"/>
                <a:r>
                  <a:rPr lang="tr-TR" dirty="0" smtClean="0"/>
                  <a:t>Eleman </a:t>
                </a:r>
                <a:r>
                  <a:rPr lang="tr-TR" dirty="0"/>
                  <a:t>üzerindeki dikey yöndeki (</a:t>
                </a:r>
                <a:r>
                  <a:rPr lang="tr-TR" dirty="0" smtClean="0"/>
                  <a:t>yukarı pozitiftir</a:t>
                </a:r>
                <a:r>
                  <a:rPr lang="tr-TR" dirty="0"/>
                  <a:t>) </a:t>
                </a:r>
                <a:r>
                  <a:rPr lang="tr-TR" dirty="0" smtClean="0"/>
                  <a:t>kuvvetlerin toplamı aşağıdaki </a:t>
                </a:r>
                <a:r>
                  <a:rPr lang="tr-TR" dirty="0"/>
                  <a:t>denklemi verir</a:t>
                </a:r>
                <a:r>
                  <a:rPr lang="tr-TR" dirty="0" smtClean="0"/>
                  <a:t>:</a:t>
                </a:r>
              </a:p>
              <a:p>
                <a:pPr algn="just"/>
                <a:endParaRPr lang="tr-TR" dirty="0" smtClean="0"/>
              </a:p>
              <a:p>
                <a:pPr algn="just"/>
                <a:endParaRPr lang="tr-TR" dirty="0" smtClean="0"/>
              </a:p>
              <a:p>
                <a:r>
                  <a:rPr lang="tr-TR" b="0" dirty="0" smtClean="0"/>
                  <a:t>			</a:t>
                </a:r>
              </a:p>
              <a:p>
                <a:pPr algn="ctr"/>
                <a:r>
                  <a:rPr lang="tr-TR" b="0" dirty="0" smtClean="0"/>
                  <a:t>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𝑑𝑃</m:t>
                    </m:r>
                    <m:r>
                      <a:rPr lang="tr-TR" b="0" i="1" smtClean="0">
                        <a:latin typeface="Cambria Math"/>
                      </a:rPr>
                      <m:t>=−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𝑔𝑑𝑍</m:t>
                    </m:r>
                  </m:oMath>
                </a14:m>
                <a:r>
                  <a:rPr lang="tr-TR" dirty="0" smtClean="0"/>
                  <a:t>  		(1.8)</a:t>
                </a:r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0" y="1358770"/>
                <a:ext cx="4451870" cy="4093428"/>
              </a:xfrm>
              <a:prstGeom prst="rect">
                <a:avLst/>
              </a:prstGeom>
              <a:blipFill rotWithShape="1">
                <a:blip r:embed="rId3"/>
                <a:stretch>
                  <a:fillRect l="-1507" t="-1192" r="-1096" b="-14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kdörtgen 4"/>
          <p:cNvSpPr/>
          <p:nvPr/>
        </p:nvSpPr>
        <p:spPr>
          <a:xfrm>
            <a:off x="503040" y="404664"/>
            <a:ext cx="8245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/>
              <a:t>1.8. BASINÇ</a:t>
            </a:r>
          </a:p>
        </p:txBody>
      </p:sp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29308" y="161280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Şimdi eğer </a:t>
            </a:r>
            <a:r>
              <a:rPr lang="tr-TR" dirty="0" smtClean="0">
                <a:latin typeface="Cambria Math"/>
                <a:ea typeface="Cambria Math"/>
              </a:rPr>
              <a:t>𝜌</a:t>
            </a:r>
            <a:r>
              <a:rPr lang="tr-TR" dirty="0" smtClean="0"/>
              <a:t>, </a:t>
            </a:r>
            <a:r>
              <a:rPr lang="tr-TR" dirty="0"/>
              <a:t>z’nin fonksiyonu olarak </a:t>
            </a:r>
            <a:r>
              <a:rPr lang="tr-TR" dirty="0" smtClean="0"/>
              <a:t>biliniyorsa P(z</a:t>
            </a:r>
            <a:r>
              <a:rPr lang="tr-TR" dirty="0"/>
              <a:t>)’</a:t>
            </a:r>
            <a:r>
              <a:rPr lang="tr-TR" dirty="0" err="1"/>
              <a:t>yi</a:t>
            </a:r>
            <a:r>
              <a:rPr lang="tr-TR" dirty="0"/>
              <a:t> vermesi için yukarıdaki denklemin integrali </a:t>
            </a:r>
          </a:p>
          <a:p>
            <a:r>
              <a:rPr lang="tr-TR" dirty="0"/>
              <a:t>alınabilir: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/>
              <a:t>1.8. BASINÇ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827584" y="3645024"/>
                <a:ext cx="79208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Sıvılarda </a:t>
                </a:r>
                <a:r>
                  <a:rPr lang="tr-TR" dirty="0" smtClean="0">
                    <a:latin typeface="Cambria Math"/>
                    <a:ea typeface="Cambria Math"/>
                  </a:rPr>
                  <a:t>𝜌</a:t>
                </a:r>
                <a:r>
                  <a:rPr lang="tr-TR" dirty="0" smtClean="0"/>
                  <a:t> sabittir</a:t>
                </a:r>
                <a:r>
                  <a:rPr lang="tr-TR" dirty="0"/>
                  <a:t>. Eğer (1.8) eşitliğini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𝑑h</m:t>
                    </m:r>
                    <m:r>
                      <a:rPr lang="tr-TR" b="0" i="1" smtClean="0">
                        <a:latin typeface="Cambria Math"/>
                      </a:rPr>
                      <m:t>=−</m:t>
                    </m:r>
                    <m:r>
                      <a:rPr lang="tr-TR" b="0" i="1" smtClean="0">
                        <a:latin typeface="Cambria Math"/>
                      </a:rPr>
                      <m:t>𝑑𝑧</m:t>
                    </m:r>
                    <m:r>
                      <a:rPr lang="tr-T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tr-TR" dirty="0" smtClean="0"/>
                  <a:t> kullanarak </a:t>
                </a:r>
                <a:r>
                  <a:rPr lang="tr-TR" dirty="0"/>
                  <a:t>yazarsak,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645024"/>
                <a:ext cx="792088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93" t="-11475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827584" y="4797152"/>
                <a:ext cx="77946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 smtClean="0"/>
                  <a:t>elde edilir. Burada h aşağı doğru </a:t>
                </a:r>
                <a:r>
                  <a:rPr lang="tr-TR" dirty="0"/>
                  <a:t>pozitif olarak ölçülür. 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</m:t>
                    </m:r>
                    <m:r>
                      <a:rPr lang="tr-T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olduğu bir yüzeyden başlanarak bu denklemin integrali alınırsa sonuç aşağıdaki gibi olur.</a:t>
                </a: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97152"/>
                <a:ext cx="779461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04" t="-4717" r="-626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kdörtgen 6"/>
          <p:cNvSpPr/>
          <p:nvPr/>
        </p:nvSpPr>
        <p:spPr>
          <a:xfrm>
            <a:off x="641085" y="5928716"/>
            <a:ext cx="768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Bu denklem metre su sütunu veya cıva sütunu olarak ölçülen bir </a:t>
            </a:r>
            <a:r>
              <a:rPr lang="tr-TR" dirty="0" smtClean="0"/>
              <a:t>basıncı Pascal </a:t>
            </a:r>
            <a:r>
              <a:rPr lang="tr-TR" dirty="0"/>
              <a:t>(</a:t>
            </a:r>
            <a:r>
              <a:rPr lang="tr-TR" dirty="0" err="1"/>
              <a:t>Pa</a:t>
            </a:r>
            <a:r>
              <a:rPr lang="tr-TR" dirty="0"/>
              <a:t>)’a çevirmek için kullanılabilir.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2759238" y="2844569"/>
                <a:ext cx="2507353" cy="69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tr-T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/>
                            </a:rPr>
                            <m:t>𝑧</m:t>
                          </m:r>
                        </m:sup>
                        <m:e>
                          <m:r>
                            <a:rPr lang="tr-T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tr-TR" b="0" i="1" smtClean="0">
                              <a:latin typeface="Cambria Math"/>
                              <a:ea typeface="Cambria Math"/>
                            </a:rPr>
                            <m:t>𝑔𝑑𝑧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238" y="2844569"/>
                <a:ext cx="2507353" cy="6908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8"/>
          <p:cNvSpPr txBox="1"/>
          <p:nvPr/>
        </p:nvSpPr>
        <p:spPr>
          <a:xfrm>
            <a:off x="7578528" y="30053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(1.9)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2915816" y="4221088"/>
                <a:ext cx="1836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𝑑𝑃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</a:rPr>
                      <m:t>𝑤𝑑h</m:t>
                    </m:r>
                  </m:oMath>
                </a14:m>
                <a:r>
                  <a:rPr lang="tr-TR" dirty="0" smtClean="0"/>
                  <a:t>=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tr-TR" i="1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tr-TR" dirty="0" smtClean="0"/>
                  <a:t>dh</a:t>
                </a:r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221088"/>
                <a:ext cx="183652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98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etin kutusu 13"/>
          <p:cNvSpPr txBox="1"/>
          <p:nvPr/>
        </p:nvSpPr>
        <p:spPr>
          <a:xfrm>
            <a:off x="757852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(1.10)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2967236" y="5453008"/>
                <a:ext cx="16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</a:rPr>
                      <m:t>𝑤h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tr-TR" i="1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tr-TR" dirty="0" smtClean="0"/>
                  <a:t>h</a:t>
                </a:r>
                <a:endParaRPr lang="tr-TR" dirty="0"/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36" y="5453008"/>
                <a:ext cx="163455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239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kutusu 16"/>
          <p:cNvSpPr txBox="1"/>
          <p:nvPr/>
        </p:nvSpPr>
        <p:spPr>
          <a:xfrm>
            <a:off x="7578528" y="5453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(1.11)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pic>
        <p:nvPicPr>
          <p:cNvPr id="5" name="Picture 13" descr="cen84959_01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9" y="469662"/>
            <a:ext cx="1695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35" y="404664"/>
            <a:ext cx="6007355" cy="25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376488" y="3060462"/>
            <a:ext cx="65880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3333FF"/>
                </a:solidFill>
              </a:rPr>
              <a:t>Noktalar birbirleriyle aynı akışkan aracılığıyla irtibatlı olmak koşuluyla, bir akışkan içerisinde yatay bir düzlemde tüm noktalardaki basınçlar  geometriden bağımsız olarak aynıdır.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0" y="3717032"/>
            <a:ext cx="17621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" y="6021288"/>
            <a:ext cx="4389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149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251521" y="1412776"/>
                <a:ext cx="3024336" cy="399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 smtClean="0"/>
                  <a:t>Birçok termodinamik ilişkide,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mutlak basınç </a:t>
                </a:r>
                <a:r>
                  <a:rPr lang="tr-TR" dirty="0" smtClean="0"/>
                  <a:t>kullanılmalıdır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algn="just"/>
                <a:endParaRPr lang="tr-TR" b="1" dirty="0" smtClean="0"/>
              </a:p>
              <a:p>
                <a:pPr algn="just"/>
                <a:r>
                  <a:rPr lang="tr-TR" b="1" dirty="0" smtClean="0"/>
                  <a:t>Mutlak </a:t>
                </a:r>
                <a:r>
                  <a:rPr lang="tr-TR" b="1" dirty="0"/>
                  <a:t>basınç, </a:t>
                </a:r>
                <a:r>
                  <a:rPr lang="tr-TR" b="1" dirty="0">
                    <a:solidFill>
                      <a:srgbClr val="FF0000"/>
                    </a:solidFill>
                  </a:rPr>
                  <a:t>ölçülen basınç veya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gösterge (etkin, efektif) </a:t>
                </a:r>
                <a:r>
                  <a:rPr lang="tr-TR" b="1" dirty="0" smtClean="0"/>
                  <a:t>basıncı ile </a:t>
                </a:r>
                <a:r>
                  <a:rPr lang="tr-TR" b="1" dirty="0"/>
                  <a:t>yerel </a:t>
                </a:r>
                <a:r>
                  <a:rPr lang="tr-TR" b="1" dirty="0">
                    <a:solidFill>
                      <a:srgbClr val="FF0000"/>
                    </a:solidFill>
                  </a:rPr>
                  <a:t>atmosferik basıncın </a:t>
                </a:r>
                <a:r>
                  <a:rPr lang="tr-TR" b="1" dirty="0"/>
                  <a:t>toplamıdır.</a:t>
                </a:r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/>
                            </a:rPr>
                            <m:t>𝑚𝑢𝑡𝑙𝑎𝑘</m:t>
                          </m:r>
                        </m:sub>
                      </m:sSub>
                      <m:r>
                        <a:rPr lang="tr-T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tr-TR" b="0" i="1" smtClean="0">
                              <a:latin typeface="Cambria Math"/>
                            </a:rPr>
                            <m:t>ö</m:t>
                          </m:r>
                          <m:r>
                            <a:rPr lang="tr-TR" b="0" i="1" smtClean="0">
                              <a:latin typeface="Cambria Math"/>
                            </a:rPr>
                            <m:t>𝑠𝑡𝑒𝑟𝑔𝑒</m:t>
                          </m:r>
                        </m:sub>
                      </m:sSub>
                      <m:r>
                        <a:rPr lang="tr-T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tr-TR" b="0" i="1" smtClean="0">
                              <a:latin typeface="Cambria Math"/>
                            </a:rPr>
                            <m:t>𝑎𝑡𝑚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r>
                  <a:rPr lang="tr-TR" dirty="0" smtClean="0"/>
                  <a:t>Atmosfer basıncının altındaki basınca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vakum basıncı </a:t>
                </a:r>
                <a:r>
                  <a:rPr lang="tr-TR" dirty="0" smtClean="0"/>
                  <a:t>denir.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412776"/>
                <a:ext cx="3024336" cy="3992888"/>
              </a:xfrm>
              <a:prstGeom prst="rect">
                <a:avLst/>
              </a:prstGeom>
              <a:blipFill rotWithShape="1">
                <a:blip r:embed="rId2"/>
                <a:stretch>
                  <a:fillRect l="-1613" t="-763" r="-18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kdörtgen 3"/>
          <p:cNvSpPr/>
          <p:nvPr/>
        </p:nvSpPr>
        <p:spPr>
          <a:xfrm>
            <a:off x="503040" y="404664"/>
            <a:ext cx="8245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KAVRAMLAR, TANIMLAR VE TEMEL ESASLAR</a:t>
            </a:r>
          </a:p>
          <a:p>
            <a:endParaRPr lang="tr-TR" sz="1400" b="1" dirty="0" smtClean="0"/>
          </a:p>
          <a:p>
            <a:r>
              <a:rPr lang="tr-TR" sz="1400" b="1" dirty="0"/>
              <a:t>1.8. BASINÇ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31" y="1412776"/>
            <a:ext cx="5379921" cy="33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7192"/>
            <a:ext cx="4176464" cy="125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/>
              <a:t>1.8. BASINÇ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8" y="1772816"/>
            <a:ext cx="6970813" cy="21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6160"/>
            <a:ext cx="182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3040" y="4365104"/>
            <a:ext cx="759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Manometre: </a:t>
            </a:r>
            <a:r>
              <a:rPr lang="tr-TR" dirty="0" smtClean="0"/>
              <a:t>Basınç ölçer cihaz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Presostat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Basınç kontrol cihazı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Barometre: </a:t>
            </a:r>
            <a:r>
              <a:rPr lang="tr-TR" dirty="0" smtClean="0"/>
              <a:t>Atmosfer basıncı ölçer.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2844" y="71414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BAROMETRE VE ATMOSFERİK BASINÇ</a:t>
            </a:r>
            <a:endParaRPr lang="tr-TR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85720" y="78579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Atmosferik basınç </a:t>
            </a:r>
            <a:r>
              <a:rPr lang="tr-T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barometre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denen bir cihazla ölçülür. Bu yüzden atmosferik basınç için </a:t>
            </a:r>
            <a:r>
              <a:rPr lang="tr-TR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barometrik</a:t>
            </a:r>
            <a:r>
              <a:rPr lang="tr-T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basınç 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deyimi de kullanılır. </a:t>
            </a:r>
            <a:endParaRPr lang="tr-T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xxxxx\Desktop\termooo\resim\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126768" cy="335758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929058" y="1857364"/>
            <a:ext cx="4929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Örnek:</a:t>
            </a:r>
          </a:p>
          <a:p>
            <a:pPr algn="just"/>
            <a:r>
              <a:rPr lang="tr-T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Barometrik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basıncın 740 </a:t>
            </a:r>
            <a:r>
              <a:rPr lang="tr-T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ve yerçekimi ivmesinin 9.81m/s</a:t>
            </a:r>
            <a:r>
              <a:rPr lang="tr-TR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olduğu bir yerdeki atmosferik basıncı hesaplayınız. (</a:t>
            </a:r>
            <a:r>
              <a:rPr 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tr-TR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civa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=13,570 kg/m</a:t>
            </a:r>
            <a:r>
              <a:rPr lang="tr-TR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tr-T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Patm</a:t>
            </a:r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l-G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tr-T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gh</a:t>
            </a:r>
            <a:endParaRPr lang="tr-T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  <a:p>
            <a:pPr algn="just"/>
            <a:endParaRPr lang="tr-T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tr-T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98.5 </a:t>
            </a:r>
            <a:r>
              <a:rPr lang="tr-TR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kPa</a:t>
            </a:r>
            <a:endParaRPr lang="tr-TR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143380"/>
            <a:ext cx="4712776" cy="762696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1988840"/>
            <a:ext cx="8020244" cy="415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/>
              <a:t>1.8. BASINÇ</a:t>
            </a:r>
          </a:p>
        </p:txBody>
      </p:sp>
    </p:spTree>
    <p:extLst>
      <p:ext uri="{BB962C8B-B14F-4D97-AF65-F5344CB8AC3E}">
        <p14:creationId xmlns:p14="http://schemas.microsoft.com/office/powerpoint/2010/main" val="22883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" y="2276872"/>
            <a:ext cx="8851761" cy="228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/>
              <a:t>1.8. BASINÇ</a:t>
            </a:r>
          </a:p>
        </p:txBody>
      </p:sp>
    </p:spTree>
    <p:extLst>
      <p:ext uri="{BB962C8B-B14F-4D97-AF65-F5344CB8AC3E}">
        <p14:creationId xmlns:p14="http://schemas.microsoft.com/office/powerpoint/2010/main" val="24194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03040" y="404664"/>
            <a:ext cx="8245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</a:t>
            </a:r>
            <a:r>
              <a:rPr lang="tr-TR" sz="2400" b="1" dirty="0" smtClean="0"/>
              <a:t>ESASLAR</a:t>
            </a:r>
            <a:endParaRPr lang="tr-TR" sz="2400" b="1" dirty="0"/>
          </a:p>
        </p:txBody>
      </p:sp>
      <p:sp>
        <p:nvSpPr>
          <p:cNvPr id="6" name="Dikdörtgen 5"/>
          <p:cNvSpPr/>
          <p:nvPr/>
        </p:nvSpPr>
        <p:spPr>
          <a:xfrm>
            <a:off x="503040" y="1916832"/>
            <a:ext cx="8245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u="sng" dirty="0"/>
              <a:t>Bu Derste</a:t>
            </a:r>
            <a:r>
              <a:rPr lang="tr-TR" sz="2000" b="1" u="sng" dirty="0" smtClean="0"/>
              <a:t>;</a:t>
            </a:r>
          </a:p>
          <a:p>
            <a:endParaRPr lang="tr-TR" sz="2000" b="1" u="sng" dirty="0"/>
          </a:p>
          <a:p>
            <a:pPr algn="just"/>
            <a:r>
              <a:rPr lang="tr-TR" dirty="0"/>
              <a:t>İşimizin çoğu matematiksel ifadelerle veya yasalarla düzenlenmiş deneysel gözlemlere dayanacaktır. </a:t>
            </a:r>
            <a:r>
              <a:rPr lang="tr-TR" dirty="0" smtClean="0"/>
              <a:t>Termodinamiğin yasaları:</a:t>
            </a:r>
          </a:p>
          <a:p>
            <a:pPr algn="just"/>
            <a:r>
              <a:rPr lang="tr-TR" b="1" dirty="0" smtClean="0"/>
              <a:t>1- Termodinamiğin Sıfırıncı yasası: Termik (ısıl) dengeyi ifade eder.</a:t>
            </a:r>
          </a:p>
          <a:p>
            <a:pPr algn="just"/>
            <a:r>
              <a:rPr lang="tr-TR" b="1" dirty="0" smtClean="0"/>
              <a:t>2- Termodinamiğin 1. Yasası: Enerjinin korunumu</a:t>
            </a:r>
          </a:p>
          <a:p>
            <a:pPr algn="just"/>
            <a:r>
              <a:rPr lang="tr-TR" b="1" dirty="0" smtClean="0"/>
              <a:t>3- Termodinamiğin 2. Yasası: İşlemlerin belirli bir yönde gerçekleşmesini ifade eder.</a:t>
            </a:r>
          </a:p>
          <a:p>
            <a:pPr algn="just"/>
            <a:r>
              <a:rPr lang="tr-TR" b="1" dirty="0" smtClean="0"/>
              <a:t>4- Termodinamiğin 3. Yasası: </a:t>
            </a:r>
            <a:r>
              <a:rPr lang="tr-TR" b="1" dirty="0" err="1" smtClean="0"/>
              <a:t>Entropi</a:t>
            </a:r>
            <a:r>
              <a:rPr lang="tr-TR" b="1" dirty="0" smtClean="0"/>
              <a:t> ile ilgilidir.</a:t>
            </a:r>
          </a:p>
          <a:p>
            <a:pPr algn="just"/>
            <a:endParaRPr lang="tr-TR" b="1" dirty="0"/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Termodinamiğin </a:t>
            </a:r>
            <a:r>
              <a:rPr lang="tr-TR" b="1" dirty="0"/>
              <a:t>birinci ve ikinci yasası en yaygın olarak kullanılanlardır.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Termodinamik </a:t>
            </a:r>
            <a:r>
              <a:rPr lang="tr-TR" dirty="0"/>
              <a:t>çalışmasında mühendisin amacı, çoğu kez bir klimadan bir nükleer güç santraline kadar olabilecek büyük ölçekli bir sistemin analizini ve tasarımını yapmaktır.</a:t>
            </a:r>
          </a:p>
        </p:txBody>
      </p:sp>
    </p:spTree>
    <p:extLst>
      <p:ext uri="{BB962C8B-B14F-4D97-AF65-F5344CB8AC3E}">
        <p14:creationId xmlns:p14="http://schemas.microsoft.com/office/powerpoint/2010/main" val="21817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1.9. SICAKLIK</a:t>
            </a:r>
            <a:endParaRPr lang="tr-TR" sz="2000" b="1" dirty="0"/>
          </a:p>
        </p:txBody>
      </p:sp>
      <p:sp>
        <p:nvSpPr>
          <p:cNvPr id="4" name="Dikdörtgen 3"/>
          <p:cNvSpPr/>
          <p:nvPr/>
        </p:nvSpPr>
        <p:spPr>
          <a:xfrm>
            <a:off x="323528" y="1451104"/>
            <a:ext cx="82369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Gerçekte sıcaklık moleküler faaliyetin bir </a:t>
            </a:r>
            <a:r>
              <a:rPr lang="tr-TR" dirty="0" smtClean="0"/>
              <a:t>ölçüsüdür.</a:t>
            </a:r>
          </a:p>
          <a:p>
            <a:endParaRPr lang="tr-TR" dirty="0" smtClean="0"/>
          </a:p>
          <a:p>
            <a:r>
              <a:rPr lang="tr-TR" b="1" dirty="0"/>
              <a:t>Sıcaklıkların </a:t>
            </a:r>
            <a:r>
              <a:rPr lang="tr-TR" b="1" dirty="0" smtClean="0"/>
              <a:t>Eşitliliği:</a:t>
            </a:r>
          </a:p>
          <a:p>
            <a:pPr algn="just"/>
            <a:r>
              <a:rPr lang="tr-TR" dirty="0"/>
              <a:t>İki cismi çevrelerinden tecrit edelim fakat birbiriyle temas hâlinde bırakalım. Eğer bir cisim </a:t>
            </a:r>
            <a:r>
              <a:rPr lang="tr-TR" dirty="0" smtClean="0"/>
              <a:t>diğerinden daha </a:t>
            </a:r>
            <a:r>
              <a:rPr lang="tr-TR" dirty="0"/>
              <a:t>sıcak ise sıcak cisim soğuyacak ve soğuk cisim ise ısınacak, cisimlerin bütün özelliklerinin değişimi durana kadar (örneğin elektriksel direnç) her iki cisim değişime maruz kalacaktır. Bu meydana geldiği </a:t>
            </a:r>
            <a:r>
              <a:rPr lang="tr-TR" dirty="0" smtClean="0"/>
              <a:t>zaman </a:t>
            </a:r>
            <a:r>
              <a:rPr lang="tr-TR" dirty="0"/>
              <a:t>iki cisim arasında </a:t>
            </a:r>
            <a:r>
              <a:rPr lang="tr-TR" dirty="0">
                <a:solidFill>
                  <a:srgbClr val="FF0000"/>
                </a:solidFill>
              </a:rPr>
              <a:t>ısıl </a:t>
            </a:r>
            <a:r>
              <a:rPr lang="tr-TR" dirty="0" smtClean="0">
                <a:solidFill>
                  <a:srgbClr val="FF0000"/>
                </a:solidFill>
              </a:rPr>
              <a:t>dengenin</a:t>
            </a:r>
            <a:r>
              <a:rPr lang="tr-TR" dirty="0" smtClean="0"/>
              <a:t> </a:t>
            </a:r>
            <a:r>
              <a:rPr lang="tr-TR" dirty="0"/>
              <a:t>oluştuğu söylenir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Oldukça açık bir gözlem olan bu </a:t>
            </a:r>
            <a:r>
              <a:rPr lang="tr-TR" dirty="0" smtClean="0"/>
              <a:t>durum </a:t>
            </a:r>
            <a:r>
              <a:rPr lang="tr-TR" dirty="0" smtClean="0">
                <a:solidFill>
                  <a:srgbClr val="FF0000"/>
                </a:solidFill>
              </a:rPr>
              <a:t>termodinamiğin sıfırıncı yasası</a:t>
            </a:r>
            <a:r>
              <a:rPr lang="tr-TR" dirty="0" smtClean="0"/>
              <a:t> olarak </a:t>
            </a:r>
            <a:r>
              <a:rPr lang="tr-TR" dirty="0"/>
              <a:t>ifade edilir: </a:t>
            </a:r>
            <a:r>
              <a:rPr lang="tr-TR" b="1" dirty="0"/>
              <a:t>Eğer iki </a:t>
            </a:r>
            <a:r>
              <a:rPr lang="tr-TR" b="1" dirty="0" smtClean="0"/>
              <a:t>sistemin </a:t>
            </a:r>
            <a:r>
              <a:rPr lang="tr-TR" b="1" dirty="0"/>
              <a:t>üçüncü bir sistemle </a:t>
            </a:r>
            <a:r>
              <a:rPr lang="tr-TR" b="1" dirty="0" smtClean="0"/>
              <a:t>sıcaklıkları eşit </a:t>
            </a:r>
            <a:r>
              <a:rPr lang="tr-TR" b="1" dirty="0"/>
              <a:t>ise birbirleri ile </a:t>
            </a:r>
            <a:r>
              <a:rPr lang="tr-TR" b="1" dirty="0" smtClean="0"/>
              <a:t>sıcaklıkları eşittir.</a:t>
            </a:r>
            <a:endParaRPr lang="tr-TR" b="1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69160"/>
            <a:ext cx="2466975" cy="18478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9773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03040" y="404664"/>
            <a:ext cx="8245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sz="2000" b="1" dirty="0" smtClean="0"/>
              <a:t>1.9. SICAKLIK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sz="2000" b="1" dirty="0"/>
              <a:t>Bağıl Sıcaklık </a:t>
            </a:r>
            <a:r>
              <a:rPr lang="tr-TR" sz="2000" b="1" dirty="0" smtClean="0"/>
              <a:t>Ölçeği:</a:t>
            </a:r>
          </a:p>
          <a:p>
            <a:pPr algn="just"/>
            <a:endParaRPr lang="tr-TR" sz="2000" b="1" dirty="0" smtClean="0"/>
          </a:p>
          <a:p>
            <a:pPr algn="just"/>
            <a:r>
              <a:rPr lang="tr-TR" dirty="0"/>
              <a:t>Bir sıcaklık ölçeği oluşturmak için donma ve buharlaşma </a:t>
            </a:r>
            <a:r>
              <a:rPr lang="tr-TR" dirty="0" smtClean="0"/>
              <a:t>noktası gibi </a:t>
            </a:r>
            <a:r>
              <a:rPr lang="tr-TR" dirty="0"/>
              <a:t>iki sabit noktalar arasında derece olarak adlandırılan alt bölümler </a:t>
            </a:r>
            <a:r>
              <a:rPr lang="tr-TR" dirty="0" smtClean="0"/>
              <a:t>seçeriz.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Donma (Buz) noktası, buz ve suyun 101 </a:t>
            </a:r>
            <a:r>
              <a:rPr lang="tr-TR" dirty="0" err="1"/>
              <a:t>kPa</a:t>
            </a:r>
            <a:r>
              <a:rPr lang="tr-TR" dirty="0"/>
              <a:t> basınçta dengede </a:t>
            </a:r>
            <a:r>
              <a:rPr lang="tr-TR" dirty="0" smtClean="0"/>
              <a:t>olduğunda </a:t>
            </a:r>
            <a:r>
              <a:rPr lang="tr-TR" dirty="0"/>
              <a:t>oluşur; Kaynama (Buhar) noktası 101 </a:t>
            </a:r>
            <a:r>
              <a:rPr lang="tr-TR" dirty="0" err="1"/>
              <a:t>kPa</a:t>
            </a:r>
            <a:r>
              <a:rPr lang="tr-TR" dirty="0"/>
              <a:t> basınçta suyun </a:t>
            </a:r>
            <a:r>
              <a:rPr lang="tr-TR" dirty="0" smtClean="0"/>
              <a:t>sıvı ve </a:t>
            </a:r>
            <a:r>
              <a:rPr lang="tr-TR" dirty="0"/>
              <a:t>buhar hâlinin dengede olduğunda oluşur. </a:t>
            </a:r>
            <a:r>
              <a:rPr lang="tr-TR" dirty="0" err="1"/>
              <a:t>Fahrenheit</a:t>
            </a:r>
            <a:r>
              <a:rPr lang="tr-TR" dirty="0"/>
              <a:t> ölçeğinde iki nokta arasında 180 derece vardır, </a:t>
            </a:r>
            <a:r>
              <a:rPr lang="tr-TR" dirty="0" err="1"/>
              <a:t>Celcius</a:t>
            </a:r>
            <a:r>
              <a:rPr lang="tr-TR" dirty="0"/>
              <a:t> (daha önce </a:t>
            </a:r>
            <a:r>
              <a:rPr lang="tr-TR" dirty="0" smtClean="0"/>
              <a:t>Santigrat olarak </a:t>
            </a:r>
            <a:r>
              <a:rPr lang="tr-TR" dirty="0"/>
              <a:t>adlandırılırdı) ölçeği üzerinde 100 derece mevcuttur. </a:t>
            </a:r>
            <a:r>
              <a:rPr lang="tr-TR" dirty="0" err="1"/>
              <a:t>Fahrenheit</a:t>
            </a:r>
            <a:r>
              <a:rPr lang="tr-TR" dirty="0"/>
              <a:t> ölçeğinde donma noktasına 32 </a:t>
            </a:r>
            <a:r>
              <a:rPr lang="tr-TR" dirty="0" smtClean="0"/>
              <a:t>değeri </a:t>
            </a:r>
            <a:r>
              <a:rPr lang="tr-TR" dirty="0"/>
              <a:t>ve </a:t>
            </a:r>
            <a:r>
              <a:rPr lang="tr-TR" dirty="0" err="1"/>
              <a:t>Celcius</a:t>
            </a:r>
            <a:r>
              <a:rPr lang="tr-TR" dirty="0"/>
              <a:t> ölçeğinde ise 0 değeri atanmıştır. Bu seçim bize aşağıdaki </a:t>
            </a:r>
            <a:r>
              <a:rPr lang="tr-TR" dirty="0" smtClean="0"/>
              <a:t>bağıntıları yazmamıza </a:t>
            </a:r>
            <a:r>
              <a:rPr lang="tr-TR" dirty="0"/>
              <a:t>izin </a:t>
            </a:r>
            <a:r>
              <a:rPr lang="tr-TR" dirty="0" smtClean="0"/>
              <a:t> vermektedir</a:t>
            </a:r>
            <a:r>
              <a:rPr lang="tr-TR" dirty="0"/>
              <a:t>.</a:t>
            </a:r>
          </a:p>
          <a:p>
            <a:pPr algn="just"/>
            <a:endParaRPr lang="tr-TR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5160724"/>
            <a:ext cx="8435249" cy="12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556792"/>
            <a:ext cx="8245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Mutlak Sıcaklık </a:t>
            </a:r>
            <a:r>
              <a:rPr lang="tr-TR" b="1" dirty="0" smtClean="0"/>
              <a:t>Ölçeği:</a:t>
            </a:r>
          </a:p>
          <a:p>
            <a:endParaRPr lang="tr-TR" b="1" dirty="0"/>
          </a:p>
          <a:p>
            <a:r>
              <a:rPr lang="tr-TR" dirty="0"/>
              <a:t>Mutlak ve bağıl sıcaklıklar arasındaki ilişki aşağıdaki gibidir: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1.9. SICAKLIK</a:t>
            </a:r>
            <a:endParaRPr lang="tr-TR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3" y="2564904"/>
            <a:ext cx="7659542" cy="98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72848" y="371703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Burada </a:t>
            </a:r>
            <a:r>
              <a:rPr lang="tr-TR" dirty="0"/>
              <a:t>“F” indisi </a:t>
            </a:r>
            <a:r>
              <a:rPr lang="tr-TR" dirty="0" err="1"/>
              <a:t>Fahrenheit</a:t>
            </a:r>
            <a:r>
              <a:rPr lang="tr-TR" dirty="0"/>
              <a:t> ölçeğini ve “C” indisi </a:t>
            </a:r>
            <a:r>
              <a:rPr lang="tr-TR" dirty="0" err="1"/>
              <a:t>Celcius</a:t>
            </a:r>
            <a:r>
              <a:rPr lang="tr-TR" dirty="0"/>
              <a:t> ölçeğini ifade etmektedir. (460 ve 273 değerleri kesin doğruluğun istenmediği yerlerde kullanılabilir). Mutlak sıcaklık </a:t>
            </a:r>
            <a:r>
              <a:rPr lang="tr-TR" dirty="0" err="1"/>
              <a:t>Fahrenheit</a:t>
            </a:r>
            <a:r>
              <a:rPr lang="tr-TR" dirty="0"/>
              <a:t> ölçeğinde </a:t>
            </a:r>
            <a:r>
              <a:rPr lang="tr-TR" dirty="0" err="1"/>
              <a:t>Rankine</a:t>
            </a:r>
            <a:r>
              <a:rPr lang="tr-TR" dirty="0"/>
              <a:t> </a:t>
            </a:r>
            <a:r>
              <a:rPr lang="tr-TR" dirty="0" smtClean="0"/>
              <a:t>derecesinde </a:t>
            </a:r>
            <a:r>
              <a:rPr lang="tr-TR" dirty="0"/>
              <a:t>(°R) ve </a:t>
            </a:r>
            <a:r>
              <a:rPr lang="tr-TR" dirty="0" err="1"/>
              <a:t>Celsius</a:t>
            </a:r>
            <a:r>
              <a:rPr lang="tr-TR" dirty="0"/>
              <a:t> ölçeğinde Kelvin (K) cinsinden verilir. Not: 300 K, “300 Kelvin” olarak okunur, “ 300 Kelvin derece” olarak değil. Sıcaklık Kelvin olarak ölçüldüğünde derece sembolü kullanmayız.</a:t>
            </a:r>
          </a:p>
        </p:txBody>
      </p:sp>
    </p:spTree>
    <p:extLst>
      <p:ext uri="{BB962C8B-B14F-4D97-AF65-F5344CB8AC3E}">
        <p14:creationId xmlns:p14="http://schemas.microsoft.com/office/powerpoint/2010/main" val="14844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7" y="2492896"/>
            <a:ext cx="82120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1.9. SICAKLIK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516216" y="6366222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1.10. ENERJİ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529754" y="1556792"/>
                <a:ext cx="8211491" cy="3807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Bir sistem, enerjinin birçok farklı çeşitlerine </a:t>
                </a:r>
                <a:r>
                  <a:rPr lang="tr-TR" dirty="0"/>
                  <a:t>sahip olabilir. Sistem boyunca özelliklerin </a:t>
                </a:r>
                <a:r>
                  <a:rPr lang="tr-TR" dirty="0" err="1"/>
                  <a:t>uniform</a:t>
                </a:r>
                <a:r>
                  <a:rPr lang="tr-TR" dirty="0"/>
                  <a:t> </a:t>
                </a:r>
                <a:r>
                  <a:rPr lang="tr-TR" dirty="0" smtClean="0"/>
                  <a:t>olduğunu </a:t>
                </a:r>
                <a:r>
                  <a:rPr lang="tr-TR" dirty="0"/>
                  <a:t>kabul ederek, </a:t>
                </a:r>
                <a:r>
                  <a:rPr lang="tr-TR" dirty="0">
                    <a:solidFill>
                      <a:srgbClr val="FF0000"/>
                    </a:solidFill>
                  </a:rPr>
                  <a:t>kinetik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enerji </a:t>
                </a:r>
                <a:r>
                  <a:rPr lang="tr-TR" dirty="0" smtClean="0"/>
                  <a:t>aşağıdaki </a:t>
                </a:r>
                <a:r>
                  <a:rPr lang="tr-TR" dirty="0"/>
                  <a:t>gibi verilir; </a:t>
                </a:r>
                <a:endParaRPr lang="tr-TR" dirty="0" smtClean="0"/>
              </a:p>
              <a:p>
                <a:endParaRPr lang="tr-TR" dirty="0"/>
              </a:p>
              <a:p>
                <a:r>
                  <a:rPr lang="tr-TR" b="0" dirty="0" smtClean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𝐾𝐸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tr-T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				 (1.17)</a:t>
                </a:r>
              </a:p>
              <a:p>
                <a:endParaRPr lang="tr-TR" dirty="0" smtClean="0"/>
              </a:p>
              <a:p>
                <a:pPr algn="just"/>
                <a:r>
                  <a:rPr lang="tr-TR" dirty="0"/>
                  <a:t>Keyfi olarak </a:t>
                </a:r>
                <a:r>
                  <a:rPr lang="tr-TR" dirty="0" smtClean="0"/>
                  <a:t>seçilmiş bir </a:t>
                </a:r>
                <a:r>
                  <a:rPr lang="tr-TR" dirty="0"/>
                  <a:t>tabandan </a:t>
                </a:r>
                <a:r>
                  <a:rPr lang="tr-TR" dirty="0" smtClean="0"/>
                  <a:t>h yüksekliğinden dolayı sahip </a:t>
                </a:r>
                <a:r>
                  <a:rPr lang="tr-TR" dirty="0"/>
                  <a:t>olduğu enerji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potansiyel </a:t>
                </a:r>
                <a:r>
                  <a:rPr lang="tr-TR" dirty="0">
                    <a:solidFill>
                      <a:srgbClr val="FF0000"/>
                    </a:solidFill>
                  </a:rPr>
                  <a:t>enerji</a:t>
                </a:r>
                <a:r>
                  <a:rPr lang="tr-TR" dirty="0"/>
                  <a:t>dir</a:t>
                </a:r>
                <a:r>
                  <a:rPr lang="tr-TR" dirty="0" smtClean="0"/>
                  <a:t>;  </a:t>
                </a:r>
                <a:r>
                  <a:rPr lang="tr-TR" dirty="0"/>
                  <a:t>aşağıdaki </a:t>
                </a:r>
                <a:r>
                  <a:rPr lang="tr-TR" dirty="0" smtClean="0"/>
                  <a:t>eşitlikten </a:t>
                </a:r>
                <a:r>
                  <a:rPr lang="tr-TR" dirty="0"/>
                  <a:t>belirlenir: </a:t>
                </a:r>
                <a:endParaRPr lang="tr-TR" dirty="0" smtClean="0"/>
              </a:p>
              <a:p>
                <a:pPr algn="just"/>
                <a:endParaRPr lang="tr-TR" dirty="0"/>
              </a:p>
              <a:p>
                <a:pPr algn="just"/>
                <a:r>
                  <a:rPr lang="tr-TR" b="0" dirty="0" smtClean="0"/>
                  <a:t>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𝑃𝐸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𝑚𝑔h</m:t>
                    </m:r>
                  </m:oMath>
                </a14:m>
                <a:r>
                  <a:rPr lang="tr-TR" dirty="0" smtClean="0"/>
                  <a:t>		                           	 (1.18)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Bu enerjinin moleküler ve atomik biçimi </a:t>
                </a:r>
                <a:r>
                  <a:rPr lang="tr-TR" dirty="0">
                    <a:solidFill>
                      <a:srgbClr val="FF0000"/>
                    </a:solidFill>
                  </a:rPr>
                  <a:t>iç enerji </a:t>
                </a:r>
                <a:r>
                  <a:rPr lang="tr-TR" dirty="0"/>
                  <a:t>olarak ifade edilir ve </a:t>
                </a:r>
                <a:r>
                  <a:rPr lang="tr-TR" dirty="0">
                    <a:solidFill>
                      <a:srgbClr val="FF0000"/>
                    </a:solidFill>
                  </a:rPr>
                  <a:t>U</a:t>
                </a:r>
                <a:r>
                  <a:rPr lang="tr-TR" dirty="0"/>
                  <a:t> harfi ile gösterilir. </a:t>
                </a:r>
              </a:p>
              <a:p>
                <a:pPr algn="just"/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4" y="1556792"/>
                <a:ext cx="8211491" cy="3807453"/>
              </a:xfrm>
              <a:prstGeom prst="rect">
                <a:avLst/>
              </a:prstGeom>
              <a:blipFill rotWithShape="1">
                <a:blip r:embed="rId2"/>
                <a:stretch>
                  <a:fillRect l="-668" t="-800" r="-5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34" y="4962525"/>
            <a:ext cx="2466975" cy="18478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85184"/>
            <a:ext cx="2304256" cy="1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03040" y="148478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Enerji, </a:t>
            </a:r>
            <a:r>
              <a:rPr lang="tr-TR" b="1" dirty="0" smtClean="0"/>
              <a:t>yalıtımlı bir </a:t>
            </a:r>
            <a:r>
              <a:rPr lang="tr-TR" b="1" dirty="0"/>
              <a:t>sistemde </a:t>
            </a:r>
            <a:r>
              <a:rPr lang="tr-TR" b="1" dirty="0" smtClean="0"/>
              <a:t>yaratılamaz </a:t>
            </a:r>
            <a:r>
              <a:rPr lang="tr-TR" b="1" dirty="0"/>
              <a:t>veya yok edilemez, sadece bir biçimden </a:t>
            </a:r>
            <a:r>
              <a:rPr lang="tr-TR" b="1" dirty="0" smtClean="0"/>
              <a:t>diğerine </a:t>
            </a:r>
            <a:r>
              <a:rPr lang="tr-TR" b="1" dirty="0"/>
              <a:t>dönüştürülebilir.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03040" y="404664"/>
            <a:ext cx="8245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b="1" dirty="0" smtClean="0"/>
              <a:t>1.10. ENERJİ</a:t>
            </a:r>
            <a:endParaRPr lang="tr-TR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8" y="2348880"/>
            <a:ext cx="784887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0051"/>
            <a:ext cx="7510492" cy="16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76872"/>
            <a:ext cx="822654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11" y="3068960"/>
            <a:ext cx="51815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34" y="4653136"/>
            <a:ext cx="6199755" cy="17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56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385"/>
            <a:ext cx="8532440" cy="34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67" y="3212976"/>
            <a:ext cx="6793093" cy="340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070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5" y="748891"/>
            <a:ext cx="772401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648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38" y="480051"/>
            <a:ext cx="6029146" cy="26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54676"/>
            <a:ext cx="6185317" cy="37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xx\Desktop\termooo\resim\uygul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163340"/>
            <a:ext cx="8786842" cy="4366279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9612"/>
            <a:ext cx="1597612" cy="17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tr-TR" sz="3200" dirty="0"/>
              <a:t>Termodinamiğin Uygulama Alanları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66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28792" cy="226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19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41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7242"/>
            <a:ext cx="7631674" cy="439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21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2" y="1268760"/>
            <a:ext cx="7293906" cy="392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3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351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3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11760" y="11071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Problemler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071563"/>
            <a:ext cx="6157913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4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</a:t>
            </a:r>
            <a:r>
              <a:rPr lang="tr-TR" sz="2000" b="1" dirty="0"/>
              <a:t>, </a:t>
            </a:r>
            <a:r>
              <a:rPr lang="tr-TR" sz="2400" b="1" dirty="0"/>
              <a:t>TANIMLAR</a:t>
            </a:r>
            <a:r>
              <a:rPr lang="tr-TR" sz="2000" b="1" dirty="0"/>
              <a:t>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1.2</a:t>
            </a:r>
            <a:r>
              <a:rPr lang="tr-TR" b="1" dirty="0" smtClean="0"/>
              <a:t> </a:t>
            </a:r>
            <a:r>
              <a:rPr lang="tr-TR" sz="2000" b="1" dirty="0"/>
              <a:t>TERMODİNAMİK</a:t>
            </a:r>
            <a:r>
              <a:rPr lang="tr-TR" b="1" dirty="0"/>
              <a:t> </a:t>
            </a:r>
            <a:r>
              <a:rPr lang="tr-TR" sz="2000" b="1" dirty="0"/>
              <a:t>SİSTEMLER VE KONTROL HACMİ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95536" y="2132856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Bir termodinamik sistem, </a:t>
            </a:r>
            <a:r>
              <a:rPr lang="tr-TR" b="1" dirty="0" smtClean="0"/>
              <a:t>bazı kapalı yüzeyler </a:t>
            </a:r>
            <a:r>
              <a:rPr lang="tr-TR" b="1" dirty="0"/>
              <a:t>içinde </a:t>
            </a:r>
            <a:r>
              <a:rPr lang="tr-TR" b="1" dirty="0" smtClean="0"/>
              <a:t>sınırlandırılmış belirli </a:t>
            </a:r>
            <a:r>
              <a:rPr lang="tr-TR" b="1" dirty="0"/>
              <a:t>bir miktardaki cisimdir. </a:t>
            </a:r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Şekil </a:t>
            </a:r>
            <a:r>
              <a:rPr lang="tr-TR" dirty="0"/>
              <a:t>1-1’de sistem, </a:t>
            </a:r>
            <a:r>
              <a:rPr lang="tr-TR" dirty="0" smtClean="0"/>
              <a:t>çalışma akışkanı olarak sıkıştırılmış gazdır </a:t>
            </a:r>
            <a:r>
              <a:rPr lang="tr-TR" dirty="0"/>
              <a:t>ve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sistem </a:t>
            </a:r>
            <a:r>
              <a:rPr lang="tr-TR" b="1" dirty="0" smtClean="0">
                <a:solidFill>
                  <a:srgbClr val="FF0000"/>
                </a:solidFill>
              </a:rPr>
              <a:t>sınırı</a:t>
            </a:r>
            <a:r>
              <a:rPr lang="tr-TR" b="1" dirty="0" smtClean="0"/>
              <a:t> </a:t>
            </a:r>
            <a:r>
              <a:rPr lang="tr-TR" dirty="0" smtClean="0"/>
              <a:t>kesikli </a:t>
            </a:r>
            <a:r>
              <a:rPr lang="tr-TR" dirty="0"/>
              <a:t>çizgi ile gösterilmiştir.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89" y="1942866"/>
            <a:ext cx="4410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9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556792"/>
            <a:ext cx="8245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Sistemin dışındaki bütün maddeler ve alan, toplu olarak onun </a:t>
            </a:r>
            <a:r>
              <a:rPr lang="tr-TR" dirty="0" smtClean="0">
                <a:solidFill>
                  <a:srgbClr val="FF0000"/>
                </a:solidFill>
              </a:rPr>
              <a:t>çevresi</a:t>
            </a:r>
            <a:r>
              <a:rPr lang="tr-TR" dirty="0" smtClean="0"/>
              <a:t> olarak </a:t>
            </a:r>
            <a:r>
              <a:rPr lang="tr-TR" dirty="0"/>
              <a:t>adlandırılır. </a:t>
            </a:r>
            <a:endParaRPr lang="tr-TR" dirty="0" smtClean="0"/>
          </a:p>
          <a:p>
            <a:pPr algn="just"/>
            <a:r>
              <a:rPr lang="tr-TR" b="1" dirty="0" smtClean="0"/>
              <a:t>Bir </a:t>
            </a:r>
            <a:r>
              <a:rPr lang="tr-TR" b="1" dirty="0"/>
              <a:t>sistem, </a:t>
            </a:r>
            <a:r>
              <a:rPr lang="tr-TR" b="1" dirty="0" smtClean="0"/>
              <a:t>sınırı boyunca </a:t>
            </a:r>
            <a:r>
              <a:rPr lang="tr-TR" b="1" dirty="0"/>
              <a:t>enerji iletimi yaparak çevresi ile etkileşim yapar. </a:t>
            </a:r>
            <a:r>
              <a:rPr lang="tr-TR" dirty="0"/>
              <a:t>Verilen sistemin sınırından madde geçmez. </a:t>
            </a:r>
            <a:r>
              <a:rPr lang="tr-TR" dirty="0">
                <a:solidFill>
                  <a:srgbClr val="FF0000"/>
                </a:solidFill>
              </a:rPr>
              <a:t>Eğer sistem sınırından çevreye enerji </a:t>
            </a:r>
            <a:r>
              <a:rPr lang="tr-TR" dirty="0" smtClean="0">
                <a:solidFill>
                  <a:srgbClr val="FF0000"/>
                </a:solidFill>
              </a:rPr>
              <a:t>giriş çıkışı yoksa </a:t>
            </a:r>
            <a:r>
              <a:rPr lang="tr-TR" dirty="0">
                <a:solidFill>
                  <a:srgbClr val="FF0000"/>
                </a:solidFill>
              </a:rPr>
              <a:t>bu sistem </a:t>
            </a:r>
            <a:r>
              <a:rPr lang="tr-TR" dirty="0" smtClean="0">
                <a:solidFill>
                  <a:srgbClr val="FF0000"/>
                </a:solidFill>
              </a:rPr>
              <a:t>yalıtımlı sistemdir.</a:t>
            </a:r>
          </a:p>
          <a:p>
            <a:pPr algn="just"/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</a:t>
            </a:r>
            <a:r>
              <a:rPr lang="tr-TR" sz="2000" b="1" dirty="0"/>
              <a:t>, TANIMLAR VE TEMEL ESASLAR</a:t>
            </a:r>
          </a:p>
          <a:p>
            <a:endParaRPr lang="tr-TR" b="1" dirty="0"/>
          </a:p>
          <a:p>
            <a:r>
              <a:rPr lang="tr-TR" sz="2000" b="1" dirty="0" smtClean="0"/>
              <a:t>1.2 </a:t>
            </a:r>
            <a:r>
              <a:rPr lang="tr-TR" sz="2000" b="1" dirty="0"/>
              <a:t>TERMODİNAMİK SİSTEMLER VE KONTROL HACMİ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11118"/>
            <a:ext cx="4364373" cy="20814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5114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067294" cy="2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</a:t>
            </a:r>
            <a:r>
              <a:rPr lang="tr-TR" sz="2400" b="1" dirty="0" smtClean="0"/>
              <a:t>ESASLAR</a:t>
            </a:r>
          </a:p>
          <a:p>
            <a:endParaRPr lang="tr-TR" b="1" dirty="0"/>
          </a:p>
          <a:p>
            <a:r>
              <a:rPr lang="tr-TR" sz="2000" b="1" dirty="0" smtClean="0"/>
              <a:t>1.2 </a:t>
            </a:r>
            <a:r>
              <a:rPr lang="tr-TR" sz="2000" b="1" dirty="0"/>
              <a:t>TERMODİNAMİK SİSTEMLER VE KONTROL HACMİ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3040" y="1628800"/>
            <a:ext cx="824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Birçok durumda, eğer dikkatler bir madde akışının olduğu bir hacim üzerine odaklanırsa, analiz basitleştirilir. Böyle bir hacim, </a:t>
            </a:r>
            <a:r>
              <a:rPr lang="tr-TR" dirty="0">
                <a:solidFill>
                  <a:srgbClr val="FF0000"/>
                </a:solidFill>
              </a:rPr>
              <a:t>kontrol hacmidir</a:t>
            </a:r>
            <a:r>
              <a:rPr lang="tr-TR" dirty="0"/>
              <a:t>. Bir pompa, bir türbin, şişirilmiş bir balon kontrol hacmine örneklerdir. </a:t>
            </a:r>
            <a:r>
              <a:rPr lang="tr-TR" dirty="0">
                <a:solidFill>
                  <a:srgbClr val="FF0000"/>
                </a:solidFill>
              </a:rPr>
              <a:t>Kontrol hacmini tamamen saran yüzey, kontrol yüzeyi olarak adlandırılır.</a:t>
            </a:r>
            <a:r>
              <a:rPr lang="tr-TR" b="1" dirty="0"/>
              <a:t> </a:t>
            </a:r>
            <a:r>
              <a:rPr lang="tr-TR" dirty="0"/>
              <a:t>Şekil 1-2’de bir örnek çizilmiştir.</a:t>
            </a:r>
          </a:p>
        </p:txBody>
      </p:sp>
    </p:spTree>
    <p:extLst>
      <p:ext uri="{BB962C8B-B14F-4D97-AF65-F5344CB8AC3E}">
        <p14:creationId xmlns:p14="http://schemas.microsoft.com/office/powerpoint/2010/main" val="36375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1.4</a:t>
            </a:r>
            <a:r>
              <a:rPr lang="tr-TR" sz="2000" b="1" dirty="0"/>
              <a:t>. BİR SİSTEMİN DURUMU VE ÖZELLİKLERİ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23528" y="1510159"/>
                <a:ext cx="8136904" cy="4114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 smtClean="0"/>
                  <a:t>Faz</a:t>
                </a:r>
                <a:r>
                  <a:rPr lang="tr-TR" dirty="0"/>
                  <a:t>, bir madde miktarının </a:t>
                </a:r>
                <a:r>
                  <a:rPr lang="tr-TR" dirty="0" smtClean="0"/>
                  <a:t>her </a:t>
                </a:r>
                <a:r>
                  <a:rPr lang="tr-TR" dirty="0"/>
                  <a:t>tarafında </a:t>
                </a:r>
                <a:r>
                  <a:rPr lang="tr-TR" dirty="0" smtClean="0"/>
                  <a:t>aynı kimyasal </a:t>
                </a:r>
                <a:r>
                  <a:rPr lang="tr-TR" dirty="0"/>
                  <a:t>bileşime sahip olmasıdır, yani </a:t>
                </a:r>
                <a:r>
                  <a:rPr lang="tr-TR" dirty="0">
                    <a:solidFill>
                      <a:srgbClr val="FF0000"/>
                    </a:solidFill>
                  </a:rPr>
                  <a:t>homojen</a:t>
                </a:r>
                <a:r>
                  <a:rPr lang="tr-TR" dirty="0"/>
                  <a:t> olmasıdır. </a:t>
                </a:r>
                <a:endParaRPr lang="tr-TR" dirty="0" smtClean="0"/>
              </a:p>
              <a:p>
                <a:pPr algn="just"/>
                <a:endParaRPr lang="tr-TR" dirty="0" smtClean="0"/>
              </a:p>
              <a:p>
                <a:pPr algn="just"/>
                <a:r>
                  <a:rPr lang="tr-TR" dirty="0" smtClean="0"/>
                  <a:t>Bir </a:t>
                </a:r>
                <a:r>
                  <a:rPr lang="tr-TR" dirty="0"/>
                  <a:t>sistemin durumu belirli bir anda özelliklerini veren değerler tarafından </a:t>
                </a:r>
                <a:r>
                  <a:rPr lang="tr-TR" dirty="0" smtClean="0"/>
                  <a:t>tanımlandığı için </a:t>
                </a:r>
                <a:r>
                  <a:rPr lang="tr-TR" dirty="0">
                    <a:solidFill>
                      <a:srgbClr val="FF0000"/>
                    </a:solidFill>
                  </a:rPr>
                  <a:t>sistemin şartlarıdır</a:t>
                </a:r>
                <a:r>
                  <a:rPr lang="tr-TR" dirty="0"/>
                  <a:t>. Yaygın özellikler basınç, sıcaklık, </a:t>
                </a:r>
                <a:r>
                  <a:rPr lang="tr-TR" dirty="0" smtClean="0"/>
                  <a:t>hacim</a:t>
                </a:r>
                <a:r>
                  <a:rPr lang="tr-TR" dirty="0"/>
                  <a:t>, hız ve yer konumudur. </a:t>
                </a:r>
                <a:endParaRPr lang="tr-TR" dirty="0" smtClean="0"/>
              </a:p>
              <a:p>
                <a:pPr algn="just"/>
                <a:endParaRPr lang="tr-TR" dirty="0" smtClean="0"/>
              </a:p>
              <a:p>
                <a:pPr algn="just"/>
                <a:r>
                  <a:rPr lang="tr-TR" dirty="0"/>
                  <a:t>Bir özelliğin temel </a:t>
                </a:r>
                <a:r>
                  <a:rPr lang="tr-TR" dirty="0" smtClean="0"/>
                  <a:t>vasfı sistem </a:t>
                </a:r>
                <a:r>
                  <a:rPr lang="tr-TR" dirty="0"/>
                  <a:t>belirli bir durumda olduğunda özgün bir değere sahip olmasıdır ve bu </a:t>
                </a:r>
                <a:r>
                  <a:rPr lang="tr-TR" dirty="0" smtClean="0"/>
                  <a:t>değer </a:t>
                </a:r>
                <a:r>
                  <a:rPr lang="tr-TR" dirty="0"/>
                  <a:t>sistemin geçirdiği önceki durumlarına </a:t>
                </a:r>
                <a:r>
                  <a:rPr lang="tr-TR" dirty="0" smtClean="0"/>
                  <a:t>bağlı değildir.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Herhangi </a:t>
                </a:r>
                <a:r>
                  <a:rPr lang="tr-TR" dirty="0">
                    <a:solidFill>
                      <a:srgbClr val="FF0000"/>
                    </a:solidFill>
                  </a:rPr>
                  <a:t>bir değişim sadece sistemin başlangıç ve son durumuna bağlıdır. 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Bir özelliği temsil etmesi için </a:t>
                </a:r>
                <a:r>
                  <a:rPr lang="tr-TR" dirty="0" smtClean="0"/>
                  <a:t>‘</a:t>
                </a:r>
                <a:r>
                  <a:rPr lang="tr-TR" dirty="0" smtClean="0">
                    <a:latin typeface="Cambria Math"/>
                    <a:ea typeface="Cambria Math"/>
                  </a:rPr>
                  <a:t>𝜙’</a:t>
                </a:r>
                <a:r>
                  <a:rPr lang="tr-TR" dirty="0" smtClean="0"/>
                  <a:t> </a:t>
                </a:r>
                <a:r>
                  <a:rPr lang="tr-TR" dirty="0"/>
                  <a:t>sembolü kullanırsak, matematiksel </a:t>
                </a:r>
                <a:r>
                  <a:rPr lang="tr-TR" dirty="0" smtClean="0"/>
                  <a:t>denklem: 	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tr-TR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tr-T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tr-TR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tr-T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tr-TR" b="0" i="1" smtClean="0">
                            <a:latin typeface="Cambria Math"/>
                          </a:rPr>
                          <m:t>𝑑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nary>
                    <m:r>
                      <a:rPr lang="tr-TR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		 		(1.2)</a:t>
                </a: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10159"/>
                <a:ext cx="8136904" cy="4114524"/>
              </a:xfrm>
              <a:prstGeom prst="rect">
                <a:avLst/>
              </a:prstGeom>
              <a:blipFill rotWithShape="1">
                <a:blip r:embed="rId2"/>
                <a:stretch>
                  <a:fillRect l="-599" t="-741" r="-674" b="-176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5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03040" y="404664"/>
            <a:ext cx="824542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KAVRAMLAR, TANIMLAR VE TEMEL ESASLAR</a:t>
            </a:r>
          </a:p>
          <a:p>
            <a:endParaRPr lang="tr-TR" b="1" dirty="0" smtClean="0"/>
          </a:p>
          <a:p>
            <a:r>
              <a:rPr lang="tr-TR" sz="2000" b="1" dirty="0" smtClean="0"/>
              <a:t>1.4. BİR SİSTEMİN DURUMU VE ÖZELLİKLERİ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494896" y="1628800"/>
                <a:ext cx="8136904" cy="2978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 smtClean="0"/>
                  <a:t>Yaygın özellik, sistemin kütlesine bağımlıdır. Hacim, momentum ve kinetik enerji örnek olarak verilebilir. Eğer iki sistem yan yana getirildiğinde, yeni sistemin özelliği, orijinal iki sistemin yaygın özelliklerinin toplamıdır.</a:t>
                </a:r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Eğer yaygın bir özelliği kütleye bölersek bir özgül </a:t>
                </a:r>
                <a:r>
                  <a:rPr lang="tr-TR" dirty="0" smtClean="0"/>
                  <a:t>özellik elde </a:t>
                </a:r>
                <a:r>
                  <a:rPr lang="tr-TR" dirty="0"/>
                  <a:t>ederiz. Böylelikle özgül </a:t>
                </a:r>
                <a:r>
                  <a:rPr lang="tr-TR" dirty="0" smtClean="0"/>
                  <a:t>hacim tanımlanabilir.</a:t>
                </a:r>
              </a:p>
              <a:p>
                <a:pPr algn="just"/>
                <a:r>
                  <a:rPr lang="tr-TR" b="0" dirty="0" smtClean="0"/>
                  <a:t>	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𝑣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tr-TR" dirty="0" smtClean="0"/>
                  <a:t>				(1.3)</a:t>
                </a:r>
              </a:p>
              <a:p>
                <a:pPr algn="just"/>
                <a:endParaRPr lang="tr-TR" dirty="0" smtClean="0"/>
              </a:p>
              <a:p>
                <a:pPr algn="just"/>
                <a:r>
                  <a:rPr lang="tr-TR" dirty="0" smtClean="0"/>
                  <a:t>Genel </a:t>
                </a:r>
                <a:r>
                  <a:rPr lang="tr-TR" dirty="0"/>
                  <a:t>olarak yaygın özellikleri göstermek için büyük harfleri (</a:t>
                </a:r>
                <a:r>
                  <a:rPr lang="tr-TR" dirty="0" smtClean="0"/>
                  <a:t>m kütle </a:t>
                </a:r>
                <a:r>
                  <a:rPr lang="tr-TR" dirty="0"/>
                  <a:t>için hariç) ve yoğun özellikleri </a:t>
                </a:r>
                <a:r>
                  <a:rPr lang="tr-TR" dirty="0" smtClean="0"/>
                  <a:t>temsil </a:t>
                </a:r>
                <a:r>
                  <a:rPr lang="tr-TR" dirty="0"/>
                  <a:t>etmek için küçük harfleri kullanacağız. </a:t>
                </a: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96" y="1628800"/>
                <a:ext cx="8136904" cy="2978636"/>
              </a:xfrm>
              <a:prstGeom prst="rect">
                <a:avLst/>
              </a:prstGeom>
              <a:blipFill rotWithShape="1">
                <a:blip r:embed="rId2"/>
                <a:stretch>
                  <a:fillRect l="-599" t="-1022" r="-674" b="-22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TC101972873[[fn=Yaz]]</Template>
  <TotalTime>1615</TotalTime>
  <Words>1998</Words>
  <Application>Microsoft Office PowerPoint</Application>
  <PresentationFormat>Ekran Gösterisi (4:3)</PresentationFormat>
  <Paragraphs>291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44</vt:i4>
      </vt:variant>
    </vt:vector>
  </HeadingPairs>
  <TitlesOfParts>
    <vt:vector size="47" baseType="lpstr">
      <vt:lpstr>Ofis Teması</vt:lpstr>
      <vt:lpstr>1_Ofis Teması</vt:lpstr>
      <vt:lpstr>2_Ofis Teması</vt:lpstr>
      <vt:lpstr>PowerPoint Sunusu</vt:lpstr>
      <vt:lpstr>PowerPoint Sunusu</vt:lpstr>
      <vt:lpstr>PowerPoint Sunusu</vt:lpstr>
      <vt:lpstr>Termodinamiğin Uygulama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HARUN CİFCİ</dc:creator>
  <cp:lastModifiedBy>HBULUT</cp:lastModifiedBy>
  <cp:revision>341</cp:revision>
  <dcterms:created xsi:type="dcterms:W3CDTF">2013-08-29T13:19:34Z</dcterms:created>
  <dcterms:modified xsi:type="dcterms:W3CDTF">2013-10-21T06:19:46Z</dcterms:modified>
</cp:coreProperties>
</file>