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2"/>
  </p:notesMasterIdLst>
  <p:sldIdLst>
    <p:sldId id="256" r:id="rId3"/>
    <p:sldId id="290" r:id="rId4"/>
    <p:sldId id="291" r:id="rId5"/>
    <p:sldId id="292" r:id="rId6"/>
    <p:sldId id="408" r:id="rId7"/>
    <p:sldId id="409" r:id="rId8"/>
    <p:sldId id="426" r:id="rId9"/>
    <p:sldId id="427" r:id="rId10"/>
    <p:sldId id="428" r:id="rId11"/>
    <p:sldId id="429" r:id="rId12"/>
    <p:sldId id="430" r:id="rId13"/>
    <p:sldId id="431" r:id="rId14"/>
    <p:sldId id="295" r:id="rId15"/>
    <p:sldId id="294" r:id="rId16"/>
    <p:sldId id="438" r:id="rId17"/>
    <p:sldId id="293" r:id="rId18"/>
    <p:sldId id="296" r:id="rId19"/>
    <p:sldId id="298" r:id="rId20"/>
    <p:sldId id="411" r:id="rId21"/>
    <p:sldId id="436" r:id="rId22"/>
    <p:sldId id="437" r:id="rId23"/>
    <p:sldId id="412" r:id="rId24"/>
    <p:sldId id="413" r:id="rId25"/>
    <p:sldId id="297" r:id="rId26"/>
    <p:sldId id="414" r:id="rId27"/>
    <p:sldId id="299" r:id="rId28"/>
    <p:sldId id="425" r:id="rId29"/>
    <p:sldId id="301" r:id="rId30"/>
    <p:sldId id="302" r:id="rId31"/>
    <p:sldId id="303" r:id="rId32"/>
    <p:sldId id="304" r:id="rId33"/>
    <p:sldId id="305" r:id="rId34"/>
    <p:sldId id="307" r:id="rId35"/>
    <p:sldId id="308" r:id="rId36"/>
    <p:sldId id="309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32" r:id="rId48"/>
    <p:sldId id="433" r:id="rId49"/>
    <p:sldId id="434" r:id="rId50"/>
    <p:sldId id="435" r:id="rId5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8CAAF-837E-4F96-AE72-C3A9B7742DD4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CA934-00C9-4DA8-A7FF-B864E054C7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858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934-00C9-4DA8-A7FF-B864E054C72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669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78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7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6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>
              <a:latin typeface="Arial" pitchFamily="34" charset="0"/>
            </a:endParaRPr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EA596F-A2A6-4869-A73E-BD305B596ACC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934-00C9-4DA8-A7FF-B864E054C729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698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934-00C9-4DA8-A7FF-B864E054C729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119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934-00C9-4DA8-A7FF-B864E054C729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325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934-00C9-4DA8-A7FF-B864E054C729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69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934-00C9-4DA8-A7FF-B864E054C729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69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CA934-00C9-4DA8-A7FF-B864E054C729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698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3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A31C-1E5F-41B7-86B9-67026A2D85BA}" type="datetime1">
              <a:rPr lang="tr-TR" smtClean="0"/>
              <a:t>12.11.2020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36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2886-9140-4652-81A1-4A87997CC622}" type="datetime1">
              <a:rPr lang="tr-TR" smtClean="0"/>
              <a:t>12.11.2020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38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947C-03F5-4657-B81A-3749E1601412}" type="datetime1">
              <a:rPr lang="tr-TR" smtClean="0"/>
              <a:t>12.11.2020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07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572000" y="6310313"/>
            <a:ext cx="4572000" cy="547687"/>
          </a:xfrm>
          <a:prstGeom prst="rect">
            <a:avLst/>
          </a:prstGeom>
          <a:solidFill>
            <a:srgbClr val="3217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3217D1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Asıl başlık stili için tıklatın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Asıl alt başlık stilini düzenlemek için tıklatın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6310313"/>
            <a:ext cx="4572000" cy="5476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0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4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167529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83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1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39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586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65512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AE5D-DC60-4662-9C40-6E2C373B56F6}" type="datetime1">
              <a:rPr lang="tr-TR" smtClean="0"/>
              <a:t>12.11.2020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477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762110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35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2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7F2C-5EFD-4E9B-9BFB-24322B44854C}" type="datetime1">
              <a:rPr lang="tr-TR" smtClean="0"/>
              <a:t>12.11.2020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49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D450-1D17-4E8D-843C-65C1AF08CF24}" type="datetime1">
              <a:rPr lang="tr-TR" smtClean="0"/>
              <a:t>12.11.2020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153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4787-1C2B-4F62-9C11-A54FA46626E7}" type="datetime1">
              <a:rPr lang="tr-TR" smtClean="0"/>
              <a:t>12.11.2020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11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0C46-BA68-4320-A6B4-023AA35FBB6F}" type="datetime1">
              <a:rPr lang="tr-TR" smtClean="0"/>
              <a:t>12.11.2020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96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9A68-80ED-48CE-B2B7-AE0D67A47E8C}" type="datetime1">
              <a:rPr lang="tr-TR" smtClean="0"/>
              <a:t>12.11.2020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97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9FFA-17E9-434E-A4DF-65EA42F2B5F0}" type="datetime1">
              <a:rPr lang="tr-TR" smtClean="0"/>
              <a:t>12.11.2020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45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E583-164A-43B4-B993-8BC6135ECB9F}" type="datetime1">
              <a:rPr lang="tr-TR" smtClean="0"/>
              <a:t>12.11.2020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492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AAEBC-A669-4F9B-B0CC-A87C58E99AB5}" type="datetime1">
              <a:rPr lang="tr-TR" smtClean="0"/>
              <a:t>12.11.2020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2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6310313"/>
            <a:ext cx="4572000" cy="5476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572000" y="6310313"/>
            <a:ext cx="4572000" cy="5476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CC33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Asıl başlık stili için tıklatın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Asıl metin stillerini düzenlemek için tıklatın</a:t>
            </a:r>
          </a:p>
          <a:p>
            <a:pPr lvl="1"/>
            <a:r>
              <a:rPr lang="en-US"/>
              <a:t>İkinci düzey</a:t>
            </a:r>
          </a:p>
          <a:p>
            <a:pPr lvl="2"/>
            <a:r>
              <a:rPr lang="en-US"/>
              <a:t>Üçüncü düzey</a:t>
            </a:r>
          </a:p>
          <a:p>
            <a:pPr lvl="3"/>
            <a:r>
              <a:rPr lang="en-US"/>
              <a:t>Dördüncü düzey</a:t>
            </a:r>
          </a:p>
          <a:p>
            <a:pPr lvl="4"/>
            <a:r>
              <a:rPr lang="en-US"/>
              <a:t>Beşinci düzey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708525" y="6383338"/>
            <a:ext cx="4054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tr-TR" sz="1400">
                <a:solidFill>
                  <a:srgbClr val="FFFFFF"/>
                </a:solidFill>
              </a:rPr>
              <a:t>Bölüm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tr-TR" sz="1400">
                <a:solidFill>
                  <a:srgbClr val="FFFFFF"/>
                </a:solidFill>
              </a:rPr>
              <a:t>3</a:t>
            </a:r>
            <a:r>
              <a:rPr lang="en-US" sz="1400">
                <a:solidFill>
                  <a:srgbClr val="FFFFFF"/>
                </a:solidFill>
              </a:rPr>
              <a:t>: </a:t>
            </a:r>
            <a:r>
              <a:rPr lang="tr-TR" sz="1400">
                <a:solidFill>
                  <a:srgbClr val="FFFFFF"/>
                </a:solidFill>
              </a:rPr>
              <a:t>Saf Maddenin Özellikleri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65125" y="6400800"/>
            <a:ext cx="4054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9AE88A-5514-4B93-B489-1EB736404E24}" type="slidenum">
              <a:rPr 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tr-TR" sz="1400">
                <a:solidFill>
                  <a:srgbClr val="FFFFFF"/>
                </a:solidFill>
              </a:rPr>
              <a:t>                                     </a:t>
            </a:r>
            <a:r>
              <a:rPr lang="tr-TR" sz="1200">
                <a:solidFill>
                  <a:srgbClr val="FFFF66"/>
                </a:solidFill>
                <a:latin typeface="Comic Sans MS" pitchFamily="66" charset="0"/>
              </a:rPr>
              <a:t>Prof. Dr. Ali PINARBAŞI</a:t>
            </a:r>
            <a:endParaRPr lang="en-US" sz="1200">
              <a:solidFill>
                <a:srgbClr val="FFFF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1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255713" indent="-334963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720850" indent="-34925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170113" indent="-3349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27313" indent="-3349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84513" indent="-3349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41713" indent="-3349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98913" indent="-3349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1630834"/>
            <a:ext cx="74888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/>
              <a:t>MÜHENDİSLER İÇİN TERMODİNAMİK</a:t>
            </a:r>
          </a:p>
          <a:p>
            <a:pPr algn="ctr"/>
            <a:r>
              <a:rPr lang="tr-TR" sz="2000" dirty="0"/>
              <a:t>Prof. Dr. Hüsamettin BULUT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80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81000" y="5232400"/>
            <a:ext cx="3738563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2000">
                <a:solidFill>
                  <a:srgbClr val="3333FF"/>
                </a:solidFill>
              </a:rPr>
              <a:t>Saf bir maddenin P</a:t>
            </a:r>
            <a:r>
              <a:rPr lang="tr-TR" sz="2000" i="1">
                <a:solidFill>
                  <a:srgbClr val="3333FF"/>
                </a:solidFill>
              </a:rPr>
              <a:t>-v diyagramı</a:t>
            </a:r>
            <a:endParaRPr lang="en-US" sz="2000">
              <a:solidFill>
                <a:srgbClr val="3333FF"/>
              </a:solidFill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5029200" y="5105400"/>
            <a:ext cx="4038600" cy="1006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tr-TR" sz="2000">
                <a:solidFill>
                  <a:srgbClr val="3333FF"/>
                </a:solidFill>
              </a:rPr>
              <a:t>Bir piston silindir düzeneğindeki</a:t>
            </a:r>
          </a:p>
          <a:p>
            <a:pPr algn="r"/>
            <a:r>
              <a:rPr lang="tr-TR" sz="2000">
                <a:solidFill>
                  <a:srgbClr val="3333FF"/>
                </a:solidFill>
              </a:rPr>
              <a:t>basınç, pistonun ağırlığı azaltılarak düşürülebilir.</a:t>
            </a:r>
            <a:endParaRPr lang="en-US" sz="2000">
              <a:solidFill>
                <a:srgbClr val="3333FF"/>
              </a:solidFill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80060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05898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84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7413"/>
            <a:ext cx="4114800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9372600" cy="1447800"/>
          </a:xfrm>
        </p:spPr>
        <p:txBody>
          <a:bodyPr/>
          <a:lstStyle/>
          <a:p>
            <a:r>
              <a:rPr lang="tr-TR" sz="3200"/>
              <a:t>Diyagramların Katı Fazıyla Beraber Genişletilmesi</a:t>
            </a:r>
            <a:endParaRPr lang="en-US" sz="3200" b="1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04800" y="5486400"/>
            <a:ext cx="3657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>
                <a:solidFill>
                  <a:srgbClr val="3333FF"/>
                </a:solidFill>
              </a:rPr>
              <a:t>Donarken hacmi küçülen bir madenin</a:t>
            </a:r>
            <a:r>
              <a:rPr lang="tr-TR">
                <a:solidFill>
                  <a:srgbClr val="3333FF"/>
                </a:solidFill>
              </a:rPr>
              <a:t> P-</a:t>
            </a:r>
            <a:r>
              <a:rPr lang="tr-TR" i="1">
                <a:solidFill>
                  <a:srgbClr val="3333FF"/>
                </a:solidFill>
              </a:rPr>
              <a:t>v diyagramı</a:t>
            </a:r>
            <a:endParaRPr lang="en-US">
              <a:solidFill>
                <a:srgbClr val="3333FF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648200" y="5562600"/>
            <a:ext cx="4038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>
                <a:solidFill>
                  <a:srgbClr val="3333FF"/>
                </a:solidFill>
              </a:rPr>
              <a:t>Donarken genişleyen (su gibi) bir</a:t>
            </a:r>
          </a:p>
          <a:p>
            <a:pPr algn="r"/>
            <a:r>
              <a:rPr lang="tr-TR">
                <a:solidFill>
                  <a:srgbClr val="3333FF"/>
                </a:solidFill>
              </a:rPr>
              <a:t>maddenin P-v diyagramı</a:t>
            </a:r>
            <a:endParaRPr lang="en-US">
              <a:solidFill>
                <a:srgbClr val="3333FF"/>
              </a:solidFill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86000" y="1219200"/>
            <a:ext cx="2743200" cy="1190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tr-TR">
                <a:solidFill>
                  <a:srgbClr val="3333FF"/>
                </a:solidFill>
              </a:rPr>
              <a:t>Bir madde üçlü nokta basınç ve sıcaklığında üç fazı denge durumunda bulunur.</a:t>
            </a:r>
            <a:endParaRPr lang="en-US">
              <a:solidFill>
                <a:srgbClr val="3333FF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257800" y="1447800"/>
            <a:ext cx="1905000" cy="93503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/>
              <a:t>Su için</a:t>
            </a:r>
            <a:r>
              <a:rPr lang="en-US"/>
              <a:t>, </a:t>
            </a:r>
          </a:p>
          <a:p>
            <a:pPr algn="ctr"/>
            <a:r>
              <a:rPr lang="en-US" i="1"/>
              <a:t>T</a:t>
            </a:r>
            <a:r>
              <a:rPr lang="en-US" baseline="-25000"/>
              <a:t>tp</a:t>
            </a:r>
            <a:r>
              <a:rPr lang="en-US"/>
              <a:t> = 0.01°C </a:t>
            </a:r>
          </a:p>
          <a:p>
            <a:pPr algn="ctr"/>
            <a:r>
              <a:rPr lang="en-US" i="1"/>
              <a:t>P</a:t>
            </a:r>
            <a:r>
              <a:rPr lang="en-US" baseline="-25000"/>
              <a:t>tp</a:t>
            </a:r>
            <a:r>
              <a:rPr lang="en-US"/>
              <a:t> = 0.6117 kPa</a:t>
            </a:r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657600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6176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96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381000" y="974725"/>
            <a:ext cx="327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2000" b="1">
                <a:solidFill>
                  <a:srgbClr val="CC00CC"/>
                </a:solidFill>
              </a:rPr>
              <a:t>Süblimasyon</a:t>
            </a:r>
            <a:r>
              <a:rPr lang="en-US" sz="2000" b="1">
                <a:solidFill>
                  <a:srgbClr val="CC00CC"/>
                </a:solidFill>
              </a:rPr>
              <a:t>: </a:t>
            </a:r>
            <a:r>
              <a:rPr lang="tr-TR" sz="2000"/>
              <a:t>Katı fazından doğrudan buhar fazına geçiş</a:t>
            </a:r>
            <a:endParaRPr lang="en-US" sz="2000"/>
          </a:p>
        </p:txBody>
      </p:sp>
      <p:sp>
        <p:nvSpPr>
          <p:cNvPr id="16389" name="Rectangle 13"/>
          <p:cNvSpPr>
            <a:spLocks noChangeArrowheads="1"/>
          </p:cNvSpPr>
          <p:nvPr/>
        </p:nvSpPr>
        <p:spPr bwMode="auto">
          <a:xfrm>
            <a:off x="76200" y="4937125"/>
            <a:ext cx="37338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2000">
                <a:solidFill>
                  <a:srgbClr val="3333FF"/>
                </a:solidFill>
              </a:rPr>
              <a:t>Düşük basınçlarda </a:t>
            </a:r>
            <a:r>
              <a:rPr lang="tr-TR" sz="2000" i="1">
                <a:solidFill>
                  <a:srgbClr val="3333FF"/>
                </a:solidFill>
              </a:rPr>
              <a:t>(üçlü nokta basıncının altında) </a:t>
            </a:r>
            <a:r>
              <a:rPr lang="tr-TR" sz="2000">
                <a:solidFill>
                  <a:srgbClr val="3333FF"/>
                </a:solidFill>
              </a:rPr>
              <a:t>katılar sıvı fazından geçmeden buharlaşır </a:t>
            </a:r>
            <a:r>
              <a:rPr lang="tr-TR" sz="2000" i="1">
                <a:solidFill>
                  <a:srgbClr val="3333FF"/>
                </a:solidFill>
              </a:rPr>
              <a:t>(süblimasyon)</a:t>
            </a:r>
            <a:endParaRPr lang="en-US" sz="2000" i="1">
              <a:solidFill>
                <a:srgbClr val="3333FF"/>
              </a:solidFill>
            </a:endParaRPr>
          </a:p>
        </p:txBody>
      </p:sp>
      <p:sp>
        <p:nvSpPr>
          <p:cNvPr id="16391" name="Rectangle 15"/>
          <p:cNvSpPr>
            <a:spLocks noChangeArrowheads="1"/>
          </p:cNvSpPr>
          <p:nvPr/>
        </p:nvSpPr>
        <p:spPr bwMode="auto">
          <a:xfrm>
            <a:off x="5029200" y="5638800"/>
            <a:ext cx="35560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2000">
                <a:solidFill>
                  <a:srgbClr val="3333FF"/>
                </a:solidFill>
              </a:rPr>
              <a:t>Saf maddelerin </a:t>
            </a:r>
            <a:r>
              <a:rPr lang="tr-TR" sz="2000" i="1">
                <a:solidFill>
                  <a:srgbClr val="3333FF"/>
                </a:solidFill>
              </a:rPr>
              <a:t>P-T diyagramı</a:t>
            </a:r>
            <a:endParaRPr lang="en-US" sz="2000">
              <a:solidFill>
                <a:srgbClr val="3333FF"/>
              </a:solidFill>
            </a:endParaRPr>
          </a:p>
        </p:txBody>
      </p:sp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5257800" y="1066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400" b="1">
                <a:solidFill>
                  <a:srgbClr val="CC00CC"/>
                </a:solidFill>
              </a:rPr>
              <a:t>Faz Diyagramı</a:t>
            </a:r>
            <a:endParaRPr lang="en-US" sz="2400" b="1">
              <a:solidFill>
                <a:srgbClr val="CC00CC"/>
              </a:solidFill>
            </a:endParaRP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21891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724400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67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8" y="2132856"/>
            <a:ext cx="74961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11560" y="1068556"/>
            <a:ext cx="4014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P-v-T YÜZEYİ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03040" y="404664"/>
            <a:ext cx="8245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SAF MADDELERİN ÖZELLİKLERİ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419461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15" y="1218545"/>
            <a:ext cx="58102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11560" y="1068556"/>
            <a:ext cx="4014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P-v-T YÜZEYİ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03040" y="404664"/>
            <a:ext cx="8245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SAF MADDELERİN ÖZELLİKLERİ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288340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4400" b="1" kern="1200" dirty="0">
                <a:latin typeface="+mj-lt"/>
                <a:ea typeface="+mj-ea"/>
                <a:cs typeface="+mj-cs"/>
              </a:rPr>
              <a:t>SAF MADDELERİN ÖZELLİKLERİ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tr-TR" sz="44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FB45C2A-1493-4D46-A805-76549F4E45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98365"/>
            <a:ext cx="8229600" cy="39296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302176B-0E47-46AC-8F43-DAB4B8A37D06}" type="slidenum">
              <a:rPr lang="tr-TR" smtClean="0"/>
              <a:pPr>
                <a:spcAft>
                  <a:spcPts val="600"/>
                </a:spcAft>
              </a:pPr>
              <a:t>15</a:t>
            </a:fld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375CE2B-98C9-448B-91BE-12DFCDE997C4}"/>
              </a:ext>
            </a:extLst>
          </p:cNvPr>
          <p:cNvSpPr txBox="1"/>
          <p:nvPr/>
        </p:nvSpPr>
        <p:spPr>
          <a:xfrm>
            <a:off x="1835696" y="602128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Maddenin Faz değişimleri</a:t>
            </a:r>
          </a:p>
        </p:txBody>
      </p:sp>
    </p:spTree>
    <p:extLst>
      <p:ext uri="{BB962C8B-B14F-4D97-AF65-F5344CB8AC3E}">
        <p14:creationId xmlns:p14="http://schemas.microsoft.com/office/powerpoint/2010/main" val="180734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487927" y="1628800"/>
                <a:ext cx="7920880" cy="5279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dirty="0"/>
                  <a:t>Doymuş noktaları arasındaki herhangi bir (</a:t>
                </a:r>
                <a:r>
                  <a:rPr lang="tr-TR" dirty="0" err="1"/>
                  <a:t>T,v</a:t>
                </a:r>
                <a:r>
                  <a:rPr lang="tr-TR" dirty="0"/>
                  <a:t>) durumunda, sıvı ve buhar bir karışım olarak denge hâlinde bulunur.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tr-TR" b="0" i="1" dirty="0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tr-TR" b="0" i="1" dirty="0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tr-TR" dirty="0"/>
                  <a:t> sırasıyla doymuş sıvı ve doymuş buharın özgül hacmini göstersin. m sistemin toplam kütlesini,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tr-TR" i="1" dirty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sıvı fazındaki kütle miktarını,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tr-TR" b="0" i="1" dirty="0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tr-TR" dirty="0"/>
                  <a:t> buhar fazındaki kütle miktarını göstersin. O zaman (</a:t>
                </a:r>
                <a:r>
                  <a:rPr lang="tr-TR" dirty="0" err="1"/>
                  <a:t>T,v</a:t>
                </a:r>
                <a:r>
                  <a:rPr lang="tr-TR" dirty="0"/>
                  <a:t>) tarafından temsil edilen sistemin durumu için, karışım toplam hacmi, sıvı ve buhar tarafından kaplanan hacimlerin toplamıdır. Yani;</a:t>
                </a:r>
              </a:p>
              <a:p>
                <a:pPr algn="just"/>
                <a:endParaRPr lang="tr-TR" dirty="0"/>
              </a:p>
              <a:p>
                <a:pPr algn="ctr"/>
                <a:r>
                  <a:rPr lang="tr-TR" dirty="0"/>
                  <a:t>	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/>
                          </a:rPr>
                          <m:t>𝑚</m:t>
                        </m:r>
                        <m:r>
                          <a:rPr lang="tr-TR" i="1" dirty="0">
                            <a:latin typeface="Cambria Math"/>
                          </a:rPr>
                          <m:t>𝑣</m:t>
                        </m:r>
                      </m:e>
                      <m:sub/>
                    </m:sSub>
                    <m:r>
                      <a:rPr lang="tr-TR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tr-TR" b="0" i="1" dirty="0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tr-TR" b="0" i="1" dirty="0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tr-TR" b="0" i="1" dirty="0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tr-TR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tr-TR" b="0" i="1" dirty="0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tr-TR" b="0" i="1" dirty="0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tr-TR" b="0" i="1" dirty="0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tr-TR" dirty="0"/>
                  <a:t>	                           	               (2.1)</a:t>
                </a:r>
              </a:p>
              <a:p>
                <a:pPr algn="just"/>
                <a:endParaRPr lang="tr-TR" dirty="0"/>
              </a:p>
              <a:p>
                <a:pPr algn="just"/>
                <a:r>
                  <a:rPr lang="tr-TR" dirty="0"/>
                  <a:t>Doymuş buhar kütlesinin toplam kütleye oranı, </a:t>
                </a:r>
                <a:r>
                  <a:rPr lang="tr-TR" dirty="0">
                    <a:solidFill>
                      <a:srgbClr val="FF0000"/>
                    </a:solidFill>
                  </a:rPr>
                  <a:t>kuruluk derecesi </a:t>
                </a:r>
                <a:r>
                  <a:rPr lang="tr-TR" dirty="0"/>
                  <a:t>(karışımın kalitesi) olarak adlandırılır ve </a:t>
                </a:r>
                <a:r>
                  <a:rPr lang="tr-TR" dirty="0">
                    <a:solidFill>
                      <a:srgbClr val="FF0000"/>
                    </a:solidFill>
                  </a:rPr>
                  <a:t>x</a:t>
                </a:r>
                <a:r>
                  <a:rPr lang="tr-TR" dirty="0"/>
                  <a:t> sembolü ile gösterilir ve </a:t>
                </a:r>
                <a:r>
                  <a:rPr lang="tr-TR" dirty="0">
                    <a:solidFill>
                      <a:srgbClr val="FF0000"/>
                    </a:solidFill>
                  </a:rPr>
                  <a:t>sadece karışım bölgesi </a:t>
                </a:r>
                <a:r>
                  <a:rPr lang="tr-TR" dirty="0"/>
                  <a:t>için tanımlanır; </a:t>
                </a:r>
              </a:p>
              <a:p>
                <a:pPr algn="just"/>
                <a:endParaRPr lang="tr-TR" dirty="0"/>
              </a:p>
              <a:p>
                <a:pPr algn="ctr"/>
                <a:r>
                  <a:rPr lang="tr-TR" b="0" dirty="0"/>
                  <a:t>              		   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𝑥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tr-TR" dirty="0"/>
                  <a:t>                                                                                    (2.1)</a:t>
                </a:r>
              </a:p>
              <a:p>
                <a:pPr algn="ctr"/>
                <a:r>
                  <a:rPr lang="tr-TR" dirty="0"/>
                  <a:t>0≤x≤1 (Doymuş sıvı=0, Doymuş buhar=1)</a:t>
                </a:r>
              </a:p>
              <a:p>
                <a:pPr algn="just"/>
                <a:endParaRPr lang="tr-TR" dirty="0"/>
              </a:p>
              <a:p>
                <a:pPr algn="just"/>
                <a:endParaRPr lang="tr-TR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27" y="1628800"/>
                <a:ext cx="7920880" cy="5279202"/>
              </a:xfrm>
              <a:prstGeom prst="rect">
                <a:avLst/>
              </a:prstGeom>
              <a:blipFill>
                <a:blip r:embed="rId2"/>
                <a:stretch>
                  <a:fillRect l="-616" t="-577" r="-6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kdörtgen 3"/>
          <p:cNvSpPr/>
          <p:nvPr/>
        </p:nvSpPr>
        <p:spPr>
          <a:xfrm>
            <a:off x="611560" y="1068556"/>
            <a:ext cx="4014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SIVI-BUHAR</a:t>
            </a:r>
            <a:r>
              <a:rPr lang="tr-TR" b="1" dirty="0"/>
              <a:t> </a:t>
            </a:r>
            <a:r>
              <a:rPr lang="tr-TR" sz="2000" b="1" dirty="0"/>
              <a:t>BÖLGESİ</a:t>
            </a:r>
            <a:endParaRPr lang="tr-TR" b="1" dirty="0"/>
          </a:p>
        </p:txBody>
      </p:sp>
      <p:sp>
        <p:nvSpPr>
          <p:cNvPr id="5" name="Dikdörtgen 4"/>
          <p:cNvSpPr/>
          <p:nvPr/>
        </p:nvSpPr>
        <p:spPr>
          <a:xfrm>
            <a:off x="503040" y="404664"/>
            <a:ext cx="8245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SAF MADDELERİN ÖZELLİKLERİ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69516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404664"/>
            <a:ext cx="8245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SAF MADDELERİN ÖZELLİKLERİ</a:t>
            </a:r>
          </a:p>
          <a:p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503040" y="1412776"/>
                <a:ext cx="8245424" cy="2698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𝑚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tr-T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tr-T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tr-TR" dirty="0"/>
                  <a:t>olduğunu hatırlarsak eşitlik (2.1) kuruluk derecesi cinsinden aşağıdaki gibi yazılabilir.</a:t>
                </a:r>
              </a:p>
              <a:p>
                <a:r>
                  <a:rPr lang="tr-TR" b="0" dirty="0"/>
                  <a:t>	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𝑣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tr-TR" b="0" i="1" smtClean="0">
                        <a:latin typeface="Cambria Math"/>
                      </a:rPr>
                      <m:t>+</m:t>
                    </m:r>
                    <m:r>
                      <a:rPr lang="tr-TR" b="0" i="1" smtClean="0">
                        <a:latin typeface="Cambria Math"/>
                      </a:rPr>
                      <m:t>𝑥</m:t>
                    </m:r>
                    <m:r>
                      <a:rPr lang="tr-TR" b="0" i="1" smtClean="0">
                        <a:latin typeface="Cambria Math"/>
                      </a:rPr>
                      <m:t>∗(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tr-TR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tr-T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tr-TR" dirty="0"/>
                  <a:t>   			(2.3)</a:t>
                </a:r>
              </a:p>
              <a:p>
                <a:endParaRPr lang="tr-TR" dirty="0"/>
              </a:p>
              <a:p>
                <a:r>
                  <a:rPr lang="tr-TR" dirty="0"/>
                  <a:t>Hesaplamalarda doymuş buhar ve doymuş sıvı arasındaki fark sıklıkla görüldüğünden,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tr-TR" i="1" dirty="0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tr-TR" dirty="0"/>
                  <a:t> alt indisini bu farkı göstermek için kullanacağız. Yani,</a:t>
                </a:r>
              </a:p>
              <a:p>
                <a:r>
                  <a:rPr lang="tr-TR" b="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𝑓𝑔</m:t>
                        </m:r>
                      </m:sub>
                    </m:sSub>
                    <m:r>
                      <a:rPr lang="tr-T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tr-TR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	                                  		(2.4)</a:t>
                </a:r>
              </a:p>
              <a:p>
                <a:endParaRPr lang="tr-TR" dirty="0"/>
              </a:p>
              <a:p>
                <a:r>
                  <a:rPr lang="tr-TR" b="0" dirty="0"/>
                  <a:t>	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𝑣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tr-TR" b="0" i="1" smtClean="0">
                        <a:latin typeface="Cambria Math"/>
                      </a:rPr>
                      <m:t>+</m:t>
                    </m:r>
                    <m:r>
                      <a:rPr lang="tr-TR" b="0" i="1" smtClean="0">
                        <a:latin typeface="Cambria Math"/>
                      </a:rPr>
                      <m:t>𝑥</m:t>
                    </m:r>
                    <m:r>
                      <a:rPr lang="tr-TR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𝑓𝑔</m:t>
                        </m:r>
                      </m:sub>
                    </m:sSub>
                  </m:oMath>
                </a14:m>
                <a:r>
                  <a:rPr lang="tr-TR" dirty="0"/>
                  <a:t>	  			(2.5)</a:t>
                </a:r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0" y="1412776"/>
                <a:ext cx="8245424" cy="2698175"/>
              </a:xfrm>
              <a:prstGeom prst="rect">
                <a:avLst/>
              </a:prstGeom>
              <a:blipFill rotWithShape="1">
                <a:blip r:embed="rId2"/>
                <a:stretch>
                  <a:fillRect l="-666" t="-905" r="-592" b="-20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17" y="4221087"/>
            <a:ext cx="4896544" cy="24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195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470956" y="116632"/>
            <a:ext cx="8245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SAF MADDELERİN ÖZELLİKLERİ</a:t>
            </a:r>
          </a:p>
          <a:p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2051720" y="485964"/>
            <a:ext cx="4014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BUHAR TABLOLARI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62944" y="1052736"/>
            <a:ext cx="84614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Birçok madde için P, </a:t>
            </a:r>
            <a:r>
              <a:rPr lang="tr-TR" i="1" dirty="0"/>
              <a:t>v</a:t>
            </a:r>
            <a:r>
              <a:rPr lang="tr-TR" dirty="0"/>
              <a:t> ve T termodinamik özellikleri ve ileriki bölümlerde tanımlanan ek özellikleri </a:t>
            </a:r>
            <a:r>
              <a:rPr lang="tr-TR" dirty="0" err="1"/>
              <a:t>tablolaştırılmıştır</a:t>
            </a:r>
            <a:r>
              <a:rPr lang="tr-TR" dirty="0"/>
              <a:t>. Değerler ek kısmında tablo ve grafik olarak sunulmuştur. </a:t>
            </a:r>
          </a:p>
          <a:p>
            <a:endParaRPr lang="tr-TR" dirty="0"/>
          </a:p>
          <a:p>
            <a:r>
              <a:rPr lang="tr-TR" dirty="0"/>
              <a:t>Tablo C-1 </a:t>
            </a:r>
            <a:r>
              <a:rPr lang="tr-TR" dirty="0">
                <a:solidFill>
                  <a:srgbClr val="FF0000"/>
                </a:solidFill>
              </a:rPr>
              <a:t>doyma sıcaklığının </a:t>
            </a:r>
            <a:r>
              <a:rPr lang="tr-TR" dirty="0"/>
              <a:t>fonksiyonu olarak suyun doyma özelliklerini,  (</a:t>
            </a:r>
            <a:r>
              <a:rPr lang="tr-TR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Doymuş sıvıdan doymuş buhara kadar olan karışım bölgesi için)</a:t>
            </a:r>
          </a:p>
          <a:p>
            <a:r>
              <a:rPr lang="tr-TR" dirty="0"/>
              <a:t>Tablo C-2 ise bu özellikleri </a:t>
            </a:r>
            <a:r>
              <a:rPr lang="tr-TR" dirty="0">
                <a:solidFill>
                  <a:srgbClr val="FF0000"/>
                </a:solidFill>
              </a:rPr>
              <a:t>doyma basıncının </a:t>
            </a:r>
            <a:r>
              <a:rPr lang="tr-TR" dirty="0"/>
              <a:t>fonksiyonuna göre vermektedir. (</a:t>
            </a:r>
            <a:r>
              <a:rPr lang="tr-TR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Doymuş sıvıdan doymuş buhara kadar olan karışım bölgesi için)</a:t>
            </a:r>
          </a:p>
          <a:p>
            <a:endParaRPr lang="tr-TR" dirty="0"/>
          </a:p>
          <a:p>
            <a:r>
              <a:rPr lang="tr-TR" dirty="0"/>
              <a:t>İki tablonun içerdiği bilgiler temelde aynıdır. Hangisinin seçileceği uygunluğa bakmaktadır. Bununla birlikte, karışım bölgesinde basınç ve sıcaklığın bağımlı olduklarına dikkat etmemiz gerekir. </a:t>
            </a:r>
          </a:p>
          <a:p>
            <a:endParaRPr lang="tr-TR" dirty="0"/>
          </a:p>
          <a:p>
            <a:r>
              <a:rPr lang="tr-TR" dirty="0"/>
              <a:t>Tablo C-3 </a:t>
            </a:r>
            <a:r>
              <a:rPr lang="tr-TR" dirty="0">
                <a:solidFill>
                  <a:srgbClr val="FF0000"/>
                </a:solidFill>
              </a:rPr>
              <a:t>kızgın su buharının </a:t>
            </a:r>
            <a:r>
              <a:rPr lang="tr-TR" dirty="0"/>
              <a:t>özelliklerini listelemektedir. Kızgın buhar bölgesindeki bir maddenin durumunu tespit etmek için iki özelliğin belirtilmesine ihtiyaç vardır. 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Tek fazlı Bölge</a:t>
            </a:r>
          </a:p>
          <a:p>
            <a:endParaRPr lang="tr-TR" dirty="0"/>
          </a:p>
          <a:p>
            <a:r>
              <a:rPr lang="tr-TR" dirty="0"/>
              <a:t>	Tablo C-4 </a:t>
            </a:r>
            <a:r>
              <a:rPr lang="tr-TR" dirty="0">
                <a:solidFill>
                  <a:srgbClr val="FF0000"/>
                </a:solidFill>
              </a:rPr>
              <a:t>sıkıştırılmış sıvıya </a:t>
            </a:r>
            <a:r>
              <a:rPr lang="tr-TR" dirty="0"/>
              <a:t>ait verileri listelemektedir.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Tek fazlı bölge</a:t>
            </a:r>
          </a:p>
        </p:txBody>
      </p:sp>
    </p:spTree>
    <p:extLst>
      <p:ext uri="{BB962C8B-B14F-4D97-AF65-F5344CB8AC3E}">
        <p14:creationId xmlns:p14="http://schemas.microsoft.com/office/powerpoint/2010/main" val="1484417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29837"/>
            <a:ext cx="8245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SAF MADDELERİN ÖZELLİKLERİ</a:t>
            </a:r>
          </a:p>
          <a:p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2411760" y="453002"/>
            <a:ext cx="4014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BUHAR TABLOLARI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860032" y="5321632"/>
            <a:ext cx="3743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600" dirty="0"/>
          </a:p>
          <a:p>
            <a:r>
              <a:rPr lang="tr-TR" sz="1600" dirty="0"/>
              <a:t>h, </a:t>
            </a:r>
            <a:r>
              <a:rPr lang="tr-TR" sz="1600" dirty="0" err="1"/>
              <a:t>entalpi</a:t>
            </a:r>
            <a:r>
              <a:rPr lang="tr-TR" sz="1600" dirty="0"/>
              <a:t>=u, iç enerji +</a:t>
            </a:r>
            <a:r>
              <a:rPr lang="tr-TR" sz="1600" dirty="0" err="1"/>
              <a:t>Pv</a:t>
            </a:r>
            <a:r>
              <a:rPr lang="tr-TR" sz="1600" dirty="0"/>
              <a:t>, akış enerjisi</a:t>
            </a:r>
          </a:p>
          <a:p>
            <a:r>
              <a:rPr lang="tr-TR" sz="1600" dirty="0"/>
              <a:t>f: doymuş sıvı</a:t>
            </a:r>
          </a:p>
          <a:p>
            <a:r>
              <a:rPr lang="tr-TR" sz="1600" dirty="0"/>
              <a:t>g: doymuş buhar</a:t>
            </a:r>
          </a:p>
          <a:p>
            <a:r>
              <a:rPr lang="tr-TR" sz="1600" dirty="0" err="1"/>
              <a:t>fg</a:t>
            </a:r>
            <a:r>
              <a:rPr lang="tr-TR" sz="1600" dirty="0"/>
              <a:t>= g-f</a:t>
            </a:r>
          </a:p>
          <a:p>
            <a:r>
              <a:rPr lang="tr-TR" sz="1600" dirty="0" err="1"/>
              <a:t>hfg</a:t>
            </a:r>
            <a:r>
              <a:rPr lang="tr-TR" sz="1600" dirty="0"/>
              <a:t>= </a:t>
            </a:r>
            <a:r>
              <a:rPr lang="tr-TR" sz="1600" dirty="0" err="1"/>
              <a:t>hg-hf</a:t>
            </a:r>
            <a:endParaRPr lang="en-US" sz="1600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53780"/>
            <a:ext cx="1619200" cy="18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95" y="5719255"/>
            <a:ext cx="3293600" cy="113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06" y="808568"/>
            <a:ext cx="73533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51520" y="33265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BÖLÜM – 2 </a:t>
            </a:r>
          </a:p>
          <a:p>
            <a:pPr algn="ctr"/>
            <a:r>
              <a:rPr lang="tr-TR" sz="2800" b="1" dirty="0"/>
              <a:t>SAF MADDELERİN ÖZELLİKLERİ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89826"/>
            <a:ext cx="3883424" cy="13843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89826"/>
            <a:ext cx="3846912" cy="1363888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hQQEBIPEBETERAPERQRFRAQEBgUEBUVFxcVFBcXEhoYGyYeFxkjGhcWIC8kIycpLCwsFR4xNTAqNSYrLCkBCQoKDgwOGg8PGiwgHyUqKi00LCwtKSwqKiwqLDUqLCk0KSwtLCwxKiksLCwsKSwpLCwsNCwqLCwsKSwsLDEsLP/AABEIAKUA/AMBIgACEQEDEQH/xAAbAAEAAgMBAQAAAAAAAAAAAAAAAwQBAgUGB//EAD8QAAIBAgMEBAkMAgIDAAAAAAECAAMRBBIhBTFBUQYTUmEUIjJxcoGRsbIHM0JTc5KToaLB0dIjYoLwJYPi/8QAGQEBAAMBAQAAAAAAAAAAAAAAAAECAwQF/8QAKxEBAAICAQIEBgIDAQAAAAAAAAECAxEhEjEEE0HBIlFhcbHwgZEjofEU/9oADAMBAAIRAxEAPwD7jEjxNXKjsN6qzewXlBcZUvlYop4f4yQfMc8DpxKHXVO0n4Z/vHXVO0n4Z/vAvxKHXVO0n4Z/vHXVO0n4Z/vAvxKPXVO0n4Z/vHXVO0n4Z/vAvRKPXVO0n4Z/vHXVO0n4Z/vAvRKPW1O0n4Z/vHW1O0n4Z/vAvRKPW1O0n4R/vAxNQEXyMCCbAFDpbdcnnAvRIaOKVjbc3ZbQ+rn6pNAREQEREBERAREQEREBERAREQERECvtD5mp9m/wmQOgNwRcHgZPtD5mp9m/wmQmBDZk3XZeX0h5uY/OSJUDC4NxNpE9G5zKcrc+B9IcYEsT5p0q6W4rwuphqNUYdcPYHKAS7FQxN2G6xH5z03QLpI+Nw7Gtl66jUNNiNMwsrB7cNGt51MpF4mdOm/hr1xxkntL00RaJdzETNpzOkW36eBoGvUBbUKqL5Tsdyi/mPsiZ0mtZtOodOLTyXRv5QVxVYYerQOHqOCafj51e2tr5RY213eueutIiYnmF8mO2O3TeNSxaaEeMPRb3rJJofKHot71ksx6YbQi//eHKEd13HOOyx8b1H+fbPBdOelGIp4oYTD1OpC01qNUCgsxa9gL6AADlxnR+T3pLVxa16VezPhjT/wAoFs6vntf/AGBQ+0SnXHV0umfDXjF5vo9pRxSsbbm7LaH1c/VJpSemCLEX/wC8JhXZdxzjssfG9R/n2y7mXokNHFKxtubstofVz9UmgIiICIiAiIgIiICIiAiIgV9ofM1Ps3+EyEybaHzNT7N/hMhMBETMDzu3+g2HxlQVnNSnUAAL0WALgbg4ZSD598t4bo7Ro01ppSDU0uR9apO8ht5vOvMyOmO7Tzb6iu+IcbY2yGoszLi6lak7E9VWAYqeSMLFfXfdOzeV0oqzuSqnUb1B+iJJ4KnYT7o/iIjSL3m87lJecPpj0c8Pw4pBwlSnUFWmx8nMAy2buIYj1zs+Cp2E+6P4mfBU7CfcH8RMb4RW00mLR3eA6L9DqtPGpUxbIHoIalNabZgxOamdSB5IIv6Yn0K84fSjEU8JSXGNSzLQbxhTpgkowykdwvlN+4TteCJ2E+6P4laRFeIb573y6yW9eP6/7/tteR1XsbgZiEYhQRc+ToLzPgidhPuD+JqcKmYeIvkt9Ec1l3M8m3QDwpTUx9dmxLMWDUCFFJTr1SZlOdRzYXnodi7Do4On1VEWBOZmJu7Hddjxl3wROwn3B/EeCJ2E+6P4lYrENr573jUzx8vRveYvNfBE7CfdH8THgqdhPuj+JZiy6g6Gx/7whajLuOcdljr6j/PtmPBU7CfdH8THgqdhPuj+IFmji1Y23N2W0Pq5+qTzmmgoZCFUHONQoB4zpQEREBERAREQEREBERAr7Q+ZqfZv8JkMm2h8zU+zf4TIoHhuk/ygVaGJbC4WlTdqIHWPVzEZiA2VQpHAjW/HdO/0S6SDH4frsnVujmnUS9wrgA6HiCCD65welvQXrKlXG0a3VMyZqqMpZWKra4I1BIAB37p2uhGzaVHB0zQYutf/ADGowsWZgBcjhYAD1TKOrr5d2SMP/niax8Xr+/h35mYmZq4UVHyqnpD4Vk0io+VU9IfCsmgJmJmBFicMtRGp1FDJUUqyncQRYgzdEsAOQA136Ta0zCdzrTE0PlD0W96ySaHyh6Le9YQzE2mIGJibTEDWcbZW0qlXF4xGRko0BRSmWWwZj1pqEHj9D8uc7R/KUNi60FqG96xNax3gOSwHqUgeqVnvDSsxFbbj5R9ud+2v5Wqm9PTH7y9KNTenpj95elmZERAREQEREBERAREQK+0Pman2b/CZEZLtD5mp9m/wmRQFpX2dgFoUlo09ES4UchckAdwvaWZmE7nWiUdvbROGwtbEKuZqNNnCncSN1+6XpirSDqUYBlYFSpFwQdCDBHfl8fw/TfGUWXENX60FgXolBlYaXCgag20Fu7fPpuP2niFps1HBs7giyPWRc2uuoJtpznL2X8nuEo1i6q7dUwKJUqZkU2DA66mx5kz1kyrW0RzLtz5sNrRNK/3x+JVtn1KrIDXprSfsJU6wD15R7pamGYAEnQAXJ7opuGAZSCCLgg3BHcZq4p550zM2lPbO0hhsPVxBGYUaZfKONtwnzBvlDxqqKlV6YpPo4p0rMiX8Y0rknMBe2a+vAylrxXu6MPhr5oma+j6FhtpVa2MekqZcLQS7Vd/W1CSuRTuAWxva5vbdx6x8oei3vWZoYdaahEFlUWA7v3g+UPRb3rLRDG9omeI1H7y2tPHfKL0krYVaFLDnI+JapeqVvlVAmi30DEuOeimeo2ntFMPSetUNkpi+m8ngqjiSdAO+cWvsZNqUkqYpXSn5dKj41OohItne4BLWNgNwHPhW3PEd2uCIrMZLx8LgdBekuIfFnCV6nXq1NqiuQMylbaXG8G/5T6BORsHonQwWZqIYu4salRsz25CwAA8wnYikTEcniL0vkmccahz9tk9Q6g2aqBRBHA1CEv6r39UuKgAAAsALAcgJTxpzV6FPXTPWNt1kAUA/8qg+7L0t6sp4rEfz7eyKrvT0x+8uylV3p6Y/eXZKhERAREQEREBERAREQK+0Pman2b/CZFJdofM1Ps3+EyOAEyJiZgZmRMTIgQo4BqsdwIJ0voEXlJaFZXVXRg6OAyspBUg7iCNCJpR8qp6S/Cs5GzNmLs93CknDYioWAZjag7HRVG4U2vpusedxaJnTStYtE88+n1d8Tg4LZQwDVHpl2w1Vy7UrkihfjSXsb7gDThppO9MxMbRW81iY9J7oa+HStTZGAelVUgi91ZSOBE8pgfkvoU6is1WrVRGDLSe1tDcZiB4w9877IcKSygnDnVkAuaR4sg4pzHDeOM6aMCAQQQRcEG4I7pGonu0rkvjieieJZmh8oei3vWbzQ+UPRb3rLMCpSDWzAHKbi4vY8x3za0zPjnSDbVeri8Tnr1KPUVXp06aOUAVSQpsN+YANr2pS9orG3T4fBbPbpidPsMxOJ0J2jUxGBpVa+tQ5lLEWLBWKhj5wAZxPlP2xWoph6VJjTTENUFSqpsfFC5UB4XzMdOxJm0RG1K4bWyeX6709NhRmxFepwUU6A03ZQajW85cD/jL0+a/J3tOqMY2H61qtB6TVDnJbKwIsQTrre3qn0oyKTuNreJxTiv0z9EVXenpj95clOrvT0x+8uS7nIiICIiAiIgIiICIiBX2h8zU+zf4TI5JtD5qp9m/wmQ5xzHtgbTM1zjmPbM5xzHtgbTaaZxzHtmQ45j2wNKPlVPSHwrJalEOpRgGVwVKkXBB0IMhouM1TUeUOP+qycOOY9sD5InygYxgalCogoIf8aVKYZmT6PWk+MWta9iP3n1LYu0vCcPSxAGXrqYfLyvvE8xifkzwz1WqLVqU0dizUVYZLk3OUnVR3cOE9dhaKUkWmllRFCqoOgA3TKkWiZ27fE5MN618uNT6p5zWU4UllBOHJuyDU0jxZBxTmOG8ToZxzHtmc45j2zSYclba+zArKbWYeNqNRqDy5wfKHot71nwSoxJqNXZkxKO11DEdW1ySqW8kA7rcLT7R0crVHw2GasT1xoXe/lX8XU98pS/VOnV4jwvk1i297a1NuCrWqYPDMDXpW6xiLrSBFwf8AZuQ7tdN8OI6EYOowepQD1Bqahdg7nnVKkZz57zrYLZ9OguWkgQEljbexJuWYnViTqSdZPLa33Yzk6Z/x7j8/v0aU6QVQqgKqiwUCwA5ASttLZlLEUzSr01qUzrlbmNxHEHvEtzBlmW5idubsro9QwilcPSCBtGN2ZiOTMxJI9cUcA9JmKOXQ7qVRjZeeQ8PXOiZrEcdi1ptO7TuVXwoMVGqsHW6MLMN/tHeLidGUMXQD5Aw+mNQSGG/cRqJJmenvvVTmAOsHnA0b1a9xhC3Ejo11cXUgj3eccDMYrFLSQu5yqu82J7gABqT3CBLEiw+IDqGAYA8HRkb1hgCJLARNWcC1yBc2FzvPITaAiRYrErSRqjmyU1LMbXsALnQb5IrXFxx1gZiIgYIlCpQ6vh/j59nuP+vunQmCIFPIOQ9kzkHIeya1KfV/Z/B3H/X3TeB8x6XdJcQcdVw9Ks2Hp4eygIAC5KqxYm1yNbW3aGep+T7bVTF4Vmr+NUo1TSNTKB1gCqwaw0v41jbiDLW2uhmGxdQVqqMKgGXPTcqWHANwNvbrIKX/AI+tRw9KifAsQ2XrL3FKqb6Nc3s5tv4+fTLU1tuZ4ehNseXDGOlfij7enfn2d+igzVNB5Q4f6rJwg5D2SGj5VT0h8Kyn0i22uCw1TEsM2SwCjS7MQqi/DUiauCIm06h0wg5D2TOQch7J862P8pNbrqaYunTWlWYKHp3BQnQFrk3FyOU9yNt0Pr6X3xKxeJbZPD5Mc6mF0IOQ9kzkHIeyVk2nSbdVpnzOP5khxtMC5qJYC9843e2Ttl0z8kVXY9B6gqtQpNUXdUampceY2vLTUwe7vG+R4fFpUAam6upFwUYMLeqSyUTvtLTPbRvbwPn5Gc/b5xC0xUwmV6iG5oVNFqrpcBt6sOB3cwdLdMiRWK7tV5cR5uciY2mlumYnW/u5OJ6W4ejTV8TUFFzoaTBjUDC2YZVBY2uNQLajnOhs/aVPEUxVoVFqUzpmU8RvB4g9xnzz5QdlVfDFxQpNWovSVAaalsrKTcMBqL3v7Z1fk22NWoJiajqaa4hqZp03G7KGzORvF8yj/hM4tPV0uy+DH5PmxPPy9ntpqZRo4Wvdusrgg2sEpgW36eNeSnBX8p6jf+wr8GWauFvXNil9PHG/1yZsfTG91817n8pTfA0wU8RfLGpFzx4mdFUA3ADzCBXpqlRs65gynygrJfuNwMw9sg20DlpPYladZHcAXOUXF7DfYkN/xnRiB5Lam0HZFHlOHqMlYKwvkqUwoQL9Igk66WB7509klTWxFVb3uUFME3shN2seLMT6gs7UQPF4UdaVd0tT8Io1MozZaeek4YXPHNlB4X5awesKaZ85QDEWLX63r0AtbccvWbvo24WntIkjxW1MKVp1sivq2Lp2GYjJ1d1UDlfd+W+SbUxDl6uRWUrhsQhChszEU6ZRm4b75bcj3z2MQOPsekUr1l8bIKWHtmJOpFQsbned152IiQEREDBEpVKfV/Z/B3H/AF90vTBECtBF9CLjvkb0+r+z+Dz/AOvukkDSj5VT0h8KyDbOyExdB8PVvkqDeN4INwR3g6yaj5VT0h8KyeExMxO4eL2J8m4o1kq1q/XikwZEyZQCNQW1N7aHhuntOrHIewTMSsVivZpkzXyzu87Y6heyv3RIquzqTghqSG+/xRf275PM3ltM4tMdlPZuxKGGFsPQp0b7+rQKT5yNT65Pi8alFc9V1poPpOwVfaZpjsctFC7BmA+jTQu5PIAT5j07xtTEnDYmph61LDIHUrVt4r5vKYKTluoFie+UtaKxw6cOK2e+7Tx85fUcJjUqrnpOtRD9JGDL7RJZ86+SzCuKuIqqrLhnRAL6KzgnVRxIF7nvE+iSa26o2zz4vKyTSJ3pqycV0P5HzwtS/ceRm00db/zxEsxbTUzXPbRvbw9fKbQI6u9PTH7y5KVXenpj95dgIiICIiAiIgIiICIiAiIgIiIAiUnp9X9n8H/z7pdgiBQo+VU9IfCsnka7Pyk5HIBN7EA20AsO7Sb+Ct9Z+gQNomvgzfWfoEeDN9Z+gQN7zMj8Hb6z9AmfB2+s/QIG95g679fPNfB2+s/QI8Hb6z9AgbAW7omvg7fWfoEeDt9Z+gQNpia+DN9Z+gR4M31n6BAyZFYru1HLiPNzkngzfWfoEx4K31n6BAjdrlCO2P3l6VFwJzBi97G9goF/PLcBERAREQEREBERAREQEREBERAREQEREBERAREQEREBERAREQEREBERAREQEREBERAREQERED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8999"/>
            <a:ext cx="24003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195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29837"/>
            <a:ext cx="8245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SAF MADDELERİN ÖZELLİKLERİ</a:t>
            </a:r>
          </a:p>
          <a:p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2411760" y="453002"/>
            <a:ext cx="4014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BUHAR TABLOLARI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214312"/>
            <a:ext cx="709612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00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29837"/>
            <a:ext cx="8245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SAF MADDELERİN ÖZELLİKLERİ</a:t>
            </a:r>
          </a:p>
          <a:p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2411760" y="453002"/>
            <a:ext cx="4014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BUHAR TABLOLARI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53780"/>
            <a:ext cx="1619200" cy="18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3" y="550908"/>
            <a:ext cx="6859290" cy="623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35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29837"/>
            <a:ext cx="8245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SAF MADDELERİN ÖZELLİKLERİ</a:t>
            </a:r>
          </a:p>
          <a:p>
            <a:endParaRPr lang="tr-T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89347"/>
            <a:ext cx="6286164" cy="600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056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23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29837"/>
            <a:ext cx="8245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SAF MADDELERİN ÖZELLİKLERİ</a:t>
            </a:r>
          </a:p>
          <a:p>
            <a:endParaRPr lang="tr-T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5" y="550345"/>
            <a:ext cx="5423110" cy="55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5363600" y="733002"/>
            <a:ext cx="3816424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1600" dirty="0"/>
              <a:t>Sıkıştırılmış sıvıya ilişkin bilgilerin yokluğunda, </a:t>
            </a:r>
            <a:r>
              <a:rPr lang="tr-TR" sz="1600" i="1" dirty="0"/>
              <a:t>sıkıştırılmış sıvı özeliklerini doymuş sıvı özeliklerine eşit alınabilir. </a:t>
            </a:r>
            <a:endParaRPr lang="en-US" sz="1600" dirty="0">
              <a:solidFill>
                <a:srgbClr val="CC00C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95765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53" y="3768638"/>
            <a:ext cx="2254142" cy="21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34" y="2167164"/>
            <a:ext cx="14509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425883" y="6077247"/>
            <a:ext cx="3754141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tr-TR" sz="1200" dirty="0">
                <a:solidFill>
                  <a:srgbClr val="3333FF"/>
                </a:solidFill>
              </a:rPr>
              <a:t>Verilen bir basınç ve sıcaklıkta, saf bir madde, T&lt;</a:t>
            </a:r>
            <a:r>
              <a:rPr lang="tr-TR" sz="1200" dirty="0" err="1">
                <a:solidFill>
                  <a:srgbClr val="3333FF"/>
                </a:solidFill>
              </a:rPr>
              <a:t>Tsat</a:t>
            </a:r>
            <a:r>
              <a:rPr lang="tr-TR" sz="1200" dirty="0">
                <a:solidFill>
                  <a:srgbClr val="3333FF"/>
                </a:solidFill>
              </a:rPr>
              <a:t> @ P olduğu zaman sıkıştırılmış sıvı olacaktır.</a:t>
            </a:r>
            <a:endParaRPr lang="en-US" sz="1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54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24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214789"/>
            <a:ext cx="8245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SAF MADDELERİN ÖZELLİKLERİ</a:t>
            </a:r>
          </a:p>
          <a:p>
            <a:endParaRPr lang="tr-TR" b="1" dirty="0"/>
          </a:p>
        </p:txBody>
      </p:sp>
      <p:sp>
        <p:nvSpPr>
          <p:cNvPr id="6" name="Dikdörtgen 5"/>
          <p:cNvSpPr/>
          <p:nvPr/>
        </p:nvSpPr>
        <p:spPr>
          <a:xfrm>
            <a:off x="1187624" y="768282"/>
            <a:ext cx="4014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BUHAR TABLOLARI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34927"/>
            <a:ext cx="9142114" cy="258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582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214789"/>
            <a:ext cx="8245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SAF MADDELERİN ÖZELLİKLERİ</a:t>
            </a:r>
          </a:p>
          <a:p>
            <a:endParaRPr lang="tr-TR" b="1" dirty="0"/>
          </a:p>
        </p:txBody>
      </p:sp>
      <p:sp>
        <p:nvSpPr>
          <p:cNvPr id="6" name="Dikdörtgen 5"/>
          <p:cNvSpPr/>
          <p:nvPr/>
        </p:nvSpPr>
        <p:spPr>
          <a:xfrm>
            <a:off x="1187624" y="768282"/>
            <a:ext cx="4014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BUHAR TABLOLARI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9" y="1384864"/>
            <a:ext cx="9037566" cy="434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930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26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404664"/>
            <a:ext cx="8245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SAF MADDELERİN ÖZELLİKLERİ</a:t>
            </a:r>
          </a:p>
          <a:p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611560" y="1068556"/>
            <a:ext cx="4014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BUHAR TABLOLARI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7412"/>
            <a:ext cx="9143999" cy="32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516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27</a:t>
            </a:fld>
            <a:endParaRPr lang="tr-TR"/>
          </a:p>
        </p:txBody>
      </p:sp>
      <p:pic>
        <p:nvPicPr>
          <p:cNvPr id="1026" name="Picture 2" descr="E:\sına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025852" cy="462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52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28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88640"/>
            <a:ext cx="824542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İDEAL GAZ HÂL DENKLEMİ</a:t>
            </a:r>
            <a:endParaRPr lang="tr-T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611560" y="980728"/>
                <a:ext cx="8136904" cy="4085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dirty="0"/>
                  <a:t>Bir maddenin buhar hali bağıl olarak düşük yoğunluğa sahip olduğunda, basınç, özgül hacim ve sıcaklık belirli eşitlik tarafından ilişkilendirilir;</a:t>
                </a:r>
              </a:p>
              <a:p>
                <a:endParaRPr lang="tr-TR" dirty="0"/>
              </a:p>
              <a:p>
                <a:r>
                  <a:rPr lang="tr-TR" b="0" dirty="0"/>
                  <a:t>	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𝑃𝑣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r>
                      <a:rPr lang="tr-TR" b="0" i="1" smtClean="0">
                        <a:latin typeface="Cambria Math"/>
                      </a:rPr>
                      <m:t>𝑅𝑇</m:t>
                    </m:r>
                  </m:oMath>
                </a14:m>
                <a:r>
                  <a:rPr lang="tr-TR" dirty="0"/>
                  <a:t>					(2.6)</a:t>
                </a:r>
              </a:p>
              <a:p>
                <a:endParaRPr lang="tr-TR" dirty="0"/>
              </a:p>
              <a:p>
                <a:pPr algn="just"/>
                <a:r>
                  <a:rPr lang="tr-TR" dirty="0"/>
                  <a:t>İdeal gaz denklemi, </a:t>
                </a:r>
                <a:r>
                  <a:rPr lang="tr-TR" i="1" dirty="0"/>
                  <a:t>P, v </a:t>
                </a:r>
                <a:r>
                  <a:rPr lang="tr-TR" dirty="0"/>
                  <a:t>ve </a:t>
                </a:r>
                <a:r>
                  <a:rPr lang="tr-TR" i="1" dirty="0"/>
                  <a:t>T</a:t>
                </a:r>
                <a:r>
                  <a:rPr lang="tr-TR" dirty="0"/>
                  <a:t> özelliklerinin durumlarını ilişkilendiren bir hâl denklemidir .Bu denklemin geçerli olduğu herhangi bir gaz, ideal gaz veya mükemmel gaz olarak adlandırılır.</a:t>
                </a:r>
              </a:p>
              <a:p>
                <a:pPr algn="just"/>
                <a:endParaRPr lang="tr-TR" dirty="0"/>
              </a:p>
              <a:p>
                <a:pPr algn="just"/>
                <a:r>
                  <a:rPr lang="tr-TR" dirty="0"/>
                  <a:t>Gaz sabiti R, bütün gazlar için aynı değere sahip olan üniversal gaz sabiti ile bağlantılıdır. Bu ilişki;</a:t>
                </a:r>
              </a:p>
              <a:p>
                <a:pPr algn="just"/>
                <a:r>
                  <a:rPr lang="tr-TR" b="0" dirty="0"/>
                  <a:t>	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𝑅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r>
                  <a:rPr lang="tr-TR" dirty="0"/>
                  <a:t>					 (2.7)</a:t>
                </a:r>
              </a:p>
              <a:p>
                <a:pPr algn="just"/>
                <a:endParaRPr lang="tr-TR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tr-TR" b="0" i="1" smtClean="0">
                          <a:latin typeface="Cambria Math"/>
                        </a:rPr>
                        <m:t>=8.314 </m:t>
                      </m:r>
                      <m:r>
                        <a:rPr lang="tr-TR" b="0" i="1" smtClean="0">
                          <a:latin typeface="Cambria Math"/>
                        </a:rPr>
                        <m:t>𝑘𝑗</m:t>
                      </m:r>
                      <m:r>
                        <a:rPr lang="tr-TR" b="0" i="1" smtClean="0">
                          <a:latin typeface="Cambria Math"/>
                        </a:rPr>
                        <m:t>/(</m:t>
                      </m:r>
                      <m:r>
                        <a:rPr lang="tr-TR" b="0" i="1" smtClean="0">
                          <a:latin typeface="Cambria Math"/>
                        </a:rPr>
                        <m:t>𝑘𝑚𝑜𝑙𝐾</m:t>
                      </m:r>
                      <m:r>
                        <a:rPr lang="tr-TR" b="0" i="1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80728"/>
                <a:ext cx="8136904" cy="4085157"/>
              </a:xfrm>
              <a:prstGeom prst="rect">
                <a:avLst/>
              </a:prstGeom>
              <a:blipFill rotWithShape="1">
                <a:blip r:embed="rId2"/>
                <a:stretch>
                  <a:fillRect l="-599" t="-746" r="-674" b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29199"/>
            <a:ext cx="24384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461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502692" y="1665060"/>
                <a:ext cx="8245771" cy="3254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dirty="0"/>
                  <a:t>İdeal gaz denkleminin diğer formları;</a:t>
                </a:r>
              </a:p>
              <a:p>
                <a:endParaRPr lang="tr-TR" dirty="0"/>
              </a:p>
              <a:p>
                <a:r>
                  <a:rPr lang="tr-TR" b="0" dirty="0"/>
                  <a:t>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𝑃𝑉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r>
                      <a:rPr lang="tr-TR" b="0" i="1" smtClean="0">
                        <a:latin typeface="Cambria Math"/>
                      </a:rPr>
                      <m:t>𝑚𝑅𝑇</m:t>
                    </m:r>
                  </m:oMath>
                </a14:m>
                <a:r>
                  <a:rPr lang="tr-TR" dirty="0"/>
                  <a:t>   ,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𝑃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𝑅𝑇</m:t>
                    </m:r>
                  </m:oMath>
                </a14:m>
                <a:r>
                  <a:rPr lang="tr-TR" dirty="0"/>
                  <a:t>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𝑃𝑉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r>
                      <a:rPr lang="tr-TR" b="0" i="1" smtClean="0">
                        <a:latin typeface="Cambria Math"/>
                      </a:rPr>
                      <m:t>𝑁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tr-TR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tr-TR" dirty="0"/>
                  <a:t>		(2.9)</a:t>
                </a:r>
              </a:p>
              <a:p>
                <a:endParaRPr lang="tr-TR" dirty="0"/>
              </a:p>
              <a:p>
                <a:pPr algn="just"/>
                <a:r>
                  <a:rPr lang="tr-TR" dirty="0"/>
                  <a:t>Sıkıştırılabilme faktörü Z, ideal gaz denkleminin kullanıp kullanmayacağımızı belirlemede yardımcı olur. Aşağıdaki gibi:</a:t>
                </a:r>
              </a:p>
              <a:p>
                <a:pPr algn="just"/>
                <a:endParaRPr lang="tr-TR" dirty="0"/>
              </a:p>
              <a:p>
                <a:pPr algn="just"/>
                <a:r>
                  <a:rPr lang="tr-TR" b="0" dirty="0"/>
                  <a:t>	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𝑍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𝑃𝑣</m:t>
                        </m:r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𝑅𝑇</m:t>
                        </m:r>
                      </m:den>
                    </m:f>
                  </m:oMath>
                </a14:m>
                <a:r>
                  <a:rPr lang="tr-TR" dirty="0"/>
                  <a:t>  					(2.10)</a:t>
                </a:r>
              </a:p>
              <a:p>
                <a:pPr algn="just"/>
                <a:endParaRPr lang="tr-TR" dirty="0"/>
              </a:p>
              <a:p>
                <a:pPr algn="just"/>
                <a:r>
                  <a:rPr lang="tr-TR" dirty="0"/>
                  <a:t>Eğer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/>
                      </a:rPr>
                      <m:t>𝑍</m:t>
                    </m:r>
                    <m:r>
                      <a:rPr lang="tr-TR" b="0" i="1" dirty="0" smtClean="0">
                        <a:latin typeface="Cambria Math"/>
                      </a:rPr>
                      <m:t>=</m:t>
                    </m:r>
                    <m:r>
                      <a:rPr lang="tr-TR" i="1" dirty="0" smtClean="0">
                        <a:latin typeface="Cambria Math"/>
                      </a:rPr>
                      <m:t>1 </m:t>
                    </m:r>
                  </m:oMath>
                </a14:m>
                <a:r>
                  <a:rPr lang="tr-TR" dirty="0"/>
                  <a:t>veya 1’e çok yakınsa </a:t>
                </a:r>
                <a:r>
                  <a:rPr lang="tr-TR" dirty="0">
                    <a:solidFill>
                      <a:srgbClr val="FF0000"/>
                    </a:solidFill>
                  </a:rPr>
                  <a:t>ideal gaz denklemi </a:t>
                </a:r>
                <a:r>
                  <a:rPr lang="tr-TR" dirty="0"/>
                  <a:t>kullanılabilir.</a:t>
                </a:r>
              </a:p>
              <a:p>
                <a:pPr algn="just"/>
                <a:r>
                  <a:rPr lang="tr-TR" dirty="0"/>
                  <a:t>Eğer Z yaklaşık olarak 1 değilse o zaman eşitlik (2.10) kullanılabilir</a:t>
                </a:r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92" y="1665060"/>
                <a:ext cx="8245771" cy="3254161"/>
              </a:xfrm>
              <a:prstGeom prst="rect">
                <a:avLst/>
              </a:prstGeom>
              <a:blipFill rotWithShape="1">
                <a:blip r:embed="rId2"/>
                <a:stretch>
                  <a:fillRect l="-591" t="-936" r="-591" b="-20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ikdörtgen 5"/>
          <p:cNvSpPr/>
          <p:nvPr/>
        </p:nvSpPr>
        <p:spPr>
          <a:xfrm>
            <a:off x="503040" y="188640"/>
            <a:ext cx="824542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İDEAL GAZ HÂL DENKLEMİ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9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35690" y="318557"/>
            <a:ext cx="8245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SAF MADDELERİN ÖZELLİKLERİ</a:t>
            </a:r>
          </a:p>
          <a:p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359024" y="1272160"/>
            <a:ext cx="8389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Bir saf madde </a:t>
            </a:r>
            <a:r>
              <a:rPr lang="tr-TR" dirty="0">
                <a:solidFill>
                  <a:srgbClr val="FF0000"/>
                </a:solidFill>
              </a:rPr>
              <a:t>homojendir</a:t>
            </a:r>
            <a:r>
              <a:rPr lang="tr-TR" dirty="0"/>
              <a:t>. Birden fazla </a:t>
            </a:r>
            <a:r>
              <a:rPr lang="tr-TR" dirty="0">
                <a:solidFill>
                  <a:srgbClr val="FF0000"/>
                </a:solidFill>
              </a:rPr>
              <a:t>faz</a:t>
            </a:r>
            <a:r>
              <a:rPr lang="tr-TR" dirty="0"/>
              <a:t> durumunda olabilir fakat her faz aynı kimyasal bileşime sahip olmalıdır. Örneğin su ve  soğutucu akışkanlar (</a:t>
            </a:r>
            <a:r>
              <a:rPr lang="tr-TR" dirty="0" err="1"/>
              <a:t>Buzdolablarında</a:t>
            </a:r>
            <a:r>
              <a:rPr lang="tr-TR" dirty="0"/>
              <a:t> kullanılan R-134a gibi), azot , helyum, karbondioksit saf maddedir. Amonyak-Su karışımı bir saf madde değildir.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37119" y="872050"/>
            <a:ext cx="4014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P-v-T YÜZEYİ</a:t>
            </a:r>
          </a:p>
        </p:txBody>
      </p:sp>
      <p:pic>
        <p:nvPicPr>
          <p:cNvPr id="7" name="Picture 6" descr="cen84959_03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87" y="3092992"/>
            <a:ext cx="5181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3102" y="5085184"/>
            <a:ext cx="861060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Atomların farklı fazlardaki düzenleri: (a) bir katıdaki moleküller nispeten sabittir,  Enerji seviyesi düşük.(b) sıvı fazda molekül grupları birbirleri etrafında hareket ederler, Enerji seviyesi</a:t>
            </a:r>
            <a:r>
              <a:rPr kumimoji="0" lang="tr-TR" sz="1800" b="0" i="0" u="none" strike="noStrike" kern="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orta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ve (c) gaz fazında moleküller rastgele hareket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ederler.Enerji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seviyesi yüksektir.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37119" y="2472489"/>
            <a:ext cx="5735081" cy="380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Faz durumu, atom veya molekül dizilişi ile ilgilidir.</a:t>
            </a:r>
          </a:p>
        </p:txBody>
      </p:sp>
    </p:spTree>
    <p:extLst>
      <p:ext uri="{BB962C8B-B14F-4D97-AF65-F5344CB8AC3E}">
        <p14:creationId xmlns:p14="http://schemas.microsoft.com/office/powerpoint/2010/main" val="536582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30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6" y="1556792"/>
            <a:ext cx="4531787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4788024" y="1697326"/>
                <a:ext cx="4248472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dirty="0"/>
                  <a:t>Sıkıştırılabilme faktörü, ekler bölümünde Şekil G-1’de sunulan genelleştirilmiş sıkıştırılabilme diyagramı kullanılarak herhangi bir gaz için belirlenebilir. Genelleştirilmiş diyagramda indirgenmiş basınç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tr-TR" b="0" i="1" dirty="0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tr-TR" dirty="0"/>
                  <a:t> ve İndirgenmiş sıcaklık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tr-TR" b="0" i="1" dirty="0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tr-TR" dirty="0"/>
              </a:p>
              <a:p>
                <a:r>
                  <a:rPr lang="tr-TR" dirty="0"/>
                  <a:t>kullanılmalıdır. Bunlar:</a:t>
                </a:r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697326"/>
                <a:ext cx="4248472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1148" t="-1497" r="-1291" b="-35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477194" y="5185578"/>
                <a:ext cx="8415286" cy="143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𝑐𝑟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tr-T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𝑇</m:t>
                        </m:r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𝑐𝑟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tr-T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𝑣</m:t>
                        </m:r>
                      </m:num>
                      <m:den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/>
                              </a:rPr>
                              <m:t>𝑅</m:t>
                            </m:r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/>
                                  </a:rPr>
                                  <m:t>𝑐𝑟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/>
                                  </a:rPr>
                                  <m:t>𝑐𝑟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tr-TR" dirty="0"/>
                  <a:t>			(2.11)	</a:t>
                </a:r>
              </a:p>
              <a:p>
                <a:endParaRPr lang="tr-TR" dirty="0"/>
              </a:p>
              <a:p>
                <a:r>
                  <a:rPr lang="tr-TR" dirty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tr-TR" dirty="0"/>
                  <a:t>, Tablo B-3’te verilen sırasıyla kritik nokta basınç ve sıcaklığıdır 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tr-TR" dirty="0"/>
                  <a:t> sanki-indergenmiş hacimdir.		</a:t>
                </a:r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94" y="5185578"/>
                <a:ext cx="8415286" cy="1437894"/>
              </a:xfrm>
              <a:prstGeom prst="rect">
                <a:avLst/>
              </a:prstGeom>
              <a:blipFill rotWithShape="1">
                <a:blip r:embed="rId4"/>
                <a:stretch>
                  <a:fillRect l="-579" b="-59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kdörtgen 6"/>
          <p:cNvSpPr/>
          <p:nvPr/>
        </p:nvSpPr>
        <p:spPr>
          <a:xfrm>
            <a:off x="503040" y="188640"/>
            <a:ext cx="824542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İDEAL GAZ HÂL DENKLEMİ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82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31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913"/>
            <a:ext cx="91725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03040" y="188640"/>
            <a:ext cx="824542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İDEAL GAZ HÂL DENKLEMİ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17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32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27884"/>
            <a:ext cx="9153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7" y="2420888"/>
            <a:ext cx="8073421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503040" y="188640"/>
            <a:ext cx="824542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İDEAL GAZ HÂL DENKLEMİ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16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33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404664"/>
            <a:ext cx="8245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b="1" dirty="0"/>
              <a:t>İDEAL OLMAYAN GAZLAR İÇİN HÂL DENKLEMLERİ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251520" y="1772816"/>
                <a:ext cx="8209978" cy="2890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dirty="0"/>
                  <a:t>Van der </a:t>
                </a:r>
                <a:r>
                  <a:rPr lang="tr-TR" dirty="0" err="1"/>
                  <a:t>Waals</a:t>
                </a:r>
                <a:r>
                  <a:rPr lang="tr-TR" dirty="0"/>
                  <a:t> hâl denklemi, gaz molekülleri tarafından işgal edilen hacmi ve moleküller arasındaki çekim kuvvetlerini hesaplama için niyet edilmiştir. Bu,</a:t>
                </a:r>
              </a:p>
              <a:p>
                <a:pPr algn="just"/>
                <a:endParaRPr lang="tr-TR" dirty="0"/>
              </a:p>
              <a:p>
                <a:pPr algn="just"/>
                <a:r>
                  <a:rPr lang="tr-TR" b="0" dirty="0"/>
                  <a:t>	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𝑃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𝑅𝑇</m:t>
                        </m:r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𝑣</m:t>
                        </m:r>
                        <m:r>
                          <a:rPr lang="tr-TR" b="0" i="1" smtClean="0">
                            <a:latin typeface="Cambria Math"/>
                          </a:rPr>
                          <m:t>−</m:t>
                        </m:r>
                        <m:r>
                          <a:rPr lang="tr-TR" b="0" i="1" smtClea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tr-TR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tr-TR" dirty="0"/>
                  <a:t> 				(2.12)</a:t>
                </a:r>
              </a:p>
              <a:p>
                <a:pPr algn="just"/>
                <a:endParaRPr lang="tr-TR" dirty="0"/>
              </a:p>
              <a:p>
                <a:pPr algn="just"/>
                <a:r>
                  <a:rPr lang="tr-TR" dirty="0"/>
                  <a:t>şeklindedir. Burada a ve b sabitleri, Tablo B-3’te verilen kritik nokta verileri ile ilgili olarak aşağıdaki gibi hesaplanır:</a:t>
                </a:r>
              </a:p>
              <a:p>
                <a:pPr algn="just"/>
                <a:endParaRPr lang="tr-TR" dirty="0"/>
              </a:p>
              <a:p>
                <a:pPr algn="just"/>
                <a:r>
                  <a:rPr lang="tr-TR" b="0" dirty="0"/>
                  <a:t>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𝑎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27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𝑐𝑟</m:t>
                            </m:r>
                          </m:sub>
                          <m:sup>
                            <m:r>
                              <a:rPr lang="tr-TR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64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𝑐𝑟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/>
                  <a:t>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𝑏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𝑅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𝑐𝑟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8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𝑐𝑟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/>
                  <a:t> 			(2.13)</a:t>
                </a:r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72816"/>
                <a:ext cx="8209978" cy="2890728"/>
              </a:xfrm>
              <a:prstGeom prst="rect">
                <a:avLst/>
              </a:prstGeom>
              <a:blipFill rotWithShape="1">
                <a:blip r:embed="rId2"/>
                <a:stretch>
                  <a:fillRect l="-594" t="-1055" r="-6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461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611560" y="1268760"/>
                <a:ext cx="8136904" cy="4999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dirty="0"/>
                  <a:t>Geliştirilmiş denklem </a:t>
                </a:r>
                <a:r>
                  <a:rPr lang="tr-TR" dirty="0" err="1"/>
                  <a:t>Redlich-Kwong</a:t>
                </a:r>
                <a:r>
                  <a:rPr lang="tr-TR" dirty="0"/>
                  <a:t> hal denklemidir:</a:t>
                </a:r>
              </a:p>
              <a:p>
                <a:endParaRPr lang="tr-TR" dirty="0"/>
              </a:p>
              <a:p>
                <a:r>
                  <a:rPr lang="tr-TR" dirty="0"/>
                  <a:t>			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𝑃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𝑅𝑇</m:t>
                        </m:r>
                      </m:num>
                      <m:den>
                        <m:r>
                          <a:rPr lang="tr-TR" i="1">
                            <a:latin typeface="Cambria Math"/>
                          </a:rPr>
                          <m:t>𝑣</m:t>
                        </m:r>
                        <m:r>
                          <a:rPr lang="tr-TR" i="1">
                            <a:latin typeface="Cambria Math"/>
                          </a:rPr>
                          <m:t>−</m:t>
                        </m:r>
                        <m:r>
                          <a:rPr lang="tr-TR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tr-TR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tr-TR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tr-TR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tr-TR" dirty="0"/>
                  <a:t>  			(2.14)</a:t>
                </a:r>
              </a:p>
              <a:p>
                <a:endParaRPr lang="tr-TR" dirty="0"/>
              </a:p>
              <a:p>
                <a:r>
                  <a:rPr lang="tr-TR" dirty="0"/>
                  <a:t>Burada sabitler;</a:t>
                </a:r>
              </a:p>
              <a:p>
                <a:endParaRPr lang="tr-TR" dirty="0"/>
              </a:p>
              <a:p>
                <a:r>
                  <a:rPr lang="tr-TR" b="0" dirty="0"/>
                  <a:t>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𝑎</m:t>
                    </m:r>
                    <m:r>
                      <a:rPr lang="tr-TR" b="0" i="1" smtClean="0">
                        <a:latin typeface="Cambria Math"/>
                      </a:rPr>
                      <m:t>=0.4275∗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𝑐𝑟</m:t>
                            </m:r>
                          </m:sub>
                          <m:sup>
                            <m:r>
                              <a:rPr lang="tr-TR" b="0" i="1" smtClean="0">
                                <a:latin typeface="Cambria Math"/>
                              </a:rPr>
                              <m:t>2.5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𝑐𝑟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/>
                  <a:t>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𝑏</m:t>
                    </m:r>
                    <m:r>
                      <a:rPr lang="tr-TR" b="0" i="1" smtClean="0">
                        <a:latin typeface="Cambria Math"/>
                      </a:rPr>
                      <m:t>=0.0867∗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𝑅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𝑐𝑟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𝑐𝑟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/>
                  <a:t> 		 (2.15)</a:t>
                </a:r>
              </a:p>
              <a:p>
                <a:endParaRPr lang="tr-TR" dirty="0"/>
              </a:p>
              <a:p>
                <a:r>
                  <a:rPr lang="tr-TR" dirty="0" err="1"/>
                  <a:t>Virial</a:t>
                </a:r>
                <a:r>
                  <a:rPr lang="tr-TR" dirty="0"/>
                  <a:t> hâl denklemi </a:t>
                </a:r>
                <a:r>
                  <a:rPr lang="tr-TR" dirty="0" err="1"/>
                  <a:t>Pv</a:t>
                </a:r>
                <a:r>
                  <a:rPr lang="tr-TR" dirty="0"/>
                  <a:t> çarpımını bir serinin açılımı şeklinde verir. En genel açılım,</a:t>
                </a:r>
              </a:p>
              <a:p>
                <a:endParaRPr lang="tr-TR" dirty="0"/>
              </a:p>
              <a:p>
                <a:r>
                  <a:rPr lang="tr-TR" b="0" dirty="0"/>
                  <a:t>	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𝑃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𝑅𝑇</m:t>
                        </m:r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𝑣</m:t>
                        </m:r>
                      </m:den>
                    </m:f>
                    <m:r>
                      <a:rPr lang="tr-TR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tr-TR" b="0" i="1" smtClean="0">
                        <a:latin typeface="Cambria Math"/>
                      </a:rPr>
                      <m:t>+…</m:t>
                    </m:r>
                    <m:r>
                      <a:rPr lang="tr-TR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tr-TR" dirty="0"/>
                  <a:t>			 (2.16)</a:t>
                </a:r>
              </a:p>
              <a:p>
                <a:endParaRPr lang="tr-TR" dirty="0"/>
              </a:p>
              <a:p>
                <a:r>
                  <a:rPr lang="tr-TR" dirty="0"/>
                  <a:t>şeklindedir. Burada dikkat, ideal gaz kanununu birinci dereceden düzeltmeyi temsil ettiği için B(T)üzerine odaklanır. B(T), C(T)ve diğer fonksiyonlar belirli gazlar için belirlenmelidir.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8760"/>
                <a:ext cx="8136904" cy="4999702"/>
              </a:xfrm>
              <a:prstGeom prst="rect">
                <a:avLst/>
              </a:prstGeom>
              <a:blipFill rotWithShape="1">
                <a:blip r:embed="rId2"/>
                <a:stretch>
                  <a:fillRect l="-599" t="-610" r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kdörtgen 4"/>
          <p:cNvSpPr/>
          <p:nvPr/>
        </p:nvSpPr>
        <p:spPr>
          <a:xfrm>
            <a:off x="503040" y="404664"/>
            <a:ext cx="8245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b="1" dirty="0"/>
              <a:t>İDEAL OLMAYAN GAZLAR İÇİN HÂL DENKLEMLERİ</a:t>
            </a:r>
          </a:p>
        </p:txBody>
      </p:sp>
    </p:spTree>
    <p:extLst>
      <p:ext uri="{BB962C8B-B14F-4D97-AF65-F5344CB8AC3E}">
        <p14:creationId xmlns:p14="http://schemas.microsoft.com/office/powerpoint/2010/main" val="4020195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35</a:t>
            </a:fld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568952" cy="57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582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36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16632"/>
            <a:ext cx="82454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1600" b="1" dirty="0"/>
              <a:t>SAF MADDELERİN ÖZELLİKLERİ</a:t>
            </a:r>
          </a:p>
          <a:p>
            <a:pPr algn="ctr"/>
            <a:r>
              <a:rPr lang="tr-TR" sz="1600" b="1" dirty="0"/>
              <a:t>ÇÖZÜMLÜ PROBLEMLER</a:t>
            </a:r>
            <a:endParaRPr lang="tr-TR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0" y="715089"/>
            <a:ext cx="6877272" cy="373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04" y="4509120"/>
            <a:ext cx="6681602" cy="18828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477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37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16632"/>
            <a:ext cx="82454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1600" b="1" dirty="0"/>
              <a:t>SAF MADDELERİN ÖZELLİKLERİ</a:t>
            </a:r>
          </a:p>
          <a:p>
            <a:pPr algn="ctr"/>
            <a:r>
              <a:rPr lang="tr-TR" sz="1600" b="1" dirty="0"/>
              <a:t>ÇÖZÜMLÜ PROBLEMLER</a:t>
            </a:r>
            <a:endParaRPr lang="tr-TR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8" y="871538"/>
            <a:ext cx="61436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16" y="2708920"/>
            <a:ext cx="7556714" cy="388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507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38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16632"/>
            <a:ext cx="82454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1600" b="1" dirty="0"/>
              <a:t>SAF MADDELERİN ÖZELLİKLERİ</a:t>
            </a:r>
          </a:p>
          <a:p>
            <a:pPr algn="ctr"/>
            <a:r>
              <a:rPr lang="tr-TR" sz="1600" b="1" dirty="0"/>
              <a:t>ÇÖZÜMLÜ PROBLEMLER</a:t>
            </a:r>
            <a:endParaRPr lang="tr-TR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07" y="3149332"/>
            <a:ext cx="61817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701407"/>
            <a:ext cx="62007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344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39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16632"/>
            <a:ext cx="82454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1600" b="1" dirty="0"/>
              <a:t>SAF MADDELERİN ÖZELLİKLERİ</a:t>
            </a:r>
          </a:p>
          <a:p>
            <a:pPr algn="ctr"/>
            <a:r>
              <a:rPr lang="tr-TR" sz="1600" b="1" dirty="0"/>
              <a:t>ÇÖZÜMLÜ PROBLEMLER</a:t>
            </a:r>
            <a:endParaRPr lang="tr-TR" sz="20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8" y="701407"/>
            <a:ext cx="840459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93" y="1230015"/>
            <a:ext cx="6561183" cy="248411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7" y="1444953"/>
            <a:ext cx="20097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4129"/>
            <a:ext cx="5472608" cy="297615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02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17669"/>
            <a:ext cx="5526861" cy="28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95536" y="188640"/>
            <a:ext cx="8245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SAF MADDELERİN ÖZELLİKLERİ</a:t>
            </a:r>
          </a:p>
          <a:p>
            <a:endParaRPr lang="tr-T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2" y="1127652"/>
            <a:ext cx="5620792" cy="21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83568" y="55797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Silindire ısı verildiğinde maddedeki faz değişimi aşağıdaki şekillerde verilmiştir.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868144" y="3025125"/>
            <a:ext cx="30420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>
                <a:solidFill>
                  <a:srgbClr val="FF0000"/>
                </a:solidFill>
              </a:rPr>
              <a:t>Yeni terim ve kavramlar:</a:t>
            </a:r>
          </a:p>
          <a:p>
            <a:endParaRPr lang="tr-TR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Aşırı soğutulmuş sıvı (sıkıştırılmış sıvı)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Doymuş Sıvı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Doymuş Buhar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Kızgın Buhar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Kritik nokta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Karışım Bölgesi (Doymuş sıvı-Doymuş buhar Bölgesi)</a:t>
            </a:r>
          </a:p>
          <a:p>
            <a:endParaRPr lang="tr-TR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96" y="836713"/>
            <a:ext cx="2530153" cy="218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17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40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16632"/>
            <a:ext cx="82454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1600" b="1" dirty="0"/>
              <a:t>SAF MADDELERİN ÖZELLİKLERİ</a:t>
            </a:r>
          </a:p>
          <a:p>
            <a:pPr algn="ctr"/>
            <a:r>
              <a:rPr lang="tr-TR" sz="1600" b="1" dirty="0"/>
              <a:t>ÇÖZÜMLÜ PROBLEMLER</a:t>
            </a:r>
            <a:endParaRPr lang="tr-TR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6517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27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41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16632"/>
            <a:ext cx="82454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1600" b="1" dirty="0"/>
              <a:t>SAF MADDELERİN ÖZELLİKLERİ</a:t>
            </a:r>
          </a:p>
          <a:p>
            <a:pPr algn="ctr"/>
            <a:r>
              <a:rPr lang="tr-TR" sz="1600" b="1" dirty="0"/>
              <a:t>ÇÖZÜMLÜ PROBLEMLER</a:t>
            </a:r>
            <a:endParaRPr lang="tr-TR" sz="2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543175"/>
            <a:ext cx="796131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254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42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16632"/>
            <a:ext cx="82454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1600" b="1" dirty="0"/>
              <a:t>SAF MADDELERİN ÖZELLİKLERİ</a:t>
            </a:r>
          </a:p>
          <a:p>
            <a:pPr algn="ctr"/>
            <a:r>
              <a:rPr lang="tr-TR" sz="1600" b="1" dirty="0"/>
              <a:t>ÇÖZÜMLÜ PROBLEMLER</a:t>
            </a:r>
            <a:endParaRPr lang="tr-TR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1742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43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16632"/>
            <a:ext cx="82454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1600" b="1" dirty="0"/>
              <a:t>SAF MADDELERİN ÖZELLİKLERİ</a:t>
            </a:r>
          </a:p>
          <a:p>
            <a:pPr algn="ctr"/>
            <a:r>
              <a:rPr lang="tr-TR" sz="1600" b="1" dirty="0"/>
              <a:t>ÇÖZÜMLÜ PROBLEMLER</a:t>
            </a:r>
            <a:endParaRPr lang="tr-TR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452563"/>
            <a:ext cx="89725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899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44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16632"/>
            <a:ext cx="82454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1600" b="1" dirty="0"/>
              <a:t>SAF MADDELERİN ÖZELLİKLERİ</a:t>
            </a:r>
          </a:p>
          <a:p>
            <a:pPr algn="ctr"/>
            <a:r>
              <a:rPr lang="tr-TR" sz="1600" b="1" dirty="0"/>
              <a:t>ÇÖZÜMLÜ PROBLEMLER</a:t>
            </a:r>
            <a:endParaRPr lang="tr-TR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6328742" cy="519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853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16632"/>
            <a:ext cx="82454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1600" b="1" dirty="0"/>
              <a:t>SAF MADDELERİN ÖZELLİKLERİ</a:t>
            </a:r>
          </a:p>
          <a:p>
            <a:pPr algn="ctr"/>
            <a:r>
              <a:rPr lang="tr-TR" sz="1600" b="1" dirty="0"/>
              <a:t>ÇÖZÜMLÜ PROBLEMLER</a:t>
            </a:r>
            <a:endParaRPr lang="tr-TR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6375"/>
            <a:ext cx="7517637" cy="379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403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52400" y="0"/>
            <a:ext cx="8991600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ÖRNEK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b="1" dirty="0">
                <a:solidFill>
                  <a:srgbClr val="FFFFFF"/>
                </a:solidFill>
              </a:rPr>
              <a:t>Sabit hacimli bir kapta 90 °C sıcaklıkta, 50 kg doymuş sıvı su bulunmaktadır. Kap içindeki basıncı ve kabın hacmini bulun.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b="1" dirty="0">
                <a:solidFill>
                  <a:srgbClr val="FF0000"/>
                </a:solidFill>
              </a:rPr>
              <a:t>Çözüm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b="1" dirty="0">
                <a:solidFill>
                  <a:srgbClr val="000000"/>
                </a:solidFill>
              </a:rPr>
              <a:t>Doymuş sıvı suyun hali T</a:t>
            </a:r>
            <a:r>
              <a:rPr lang="tr-TR" sz="1400" b="1" i="1" dirty="0">
                <a:solidFill>
                  <a:srgbClr val="000000"/>
                </a:solidFill>
              </a:rPr>
              <a:t>-v </a:t>
            </a:r>
            <a:r>
              <a:rPr lang="tr-TR" sz="1400" b="1" dirty="0">
                <a:solidFill>
                  <a:srgbClr val="000000"/>
                </a:solidFill>
              </a:rPr>
              <a:t>diyagramında gösterilmiştir. Kap içindeki su doymuş sıvı olduğu için basınç 90 °C sıcaklıktaki doyma basıncı olacaktır:</a:t>
            </a:r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2773363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46463"/>
            <a:ext cx="518477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637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457200" y="0"/>
            <a:ext cx="8458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06513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51088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0828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6548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2268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7988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ÖRNEK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1400" b="1" dirty="0">
                <a:solidFill>
                  <a:srgbClr val="FFFFFF"/>
                </a:solidFill>
              </a:rPr>
              <a:t>200 g kütlesindeki doymuş sıvı su, 100 </a:t>
            </a:r>
            <a:r>
              <a:rPr lang="tr-TR" sz="1400" b="1" dirty="0" err="1">
                <a:solidFill>
                  <a:srgbClr val="FFFFFF"/>
                </a:solidFill>
              </a:rPr>
              <a:t>kPa</a:t>
            </a:r>
            <a:r>
              <a:rPr lang="tr-TR" sz="1400" b="1" dirty="0">
                <a:solidFill>
                  <a:srgbClr val="FFFFFF"/>
                </a:solidFill>
              </a:rPr>
              <a:t> sabit basınçta tümüyle buharlaştırılmaktadır.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Both"/>
            </a:pPr>
            <a:r>
              <a:rPr lang="tr-TR" sz="1400" b="1" dirty="0">
                <a:solidFill>
                  <a:srgbClr val="FFFFFF"/>
                </a:solidFill>
              </a:rPr>
              <a:t>Hacim değişikliğini ve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Both"/>
            </a:pPr>
            <a:r>
              <a:rPr lang="tr-TR" sz="1400" b="1" dirty="0">
                <a:solidFill>
                  <a:srgbClr val="FFFFFF"/>
                </a:solidFill>
              </a:rPr>
              <a:t>Suya verilen enerjiyi hesaplayın.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1400" b="1" dirty="0">
                <a:solidFill>
                  <a:srgbClr val="FF0000"/>
                </a:solidFill>
              </a:rPr>
              <a:t>Çözüm</a:t>
            </a:r>
            <a:r>
              <a:rPr lang="tr-TR" sz="1400" b="1" dirty="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1400" b="1" dirty="0">
                <a:solidFill>
                  <a:srgbClr val="000000"/>
                </a:solidFill>
              </a:rPr>
              <a:t>(a) Hal değişimi </a:t>
            </a:r>
            <a:r>
              <a:rPr lang="tr-TR" sz="1400" b="1" i="1" dirty="0">
                <a:solidFill>
                  <a:srgbClr val="000000"/>
                </a:solidFill>
              </a:rPr>
              <a:t>P-v </a:t>
            </a:r>
            <a:r>
              <a:rPr lang="tr-TR" sz="1400" b="1" dirty="0">
                <a:solidFill>
                  <a:srgbClr val="000000"/>
                </a:solidFill>
              </a:rPr>
              <a:t>diyagramında gösterilmiştir. Buharlaşma sırasında birim kütlenin hacim değişimi doymuş buhar ve doymuş sıvı özgül hacimlerinin farkı olan </a:t>
            </a:r>
            <a:r>
              <a:rPr lang="tr-TR" sz="1400" b="1" i="1" dirty="0" err="1">
                <a:solidFill>
                  <a:srgbClr val="000000"/>
                </a:solidFill>
              </a:rPr>
              <a:t>v</a:t>
            </a:r>
            <a:r>
              <a:rPr lang="tr-TR" sz="1400" b="1" i="1" baseline="-25000" dirty="0" err="1">
                <a:solidFill>
                  <a:srgbClr val="000000"/>
                </a:solidFill>
              </a:rPr>
              <a:t>fg</a:t>
            </a:r>
            <a:r>
              <a:rPr lang="tr-TR" sz="1400" b="1" i="1" dirty="0">
                <a:solidFill>
                  <a:srgbClr val="000000"/>
                </a:solidFill>
              </a:rPr>
              <a:t> </a:t>
            </a:r>
            <a:r>
              <a:rPr lang="tr-TR" sz="1400" b="1" dirty="0">
                <a:solidFill>
                  <a:srgbClr val="000000"/>
                </a:solidFill>
              </a:rPr>
              <a:t>değeridir. Bu değer, 100 </a:t>
            </a:r>
            <a:r>
              <a:rPr lang="tr-TR" sz="1400" b="1" dirty="0" err="1">
                <a:solidFill>
                  <a:srgbClr val="000000"/>
                </a:solidFill>
              </a:rPr>
              <a:t>Kpa</a:t>
            </a:r>
            <a:r>
              <a:rPr lang="tr-TR" sz="1400" b="1" dirty="0">
                <a:solidFill>
                  <a:srgbClr val="000000"/>
                </a:solidFill>
              </a:rPr>
              <a:t> basınç için </a:t>
            </a:r>
            <a:r>
              <a:rPr lang="tr-TR" sz="1400" b="1" i="1" dirty="0" err="1">
                <a:solidFill>
                  <a:srgbClr val="000000"/>
                </a:solidFill>
              </a:rPr>
              <a:t>v</a:t>
            </a:r>
            <a:r>
              <a:rPr lang="tr-TR" sz="1400" b="1" i="1" baseline="-25000" dirty="0" err="1">
                <a:solidFill>
                  <a:srgbClr val="000000"/>
                </a:solidFill>
              </a:rPr>
              <a:t>f</a:t>
            </a:r>
            <a:r>
              <a:rPr lang="tr-TR" sz="1400" b="1" dirty="0">
                <a:solidFill>
                  <a:srgbClr val="000000"/>
                </a:solidFill>
              </a:rPr>
              <a:t> ve</a:t>
            </a:r>
            <a:r>
              <a:rPr lang="tr-TR" sz="1400" b="1" i="1" dirty="0">
                <a:solidFill>
                  <a:srgbClr val="000000"/>
                </a:solidFill>
              </a:rPr>
              <a:t> </a:t>
            </a:r>
            <a:r>
              <a:rPr lang="tr-TR" sz="1400" b="1" i="1" dirty="0" err="1">
                <a:solidFill>
                  <a:srgbClr val="000000"/>
                </a:solidFill>
              </a:rPr>
              <a:t>v</a:t>
            </a:r>
            <a:r>
              <a:rPr lang="tr-TR" sz="1400" b="1" i="1" baseline="-25000" dirty="0" err="1">
                <a:solidFill>
                  <a:srgbClr val="000000"/>
                </a:solidFill>
              </a:rPr>
              <a:t>g</a:t>
            </a:r>
            <a:r>
              <a:rPr lang="tr-TR" sz="1400" b="1" i="1" dirty="0">
                <a:solidFill>
                  <a:srgbClr val="000000"/>
                </a:solidFill>
              </a:rPr>
              <a:t> </a:t>
            </a:r>
            <a:r>
              <a:rPr lang="tr-TR" sz="1400" b="1" dirty="0">
                <a:solidFill>
                  <a:srgbClr val="000000"/>
                </a:solidFill>
              </a:rPr>
              <a:t>değerlerini Tablo A-5'ten okuyup hesaplanabilir:</a:t>
            </a:r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895600"/>
            <a:ext cx="45370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10200"/>
            <a:ext cx="36734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2744787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3505200" y="4191000"/>
            <a:ext cx="5400675" cy="942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sz="1400" b="1" i="1">
                <a:solidFill>
                  <a:srgbClr val="000000"/>
                </a:solidFill>
              </a:rPr>
              <a:t>(b) </a:t>
            </a:r>
            <a:r>
              <a:rPr lang="tr-TR" sz="1400" b="1">
                <a:solidFill>
                  <a:srgbClr val="000000"/>
                </a:solidFill>
              </a:rPr>
              <a:t>Bir maddenin birim kütlesini sabit basınçta buharlaştırmak için gerekli enerji, o basınçtaki buharlaşma entalpisidir. 100 kPa basınçta (0.1 Mpa) </a:t>
            </a:r>
            <a:r>
              <a:rPr lang="tr-TR" sz="1400" b="1" i="1">
                <a:solidFill>
                  <a:srgbClr val="000000"/>
                </a:solidFill>
              </a:rPr>
              <a:t>h</a:t>
            </a:r>
            <a:r>
              <a:rPr lang="tr-TR" sz="1400" b="1" i="1" baseline="-25000">
                <a:solidFill>
                  <a:srgbClr val="000000"/>
                </a:solidFill>
              </a:rPr>
              <a:t>fg</a:t>
            </a:r>
            <a:r>
              <a:rPr lang="tr-TR" sz="1400" b="1" i="1">
                <a:solidFill>
                  <a:srgbClr val="000000"/>
                </a:solidFill>
              </a:rPr>
              <a:t>, </a:t>
            </a:r>
            <a:r>
              <a:rPr lang="tr-TR" sz="1400" b="1">
                <a:solidFill>
                  <a:srgbClr val="000000"/>
                </a:solidFill>
              </a:rPr>
              <a:t>Tablo A-5'te 2258.0 kJ/kg olarak verilmiştir. Bu nedenle suya verilen enerji</a:t>
            </a:r>
          </a:p>
        </p:txBody>
      </p:sp>
    </p:spTree>
    <p:extLst>
      <p:ext uri="{BB962C8B-B14F-4D97-AF65-F5344CB8AC3E}">
        <p14:creationId xmlns:p14="http://schemas.microsoft.com/office/powerpoint/2010/main" val="615536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5834063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ÖRNEK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400" b="1">
                <a:solidFill>
                  <a:srgbClr val="FFFFFF"/>
                </a:solidFill>
              </a:rPr>
              <a:t>Sabit hacimli kapalı bir kapta 90</a:t>
            </a:r>
            <a:r>
              <a:rPr lang="tr-TR" sz="1400" b="1" baseline="30000">
                <a:solidFill>
                  <a:srgbClr val="FFFFFF"/>
                </a:solidFill>
              </a:rPr>
              <a:t>0</a:t>
            </a:r>
            <a:r>
              <a:rPr lang="tr-TR" sz="1400" b="1">
                <a:solidFill>
                  <a:srgbClr val="FFFFFF"/>
                </a:solidFill>
              </a:rPr>
              <a:t>C sıcaklıkta 10 kg su bulunmaktadır. Eğer suyun 8 kg'ı sıvı geri kalanı buhar fazında ise, (a) kaptaki basıncı, </a:t>
            </a:r>
            <a:r>
              <a:rPr lang="tr-TR" sz="1400" b="1" i="1">
                <a:solidFill>
                  <a:srgbClr val="FFFFFF"/>
                </a:solidFill>
              </a:rPr>
              <a:t>(b) </a:t>
            </a:r>
            <a:r>
              <a:rPr lang="tr-TR" sz="1400" b="1">
                <a:solidFill>
                  <a:srgbClr val="FFFFFF"/>
                </a:solidFill>
              </a:rPr>
              <a:t>kabın hacmini hesaplayın.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b="1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400" b="1">
                <a:solidFill>
                  <a:srgbClr val="FF0000"/>
                </a:solidFill>
              </a:rPr>
              <a:t>Çözüm</a:t>
            </a:r>
            <a:r>
              <a:rPr lang="tr-TR" sz="1400" b="1">
                <a:solidFill>
                  <a:srgbClr val="000000"/>
                </a:solidFill>
              </a:rPr>
              <a:t>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400" b="1">
                <a:solidFill>
                  <a:srgbClr val="000000"/>
                </a:solidFill>
              </a:rPr>
              <a:t>(a) İki faz dengede bulundukları için doymuş karışımdır. Bu nedenle basınç verilen sıcaklıktaki doyma basıncıdır:</a:t>
            </a: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5939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76600"/>
            <a:ext cx="24987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9800"/>
            <a:ext cx="36718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76600"/>
            <a:ext cx="41767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43400"/>
            <a:ext cx="4248150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250825" y="2743200"/>
            <a:ext cx="5905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sz="1400" b="1" i="1">
                <a:solidFill>
                  <a:srgbClr val="000000"/>
                </a:solidFill>
              </a:rPr>
              <a:t>(b) </a:t>
            </a:r>
            <a:r>
              <a:rPr lang="tr-TR" sz="1400" b="1">
                <a:solidFill>
                  <a:srgbClr val="000000"/>
                </a:solidFill>
              </a:rPr>
              <a:t>90 °c sıcaklıkta </a:t>
            </a:r>
            <a:r>
              <a:rPr lang="tr-TR" sz="1400" b="1" i="1">
                <a:solidFill>
                  <a:srgbClr val="000000"/>
                </a:solidFill>
              </a:rPr>
              <a:t>v</a:t>
            </a:r>
            <a:r>
              <a:rPr lang="tr-TR" sz="1400" b="1" i="1" baseline="-25000">
                <a:solidFill>
                  <a:srgbClr val="000000"/>
                </a:solidFill>
              </a:rPr>
              <a:t>f</a:t>
            </a:r>
            <a:r>
              <a:rPr lang="tr-TR" sz="1400" b="1" i="1">
                <a:solidFill>
                  <a:srgbClr val="000000"/>
                </a:solidFill>
              </a:rPr>
              <a:t> = </a:t>
            </a:r>
            <a:r>
              <a:rPr lang="tr-TR" sz="1400" b="1">
                <a:solidFill>
                  <a:srgbClr val="000000"/>
                </a:solidFill>
              </a:rPr>
              <a:t>0.001036 m3/kg ve </a:t>
            </a:r>
            <a:r>
              <a:rPr lang="tr-TR" sz="1400" b="1" i="1">
                <a:solidFill>
                  <a:srgbClr val="000000"/>
                </a:solidFill>
              </a:rPr>
              <a:t>v</a:t>
            </a:r>
            <a:r>
              <a:rPr lang="tr-TR" sz="1400" b="1" i="1" baseline="-25000">
                <a:solidFill>
                  <a:srgbClr val="000000"/>
                </a:solidFill>
              </a:rPr>
              <a:t>g </a:t>
            </a:r>
            <a:r>
              <a:rPr lang="tr-TR" sz="1400" b="1" i="1">
                <a:solidFill>
                  <a:srgbClr val="000000"/>
                </a:solidFill>
              </a:rPr>
              <a:t>= </a:t>
            </a:r>
            <a:r>
              <a:rPr lang="tr-TR" sz="1400" b="1">
                <a:solidFill>
                  <a:srgbClr val="000000"/>
                </a:solidFill>
              </a:rPr>
              <a:t>2.361 m3/kg değerleri Tablo A-4'ten elde edilebilir.</a:t>
            </a:r>
          </a:p>
        </p:txBody>
      </p:sp>
    </p:spTree>
    <p:extLst>
      <p:ext uri="{BB962C8B-B14F-4D97-AF65-F5344CB8AC3E}">
        <p14:creationId xmlns:p14="http://schemas.microsoft.com/office/powerpoint/2010/main" val="2276170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539750" y="188913"/>
            <a:ext cx="82804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ÖRNEK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400" b="1" dirty="0">
                <a:solidFill>
                  <a:srgbClr val="FFFFFF"/>
                </a:solidFill>
              </a:rPr>
              <a:t>80 litrelik bir kapta 160 </a:t>
            </a:r>
            <a:r>
              <a:rPr lang="tr-TR" sz="1400" b="1" dirty="0" err="1">
                <a:solidFill>
                  <a:srgbClr val="FFFFFF"/>
                </a:solidFill>
              </a:rPr>
              <a:t>kPa</a:t>
            </a:r>
            <a:r>
              <a:rPr lang="tr-TR" sz="1400" b="1" dirty="0">
                <a:solidFill>
                  <a:srgbClr val="FFFFFF"/>
                </a:solidFill>
              </a:rPr>
              <a:t> basınçta 4 kg soğutucu akışkan-134a bulunmaktadır. Soğutucu akışkanın (a) sıcaklığını, </a:t>
            </a:r>
            <a:r>
              <a:rPr lang="tr-TR" sz="1400" b="1" i="1" dirty="0">
                <a:solidFill>
                  <a:srgbClr val="FFFFFF"/>
                </a:solidFill>
              </a:rPr>
              <a:t>(b) </a:t>
            </a:r>
            <a:r>
              <a:rPr lang="tr-TR" sz="1400" b="1" dirty="0">
                <a:solidFill>
                  <a:srgbClr val="FFFFFF"/>
                </a:solidFill>
              </a:rPr>
              <a:t>kuruluk derecesini, (c) </a:t>
            </a:r>
            <a:r>
              <a:rPr lang="tr-TR" sz="1400" b="1" dirty="0" err="1">
                <a:solidFill>
                  <a:srgbClr val="FFFFFF"/>
                </a:solidFill>
              </a:rPr>
              <a:t>entalpisini</a:t>
            </a:r>
            <a:r>
              <a:rPr lang="tr-TR" sz="1400" b="1" dirty="0">
                <a:solidFill>
                  <a:srgbClr val="FFFFFF"/>
                </a:solidFill>
              </a:rPr>
              <a:t> ve </a:t>
            </a:r>
            <a:r>
              <a:rPr lang="tr-TR" sz="1400" b="1" i="1" dirty="0">
                <a:solidFill>
                  <a:srgbClr val="FFFFFF"/>
                </a:solidFill>
              </a:rPr>
              <a:t>(d) </a:t>
            </a:r>
            <a:r>
              <a:rPr lang="tr-TR" sz="1400" b="1" dirty="0">
                <a:solidFill>
                  <a:srgbClr val="FFFFFF"/>
                </a:solidFill>
              </a:rPr>
              <a:t>buhar fazı tarafından kaplanan hacmi bulun.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400" b="1" dirty="0">
                <a:solidFill>
                  <a:srgbClr val="FF0000"/>
                </a:solidFill>
              </a:rPr>
              <a:t>Çözüm</a:t>
            </a:r>
            <a:r>
              <a:rPr lang="tr-TR" sz="1400" b="1" dirty="0">
                <a:solidFill>
                  <a:srgbClr val="000000"/>
                </a:solidFill>
              </a:rPr>
              <a:t> (a) Başlangıçta soğutucu akışkanın halinin sıkıştırılmış sıvı, kızgın buhar veya doymuş sıvı-buhar karışımı bölgelerinden hangisinde olduğu bilinmemektedir. Soğutucu akışkanın özgül hacmi, verilen bilgilerden,</a:t>
            </a:r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9500"/>
            <a:ext cx="21431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492375"/>
            <a:ext cx="26162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2843213" y="2276475"/>
            <a:ext cx="3457575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sz="1400" b="1" i="1" dirty="0" err="1">
                <a:solidFill>
                  <a:srgbClr val="000000"/>
                </a:solidFill>
              </a:rPr>
              <a:t>vf</a:t>
            </a:r>
            <a:r>
              <a:rPr lang="tr-TR" sz="1400" b="1" i="1" dirty="0">
                <a:solidFill>
                  <a:srgbClr val="000000"/>
                </a:solidFill>
              </a:rPr>
              <a:t>&lt;v&lt; </a:t>
            </a:r>
            <a:r>
              <a:rPr lang="tr-TR" sz="1400" b="1" i="1" dirty="0" err="1">
                <a:solidFill>
                  <a:srgbClr val="000000"/>
                </a:solidFill>
              </a:rPr>
              <a:t>v</a:t>
            </a:r>
            <a:r>
              <a:rPr lang="tr-TR" sz="1400" b="1" i="1" baseline="-25000" dirty="0" err="1">
                <a:solidFill>
                  <a:srgbClr val="000000"/>
                </a:solidFill>
              </a:rPr>
              <a:t>g</a:t>
            </a:r>
            <a:r>
              <a:rPr lang="tr-TR" sz="1400" b="1" i="1" dirty="0">
                <a:solidFill>
                  <a:srgbClr val="000000"/>
                </a:solidFill>
              </a:rPr>
              <a:t> </a:t>
            </a:r>
            <a:r>
              <a:rPr lang="tr-TR" sz="1400" b="1" dirty="0">
                <a:solidFill>
                  <a:srgbClr val="000000"/>
                </a:solidFill>
              </a:rPr>
              <a:t>olduğu açıkça görülmektedir. Bu nedenle soğutucu akışkan doymuş sıvı-buhar karışımıdır. Sıcaklık, verilen basınca karşı gelen doyma sıcaklığıdır</a:t>
            </a:r>
          </a:p>
        </p:txBody>
      </p:sp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84538"/>
            <a:ext cx="25923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611188" y="4005263"/>
            <a:ext cx="1944687" cy="3048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sz="1400" b="1" i="1">
                <a:solidFill>
                  <a:srgbClr val="000000"/>
                </a:solidFill>
              </a:rPr>
              <a:t>(b) </a:t>
            </a:r>
            <a:r>
              <a:rPr lang="tr-TR" sz="1400" b="1">
                <a:solidFill>
                  <a:srgbClr val="000000"/>
                </a:solidFill>
              </a:rPr>
              <a:t>Kuruluk derecesi </a:t>
            </a:r>
          </a:p>
        </p:txBody>
      </p:sp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60800"/>
            <a:ext cx="34575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611188" y="4797425"/>
            <a:ext cx="2089150" cy="51752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sz="1400" b="1">
                <a:solidFill>
                  <a:srgbClr val="000000"/>
                </a:solidFill>
              </a:rPr>
              <a:t>(c) Doymuş sıvı-buhar karışımının entalpisi</a:t>
            </a:r>
          </a:p>
        </p:txBody>
      </p:sp>
      <p:pic>
        <p:nvPicPr>
          <p:cNvPr id="16897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724400"/>
            <a:ext cx="33845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611188" y="5805488"/>
            <a:ext cx="1943100" cy="3048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sz="1400" b="1" i="1">
                <a:solidFill>
                  <a:srgbClr val="000000"/>
                </a:solidFill>
              </a:rPr>
              <a:t>(d) </a:t>
            </a:r>
            <a:r>
              <a:rPr lang="tr-TR" sz="1400" b="1">
                <a:solidFill>
                  <a:srgbClr val="000000"/>
                </a:solidFill>
              </a:rPr>
              <a:t>Buharın kütlesi </a:t>
            </a:r>
          </a:p>
        </p:txBody>
      </p:sp>
      <p:pic>
        <p:nvPicPr>
          <p:cNvPr id="16897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734050"/>
            <a:ext cx="30972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237288"/>
            <a:ext cx="58324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31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95536" y="363915"/>
            <a:ext cx="48965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CC00CC"/>
                </a:solidFill>
              </a:rPr>
              <a:t>Sıkıştırılmış sıvı </a:t>
            </a:r>
            <a:r>
              <a:rPr lang="en-US" sz="2000" b="1" dirty="0">
                <a:solidFill>
                  <a:srgbClr val="CC00CC"/>
                </a:solidFill>
              </a:rPr>
              <a:t>(</a:t>
            </a:r>
            <a:r>
              <a:rPr lang="tr-TR" sz="2000" b="1" dirty="0">
                <a:solidFill>
                  <a:srgbClr val="CC00CC"/>
                </a:solidFill>
              </a:rPr>
              <a:t>aşırı soğutulmuş sıvı</a:t>
            </a:r>
            <a:r>
              <a:rPr lang="en-US" sz="2000" b="1" dirty="0">
                <a:solidFill>
                  <a:srgbClr val="CC00CC"/>
                </a:solidFill>
              </a:rPr>
              <a:t>)</a:t>
            </a:r>
            <a:r>
              <a:rPr lang="en-US" sz="2000" dirty="0">
                <a:solidFill>
                  <a:srgbClr val="CC00CC"/>
                </a:solidFill>
              </a:rPr>
              <a:t>:</a:t>
            </a:r>
            <a:r>
              <a:rPr lang="en-US" sz="2000" dirty="0"/>
              <a:t> </a:t>
            </a:r>
            <a:r>
              <a:rPr lang="tr-TR" sz="2000" dirty="0"/>
              <a:t>Henüz buharlaşma aşamasına gelmediği bir durumdur.</a:t>
            </a:r>
          </a:p>
          <a:p>
            <a:r>
              <a:rPr lang="tr-TR" sz="2000" b="1" dirty="0">
                <a:solidFill>
                  <a:srgbClr val="CC00CC"/>
                </a:solidFill>
              </a:rPr>
              <a:t>Doymuş sıvı</a:t>
            </a:r>
            <a:r>
              <a:rPr lang="en-US" sz="2000" dirty="0"/>
              <a:t>: </a:t>
            </a:r>
            <a:r>
              <a:rPr lang="tr-TR" sz="2000" dirty="0"/>
              <a:t>Buharlaşma başlangıcı olan hale denir</a:t>
            </a:r>
            <a:r>
              <a:rPr lang="en-US" sz="2000" i="1" dirty="0"/>
              <a:t>.</a:t>
            </a:r>
            <a:endParaRPr lang="tr-TR" sz="2000" i="1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tr-TR" sz="2000" b="1" dirty="0">
                <a:solidFill>
                  <a:srgbClr val="CC00CC"/>
                </a:solidFill>
              </a:rPr>
              <a:t>Doymuş buhar</a:t>
            </a:r>
            <a:r>
              <a:rPr lang="en-US" sz="2000" dirty="0"/>
              <a:t>: </a:t>
            </a:r>
            <a:r>
              <a:rPr lang="tr-TR" sz="2000" dirty="0" err="1"/>
              <a:t>Yoğuşmanın</a:t>
            </a:r>
            <a:r>
              <a:rPr lang="tr-TR" sz="2000" dirty="0"/>
              <a:t> sınırında olan buhara</a:t>
            </a:r>
            <a:r>
              <a:rPr lang="en-US" sz="2000" i="1" dirty="0"/>
              <a:t>.</a:t>
            </a:r>
            <a:endParaRPr lang="en-US" sz="2000" dirty="0"/>
          </a:p>
          <a:p>
            <a:pPr>
              <a:spcBef>
                <a:spcPct val="0"/>
              </a:spcBef>
            </a:pPr>
            <a:r>
              <a:rPr lang="tr-TR" sz="2000" b="1" dirty="0">
                <a:solidFill>
                  <a:srgbClr val="CC00CC"/>
                </a:solidFill>
              </a:rPr>
              <a:t>Doymuş sıvı-buhar karışımı</a:t>
            </a:r>
            <a:r>
              <a:rPr lang="en-US" sz="2000" dirty="0"/>
              <a:t>:</a:t>
            </a:r>
            <a:r>
              <a:rPr lang="en-US" sz="2000" b="1" dirty="0"/>
              <a:t> </a:t>
            </a:r>
            <a:r>
              <a:rPr lang="tr-TR" sz="2000" dirty="0"/>
              <a:t>Bu</a:t>
            </a:r>
            <a:r>
              <a:rPr lang="tr-TR" sz="2000" b="1" dirty="0"/>
              <a:t> </a:t>
            </a:r>
            <a:r>
              <a:rPr lang="tr-TR" sz="2000" dirty="0"/>
              <a:t>durumda</a:t>
            </a:r>
            <a:r>
              <a:rPr lang="tr-TR" sz="2000" b="1" dirty="0"/>
              <a:t> </a:t>
            </a:r>
            <a:r>
              <a:rPr lang="tr-TR" sz="2000" dirty="0"/>
              <a:t>sıvı ve buhar fazları bir arada ve dengede bulunur.</a:t>
            </a:r>
            <a:endParaRPr lang="en-US" sz="2000" dirty="0"/>
          </a:p>
          <a:p>
            <a:pPr>
              <a:spcBef>
                <a:spcPct val="0"/>
              </a:spcBef>
            </a:pPr>
            <a:r>
              <a:rPr lang="tr-TR" sz="2000" b="1" dirty="0">
                <a:solidFill>
                  <a:srgbClr val="CC00CC"/>
                </a:solidFill>
              </a:rPr>
              <a:t>Kızgın buhar</a:t>
            </a:r>
            <a:r>
              <a:rPr lang="en-US" sz="2000" dirty="0"/>
              <a:t>: </a:t>
            </a:r>
            <a:r>
              <a:rPr lang="tr-TR" sz="2000" dirty="0" err="1"/>
              <a:t>Yoğuşma</a:t>
            </a:r>
            <a:r>
              <a:rPr lang="tr-TR" sz="2000" dirty="0"/>
              <a:t> sınırında olmayan (yani doymuş buhar gibi değil) buhara denir.</a:t>
            </a:r>
          </a:p>
          <a:p>
            <a:pPr>
              <a:spcBef>
                <a:spcPct val="0"/>
              </a:spcBef>
            </a:pPr>
            <a:r>
              <a:rPr lang="tr-TR" sz="2000" b="1" dirty="0">
                <a:solidFill>
                  <a:srgbClr val="CC00CC"/>
                </a:solidFill>
              </a:rPr>
              <a:t>Doyma sıcaklığı </a:t>
            </a:r>
            <a:r>
              <a:rPr lang="en-US" sz="2000" b="1" i="1" dirty="0">
                <a:solidFill>
                  <a:srgbClr val="CC00CC"/>
                </a:solidFill>
              </a:rPr>
              <a:t>T</a:t>
            </a:r>
            <a:r>
              <a:rPr lang="tr-TR" sz="2000" b="1" baseline="-25000" dirty="0">
                <a:solidFill>
                  <a:srgbClr val="CC00CC"/>
                </a:solidFill>
              </a:rPr>
              <a:t>doyma</a:t>
            </a:r>
            <a:r>
              <a:rPr lang="en-US" sz="2000" dirty="0"/>
              <a:t>: </a:t>
            </a:r>
            <a:r>
              <a:rPr lang="tr-TR" sz="2000" dirty="0"/>
              <a:t>Verilen bir basınçta saf maddenin faz değişimlerine başladığı sıcaklıktır.</a:t>
            </a:r>
            <a:endParaRPr lang="en-US" sz="2000" dirty="0"/>
          </a:p>
          <a:p>
            <a:pPr>
              <a:spcBef>
                <a:spcPct val="0"/>
              </a:spcBef>
            </a:pPr>
            <a:r>
              <a:rPr lang="tr-TR" sz="2000" b="1" dirty="0">
                <a:solidFill>
                  <a:srgbClr val="CC00CC"/>
                </a:solidFill>
              </a:rPr>
              <a:t>Doyma basıncı </a:t>
            </a:r>
            <a:r>
              <a:rPr lang="en-US" sz="2000" b="1" i="1" dirty="0">
                <a:solidFill>
                  <a:srgbClr val="CC00CC"/>
                </a:solidFill>
              </a:rPr>
              <a:t>P</a:t>
            </a:r>
            <a:r>
              <a:rPr lang="tr-TR" sz="2000" b="1" baseline="-25000" dirty="0">
                <a:solidFill>
                  <a:srgbClr val="CC00CC"/>
                </a:solidFill>
              </a:rPr>
              <a:t>doyma</a:t>
            </a:r>
            <a:r>
              <a:rPr lang="en-US" sz="2000" dirty="0"/>
              <a:t>: </a:t>
            </a:r>
            <a:r>
              <a:rPr lang="tr-TR" sz="2000" dirty="0"/>
              <a:t>Verilen bir sıcaklıkta, saf maddenin faz değişimlerine başladığı basınçtır.</a:t>
            </a:r>
            <a:endParaRPr lang="en-US" sz="2000" dirty="0"/>
          </a:p>
        </p:txBody>
      </p:sp>
      <p:sp>
        <p:nvSpPr>
          <p:cNvPr id="5" name="Dikdörtgen 4"/>
          <p:cNvSpPr/>
          <p:nvPr/>
        </p:nvSpPr>
        <p:spPr>
          <a:xfrm>
            <a:off x="503040" y="35332"/>
            <a:ext cx="8245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SAF MADDELERİN ÖZELLİKLERİ</a:t>
            </a:r>
          </a:p>
          <a:p>
            <a:endParaRPr lang="tr-T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16" y="1700808"/>
            <a:ext cx="3384256" cy="29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228184" y="4623396"/>
            <a:ext cx="2365375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2000" dirty="0">
                <a:solidFill>
                  <a:srgbClr val="3333FF"/>
                </a:solidFill>
              </a:rPr>
              <a:t>Sabit basınçta suyun ısıtılmasının T-</a:t>
            </a:r>
            <a:r>
              <a:rPr lang="tr-TR" sz="2000" i="1" dirty="0">
                <a:solidFill>
                  <a:srgbClr val="3333FF"/>
                </a:solidFill>
              </a:rPr>
              <a:t>v diyagramında gösterimi</a:t>
            </a:r>
            <a:endParaRPr lang="en-US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8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503040" y="404664"/>
            <a:ext cx="8245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SAF MADDELERİN ÖZELLİKLERİ</a:t>
            </a:r>
          </a:p>
          <a:p>
            <a:endParaRPr lang="tr-T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/>
          <a:stretch/>
        </p:blipFill>
        <p:spPr bwMode="auto">
          <a:xfrm>
            <a:off x="5508104" y="1340768"/>
            <a:ext cx="251137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7" y="1916832"/>
            <a:ext cx="3584575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57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503040" y="404664"/>
            <a:ext cx="8245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SAF MADDELERİN ÖZELLİKLERİ</a:t>
            </a:r>
          </a:p>
          <a:p>
            <a:endParaRPr lang="tr-TR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990600"/>
            <a:ext cx="5486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255713" indent="-334963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720850" indent="-34925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170113" indent="-3349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27313" indent="-3349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084513" indent="-3349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41713" indent="-3349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98913" indent="-3349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</a:rPr>
              <a:t>Gizli ısı: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Faz değişimi süreci boyunca alınan veya verilen enerjinin miktarı.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</a:rPr>
              <a:t>Gizli füzyon ısısı: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erime süresince emilen enerjinin miktarına denir ve donma süresince ortama verilen enerjiye eşittir.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</a:rPr>
              <a:t>Gizli buharlaşma ısısı: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Buharlaşma süresince çekilen enerjiye gizli buharlaşma ısısı denir ve yoğunlaşma sırasında açığa çıkan enerjiye eşittir.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Gizli ısının büyüklüğü faz değişimlerinin oluştuğu sıcaklığa veya basınca bağlıdır.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1 </a:t>
            </a:r>
            <a:r>
              <a:rPr kumimoji="0" lang="tr-T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atm</a:t>
            </a: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basınçta suyun gizli füzyon ısısı 333.7 </a:t>
            </a:r>
            <a:r>
              <a:rPr kumimoji="0" lang="tr-T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kJ</a:t>
            </a: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/kg ve gizli buharlaşmanın ısısı 2256.5 </a:t>
            </a:r>
            <a:r>
              <a:rPr kumimoji="0" lang="tr-T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kJ</a:t>
            </a: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/kg </a:t>
            </a:r>
            <a:r>
              <a:rPr kumimoji="0" lang="tr-T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dır</a:t>
            </a: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Atmosfer basıncı ve dolayısıyla suyun kaynama sıcaklığı yükseklikle azalır.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40836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79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686800" cy="639763"/>
          </a:xfrm>
        </p:spPr>
        <p:txBody>
          <a:bodyPr>
            <a:normAutofit fontScale="90000"/>
          </a:bodyPr>
          <a:lstStyle/>
          <a:p>
            <a:r>
              <a:rPr lang="tr-TR" sz="3200"/>
              <a:t>FAZ DEĞİŞİMİ İŞLEMLERİ İÇİN</a:t>
            </a:r>
            <a:br>
              <a:rPr lang="tr-TR" sz="3200"/>
            </a:br>
            <a:r>
              <a:rPr lang="tr-TR" sz="3200"/>
              <a:t>ÖZELİK DİYAGRAMALARI</a:t>
            </a:r>
            <a:endParaRPr lang="en-US" sz="3200" b="1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66800"/>
            <a:ext cx="8763000" cy="990600"/>
          </a:xfrm>
        </p:spPr>
        <p:txBody>
          <a:bodyPr>
            <a:normAutofit fontScale="85000" lnSpcReduction="10000"/>
          </a:bodyPr>
          <a:lstStyle/>
          <a:p>
            <a:r>
              <a:rPr lang="tr-TR" sz="2000"/>
              <a:t>Özelik diyagramlarının kullanılması faz değişiminin gerçekleştiği hal değişimleri sırasında, özeliklerin nasıl değiştiğini anlamak ve izlemek bakımından çok yararlıdır. Bir sonraki kısımda saf madde için T-v, P-v, ve P-T diyagramları geliştirilmiş ve açıklanmıştır</a:t>
            </a:r>
            <a:endParaRPr lang="en-US" sz="2000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6019800" y="3581400"/>
            <a:ext cx="2286000" cy="20145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>
                <a:solidFill>
                  <a:srgbClr val="3333FF"/>
                </a:solidFill>
              </a:rPr>
              <a:t>Değişik basınçlarda, saf bir maddenin sabit basınçta faz değişim eğrilerinin T-v diyagramında gösterimi </a:t>
            </a:r>
            <a:r>
              <a:rPr lang="tr-TR" i="1">
                <a:solidFill>
                  <a:srgbClr val="3333FF"/>
                </a:solidFill>
              </a:rPr>
              <a:t>(Sayısal</a:t>
            </a:r>
          </a:p>
          <a:p>
            <a:r>
              <a:rPr lang="tr-TR" i="1">
                <a:solidFill>
                  <a:srgbClr val="3333FF"/>
                </a:solidFill>
              </a:rPr>
              <a:t>değerler su içindir).</a:t>
            </a:r>
            <a:endParaRPr lang="en-US" i="1">
              <a:solidFill>
                <a:srgbClr val="3333FF"/>
              </a:solidFill>
            </a:endParaRP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4419600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38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066800"/>
            <a:ext cx="3581400" cy="2438400"/>
          </a:xfrm>
        </p:spPr>
        <p:txBody>
          <a:bodyPr/>
          <a:lstStyle/>
          <a:p>
            <a:r>
              <a:rPr lang="tr-TR" sz="2000" b="1">
                <a:solidFill>
                  <a:srgbClr val="CC00CC"/>
                </a:solidFill>
              </a:rPr>
              <a:t>Doymuş sıvı çizgisi</a:t>
            </a:r>
            <a:endParaRPr lang="en-US" sz="2000">
              <a:solidFill>
                <a:srgbClr val="CC00CC"/>
              </a:solidFill>
            </a:endParaRPr>
          </a:p>
          <a:p>
            <a:r>
              <a:rPr lang="tr-TR" sz="2000" b="1">
                <a:solidFill>
                  <a:srgbClr val="CC00CC"/>
                </a:solidFill>
              </a:rPr>
              <a:t>Doymuş buhar çizgisi</a:t>
            </a:r>
            <a:endParaRPr lang="en-US" sz="2000">
              <a:solidFill>
                <a:srgbClr val="CC00CC"/>
              </a:solidFill>
            </a:endParaRPr>
          </a:p>
          <a:p>
            <a:r>
              <a:rPr lang="tr-TR" sz="2000" b="1">
                <a:solidFill>
                  <a:srgbClr val="CC00CC"/>
                </a:solidFill>
              </a:rPr>
              <a:t>Sıkıştırılmış sıvı çizgisi</a:t>
            </a:r>
            <a:endParaRPr lang="en-US" sz="2000">
              <a:solidFill>
                <a:srgbClr val="CC00CC"/>
              </a:solidFill>
            </a:endParaRPr>
          </a:p>
          <a:p>
            <a:r>
              <a:rPr lang="tr-TR" sz="2000" b="1">
                <a:solidFill>
                  <a:srgbClr val="CC00CC"/>
                </a:solidFill>
              </a:rPr>
              <a:t>Kızgın buhar bölgesi</a:t>
            </a:r>
            <a:endParaRPr lang="en-US" sz="2000">
              <a:solidFill>
                <a:srgbClr val="CC00CC"/>
              </a:solidFill>
            </a:endParaRPr>
          </a:p>
          <a:p>
            <a:r>
              <a:rPr lang="tr-TR" sz="2000" b="1">
                <a:solidFill>
                  <a:srgbClr val="CC00CC"/>
                </a:solidFill>
              </a:rPr>
              <a:t>Sıkıştırılmış sıvı-buhar karşım bölgesi (ıslak buhar)</a:t>
            </a:r>
            <a:endParaRPr lang="en-US" sz="2000">
              <a:solidFill>
                <a:srgbClr val="CC00CC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90800" y="4343400"/>
            <a:ext cx="2438400" cy="1739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>
                <a:solidFill>
                  <a:srgbClr val="3333FF"/>
                </a:solidFill>
              </a:rPr>
              <a:t>Kritik noktanın üzerindeki  basınçlarda </a:t>
            </a:r>
            <a:r>
              <a:rPr lang="pt-BR">
                <a:solidFill>
                  <a:srgbClr val="3333FF"/>
                </a:solidFill>
              </a:rPr>
              <a:t>(P &gt; Pcr), farklı bir faz değişim</a:t>
            </a:r>
            <a:r>
              <a:rPr lang="tr-TR">
                <a:solidFill>
                  <a:srgbClr val="3333FF"/>
                </a:solidFill>
              </a:rPr>
              <a:t> (kaynama ) süreci yoktur.</a:t>
            </a:r>
            <a:endParaRPr lang="en-US">
              <a:solidFill>
                <a:srgbClr val="3333FF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410200" y="4419600"/>
            <a:ext cx="33718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>
                <a:solidFill>
                  <a:srgbClr val="3333FF"/>
                </a:solidFill>
              </a:rPr>
              <a:t>Saf bir maddenin T</a:t>
            </a:r>
            <a:r>
              <a:rPr lang="tr-TR" i="1">
                <a:solidFill>
                  <a:srgbClr val="3333FF"/>
                </a:solidFill>
              </a:rPr>
              <a:t>-v diyagramı</a:t>
            </a:r>
            <a:endParaRPr lang="tr-TR">
              <a:solidFill>
                <a:srgbClr val="3333FF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638800" y="5029200"/>
            <a:ext cx="2819400" cy="93503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CC00CC"/>
                </a:solidFill>
              </a:rPr>
              <a:t>Kritik nokta</a:t>
            </a:r>
            <a:r>
              <a:rPr lang="en-US"/>
              <a:t>: </a:t>
            </a:r>
            <a:r>
              <a:rPr lang="tr-TR"/>
              <a:t>Doymuş</a:t>
            </a:r>
          </a:p>
          <a:p>
            <a:r>
              <a:rPr lang="tr-TR"/>
              <a:t>sıvıyla doymuş buhar hallerinin aynı olduğu hal.</a:t>
            </a:r>
            <a:endParaRPr lang="en-US"/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505200"/>
            <a:ext cx="21971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763963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40400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2024</Words>
  <Application>Microsoft Office PowerPoint</Application>
  <PresentationFormat>Ekran Gösterisi (4:3)</PresentationFormat>
  <Paragraphs>274</Paragraphs>
  <Slides>49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49</vt:i4>
      </vt:variant>
    </vt:vector>
  </HeadingPairs>
  <TitlesOfParts>
    <vt:vector size="55" baseType="lpstr">
      <vt:lpstr>Arial</vt:lpstr>
      <vt:lpstr>Calibri</vt:lpstr>
      <vt:lpstr>Cambria Math</vt:lpstr>
      <vt:lpstr>Comic Sans MS</vt:lpstr>
      <vt:lpstr>Ofis Teması</vt:lpstr>
      <vt:lpstr>1_Default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FAZ DEĞİŞİMİ İŞLEMLERİ İÇİN ÖZELİK DİYAGRAMALARI</vt:lpstr>
      <vt:lpstr>PowerPoint Sunusu</vt:lpstr>
      <vt:lpstr>PowerPoint Sunusu</vt:lpstr>
      <vt:lpstr>Diyagramların Katı Fazıyla Beraber Genişletilmesi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Makina Muhendisligi Bolumu</dc:creator>
  <cp:lastModifiedBy>Prof.Dr. Husamettin  BULUT</cp:lastModifiedBy>
  <cp:revision>6</cp:revision>
  <dcterms:created xsi:type="dcterms:W3CDTF">2020-10-26T16:49:28Z</dcterms:created>
  <dcterms:modified xsi:type="dcterms:W3CDTF">2020-11-12T10:37:31Z</dcterms:modified>
</cp:coreProperties>
</file>