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10" r:id="rId3"/>
    <p:sldId id="424" r:id="rId4"/>
    <p:sldId id="425" r:id="rId5"/>
    <p:sldId id="426" r:id="rId6"/>
    <p:sldId id="427" r:id="rId7"/>
    <p:sldId id="428" r:id="rId8"/>
    <p:sldId id="431" r:id="rId9"/>
    <p:sldId id="311" r:id="rId10"/>
    <p:sldId id="408" r:id="rId11"/>
    <p:sldId id="313" r:id="rId12"/>
    <p:sldId id="314" r:id="rId13"/>
    <p:sldId id="429" r:id="rId14"/>
    <p:sldId id="315" r:id="rId15"/>
    <p:sldId id="316" r:id="rId16"/>
    <p:sldId id="317" r:id="rId17"/>
    <p:sldId id="320" r:id="rId18"/>
    <p:sldId id="409" r:id="rId19"/>
    <p:sldId id="412" r:id="rId20"/>
    <p:sldId id="430" r:id="rId21"/>
    <p:sldId id="410" r:id="rId22"/>
    <p:sldId id="413" r:id="rId23"/>
    <p:sldId id="411" r:id="rId24"/>
    <p:sldId id="321" r:id="rId25"/>
    <p:sldId id="322" r:id="rId26"/>
    <p:sldId id="414" r:id="rId27"/>
    <p:sldId id="415" r:id="rId28"/>
    <p:sldId id="416" r:id="rId29"/>
    <p:sldId id="417" r:id="rId30"/>
    <p:sldId id="419" r:id="rId31"/>
    <p:sldId id="420" r:id="rId32"/>
    <p:sldId id="421" r:id="rId33"/>
    <p:sldId id="434" r:id="rId34"/>
    <p:sldId id="435" r:id="rId35"/>
    <p:sldId id="432" r:id="rId36"/>
    <p:sldId id="433" r:id="rId37"/>
    <p:sldId id="422" r:id="rId38"/>
    <p:sldId id="423"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8CAAF-837E-4F96-AE72-C3A9B7742DD4}" type="datetimeFigureOut">
              <a:rPr lang="tr-TR" smtClean="0"/>
              <a:t>19.11.2020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CA934-00C9-4DA8-A7FF-B864E054C729}" type="slidenum">
              <a:rPr lang="tr-TR" smtClean="0"/>
              <a:t>‹#›</a:t>
            </a:fld>
            <a:endParaRPr lang="tr-TR"/>
          </a:p>
        </p:txBody>
      </p:sp>
    </p:spTree>
    <p:extLst>
      <p:ext uri="{BB962C8B-B14F-4D97-AF65-F5344CB8AC3E}">
        <p14:creationId xmlns:p14="http://schemas.microsoft.com/office/powerpoint/2010/main" val="137858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773A31C-1E5F-41B7-86B9-67026A2D85BA}" type="datetime1">
              <a:rPr lang="tr-TR" smtClean="0"/>
              <a:t>19.11.2020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4536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3D52886-9140-4652-81A1-4A87997CC622}" type="datetime1">
              <a:rPr lang="tr-TR" smtClean="0"/>
              <a:t>19.11.2020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5838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582947C-03F5-4657-B81A-3749E1601412}" type="datetime1">
              <a:rPr lang="tr-TR" smtClean="0"/>
              <a:t>19.11.2020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038079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62DAE5D-DC60-4662-9C40-6E2C373B56F6}" type="datetime1">
              <a:rPr lang="tr-TR" smtClean="0"/>
              <a:t>19.11.2020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0947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DB87F2C-5EFD-4E9B-9BFB-24322B44854C}" type="datetime1">
              <a:rPr lang="tr-TR" smtClean="0"/>
              <a:t>19.11.2020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4949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6B8D450-1D17-4E8D-843C-65C1AF08CF24}" type="datetime1">
              <a:rPr lang="tr-TR" smtClean="0"/>
              <a:t>19.11.2020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1153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2BD4787-1C2B-4F62-9C11-A54FA46626E7}" type="datetime1">
              <a:rPr lang="tr-TR" smtClean="0"/>
              <a:t>19.11.2020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4411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F610C46-BA68-4320-A6B4-023AA35FBB6F}" type="datetime1">
              <a:rPr lang="tr-TR" smtClean="0"/>
              <a:t>19.11.2020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7996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4AE9A68-80ED-48CE-B2B7-AE0D67A47E8C}" type="datetime1">
              <a:rPr lang="tr-TR" smtClean="0"/>
              <a:t>19.11.2020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1097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5399FFA-17E9-434E-A4DF-65EA42F2B5F0}" type="datetime1">
              <a:rPr lang="tr-TR" smtClean="0"/>
              <a:t>19.11.2020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8745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CFAE583-164A-43B4-B993-8BC6135ECB9F}" type="datetime1">
              <a:rPr lang="tr-TR" smtClean="0"/>
              <a:t>19.11.2020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7492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AAEBC-A669-4F9B-B0CC-A87C58E99AB5}" type="datetime1">
              <a:rPr lang="tr-TR" smtClean="0"/>
              <a:t>19.11.2020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87424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7.xml"/><Relationship Id="rId5" Type="http://schemas.openxmlformats.org/officeDocument/2006/relationships/image" Target="../media/image25.wmf"/><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wmf"/><Relationship Id="rId4" Type="http://schemas.openxmlformats.org/officeDocument/2006/relationships/image" Target="../media/image69.wmf"/></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1630834"/>
            <a:ext cx="7488832" cy="3046988"/>
          </a:xfrm>
          <a:prstGeom prst="rect">
            <a:avLst/>
          </a:prstGeom>
        </p:spPr>
        <p:txBody>
          <a:bodyPr wrap="square">
            <a:spAutoFit/>
          </a:bodyPr>
          <a:lstStyle/>
          <a:p>
            <a:pPr algn="ctr"/>
            <a:r>
              <a:rPr lang="tr-TR" sz="7200" dirty="0"/>
              <a:t>MÜHENDİSLER İÇİN TERMODİNAMİK</a:t>
            </a:r>
          </a:p>
          <a:p>
            <a:pPr algn="ctr"/>
            <a:endParaRPr lang="tr-TR" sz="2400" dirty="0"/>
          </a:p>
          <a:p>
            <a:pPr algn="ctr"/>
            <a:r>
              <a:rPr lang="tr-TR" sz="2400" dirty="0"/>
              <a:t>Prof. Dr. Hüsamettin BULUT</a:t>
            </a:r>
          </a:p>
        </p:txBody>
      </p:sp>
      <p:sp>
        <p:nvSpPr>
          <p:cNvPr id="2" name="Slayt Numarası Yer Tutucusu 1"/>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89980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10</a:t>
            </a:fld>
            <a:endParaRPr lang="tr-TR"/>
          </a:p>
        </p:txBody>
      </p:sp>
      <p:sp>
        <p:nvSpPr>
          <p:cNvPr id="3" name="Dikdörtgen 2"/>
          <p:cNvSpPr/>
          <p:nvPr/>
        </p:nvSpPr>
        <p:spPr>
          <a:xfrm>
            <a:off x="503040" y="116632"/>
            <a:ext cx="8245424" cy="769441"/>
          </a:xfrm>
          <a:prstGeom prst="rect">
            <a:avLst/>
          </a:prstGeom>
        </p:spPr>
        <p:txBody>
          <a:bodyPr wrap="square">
            <a:spAutoFit/>
          </a:bodyPr>
          <a:lstStyle/>
          <a:p>
            <a:pPr algn="ctr"/>
            <a:r>
              <a:rPr lang="tr-TR" sz="2400" b="1" dirty="0">
                <a:solidFill>
                  <a:srgbClr val="FF0000"/>
                </a:solidFill>
              </a:rPr>
              <a:t>İŞ ve ISI</a:t>
            </a:r>
            <a:endParaRPr lang="tr-TR" sz="2000" b="1" dirty="0">
              <a:solidFill>
                <a:srgbClr val="FF0000"/>
              </a:solidFill>
            </a:endParaRPr>
          </a:p>
          <a:p>
            <a:r>
              <a:rPr lang="tr-TR" sz="2000" b="1" dirty="0"/>
              <a:t>İŞİN TANIMI</a:t>
            </a:r>
          </a:p>
        </p:txBody>
      </p:sp>
      <p:sp>
        <p:nvSpPr>
          <p:cNvPr id="8" name="Dikdörtgen 7"/>
          <p:cNvSpPr/>
          <p:nvPr/>
        </p:nvSpPr>
        <p:spPr>
          <a:xfrm>
            <a:off x="107504" y="1052736"/>
            <a:ext cx="8352929" cy="2031325"/>
          </a:xfrm>
          <a:prstGeom prst="rect">
            <a:avLst/>
          </a:prstGeom>
        </p:spPr>
        <p:txBody>
          <a:bodyPr wrap="square">
            <a:spAutoFit/>
          </a:bodyPr>
          <a:lstStyle/>
          <a:p>
            <a:pPr algn="just"/>
            <a:endParaRPr lang="tr-TR" dirty="0"/>
          </a:p>
          <a:p>
            <a:pPr algn="just"/>
            <a:endParaRPr lang="tr-TR" dirty="0"/>
          </a:p>
          <a:p>
            <a:pPr algn="just"/>
            <a:r>
              <a:rPr lang="tr-TR" dirty="0"/>
              <a:t>SI sisteminde, </a:t>
            </a:r>
            <a:r>
              <a:rPr lang="tr-TR" dirty="0">
                <a:solidFill>
                  <a:srgbClr val="FF0000"/>
                </a:solidFill>
              </a:rPr>
              <a:t>Güç (İş/zaman, </a:t>
            </a:r>
            <a:r>
              <a:rPr lang="tr-TR" dirty="0"/>
              <a:t>P=W/</a:t>
            </a:r>
            <a:r>
              <a:rPr lang="tr-TR" dirty="0">
                <a:sym typeface="Symbol"/>
              </a:rPr>
              <a:t>t</a:t>
            </a:r>
            <a:r>
              <a:rPr lang="tr-TR" dirty="0">
                <a:solidFill>
                  <a:srgbClr val="FF0000"/>
                </a:solidFill>
              </a:rPr>
              <a:t>)  birimi </a:t>
            </a:r>
            <a:r>
              <a:rPr lang="tr-TR" dirty="0"/>
              <a:t>saniyedeki </a:t>
            </a:r>
            <a:r>
              <a:rPr lang="tr-TR" dirty="0" err="1"/>
              <a:t>joule</a:t>
            </a:r>
            <a:r>
              <a:rPr lang="tr-TR" dirty="0"/>
              <a:t>  (J/s) veya </a:t>
            </a:r>
            <a:r>
              <a:rPr lang="tr-TR" dirty="0" err="1"/>
              <a:t>watt</a:t>
            </a:r>
            <a:r>
              <a:rPr lang="tr-TR" dirty="0"/>
              <a:t> (W), </a:t>
            </a:r>
          </a:p>
          <a:p>
            <a:pPr algn="just"/>
            <a:endParaRPr lang="tr-TR" dirty="0"/>
          </a:p>
          <a:p>
            <a:pPr algn="just"/>
            <a:endParaRPr lang="tr-TR" dirty="0"/>
          </a:p>
          <a:p>
            <a:pPr algn="just"/>
            <a:r>
              <a:rPr lang="en-US" dirty="0" err="1"/>
              <a:t>Motorlar</a:t>
            </a:r>
            <a:r>
              <a:rPr lang="tr-TR" dirty="0"/>
              <a:t>ı</a:t>
            </a:r>
            <a:r>
              <a:rPr lang="en-US" dirty="0"/>
              <a:t>n </a:t>
            </a:r>
            <a:r>
              <a:rPr lang="en-US" dirty="0" err="1"/>
              <a:t>derecelendirmesinde</a:t>
            </a:r>
            <a:r>
              <a:rPr lang="en-US" dirty="0"/>
              <a:t> </a:t>
            </a:r>
            <a:r>
              <a:rPr lang="en-US" dirty="0" err="1"/>
              <a:t>yayg</a:t>
            </a:r>
            <a:r>
              <a:rPr lang="tr-TR" dirty="0"/>
              <a:t>ı</a:t>
            </a:r>
            <a:r>
              <a:rPr lang="en-US" dirty="0"/>
              <a:t>n </a:t>
            </a:r>
            <a:r>
              <a:rPr lang="en-US" dirty="0" err="1"/>
              <a:t>olarak</a:t>
            </a:r>
            <a:r>
              <a:rPr lang="en-US" dirty="0"/>
              <a:t> </a:t>
            </a:r>
            <a:r>
              <a:rPr lang="en-US" dirty="0" err="1"/>
              <a:t>kullan</a:t>
            </a:r>
            <a:r>
              <a:rPr lang="tr-TR" dirty="0"/>
              <a:t>ı</a:t>
            </a:r>
            <a:r>
              <a:rPr lang="en-US" dirty="0" err="1"/>
              <a:t>lmas</a:t>
            </a:r>
            <a:r>
              <a:rPr lang="tr-TR" dirty="0"/>
              <a:t>ı</a:t>
            </a:r>
            <a:r>
              <a:rPr lang="en-US" dirty="0"/>
              <a:t> </a:t>
            </a:r>
            <a:r>
              <a:rPr lang="en-US" dirty="0" err="1"/>
              <a:t>nedeniyle</a:t>
            </a:r>
            <a:r>
              <a:rPr lang="en-US" dirty="0"/>
              <a:t> </a:t>
            </a:r>
            <a:r>
              <a:rPr lang="en-US" dirty="0" err="1"/>
              <a:t>bizde</a:t>
            </a:r>
            <a:r>
              <a:rPr lang="en-US" dirty="0"/>
              <a:t> de </a:t>
            </a:r>
            <a:r>
              <a:rPr lang="en-US" dirty="0" err="1"/>
              <a:t>beygir</a:t>
            </a:r>
            <a:r>
              <a:rPr lang="en-US" dirty="0"/>
              <a:t> </a:t>
            </a:r>
            <a:r>
              <a:rPr lang="en-US" dirty="0" err="1"/>
              <a:t>gücü</a:t>
            </a:r>
            <a:r>
              <a:rPr lang="en-US" dirty="0"/>
              <a:t> </a:t>
            </a:r>
            <a:r>
              <a:rPr lang="en-US" dirty="0" err="1"/>
              <a:t>biriminin</a:t>
            </a:r>
            <a:r>
              <a:rPr lang="en-US" dirty="0"/>
              <a:t> </a:t>
            </a:r>
            <a:r>
              <a:rPr lang="en-US" dirty="0" err="1"/>
              <a:t>kullan</a:t>
            </a:r>
            <a:r>
              <a:rPr lang="tr-TR" dirty="0"/>
              <a:t>ı</a:t>
            </a:r>
            <a:r>
              <a:rPr lang="en-US" dirty="0" err="1"/>
              <a:t>ld</a:t>
            </a:r>
            <a:r>
              <a:rPr lang="tr-TR" dirty="0" err="1"/>
              <a:t>ığını</a:t>
            </a:r>
            <a:r>
              <a:rPr lang="tr-TR" dirty="0"/>
              <a:t> </a:t>
            </a:r>
            <a:r>
              <a:rPr lang="en-US" dirty="0" err="1"/>
              <a:t>göreceksiniz</a:t>
            </a:r>
            <a:r>
              <a:rPr lang="en-US" dirty="0"/>
              <a:t>. </a:t>
            </a:r>
            <a:r>
              <a:rPr lang="en-US" dirty="0" err="1"/>
              <a:t>Basitçe</a:t>
            </a:r>
            <a:r>
              <a:rPr lang="en-US" dirty="0"/>
              <a:t> </a:t>
            </a:r>
            <a:r>
              <a:rPr lang="en-US" dirty="0" err="1"/>
              <a:t>çevirirsek</a:t>
            </a:r>
            <a:r>
              <a:rPr lang="en-US" dirty="0"/>
              <a:t> </a:t>
            </a:r>
            <a:r>
              <a:rPr lang="en-US" b="1" dirty="0">
                <a:solidFill>
                  <a:srgbClr val="FF0000"/>
                </a:solidFill>
              </a:rPr>
              <a:t>1 BG</a:t>
            </a:r>
            <a:r>
              <a:rPr lang="tr-TR" b="1" dirty="0">
                <a:solidFill>
                  <a:srgbClr val="FF0000"/>
                </a:solidFill>
              </a:rPr>
              <a:t>=</a:t>
            </a:r>
            <a:r>
              <a:rPr lang="en-US" b="1" dirty="0">
                <a:solidFill>
                  <a:srgbClr val="FF0000"/>
                </a:solidFill>
              </a:rPr>
              <a:t> 0.746 kW</a:t>
            </a:r>
            <a:endParaRPr lang="tr-TR" b="1" dirty="0">
              <a:solidFill>
                <a:srgbClr val="FF0000"/>
              </a:solidFill>
            </a:endParaRPr>
          </a:p>
        </p:txBody>
      </p:sp>
    </p:spTree>
    <p:extLst>
      <p:ext uri="{BB962C8B-B14F-4D97-AF65-F5344CB8AC3E}">
        <p14:creationId xmlns:p14="http://schemas.microsoft.com/office/powerpoint/2010/main" val="317477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11</a:t>
            </a:fld>
            <a:endParaRPr lang="tr-TR"/>
          </a:p>
        </p:txBody>
      </p:sp>
      <p:sp>
        <p:nvSpPr>
          <p:cNvPr id="3" name="Dikdörtgen 2"/>
          <p:cNvSpPr/>
          <p:nvPr/>
        </p:nvSpPr>
        <p:spPr>
          <a:xfrm>
            <a:off x="420155" y="-27993"/>
            <a:ext cx="8245424" cy="461665"/>
          </a:xfrm>
          <a:prstGeom prst="rect">
            <a:avLst/>
          </a:prstGeom>
        </p:spPr>
        <p:txBody>
          <a:bodyPr wrap="square">
            <a:spAutoFit/>
          </a:bodyPr>
          <a:lstStyle/>
          <a:p>
            <a:r>
              <a:rPr lang="tr-TR" sz="2400" b="1" dirty="0"/>
              <a:t>HAREKETLİ BİR SINIRDAN KAYNAKLANAN SANKİ DENGELİ İŞ</a:t>
            </a:r>
          </a:p>
        </p:txBody>
      </p:sp>
      <p:sp>
        <p:nvSpPr>
          <p:cNvPr id="4" name="Dikdörtgen 3"/>
          <p:cNvSpPr/>
          <p:nvPr/>
        </p:nvSpPr>
        <p:spPr>
          <a:xfrm>
            <a:off x="611560" y="778028"/>
            <a:ext cx="3312368" cy="646331"/>
          </a:xfrm>
          <a:prstGeom prst="rect">
            <a:avLst/>
          </a:prstGeom>
        </p:spPr>
        <p:txBody>
          <a:bodyPr wrap="square">
            <a:spAutoFit/>
          </a:bodyPr>
          <a:lstStyle/>
          <a:p>
            <a:pPr algn="just"/>
            <a:r>
              <a:rPr lang="tr-TR" dirty="0"/>
              <a:t>Şekil 3-3’te görülen piston-silindir düzeneği göz önüne alınsın.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063" y="485437"/>
            <a:ext cx="3019937" cy="150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Dikdörtgen 7"/>
              <p:cNvSpPr/>
              <p:nvPr/>
            </p:nvSpPr>
            <p:spPr>
              <a:xfrm>
                <a:off x="289223" y="1988840"/>
                <a:ext cx="8507288" cy="2717219"/>
              </a:xfrm>
              <a:prstGeom prst="rect">
                <a:avLst/>
              </a:prstGeom>
            </p:spPr>
            <p:txBody>
              <a:bodyPr wrap="square">
                <a:spAutoFit/>
              </a:bodyPr>
              <a:lstStyle/>
              <a:p>
                <a:pPr algn="just"/>
                <a:r>
                  <a:rPr lang="tr-TR" dirty="0"/>
                  <a:t>Sonsuz küçük iş, sistemin (gaz) çevresi (piston) üzerine etkiyen kuvvet ile mesafenin çarpımıdır:</a:t>
                </a:r>
              </a:p>
              <a:p>
                <a:pPr algn="just"/>
                <a:r>
                  <a:rPr lang="tr-TR" dirty="0"/>
                  <a:t>			</a:t>
                </a:r>
                <a14:m>
                  <m:oMath xmlns:m="http://schemas.openxmlformats.org/officeDocument/2006/math">
                    <m:r>
                      <a:rPr lang="tr-TR" i="1" dirty="0">
                        <a:latin typeface="Cambria Math"/>
                      </a:rPr>
                      <m:t>𝛿</m:t>
                    </m:r>
                    <m:r>
                      <a:rPr lang="tr-TR" i="1" dirty="0">
                        <a:latin typeface="Cambria Math"/>
                      </a:rPr>
                      <m:t>𝑊</m:t>
                    </m:r>
                    <m:r>
                      <a:rPr lang="tr-TR" i="1" dirty="0">
                        <a:latin typeface="Cambria Math"/>
                      </a:rPr>
                      <m:t>=</m:t>
                    </m:r>
                    <m:r>
                      <a:rPr lang="tr-TR" i="1" dirty="0">
                        <a:latin typeface="Cambria Math"/>
                      </a:rPr>
                      <m:t>𝑃𝐴</m:t>
                    </m:r>
                    <m:r>
                      <a:rPr lang="tr-TR" i="1" dirty="0">
                        <a:latin typeface="Cambria Math"/>
                      </a:rPr>
                      <m:t> </m:t>
                    </m:r>
                    <m:r>
                      <a:rPr lang="tr-TR" i="1" dirty="0">
                        <a:latin typeface="Cambria Math"/>
                      </a:rPr>
                      <m:t>𝑑𝑠</m:t>
                    </m:r>
                  </m:oMath>
                </a14:m>
                <a:r>
                  <a:rPr lang="tr-TR" dirty="0"/>
                  <a:t>				 (3.2)</a:t>
                </a:r>
              </a:p>
              <a:p>
                <a:pPr algn="just"/>
                <a14:m>
                  <m:oMath xmlns:m="http://schemas.openxmlformats.org/officeDocument/2006/math">
                    <m:r>
                      <a:rPr lang="tr-TR" i="1" dirty="0">
                        <a:latin typeface="Cambria Math"/>
                      </a:rPr>
                      <m:t>𝐴</m:t>
                    </m:r>
                    <m:r>
                      <a:rPr lang="tr-TR" i="1" dirty="0">
                        <a:latin typeface="Cambria Math"/>
                      </a:rPr>
                      <m:t> </m:t>
                    </m:r>
                    <m:r>
                      <a:rPr lang="tr-TR" i="1" dirty="0">
                        <a:latin typeface="Cambria Math"/>
                      </a:rPr>
                      <m:t>𝑑𝑠</m:t>
                    </m:r>
                  </m:oMath>
                </a14:m>
                <a:r>
                  <a:rPr lang="tr-TR" dirty="0"/>
                  <a:t> miktarı basitçe </a:t>
                </a:r>
                <a14:m>
                  <m:oMath xmlns:m="http://schemas.openxmlformats.org/officeDocument/2006/math">
                    <m:r>
                      <a:rPr lang="tr-TR" i="1" dirty="0">
                        <a:latin typeface="Cambria Math"/>
                      </a:rPr>
                      <m:t>𝑑𝑉</m:t>
                    </m:r>
                  </m:oMath>
                </a14:m>
                <a:r>
                  <a:rPr lang="tr-TR" dirty="0"/>
                  <a:t>, diferansiyel hacim, eşitlik (3.2)’de yerine yazılırsa,</a:t>
                </a:r>
              </a:p>
              <a:p>
                <a:pPr algn="just"/>
                <a:r>
                  <a:rPr lang="tr-TR" dirty="0"/>
                  <a:t>			</a:t>
                </a:r>
                <a14:m>
                  <m:oMath xmlns:m="http://schemas.openxmlformats.org/officeDocument/2006/math">
                    <m:r>
                      <a:rPr lang="tr-TR" i="1" dirty="0">
                        <a:latin typeface="Cambria Math"/>
                      </a:rPr>
                      <m:t>𝛿</m:t>
                    </m:r>
                    <m:r>
                      <a:rPr lang="tr-TR" i="1" dirty="0">
                        <a:latin typeface="Cambria Math"/>
                      </a:rPr>
                      <m:t>𝑊</m:t>
                    </m:r>
                    <m:r>
                      <a:rPr lang="tr-TR" i="1" dirty="0">
                        <a:latin typeface="Cambria Math"/>
                      </a:rPr>
                      <m:t>=</m:t>
                    </m:r>
                    <m:r>
                      <a:rPr lang="tr-TR" i="1" dirty="0">
                        <a:latin typeface="Cambria Math"/>
                      </a:rPr>
                      <m:t>𝑃</m:t>
                    </m:r>
                    <m:r>
                      <a:rPr lang="tr-TR" i="1" dirty="0">
                        <a:latin typeface="Cambria Math"/>
                      </a:rPr>
                      <m:t> </m:t>
                    </m:r>
                    <m:r>
                      <a:rPr lang="tr-TR" i="1" dirty="0">
                        <a:latin typeface="Cambria Math"/>
                      </a:rPr>
                      <m:t>𝑑𝑉</m:t>
                    </m:r>
                  </m:oMath>
                </a14:m>
                <a:r>
                  <a:rPr lang="tr-TR" dirty="0"/>
                  <a:t> 				 (3.3)</a:t>
                </a:r>
              </a:p>
              <a:p>
                <a:pPr algn="just"/>
                <a:r>
                  <a:rPr lang="tr-TR" dirty="0"/>
                  <a:t>Piston </a:t>
                </a:r>
                <a14:m>
                  <m:oMath xmlns:m="http://schemas.openxmlformats.org/officeDocument/2006/math">
                    <m:sSub>
                      <m:sSubPr>
                        <m:ctrlPr>
                          <a:rPr lang="tr-TR" i="1" dirty="0">
                            <a:latin typeface="Cambria Math" panose="02040503050406030204" pitchFamily="18" charset="0"/>
                          </a:rPr>
                        </m:ctrlPr>
                      </m:sSubPr>
                      <m:e>
                        <m:r>
                          <a:rPr lang="tr-TR" i="1" dirty="0">
                            <a:latin typeface="Cambria Math"/>
                          </a:rPr>
                          <m:t>𝑠</m:t>
                        </m:r>
                      </m:e>
                      <m:sub>
                        <m:r>
                          <a:rPr lang="tr-TR" i="1" dirty="0">
                            <a:latin typeface="Cambria Math"/>
                          </a:rPr>
                          <m:t>1</m:t>
                        </m:r>
                      </m:sub>
                    </m:sSub>
                  </m:oMath>
                </a14:m>
                <a:r>
                  <a:rPr lang="tr-TR" dirty="0"/>
                  <a:t> konumundan </a:t>
                </a:r>
                <a14:m>
                  <m:oMath xmlns:m="http://schemas.openxmlformats.org/officeDocument/2006/math">
                    <m:sSub>
                      <m:sSubPr>
                        <m:ctrlPr>
                          <a:rPr lang="tr-TR" i="1" dirty="0">
                            <a:latin typeface="Cambria Math" panose="02040503050406030204" pitchFamily="18" charset="0"/>
                          </a:rPr>
                        </m:ctrlPr>
                      </m:sSubPr>
                      <m:e>
                        <m:r>
                          <a:rPr lang="tr-TR" i="1" dirty="0">
                            <a:latin typeface="Cambria Math"/>
                          </a:rPr>
                          <m:t>𝑠</m:t>
                        </m:r>
                      </m:e>
                      <m:sub>
                        <m:r>
                          <a:rPr lang="tr-TR" i="1" dirty="0">
                            <a:latin typeface="Cambria Math"/>
                          </a:rPr>
                          <m:t>2</m:t>
                        </m:r>
                      </m:sub>
                    </m:sSub>
                  </m:oMath>
                </a14:m>
                <a:r>
                  <a:rPr lang="tr-TR" dirty="0"/>
                  <a:t> konumuna hareket ederken yukarıdaki ifadenin integralinin alınmasıyla;</a:t>
                </a:r>
              </a:p>
              <a:p>
                <a:pPr algn="just"/>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a:rPr>
                          <m:t>𝑊</m:t>
                        </m:r>
                      </m:e>
                      <m:sub>
                        <m:r>
                          <a:rPr lang="tr-TR" i="1">
                            <a:latin typeface="Cambria Math"/>
                          </a:rPr>
                          <m:t>1−2</m:t>
                        </m:r>
                      </m:sub>
                    </m:sSub>
                    <m:r>
                      <a:rPr lang="tr-TR" i="1">
                        <a:latin typeface="Cambria Math"/>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m:rPr>
                                <m:brk m:alnAt="23"/>
                              </m:rPr>
                              <a:rPr lang="tr-TR" i="1">
                                <a:latin typeface="Cambria Math"/>
                              </a:rPr>
                              <m:t>𝑉</m:t>
                            </m:r>
                          </m:e>
                          <m:sub>
                            <m:r>
                              <m:rPr>
                                <m:brk m:alnAt="23"/>
                              </m:rPr>
                              <a:rPr lang="tr-TR" i="1">
                                <a:latin typeface="Cambria Math"/>
                              </a:rPr>
                              <m:t>1</m:t>
                            </m:r>
                          </m:sub>
                        </m:sSub>
                      </m:sub>
                      <m:sup>
                        <m:sSub>
                          <m:sSubPr>
                            <m:ctrlPr>
                              <a:rPr lang="tr-TR" i="1">
                                <a:latin typeface="Cambria Math" panose="02040503050406030204" pitchFamily="18" charset="0"/>
                              </a:rPr>
                            </m:ctrlPr>
                          </m:sSubPr>
                          <m:e>
                            <m:r>
                              <a:rPr lang="tr-TR" i="1">
                                <a:latin typeface="Cambria Math"/>
                              </a:rPr>
                              <m:t>𝑉</m:t>
                            </m:r>
                          </m:e>
                          <m:sub>
                            <m:r>
                              <a:rPr lang="tr-TR" i="1">
                                <a:latin typeface="Cambria Math"/>
                              </a:rPr>
                              <m:t>2</m:t>
                            </m:r>
                          </m:sub>
                        </m:sSub>
                      </m:sup>
                      <m:e>
                        <m:r>
                          <a:rPr lang="tr-TR" i="1">
                            <a:latin typeface="Cambria Math"/>
                          </a:rPr>
                          <m:t>𝑃</m:t>
                        </m:r>
                        <m:r>
                          <a:rPr lang="tr-TR" i="1">
                            <a:latin typeface="Cambria Math"/>
                          </a:rPr>
                          <m:t> </m:t>
                        </m:r>
                        <m:r>
                          <a:rPr lang="tr-TR" i="1">
                            <a:latin typeface="Cambria Math"/>
                          </a:rPr>
                          <m:t>𝑑𝑉</m:t>
                        </m:r>
                      </m:e>
                    </m:nary>
                  </m:oMath>
                </a14:m>
                <a:r>
                  <a:rPr lang="tr-TR" dirty="0"/>
                  <a:t>				 (3.4)</a:t>
                </a:r>
              </a:p>
              <a:p>
                <a:pPr algn="just"/>
                <a14:m>
                  <m:oMath xmlns:m="http://schemas.openxmlformats.org/officeDocument/2006/math">
                    <m:sSub>
                      <m:sSubPr>
                        <m:ctrlPr>
                          <a:rPr lang="tr-TR" i="1">
                            <a:latin typeface="Cambria Math" panose="02040503050406030204" pitchFamily="18" charset="0"/>
                          </a:rPr>
                        </m:ctrlPr>
                      </m:sSubPr>
                      <m:e>
                        <m:r>
                          <a:rPr lang="tr-TR" i="1">
                            <a:latin typeface="Cambria Math"/>
                          </a:rPr>
                          <m:t>𝑊</m:t>
                        </m:r>
                      </m:e>
                      <m:sub>
                        <m:r>
                          <a:rPr lang="tr-TR" i="1">
                            <a:latin typeface="Cambria Math"/>
                          </a:rPr>
                          <m:t>1−2</m:t>
                        </m:r>
                      </m:sub>
                    </m:sSub>
                  </m:oMath>
                </a14:m>
                <a:r>
                  <a:rPr lang="tr-TR" dirty="0"/>
                  <a:t> işi P-V eğrisinin altındaki taralı alandır.</a:t>
                </a:r>
              </a:p>
            </p:txBody>
          </p:sp>
        </mc:Choice>
        <mc:Fallback xmlns="">
          <p:sp>
            <p:nvSpPr>
              <p:cNvPr id="8" name="Dikdörtgen 7"/>
              <p:cNvSpPr>
                <a:spLocks noRot="1" noChangeAspect="1" noMove="1" noResize="1" noEditPoints="1" noAdjustHandles="1" noChangeArrowheads="1" noChangeShapeType="1" noTextEdit="1"/>
              </p:cNvSpPr>
              <p:nvPr/>
            </p:nvSpPr>
            <p:spPr>
              <a:xfrm>
                <a:off x="289223" y="1988840"/>
                <a:ext cx="8507288" cy="2717219"/>
              </a:xfrm>
              <a:prstGeom prst="rect">
                <a:avLst/>
              </a:prstGeom>
              <a:blipFill rotWithShape="0">
                <a:blip r:embed="rId3"/>
                <a:stretch>
                  <a:fillRect l="-573" t="-1121" r="-573" b="-17040"/>
                </a:stretch>
              </a:blipFill>
            </p:spPr>
            <p:txBody>
              <a:bodyPr/>
              <a:lstStyle/>
              <a:p>
                <a:r>
                  <a:rPr lang="tr-TR">
                    <a:noFill/>
                  </a:rPr>
                  <a:t> </a:t>
                </a:r>
              </a:p>
            </p:txBody>
          </p:sp>
        </mc:Fallback>
      </mc:AlternateContent>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596052"/>
            <a:ext cx="6373216" cy="2342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46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12</a:t>
            </a:fld>
            <a:endParaRPr lang="tr-TR"/>
          </a:p>
        </p:txBody>
      </p:sp>
      <p:sp>
        <p:nvSpPr>
          <p:cNvPr id="4" name="Dikdörtgen 3"/>
          <p:cNvSpPr/>
          <p:nvPr/>
        </p:nvSpPr>
        <p:spPr>
          <a:xfrm>
            <a:off x="503040" y="404664"/>
            <a:ext cx="8245424" cy="1077218"/>
          </a:xfrm>
          <a:prstGeom prst="rect">
            <a:avLst/>
          </a:prstGeom>
        </p:spPr>
        <p:txBody>
          <a:bodyPr wrap="square">
            <a:spAutoFit/>
          </a:bodyPr>
          <a:lstStyle/>
          <a:p>
            <a:pPr algn="ctr"/>
            <a:r>
              <a:rPr lang="tr-TR" sz="2400" b="1" dirty="0"/>
              <a:t>İŞ ve ISI</a:t>
            </a:r>
          </a:p>
          <a:p>
            <a:endParaRPr lang="tr-TR" sz="2000" b="1" dirty="0"/>
          </a:p>
          <a:p>
            <a:r>
              <a:rPr lang="tr-TR" sz="2000" b="1" dirty="0"/>
              <a:t>HAREKETLİ BİR SINIRDAN KAYNAKLANAN SANKİDENGELİ İŞ</a:t>
            </a:r>
          </a:p>
        </p:txBody>
      </p:sp>
      <mc:AlternateContent xmlns:mc="http://schemas.openxmlformats.org/markup-compatibility/2006" xmlns:a14="http://schemas.microsoft.com/office/drawing/2010/main">
        <mc:Choice Requires="a14">
          <p:sp>
            <p:nvSpPr>
              <p:cNvPr id="3" name="Dikdörtgen 2"/>
              <p:cNvSpPr/>
              <p:nvPr/>
            </p:nvSpPr>
            <p:spPr>
              <a:xfrm>
                <a:off x="503040" y="1700808"/>
                <a:ext cx="8245424" cy="2717219"/>
              </a:xfrm>
              <a:prstGeom prst="rect">
                <a:avLst/>
              </a:prstGeom>
            </p:spPr>
            <p:txBody>
              <a:bodyPr wrap="square">
                <a:spAutoFit/>
              </a:bodyPr>
              <a:lstStyle/>
              <a:p>
                <a:pPr algn="just"/>
                <a:r>
                  <a:rPr lang="tr-TR" dirty="0"/>
                  <a:t>Sonsuz küçük iş, sistemin (gaz) çevresi (piston) üzerine etkiyen kuvvet ile mesafenin çarpımıdır:</a:t>
                </a:r>
              </a:p>
              <a:p>
                <a:pPr algn="just"/>
                <a:r>
                  <a:rPr lang="tr-TR" dirty="0"/>
                  <a:t>			</a:t>
                </a:r>
                <a14:m>
                  <m:oMath xmlns:m="http://schemas.openxmlformats.org/officeDocument/2006/math">
                    <m:r>
                      <a:rPr lang="tr-TR" i="1" dirty="0">
                        <a:latin typeface="Cambria Math"/>
                      </a:rPr>
                      <m:t>𝛿</m:t>
                    </m:r>
                    <m:r>
                      <a:rPr lang="tr-TR" i="1" dirty="0">
                        <a:latin typeface="Cambria Math"/>
                      </a:rPr>
                      <m:t>𝑊</m:t>
                    </m:r>
                    <m:r>
                      <a:rPr lang="tr-TR" i="1" dirty="0">
                        <a:latin typeface="Cambria Math"/>
                      </a:rPr>
                      <m:t>=</m:t>
                    </m:r>
                    <m:r>
                      <a:rPr lang="tr-TR" i="1" dirty="0">
                        <a:latin typeface="Cambria Math"/>
                      </a:rPr>
                      <m:t>𝑃𝐴</m:t>
                    </m:r>
                    <m:r>
                      <a:rPr lang="tr-TR" i="1" dirty="0">
                        <a:latin typeface="Cambria Math"/>
                      </a:rPr>
                      <m:t> </m:t>
                    </m:r>
                    <m:r>
                      <a:rPr lang="tr-TR" i="1" dirty="0">
                        <a:latin typeface="Cambria Math"/>
                      </a:rPr>
                      <m:t>𝑑𝑠</m:t>
                    </m:r>
                  </m:oMath>
                </a14:m>
                <a:r>
                  <a:rPr lang="tr-TR" dirty="0"/>
                  <a:t>				 (3.2)</a:t>
                </a:r>
              </a:p>
              <a:p>
                <a:pPr algn="just"/>
                <a14:m>
                  <m:oMath xmlns:m="http://schemas.openxmlformats.org/officeDocument/2006/math">
                    <m:r>
                      <a:rPr lang="tr-TR" i="1" dirty="0">
                        <a:latin typeface="Cambria Math"/>
                      </a:rPr>
                      <m:t>𝐴</m:t>
                    </m:r>
                    <m:r>
                      <a:rPr lang="tr-TR" i="1" dirty="0">
                        <a:latin typeface="Cambria Math"/>
                      </a:rPr>
                      <m:t> </m:t>
                    </m:r>
                    <m:r>
                      <a:rPr lang="tr-TR" i="1" dirty="0">
                        <a:latin typeface="Cambria Math"/>
                      </a:rPr>
                      <m:t>𝑑𝑠</m:t>
                    </m:r>
                  </m:oMath>
                </a14:m>
                <a:r>
                  <a:rPr lang="tr-TR" dirty="0"/>
                  <a:t> miktarı basitçe </a:t>
                </a:r>
                <a14:m>
                  <m:oMath xmlns:m="http://schemas.openxmlformats.org/officeDocument/2006/math">
                    <m:r>
                      <a:rPr lang="tr-TR" i="1" dirty="0">
                        <a:latin typeface="Cambria Math"/>
                      </a:rPr>
                      <m:t>𝑑𝑉</m:t>
                    </m:r>
                  </m:oMath>
                </a14:m>
                <a:r>
                  <a:rPr lang="tr-TR" dirty="0"/>
                  <a:t>, diferansiyel hacim, eşitlik (3.2)’de yerine yazılırsa,</a:t>
                </a:r>
              </a:p>
              <a:p>
                <a:pPr algn="just"/>
                <a:r>
                  <a:rPr lang="tr-TR" dirty="0"/>
                  <a:t>			</a:t>
                </a:r>
                <a14:m>
                  <m:oMath xmlns:m="http://schemas.openxmlformats.org/officeDocument/2006/math">
                    <m:r>
                      <a:rPr lang="tr-TR" i="1" dirty="0">
                        <a:latin typeface="Cambria Math"/>
                      </a:rPr>
                      <m:t>𝛿</m:t>
                    </m:r>
                    <m:r>
                      <a:rPr lang="tr-TR" i="1" dirty="0">
                        <a:latin typeface="Cambria Math"/>
                      </a:rPr>
                      <m:t>𝑊</m:t>
                    </m:r>
                    <m:r>
                      <a:rPr lang="tr-TR" i="1" dirty="0">
                        <a:latin typeface="Cambria Math"/>
                      </a:rPr>
                      <m:t>=</m:t>
                    </m:r>
                    <m:r>
                      <a:rPr lang="tr-TR" i="1" dirty="0">
                        <a:latin typeface="Cambria Math"/>
                      </a:rPr>
                      <m:t>𝑃𝐴</m:t>
                    </m:r>
                    <m:r>
                      <a:rPr lang="tr-TR" i="1" dirty="0">
                        <a:latin typeface="Cambria Math"/>
                      </a:rPr>
                      <m:t> </m:t>
                    </m:r>
                    <m:r>
                      <a:rPr lang="tr-TR" i="1" dirty="0">
                        <a:latin typeface="Cambria Math"/>
                      </a:rPr>
                      <m:t>𝑑𝑉</m:t>
                    </m:r>
                  </m:oMath>
                </a14:m>
                <a:r>
                  <a:rPr lang="tr-TR" dirty="0"/>
                  <a:t> 				 (3.3)</a:t>
                </a:r>
              </a:p>
              <a:p>
                <a:pPr algn="just"/>
                <a:r>
                  <a:rPr lang="tr-TR" dirty="0"/>
                  <a:t>Piston </a:t>
                </a:r>
                <a14:m>
                  <m:oMath xmlns:m="http://schemas.openxmlformats.org/officeDocument/2006/math">
                    <m:sSub>
                      <m:sSubPr>
                        <m:ctrlPr>
                          <a:rPr lang="tr-TR" i="1" dirty="0">
                            <a:latin typeface="Cambria Math" panose="02040503050406030204" pitchFamily="18" charset="0"/>
                          </a:rPr>
                        </m:ctrlPr>
                      </m:sSubPr>
                      <m:e>
                        <m:r>
                          <a:rPr lang="tr-TR" i="1" dirty="0">
                            <a:latin typeface="Cambria Math"/>
                          </a:rPr>
                          <m:t>𝑠</m:t>
                        </m:r>
                      </m:e>
                      <m:sub>
                        <m:r>
                          <a:rPr lang="tr-TR" i="1" dirty="0">
                            <a:latin typeface="Cambria Math"/>
                          </a:rPr>
                          <m:t>1</m:t>
                        </m:r>
                      </m:sub>
                    </m:sSub>
                  </m:oMath>
                </a14:m>
                <a:r>
                  <a:rPr lang="tr-TR" dirty="0"/>
                  <a:t> konumundan </a:t>
                </a:r>
                <a14:m>
                  <m:oMath xmlns:m="http://schemas.openxmlformats.org/officeDocument/2006/math">
                    <m:sSub>
                      <m:sSubPr>
                        <m:ctrlPr>
                          <a:rPr lang="tr-TR" i="1" dirty="0">
                            <a:latin typeface="Cambria Math" panose="02040503050406030204" pitchFamily="18" charset="0"/>
                          </a:rPr>
                        </m:ctrlPr>
                      </m:sSubPr>
                      <m:e>
                        <m:r>
                          <a:rPr lang="tr-TR" i="1" dirty="0">
                            <a:latin typeface="Cambria Math"/>
                          </a:rPr>
                          <m:t>𝑠</m:t>
                        </m:r>
                      </m:e>
                      <m:sub>
                        <m:r>
                          <a:rPr lang="tr-TR" i="1" dirty="0">
                            <a:latin typeface="Cambria Math"/>
                          </a:rPr>
                          <m:t>2</m:t>
                        </m:r>
                      </m:sub>
                    </m:sSub>
                  </m:oMath>
                </a14:m>
                <a:r>
                  <a:rPr lang="tr-TR" dirty="0"/>
                  <a:t> konumuna hareket ederken yukarıdaki ifadenin integralinin alınmasıyla;</a:t>
                </a:r>
              </a:p>
              <a:p>
                <a:pPr algn="just"/>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a:rPr>
                          <m:t>𝑊</m:t>
                        </m:r>
                      </m:e>
                      <m:sub>
                        <m:r>
                          <a:rPr lang="tr-TR" i="1">
                            <a:latin typeface="Cambria Math"/>
                          </a:rPr>
                          <m:t>1−2</m:t>
                        </m:r>
                      </m:sub>
                    </m:sSub>
                    <m:r>
                      <a:rPr lang="tr-TR" i="1">
                        <a:latin typeface="Cambria Math"/>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m:rPr>
                                <m:brk m:alnAt="23"/>
                              </m:rPr>
                              <a:rPr lang="tr-TR" i="1">
                                <a:latin typeface="Cambria Math"/>
                              </a:rPr>
                              <m:t>𝑉</m:t>
                            </m:r>
                          </m:e>
                          <m:sub>
                            <m:r>
                              <m:rPr>
                                <m:brk m:alnAt="23"/>
                              </m:rPr>
                              <a:rPr lang="tr-TR" i="1">
                                <a:latin typeface="Cambria Math"/>
                              </a:rPr>
                              <m:t>1</m:t>
                            </m:r>
                          </m:sub>
                        </m:sSub>
                      </m:sub>
                      <m:sup>
                        <m:sSub>
                          <m:sSubPr>
                            <m:ctrlPr>
                              <a:rPr lang="tr-TR" i="1">
                                <a:latin typeface="Cambria Math" panose="02040503050406030204" pitchFamily="18" charset="0"/>
                              </a:rPr>
                            </m:ctrlPr>
                          </m:sSubPr>
                          <m:e>
                            <m:r>
                              <a:rPr lang="tr-TR" i="1">
                                <a:latin typeface="Cambria Math"/>
                              </a:rPr>
                              <m:t>𝑉</m:t>
                            </m:r>
                          </m:e>
                          <m:sub>
                            <m:r>
                              <a:rPr lang="tr-TR" i="1">
                                <a:latin typeface="Cambria Math"/>
                              </a:rPr>
                              <m:t>2</m:t>
                            </m:r>
                          </m:sub>
                        </m:sSub>
                      </m:sup>
                      <m:e>
                        <m:r>
                          <a:rPr lang="tr-TR" i="1">
                            <a:latin typeface="Cambria Math"/>
                          </a:rPr>
                          <m:t>𝑃</m:t>
                        </m:r>
                        <m:r>
                          <a:rPr lang="tr-TR" i="1">
                            <a:latin typeface="Cambria Math"/>
                          </a:rPr>
                          <m:t> </m:t>
                        </m:r>
                        <m:r>
                          <a:rPr lang="tr-TR" i="1">
                            <a:latin typeface="Cambria Math"/>
                          </a:rPr>
                          <m:t>𝑑𝑉</m:t>
                        </m:r>
                      </m:e>
                    </m:nary>
                  </m:oMath>
                </a14:m>
                <a:r>
                  <a:rPr lang="tr-TR" dirty="0"/>
                  <a:t>				 (3.4)</a:t>
                </a:r>
              </a:p>
              <a:p>
                <a:pPr algn="just"/>
                <a14:m>
                  <m:oMath xmlns:m="http://schemas.openxmlformats.org/officeDocument/2006/math">
                    <m:sSub>
                      <m:sSubPr>
                        <m:ctrlPr>
                          <a:rPr lang="tr-TR" i="1">
                            <a:latin typeface="Cambria Math" panose="02040503050406030204" pitchFamily="18" charset="0"/>
                          </a:rPr>
                        </m:ctrlPr>
                      </m:sSubPr>
                      <m:e>
                        <m:r>
                          <a:rPr lang="tr-TR" i="1">
                            <a:latin typeface="Cambria Math"/>
                          </a:rPr>
                          <m:t>𝑊</m:t>
                        </m:r>
                      </m:e>
                      <m:sub>
                        <m:r>
                          <a:rPr lang="tr-TR" i="1">
                            <a:latin typeface="Cambria Math"/>
                          </a:rPr>
                          <m:t>1−2</m:t>
                        </m:r>
                      </m:sub>
                    </m:sSub>
                  </m:oMath>
                </a14:m>
                <a:r>
                  <a:rPr lang="tr-TR" dirty="0"/>
                  <a:t> işi P-V eğrisinin altındaki taralı alandır.</a:t>
                </a:r>
              </a:p>
            </p:txBody>
          </p:sp>
        </mc:Choice>
        <mc:Fallback xmlns="">
          <p:sp>
            <p:nvSpPr>
              <p:cNvPr id="3" name="Dikdörtgen 2"/>
              <p:cNvSpPr>
                <a:spLocks noRot="1" noChangeAspect="1" noMove="1" noResize="1" noEditPoints="1" noAdjustHandles="1" noChangeArrowheads="1" noChangeShapeType="1" noTextEdit="1"/>
              </p:cNvSpPr>
              <p:nvPr/>
            </p:nvSpPr>
            <p:spPr>
              <a:xfrm>
                <a:off x="503040" y="1700808"/>
                <a:ext cx="8245424" cy="2717219"/>
              </a:xfrm>
              <a:prstGeom prst="rect">
                <a:avLst/>
              </a:prstGeom>
              <a:blipFill rotWithShape="1">
                <a:blip r:embed="rId2"/>
                <a:stretch>
                  <a:fillRect l="-666" t="-1121" r="-592" b="-17040"/>
                </a:stretch>
              </a:blipFill>
            </p:spPr>
            <p:txBody>
              <a:bodyPr/>
              <a:lstStyle/>
              <a:p>
                <a:r>
                  <a:rPr lang="tr-TR">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389799"/>
            <a:ext cx="6373216" cy="2342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19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57200" y="198438"/>
            <a:ext cx="8229600" cy="639762"/>
          </a:xfrm>
        </p:spPr>
        <p:txBody>
          <a:bodyPr>
            <a:normAutofit fontScale="90000"/>
          </a:bodyPr>
          <a:lstStyle/>
          <a:p>
            <a:r>
              <a:rPr lang="tr-TR" altLang="tr-TR"/>
              <a:t>HAREKETLİ SINIR İŞİ</a:t>
            </a:r>
            <a:endParaRPr lang="en-US" altLang="tr-TR" b="1"/>
          </a:p>
        </p:txBody>
      </p:sp>
      <p:sp>
        <p:nvSpPr>
          <p:cNvPr id="5126" name="Rectangle 6"/>
          <p:cNvSpPr>
            <a:spLocks noChangeArrowheads="1"/>
          </p:cNvSpPr>
          <p:nvPr/>
        </p:nvSpPr>
        <p:spPr bwMode="auto">
          <a:xfrm>
            <a:off x="533400" y="1141413"/>
            <a:ext cx="4191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b="1">
                <a:solidFill>
                  <a:srgbClr val="CC00CC"/>
                </a:solidFill>
              </a:rPr>
              <a:t>Hareketli sınır işi </a:t>
            </a:r>
            <a:r>
              <a:rPr lang="en-US" altLang="tr-TR" b="1">
                <a:solidFill>
                  <a:srgbClr val="CC00CC"/>
                </a:solidFill>
              </a:rPr>
              <a:t>(</a:t>
            </a:r>
            <a:r>
              <a:rPr lang="en-US" altLang="tr-TR" b="1" i="1">
                <a:solidFill>
                  <a:srgbClr val="CC00CC"/>
                </a:solidFill>
              </a:rPr>
              <a:t>P dV</a:t>
            </a:r>
            <a:r>
              <a:rPr lang="en-US" altLang="tr-TR" b="1">
                <a:solidFill>
                  <a:srgbClr val="CC00CC"/>
                </a:solidFill>
              </a:rPr>
              <a:t> </a:t>
            </a:r>
            <a:r>
              <a:rPr lang="tr-TR" altLang="tr-TR" b="1">
                <a:solidFill>
                  <a:srgbClr val="CC00CC"/>
                </a:solidFill>
              </a:rPr>
              <a:t>işi</a:t>
            </a:r>
            <a:r>
              <a:rPr lang="en-US" altLang="tr-TR" b="1">
                <a:solidFill>
                  <a:srgbClr val="CC00CC"/>
                </a:solidFill>
              </a:rPr>
              <a:t>)</a:t>
            </a:r>
            <a:r>
              <a:rPr lang="en-US" altLang="tr-TR"/>
              <a:t>: </a:t>
            </a:r>
            <a:r>
              <a:rPr lang="tr-TR" altLang="tr-TR"/>
              <a:t>Bir gazın</a:t>
            </a:r>
          </a:p>
          <a:p>
            <a:pPr eaLnBrk="1" hangingPunct="1"/>
            <a:r>
              <a:rPr lang="tr-TR" altLang="tr-TR"/>
              <a:t>piston-silindir düzeneğinde genişlemesi veya sıkıştırılması sırasında gerçekleşir</a:t>
            </a:r>
            <a:endParaRPr lang="en-US" altLang="tr-TR"/>
          </a:p>
        </p:txBody>
      </p:sp>
      <p:sp>
        <p:nvSpPr>
          <p:cNvPr id="5127" name="Rectangle 7"/>
          <p:cNvSpPr>
            <a:spLocks noChangeArrowheads="1"/>
          </p:cNvSpPr>
          <p:nvPr/>
        </p:nvSpPr>
        <p:spPr bwMode="auto">
          <a:xfrm>
            <a:off x="5029200" y="3810000"/>
            <a:ext cx="1905000"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tr-TR" altLang="tr-TR">
                <a:solidFill>
                  <a:srgbClr val="3333FF"/>
                </a:solidFill>
              </a:rPr>
              <a:t>Hareketli sınırla ilişkili iş </a:t>
            </a:r>
            <a:r>
              <a:rPr lang="tr-TR" altLang="tr-TR" i="1">
                <a:solidFill>
                  <a:srgbClr val="3333FF"/>
                </a:solidFill>
              </a:rPr>
              <a:t>sınır işi</a:t>
            </a:r>
          </a:p>
          <a:p>
            <a:pPr algn="r" eaLnBrk="1" hangingPunct="1"/>
            <a:r>
              <a:rPr lang="tr-TR" altLang="tr-TR">
                <a:solidFill>
                  <a:srgbClr val="3333FF"/>
                </a:solidFill>
              </a:rPr>
              <a:t>diye adlandırılır</a:t>
            </a:r>
            <a:r>
              <a:rPr lang="tr-TR" altLang="tr-TR" i="1">
                <a:solidFill>
                  <a:srgbClr val="3333FF"/>
                </a:solidFill>
              </a:rPr>
              <a:t>.</a:t>
            </a:r>
            <a:endParaRPr lang="en-US" altLang="tr-TR" i="1">
              <a:solidFill>
                <a:srgbClr val="3333FF"/>
              </a:solidFill>
            </a:endParaRPr>
          </a:p>
        </p:txBody>
      </p:sp>
      <p:sp>
        <p:nvSpPr>
          <p:cNvPr id="5128" name="Rectangle 8"/>
          <p:cNvSpPr>
            <a:spLocks noChangeArrowheads="1"/>
          </p:cNvSpPr>
          <p:nvPr/>
        </p:nvSpPr>
        <p:spPr bwMode="auto">
          <a:xfrm>
            <a:off x="2362200" y="3733800"/>
            <a:ext cx="1905000" cy="22891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solidFill>
                  <a:srgbClr val="3333FF"/>
                </a:solidFill>
              </a:rPr>
              <a:t>Gaz pistonu iterek </a:t>
            </a:r>
            <a:r>
              <a:rPr lang="tr-TR" altLang="tr-TR" i="1">
                <a:solidFill>
                  <a:srgbClr val="3333FF"/>
                </a:solidFill>
              </a:rPr>
              <a:t>ds diferansiyel</a:t>
            </a:r>
          </a:p>
          <a:p>
            <a:pPr eaLnBrk="1" hangingPunct="1"/>
            <a:r>
              <a:rPr lang="tr-TR" altLang="tr-TR">
                <a:solidFill>
                  <a:srgbClr val="3333FF"/>
                </a:solidFill>
              </a:rPr>
              <a:t>miktarında hareket ettirirken </a:t>
            </a:r>
            <a:r>
              <a:rPr lang="el-GR" altLang="tr-TR">
                <a:solidFill>
                  <a:srgbClr val="3333FF"/>
                </a:solidFill>
              </a:rPr>
              <a:t>δ</a:t>
            </a:r>
            <a:r>
              <a:rPr lang="tr-TR" altLang="tr-TR">
                <a:solidFill>
                  <a:srgbClr val="3333FF"/>
                </a:solidFill>
              </a:rPr>
              <a:t>W</a:t>
            </a:r>
            <a:r>
              <a:rPr lang="tr-TR" altLang="tr-TR" baseline="-25000">
                <a:solidFill>
                  <a:srgbClr val="3333FF"/>
                </a:solidFill>
              </a:rPr>
              <a:t>s</a:t>
            </a:r>
          </a:p>
          <a:p>
            <a:pPr eaLnBrk="1" hangingPunct="1"/>
            <a:r>
              <a:rPr lang="tr-TR" altLang="tr-TR">
                <a:solidFill>
                  <a:srgbClr val="3333FF"/>
                </a:solidFill>
              </a:rPr>
              <a:t>miktarında iş yapar.</a:t>
            </a:r>
            <a:endParaRPr lang="en-US" altLang="tr-TR">
              <a:solidFill>
                <a:srgbClr val="3333FF"/>
              </a:solidFill>
            </a:endParaRPr>
          </a:p>
        </p:txBody>
      </p:sp>
      <p:sp>
        <p:nvSpPr>
          <p:cNvPr id="5129" name="Rectangle 9"/>
          <p:cNvSpPr>
            <a:spLocks noChangeArrowheads="1"/>
          </p:cNvSpPr>
          <p:nvPr/>
        </p:nvSpPr>
        <p:spPr bwMode="auto">
          <a:xfrm>
            <a:off x="4953000" y="114300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b="1">
                <a:solidFill>
                  <a:srgbClr val="CC00CC"/>
                </a:solidFill>
              </a:rPr>
              <a:t>Sanki dengede durumu</a:t>
            </a:r>
            <a:r>
              <a:rPr lang="da-DK" altLang="tr-TR"/>
              <a:t> sistemin her an dengede olduğu</a:t>
            </a:r>
            <a:r>
              <a:rPr lang="en-US" altLang="tr-TR"/>
              <a:t>.</a:t>
            </a:r>
          </a:p>
        </p:txBody>
      </p:sp>
      <p:sp>
        <p:nvSpPr>
          <p:cNvPr id="5130" name="Rectangle 10"/>
          <p:cNvSpPr>
            <a:spLocks noChangeArrowheads="1"/>
          </p:cNvSpPr>
          <p:nvPr/>
        </p:nvSpPr>
        <p:spPr bwMode="auto">
          <a:xfrm>
            <a:off x="4953000" y="233045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r-TR" i="1" dirty="0">
                <a:solidFill>
                  <a:srgbClr val="008000"/>
                </a:solidFill>
              </a:rPr>
              <a:t>W</a:t>
            </a:r>
            <a:r>
              <a:rPr lang="tr-TR" altLang="tr-TR" i="1" baseline="-25000" dirty="0">
                <a:solidFill>
                  <a:srgbClr val="008000"/>
                </a:solidFill>
              </a:rPr>
              <a:t>s</a:t>
            </a:r>
            <a:r>
              <a:rPr lang="en-US" altLang="tr-TR" dirty="0">
                <a:solidFill>
                  <a:srgbClr val="008000"/>
                </a:solidFill>
              </a:rPr>
              <a:t>  po</a:t>
            </a:r>
            <a:r>
              <a:rPr lang="tr-TR" altLang="tr-TR" dirty="0" err="1">
                <a:solidFill>
                  <a:srgbClr val="008000"/>
                </a:solidFill>
              </a:rPr>
              <a:t>zitif</a:t>
            </a:r>
            <a:r>
              <a:rPr lang="en-US" altLang="tr-TR" dirty="0">
                <a:solidFill>
                  <a:srgbClr val="008000"/>
                </a:solidFill>
              </a:rPr>
              <a:t> </a:t>
            </a:r>
            <a:r>
              <a:rPr lang="en-US" altLang="tr-TR" b="1" dirty="0">
                <a:solidFill>
                  <a:srgbClr val="008000"/>
                </a:solidFill>
                <a:sym typeface="Symbol" panose="05050102010706020507" pitchFamily="18" charset="2"/>
              </a:rPr>
              <a:t></a:t>
            </a:r>
            <a:r>
              <a:rPr lang="en-US" altLang="tr-TR" dirty="0">
                <a:solidFill>
                  <a:srgbClr val="008000"/>
                </a:solidFill>
                <a:sym typeface="Symbol" panose="05050102010706020507" pitchFamily="18" charset="2"/>
              </a:rPr>
              <a:t> </a:t>
            </a:r>
            <a:r>
              <a:rPr lang="tr-TR" altLang="tr-TR" dirty="0">
                <a:solidFill>
                  <a:srgbClr val="008000"/>
                </a:solidFill>
                <a:sym typeface="Symbol" panose="05050102010706020507" pitchFamily="18" charset="2"/>
              </a:rPr>
              <a:t>Genişleme için</a:t>
            </a:r>
            <a:endParaRPr lang="en-US" altLang="tr-TR" dirty="0">
              <a:solidFill>
                <a:srgbClr val="008000"/>
              </a:solidFill>
              <a:sym typeface="Symbol" panose="05050102010706020507" pitchFamily="18" charset="2"/>
            </a:endParaRPr>
          </a:p>
          <a:p>
            <a:pPr eaLnBrk="1" hangingPunct="1"/>
            <a:r>
              <a:rPr lang="en-US" altLang="tr-TR" i="1" dirty="0">
                <a:solidFill>
                  <a:srgbClr val="008000"/>
                </a:solidFill>
              </a:rPr>
              <a:t>W</a:t>
            </a:r>
            <a:r>
              <a:rPr lang="tr-TR" altLang="tr-TR" i="1" baseline="-25000" dirty="0">
                <a:solidFill>
                  <a:srgbClr val="008000"/>
                </a:solidFill>
              </a:rPr>
              <a:t>s</a:t>
            </a:r>
            <a:r>
              <a:rPr lang="en-US" altLang="tr-TR" baseline="-25000" dirty="0">
                <a:solidFill>
                  <a:srgbClr val="008000"/>
                </a:solidFill>
              </a:rPr>
              <a:t> </a:t>
            </a:r>
            <a:r>
              <a:rPr lang="en-US" altLang="tr-TR" dirty="0">
                <a:solidFill>
                  <a:srgbClr val="008000"/>
                </a:solidFill>
              </a:rPr>
              <a:t> </a:t>
            </a:r>
            <a:r>
              <a:rPr lang="en-US" altLang="tr-TR" dirty="0" err="1">
                <a:solidFill>
                  <a:srgbClr val="008000"/>
                </a:solidFill>
              </a:rPr>
              <a:t>negati</a:t>
            </a:r>
            <a:r>
              <a:rPr lang="tr-TR" altLang="tr-TR" dirty="0">
                <a:solidFill>
                  <a:srgbClr val="008000"/>
                </a:solidFill>
              </a:rPr>
              <a:t>f</a:t>
            </a:r>
            <a:r>
              <a:rPr lang="en-US" altLang="tr-TR" dirty="0">
                <a:solidFill>
                  <a:srgbClr val="008000"/>
                </a:solidFill>
              </a:rPr>
              <a:t> </a:t>
            </a:r>
            <a:r>
              <a:rPr lang="en-US" altLang="tr-TR" b="1" dirty="0">
                <a:solidFill>
                  <a:srgbClr val="008000"/>
                </a:solidFill>
                <a:sym typeface="Symbol" panose="05050102010706020507" pitchFamily="18" charset="2"/>
              </a:rPr>
              <a:t></a:t>
            </a:r>
            <a:r>
              <a:rPr lang="en-US" altLang="tr-TR" dirty="0">
                <a:solidFill>
                  <a:srgbClr val="008000"/>
                </a:solidFill>
                <a:sym typeface="Symbol" panose="05050102010706020507" pitchFamily="18" charset="2"/>
              </a:rPr>
              <a:t> </a:t>
            </a:r>
            <a:r>
              <a:rPr lang="tr-TR" altLang="tr-TR" dirty="0">
                <a:solidFill>
                  <a:srgbClr val="008000"/>
                </a:solidFill>
                <a:sym typeface="Symbol" panose="05050102010706020507" pitchFamily="18" charset="2"/>
              </a:rPr>
              <a:t>Sıkıştırma için</a:t>
            </a:r>
            <a:endParaRPr lang="en-US" altLang="tr-TR" dirty="0">
              <a:solidFill>
                <a:srgbClr val="008000"/>
              </a:solidFill>
              <a:sym typeface="Symbol" panose="05050102010706020507" pitchFamily="18" charset="2"/>
            </a:endParaRPr>
          </a:p>
        </p:txBody>
      </p:sp>
      <p:pic>
        <p:nvPicPr>
          <p:cNvPr id="513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75" y="3276600"/>
            <a:ext cx="17875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1843088"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33600"/>
            <a:ext cx="37338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8"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667000"/>
            <a:ext cx="2819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01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14</a:t>
            </a:fld>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24" y="1459433"/>
            <a:ext cx="8551989" cy="343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503040" y="260648"/>
            <a:ext cx="8245424" cy="984885"/>
          </a:xfrm>
          <a:prstGeom prst="rect">
            <a:avLst/>
          </a:prstGeom>
        </p:spPr>
        <p:txBody>
          <a:bodyPr wrap="square">
            <a:spAutoFit/>
          </a:bodyPr>
          <a:lstStyle/>
          <a:p>
            <a:pPr algn="ctr"/>
            <a:r>
              <a:rPr lang="tr-TR" sz="2000" b="1" dirty="0"/>
              <a:t>İŞ ve ISI</a:t>
            </a:r>
          </a:p>
          <a:p>
            <a:endParaRPr lang="tr-TR" sz="2000" b="1" dirty="0"/>
          </a:p>
          <a:p>
            <a:r>
              <a:rPr lang="tr-TR" b="1" dirty="0"/>
              <a:t>HAREKETLİ BİR SINIRDAN KAYNAKLANAN SANKİDENGELİ İŞ</a:t>
            </a:r>
          </a:p>
        </p:txBody>
      </p:sp>
    </p:spTree>
    <p:extLst>
      <p:ext uri="{BB962C8B-B14F-4D97-AF65-F5344CB8AC3E}">
        <p14:creationId xmlns:p14="http://schemas.microsoft.com/office/powerpoint/2010/main" val="53658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15</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İŞ ve ISI</a:t>
            </a:r>
          </a:p>
          <a:p>
            <a:endParaRPr lang="tr-TR" sz="2000" b="1" dirty="0"/>
          </a:p>
          <a:p>
            <a:r>
              <a:rPr lang="tr-TR" sz="2000" b="1" dirty="0"/>
              <a:t>HAREKETLİ BİR SINIRDAN KAYNAKLANAN SANKİDENGELİ İŞ</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49" y="1628800"/>
            <a:ext cx="8429828" cy="207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93" y="3728406"/>
            <a:ext cx="8419931" cy="232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417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16</a:t>
            </a:fld>
            <a:endParaRPr lang="tr-TR"/>
          </a:p>
        </p:txBody>
      </p:sp>
      <p:sp>
        <p:nvSpPr>
          <p:cNvPr id="3" name="Dikdörtgen 2"/>
          <p:cNvSpPr/>
          <p:nvPr/>
        </p:nvSpPr>
        <p:spPr>
          <a:xfrm>
            <a:off x="503040" y="404664"/>
            <a:ext cx="8245424" cy="1077218"/>
          </a:xfrm>
          <a:prstGeom prst="rect">
            <a:avLst/>
          </a:prstGeom>
        </p:spPr>
        <p:txBody>
          <a:bodyPr wrap="square">
            <a:spAutoFit/>
          </a:bodyPr>
          <a:lstStyle/>
          <a:p>
            <a:pPr algn="ctr"/>
            <a:r>
              <a:rPr lang="tr-TR" sz="2400" b="1" dirty="0"/>
              <a:t>İŞ ve ISI</a:t>
            </a:r>
          </a:p>
          <a:p>
            <a:endParaRPr lang="tr-TR" sz="2000" b="1" dirty="0"/>
          </a:p>
          <a:p>
            <a:r>
              <a:rPr lang="tr-TR" sz="2000" b="1" dirty="0"/>
              <a:t>HAREKETLİ BİR SINIRDAN KAYNAKLANAN SANKİDENGELİ İŞ</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78" y="1772815"/>
            <a:ext cx="8407986" cy="410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51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17</a:t>
            </a:fld>
            <a:endParaRPr lang="tr-T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40619"/>
            <a:ext cx="8136904"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503040" y="404664"/>
            <a:ext cx="8245424" cy="1077218"/>
          </a:xfrm>
          <a:prstGeom prst="rect">
            <a:avLst/>
          </a:prstGeom>
        </p:spPr>
        <p:txBody>
          <a:bodyPr wrap="square">
            <a:spAutoFit/>
          </a:bodyPr>
          <a:lstStyle/>
          <a:p>
            <a:pPr algn="ctr"/>
            <a:r>
              <a:rPr lang="tr-TR" sz="2400" b="1" dirty="0"/>
              <a:t>İŞ ve ISI</a:t>
            </a:r>
          </a:p>
          <a:p>
            <a:endParaRPr lang="tr-TR" sz="2000" b="1" dirty="0"/>
          </a:p>
          <a:p>
            <a:r>
              <a:rPr lang="tr-TR" sz="2000" b="1" dirty="0"/>
              <a:t>DENGE DURUMUNDA OLMAYAN İŞ</a:t>
            </a:r>
          </a:p>
        </p:txBody>
      </p:sp>
    </p:spTree>
    <p:extLst>
      <p:ext uri="{BB962C8B-B14F-4D97-AF65-F5344CB8AC3E}">
        <p14:creationId xmlns:p14="http://schemas.microsoft.com/office/powerpoint/2010/main" val="402019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18</a:t>
            </a:fld>
            <a:endParaRPr lang="tr-TR"/>
          </a:p>
        </p:txBody>
      </p:sp>
      <p:sp>
        <p:nvSpPr>
          <p:cNvPr id="4" name="Dikdörtgen 3"/>
          <p:cNvSpPr/>
          <p:nvPr/>
        </p:nvSpPr>
        <p:spPr>
          <a:xfrm>
            <a:off x="287785" y="116632"/>
            <a:ext cx="8245424" cy="400110"/>
          </a:xfrm>
          <a:prstGeom prst="rect">
            <a:avLst/>
          </a:prstGeom>
        </p:spPr>
        <p:txBody>
          <a:bodyPr wrap="square">
            <a:spAutoFit/>
          </a:bodyPr>
          <a:lstStyle/>
          <a:p>
            <a:r>
              <a:rPr lang="tr-TR" sz="2000" b="1" dirty="0"/>
              <a:t>DİĞER İŞ TÜRLERİ- </a:t>
            </a:r>
            <a:r>
              <a:rPr lang="tr-TR" sz="2000" b="1" dirty="0">
                <a:solidFill>
                  <a:srgbClr val="FF0000"/>
                </a:solidFill>
              </a:rPr>
              <a:t>DÖNEN MİL İŞİ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99055"/>
            <a:ext cx="2963893" cy="1390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94431"/>
            <a:ext cx="7860463" cy="467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p:cNvPicPr>
            <a:picLocks noChangeAspect="1"/>
          </p:cNvPicPr>
          <p:nvPr/>
        </p:nvPicPr>
        <p:blipFill>
          <a:blip r:embed="rId4"/>
          <a:stretch>
            <a:fillRect/>
          </a:stretch>
        </p:blipFill>
        <p:spPr>
          <a:xfrm>
            <a:off x="6699641" y="-1234"/>
            <a:ext cx="2438611" cy="1591194"/>
          </a:xfrm>
          <a:prstGeom prst="rect">
            <a:avLst/>
          </a:prstGeom>
        </p:spPr>
      </p:pic>
    </p:spTree>
    <p:extLst>
      <p:ext uri="{BB962C8B-B14F-4D97-AF65-F5344CB8AC3E}">
        <p14:creationId xmlns:p14="http://schemas.microsoft.com/office/powerpoint/2010/main" val="83240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19</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72589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287785" y="116632"/>
            <a:ext cx="8245424" cy="769441"/>
          </a:xfrm>
          <a:prstGeom prst="rect">
            <a:avLst/>
          </a:prstGeom>
        </p:spPr>
        <p:txBody>
          <a:bodyPr wrap="square">
            <a:spAutoFit/>
          </a:bodyPr>
          <a:lstStyle/>
          <a:p>
            <a:pPr algn="ctr"/>
            <a:r>
              <a:rPr lang="tr-TR" sz="2400" b="1" dirty="0"/>
              <a:t>İŞ ve ISI</a:t>
            </a:r>
          </a:p>
          <a:p>
            <a:r>
              <a:rPr lang="tr-TR" sz="2000" b="1" dirty="0"/>
              <a:t>DİĞER İŞ TÜRLERİ- </a:t>
            </a:r>
            <a:r>
              <a:rPr lang="tr-TR" sz="2000" b="1" dirty="0">
                <a:solidFill>
                  <a:srgbClr val="FF0000"/>
                </a:solidFill>
              </a:rPr>
              <a:t>DÖNEN MİL İŞİ</a:t>
            </a:r>
          </a:p>
        </p:txBody>
      </p:sp>
    </p:spTree>
    <p:extLst>
      <p:ext uri="{BB962C8B-B14F-4D97-AF65-F5344CB8AC3E}">
        <p14:creationId xmlns:p14="http://schemas.microsoft.com/office/powerpoint/2010/main" val="206151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a:t>
            </a:fld>
            <a:endParaRPr lang="tr-TR"/>
          </a:p>
        </p:txBody>
      </p:sp>
      <p:sp>
        <p:nvSpPr>
          <p:cNvPr id="3" name="Metin kutusu 2"/>
          <p:cNvSpPr txBox="1"/>
          <p:nvPr/>
        </p:nvSpPr>
        <p:spPr>
          <a:xfrm>
            <a:off x="251520" y="332656"/>
            <a:ext cx="8640960" cy="101566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tr-TR" sz="3200" b="1" dirty="0"/>
              <a:t>BÖLÜM – 3</a:t>
            </a:r>
          </a:p>
          <a:p>
            <a:pPr algn="ctr"/>
            <a:r>
              <a:rPr lang="tr-TR" sz="2800" b="1" dirty="0"/>
              <a:t>İŞ ve ISI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72816"/>
            <a:ext cx="4634761" cy="3405662"/>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761" y="1772816"/>
            <a:ext cx="4509239" cy="3405662"/>
          </a:xfrm>
          <a:prstGeom prst="rect">
            <a:avLst/>
          </a:prstGeom>
        </p:spPr>
      </p:pic>
    </p:spTree>
    <p:extLst>
      <p:ext uri="{BB962C8B-B14F-4D97-AF65-F5344CB8AC3E}">
        <p14:creationId xmlns:p14="http://schemas.microsoft.com/office/powerpoint/2010/main" val="1484417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09600" y="1085850"/>
            <a:ext cx="6986736" cy="2154436"/>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altLang="tr-TR" b="1" dirty="0">
                <a:solidFill>
                  <a:srgbClr val="FF00FF"/>
                </a:solidFill>
                <a:effectLst>
                  <a:outerShdw blurRad="38100" dist="38100" dir="2700000" algn="tl">
                    <a:srgbClr val="000000"/>
                  </a:outerShdw>
                </a:effectLst>
              </a:rPr>
              <a:t>ÖRNEK 3-12</a:t>
            </a:r>
          </a:p>
          <a:p>
            <a:endParaRPr lang="tr-TR" altLang="tr-TR" b="1" dirty="0">
              <a:solidFill>
                <a:srgbClr val="FF00FF"/>
              </a:solidFill>
              <a:effectLst>
                <a:outerShdw blurRad="38100" dist="38100" dir="2700000" algn="tl">
                  <a:srgbClr val="000000"/>
                </a:outerShdw>
              </a:effectLst>
            </a:endParaRPr>
          </a:p>
          <a:p>
            <a:r>
              <a:rPr lang="tr-TR" altLang="tr-TR" sz="1400" b="1" dirty="0"/>
              <a:t>Bir arabanın krank miline uygulanan burulma momenti 200 </a:t>
            </a:r>
            <a:r>
              <a:rPr lang="tr-TR" altLang="tr-TR" sz="1400" b="1" dirty="0" err="1"/>
              <a:t>Nm</a:t>
            </a:r>
            <a:r>
              <a:rPr lang="tr-TR" altLang="tr-TR" sz="1400" b="1" dirty="0"/>
              <a:t> ise ve mil dakikada 4000 devir hızla dönüyorsa, krank milinin ilettiği gücü hesaplayın.</a:t>
            </a:r>
          </a:p>
          <a:p>
            <a:endParaRPr lang="tr-TR" altLang="tr-TR" sz="1400" b="1" dirty="0"/>
          </a:p>
          <a:p>
            <a:r>
              <a:rPr lang="tr-TR" altLang="tr-TR" sz="1400" b="1" dirty="0">
                <a:solidFill>
                  <a:srgbClr val="FF3300"/>
                </a:solidFill>
              </a:rPr>
              <a:t>Çözüm</a:t>
            </a:r>
            <a:r>
              <a:rPr lang="tr-TR" altLang="tr-TR" sz="1400" b="1" dirty="0"/>
              <a:t>    </a:t>
            </a:r>
          </a:p>
          <a:p>
            <a:endParaRPr lang="tr-TR" altLang="tr-TR" sz="1400" b="1" dirty="0"/>
          </a:p>
          <a:p>
            <a:r>
              <a:rPr lang="tr-TR" altLang="tr-TR" sz="1400" b="1" dirty="0"/>
              <a:t>Milin ilettiği güç:</a:t>
            </a:r>
          </a:p>
          <a:p>
            <a:r>
              <a:rPr lang="tr-TR" altLang="tr-TR" sz="1400" b="1" dirty="0"/>
              <a:t> </a:t>
            </a:r>
          </a:p>
        </p:txBody>
      </p:sp>
      <p:pic>
        <p:nvPicPr>
          <p:cNvPr id="6246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0" y="3505200"/>
            <a:ext cx="5040313" cy="941388"/>
          </a:xfrm>
          <a:noFill/>
          <a:ln/>
        </p:spPr>
      </p:pic>
      <p:pic>
        <p:nvPicPr>
          <p:cNvPr id="6246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49975" y="2743200"/>
            <a:ext cx="2994025" cy="1884363"/>
          </a:xfrm>
          <a:noFill/>
          <a:ln/>
        </p:spPr>
      </p:pic>
      <p:sp>
        <p:nvSpPr>
          <p:cNvPr id="62469" name="Text Box 5"/>
          <p:cNvSpPr txBox="1">
            <a:spLocks noChangeArrowheads="1"/>
          </p:cNvSpPr>
          <p:nvPr/>
        </p:nvSpPr>
        <p:spPr bwMode="auto">
          <a:xfrm>
            <a:off x="827088" y="5349875"/>
            <a:ext cx="7489825" cy="5175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400" b="1"/>
              <a:t>Arabanın krank milinden iletilen gücün büyüklüğü yukarıda hesaplanmıştır. Mil İşinin işareti ise seçilen sisteme bağlı olacaktır.</a:t>
            </a:r>
          </a:p>
        </p:txBody>
      </p:sp>
    </p:spTree>
    <p:extLst>
      <p:ext uri="{BB962C8B-B14F-4D97-AF65-F5344CB8AC3E}">
        <p14:creationId xmlns:p14="http://schemas.microsoft.com/office/powerpoint/2010/main" val="1406857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21</a:t>
            </a:fld>
            <a:endParaRPr lang="tr-TR"/>
          </a:p>
        </p:txBody>
      </p:sp>
      <p:sp>
        <p:nvSpPr>
          <p:cNvPr id="4" name="Dikdörtgen 3"/>
          <p:cNvSpPr/>
          <p:nvPr/>
        </p:nvSpPr>
        <p:spPr>
          <a:xfrm>
            <a:off x="287785" y="116632"/>
            <a:ext cx="8245424" cy="769441"/>
          </a:xfrm>
          <a:prstGeom prst="rect">
            <a:avLst/>
          </a:prstGeom>
        </p:spPr>
        <p:txBody>
          <a:bodyPr wrap="square">
            <a:spAutoFit/>
          </a:bodyPr>
          <a:lstStyle/>
          <a:p>
            <a:pPr algn="ctr"/>
            <a:r>
              <a:rPr lang="tr-TR" sz="2400" b="1" dirty="0"/>
              <a:t>İŞ ve ISI</a:t>
            </a:r>
          </a:p>
          <a:p>
            <a:r>
              <a:rPr lang="tr-TR" sz="2000" b="1" dirty="0"/>
              <a:t>DİĞER İŞ TÜRLERİ-</a:t>
            </a:r>
            <a:r>
              <a:rPr lang="tr-TR" sz="2000" b="1" dirty="0">
                <a:solidFill>
                  <a:schemeClr val="accent6">
                    <a:lumMod val="50000"/>
                  </a:schemeClr>
                </a:solidFill>
              </a:rPr>
              <a:t>YAY İŞİ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 y="909748"/>
            <a:ext cx="8544446" cy="354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10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22</a:t>
            </a:fld>
            <a:endParaRPr lang="tr-TR"/>
          </a:p>
        </p:txBody>
      </p:sp>
      <p:sp>
        <p:nvSpPr>
          <p:cNvPr id="4" name="Dikdörtgen 3"/>
          <p:cNvSpPr/>
          <p:nvPr/>
        </p:nvSpPr>
        <p:spPr>
          <a:xfrm>
            <a:off x="287785" y="116632"/>
            <a:ext cx="8245424" cy="769441"/>
          </a:xfrm>
          <a:prstGeom prst="rect">
            <a:avLst/>
          </a:prstGeom>
        </p:spPr>
        <p:txBody>
          <a:bodyPr wrap="square">
            <a:spAutoFit/>
          </a:bodyPr>
          <a:lstStyle/>
          <a:p>
            <a:pPr algn="ctr"/>
            <a:r>
              <a:rPr lang="tr-TR" sz="2400" b="1" dirty="0"/>
              <a:t>İŞ ve ISI</a:t>
            </a:r>
          </a:p>
          <a:p>
            <a:r>
              <a:rPr lang="tr-TR" sz="2000" b="1" dirty="0"/>
              <a:t>DİĞER İŞ TÜRLERİ-</a:t>
            </a:r>
            <a:r>
              <a:rPr lang="tr-TR" sz="2000" b="1" dirty="0">
                <a:solidFill>
                  <a:schemeClr val="accent6">
                    <a:lumMod val="50000"/>
                  </a:schemeClr>
                </a:solidFill>
              </a:rPr>
              <a:t>YAY İŞİ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86073"/>
            <a:ext cx="619125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740752"/>
            <a:ext cx="6815932" cy="285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647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23</a:t>
            </a:fld>
            <a:endParaRPr lang="tr-TR"/>
          </a:p>
        </p:txBody>
      </p:sp>
      <p:sp>
        <p:nvSpPr>
          <p:cNvPr id="4" name="Dikdörtgen 3"/>
          <p:cNvSpPr/>
          <p:nvPr/>
        </p:nvSpPr>
        <p:spPr>
          <a:xfrm>
            <a:off x="287785" y="116632"/>
            <a:ext cx="8245424" cy="707886"/>
          </a:xfrm>
          <a:prstGeom prst="rect">
            <a:avLst/>
          </a:prstGeom>
        </p:spPr>
        <p:txBody>
          <a:bodyPr wrap="square">
            <a:spAutoFit/>
          </a:bodyPr>
          <a:lstStyle/>
          <a:p>
            <a:r>
              <a:rPr lang="tr-TR" sz="2000" b="1" dirty="0"/>
              <a:t>DİĞER İŞ TÜRLERİ: </a:t>
            </a:r>
            <a:r>
              <a:rPr lang="tr-TR" sz="2000" b="1" dirty="0">
                <a:solidFill>
                  <a:srgbClr val="FF0000"/>
                </a:solidFill>
                <a:latin typeface="Arial" pitchFamily="34" charset="0"/>
                <a:cs typeface="Arial" pitchFamily="34" charset="0"/>
              </a:rPr>
              <a:t>Elektrik İşi</a:t>
            </a:r>
          </a:p>
          <a:p>
            <a:endParaRPr lang="tr-TR"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66" y="460666"/>
            <a:ext cx="7776864" cy="4961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p:cNvPicPr>
            <a:picLocks noChangeAspect="1"/>
          </p:cNvPicPr>
          <p:nvPr/>
        </p:nvPicPr>
        <p:blipFill>
          <a:blip r:embed="rId3"/>
          <a:stretch>
            <a:fillRect/>
          </a:stretch>
        </p:blipFill>
        <p:spPr>
          <a:xfrm>
            <a:off x="6660232" y="5048990"/>
            <a:ext cx="2286198" cy="1710076"/>
          </a:xfrm>
          <a:prstGeom prst="rect">
            <a:avLst/>
          </a:prstGeom>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9820" y="5572089"/>
            <a:ext cx="228917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a:off x="683568" y="5523184"/>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2000" dirty="0"/>
              <a:t>Elektrik gücü</a:t>
            </a:r>
            <a:endParaRPr lang="en-US" altLang="tr-TR" sz="2000" dirty="0"/>
          </a:p>
        </p:txBody>
      </p:sp>
      <p:pic>
        <p:nvPicPr>
          <p:cNvPr id="5" name="Resim 4"/>
          <p:cNvPicPr>
            <a:picLocks noChangeAspect="1"/>
          </p:cNvPicPr>
          <p:nvPr/>
        </p:nvPicPr>
        <p:blipFill>
          <a:blip r:embed="rId5"/>
          <a:stretch>
            <a:fillRect/>
          </a:stretch>
        </p:blipFill>
        <p:spPr>
          <a:xfrm>
            <a:off x="2569820" y="6110591"/>
            <a:ext cx="2658086" cy="353599"/>
          </a:xfrm>
          <a:prstGeom prst="rect">
            <a:avLst/>
          </a:prstGeom>
        </p:spPr>
      </p:pic>
      <p:sp>
        <p:nvSpPr>
          <p:cNvPr id="9" name="Text Box 11"/>
          <p:cNvSpPr txBox="1">
            <a:spLocks noChangeArrowheads="1"/>
          </p:cNvSpPr>
          <p:nvPr/>
        </p:nvSpPr>
        <p:spPr bwMode="auto">
          <a:xfrm>
            <a:off x="531013" y="605835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2000" dirty="0"/>
              <a:t>Elektrik İşi</a:t>
            </a:r>
            <a:endParaRPr lang="en-US" altLang="tr-TR" sz="2000" dirty="0"/>
          </a:p>
        </p:txBody>
      </p:sp>
    </p:spTree>
    <p:extLst>
      <p:ext uri="{BB962C8B-B14F-4D97-AF65-F5344CB8AC3E}">
        <p14:creationId xmlns:p14="http://schemas.microsoft.com/office/powerpoint/2010/main" val="363804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24</a:t>
            </a:fld>
            <a:endParaRPr lang="tr-TR"/>
          </a:p>
        </p:txBody>
      </p:sp>
      <mc:AlternateContent xmlns:mc="http://schemas.openxmlformats.org/markup-compatibility/2006" xmlns:a14="http://schemas.microsoft.com/office/drawing/2010/main">
        <mc:Choice Requires="a14">
          <p:sp>
            <p:nvSpPr>
              <p:cNvPr id="3" name="Dikdörtgen 2"/>
              <p:cNvSpPr/>
              <p:nvPr/>
            </p:nvSpPr>
            <p:spPr>
              <a:xfrm>
                <a:off x="575556" y="1305941"/>
                <a:ext cx="8064896" cy="3857723"/>
              </a:xfrm>
              <a:prstGeom prst="rect">
                <a:avLst/>
              </a:prstGeom>
            </p:spPr>
            <p:txBody>
              <a:bodyPr wrap="square">
                <a:spAutoFit/>
              </a:bodyPr>
              <a:lstStyle/>
              <a:p>
                <a:pPr algn="just"/>
                <a:r>
                  <a:rPr lang="tr-TR" dirty="0">
                    <a:solidFill>
                      <a:srgbClr val="FF0000"/>
                    </a:solidFill>
                  </a:rPr>
                  <a:t>Isı bir sistemin sınırı boyunca sistem ve sistem çevresi arasındaki sıcaklık farkından kaynaklanan enerji aktarımıdır.</a:t>
                </a:r>
                <a:r>
                  <a:rPr lang="tr-TR" b="1" dirty="0">
                    <a:solidFill>
                      <a:srgbClr val="FF0000"/>
                    </a:solidFill>
                  </a:rPr>
                  <a:t> </a:t>
                </a:r>
              </a:p>
              <a:p>
                <a:pPr algn="just"/>
                <a:endParaRPr lang="tr-TR" sz="900" b="1" dirty="0">
                  <a:solidFill>
                    <a:srgbClr val="FF0000"/>
                  </a:solidFill>
                </a:endParaRPr>
              </a:p>
              <a:p>
                <a:pPr algn="just"/>
                <a:r>
                  <a:rPr lang="tr-TR" dirty="0"/>
                  <a:t>Bir sistem ısı içermez, enerji içerir ve ısı aktarılan enerjidir. Çoğu kez ısı transferi olarak ifade edilir. Isı, iş gibi, bir sınırı geçen bir şeydir. Genel olarak Q ile gösterilir. Birimi J veya </a:t>
                </a:r>
                <a:r>
                  <a:rPr lang="tr-TR" dirty="0" err="1"/>
                  <a:t>kj’dür</a:t>
                </a:r>
                <a:r>
                  <a:rPr lang="tr-TR" dirty="0"/>
                  <a:t>.  Isı transfer hızı</a:t>
                </a:r>
                <a14:m>
                  <m:oMath xmlns:m="http://schemas.openxmlformats.org/officeDocument/2006/math">
                    <m:r>
                      <a:rPr lang="tr-TR" i="1" dirty="0" smtClean="0">
                        <a:latin typeface="Cambria Math"/>
                      </a:rPr>
                      <m:t> </m:t>
                    </m:r>
                    <m:acc>
                      <m:accPr>
                        <m:chr m:val="̇"/>
                        <m:ctrlPr>
                          <a:rPr lang="tr-TR" i="1" dirty="0" smtClean="0">
                            <a:latin typeface="Cambria Math" panose="02040503050406030204" pitchFamily="18" charset="0"/>
                          </a:rPr>
                        </m:ctrlPr>
                      </m:accPr>
                      <m:e>
                        <m:r>
                          <a:rPr lang="tr-TR" i="1" dirty="0">
                            <a:latin typeface="Cambria Math"/>
                          </a:rPr>
                          <m:t>𝑄</m:t>
                        </m:r>
                      </m:e>
                    </m:acc>
                  </m:oMath>
                </a14:m>
                <a:r>
                  <a:rPr lang="tr-TR" dirty="0"/>
                  <a:t> ile gösterilir. Birimi W, veya  kW’tır. </a:t>
                </a:r>
              </a:p>
              <a:p>
                <a:pPr algn="just"/>
                <a:endParaRPr lang="tr-TR" sz="900" dirty="0"/>
              </a:p>
              <a:p>
                <a:pPr algn="just"/>
                <a:r>
                  <a:rPr lang="tr-TR" dirty="0"/>
                  <a:t>İşaret kuralına göre, ısı bir </a:t>
                </a:r>
                <a:r>
                  <a:rPr lang="tr-TR" b="1" dirty="0">
                    <a:solidFill>
                      <a:schemeClr val="tx2">
                        <a:lumMod val="75000"/>
                      </a:schemeClr>
                    </a:solidFill>
                  </a:rPr>
                  <a:t>sisteme aktarılıyorsa pozitif </a:t>
                </a:r>
                <a:r>
                  <a:rPr lang="tr-TR" dirty="0"/>
                  <a:t>olarak düşünülür.</a:t>
                </a:r>
              </a:p>
              <a:p>
                <a:pPr algn="just"/>
                <a:endParaRPr lang="tr-TR" dirty="0"/>
              </a:p>
              <a:p>
                <a:pPr algn="just"/>
                <a:r>
                  <a:rPr lang="tr-TR" dirty="0"/>
                  <a:t>Bir </a:t>
                </a:r>
                <a:r>
                  <a:rPr lang="tr-TR" b="1" dirty="0">
                    <a:solidFill>
                      <a:srgbClr val="FF0000"/>
                    </a:solidFill>
                  </a:rPr>
                  <a:t>sistemden aktarılıyorsa negatiftir</a:t>
                </a:r>
                <a:r>
                  <a:rPr lang="tr-TR" b="1" dirty="0"/>
                  <a:t>. </a:t>
                </a:r>
                <a:r>
                  <a:rPr lang="tr-TR" dirty="0"/>
                  <a:t>Bu, iş için yapılan sistem çevresi üzerine iş yapıyorsa pozitiftir seçiminin tam tersidir. Pozitif ısı transferi sistemin enerjisini artırır, oysa pozitif iş bir sistemin enerjisini azaltır.</a:t>
                </a:r>
              </a:p>
              <a:p>
                <a:pPr algn="just"/>
                <a:endParaRPr lang="tr-TR" sz="1000" dirty="0">
                  <a:solidFill>
                    <a:srgbClr val="FF0000"/>
                  </a:solidFill>
                </a:endParaRPr>
              </a:p>
              <a:p>
                <a:pPr algn="just"/>
                <a:r>
                  <a:rPr lang="tr-TR" dirty="0">
                    <a:solidFill>
                      <a:srgbClr val="FF0000"/>
                    </a:solidFill>
                  </a:rPr>
                  <a:t>Isı transferinin sıfır olduğu bir işlem </a:t>
                </a:r>
                <a:r>
                  <a:rPr lang="tr-TR" dirty="0" err="1">
                    <a:solidFill>
                      <a:srgbClr val="FF0000"/>
                    </a:solidFill>
                  </a:rPr>
                  <a:t>adyabatik</a:t>
                </a:r>
                <a:r>
                  <a:rPr lang="tr-TR" dirty="0">
                    <a:solidFill>
                      <a:srgbClr val="FF0000"/>
                    </a:solidFill>
                  </a:rPr>
                  <a:t> işlem olarak adlandırılır.</a:t>
                </a:r>
                <a:r>
                  <a:rPr lang="tr-TR" dirty="0"/>
                  <a:t> Böyle bir işleme deneysel olarak yaklaşmak, sistemin yalıtılmasıyla olur.</a:t>
                </a:r>
              </a:p>
            </p:txBody>
          </p:sp>
        </mc:Choice>
        <mc:Fallback xmlns="">
          <p:sp>
            <p:nvSpPr>
              <p:cNvPr id="3" name="Dikdörtgen 2"/>
              <p:cNvSpPr>
                <a:spLocks noRot="1" noChangeAspect="1" noMove="1" noResize="1" noEditPoints="1" noAdjustHandles="1" noChangeArrowheads="1" noChangeShapeType="1" noTextEdit="1"/>
              </p:cNvSpPr>
              <p:nvPr/>
            </p:nvSpPr>
            <p:spPr>
              <a:xfrm>
                <a:off x="575556" y="1305941"/>
                <a:ext cx="8064896" cy="3857723"/>
              </a:xfrm>
              <a:prstGeom prst="rect">
                <a:avLst/>
              </a:prstGeom>
              <a:blipFill rotWithShape="0">
                <a:blip r:embed="rId2"/>
                <a:stretch>
                  <a:fillRect l="-605" t="-790" r="-680" b="-1580"/>
                </a:stretch>
              </a:blipFill>
            </p:spPr>
            <p:txBody>
              <a:bodyPr/>
              <a:lstStyle/>
              <a:p>
                <a:r>
                  <a:rPr lang="tr-TR">
                    <a:noFill/>
                  </a:rPr>
                  <a:t> </a:t>
                </a:r>
              </a:p>
            </p:txBody>
          </p:sp>
        </mc:Fallback>
      </mc:AlternateContent>
      <p:sp>
        <p:nvSpPr>
          <p:cNvPr id="4" name="Dikdörtgen 3"/>
          <p:cNvSpPr/>
          <p:nvPr/>
        </p:nvSpPr>
        <p:spPr>
          <a:xfrm>
            <a:off x="485292" y="116632"/>
            <a:ext cx="8245424"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sz="2400" b="1" dirty="0"/>
              <a:t>İŞ ve ISI</a:t>
            </a:r>
          </a:p>
          <a:p>
            <a:r>
              <a:rPr lang="tr-TR" sz="2000" b="1" dirty="0">
                <a:solidFill>
                  <a:srgbClr val="FF0000"/>
                </a:solidFill>
              </a:rPr>
              <a:t>ISI</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06854"/>
            <a:ext cx="1090257" cy="108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37123"/>
            <a:ext cx="1399771" cy="123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4"/>
          <p:cNvPicPr>
            <a:picLocks noChangeAspect="1"/>
          </p:cNvPicPr>
          <p:nvPr/>
        </p:nvPicPr>
        <p:blipFill>
          <a:blip r:embed="rId5"/>
          <a:stretch>
            <a:fillRect/>
          </a:stretch>
        </p:blipFill>
        <p:spPr>
          <a:xfrm>
            <a:off x="755576" y="5198498"/>
            <a:ext cx="1708172" cy="1396177"/>
          </a:xfrm>
          <a:prstGeom prst="rect">
            <a:avLst/>
          </a:prstGeom>
        </p:spPr>
      </p:pic>
      <p:pic>
        <p:nvPicPr>
          <p:cNvPr id="6" name="Resim 5"/>
          <p:cNvPicPr>
            <a:picLocks noChangeAspect="1"/>
          </p:cNvPicPr>
          <p:nvPr/>
        </p:nvPicPr>
        <p:blipFill>
          <a:blip r:embed="rId6"/>
          <a:stretch>
            <a:fillRect/>
          </a:stretch>
        </p:blipFill>
        <p:spPr>
          <a:xfrm>
            <a:off x="4073012" y="5198498"/>
            <a:ext cx="3960440" cy="1480822"/>
          </a:xfrm>
          <a:prstGeom prst="rect">
            <a:avLst/>
          </a:prstGeom>
        </p:spPr>
      </p:pic>
    </p:spTree>
    <p:extLst>
      <p:ext uri="{BB962C8B-B14F-4D97-AF65-F5344CB8AC3E}">
        <p14:creationId xmlns:p14="http://schemas.microsoft.com/office/powerpoint/2010/main" val="536582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25</a:t>
            </a:fld>
            <a:endParaRPr lang="tr-TR"/>
          </a:p>
        </p:txBody>
      </p:sp>
      <p:sp>
        <p:nvSpPr>
          <p:cNvPr id="4" name="Dikdörtgen 3"/>
          <p:cNvSpPr/>
          <p:nvPr/>
        </p:nvSpPr>
        <p:spPr>
          <a:xfrm>
            <a:off x="441376" y="119534"/>
            <a:ext cx="8245424" cy="707886"/>
          </a:xfrm>
          <a:prstGeom prst="rect">
            <a:avLst/>
          </a:prstGeom>
        </p:spPr>
        <p:txBody>
          <a:bodyPr wrap="square">
            <a:spAutoFit/>
          </a:bodyPr>
          <a:lstStyle/>
          <a:p>
            <a:endParaRPr lang="tr-TR" sz="2000" b="1" dirty="0"/>
          </a:p>
          <a:p>
            <a:r>
              <a:rPr lang="tr-TR" sz="2000" b="1" dirty="0"/>
              <a:t>ISI</a:t>
            </a:r>
          </a:p>
        </p:txBody>
      </p:sp>
      <p:sp>
        <p:nvSpPr>
          <p:cNvPr id="5" name="Dikdörtgen 4"/>
          <p:cNvSpPr/>
          <p:nvPr/>
        </p:nvSpPr>
        <p:spPr>
          <a:xfrm>
            <a:off x="323528" y="980728"/>
            <a:ext cx="3044849" cy="646331"/>
          </a:xfrm>
          <a:prstGeom prst="rect">
            <a:avLst/>
          </a:prstGeom>
        </p:spPr>
        <p:txBody>
          <a:bodyPr wrap="square">
            <a:spAutoFit/>
          </a:bodyPr>
          <a:lstStyle/>
          <a:p>
            <a:pPr algn="just"/>
            <a:r>
              <a:rPr lang="tr-TR" dirty="0"/>
              <a:t>Üç çeşit ısı transferi vardır: iletim, taşınım ve ışınım.</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473477"/>
            <a:ext cx="4704522" cy="3528392"/>
          </a:xfrm>
          <a:prstGeom prst="rect">
            <a:avLst/>
          </a:prstGeom>
        </p:spPr>
      </p:pic>
      <p:sp>
        <p:nvSpPr>
          <p:cNvPr id="7" name="1 Dikdörtgen"/>
          <p:cNvSpPr/>
          <p:nvPr/>
        </p:nvSpPr>
        <p:spPr>
          <a:xfrm>
            <a:off x="107504" y="4116166"/>
            <a:ext cx="8643998" cy="2585323"/>
          </a:xfrm>
          <a:prstGeom prst="rect">
            <a:avLst/>
          </a:prstGeom>
        </p:spPr>
        <p:txBody>
          <a:bodyPr wrap="square">
            <a:spAutoFit/>
          </a:bodyPr>
          <a:lstStyle/>
          <a:p>
            <a:pPr algn="just"/>
            <a:r>
              <a:rPr lang="tr-TR" dirty="0">
                <a:latin typeface="Arial" pitchFamily="34" charset="0"/>
                <a:cs typeface="Arial" pitchFamily="34" charset="0"/>
              </a:rPr>
              <a:t>    </a:t>
            </a:r>
            <a:r>
              <a:rPr lang="tr-TR" b="1" dirty="0">
                <a:latin typeface="Arial" pitchFamily="34" charset="0"/>
                <a:cs typeface="Arial" pitchFamily="34" charset="0"/>
              </a:rPr>
              <a:t>İletim</a:t>
            </a:r>
            <a:r>
              <a:rPr lang="tr-TR" dirty="0">
                <a:latin typeface="Arial" pitchFamily="34" charset="0"/>
                <a:cs typeface="Arial" pitchFamily="34" charset="0"/>
              </a:rPr>
              <a:t>, bir maddenin, enerjisi daha fazla olan moleküllerinden yakındaki diğer moleküllere, moleküller arasındaki etkileşim sonucunda enerji geçişidir.</a:t>
            </a: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    </a:t>
            </a:r>
            <a:r>
              <a:rPr lang="tr-TR" b="1" dirty="0">
                <a:latin typeface="Arial" pitchFamily="34" charset="0"/>
                <a:cs typeface="Arial" pitchFamily="34" charset="0"/>
              </a:rPr>
              <a:t>Taşınım</a:t>
            </a:r>
            <a:r>
              <a:rPr lang="tr-TR" dirty="0">
                <a:latin typeface="Arial" pitchFamily="34" charset="0"/>
                <a:cs typeface="Arial" pitchFamily="34" charset="0"/>
              </a:rPr>
              <a:t>, katı bir yüzeyle onun temas ettiği akışkan bir ortam arasında gerçekleşen ısı geçişidir.</a:t>
            </a: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     </a:t>
            </a:r>
            <a:r>
              <a:rPr lang="tr-TR" b="1" dirty="0">
                <a:latin typeface="Arial" pitchFamily="34" charset="0"/>
                <a:cs typeface="Arial" pitchFamily="34" charset="0"/>
              </a:rPr>
              <a:t>Işınım</a:t>
            </a:r>
            <a:r>
              <a:rPr lang="tr-TR" dirty="0">
                <a:latin typeface="Arial" pitchFamily="34" charset="0"/>
                <a:cs typeface="Arial" pitchFamily="34" charset="0"/>
              </a:rPr>
              <a:t>, maddenin atom veya moleküllerinin elektron düzeninde olan değişmeler sonucunda yayılan elektromanyetik dalgalar veya fotonlar aracılıyla gerçekleşen enerji aktarımdır.</a:t>
            </a:r>
            <a:endParaRPr lang="tr-TR" dirty="0"/>
          </a:p>
        </p:txBody>
      </p:sp>
    </p:spTree>
    <p:extLst>
      <p:ext uri="{BB962C8B-B14F-4D97-AF65-F5344CB8AC3E}">
        <p14:creationId xmlns:p14="http://schemas.microsoft.com/office/powerpoint/2010/main" val="1484417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26</a:t>
            </a:fld>
            <a:endParaRPr lang="tr-TR"/>
          </a:p>
        </p:txBody>
      </p:sp>
      <p:sp>
        <p:nvSpPr>
          <p:cNvPr id="5" name="Dikdörtgen 4"/>
          <p:cNvSpPr/>
          <p:nvPr/>
        </p:nvSpPr>
        <p:spPr>
          <a:xfrm>
            <a:off x="395536" y="116632"/>
            <a:ext cx="8245424"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tr-TR" sz="2400" b="1" dirty="0">
                <a:solidFill>
                  <a:schemeClr val="tx2">
                    <a:lumMod val="75000"/>
                  </a:schemeClr>
                </a:solidFill>
              </a:rPr>
              <a:t>BÖLÜM 3-İŞ ve ISI</a:t>
            </a:r>
          </a:p>
          <a:p>
            <a:pPr algn="ctr"/>
            <a:r>
              <a:rPr lang="tr-TR" sz="2400" b="1" dirty="0">
                <a:solidFill>
                  <a:schemeClr val="tx2">
                    <a:lumMod val="75000"/>
                  </a:schemeClr>
                </a:solidFill>
              </a:rPr>
              <a:t>ÇÖZÜMLÜ PROBLEMLER</a:t>
            </a:r>
            <a:endParaRPr lang="tr-TR" sz="20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22" y="1340768"/>
            <a:ext cx="8266708"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652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27</a:t>
            </a:fld>
            <a:endParaRPr lang="tr-TR"/>
          </a:p>
        </p:txBody>
      </p:sp>
      <p:sp>
        <p:nvSpPr>
          <p:cNvPr id="5" name="Dikdörtgen 4"/>
          <p:cNvSpPr/>
          <p:nvPr/>
        </p:nvSpPr>
        <p:spPr>
          <a:xfrm>
            <a:off x="395536" y="116632"/>
            <a:ext cx="8245424"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tr-TR" sz="2400" b="1" dirty="0">
                <a:solidFill>
                  <a:schemeClr val="tx2">
                    <a:lumMod val="75000"/>
                  </a:schemeClr>
                </a:solidFill>
              </a:rPr>
              <a:t>BÖLÜM 3-İŞ ve ISI</a:t>
            </a:r>
          </a:p>
          <a:p>
            <a:pPr algn="ctr"/>
            <a:r>
              <a:rPr lang="tr-TR" sz="2400" b="1" dirty="0">
                <a:solidFill>
                  <a:schemeClr val="tx2">
                    <a:lumMod val="75000"/>
                  </a:schemeClr>
                </a:solidFill>
              </a:rPr>
              <a:t>ÇÖZÜMLÜ PROBLEMLER</a:t>
            </a:r>
            <a:endParaRPr lang="tr-TR" sz="20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764704"/>
            <a:ext cx="2115351" cy="201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15531"/>
            <a:ext cx="63341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852936"/>
            <a:ext cx="6944111" cy="2469257"/>
          </a:xfrm>
          <a:prstGeom prst="rect">
            <a:avLst/>
          </a:prstGeom>
          <a:noFill/>
          <a:ln w="317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9341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28</a:t>
            </a:fld>
            <a:endParaRPr lang="tr-TR"/>
          </a:p>
        </p:txBody>
      </p:sp>
      <p:sp>
        <p:nvSpPr>
          <p:cNvPr id="5" name="Dikdörtgen 4"/>
          <p:cNvSpPr/>
          <p:nvPr/>
        </p:nvSpPr>
        <p:spPr>
          <a:xfrm>
            <a:off x="395536" y="116632"/>
            <a:ext cx="8245424"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tr-TR" sz="2400" b="1" dirty="0">
                <a:solidFill>
                  <a:schemeClr val="tx2">
                    <a:lumMod val="75000"/>
                  </a:schemeClr>
                </a:solidFill>
              </a:rPr>
              <a:t>BÖLÜM 3-İŞ ve ISI</a:t>
            </a:r>
          </a:p>
          <a:p>
            <a:pPr algn="ctr"/>
            <a:r>
              <a:rPr lang="tr-TR" sz="2400" b="1" dirty="0">
                <a:solidFill>
                  <a:schemeClr val="tx2">
                    <a:lumMod val="75000"/>
                  </a:schemeClr>
                </a:solidFill>
              </a:rPr>
              <a:t>ÇÖZÜMLÜ PROBLEMLER</a:t>
            </a:r>
            <a:endParaRPr lang="tr-TR" sz="20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764704"/>
            <a:ext cx="2115351" cy="201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94727"/>
            <a:ext cx="63341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579580"/>
            <a:ext cx="7265591" cy="3557560"/>
          </a:xfrm>
          <a:prstGeom prst="rect">
            <a:avLst/>
          </a:prstGeom>
          <a:noFill/>
          <a:ln w="317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3007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29</a:t>
            </a:fld>
            <a:endParaRPr lang="tr-TR"/>
          </a:p>
        </p:txBody>
      </p:sp>
      <p:sp>
        <p:nvSpPr>
          <p:cNvPr id="5" name="Dikdörtgen 4"/>
          <p:cNvSpPr/>
          <p:nvPr/>
        </p:nvSpPr>
        <p:spPr>
          <a:xfrm>
            <a:off x="395536" y="116632"/>
            <a:ext cx="8245424"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tr-TR" sz="2400" b="1" dirty="0">
                <a:solidFill>
                  <a:schemeClr val="tx2">
                    <a:lumMod val="75000"/>
                  </a:schemeClr>
                </a:solidFill>
              </a:rPr>
              <a:t>BÖLÜM 3-İŞ ve ISI</a:t>
            </a:r>
          </a:p>
          <a:p>
            <a:pPr algn="ctr"/>
            <a:r>
              <a:rPr lang="tr-TR" sz="2400" b="1" dirty="0">
                <a:solidFill>
                  <a:schemeClr val="tx2">
                    <a:lumMod val="75000"/>
                  </a:schemeClr>
                </a:solidFill>
              </a:rPr>
              <a:t>ÇÖZÜMLÜ PROBLEMLER</a:t>
            </a:r>
            <a:endParaRPr lang="tr-TR" sz="20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019" y="961819"/>
            <a:ext cx="2108027" cy="202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28093"/>
            <a:ext cx="6840760" cy="618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3" y="3068960"/>
            <a:ext cx="6726167" cy="3621782"/>
          </a:xfrm>
          <a:prstGeom prst="rect">
            <a:avLst/>
          </a:prstGeom>
          <a:noFill/>
          <a:ln w="317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6299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57200" y="152400"/>
            <a:ext cx="8229600" cy="609600"/>
          </a:xfrm>
        </p:spPr>
        <p:txBody>
          <a:bodyPr/>
          <a:lstStyle/>
          <a:p>
            <a:r>
              <a:rPr lang="tr-TR" altLang="tr-TR" sz="3200" dirty="0"/>
              <a:t>ENERJİNİN BİÇİMLERİ</a:t>
            </a:r>
            <a:endParaRPr lang="en-US" altLang="tr-TR" sz="3200" b="1" dirty="0"/>
          </a:p>
        </p:txBody>
      </p:sp>
      <p:sp>
        <p:nvSpPr>
          <p:cNvPr id="36867" name="Rectangle 3"/>
          <p:cNvSpPr>
            <a:spLocks noGrp="1" noChangeArrowheads="1"/>
          </p:cNvSpPr>
          <p:nvPr>
            <p:ph type="body" idx="4294967295"/>
          </p:nvPr>
        </p:nvSpPr>
        <p:spPr>
          <a:xfrm>
            <a:off x="228600" y="1066800"/>
            <a:ext cx="8610600" cy="2971800"/>
          </a:xfrm>
        </p:spPr>
        <p:txBody>
          <a:bodyPr/>
          <a:lstStyle/>
          <a:p>
            <a:r>
              <a:rPr lang="tr-TR" altLang="tr-TR" sz="1700" dirty="0"/>
              <a:t>Enerji ısıl, mekanik, kinetik, potansiyel, elektrik, manyetik, kimyasal, nükleer gibi değişik biçimler alabilir. Bunların tümünün toplamı, sistemin </a:t>
            </a:r>
            <a:r>
              <a:rPr lang="tr-TR" altLang="tr-TR" sz="1700" b="1" i="1" dirty="0">
                <a:solidFill>
                  <a:srgbClr val="CC00CC"/>
                </a:solidFill>
              </a:rPr>
              <a:t>toplam enerjisini (E)</a:t>
            </a:r>
            <a:r>
              <a:rPr lang="tr-TR" altLang="tr-TR" sz="1700" dirty="0"/>
              <a:t> oluşturur.</a:t>
            </a:r>
          </a:p>
          <a:p>
            <a:r>
              <a:rPr lang="tr-TR" altLang="tr-TR" sz="1700" dirty="0"/>
              <a:t>Termodinamik sadece, mühendislik açısından önem taşıyan bir husus olan </a:t>
            </a:r>
            <a:r>
              <a:rPr lang="tr-TR" altLang="tr-TR" sz="1700" b="1" i="1" dirty="0">
                <a:solidFill>
                  <a:srgbClr val="CC00CC"/>
                </a:solidFill>
              </a:rPr>
              <a:t>toplam</a:t>
            </a:r>
            <a:r>
              <a:rPr lang="tr-TR" altLang="tr-TR" sz="1700" dirty="0"/>
              <a:t> enerjideki değişimlerle ilgilenir.</a:t>
            </a:r>
          </a:p>
          <a:p>
            <a:r>
              <a:rPr lang="tr-TR" altLang="tr-TR" sz="1700" b="1" dirty="0">
                <a:solidFill>
                  <a:srgbClr val="CC00CC"/>
                </a:solidFill>
              </a:rPr>
              <a:t>Enerjinin </a:t>
            </a:r>
            <a:r>
              <a:rPr lang="tr-TR" altLang="tr-TR" sz="1700" b="1" dirty="0" err="1">
                <a:solidFill>
                  <a:srgbClr val="CC00CC"/>
                </a:solidFill>
              </a:rPr>
              <a:t>makroskobik</a:t>
            </a:r>
            <a:r>
              <a:rPr lang="tr-TR" altLang="tr-TR" sz="1700" b="1" dirty="0">
                <a:solidFill>
                  <a:srgbClr val="CC00CC"/>
                </a:solidFill>
              </a:rPr>
              <a:t> formu</a:t>
            </a:r>
            <a:r>
              <a:rPr lang="en-US" altLang="tr-TR" sz="1700" dirty="0">
                <a:solidFill>
                  <a:srgbClr val="CC00CC"/>
                </a:solidFill>
              </a:rPr>
              <a:t>:</a:t>
            </a:r>
            <a:r>
              <a:rPr lang="en-US" altLang="tr-TR" sz="1700" dirty="0"/>
              <a:t> </a:t>
            </a:r>
            <a:r>
              <a:rPr lang="tr-TR" altLang="tr-TR" sz="1700" dirty="0"/>
              <a:t>sistemin tümünün bir dış referans noktasına göre sahip olduğu enerjidir, kinetik ve potansiyel enerji gibi</a:t>
            </a:r>
            <a:endParaRPr lang="en-US" altLang="tr-TR" sz="1700" dirty="0"/>
          </a:p>
          <a:p>
            <a:r>
              <a:rPr lang="tr-TR" altLang="tr-TR" sz="1700" b="1" dirty="0">
                <a:solidFill>
                  <a:srgbClr val="CC00CC"/>
                </a:solidFill>
              </a:rPr>
              <a:t>Enerjinin mikroskobik formu </a:t>
            </a:r>
            <a:r>
              <a:rPr lang="en-US" altLang="tr-TR" sz="1700" dirty="0">
                <a:solidFill>
                  <a:srgbClr val="CC00CC"/>
                </a:solidFill>
              </a:rPr>
              <a:t>:</a:t>
            </a:r>
            <a:r>
              <a:rPr lang="en-US" altLang="tr-TR" sz="1700" dirty="0"/>
              <a:t> </a:t>
            </a:r>
            <a:r>
              <a:rPr lang="tr-TR" altLang="tr-TR" sz="1700" dirty="0"/>
              <a:t>sistemin moleküler yapısı ve moleküler hareketliliğiyle ilgilidir ve dış referans noktalarından bağımsızdır.</a:t>
            </a:r>
            <a:endParaRPr lang="en-US" altLang="tr-TR" sz="1700" dirty="0"/>
          </a:p>
          <a:p>
            <a:r>
              <a:rPr lang="tr-TR" altLang="tr-TR" sz="1700" b="1" dirty="0">
                <a:solidFill>
                  <a:srgbClr val="CC00CC"/>
                </a:solidFill>
              </a:rPr>
              <a:t>İç enerji</a:t>
            </a:r>
            <a:r>
              <a:rPr lang="en-US" altLang="tr-TR" sz="1700" b="1" dirty="0">
                <a:solidFill>
                  <a:srgbClr val="CC00CC"/>
                </a:solidFill>
              </a:rPr>
              <a:t>, </a:t>
            </a:r>
            <a:r>
              <a:rPr lang="en-US" altLang="tr-TR" sz="1700" b="1" i="1" dirty="0">
                <a:solidFill>
                  <a:srgbClr val="CC00CC"/>
                </a:solidFill>
              </a:rPr>
              <a:t>U</a:t>
            </a:r>
            <a:r>
              <a:rPr lang="en-US" altLang="tr-TR" sz="1700" dirty="0">
                <a:solidFill>
                  <a:srgbClr val="CC00CC"/>
                </a:solidFill>
              </a:rPr>
              <a:t>:</a:t>
            </a:r>
            <a:r>
              <a:rPr lang="en-US" altLang="tr-TR" sz="1700" b="1" dirty="0"/>
              <a:t> </a:t>
            </a:r>
            <a:r>
              <a:rPr lang="tr-TR" altLang="tr-TR" sz="1700" dirty="0" err="1"/>
              <a:t>Mikroskopik</a:t>
            </a:r>
            <a:r>
              <a:rPr lang="tr-TR" altLang="tr-TR" sz="1700" dirty="0"/>
              <a:t> enerjilerin tümünün toplamı</a:t>
            </a:r>
            <a:endParaRPr lang="en-US" altLang="tr-TR" sz="1700" dirty="0"/>
          </a:p>
        </p:txBody>
      </p:sp>
      <p:pic>
        <p:nvPicPr>
          <p:cNvPr id="5125" name="Picture 8" descr="cen84959_02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975" y="3898900"/>
            <a:ext cx="40354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9"/>
          <p:cNvSpPr>
            <a:spLocks noChangeArrowheads="1"/>
          </p:cNvSpPr>
          <p:nvPr/>
        </p:nvSpPr>
        <p:spPr bwMode="auto">
          <a:xfrm>
            <a:off x="5029200" y="5562600"/>
            <a:ext cx="4038600"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000">
                <a:solidFill>
                  <a:srgbClr val="3333FF"/>
                </a:solidFill>
              </a:rPr>
              <a:t>Bir cismin makroskopik enerjisi hız ve yükseklikle değişir.</a:t>
            </a:r>
            <a:endParaRPr lang="en-US" altLang="tr-TR" sz="2000">
              <a:solidFill>
                <a:srgbClr val="3333FF"/>
              </a:solidFill>
            </a:endParaRPr>
          </a:p>
        </p:txBody>
      </p:sp>
      <p:sp>
        <p:nvSpPr>
          <p:cNvPr id="5127" name="Rectangle 10"/>
          <p:cNvSpPr>
            <a:spLocks noChangeArrowheads="1"/>
          </p:cNvSpPr>
          <p:nvPr/>
        </p:nvSpPr>
        <p:spPr bwMode="auto">
          <a:xfrm>
            <a:off x="228600" y="4081463"/>
            <a:ext cx="4572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r-TR" sz="2000" b="1" dirty="0" err="1">
                <a:solidFill>
                  <a:srgbClr val="CC00CC"/>
                </a:solidFill>
              </a:rPr>
              <a:t>Kineti</a:t>
            </a:r>
            <a:r>
              <a:rPr lang="tr-TR" altLang="tr-TR" sz="2000" b="1" dirty="0">
                <a:solidFill>
                  <a:srgbClr val="CC00CC"/>
                </a:solidFill>
              </a:rPr>
              <a:t>k</a:t>
            </a:r>
            <a:r>
              <a:rPr lang="en-US" altLang="tr-TR" sz="2000" b="1" dirty="0">
                <a:solidFill>
                  <a:srgbClr val="CC00CC"/>
                </a:solidFill>
              </a:rPr>
              <a:t> </a:t>
            </a:r>
            <a:r>
              <a:rPr lang="en-US" altLang="tr-TR" sz="2000" b="1" dirty="0" err="1">
                <a:solidFill>
                  <a:srgbClr val="CC00CC"/>
                </a:solidFill>
              </a:rPr>
              <a:t>ener</a:t>
            </a:r>
            <a:r>
              <a:rPr lang="tr-TR" altLang="tr-TR" sz="2000" b="1" dirty="0" err="1">
                <a:solidFill>
                  <a:srgbClr val="CC00CC"/>
                </a:solidFill>
              </a:rPr>
              <a:t>ji</a:t>
            </a:r>
            <a:r>
              <a:rPr lang="en-US" altLang="tr-TR" sz="2000" b="1" dirty="0">
                <a:solidFill>
                  <a:srgbClr val="CC00CC"/>
                </a:solidFill>
              </a:rPr>
              <a:t>, KE</a:t>
            </a:r>
            <a:r>
              <a:rPr lang="en-US" altLang="tr-TR" sz="2000" dirty="0">
                <a:solidFill>
                  <a:srgbClr val="CC00CC"/>
                </a:solidFill>
              </a:rPr>
              <a:t>:</a:t>
            </a:r>
            <a:r>
              <a:rPr lang="en-US" altLang="tr-TR" sz="2000" dirty="0"/>
              <a:t> </a:t>
            </a:r>
            <a:r>
              <a:rPr lang="tr-TR" altLang="tr-TR" sz="2000" dirty="0"/>
              <a:t>Sistemini, bir</a:t>
            </a:r>
          </a:p>
          <a:p>
            <a:pPr eaLnBrk="1" hangingPunct="1"/>
            <a:r>
              <a:rPr lang="tr-TR" altLang="tr-TR" sz="2000" dirty="0"/>
              <a:t>referans noktasına göre hareketinden dolayı sahip olduğu enerjiye denir.</a:t>
            </a:r>
            <a:endParaRPr lang="en-US" altLang="tr-TR" sz="2000" dirty="0"/>
          </a:p>
          <a:p>
            <a:pPr eaLnBrk="1" hangingPunct="1"/>
            <a:r>
              <a:rPr lang="en-US" altLang="tr-TR" sz="2000" b="1" dirty="0">
                <a:solidFill>
                  <a:srgbClr val="CC00CC"/>
                </a:solidFill>
              </a:rPr>
              <a:t>Pot</a:t>
            </a:r>
            <a:r>
              <a:rPr lang="tr-TR" altLang="tr-TR" sz="2000" b="1" dirty="0" err="1">
                <a:solidFill>
                  <a:srgbClr val="CC00CC"/>
                </a:solidFill>
              </a:rPr>
              <a:t>ansiyel</a:t>
            </a:r>
            <a:r>
              <a:rPr lang="en-US" altLang="tr-TR" sz="2000" b="1" dirty="0">
                <a:solidFill>
                  <a:srgbClr val="CC00CC"/>
                </a:solidFill>
              </a:rPr>
              <a:t> </a:t>
            </a:r>
            <a:r>
              <a:rPr lang="en-US" altLang="tr-TR" sz="2000" b="1" dirty="0" err="1">
                <a:solidFill>
                  <a:srgbClr val="CC00CC"/>
                </a:solidFill>
              </a:rPr>
              <a:t>ener</a:t>
            </a:r>
            <a:r>
              <a:rPr lang="tr-TR" altLang="tr-TR" sz="2000" b="1" dirty="0" err="1">
                <a:solidFill>
                  <a:srgbClr val="CC00CC"/>
                </a:solidFill>
              </a:rPr>
              <a:t>ji</a:t>
            </a:r>
            <a:r>
              <a:rPr lang="en-US" altLang="tr-TR" sz="2000" b="1" dirty="0">
                <a:solidFill>
                  <a:srgbClr val="CC00CC"/>
                </a:solidFill>
              </a:rPr>
              <a:t>, PE:</a:t>
            </a:r>
            <a:r>
              <a:rPr lang="en-US" altLang="tr-TR" sz="2000" dirty="0"/>
              <a:t> </a:t>
            </a:r>
            <a:r>
              <a:rPr lang="tr-TR" altLang="tr-TR" sz="2000" dirty="0"/>
              <a:t>Sistemin bir yerçekimi alanındaki yüksekliğine bağlı olarak sahip olduğu enerjiye denir.</a:t>
            </a:r>
            <a:endParaRPr lang="en-US" altLang="tr-TR" sz="2000" dirty="0"/>
          </a:p>
        </p:txBody>
      </p:sp>
    </p:spTree>
    <p:extLst>
      <p:ext uri="{BB962C8B-B14F-4D97-AF65-F5344CB8AC3E}">
        <p14:creationId xmlns:p14="http://schemas.microsoft.com/office/powerpoint/2010/main" val="1898152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30</a:t>
            </a:fld>
            <a:endParaRPr lang="tr-TR"/>
          </a:p>
        </p:txBody>
      </p:sp>
      <p:sp>
        <p:nvSpPr>
          <p:cNvPr id="5" name="Dikdörtgen 4"/>
          <p:cNvSpPr/>
          <p:nvPr/>
        </p:nvSpPr>
        <p:spPr>
          <a:xfrm>
            <a:off x="395536" y="116632"/>
            <a:ext cx="8245424"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tr-TR" sz="2400" b="1" dirty="0">
                <a:solidFill>
                  <a:schemeClr val="tx2">
                    <a:lumMod val="75000"/>
                  </a:schemeClr>
                </a:solidFill>
              </a:rPr>
              <a:t>BÖLÜM 3-İŞ ve ISI</a:t>
            </a:r>
          </a:p>
          <a:p>
            <a:pPr algn="ctr"/>
            <a:r>
              <a:rPr lang="tr-TR" sz="2400" b="1" dirty="0">
                <a:solidFill>
                  <a:schemeClr val="tx2">
                    <a:lumMod val="75000"/>
                  </a:schemeClr>
                </a:solidFill>
              </a:rPr>
              <a:t>ÇÖZÜMLÜ PROBLEMLER</a:t>
            </a:r>
            <a:endParaRPr lang="tr-TR" sz="20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930" y="947629"/>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636912"/>
            <a:ext cx="6045260" cy="3865479"/>
          </a:xfrm>
          <a:prstGeom prst="rect">
            <a:avLst/>
          </a:prstGeom>
          <a:noFill/>
          <a:ln w="9525">
            <a:gradFill>
              <a:gsLst>
                <a:gs pos="0">
                  <a:srgbClr val="000082"/>
                </a:gs>
                <a:gs pos="30000">
                  <a:srgbClr val="66008F"/>
                </a:gs>
                <a:gs pos="64999">
                  <a:srgbClr val="BA0066"/>
                </a:gs>
                <a:gs pos="89999">
                  <a:srgbClr val="FF0000"/>
                </a:gs>
                <a:gs pos="100000">
                  <a:srgbClr val="FF8200"/>
                </a:gs>
              </a:gsLst>
              <a:lin ang="5400000" scaled="0"/>
            </a:gradFill>
            <a:miter lim="800000"/>
            <a:headEnd/>
            <a:tailEnd/>
          </a:ln>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319832"/>
            <a:ext cx="6286500" cy="447675"/>
          </a:xfrm>
          <a:prstGeom prst="rect">
            <a:avLst/>
          </a:prstGeom>
          <a:noFill/>
          <a:ln w="1270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1010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31</a:t>
            </a:fld>
            <a:endParaRPr lang="tr-TR"/>
          </a:p>
        </p:txBody>
      </p:sp>
      <p:sp>
        <p:nvSpPr>
          <p:cNvPr id="5" name="Dikdörtgen 4"/>
          <p:cNvSpPr/>
          <p:nvPr/>
        </p:nvSpPr>
        <p:spPr>
          <a:xfrm>
            <a:off x="395536" y="116632"/>
            <a:ext cx="8245424"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tr-TR" sz="2400" b="1" dirty="0">
                <a:solidFill>
                  <a:schemeClr val="tx2">
                    <a:lumMod val="75000"/>
                  </a:schemeClr>
                </a:solidFill>
              </a:rPr>
              <a:t>BÖLÜM 3-İŞ ve ISI</a:t>
            </a:r>
          </a:p>
          <a:p>
            <a:pPr algn="ctr"/>
            <a:r>
              <a:rPr lang="tr-TR" sz="2400" b="1" dirty="0">
                <a:solidFill>
                  <a:schemeClr val="tx2">
                    <a:lumMod val="75000"/>
                  </a:schemeClr>
                </a:solidFill>
              </a:rPr>
              <a:t>ÇÖZÜMLÜ PROBLEMLER</a:t>
            </a:r>
            <a:endParaRPr lang="tr-TR"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6382271" cy="410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449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32</a:t>
            </a:fld>
            <a:endParaRPr lang="tr-TR"/>
          </a:p>
        </p:txBody>
      </p:sp>
      <p:sp>
        <p:nvSpPr>
          <p:cNvPr id="5" name="Dikdörtgen 4"/>
          <p:cNvSpPr/>
          <p:nvPr/>
        </p:nvSpPr>
        <p:spPr>
          <a:xfrm>
            <a:off x="395536" y="116632"/>
            <a:ext cx="8245424"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tr-TR" sz="2400" b="1" dirty="0">
                <a:solidFill>
                  <a:schemeClr val="tx2">
                    <a:lumMod val="75000"/>
                  </a:schemeClr>
                </a:solidFill>
              </a:rPr>
              <a:t>BÖLÜM 3-İŞ ve ISI</a:t>
            </a:r>
          </a:p>
          <a:p>
            <a:pPr algn="ctr"/>
            <a:r>
              <a:rPr lang="tr-TR" sz="2400" b="1" dirty="0">
                <a:solidFill>
                  <a:schemeClr val="tx2">
                    <a:lumMod val="75000"/>
                  </a:schemeClr>
                </a:solidFill>
              </a:rPr>
              <a:t>ÇÖZÜMLÜ PROBLEMLER</a:t>
            </a:r>
            <a:endParaRPr lang="tr-TR"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419396"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32" y="2132856"/>
            <a:ext cx="7271116" cy="351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610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E0A25C4C-5421-44E1-A343-8786A23D233E}"/>
              </a:ext>
            </a:extLst>
          </p:cNvPr>
          <p:cNvSpPr>
            <a:spLocks noGrp="1"/>
          </p:cNvSpPr>
          <p:nvPr>
            <p:ph type="sldNum" sz="quarter" idx="12"/>
          </p:nvPr>
        </p:nvSpPr>
        <p:spPr/>
        <p:txBody>
          <a:bodyPr/>
          <a:lstStyle/>
          <a:p>
            <a:fld id="{F302176B-0E47-46AC-8F43-DAB4B8A37D06}" type="slidenum">
              <a:rPr lang="tr-TR" smtClean="0"/>
              <a:t>33</a:t>
            </a:fld>
            <a:endParaRPr lang="tr-TR"/>
          </a:p>
        </p:txBody>
      </p:sp>
    </p:spTree>
    <p:extLst>
      <p:ext uri="{BB962C8B-B14F-4D97-AF65-F5344CB8AC3E}">
        <p14:creationId xmlns:p14="http://schemas.microsoft.com/office/powerpoint/2010/main" val="831486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84D650E6-211C-4E45-8B75-2C061743BAE9}"/>
              </a:ext>
            </a:extLst>
          </p:cNvPr>
          <p:cNvSpPr/>
          <p:nvPr/>
        </p:nvSpPr>
        <p:spPr>
          <a:xfrm>
            <a:off x="899720" y="1429799"/>
            <a:ext cx="868260" cy="1157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a:t>N2</a:t>
            </a:r>
          </a:p>
          <a:p>
            <a:pPr algn="ctr"/>
            <a:r>
              <a:rPr lang="tr-TR" sz="1050" dirty="0"/>
              <a:t>27 </a:t>
            </a:r>
            <a:r>
              <a:rPr lang="tr-TR" sz="1050" dirty="0" err="1"/>
              <a:t>oC</a:t>
            </a:r>
            <a:r>
              <a:rPr lang="tr-TR" sz="1050" dirty="0"/>
              <a:t>, 100 </a:t>
            </a:r>
            <a:r>
              <a:rPr lang="tr-TR" sz="1050" dirty="0" err="1"/>
              <a:t>kPa</a:t>
            </a:r>
            <a:r>
              <a:rPr lang="tr-TR" sz="1050" dirty="0"/>
              <a:t>, 0.2 m3</a:t>
            </a:r>
          </a:p>
          <a:p>
            <a:pPr algn="ctr"/>
            <a:endParaRPr lang="tr-TR" sz="1350" dirty="0"/>
          </a:p>
        </p:txBody>
      </p:sp>
      <p:sp>
        <p:nvSpPr>
          <p:cNvPr id="5" name="Dikdörtgen 4">
            <a:extLst>
              <a:ext uri="{FF2B5EF4-FFF2-40B4-BE49-F238E27FC236}">
                <a16:creationId xmlns:a16="http://schemas.microsoft.com/office/drawing/2014/main" id="{B57E61F5-0A12-4EC5-A290-293E009320C3}"/>
              </a:ext>
            </a:extLst>
          </p:cNvPr>
          <p:cNvSpPr/>
          <p:nvPr/>
        </p:nvSpPr>
        <p:spPr>
          <a:xfrm>
            <a:off x="899720" y="1429799"/>
            <a:ext cx="868260" cy="2202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350"/>
          </a:p>
        </p:txBody>
      </p:sp>
      <p:sp>
        <p:nvSpPr>
          <p:cNvPr id="6" name="Dikdörtgen 5">
            <a:extLst>
              <a:ext uri="{FF2B5EF4-FFF2-40B4-BE49-F238E27FC236}">
                <a16:creationId xmlns:a16="http://schemas.microsoft.com/office/drawing/2014/main" id="{76E00F59-D9C3-4E3C-A5E1-5FEF4F4FD9AA}"/>
              </a:ext>
            </a:extLst>
          </p:cNvPr>
          <p:cNvSpPr/>
          <p:nvPr/>
        </p:nvSpPr>
        <p:spPr>
          <a:xfrm>
            <a:off x="899720" y="2196776"/>
            <a:ext cx="868260" cy="2202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350"/>
          </a:p>
        </p:txBody>
      </p:sp>
      <p:sp>
        <p:nvSpPr>
          <p:cNvPr id="7" name="Metin kutusu 6">
            <a:extLst>
              <a:ext uri="{FF2B5EF4-FFF2-40B4-BE49-F238E27FC236}">
                <a16:creationId xmlns:a16="http://schemas.microsoft.com/office/drawing/2014/main" id="{E0DF9451-0645-4B1F-A6C6-8AD1D1F8733B}"/>
              </a:ext>
            </a:extLst>
          </p:cNvPr>
          <p:cNvSpPr txBox="1"/>
          <p:nvPr/>
        </p:nvSpPr>
        <p:spPr>
          <a:xfrm>
            <a:off x="660633" y="2587480"/>
            <a:ext cx="2365696" cy="923330"/>
          </a:xfrm>
          <a:prstGeom prst="rect">
            <a:avLst/>
          </a:prstGeom>
          <a:noFill/>
        </p:spPr>
        <p:txBody>
          <a:bodyPr wrap="square" rtlCol="0">
            <a:spAutoFit/>
          </a:bodyPr>
          <a:lstStyle/>
          <a:p>
            <a:r>
              <a:rPr lang="tr-TR" sz="1350" dirty="0"/>
              <a:t>İzotermal işlemle 50 </a:t>
            </a:r>
            <a:r>
              <a:rPr lang="tr-TR" sz="1350" dirty="0" err="1"/>
              <a:t>kj</a:t>
            </a:r>
            <a:r>
              <a:rPr lang="tr-TR" sz="1350" dirty="0"/>
              <a:t> sıkıştırma işi durumunda  son hacim ne olur,  ve kütlesi nedir?</a:t>
            </a:r>
          </a:p>
        </p:txBody>
      </p:sp>
      <p:sp>
        <p:nvSpPr>
          <p:cNvPr id="9" name="Metin kutusu 8">
            <a:extLst>
              <a:ext uri="{FF2B5EF4-FFF2-40B4-BE49-F238E27FC236}">
                <a16:creationId xmlns:a16="http://schemas.microsoft.com/office/drawing/2014/main" id="{80189527-6030-4D98-BA0D-72D3C606A033}"/>
              </a:ext>
            </a:extLst>
          </p:cNvPr>
          <p:cNvSpPr txBox="1"/>
          <p:nvPr/>
        </p:nvSpPr>
        <p:spPr>
          <a:xfrm>
            <a:off x="832083" y="3851796"/>
            <a:ext cx="5635829" cy="1131079"/>
          </a:xfrm>
          <a:prstGeom prst="rect">
            <a:avLst/>
          </a:prstGeom>
          <a:noFill/>
        </p:spPr>
        <p:txBody>
          <a:bodyPr wrap="square">
            <a:spAutoFit/>
          </a:bodyPr>
          <a:lstStyle/>
          <a:p>
            <a:r>
              <a:rPr lang="fr-FR" sz="1350" dirty="0"/>
              <a:t>T	27	300</a:t>
            </a:r>
            <a:r>
              <a:rPr lang="tr-TR" sz="1350" dirty="0"/>
              <a:t> K</a:t>
            </a:r>
            <a:r>
              <a:rPr lang="fr-FR" sz="1350" dirty="0"/>
              <a:t>	m=PV/RT</a:t>
            </a:r>
            <a:r>
              <a:rPr lang="tr-TR" sz="1350" dirty="0"/>
              <a:t>-</a:t>
            </a:r>
            <a:r>
              <a:rPr lang="fr-FR" sz="1350" dirty="0"/>
              <a:t>	</a:t>
            </a:r>
            <a:r>
              <a:rPr lang="tr-TR" sz="1350" dirty="0"/>
              <a:t>m=</a:t>
            </a:r>
            <a:r>
              <a:rPr lang="fr-FR" sz="1350" dirty="0"/>
              <a:t>0,224618149</a:t>
            </a:r>
          </a:p>
          <a:p>
            <a:r>
              <a:rPr lang="fr-FR" sz="1350" dirty="0"/>
              <a:t>P	100</a:t>
            </a:r>
            <a:r>
              <a:rPr lang="tr-TR" sz="1350" dirty="0"/>
              <a:t> </a:t>
            </a:r>
            <a:r>
              <a:rPr lang="tr-TR" sz="1350" dirty="0" err="1"/>
              <a:t>Kpa</a:t>
            </a:r>
            <a:r>
              <a:rPr lang="fr-FR" sz="1350" dirty="0"/>
              <a:t>		W12=mRT1lnV2/V1	</a:t>
            </a:r>
          </a:p>
          <a:p>
            <a:r>
              <a:rPr lang="fr-FR" sz="1350" dirty="0"/>
              <a:t>V	0,2</a:t>
            </a:r>
            <a:r>
              <a:rPr lang="tr-TR" sz="1350" dirty="0"/>
              <a:t> m3</a:t>
            </a:r>
            <a:r>
              <a:rPr lang="fr-FR" sz="1350" dirty="0"/>
              <a:t>	lnV2/V1</a:t>
            </a:r>
            <a:r>
              <a:rPr lang="tr-TR" sz="1350" dirty="0"/>
              <a:t>=</a:t>
            </a:r>
            <a:r>
              <a:rPr lang="fr-FR" sz="1350" dirty="0"/>
              <a:t>-2,5</a:t>
            </a:r>
            <a:r>
              <a:rPr lang="tr-TR" sz="1350" dirty="0"/>
              <a:t>=</a:t>
            </a:r>
            <a:r>
              <a:rPr lang="fr-FR" sz="1350" dirty="0"/>
              <a:t> W12</a:t>
            </a:r>
            <a:r>
              <a:rPr lang="tr-TR" sz="1350" dirty="0"/>
              <a:t>/</a:t>
            </a:r>
            <a:r>
              <a:rPr lang="fr-FR" sz="1350" dirty="0"/>
              <a:t>mRT1 	</a:t>
            </a:r>
          </a:p>
          <a:p>
            <a:r>
              <a:rPr lang="fr-FR" sz="1350" dirty="0"/>
              <a:t>R	0,2968</a:t>
            </a:r>
            <a:r>
              <a:rPr lang="tr-TR" sz="1350" dirty="0"/>
              <a:t> </a:t>
            </a:r>
            <a:r>
              <a:rPr lang="tr-TR" sz="1350" dirty="0" err="1"/>
              <a:t>kJ</a:t>
            </a:r>
            <a:r>
              <a:rPr lang="tr-TR" sz="1350" dirty="0"/>
              <a:t>/kg</a:t>
            </a:r>
            <a:r>
              <a:rPr lang="fr-FR" sz="1350" dirty="0"/>
              <a:t>	V2/0,2	</a:t>
            </a:r>
            <a:r>
              <a:rPr lang="tr-TR" sz="1350" dirty="0"/>
              <a:t>=e^ -2.5=</a:t>
            </a:r>
            <a:r>
              <a:rPr lang="fr-FR" sz="1350" dirty="0"/>
              <a:t>0,082084999	</a:t>
            </a:r>
          </a:p>
          <a:p>
            <a:r>
              <a:rPr lang="fr-FR" sz="1350" dirty="0"/>
              <a:t>		V2	</a:t>
            </a:r>
            <a:r>
              <a:rPr lang="tr-TR" sz="1350" dirty="0"/>
              <a:t>=</a:t>
            </a:r>
            <a:r>
              <a:rPr lang="fr-FR" sz="1350" dirty="0"/>
              <a:t>0,016417	</a:t>
            </a:r>
          </a:p>
        </p:txBody>
      </p:sp>
    </p:spTree>
    <p:extLst>
      <p:ext uri="{BB962C8B-B14F-4D97-AF65-F5344CB8AC3E}">
        <p14:creationId xmlns:p14="http://schemas.microsoft.com/office/powerpoint/2010/main" val="51325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35</a:t>
            </a:fld>
            <a:endParaRPr lang="tr-TR"/>
          </a:p>
        </p:txBody>
      </p:sp>
      <p:pic>
        <p:nvPicPr>
          <p:cNvPr id="5" name="Resim 4"/>
          <p:cNvPicPr>
            <a:picLocks noChangeAspect="1"/>
          </p:cNvPicPr>
          <p:nvPr/>
        </p:nvPicPr>
        <p:blipFill>
          <a:blip r:embed="rId2"/>
          <a:stretch>
            <a:fillRect/>
          </a:stretch>
        </p:blipFill>
        <p:spPr>
          <a:xfrm>
            <a:off x="194270" y="425687"/>
            <a:ext cx="8755460" cy="1174513"/>
          </a:xfrm>
          <a:prstGeom prst="rect">
            <a:avLst/>
          </a:prstGeom>
        </p:spPr>
      </p:pic>
      <p:pic>
        <p:nvPicPr>
          <p:cNvPr id="6" name="Resim 5"/>
          <p:cNvPicPr>
            <a:picLocks noChangeAspect="1"/>
          </p:cNvPicPr>
          <p:nvPr/>
        </p:nvPicPr>
        <p:blipFill>
          <a:blip r:embed="rId3"/>
          <a:stretch>
            <a:fillRect/>
          </a:stretch>
        </p:blipFill>
        <p:spPr>
          <a:xfrm>
            <a:off x="683568" y="1772816"/>
            <a:ext cx="7465157" cy="3784823"/>
          </a:xfrm>
          <a:prstGeom prst="rect">
            <a:avLst/>
          </a:prstGeom>
        </p:spPr>
      </p:pic>
    </p:spTree>
    <p:extLst>
      <p:ext uri="{BB962C8B-B14F-4D97-AF65-F5344CB8AC3E}">
        <p14:creationId xmlns:p14="http://schemas.microsoft.com/office/powerpoint/2010/main" val="1030214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36</a:t>
            </a:fld>
            <a:endParaRPr lang="tr-TR"/>
          </a:p>
        </p:txBody>
      </p:sp>
      <p:pic>
        <p:nvPicPr>
          <p:cNvPr id="5" name="Resim 4"/>
          <p:cNvPicPr>
            <a:picLocks noChangeAspect="1"/>
          </p:cNvPicPr>
          <p:nvPr/>
        </p:nvPicPr>
        <p:blipFill>
          <a:blip r:embed="rId2"/>
          <a:stretch>
            <a:fillRect/>
          </a:stretch>
        </p:blipFill>
        <p:spPr>
          <a:xfrm>
            <a:off x="395536" y="620688"/>
            <a:ext cx="8521098" cy="4489474"/>
          </a:xfrm>
          <a:prstGeom prst="rect">
            <a:avLst/>
          </a:prstGeom>
        </p:spPr>
      </p:pic>
    </p:spTree>
    <p:extLst>
      <p:ext uri="{BB962C8B-B14F-4D97-AF65-F5344CB8AC3E}">
        <p14:creationId xmlns:p14="http://schemas.microsoft.com/office/powerpoint/2010/main" val="3319735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37</a:t>
            </a:fld>
            <a:endParaRPr lang="tr-TR"/>
          </a:p>
        </p:txBody>
      </p:sp>
      <p:sp>
        <p:nvSpPr>
          <p:cNvPr id="5" name="Dikdörtgen 4"/>
          <p:cNvSpPr/>
          <p:nvPr/>
        </p:nvSpPr>
        <p:spPr>
          <a:xfrm>
            <a:off x="395536" y="116632"/>
            <a:ext cx="8245424"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tr-TR" sz="2400" b="1" dirty="0">
                <a:solidFill>
                  <a:schemeClr val="tx2">
                    <a:lumMod val="75000"/>
                  </a:schemeClr>
                </a:solidFill>
              </a:rPr>
              <a:t>BÖLÜM 3-İŞ ve ISI</a:t>
            </a:r>
          </a:p>
          <a:p>
            <a:pPr algn="ctr"/>
            <a:r>
              <a:rPr lang="tr-TR" sz="2400" b="1" dirty="0">
                <a:solidFill>
                  <a:schemeClr val="tx2">
                    <a:lumMod val="75000"/>
                  </a:schemeClr>
                </a:solidFill>
              </a:rPr>
              <a:t>ÇÖZÜMLÜ PROBLEMLER</a:t>
            </a:r>
            <a:endParaRPr lang="tr-TR" sz="2000" b="1" dirty="0"/>
          </a:p>
        </p:txBody>
      </p:sp>
      <p:sp>
        <p:nvSpPr>
          <p:cNvPr id="6" name="Rectangle 2"/>
          <p:cNvSpPr>
            <a:spLocks noGrp="1" noChangeArrowheads="1"/>
          </p:cNvSpPr>
          <p:nvPr>
            <p:ph type="title"/>
          </p:nvPr>
        </p:nvSpPr>
        <p:spPr>
          <a:xfrm>
            <a:off x="476944" y="1124744"/>
            <a:ext cx="8164016" cy="615048"/>
          </a:xfrm>
        </p:spPr>
        <p:txBody>
          <a:bodyPr>
            <a:normAutofit fontScale="90000"/>
          </a:bodyPr>
          <a:lstStyle/>
          <a:p>
            <a:pPr algn="just"/>
            <a:r>
              <a:rPr lang="tr-TR" sz="1800" b="1" dirty="0">
                <a:solidFill>
                  <a:srgbClr val="CC00CC"/>
                </a:solidFill>
              </a:rPr>
              <a:t>ÖRNEK</a:t>
            </a:r>
            <a:br>
              <a:rPr lang="tr-TR" sz="1800" b="1" dirty="0">
                <a:solidFill>
                  <a:srgbClr val="CC00CC"/>
                </a:solidFill>
              </a:rPr>
            </a:br>
            <a:r>
              <a:rPr lang="tr-TR" sz="1400" b="1" dirty="0" err="1">
                <a:solidFill>
                  <a:schemeClr val="tx1"/>
                </a:solidFill>
                <a:effectLst>
                  <a:outerShdw blurRad="38100" dist="38100" dir="2700000" algn="tl">
                    <a:srgbClr val="010199"/>
                  </a:outerShdw>
                </a:effectLst>
              </a:rPr>
              <a:t>Sütünmesiz</a:t>
            </a:r>
            <a:r>
              <a:rPr lang="tr-TR" sz="1400" b="1" dirty="0">
                <a:solidFill>
                  <a:schemeClr val="tx1"/>
                </a:solidFill>
                <a:effectLst>
                  <a:outerShdw blurRad="38100" dist="38100" dir="2700000" algn="tl">
                    <a:srgbClr val="010199"/>
                  </a:outerShdw>
                </a:effectLst>
              </a:rPr>
              <a:t> bir piston silindir düzeneğinde başlangıçta 400 </a:t>
            </a:r>
            <a:r>
              <a:rPr lang="tr-TR" sz="1400" b="1" dirty="0" err="1">
                <a:solidFill>
                  <a:schemeClr val="tx1"/>
                </a:solidFill>
                <a:effectLst>
                  <a:outerShdw blurRad="38100" dist="38100" dir="2700000" algn="tl">
                    <a:srgbClr val="010199"/>
                  </a:outerShdw>
                </a:effectLst>
              </a:rPr>
              <a:t>kPa</a:t>
            </a:r>
            <a:r>
              <a:rPr lang="tr-TR" sz="1400" b="1" dirty="0">
                <a:solidFill>
                  <a:schemeClr val="tx1"/>
                </a:solidFill>
                <a:effectLst>
                  <a:outerShdw blurRad="38100" dist="38100" dir="2700000" algn="tl">
                    <a:srgbClr val="010199"/>
                  </a:outerShdw>
                </a:effectLst>
              </a:rPr>
              <a:t> ve 200˚C sıcaklıkta 5 kg su buharı bulunmaktadır. Daha sonra buhara ısı geçişi olmakta ve sıcaklığı 250˚C’ ye yükselmektedir. Pistonun serbest hareket edebildiğini ve kütlesinin sabit olduğunu kabul ederek, buhar tarafından yapılan işi hesaplayınız</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894310"/>
            <a:ext cx="48006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22537"/>
            <a:ext cx="28956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132856"/>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48000"/>
            <a:ext cx="4724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3801" y="3065506"/>
            <a:ext cx="1219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408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38</a:t>
            </a:fld>
            <a:endParaRPr lang="tr-TR"/>
          </a:p>
        </p:txBody>
      </p:sp>
      <p:sp>
        <p:nvSpPr>
          <p:cNvPr id="5" name="Dikdörtgen 4"/>
          <p:cNvSpPr/>
          <p:nvPr/>
        </p:nvSpPr>
        <p:spPr>
          <a:xfrm>
            <a:off x="395536" y="116632"/>
            <a:ext cx="8245424"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tr-TR" sz="2400" b="1" dirty="0">
                <a:solidFill>
                  <a:schemeClr val="tx2">
                    <a:lumMod val="75000"/>
                  </a:schemeClr>
                </a:solidFill>
              </a:rPr>
              <a:t>BÖLÜM 3-İŞ ve ISI</a:t>
            </a:r>
          </a:p>
          <a:p>
            <a:pPr algn="ctr"/>
            <a:r>
              <a:rPr lang="tr-TR" sz="2400" b="1" dirty="0">
                <a:solidFill>
                  <a:schemeClr val="tx2">
                    <a:lumMod val="75000"/>
                  </a:schemeClr>
                </a:solidFill>
              </a:rPr>
              <a:t>ÇÖZÜMLÜ PROBLEMLER</a:t>
            </a:r>
            <a:endParaRPr lang="tr-TR" sz="2000" b="1" dirty="0"/>
          </a:p>
        </p:txBody>
      </p:sp>
      <p:sp>
        <p:nvSpPr>
          <p:cNvPr id="12" name="Text Box 2"/>
          <p:cNvSpPr txBox="1">
            <a:spLocks noChangeArrowheads="1"/>
          </p:cNvSpPr>
          <p:nvPr/>
        </p:nvSpPr>
        <p:spPr bwMode="auto">
          <a:xfrm>
            <a:off x="179512" y="836712"/>
            <a:ext cx="9067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b="1" dirty="0">
                <a:solidFill>
                  <a:srgbClr val="CC00CC"/>
                </a:solidFill>
                <a:effectLst>
                  <a:outerShdw blurRad="38100" dist="38100" dir="2700000" algn="tl">
                    <a:srgbClr val="FFFFFF"/>
                  </a:outerShdw>
                </a:effectLst>
              </a:rPr>
              <a:t>ÖRNEK</a:t>
            </a:r>
          </a:p>
          <a:p>
            <a:r>
              <a:rPr lang="tr-TR" sz="1400" b="1" dirty="0"/>
              <a:t>Bir piston-silindir düzeneğinde, başlangıçta 100 </a:t>
            </a:r>
            <a:r>
              <a:rPr lang="tr-TR" sz="1400" b="1" dirty="0" err="1"/>
              <a:t>kPa</a:t>
            </a:r>
            <a:r>
              <a:rPr lang="tr-TR" sz="1400" b="1" dirty="0"/>
              <a:t> basınç ve 80°C sıcaklıkta 0.4 m</a:t>
            </a:r>
            <a:r>
              <a:rPr lang="tr-TR" sz="1400" b="1" baseline="30000" dirty="0"/>
              <a:t>3</a:t>
            </a:r>
            <a:r>
              <a:rPr lang="tr-TR" sz="1400" b="1" dirty="0"/>
              <a:t> hava bulunmaktadır. Daha sonra hava, sıcaklığı sabit kalacak biçimde sıkıştırılmakta ve son halde hacmi 0.1 m</a:t>
            </a:r>
            <a:r>
              <a:rPr lang="tr-TR" sz="1400" b="1" baseline="30000" dirty="0"/>
              <a:t>3</a:t>
            </a:r>
            <a:r>
              <a:rPr lang="tr-TR" sz="1400" b="1" dirty="0"/>
              <a:t> olmaktadır. Hal değişimi sırasında yapılan işi hesaplayın.</a:t>
            </a:r>
          </a:p>
          <a:p>
            <a:endParaRPr lang="tr-TR" sz="1400" b="1" dirty="0"/>
          </a:p>
          <a:p>
            <a:r>
              <a:rPr lang="tr-TR" sz="1400" b="1" dirty="0">
                <a:solidFill>
                  <a:srgbClr val="FFFF00"/>
                </a:solidFill>
              </a:rPr>
              <a:t>Çözüm</a:t>
            </a:r>
          </a:p>
          <a:p>
            <a:r>
              <a:rPr lang="tr-TR" sz="1400" b="1" dirty="0"/>
              <a:t>Verilen koşullarda hava mükemmel bir gaz kabul edilebilir, çünkü verilen hal kritik nokta değerleriyle karşılaştırıldığında (havanın ana bileşeni olan azot için </a:t>
            </a:r>
            <a:r>
              <a:rPr lang="tr-TR" sz="1400" b="1" i="1" dirty="0" err="1"/>
              <a:t>T</a:t>
            </a:r>
            <a:r>
              <a:rPr lang="tr-TR" sz="1400" b="1" i="1" baseline="-25000" dirty="0" err="1"/>
              <a:t>cr</a:t>
            </a:r>
            <a:r>
              <a:rPr lang="tr-TR" sz="1400" b="1" i="1" dirty="0"/>
              <a:t> = </a:t>
            </a:r>
            <a:r>
              <a:rPr lang="tr-TR" sz="1400" b="1" dirty="0"/>
              <a:t>-147</a:t>
            </a:r>
            <a:r>
              <a:rPr lang="tr-TR" sz="1400" b="1" baseline="30000" dirty="0"/>
              <a:t>0</a:t>
            </a:r>
            <a:r>
              <a:rPr lang="tr-TR" sz="1400" b="1" dirty="0"/>
              <a:t>C ve </a:t>
            </a:r>
            <a:r>
              <a:rPr lang="tr-TR" sz="1400" b="1" i="1" dirty="0" err="1"/>
              <a:t>P</a:t>
            </a:r>
            <a:r>
              <a:rPr lang="tr-TR" sz="1400" b="1" i="1" baseline="-25000" dirty="0" err="1"/>
              <a:t>cr</a:t>
            </a:r>
            <a:r>
              <a:rPr lang="tr-TR" sz="1400" b="1" i="1" dirty="0"/>
              <a:t> </a:t>
            </a:r>
            <a:r>
              <a:rPr lang="tr-TR" sz="1400" b="1" dirty="0"/>
              <a:t>= 3390 </a:t>
            </a:r>
            <a:r>
              <a:rPr lang="tr-TR" sz="1400" b="1" dirty="0" err="1"/>
              <a:t>kPa</a:t>
            </a:r>
            <a:r>
              <a:rPr lang="tr-TR" sz="1400" b="1" dirty="0"/>
              <a:t>) sıcaklık yüksek ve basınç düşüktür. Mükemmel bir gaz için, sabit </a:t>
            </a:r>
            <a:r>
              <a:rPr lang="tr-TR" sz="1400" b="1" i="1" dirty="0" err="1"/>
              <a:t>T</a:t>
            </a:r>
            <a:r>
              <a:rPr lang="tr-TR" sz="1400" b="1" i="1" baseline="-25000" dirty="0" err="1"/>
              <a:t>o</a:t>
            </a:r>
            <a:r>
              <a:rPr lang="tr-TR" sz="1400" b="1" i="1" dirty="0"/>
              <a:t> </a:t>
            </a:r>
            <a:r>
              <a:rPr lang="tr-TR" sz="1400" b="1" dirty="0"/>
              <a:t>sıcaklığında.</a:t>
            </a:r>
          </a:p>
          <a:p>
            <a:r>
              <a:rPr lang="tr-TR" sz="1400" b="1" i="1" dirty="0"/>
              <a:t>PV = mRT</a:t>
            </a:r>
            <a:r>
              <a:rPr lang="tr-TR" sz="1400" b="1" i="1" baseline="-25000" dirty="0"/>
              <a:t>0</a:t>
            </a:r>
            <a:r>
              <a:rPr lang="tr-TR" sz="1400" b="1" i="1" dirty="0"/>
              <a:t> = C      </a:t>
            </a:r>
            <a:r>
              <a:rPr lang="tr-TR" sz="1400" b="1" dirty="0"/>
              <a:t>veya      P=C/V  yazılabilir. Burada C sabit bir değer olmaktadır. Basınç, denklemde yerine konursa,</a:t>
            </a:r>
          </a:p>
        </p:txBody>
      </p:sp>
      <p:pic>
        <p:nvPicPr>
          <p:cNvPr id="13"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19250" y="3360738"/>
            <a:ext cx="5329238" cy="687387"/>
          </a:xfrm>
          <a:noFill/>
          <a:ln/>
        </p:spPr>
      </p:pic>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9388" y="4868863"/>
            <a:ext cx="3960812" cy="860425"/>
          </a:xfrm>
          <a:prstGeom prst="rect">
            <a:avLst/>
          </a:prstGeom>
          <a:noFill/>
          <a:ln/>
        </p:spPr>
      </p:pic>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378325" y="4038600"/>
            <a:ext cx="4537075" cy="2224088"/>
          </a:xfrm>
          <a:prstGeom prst="rect">
            <a:avLst/>
          </a:prstGeom>
          <a:noFill/>
          <a:ln/>
        </p:spPr>
      </p:pic>
    </p:spTree>
    <p:extLst>
      <p:ext uri="{BB962C8B-B14F-4D97-AF65-F5344CB8AC3E}">
        <p14:creationId xmlns:p14="http://schemas.microsoft.com/office/powerpoint/2010/main" val="21080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393" y="5511800"/>
            <a:ext cx="24368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08088"/>
            <a:ext cx="268446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87538"/>
            <a:ext cx="268446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847975"/>
            <a:ext cx="24384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381375"/>
            <a:ext cx="26098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962400"/>
            <a:ext cx="61658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724400"/>
            <a:ext cx="57451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Text Box 14"/>
          <p:cNvSpPr txBox="1">
            <a:spLocks noChangeArrowheads="1"/>
          </p:cNvSpPr>
          <p:nvPr/>
        </p:nvSpPr>
        <p:spPr bwMode="auto">
          <a:xfrm>
            <a:off x="6705600" y="4038600"/>
            <a:ext cx="16764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a:solidFill>
                  <a:srgbClr val="3333FF"/>
                </a:solidFill>
              </a:rPr>
              <a:t>Sistemin toplam enerjisi</a:t>
            </a:r>
            <a:endParaRPr lang="en-US" altLang="tr-TR">
              <a:solidFill>
                <a:srgbClr val="3333FF"/>
              </a:solidFill>
            </a:endParaRPr>
          </a:p>
        </p:txBody>
      </p:sp>
      <p:sp>
        <p:nvSpPr>
          <p:cNvPr id="6158" name="Text Box 15"/>
          <p:cNvSpPr txBox="1">
            <a:spLocks noChangeArrowheads="1"/>
          </p:cNvSpPr>
          <p:nvPr/>
        </p:nvSpPr>
        <p:spPr bwMode="auto">
          <a:xfrm>
            <a:off x="6400800" y="4800600"/>
            <a:ext cx="25908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a:solidFill>
                  <a:srgbClr val="3333FF"/>
                </a:solidFill>
              </a:rPr>
              <a:t>Birim kütle için sistemin toplam enerjisi</a:t>
            </a:r>
            <a:endParaRPr lang="en-US" altLang="tr-TR">
              <a:solidFill>
                <a:srgbClr val="3333FF"/>
              </a:solidFill>
            </a:endParaRPr>
          </a:p>
        </p:txBody>
      </p:sp>
      <p:sp>
        <p:nvSpPr>
          <p:cNvPr id="6159" name="Text Box 16"/>
          <p:cNvSpPr txBox="1">
            <a:spLocks noChangeArrowheads="1"/>
          </p:cNvSpPr>
          <p:nvPr/>
        </p:nvSpPr>
        <p:spPr bwMode="auto">
          <a:xfrm>
            <a:off x="2971800" y="3244850"/>
            <a:ext cx="19050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a:solidFill>
                  <a:srgbClr val="3333FF"/>
                </a:solidFill>
              </a:rPr>
              <a:t>Potansiyel enerji birim kütle için</a:t>
            </a:r>
            <a:endParaRPr lang="en-US" altLang="tr-TR">
              <a:solidFill>
                <a:srgbClr val="3333FF"/>
              </a:solidFill>
            </a:endParaRPr>
          </a:p>
        </p:txBody>
      </p:sp>
      <p:sp>
        <p:nvSpPr>
          <p:cNvPr id="6160" name="Text Box 17"/>
          <p:cNvSpPr txBox="1">
            <a:spLocks noChangeArrowheads="1"/>
          </p:cNvSpPr>
          <p:nvPr/>
        </p:nvSpPr>
        <p:spPr bwMode="auto">
          <a:xfrm>
            <a:off x="3048000" y="1949450"/>
            <a:ext cx="18288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a:solidFill>
                  <a:srgbClr val="3333FF"/>
                </a:solidFill>
              </a:rPr>
              <a:t>Kinetik enerji birim kütle için</a:t>
            </a:r>
            <a:endParaRPr lang="en-US" altLang="tr-TR">
              <a:solidFill>
                <a:srgbClr val="3333FF"/>
              </a:solidFill>
            </a:endParaRPr>
          </a:p>
        </p:txBody>
      </p:sp>
      <p:sp>
        <p:nvSpPr>
          <p:cNvPr id="6161" name="Text Box 18"/>
          <p:cNvSpPr txBox="1">
            <a:spLocks noChangeArrowheads="1"/>
          </p:cNvSpPr>
          <p:nvPr/>
        </p:nvSpPr>
        <p:spPr bwMode="auto">
          <a:xfrm>
            <a:off x="3048000" y="2757488"/>
            <a:ext cx="198120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a:solidFill>
                  <a:srgbClr val="3333FF"/>
                </a:solidFill>
              </a:rPr>
              <a:t>Potansiyel enerji</a:t>
            </a:r>
            <a:endParaRPr lang="en-US" altLang="tr-TR">
              <a:solidFill>
                <a:srgbClr val="3333FF"/>
              </a:solidFill>
            </a:endParaRPr>
          </a:p>
        </p:txBody>
      </p:sp>
      <p:sp>
        <p:nvSpPr>
          <p:cNvPr id="6162" name="Text Box 19"/>
          <p:cNvSpPr txBox="1">
            <a:spLocks noChangeArrowheads="1"/>
          </p:cNvSpPr>
          <p:nvPr/>
        </p:nvSpPr>
        <p:spPr bwMode="auto">
          <a:xfrm>
            <a:off x="5943600" y="5607050"/>
            <a:ext cx="31242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a:solidFill>
                  <a:srgbClr val="3333FF"/>
                </a:solidFill>
              </a:rPr>
              <a:t>Birim kütle başına toplam enerji (özgül enerji)</a:t>
            </a:r>
            <a:endParaRPr lang="en-US" altLang="tr-TR">
              <a:solidFill>
                <a:srgbClr val="3333FF"/>
              </a:solidFill>
            </a:endParaRPr>
          </a:p>
        </p:txBody>
      </p:sp>
      <p:sp>
        <p:nvSpPr>
          <p:cNvPr id="6163" name="Text Box 20"/>
          <p:cNvSpPr txBox="1">
            <a:spLocks noChangeArrowheads="1"/>
          </p:cNvSpPr>
          <p:nvPr/>
        </p:nvSpPr>
        <p:spPr bwMode="auto">
          <a:xfrm>
            <a:off x="3124200" y="1385888"/>
            <a:ext cx="182880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a:solidFill>
                  <a:srgbClr val="3333FF"/>
                </a:solidFill>
              </a:rPr>
              <a:t>Kinetik enerji</a:t>
            </a:r>
            <a:endParaRPr lang="en-US" altLang="tr-TR">
              <a:solidFill>
                <a:srgbClr val="3333FF"/>
              </a:solidFill>
            </a:endParaRPr>
          </a:p>
        </p:txBody>
      </p:sp>
    </p:spTree>
    <p:extLst>
      <p:ext uri="{BB962C8B-B14F-4D97-AF65-F5344CB8AC3E}">
        <p14:creationId xmlns:p14="http://schemas.microsoft.com/office/powerpoint/2010/main" val="1803687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228600" y="274638"/>
            <a:ext cx="8229600" cy="563562"/>
          </a:xfrm>
        </p:spPr>
        <p:txBody>
          <a:bodyPr>
            <a:normAutofit fontScale="90000"/>
          </a:bodyPr>
          <a:lstStyle/>
          <a:p>
            <a:r>
              <a:rPr lang="tr-TR" altLang="tr-TR" sz="3100"/>
              <a:t>İç Enerji Hakkında Bazı Fiziksel Gözlemler</a:t>
            </a:r>
            <a:endParaRPr lang="en-US" altLang="tr-TR" sz="3100" b="1"/>
          </a:p>
        </p:txBody>
      </p:sp>
      <p:sp>
        <p:nvSpPr>
          <p:cNvPr id="7174" name="Rectangle 8"/>
          <p:cNvSpPr>
            <a:spLocks noChangeArrowheads="1"/>
          </p:cNvSpPr>
          <p:nvPr/>
        </p:nvSpPr>
        <p:spPr bwMode="auto">
          <a:xfrm>
            <a:off x="2590800" y="4038600"/>
            <a:ext cx="2514600" cy="1069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1600">
                <a:solidFill>
                  <a:srgbClr val="3333FF"/>
                </a:solidFill>
              </a:rPr>
              <a:t>Bir sistemin iç enerjisi, mikroskobik enerjilerin bütün formlarının toplamıdır.</a:t>
            </a:r>
            <a:endParaRPr lang="en-US" altLang="tr-TR" sz="1600">
              <a:solidFill>
                <a:srgbClr val="3333FF"/>
              </a:solidFill>
            </a:endParaRPr>
          </a:p>
        </p:txBody>
      </p:sp>
      <p:sp>
        <p:nvSpPr>
          <p:cNvPr id="7175" name="Rectangle 9"/>
          <p:cNvSpPr>
            <a:spLocks noChangeArrowheads="1"/>
          </p:cNvSpPr>
          <p:nvPr/>
        </p:nvSpPr>
        <p:spPr bwMode="auto">
          <a:xfrm>
            <a:off x="152400" y="5257800"/>
            <a:ext cx="2057400" cy="825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1600">
                <a:solidFill>
                  <a:srgbClr val="3333FF"/>
                </a:solidFill>
              </a:rPr>
              <a:t>Duyulur iç enerjiyi oluşturan moleküler enerji biçimleri</a:t>
            </a:r>
            <a:r>
              <a:rPr lang="en-US" altLang="tr-TR" sz="1600">
                <a:solidFill>
                  <a:srgbClr val="3333FF"/>
                </a:solidFill>
              </a:rPr>
              <a:t>.</a:t>
            </a:r>
          </a:p>
        </p:txBody>
      </p:sp>
      <p:sp>
        <p:nvSpPr>
          <p:cNvPr id="7176" name="Rectangle 10"/>
          <p:cNvSpPr>
            <a:spLocks noChangeArrowheads="1"/>
          </p:cNvSpPr>
          <p:nvPr/>
        </p:nvSpPr>
        <p:spPr bwMode="auto">
          <a:xfrm>
            <a:off x="5486400" y="990600"/>
            <a:ext cx="34290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b="1">
                <a:solidFill>
                  <a:srgbClr val="CC00CC"/>
                </a:solidFill>
              </a:rPr>
              <a:t>Duyulur enerji</a:t>
            </a:r>
            <a:r>
              <a:rPr lang="en-US" altLang="tr-TR" b="1">
                <a:solidFill>
                  <a:srgbClr val="CC00CC"/>
                </a:solidFill>
              </a:rPr>
              <a:t>:</a:t>
            </a:r>
            <a:r>
              <a:rPr lang="en-US" altLang="tr-TR" b="1"/>
              <a:t> </a:t>
            </a:r>
            <a:r>
              <a:rPr lang="tr-TR" altLang="tr-TR"/>
              <a:t>Sistemin iç enerjisinin, moleküllerin</a:t>
            </a:r>
          </a:p>
          <a:p>
            <a:pPr eaLnBrk="1" hangingPunct="1"/>
            <a:r>
              <a:rPr lang="tr-TR" altLang="tr-TR"/>
              <a:t>kinetik enerjisiyle ilişkili olan bölümüne denir.</a:t>
            </a:r>
            <a:endParaRPr lang="en-US" altLang="tr-TR"/>
          </a:p>
          <a:p>
            <a:pPr eaLnBrk="1" hangingPunct="1">
              <a:spcBef>
                <a:spcPct val="10000"/>
              </a:spcBef>
              <a:spcAft>
                <a:spcPct val="10000"/>
              </a:spcAft>
            </a:pPr>
            <a:r>
              <a:rPr lang="tr-TR" altLang="tr-TR" b="1">
                <a:solidFill>
                  <a:srgbClr val="CC00CC"/>
                </a:solidFill>
              </a:rPr>
              <a:t>Gizli enerji</a:t>
            </a:r>
            <a:r>
              <a:rPr lang="en-US" altLang="tr-TR" b="1">
                <a:solidFill>
                  <a:srgbClr val="CC00CC"/>
                </a:solidFill>
              </a:rPr>
              <a:t>:</a:t>
            </a:r>
            <a:r>
              <a:rPr lang="en-US" altLang="tr-TR"/>
              <a:t> </a:t>
            </a:r>
            <a:r>
              <a:rPr lang="tr-TR" altLang="tr-TR"/>
              <a:t>Sistemin, fazıyla ilgili bu iç enerjisine denir.</a:t>
            </a:r>
            <a:endParaRPr lang="en-US" altLang="tr-TR"/>
          </a:p>
          <a:p>
            <a:pPr eaLnBrk="1" hangingPunct="1"/>
            <a:r>
              <a:rPr lang="tr-TR" altLang="tr-TR" b="1">
                <a:solidFill>
                  <a:srgbClr val="CC00CC"/>
                </a:solidFill>
              </a:rPr>
              <a:t>Kimyasal enerji</a:t>
            </a:r>
            <a:r>
              <a:rPr lang="en-US" altLang="tr-TR" b="1">
                <a:solidFill>
                  <a:srgbClr val="CC00CC"/>
                </a:solidFill>
              </a:rPr>
              <a:t>:</a:t>
            </a:r>
            <a:r>
              <a:rPr lang="en-US" altLang="tr-TR"/>
              <a:t> </a:t>
            </a:r>
            <a:r>
              <a:rPr lang="tr-TR" altLang="tr-TR"/>
              <a:t>Bir molekülün atomları arasındaki kuvvetlerle ilgili iç enerjiye denir.</a:t>
            </a:r>
            <a:endParaRPr lang="en-US" altLang="tr-TR"/>
          </a:p>
          <a:p>
            <a:pPr eaLnBrk="1" hangingPunct="1"/>
            <a:r>
              <a:rPr lang="en-US" altLang="tr-TR" b="1">
                <a:solidFill>
                  <a:srgbClr val="CC00CC"/>
                </a:solidFill>
              </a:rPr>
              <a:t>N</a:t>
            </a:r>
            <a:r>
              <a:rPr lang="tr-TR" altLang="tr-TR" b="1">
                <a:solidFill>
                  <a:srgbClr val="CC00CC"/>
                </a:solidFill>
              </a:rPr>
              <a:t>ükleer</a:t>
            </a:r>
            <a:r>
              <a:rPr lang="en-US" altLang="tr-TR" b="1">
                <a:solidFill>
                  <a:srgbClr val="CC00CC"/>
                </a:solidFill>
              </a:rPr>
              <a:t> ener</a:t>
            </a:r>
            <a:r>
              <a:rPr lang="tr-TR" altLang="tr-TR" b="1">
                <a:solidFill>
                  <a:srgbClr val="CC00CC"/>
                </a:solidFill>
              </a:rPr>
              <a:t>ji</a:t>
            </a:r>
            <a:r>
              <a:rPr lang="en-US" altLang="tr-TR" b="1">
                <a:solidFill>
                  <a:srgbClr val="CC00CC"/>
                </a:solidFill>
              </a:rPr>
              <a:t>:</a:t>
            </a:r>
            <a:r>
              <a:rPr lang="en-US" altLang="tr-TR"/>
              <a:t> </a:t>
            </a:r>
            <a:r>
              <a:rPr lang="tr-TR" altLang="tr-TR"/>
              <a:t>Atom çekirdeği içindeki parçacıklar arasında var olan bağlarla ilişkili çok büyük miktarlardaki iç enerjiden de söz etmek</a:t>
            </a:r>
          </a:p>
          <a:p>
            <a:pPr eaLnBrk="1" hangingPunct="1"/>
            <a:r>
              <a:rPr lang="tr-TR" altLang="tr-TR"/>
              <a:t>gerekir</a:t>
            </a:r>
            <a:endParaRPr lang="en-US" altLang="tr-TR" b="1"/>
          </a:p>
        </p:txBody>
      </p:sp>
      <p:grpSp>
        <p:nvGrpSpPr>
          <p:cNvPr id="7177" name="Group 16"/>
          <p:cNvGrpSpPr>
            <a:grpSpLocks/>
          </p:cNvGrpSpPr>
          <p:nvPr/>
        </p:nvGrpSpPr>
        <p:grpSpPr bwMode="auto">
          <a:xfrm>
            <a:off x="2667000" y="5410200"/>
            <a:ext cx="6324600" cy="838200"/>
            <a:chOff x="1344" y="3696"/>
            <a:chExt cx="3984" cy="528"/>
          </a:xfrm>
        </p:grpSpPr>
        <p:sp>
          <p:nvSpPr>
            <p:cNvPr id="7178" name="Rectangle 15"/>
            <p:cNvSpPr>
              <a:spLocks noChangeArrowheads="1"/>
            </p:cNvSpPr>
            <p:nvPr/>
          </p:nvSpPr>
          <p:spPr bwMode="auto">
            <a:xfrm>
              <a:off x="1344" y="3696"/>
              <a:ext cx="3888" cy="52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7179" name="Text Box 11"/>
            <p:cNvSpPr txBox="1">
              <a:spLocks noChangeArrowheads="1"/>
            </p:cNvSpPr>
            <p:nvPr/>
          </p:nvSpPr>
          <p:spPr bwMode="auto">
            <a:xfrm>
              <a:off x="1392" y="3936"/>
              <a:ext cx="39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2000" b="1"/>
                <a:t>İç Enerji</a:t>
              </a:r>
              <a:r>
                <a:rPr lang="en-US" altLang="tr-TR" sz="2000" b="1"/>
                <a:t> = </a:t>
              </a:r>
              <a:r>
                <a:rPr lang="tr-TR" altLang="tr-TR" sz="2000" b="1"/>
                <a:t>Duyulur</a:t>
              </a:r>
              <a:r>
                <a:rPr lang="en-US" altLang="tr-TR" sz="2000" b="1"/>
                <a:t> + </a:t>
              </a:r>
              <a:r>
                <a:rPr lang="tr-TR" altLang="tr-TR" sz="2000" b="1"/>
                <a:t>Gizli</a:t>
              </a:r>
              <a:r>
                <a:rPr lang="en-US" altLang="tr-TR" sz="2000" b="1"/>
                <a:t> + </a:t>
              </a:r>
              <a:r>
                <a:rPr lang="tr-TR" altLang="tr-TR" sz="2000" b="1"/>
                <a:t>Kimyasal</a:t>
              </a:r>
              <a:r>
                <a:rPr lang="en-US" altLang="tr-TR" sz="2000" b="1"/>
                <a:t> + N</a:t>
              </a:r>
              <a:r>
                <a:rPr lang="tr-TR" altLang="tr-TR" sz="2000" b="1"/>
                <a:t>ükleer</a:t>
              </a:r>
              <a:endParaRPr lang="en-US" altLang="tr-TR" sz="2000" b="1"/>
            </a:p>
          </p:txBody>
        </p:sp>
        <p:sp>
          <p:nvSpPr>
            <p:cNvPr id="7180" name="Text Box 12"/>
            <p:cNvSpPr txBox="1">
              <a:spLocks noChangeArrowheads="1"/>
            </p:cNvSpPr>
            <p:nvPr/>
          </p:nvSpPr>
          <p:spPr bwMode="auto">
            <a:xfrm>
              <a:off x="1344" y="3705"/>
              <a:ext cx="33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2000" b="1"/>
                <a:t>Isı</a:t>
              </a:r>
              <a:r>
                <a:rPr lang="en-US" altLang="tr-TR" sz="2000" b="1"/>
                <a:t> = </a:t>
              </a:r>
              <a:r>
                <a:rPr lang="tr-TR" altLang="tr-TR" sz="2000" b="1"/>
                <a:t>Duyulur</a:t>
              </a:r>
              <a:r>
                <a:rPr lang="en-US" altLang="tr-TR" sz="2000" b="1"/>
                <a:t> + </a:t>
              </a:r>
              <a:r>
                <a:rPr lang="tr-TR" altLang="tr-TR" sz="2000" b="1"/>
                <a:t>Gizli</a:t>
              </a:r>
              <a:endParaRPr lang="en-US" altLang="tr-TR" sz="2000" b="1"/>
            </a:p>
          </p:txBody>
        </p:sp>
      </p:grpSp>
      <p:pic>
        <p:nvPicPr>
          <p:cNvPr id="718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2070100" cy="37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143000"/>
            <a:ext cx="1881187"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447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6"/>
          <p:cNvSpPr>
            <a:spLocks noChangeArrowheads="1"/>
          </p:cNvSpPr>
          <p:nvPr/>
        </p:nvSpPr>
        <p:spPr bwMode="auto">
          <a:xfrm>
            <a:off x="4572000" y="4021138"/>
            <a:ext cx="4114800" cy="1465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r-TR"/>
              <a:t>Makroskopik kinetik enerji, enerjinin</a:t>
            </a:r>
          </a:p>
          <a:p>
            <a:pPr eaLnBrk="1" hangingPunct="1"/>
            <a:r>
              <a:rPr lang="en-US" altLang="tr-TR"/>
              <a:t>organize bir biçimidir ve moleküllerin</a:t>
            </a:r>
          </a:p>
          <a:p>
            <a:pPr eaLnBrk="1" hangingPunct="1"/>
            <a:r>
              <a:rPr lang="en-US" altLang="tr-TR"/>
              <a:t>sahip oldu</a:t>
            </a:r>
            <a:r>
              <a:rPr lang="tr-TR" altLang="tr-TR"/>
              <a:t>ğ</a:t>
            </a:r>
            <a:r>
              <a:rPr lang="en-US" altLang="tr-TR"/>
              <a:t>u da</a:t>
            </a:r>
            <a:r>
              <a:rPr lang="tr-TR" altLang="tr-TR"/>
              <a:t>ğınık</a:t>
            </a:r>
            <a:r>
              <a:rPr lang="en-US" altLang="tr-TR"/>
              <a:t> biçimdeki</a:t>
            </a:r>
          </a:p>
          <a:p>
            <a:pPr eaLnBrk="1" hangingPunct="1"/>
            <a:r>
              <a:rPr lang="en-US" altLang="tr-TR"/>
              <a:t>mikroskopik kinetik enerjilerden daha</a:t>
            </a:r>
          </a:p>
          <a:p>
            <a:pPr eaLnBrk="1" hangingPunct="1"/>
            <a:r>
              <a:rPr lang="en-US" altLang="tr-TR"/>
              <a:t>faydal</a:t>
            </a:r>
            <a:r>
              <a:rPr lang="tr-TR" altLang="tr-TR"/>
              <a:t>ıdır</a:t>
            </a:r>
            <a:r>
              <a:rPr lang="en-US" altLang="tr-TR"/>
              <a:t>.</a:t>
            </a:r>
            <a:endParaRPr lang="en-US" altLang="tr-TR">
              <a:solidFill>
                <a:srgbClr val="3333FF"/>
              </a:solidFill>
            </a:endParaRPr>
          </a:p>
        </p:txBody>
      </p:sp>
      <p:sp>
        <p:nvSpPr>
          <p:cNvPr id="8197" name="Rectangle 11"/>
          <p:cNvSpPr>
            <a:spLocks noChangeArrowheads="1"/>
          </p:cNvSpPr>
          <p:nvPr/>
        </p:nvSpPr>
        <p:spPr bwMode="auto">
          <a:xfrm>
            <a:off x="1691680" y="2060848"/>
            <a:ext cx="419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tr-TR" altLang="tr-TR" dirty="0"/>
              <a:t>Kapalı sistemle ilişkili enerji etkileşimleri sadece </a:t>
            </a:r>
            <a:r>
              <a:rPr lang="tr-TR" altLang="tr-TR" b="1" dirty="0">
                <a:solidFill>
                  <a:srgbClr val="CC00CC"/>
                </a:solidFill>
              </a:rPr>
              <a:t>ısı</a:t>
            </a:r>
            <a:r>
              <a:rPr lang="tr-TR" altLang="tr-TR" dirty="0"/>
              <a:t> </a:t>
            </a:r>
            <a:r>
              <a:rPr lang="tr-TR" altLang="tr-TR" b="1" dirty="0">
                <a:solidFill>
                  <a:srgbClr val="CC00CC"/>
                </a:solidFill>
              </a:rPr>
              <a:t>geçişi</a:t>
            </a:r>
            <a:r>
              <a:rPr lang="tr-TR" altLang="tr-TR" dirty="0"/>
              <a:t> ve </a:t>
            </a:r>
            <a:r>
              <a:rPr lang="tr-TR" altLang="tr-TR" b="1" dirty="0">
                <a:solidFill>
                  <a:srgbClr val="CC00CC"/>
                </a:solidFill>
              </a:rPr>
              <a:t>iş</a:t>
            </a:r>
            <a:r>
              <a:rPr lang="tr-TR" altLang="tr-TR" dirty="0"/>
              <a:t> olabilir.</a:t>
            </a:r>
            <a:endParaRPr lang="en-US" altLang="tr-TR" dirty="0"/>
          </a:p>
        </p:txBody>
      </p:sp>
      <p:sp>
        <p:nvSpPr>
          <p:cNvPr id="8198" name="Rectangle 12"/>
          <p:cNvSpPr>
            <a:spLocks noChangeArrowheads="1"/>
          </p:cNvSpPr>
          <p:nvPr/>
        </p:nvSpPr>
        <p:spPr bwMode="auto">
          <a:xfrm>
            <a:off x="0" y="5637213"/>
            <a:ext cx="8839200"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spcAft>
                <a:spcPct val="20000"/>
              </a:spcAft>
              <a:buClr>
                <a:srgbClr val="FF3300"/>
              </a:buClr>
              <a:buFontTx/>
              <a:buChar char="•"/>
            </a:pPr>
            <a:r>
              <a:rPr lang="tr-TR" altLang="tr-TR" b="1">
                <a:solidFill>
                  <a:srgbClr val="CC00CC"/>
                </a:solidFill>
              </a:rPr>
              <a:t>İş ve Isı transferi arasındaki fark</a:t>
            </a:r>
            <a:r>
              <a:rPr lang="en-US" altLang="tr-TR" b="1">
                <a:solidFill>
                  <a:srgbClr val="CC00CC"/>
                </a:solidFill>
              </a:rPr>
              <a:t>:</a:t>
            </a:r>
            <a:r>
              <a:rPr lang="en-US" altLang="tr-TR"/>
              <a:t> </a:t>
            </a:r>
            <a:r>
              <a:rPr lang="tr-TR" altLang="tr-TR"/>
              <a:t>Enerji etkileşimi eğer sıcaklık farkından dolayı oluşıyorsa Isı transferi, yoksa iş’tir.</a:t>
            </a:r>
            <a:endParaRPr lang="en-US" altLang="tr-TR"/>
          </a:p>
        </p:txBody>
      </p:sp>
    </p:spTree>
    <p:extLst>
      <p:ext uri="{BB962C8B-B14F-4D97-AF65-F5344CB8AC3E}">
        <p14:creationId xmlns:p14="http://schemas.microsoft.com/office/powerpoint/2010/main" val="237042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4495800" y="5561013"/>
            <a:ext cx="46482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solidFill>
                  <a:srgbClr val="3333FF"/>
                </a:solidFill>
              </a:rPr>
              <a:t>uranyum </a:t>
            </a:r>
            <a:r>
              <a:rPr lang="es-ES" altLang="tr-TR">
                <a:solidFill>
                  <a:srgbClr val="3333FF"/>
                </a:solidFill>
              </a:rPr>
              <a:t>fisyonu ve hidrojen füzyonu ve </a:t>
            </a:r>
            <a:r>
              <a:rPr lang="tr-TR" altLang="tr-TR">
                <a:solidFill>
                  <a:srgbClr val="3333FF"/>
                </a:solidFill>
              </a:rPr>
              <a:t>açığa çıkan nükleer enerji</a:t>
            </a:r>
            <a:r>
              <a:rPr lang="en-US" altLang="tr-TR">
                <a:solidFill>
                  <a:srgbClr val="3333FF"/>
                </a:solidFill>
              </a:rPr>
              <a:t>.</a:t>
            </a:r>
          </a:p>
        </p:txBody>
      </p:sp>
      <p:sp>
        <p:nvSpPr>
          <p:cNvPr id="9219" name="Rectangle 2"/>
          <p:cNvSpPr>
            <a:spLocks noGrp="1" noChangeArrowheads="1"/>
          </p:cNvSpPr>
          <p:nvPr>
            <p:ph type="title" idx="4294967295"/>
          </p:nvPr>
        </p:nvSpPr>
        <p:spPr>
          <a:xfrm>
            <a:off x="228600" y="274638"/>
            <a:ext cx="7772400" cy="487362"/>
          </a:xfrm>
        </p:spPr>
        <p:txBody>
          <a:bodyPr>
            <a:normAutofit fontScale="90000"/>
          </a:bodyPr>
          <a:lstStyle/>
          <a:p>
            <a:r>
              <a:rPr lang="tr-TR" altLang="tr-TR" sz="3200" dirty="0"/>
              <a:t>Nükleer Enerji</a:t>
            </a:r>
            <a:endParaRPr lang="en-US" altLang="tr-TR" sz="3200" dirty="0"/>
          </a:p>
        </p:txBody>
      </p:sp>
      <p:sp>
        <p:nvSpPr>
          <p:cNvPr id="40966" name="Rectangle 6"/>
          <p:cNvSpPr>
            <a:spLocks noChangeArrowheads="1"/>
          </p:cNvSpPr>
          <p:nvPr/>
        </p:nvSpPr>
        <p:spPr bwMode="auto">
          <a:xfrm>
            <a:off x="76200" y="1014413"/>
            <a:ext cx="4495800" cy="5310187"/>
          </a:xfrm>
          <a:prstGeom prst="rect">
            <a:avLst/>
          </a:prstGeom>
          <a:noFill/>
          <a:ln w="9525">
            <a:noFill/>
            <a:miter lim="800000"/>
            <a:headEnd/>
            <a:tailEnd/>
          </a:ln>
          <a:effectLst/>
        </p:spPr>
        <p:txBody>
          <a:bodyPr>
            <a:spAutoFit/>
          </a:bodyPr>
          <a:lstStyle/>
          <a:p>
            <a:pPr>
              <a:buFont typeface="Arial" pitchFamily="34" charset="0"/>
              <a:buChar char="•"/>
              <a:defRPr/>
            </a:pPr>
            <a:r>
              <a:rPr lang="tr-TR" dirty="0">
                <a:latin typeface="+mj-lt"/>
              </a:rPr>
              <a:t>     En çok bilinen </a:t>
            </a:r>
            <a:r>
              <a:rPr lang="tr-TR" dirty="0" err="1">
                <a:latin typeface="+mj-lt"/>
              </a:rPr>
              <a:t>fisyon</a:t>
            </a:r>
            <a:r>
              <a:rPr lang="tr-TR" dirty="0">
                <a:latin typeface="+mj-lt"/>
              </a:rPr>
              <a:t> reaksiyonu, nükleer güç santrallerinde (2000 yılında,dünya genelinde bulunan 433 santralle 349000 MW elektrik üretimi gerçekleştirilmiştir) elektrik üretmek, denizaltıları çalıştırmak, hava taşımacılığında, nükleer silah üretiminde ve hatta uzay araçlarında yaygın olarak kullanılan uranyum atomunun (U–235 izotop) diğer elementlere bölünmesidir.</a:t>
            </a:r>
          </a:p>
          <a:p>
            <a:pPr>
              <a:buFont typeface="Arial" pitchFamily="34" charset="0"/>
              <a:buChar char="•"/>
              <a:defRPr/>
            </a:pPr>
            <a:r>
              <a:rPr lang="tr-TR" dirty="0">
                <a:latin typeface="+mj-lt"/>
              </a:rPr>
              <a:t>    İki küçük çekirdeğin füzyon ile daha büyük bir tanesi için birleşmesi </a:t>
            </a:r>
            <a:r>
              <a:rPr lang="sv-SE" dirty="0">
                <a:latin typeface="+mj-lt"/>
              </a:rPr>
              <a:t>sırasında nükleer enerji ortaya çıkar.</a:t>
            </a:r>
            <a:endParaRPr lang="tr-TR" dirty="0">
              <a:latin typeface="+mj-lt"/>
            </a:endParaRPr>
          </a:p>
          <a:p>
            <a:pPr>
              <a:buFont typeface="Arial" pitchFamily="34" charset="0"/>
              <a:buChar char="•"/>
              <a:defRPr/>
            </a:pPr>
            <a:r>
              <a:rPr lang="tr-TR" dirty="0">
                <a:latin typeface="+mj-lt"/>
              </a:rPr>
              <a:t>    Kontrolsüz füzyon reaksiyonu ilk olarak 1950 yılının başlarında gerçekleştirilmiştir. Ancak o zamandan beri güçlü lazerler, etkili manyetik alanlar ve elektrik akımları ile füzyon reaksiyonları</a:t>
            </a:r>
            <a:r>
              <a:rPr lang="pt-BR" dirty="0">
                <a:latin typeface="+mj-lt"/>
              </a:rPr>
              <a:t>nın kontrol edilmesi başarısızlıkla sonuçlanmıştır.</a:t>
            </a:r>
            <a:endParaRPr lang="en-US" dirty="0">
              <a:latin typeface="+mj-lt"/>
            </a:endParaRPr>
          </a:p>
        </p:txBody>
      </p:sp>
      <p:pic>
        <p:nvPicPr>
          <p:cNvPr id="922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43000"/>
            <a:ext cx="29337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89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8</a:t>
            </a:fld>
            <a:endParaRPr lang="tr-TR"/>
          </a:p>
        </p:txBody>
      </p:sp>
      <p:sp>
        <p:nvSpPr>
          <p:cNvPr id="3" name="Rectangle 6"/>
          <p:cNvSpPr>
            <a:spLocks noChangeArrowheads="1"/>
          </p:cNvSpPr>
          <p:nvPr/>
        </p:nvSpPr>
        <p:spPr bwMode="auto">
          <a:xfrm>
            <a:off x="971600" y="4149080"/>
            <a:ext cx="7272808"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tr-TR" dirty="0">
                <a:solidFill>
                  <a:srgbClr val="3333FF"/>
                </a:solidFill>
              </a:rPr>
              <a:t>Enerji bir sistemin s</a:t>
            </a:r>
            <a:r>
              <a:rPr lang="tr-TR" altLang="tr-TR" dirty="0">
                <a:solidFill>
                  <a:srgbClr val="3333FF"/>
                </a:solidFill>
              </a:rPr>
              <a:t>ı</a:t>
            </a:r>
            <a:r>
              <a:rPr lang="pt-BR" altLang="tr-TR" dirty="0">
                <a:solidFill>
                  <a:srgbClr val="3333FF"/>
                </a:solidFill>
              </a:rPr>
              <a:t>n</a:t>
            </a:r>
            <a:r>
              <a:rPr lang="tr-TR" altLang="tr-TR" dirty="0">
                <a:solidFill>
                  <a:srgbClr val="3333FF"/>
                </a:solidFill>
              </a:rPr>
              <a:t>ı</a:t>
            </a:r>
            <a:r>
              <a:rPr lang="pt-BR" altLang="tr-TR" dirty="0">
                <a:solidFill>
                  <a:srgbClr val="3333FF"/>
                </a:solidFill>
              </a:rPr>
              <a:t>rlar</a:t>
            </a:r>
            <a:r>
              <a:rPr lang="tr-TR" altLang="tr-TR" dirty="0">
                <a:solidFill>
                  <a:srgbClr val="3333FF"/>
                </a:solidFill>
              </a:rPr>
              <a:t>ı</a:t>
            </a:r>
            <a:r>
              <a:rPr lang="pt-BR" altLang="tr-TR" dirty="0">
                <a:solidFill>
                  <a:srgbClr val="3333FF"/>
                </a:solidFill>
              </a:rPr>
              <a:t>ndan </a:t>
            </a:r>
            <a:r>
              <a:rPr lang="tr-TR" altLang="tr-TR" dirty="0">
                <a:solidFill>
                  <a:srgbClr val="3333FF"/>
                </a:solidFill>
              </a:rPr>
              <a:t>ı</a:t>
            </a:r>
            <a:r>
              <a:rPr lang="pt-BR" altLang="tr-TR" dirty="0">
                <a:solidFill>
                  <a:srgbClr val="3333FF"/>
                </a:solidFill>
              </a:rPr>
              <a:t>s</a:t>
            </a:r>
            <a:r>
              <a:rPr lang="tr-TR" altLang="tr-TR" dirty="0">
                <a:solidFill>
                  <a:srgbClr val="3333FF"/>
                </a:solidFill>
              </a:rPr>
              <a:t>ı veya iş olarak geçebilir</a:t>
            </a:r>
            <a:r>
              <a:rPr lang="en-US" altLang="tr-TR" dirty="0">
                <a:solidFill>
                  <a:srgbClr val="3333FF"/>
                </a:solidFill>
              </a:rPr>
              <a:t>.</a:t>
            </a:r>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1" y="836712"/>
            <a:ext cx="4656279" cy="263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63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9</a:t>
            </a:fld>
            <a:endParaRPr lang="tr-TR"/>
          </a:p>
        </p:txBody>
      </p:sp>
      <p:sp>
        <p:nvSpPr>
          <p:cNvPr id="3" name="Dikdörtgen 2"/>
          <p:cNvSpPr/>
          <p:nvPr/>
        </p:nvSpPr>
        <p:spPr>
          <a:xfrm>
            <a:off x="503040" y="116632"/>
            <a:ext cx="8245424" cy="7694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sz="2400" b="1" dirty="0">
                <a:solidFill>
                  <a:srgbClr val="FF0000"/>
                </a:solidFill>
              </a:rPr>
              <a:t>İŞ ve ISI</a:t>
            </a:r>
            <a:endParaRPr lang="tr-TR" sz="2000" b="1" dirty="0">
              <a:solidFill>
                <a:srgbClr val="FF0000"/>
              </a:solidFill>
            </a:endParaRPr>
          </a:p>
          <a:p>
            <a:r>
              <a:rPr lang="tr-TR" sz="2000" b="1" dirty="0"/>
              <a:t>İŞİN TANIMI</a:t>
            </a:r>
          </a:p>
        </p:txBody>
      </p:sp>
      <p:sp>
        <p:nvSpPr>
          <p:cNvPr id="4" name="Dikdörtgen 3"/>
          <p:cNvSpPr/>
          <p:nvPr/>
        </p:nvSpPr>
        <p:spPr>
          <a:xfrm>
            <a:off x="251520" y="836711"/>
            <a:ext cx="5040560" cy="4247317"/>
          </a:xfrm>
          <a:prstGeom prst="rect">
            <a:avLst/>
          </a:prstGeom>
        </p:spPr>
        <p:txBody>
          <a:bodyPr wrap="square">
            <a:spAutoFit/>
          </a:bodyPr>
          <a:lstStyle/>
          <a:p>
            <a:pPr algn="just"/>
            <a:r>
              <a:rPr lang="tr-TR" dirty="0">
                <a:solidFill>
                  <a:srgbClr val="C00000"/>
                </a:solidFill>
              </a:rPr>
              <a:t>İş, </a:t>
            </a:r>
            <a:r>
              <a:rPr lang="tr-TR" dirty="0"/>
              <a:t>bir enerjidir.</a:t>
            </a:r>
          </a:p>
          <a:p>
            <a:pPr algn="just"/>
            <a:endParaRPr lang="tr-TR" dirty="0"/>
          </a:p>
          <a:p>
            <a:pPr algn="just"/>
            <a:r>
              <a:rPr lang="tr-TR" dirty="0"/>
              <a:t> Mekanik iş: Kuvvet ve kuvvet yönündeki yer değiştirmenin çarpımı olarak tarif edilir. İş=F.</a:t>
            </a:r>
            <a:r>
              <a:rPr lang="tr-TR" dirty="0">
                <a:sym typeface="Symbol"/>
              </a:rPr>
              <a:t></a:t>
            </a:r>
            <a:r>
              <a:rPr lang="tr-TR" dirty="0"/>
              <a:t>S</a:t>
            </a:r>
          </a:p>
          <a:p>
            <a:pPr algn="just"/>
            <a:endParaRPr lang="tr-TR" dirty="0"/>
          </a:p>
          <a:p>
            <a:pPr algn="just"/>
            <a:endParaRPr lang="tr-TR" dirty="0"/>
          </a:p>
          <a:p>
            <a:pPr algn="just"/>
            <a:endParaRPr lang="tr-TR" dirty="0"/>
          </a:p>
          <a:p>
            <a:pPr algn="just"/>
            <a:r>
              <a:rPr lang="tr-TR" dirty="0">
                <a:solidFill>
                  <a:srgbClr val="FF0000"/>
                </a:solidFill>
              </a:rPr>
              <a:t>Bir sistem ile çevresi arasındaki etkileşim olan iş</a:t>
            </a:r>
            <a:r>
              <a:rPr lang="tr-TR" dirty="0"/>
              <a:t>, çevre üzerindeki tek dış etki bir ağırlığın kaldırılması ise bir sistem tarafından yapılır. İşin büyüklüğü, ağırlık ve kaldırma mesafesinin bir sonucudur. </a:t>
            </a:r>
          </a:p>
          <a:p>
            <a:pPr algn="just"/>
            <a:endParaRPr lang="tr-TR" dirty="0"/>
          </a:p>
          <a:p>
            <a:pPr algn="just"/>
            <a:r>
              <a:rPr lang="tr-TR" dirty="0">
                <a:solidFill>
                  <a:srgbClr val="FF0000"/>
                </a:solidFill>
              </a:rPr>
              <a:t>Hareket halinde bir piston, dönen bir mil, sistem sınırlarını geçen bir elektrik kablosu, sistemle çevre arasında bir iş etkileşiminin olduğunu gösterir.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772816"/>
            <a:ext cx="3115449" cy="157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278262" y="5011341"/>
            <a:ext cx="8352929" cy="1477328"/>
          </a:xfrm>
          <a:prstGeom prst="rect">
            <a:avLst/>
          </a:prstGeom>
        </p:spPr>
        <p:txBody>
          <a:bodyPr wrap="square">
            <a:spAutoFit/>
          </a:bodyPr>
          <a:lstStyle/>
          <a:p>
            <a:pPr algn="just"/>
            <a:r>
              <a:rPr lang="tr-TR" dirty="0"/>
              <a:t>İş birimi,  kuvvet birimiyle mesafenin çarpımından çabucak elde edilir: </a:t>
            </a:r>
          </a:p>
          <a:p>
            <a:pPr algn="just"/>
            <a:r>
              <a:rPr lang="tr-TR" dirty="0"/>
              <a:t>SI sisteminde, </a:t>
            </a:r>
            <a:r>
              <a:rPr lang="tr-TR" dirty="0" err="1"/>
              <a:t>newton</a:t>
            </a:r>
            <a:r>
              <a:rPr lang="tr-TR" dirty="0"/>
              <a:t>-metre (</a:t>
            </a:r>
            <a:r>
              <a:rPr lang="tr-TR" dirty="0" err="1"/>
              <a:t>N·m</a:t>
            </a:r>
            <a:r>
              <a:rPr lang="tr-TR" dirty="0"/>
              <a:t>) veya </a:t>
            </a:r>
            <a:r>
              <a:rPr lang="tr-TR" dirty="0" err="1"/>
              <a:t>joule</a:t>
            </a:r>
            <a:r>
              <a:rPr lang="tr-TR" dirty="0"/>
              <a:t> (J) veya çoğunlukla </a:t>
            </a:r>
            <a:r>
              <a:rPr lang="tr-TR" dirty="0" err="1">
                <a:solidFill>
                  <a:srgbClr val="C00000"/>
                </a:solidFill>
              </a:rPr>
              <a:t>kJ</a:t>
            </a:r>
            <a:r>
              <a:rPr lang="tr-TR" dirty="0"/>
              <a:t> ; </a:t>
            </a:r>
          </a:p>
          <a:p>
            <a:pPr algn="just"/>
            <a:r>
              <a:rPr lang="tr-TR" dirty="0"/>
              <a:t>Birim kütle için iş;</a:t>
            </a:r>
          </a:p>
          <a:p>
            <a:pPr algn="just"/>
            <a:endParaRPr lang="tr-TR" dirty="0"/>
          </a:p>
          <a:p>
            <a:pPr algn="just"/>
            <a:endParaRPr lang="tr-TR" dirty="0"/>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626" y="5713908"/>
            <a:ext cx="1980728" cy="5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040" y="2109871"/>
            <a:ext cx="1739006" cy="63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070" y="1982365"/>
            <a:ext cx="1606327" cy="7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51645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TC101972873[[fn=Yaz]]</Template>
  <TotalTime>2152</TotalTime>
  <Words>1656</Words>
  <Application>Microsoft Office PowerPoint</Application>
  <PresentationFormat>Ekran Gösterisi (4:3)</PresentationFormat>
  <Paragraphs>211</Paragraphs>
  <Slides>38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38</vt:i4>
      </vt:variant>
    </vt:vector>
  </HeadingPairs>
  <TitlesOfParts>
    <vt:vector size="42" baseType="lpstr">
      <vt:lpstr>Arial</vt:lpstr>
      <vt:lpstr>Calibri</vt:lpstr>
      <vt:lpstr>Cambria Math</vt:lpstr>
      <vt:lpstr>Ofis Teması</vt:lpstr>
      <vt:lpstr>PowerPoint Sunusu</vt:lpstr>
      <vt:lpstr>PowerPoint Sunusu</vt:lpstr>
      <vt:lpstr>ENERJİNİN BİÇİMLERİ</vt:lpstr>
      <vt:lpstr>PowerPoint Sunusu</vt:lpstr>
      <vt:lpstr>İç Enerji Hakkında Bazı Fiziksel Gözlemler</vt:lpstr>
      <vt:lpstr>PowerPoint Sunusu</vt:lpstr>
      <vt:lpstr>Nükleer Enerji</vt:lpstr>
      <vt:lpstr>PowerPoint Sunusu</vt:lpstr>
      <vt:lpstr>PowerPoint Sunusu</vt:lpstr>
      <vt:lpstr>PowerPoint Sunusu</vt:lpstr>
      <vt:lpstr>PowerPoint Sunusu</vt:lpstr>
      <vt:lpstr>PowerPoint Sunusu</vt:lpstr>
      <vt:lpstr>HAREKETLİ SINIR İŞİ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ÖRNEK Sütünmesiz bir piston silindir düzeneğinde başlangıçta 400 kPa ve 200˚C sıcaklıkta 5 kg su buharı bulunmaktadır. Daha sonra buhara ısı geçişi olmakta ve sıcaklığı 250˚C’ ye yükselmektedir. Pistonun serbest hareket edebildiğini ve kütlesinin sabit olduğunu kabul ederek, buhar tarafından yapılan işi hesaplayınız</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HARUN CİFCİ</dc:creator>
  <cp:lastModifiedBy>BULUT-PC</cp:lastModifiedBy>
  <cp:revision>373</cp:revision>
  <dcterms:created xsi:type="dcterms:W3CDTF">2013-08-29T13:19:34Z</dcterms:created>
  <dcterms:modified xsi:type="dcterms:W3CDTF">2020-11-19T07:20:01Z</dcterms:modified>
</cp:coreProperties>
</file>