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92"/>
  </p:notesMasterIdLst>
  <p:sldIdLst>
    <p:sldId id="256" r:id="rId5"/>
    <p:sldId id="326" r:id="rId6"/>
    <p:sldId id="327" r:id="rId7"/>
    <p:sldId id="328" r:id="rId8"/>
    <p:sldId id="329" r:id="rId9"/>
    <p:sldId id="330" r:id="rId10"/>
    <p:sldId id="332" r:id="rId11"/>
    <p:sldId id="333" r:id="rId12"/>
    <p:sldId id="334" r:id="rId13"/>
    <p:sldId id="336" r:id="rId14"/>
    <p:sldId id="337" r:id="rId15"/>
    <p:sldId id="338" r:id="rId16"/>
    <p:sldId id="339" r:id="rId17"/>
    <p:sldId id="393" r:id="rId18"/>
    <p:sldId id="394" r:id="rId19"/>
    <p:sldId id="395" r:id="rId20"/>
    <p:sldId id="396" r:id="rId21"/>
    <p:sldId id="340" r:id="rId22"/>
    <p:sldId id="341" r:id="rId23"/>
    <p:sldId id="392" r:id="rId24"/>
    <p:sldId id="342" r:id="rId25"/>
    <p:sldId id="343" r:id="rId26"/>
    <p:sldId id="344" r:id="rId27"/>
    <p:sldId id="345" r:id="rId28"/>
    <p:sldId id="346" r:id="rId29"/>
    <p:sldId id="397" r:id="rId30"/>
    <p:sldId id="398" r:id="rId31"/>
    <p:sldId id="399" r:id="rId32"/>
    <p:sldId id="400" r:id="rId33"/>
    <p:sldId id="347"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5" r:id="rId9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8CAAF-837E-4F96-AE72-C3A9B7742DD4}" type="datetimeFigureOut">
              <a:rPr lang="tr-TR" smtClean="0"/>
              <a:t>30.11.2020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CA934-00C9-4DA8-A7FF-B864E054C729}" type="slidenum">
              <a:rPr lang="tr-TR" smtClean="0"/>
              <a:t>‹#›</a:t>
            </a:fld>
            <a:endParaRPr lang="tr-TR"/>
          </a:p>
        </p:txBody>
      </p:sp>
    </p:spTree>
    <p:extLst>
      <p:ext uri="{BB962C8B-B14F-4D97-AF65-F5344CB8AC3E}">
        <p14:creationId xmlns:p14="http://schemas.microsoft.com/office/powerpoint/2010/main" val="137858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3</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7</a:t>
            </a:fld>
            <a:endParaRPr lang="tr-TR"/>
          </a:p>
        </p:txBody>
      </p:sp>
    </p:spTree>
    <p:extLst>
      <p:ext uri="{BB962C8B-B14F-4D97-AF65-F5344CB8AC3E}">
        <p14:creationId xmlns:p14="http://schemas.microsoft.com/office/powerpoint/2010/main" val="354749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773A31C-1E5F-41B7-86B9-67026A2D85BA}" type="datetime1">
              <a:rPr lang="tr-TR" smtClean="0"/>
              <a:t>30.11.2020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453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3D52886-9140-4652-81A1-4A87997CC622}" type="datetime1">
              <a:rPr lang="tr-TR" smtClean="0"/>
              <a:t>30.11.2020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5838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2947C-03F5-4657-B81A-3749E1601412}" type="datetime1">
              <a:rPr lang="tr-TR" smtClean="0"/>
              <a:t>30.11.2020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3807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39825"/>
          </a:xfrm>
        </p:spPr>
        <p:txBody>
          <a:bodyPr/>
          <a:lstStyle/>
          <a:p>
            <a:r>
              <a:rPr lang="tr-TR"/>
              <a:t>Asıl başlık stili için tıklatın</a:t>
            </a:r>
            <a:endParaRPr lang="en-US"/>
          </a:p>
        </p:txBody>
      </p:sp>
      <p:sp>
        <p:nvSpPr>
          <p:cNvPr id="3" name="İçerik Yer Tutucusu 2"/>
          <p:cNvSpPr>
            <a:spLocks noGrp="1"/>
          </p:cNvSpPr>
          <p:nvPr>
            <p:ph sz="quarter" idx="1"/>
          </p:nvPr>
        </p:nvSpPr>
        <p:spPr>
          <a:xfrm>
            <a:off x="457200" y="1600200"/>
            <a:ext cx="4038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quarter" idx="2"/>
          </p:nvPr>
        </p:nvSpPr>
        <p:spPr>
          <a:xfrm>
            <a:off x="4648200" y="1600200"/>
            <a:ext cx="4038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a:xfrm>
            <a:off x="457200" y="6248400"/>
            <a:ext cx="2133600" cy="457200"/>
          </a:xfrm>
        </p:spPr>
        <p:txBody>
          <a:bodyPr/>
          <a:lstStyle>
            <a:lvl1pPr>
              <a:defRPr/>
            </a:lvl1pPr>
          </a:lstStyle>
          <a:p>
            <a:fld id="{3D96EB8A-8998-49FE-87D2-3B4DC06640F2}" type="datetimeFigureOut">
              <a:rPr lang="tr-TR"/>
              <a:pPr/>
              <a:t>30.11.2020</a:t>
            </a:fld>
            <a:endParaRPr lang="tr-TR"/>
          </a:p>
        </p:txBody>
      </p:sp>
      <p:sp>
        <p:nvSpPr>
          <p:cNvPr id="8" name="Altbilgi Yer Tutucusu 7"/>
          <p:cNvSpPr>
            <a:spLocks noGrp="1"/>
          </p:cNvSpPr>
          <p:nvPr>
            <p:ph type="ftr" sz="quarter" idx="11"/>
          </p:nvPr>
        </p:nvSpPr>
        <p:spPr>
          <a:xfrm>
            <a:off x="3124200" y="6248400"/>
            <a:ext cx="2895600" cy="457200"/>
          </a:xfrm>
        </p:spPr>
        <p:txBody>
          <a:bodyPr/>
          <a:lstStyle>
            <a:lvl1pPr>
              <a:defRPr/>
            </a:lvl1pPr>
          </a:lstStyle>
          <a:p>
            <a:endParaRPr lang="tr-TR"/>
          </a:p>
        </p:txBody>
      </p:sp>
      <p:sp>
        <p:nvSpPr>
          <p:cNvPr id="9" name="Slayt Numarası Yer Tutucusu 8"/>
          <p:cNvSpPr>
            <a:spLocks noGrp="1"/>
          </p:cNvSpPr>
          <p:nvPr>
            <p:ph type="sldNum" sz="quarter" idx="12"/>
          </p:nvPr>
        </p:nvSpPr>
        <p:spPr>
          <a:xfrm>
            <a:off x="6553200" y="6248400"/>
            <a:ext cx="2133600" cy="457200"/>
          </a:xfrm>
        </p:spPr>
        <p:txBody>
          <a:bodyPr/>
          <a:lstStyle>
            <a:lvl1pPr>
              <a:defRPr/>
            </a:lvl1pPr>
          </a:lstStyle>
          <a:p>
            <a:fld id="{8D117384-B21C-49AF-9553-4A873EDFED1E}" type="slidenum">
              <a:rPr lang="tr-TR"/>
              <a:pPr/>
              <a:t>‹#›</a:t>
            </a:fld>
            <a:endParaRPr lang="tr-TR"/>
          </a:p>
        </p:txBody>
      </p:sp>
    </p:spTree>
    <p:extLst>
      <p:ext uri="{BB962C8B-B14F-4D97-AF65-F5344CB8AC3E}">
        <p14:creationId xmlns:p14="http://schemas.microsoft.com/office/powerpoint/2010/main" val="1832968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40963"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64"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a:t>Asıl başlık stili için tıklatın</a:t>
            </a:r>
          </a:p>
        </p:txBody>
      </p:sp>
      <p:sp>
        <p:nvSpPr>
          <p:cNvPr id="409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40966"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Tree>
    <p:extLst>
      <p:ext uri="{BB962C8B-B14F-4D97-AF65-F5344CB8AC3E}">
        <p14:creationId xmlns:p14="http://schemas.microsoft.com/office/powerpoint/2010/main" val="2188332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19620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225458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0225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3914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04010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67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62DAE5D-DC60-4662-9C40-6E2C373B56F6}" type="datetime1">
              <a:rPr lang="tr-TR" smtClean="0"/>
              <a:t>30.11.2020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0947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92070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48216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7100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63718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40963"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64"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a:t>Asıl başlık stili için tıklatın</a:t>
            </a:r>
          </a:p>
        </p:txBody>
      </p:sp>
      <p:sp>
        <p:nvSpPr>
          <p:cNvPr id="409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40966"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Tree>
    <p:extLst>
      <p:ext uri="{BB962C8B-B14F-4D97-AF65-F5344CB8AC3E}">
        <p14:creationId xmlns:p14="http://schemas.microsoft.com/office/powerpoint/2010/main" val="198457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4159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940382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65500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45195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78295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DB87F2C-5EFD-4E9B-9BFB-24322B44854C}" type="datetime1">
              <a:rPr lang="tr-TR" smtClean="0"/>
              <a:t>30.11.2020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949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89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274365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869880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4091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52708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40963"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64"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a:t>Asıl başlık stili için tıklatın</a:t>
            </a:r>
          </a:p>
        </p:txBody>
      </p:sp>
      <p:sp>
        <p:nvSpPr>
          <p:cNvPr id="409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40966"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Tree>
    <p:extLst>
      <p:ext uri="{BB962C8B-B14F-4D97-AF65-F5344CB8AC3E}">
        <p14:creationId xmlns:p14="http://schemas.microsoft.com/office/powerpoint/2010/main" val="336674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28591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904189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602585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68198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6B8D450-1D17-4E8D-843C-65C1AF08CF24}" type="datetime1">
              <a:rPr lang="tr-TR" smtClean="0"/>
              <a:t>30.11.2020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11535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882612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981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3602534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063103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159616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2976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2BD4787-1C2B-4F62-9C11-A54FA46626E7}" type="datetime1">
              <a:rPr lang="tr-TR" smtClean="0"/>
              <a:t>30.11.2020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441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F610C46-BA68-4320-A6B4-023AA35FBB6F}" type="datetime1">
              <a:rPr lang="tr-TR" smtClean="0"/>
              <a:t>30.11.2020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996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4AE9A68-80ED-48CE-B2B7-AE0D67A47E8C}" type="datetime1">
              <a:rPr lang="tr-TR" smtClean="0"/>
              <a:t>30.11.2020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1097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99FFA-17E9-434E-A4DF-65EA42F2B5F0}" type="datetime1">
              <a:rPr lang="tr-TR" smtClean="0"/>
              <a:t>30.11.2020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874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CFAE583-164A-43B4-B993-8BC6135ECB9F}" type="datetime1">
              <a:rPr lang="tr-TR" smtClean="0"/>
              <a:t>30.11.2020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492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AAEBC-A669-4F9B-B0CC-A87C58E99AB5}" type="datetime1">
              <a:rPr lang="tr-TR" smtClean="0"/>
              <a:t>30.11.2020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87424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39" name="Rectangle 3"/>
          <p:cNvSpPr>
            <a:spLocks noChangeArrowheads="1"/>
          </p:cNvSpPr>
          <p:nvPr/>
        </p:nvSpPr>
        <p:spPr bwMode="auto">
          <a:xfrm>
            <a:off x="4343400" y="6310313"/>
            <a:ext cx="48006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40"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9941"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39942"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
        <p:nvSpPr>
          <p:cNvPr id="39943" name="Text Box 7"/>
          <p:cNvSpPr txBox="1">
            <a:spLocks noChangeArrowheads="1"/>
          </p:cNvSpPr>
          <p:nvPr/>
        </p:nvSpPr>
        <p:spPr bwMode="auto">
          <a:xfrm>
            <a:off x="4708525" y="6383338"/>
            <a:ext cx="443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a:solidFill>
                  <a:srgbClr val="FFFFFF"/>
                </a:solidFill>
              </a:rPr>
              <a:t>Bölüm</a:t>
            </a:r>
            <a:r>
              <a:rPr lang="en-US" sz="1200">
                <a:solidFill>
                  <a:srgbClr val="FFFFFF"/>
                </a:solidFill>
              </a:rPr>
              <a:t> </a:t>
            </a:r>
            <a:r>
              <a:rPr lang="tr-TR" sz="1200">
                <a:solidFill>
                  <a:srgbClr val="FFFFFF"/>
                </a:solidFill>
              </a:rPr>
              <a:t>5</a:t>
            </a:r>
            <a:r>
              <a:rPr lang="en-US" sz="1200">
                <a:solidFill>
                  <a:srgbClr val="FFFFFF"/>
                </a:solidFill>
              </a:rPr>
              <a:t>: </a:t>
            </a:r>
            <a:r>
              <a:rPr lang="tr-TR" sz="1200">
                <a:solidFill>
                  <a:srgbClr val="FFFFFF"/>
                </a:solidFill>
              </a:rPr>
              <a:t>Kontrol Hacimleri için Kütle ve Enerji Çözümlemesi</a:t>
            </a:r>
            <a:endParaRPr lang="en-US" sz="1200">
              <a:solidFill>
                <a:srgbClr val="FFFFFF"/>
              </a:solidFill>
            </a:endParaRPr>
          </a:p>
        </p:txBody>
      </p:sp>
      <p:sp>
        <p:nvSpPr>
          <p:cNvPr id="39944"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FEDFDB3C-A6A5-45EB-AD9F-BB54DB1E5F73}" type="slidenum">
              <a:rPr lang="en-US" sz="1400" smtClean="0">
                <a:solidFill>
                  <a:srgbClr val="FFFFFF"/>
                </a:solidFill>
              </a:rPr>
              <a:pPr fontAlgn="base">
                <a:spcBef>
                  <a:spcPct val="0"/>
                </a:spcBef>
                <a:spcAft>
                  <a:spcPct val="0"/>
                </a:spcAft>
              </a:pPr>
              <a:t>‹#›</a:t>
            </a:fld>
            <a:endParaRPr lang="en-US" sz="1400">
              <a:solidFill>
                <a:srgbClr val="FFFFFF"/>
              </a:solidFill>
            </a:endParaRPr>
          </a:p>
        </p:txBody>
      </p:sp>
    </p:spTree>
    <p:extLst>
      <p:ext uri="{BB962C8B-B14F-4D97-AF65-F5344CB8AC3E}">
        <p14:creationId xmlns:p14="http://schemas.microsoft.com/office/powerpoint/2010/main" val="1475016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39" name="Rectangle 3"/>
          <p:cNvSpPr>
            <a:spLocks noChangeArrowheads="1"/>
          </p:cNvSpPr>
          <p:nvPr/>
        </p:nvSpPr>
        <p:spPr bwMode="auto">
          <a:xfrm>
            <a:off x="4343400" y="6310313"/>
            <a:ext cx="48006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40"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9941"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39942"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
        <p:nvSpPr>
          <p:cNvPr id="39943" name="Text Box 7"/>
          <p:cNvSpPr txBox="1">
            <a:spLocks noChangeArrowheads="1"/>
          </p:cNvSpPr>
          <p:nvPr/>
        </p:nvSpPr>
        <p:spPr bwMode="auto">
          <a:xfrm>
            <a:off x="4708525" y="6383338"/>
            <a:ext cx="443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a:solidFill>
                  <a:srgbClr val="FFFFFF"/>
                </a:solidFill>
              </a:rPr>
              <a:t>Bölüm</a:t>
            </a:r>
            <a:r>
              <a:rPr lang="en-US" sz="1200">
                <a:solidFill>
                  <a:srgbClr val="FFFFFF"/>
                </a:solidFill>
              </a:rPr>
              <a:t> </a:t>
            </a:r>
            <a:r>
              <a:rPr lang="tr-TR" sz="1200">
                <a:solidFill>
                  <a:srgbClr val="FFFFFF"/>
                </a:solidFill>
              </a:rPr>
              <a:t>5</a:t>
            </a:r>
            <a:r>
              <a:rPr lang="en-US" sz="1200">
                <a:solidFill>
                  <a:srgbClr val="FFFFFF"/>
                </a:solidFill>
              </a:rPr>
              <a:t>: </a:t>
            </a:r>
            <a:r>
              <a:rPr lang="tr-TR" sz="1200">
                <a:solidFill>
                  <a:srgbClr val="FFFFFF"/>
                </a:solidFill>
              </a:rPr>
              <a:t>Kontrol Hacimleri için Kütle ve Enerji Çözümlemesi</a:t>
            </a:r>
            <a:endParaRPr lang="en-US" sz="1200">
              <a:solidFill>
                <a:srgbClr val="FFFFFF"/>
              </a:solidFill>
            </a:endParaRPr>
          </a:p>
        </p:txBody>
      </p:sp>
      <p:sp>
        <p:nvSpPr>
          <p:cNvPr id="39944"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FEDFDB3C-A6A5-45EB-AD9F-BB54DB1E5F73}" type="slidenum">
              <a:rPr lang="en-US" sz="1400" smtClean="0">
                <a:solidFill>
                  <a:srgbClr val="FFFFFF"/>
                </a:solidFill>
              </a:rPr>
              <a:pPr fontAlgn="base">
                <a:spcBef>
                  <a:spcPct val="0"/>
                </a:spcBef>
                <a:spcAft>
                  <a:spcPct val="0"/>
                </a:spcAft>
              </a:pPr>
              <a:t>‹#›</a:t>
            </a:fld>
            <a:endParaRPr lang="en-US" sz="1400">
              <a:solidFill>
                <a:srgbClr val="FFFFFF"/>
              </a:solidFill>
            </a:endParaRPr>
          </a:p>
        </p:txBody>
      </p:sp>
    </p:spTree>
    <p:extLst>
      <p:ext uri="{BB962C8B-B14F-4D97-AF65-F5344CB8AC3E}">
        <p14:creationId xmlns:p14="http://schemas.microsoft.com/office/powerpoint/2010/main" val="17379507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39" name="Rectangle 3"/>
          <p:cNvSpPr>
            <a:spLocks noChangeArrowheads="1"/>
          </p:cNvSpPr>
          <p:nvPr/>
        </p:nvSpPr>
        <p:spPr bwMode="auto">
          <a:xfrm>
            <a:off x="4343400" y="6310313"/>
            <a:ext cx="48006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solidFill>
                <a:srgbClr val="000000"/>
              </a:solidFill>
            </a:endParaRPr>
          </a:p>
        </p:txBody>
      </p:sp>
      <p:sp>
        <p:nvSpPr>
          <p:cNvPr id="39940"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9941"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39942"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
        <p:nvSpPr>
          <p:cNvPr id="39943" name="Text Box 7"/>
          <p:cNvSpPr txBox="1">
            <a:spLocks noChangeArrowheads="1"/>
          </p:cNvSpPr>
          <p:nvPr/>
        </p:nvSpPr>
        <p:spPr bwMode="auto">
          <a:xfrm>
            <a:off x="4708525" y="6383338"/>
            <a:ext cx="443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a:solidFill>
                  <a:srgbClr val="FFFFFF"/>
                </a:solidFill>
              </a:rPr>
              <a:t>Bölüm</a:t>
            </a:r>
            <a:r>
              <a:rPr lang="en-US" sz="1200">
                <a:solidFill>
                  <a:srgbClr val="FFFFFF"/>
                </a:solidFill>
              </a:rPr>
              <a:t> </a:t>
            </a:r>
            <a:r>
              <a:rPr lang="tr-TR" sz="1200">
                <a:solidFill>
                  <a:srgbClr val="FFFFFF"/>
                </a:solidFill>
              </a:rPr>
              <a:t>5</a:t>
            </a:r>
            <a:r>
              <a:rPr lang="en-US" sz="1200">
                <a:solidFill>
                  <a:srgbClr val="FFFFFF"/>
                </a:solidFill>
              </a:rPr>
              <a:t>: </a:t>
            </a:r>
            <a:r>
              <a:rPr lang="tr-TR" sz="1200">
                <a:solidFill>
                  <a:srgbClr val="FFFFFF"/>
                </a:solidFill>
              </a:rPr>
              <a:t>Kontrol Hacimleri için Kütle ve Enerji Çözümlemesi</a:t>
            </a:r>
            <a:endParaRPr lang="en-US" sz="1200">
              <a:solidFill>
                <a:srgbClr val="FFFFFF"/>
              </a:solidFill>
            </a:endParaRPr>
          </a:p>
        </p:txBody>
      </p:sp>
      <p:sp>
        <p:nvSpPr>
          <p:cNvPr id="39944"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FEDFDB3C-A6A5-45EB-AD9F-BB54DB1E5F73}" type="slidenum">
              <a:rPr lang="en-US" sz="1400" smtClean="0">
                <a:solidFill>
                  <a:srgbClr val="FFFFFF"/>
                </a:solidFill>
              </a:rPr>
              <a:pPr fontAlgn="base">
                <a:spcBef>
                  <a:spcPct val="0"/>
                </a:spcBef>
                <a:spcAft>
                  <a:spcPct val="0"/>
                </a:spcAft>
              </a:pPr>
              <a:t>‹#›</a:t>
            </a:fld>
            <a:endParaRPr lang="en-US" sz="1400">
              <a:solidFill>
                <a:srgbClr val="FFFFFF"/>
              </a:solidFill>
            </a:endParaRPr>
          </a:p>
        </p:txBody>
      </p:sp>
    </p:spTree>
    <p:extLst>
      <p:ext uri="{BB962C8B-B14F-4D97-AF65-F5344CB8AC3E}">
        <p14:creationId xmlns:p14="http://schemas.microsoft.com/office/powerpoint/2010/main" val="37810268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wmf"/><Relationship Id="rId7" Type="http://schemas.openxmlformats.org/officeDocument/2006/relationships/image" Target="../media/image49.wmf"/><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wmf"/><Relationship Id="rId10" Type="http://schemas.openxmlformats.org/officeDocument/2006/relationships/image" Target="../media/image52.wmf"/><Relationship Id="rId4" Type="http://schemas.openxmlformats.org/officeDocument/2006/relationships/image" Target="../media/image45.wmf"/><Relationship Id="rId9" Type="http://schemas.openxmlformats.org/officeDocument/2006/relationships/image" Target="../media/image51.wmf"/></Relationships>
</file>

<file path=ppt/slides/_rels/slide2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8.wmf"/><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wmf"/></Relationships>
</file>

<file path=ppt/slides/_rels/slide2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png"/><Relationship Id="rId10" Type="http://schemas.openxmlformats.org/officeDocument/2006/relationships/image" Target="../media/image69.wmf"/><Relationship Id="rId4" Type="http://schemas.openxmlformats.org/officeDocument/2006/relationships/image" Target="../media/image63.png"/><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3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10.png"/></Relationships>
</file>

<file path=ppt/slides/_rels/slide6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jpg"/></Relationships>
</file>

<file path=ppt/slides/_rels/slide6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6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4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4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7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56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8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38.png"/><Relationship Id="rId7" Type="http://schemas.openxmlformats.org/officeDocument/2006/relationships/image" Target="../media/image1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39.png"/><Relationship Id="rId9" Type="http://schemas.openxmlformats.org/officeDocument/2006/relationships/image" Target="../media/image146.png"/></Relationships>
</file>

<file path=ppt/slides/_rels/slide86.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7.pn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s>
</file>

<file path=ppt/slides/_rels/slide87.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a:t>MÜHENDİSLER İÇİN TERMODİNAMİK</a:t>
            </a:r>
          </a:p>
          <a:p>
            <a:pPr algn="ctr"/>
            <a:r>
              <a:rPr lang="tr-TR" sz="2400" dirty="0"/>
              <a:t>Prof. Dr. Hüsamettin BULUT</a:t>
            </a:r>
          </a:p>
        </p:txBody>
      </p:sp>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89980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54" y="1268760"/>
            <a:ext cx="838829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32888" y="260648"/>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t>TERMODİNAMİĞİN BİRİNCİ YASASI</a:t>
            </a:r>
          </a:p>
          <a:p>
            <a:r>
              <a:rPr lang="tr-TR" sz="2000" b="1" dirty="0"/>
              <a:t>4.3 TERMODİNAMİĞİN BİRİNCİ YASASININ BİR İŞLEME UYGULANMASI</a:t>
            </a:r>
          </a:p>
        </p:txBody>
      </p:sp>
    </p:spTree>
    <p:extLst>
      <p:ext uri="{BB962C8B-B14F-4D97-AF65-F5344CB8AC3E}">
        <p14:creationId xmlns:p14="http://schemas.microsoft.com/office/powerpoint/2010/main" val="228834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3" name="Dikdörtgen 2"/>
          <p:cNvSpPr/>
          <p:nvPr/>
        </p:nvSpPr>
        <p:spPr>
          <a:xfrm>
            <a:off x="489176" y="188640"/>
            <a:ext cx="8245424"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2400" b="1" dirty="0"/>
              <a:t>TERMODİNAMİĞİN BİRİNCİ YASASI</a:t>
            </a:r>
          </a:p>
          <a:p>
            <a:pPr algn="ctr"/>
            <a:r>
              <a:rPr lang="tr-TR" sz="2000" b="1" dirty="0">
                <a:solidFill>
                  <a:srgbClr val="FF0000"/>
                </a:solidFill>
              </a:rPr>
              <a:t>4.4 ENTALPİ</a:t>
            </a:r>
          </a:p>
        </p:txBody>
      </p:sp>
      <mc:AlternateContent xmlns:mc="http://schemas.openxmlformats.org/markup-compatibility/2006" xmlns:a14="http://schemas.microsoft.com/office/drawing/2010/main">
        <mc:Choice Requires="a14">
          <p:sp>
            <p:nvSpPr>
              <p:cNvPr id="4" name="Dikdörtgen 3"/>
              <p:cNvSpPr/>
              <p:nvPr/>
            </p:nvSpPr>
            <p:spPr>
              <a:xfrm>
                <a:off x="489176" y="987681"/>
                <a:ext cx="8211888" cy="1477328"/>
              </a:xfrm>
              <a:prstGeom prst="rect">
                <a:avLst/>
              </a:prstGeom>
            </p:spPr>
            <p:txBody>
              <a:bodyPr wrap="square">
                <a:spAutoFit/>
              </a:bodyPr>
              <a:lstStyle/>
              <a:p>
                <a:pPr algn="just"/>
                <a:r>
                  <a:rPr lang="tr-TR" dirty="0"/>
                  <a:t>Sistemin kinetik ve potansiyel enerji değişimleri ihmal edilir ve diğer iş türlerinin de bulunmadığı göz önünde bulundurulursa termodinamiğin birinci yasası aşağıdaki şekilde yazılabilir.</a:t>
                </a:r>
              </a:p>
              <a:p>
                <a:pPr algn="just"/>
                <a:endParaRPr lang="tr-TR" dirty="0"/>
              </a:p>
              <a:p>
                <a:pPr algn="just"/>
                <a:r>
                  <a:rPr lang="tr-TR" b="0" dirty="0"/>
                  <a:t>			</a:t>
                </a:r>
                <a14:m>
                  <m:oMath xmlns:m="http://schemas.openxmlformats.org/officeDocument/2006/math">
                    <m:r>
                      <a:rPr lang="tr-TR" b="0" i="1" smtClean="0">
                        <a:latin typeface="Cambria Math"/>
                      </a:rPr>
                      <m:t>𝑄</m:t>
                    </m:r>
                    <m:r>
                      <a:rPr lang="tr-TR" b="0" i="1" smtClean="0">
                        <a:latin typeface="Cambria Math"/>
                      </a:rPr>
                      <m:t>−</m:t>
                    </m:r>
                    <m:r>
                      <a:rPr lang="tr-TR" b="0" i="1" smtClean="0">
                        <a:latin typeface="Cambria Math"/>
                      </a:rPr>
                      <m:t>𝑊</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𝑈</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𝑈</m:t>
                        </m:r>
                      </m:e>
                      <m:sub>
                        <m:r>
                          <a:rPr lang="tr-TR" b="0" i="1" smtClean="0">
                            <a:latin typeface="Cambria Math"/>
                          </a:rPr>
                          <m:t>1</m:t>
                        </m:r>
                      </m:sub>
                    </m:sSub>
                  </m:oMath>
                </a14:m>
                <a:r>
                  <a:rPr lang="tr-TR" dirty="0"/>
                  <a:t> 			  	(4.8)</a:t>
                </a:r>
              </a:p>
            </p:txBody>
          </p:sp>
        </mc:Choice>
        <mc:Fallback xmlns="">
          <p:sp>
            <p:nvSpPr>
              <p:cNvPr id="4" name="Dikdörtgen 3"/>
              <p:cNvSpPr>
                <a:spLocks noRot="1" noChangeAspect="1" noMove="1" noResize="1" noEditPoints="1" noAdjustHandles="1" noChangeArrowheads="1" noChangeShapeType="1" noTextEdit="1"/>
              </p:cNvSpPr>
              <p:nvPr/>
            </p:nvSpPr>
            <p:spPr>
              <a:xfrm>
                <a:off x="489176" y="987681"/>
                <a:ext cx="8211888" cy="1477328"/>
              </a:xfrm>
              <a:prstGeom prst="rect">
                <a:avLst/>
              </a:prstGeom>
              <a:blipFill rotWithShape="1">
                <a:blip r:embed="rId2"/>
                <a:stretch>
                  <a:fillRect l="-594" t="-2066" r="-668" b="-5785"/>
                </a:stretch>
              </a:blipFill>
            </p:spPr>
            <p:txBody>
              <a:bodyPr/>
              <a:lstStyle/>
              <a:p>
                <a:r>
                  <a:rPr lang="en-US">
                    <a:noFill/>
                  </a:rPr>
                  <a:t> </a:t>
                </a:r>
              </a:p>
            </p:txBody>
          </p:sp>
        </mc:Fallback>
      </mc:AlternateContent>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32" y="2564904"/>
            <a:ext cx="69246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531729" y="4501569"/>
                <a:ext cx="8211887" cy="646331"/>
              </a:xfrm>
              <a:prstGeom prst="rect">
                <a:avLst/>
              </a:prstGeom>
            </p:spPr>
            <p:txBody>
              <a:bodyPr wrap="square">
                <a:spAutoFit/>
              </a:bodyPr>
              <a:lstStyle/>
              <a:p>
                <a:r>
                  <a:rPr lang="tr-TR" dirty="0"/>
                  <a:t>Ağırlığı kaldırmada sabit basınç işlemi sırasında yapılan iş,</a:t>
                </a:r>
              </a:p>
              <a:p>
                <a:r>
                  <a:rPr lang="tr-TR" b="0" dirty="0"/>
                  <a:t>			</a:t>
                </a:r>
                <a14:m>
                  <m:oMath xmlns:m="http://schemas.openxmlformats.org/officeDocument/2006/math">
                    <m:r>
                      <a:rPr lang="tr-TR" b="0" i="1" smtClean="0">
                        <a:latin typeface="Cambria Math"/>
                      </a:rPr>
                      <m:t>𝑊</m:t>
                    </m:r>
                    <m:r>
                      <a:rPr lang="tr-TR" b="0" i="1" smtClean="0">
                        <a:latin typeface="Cambria Math"/>
                      </a:rPr>
                      <m:t>=</m:t>
                    </m:r>
                    <m:r>
                      <a:rPr lang="tr-TR" b="0" i="1" smtClean="0">
                        <a:latin typeface="Cambria Math"/>
                      </a:rPr>
                      <m:t>𝑃</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1</m:t>
                            </m:r>
                          </m:sub>
                        </m:sSub>
                      </m:e>
                    </m:d>
                  </m:oMath>
                </a14:m>
                <a:r>
                  <a:rPr lang="tr-TR" dirty="0"/>
                  <a:t> 				 (4.9)</a:t>
                </a:r>
              </a:p>
            </p:txBody>
          </p:sp>
        </mc:Choice>
        <mc:Fallback xmlns="">
          <p:sp>
            <p:nvSpPr>
              <p:cNvPr id="5" name="Dikdörtgen 4"/>
              <p:cNvSpPr>
                <a:spLocks noRot="1" noChangeAspect="1" noMove="1" noResize="1" noEditPoints="1" noAdjustHandles="1" noChangeArrowheads="1" noChangeShapeType="1" noTextEdit="1"/>
              </p:cNvSpPr>
              <p:nvPr/>
            </p:nvSpPr>
            <p:spPr>
              <a:xfrm>
                <a:off x="531729" y="4501569"/>
                <a:ext cx="8211887" cy="646331"/>
              </a:xfrm>
              <a:prstGeom prst="rect">
                <a:avLst/>
              </a:prstGeom>
              <a:blipFill rotWithShape="1">
                <a:blip r:embed="rId4"/>
                <a:stretch>
                  <a:fillRect l="-594"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41946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mc:AlternateContent xmlns:mc="http://schemas.openxmlformats.org/markup-compatibility/2006" xmlns:a14="http://schemas.microsoft.com/office/drawing/2010/main">
        <mc:Choice Requires="a14">
          <p:sp>
            <p:nvSpPr>
              <p:cNvPr id="4" name="Dikdörtgen 3"/>
              <p:cNvSpPr/>
              <p:nvPr/>
            </p:nvSpPr>
            <p:spPr>
              <a:xfrm>
                <a:off x="489176" y="1124744"/>
                <a:ext cx="8136904" cy="5078313"/>
              </a:xfrm>
              <a:prstGeom prst="rect">
                <a:avLst/>
              </a:prstGeom>
            </p:spPr>
            <p:txBody>
              <a:bodyPr wrap="square">
                <a:spAutoFit/>
              </a:bodyPr>
              <a:lstStyle/>
              <a:p>
                <a:r>
                  <a:rPr lang="tr-TR" dirty="0"/>
                  <a:t>Bu durumda birinci yasa aşağıdaki gibi ifade edilebilir.</a:t>
                </a:r>
              </a:p>
              <a:p>
                <a:endParaRPr lang="tr-TR" dirty="0"/>
              </a:p>
              <a:p>
                <a:r>
                  <a:rPr lang="tr-TR" b="0" dirty="0"/>
                  <a:t>			</a:t>
                </a:r>
                <a14:m>
                  <m:oMath xmlns:m="http://schemas.openxmlformats.org/officeDocument/2006/math">
                    <m:r>
                      <a:rPr lang="tr-TR" b="0" i="1" smtClean="0">
                        <a:latin typeface="Cambria Math"/>
                      </a:rPr>
                      <m:t>𝑄</m:t>
                    </m:r>
                    <m:r>
                      <a:rPr lang="tr-TR" b="0" i="1" smtClean="0">
                        <a:latin typeface="Cambria Math"/>
                      </a:rPr>
                      <m:t>=</m:t>
                    </m:r>
                    <m:sSub>
                      <m:sSubPr>
                        <m:ctrlPr>
                          <a:rPr lang="tr-TR" b="0" i="1" smtClean="0">
                            <a:latin typeface="Cambria Math" panose="02040503050406030204" pitchFamily="18" charset="0"/>
                          </a:rPr>
                        </m:ctrlPr>
                      </m:sSubPr>
                      <m:e>
                        <m:d>
                          <m:dPr>
                            <m:ctrlPr>
                              <a:rPr lang="tr-TR" b="0" i="1" smtClean="0">
                                <a:latin typeface="Cambria Math" panose="02040503050406030204" pitchFamily="18" charset="0"/>
                              </a:rPr>
                            </m:ctrlPr>
                          </m:dPr>
                          <m:e>
                            <m:r>
                              <a:rPr lang="tr-TR" b="0" i="1" smtClean="0">
                                <a:latin typeface="Cambria Math"/>
                              </a:rPr>
                              <m:t>𝑈</m:t>
                            </m:r>
                            <m:r>
                              <a:rPr lang="tr-TR" b="0" i="1" smtClean="0">
                                <a:latin typeface="Cambria Math"/>
                              </a:rPr>
                              <m:t>+</m:t>
                            </m:r>
                            <m:r>
                              <a:rPr lang="tr-TR" b="0" i="1" smtClean="0">
                                <a:latin typeface="Cambria Math"/>
                              </a:rPr>
                              <m:t>𝑃𝑉</m:t>
                            </m:r>
                          </m:e>
                        </m:d>
                      </m:e>
                      <m:sub>
                        <m:r>
                          <a:rPr lang="tr-TR" b="0" i="1" smtClean="0">
                            <a:latin typeface="Cambria Math"/>
                          </a:rPr>
                          <m:t>2</m:t>
                        </m:r>
                      </m:sub>
                    </m:sSub>
                    <m:r>
                      <a:rPr lang="tr-TR" b="0" i="1" smtClean="0">
                        <a:latin typeface="Cambria Math"/>
                      </a:rPr>
                      <m:t>−</m:t>
                    </m:r>
                    <m:sSub>
                      <m:sSubPr>
                        <m:ctrlPr>
                          <a:rPr lang="tr-TR" i="1">
                            <a:latin typeface="Cambria Math" panose="02040503050406030204" pitchFamily="18" charset="0"/>
                          </a:rPr>
                        </m:ctrlPr>
                      </m:sSubPr>
                      <m:e>
                        <m:d>
                          <m:dPr>
                            <m:ctrlPr>
                              <a:rPr lang="tr-TR" i="1">
                                <a:latin typeface="Cambria Math" panose="02040503050406030204" pitchFamily="18" charset="0"/>
                              </a:rPr>
                            </m:ctrlPr>
                          </m:dPr>
                          <m:e>
                            <m:r>
                              <a:rPr lang="tr-TR" i="1">
                                <a:latin typeface="Cambria Math"/>
                              </a:rPr>
                              <m:t>𝑈</m:t>
                            </m:r>
                            <m:r>
                              <a:rPr lang="tr-TR" i="1">
                                <a:latin typeface="Cambria Math"/>
                              </a:rPr>
                              <m:t>+</m:t>
                            </m:r>
                            <m:r>
                              <a:rPr lang="tr-TR" i="1">
                                <a:latin typeface="Cambria Math"/>
                              </a:rPr>
                              <m:t>𝑃𝑉</m:t>
                            </m:r>
                          </m:e>
                        </m:d>
                      </m:e>
                      <m:sub>
                        <m:r>
                          <a:rPr lang="tr-TR" b="0" i="1" smtClean="0">
                            <a:latin typeface="Cambria Math"/>
                          </a:rPr>
                          <m:t>1</m:t>
                        </m:r>
                      </m:sub>
                    </m:sSub>
                  </m:oMath>
                </a14:m>
                <a:r>
                  <a:rPr lang="tr-TR" dirty="0"/>
                  <a:t> 		(4.10)</a:t>
                </a:r>
              </a:p>
              <a:p>
                <a:endParaRPr lang="tr-TR" dirty="0"/>
              </a:p>
              <a:p>
                <a:pPr algn="just"/>
                <a:r>
                  <a:rPr lang="tr-TR" dirty="0"/>
                  <a:t>Parantezlerin içindeki değerler, özelliklerin kombinasyonu olduğundan parantezin kendisi de başlı başına bir özellik olarak nitelendirilebilir. Bu özelliğe sistemin </a:t>
                </a:r>
                <a:r>
                  <a:rPr lang="tr-TR" dirty="0" err="1">
                    <a:solidFill>
                      <a:srgbClr val="FF0000"/>
                    </a:solidFill>
                  </a:rPr>
                  <a:t>entalpisi</a:t>
                </a:r>
                <a:r>
                  <a:rPr lang="tr-TR" dirty="0"/>
                  <a:t> denmektedir. Bu da;</a:t>
                </a:r>
              </a:p>
              <a:p>
                <a:pPr algn="just"/>
                <a:r>
                  <a:rPr lang="tr-TR" b="0" dirty="0"/>
                  <a:t>			</a:t>
                </a:r>
                <a14:m>
                  <m:oMath xmlns:m="http://schemas.openxmlformats.org/officeDocument/2006/math">
                    <m:r>
                      <a:rPr lang="tr-TR" b="0" i="1" smtClean="0">
                        <a:latin typeface="Cambria Math"/>
                      </a:rPr>
                      <m:t>𝐻</m:t>
                    </m:r>
                    <m:r>
                      <a:rPr lang="tr-TR" b="0" i="1" smtClean="0">
                        <a:latin typeface="Cambria Math"/>
                      </a:rPr>
                      <m:t>=</m:t>
                    </m:r>
                    <m:r>
                      <a:rPr lang="tr-TR" b="0" i="1" smtClean="0">
                        <a:latin typeface="Cambria Math"/>
                      </a:rPr>
                      <m:t>𝑈</m:t>
                    </m:r>
                    <m:r>
                      <a:rPr lang="tr-TR" b="0" i="1" smtClean="0">
                        <a:latin typeface="Cambria Math"/>
                      </a:rPr>
                      <m:t>+</m:t>
                    </m:r>
                    <m:r>
                      <a:rPr lang="tr-TR" b="0" i="1" smtClean="0">
                        <a:latin typeface="Cambria Math"/>
                      </a:rPr>
                      <m:t>𝑃𝑉</m:t>
                    </m:r>
                  </m:oMath>
                </a14:m>
                <a:r>
                  <a:rPr lang="tr-TR" dirty="0"/>
                  <a:t> 				 (4.11)</a:t>
                </a:r>
              </a:p>
              <a:p>
                <a:pPr algn="just"/>
                <a:endParaRPr lang="tr-TR" dirty="0"/>
              </a:p>
              <a:p>
                <a:pPr algn="just"/>
                <a:r>
                  <a:rPr lang="tr-TR" dirty="0"/>
                  <a:t>olarak ifade edilir. Yani iş enerji ve akış enerjisinin toplamıdır. </a:t>
                </a:r>
                <a:r>
                  <a:rPr lang="tr-TR" dirty="0" err="1"/>
                  <a:t>Entalpinin</a:t>
                </a:r>
                <a:r>
                  <a:rPr lang="tr-TR" dirty="0"/>
                  <a:t> kütleye bölünmesiyle özgül </a:t>
                </a:r>
                <a:r>
                  <a:rPr lang="tr-TR" dirty="0" err="1"/>
                  <a:t>entalpi</a:t>
                </a:r>
                <a:r>
                  <a:rPr lang="tr-TR" dirty="0"/>
                  <a:t> </a:t>
                </a:r>
                <a:r>
                  <a:rPr lang="tr-TR" dirty="0">
                    <a:solidFill>
                      <a:srgbClr val="FF0000"/>
                    </a:solidFill>
                  </a:rPr>
                  <a:t>h</a:t>
                </a:r>
                <a:r>
                  <a:rPr lang="tr-TR" dirty="0"/>
                  <a:t> elde edilir.</a:t>
                </a:r>
              </a:p>
              <a:p>
                <a:pPr algn="just"/>
                <a:endParaRPr lang="tr-TR" dirty="0"/>
              </a:p>
              <a:p>
                <a:pPr algn="just"/>
                <a:r>
                  <a:rPr lang="tr-TR" b="0" dirty="0"/>
                  <a:t>			</a:t>
                </a:r>
                <a14:m>
                  <m:oMath xmlns:m="http://schemas.openxmlformats.org/officeDocument/2006/math">
                    <m:r>
                      <a:rPr lang="tr-TR" b="0" i="1" smtClean="0">
                        <a:latin typeface="Cambria Math"/>
                      </a:rPr>
                      <m:t>h</m:t>
                    </m:r>
                    <m:r>
                      <a:rPr lang="tr-TR" i="1" smtClean="0">
                        <a:latin typeface="Cambria Math"/>
                      </a:rPr>
                      <m:t>=</m:t>
                    </m:r>
                    <m:r>
                      <a:rPr lang="tr-TR" b="0" i="1" smtClean="0">
                        <a:latin typeface="Cambria Math"/>
                      </a:rPr>
                      <m:t>𝑢</m:t>
                    </m:r>
                    <m:r>
                      <a:rPr lang="tr-TR" i="1" smtClean="0">
                        <a:latin typeface="Cambria Math"/>
                      </a:rPr>
                      <m:t>+</m:t>
                    </m:r>
                    <m:r>
                      <a:rPr lang="tr-TR" i="1" smtClean="0">
                        <a:latin typeface="Cambria Math"/>
                      </a:rPr>
                      <m:t>𝑃𝑣</m:t>
                    </m:r>
                  </m:oMath>
                </a14:m>
                <a:r>
                  <a:rPr lang="tr-TR" dirty="0"/>
                  <a:t>    				(4.12)</a:t>
                </a:r>
              </a:p>
              <a:p>
                <a:pPr algn="just"/>
                <a:endParaRPr lang="tr-TR" dirty="0"/>
              </a:p>
              <a:p>
                <a:pPr algn="just"/>
                <a:r>
                  <a:rPr lang="tr-TR" dirty="0" err="1"/>
                  <a:t>Entalpi</a:t>
                </a:r>
                <a:r>
                  <a:rPr lang="tr-TR" dirty="0"/>
                  <a:t> sistemin bir özelliği olup buhar tablolarında yer almaktadır. Bu durumda </a:t>
                </a:r>
                <a:r>
                  <a:rPr lang="tr-TR" dirty="0">
                    <a:solidFill>
                      <a:srgbClr val="FF0000"/>
                    </a:solidFill>
                  </a:rPr>
                  <a:t>enerji denklemi sabit basınçta dengeli bir işlem için </a:t>
                </a:r>
                <a:r>
                  <a:rPr lang="tr-TR" dirty="0"/>
                  <a:t>aşağıdaki şekilde yazılabilir.</a:t>
                </a:r>
              </a:p>
              <a:p>
                <a:pPr algn="just"/>
                <a:endParaRPr lang="tr-TR" dirty="0"/>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𝑄</m:t>
                        </m:r>
                      </m:e>
                      <m:sub>
                        <m:r>
                          <a:rPr lang="tr-TR" b="0" i="1" smtClean="0">
                            <a:latin typeface="Cambria Math"/>
                          </a:rPr>
                          <m:t>1−2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𝐻</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𝐻</m:t>
                        </m:r>
                      </m:e>
                      <m:sub>
                        <m:r>
                          <a:rPr lang="tr-TR" b="0" i="1" smtClean="0">
                            <a:latin typeface="Cambria Math"/>
                          </a:rPr>
                          <m:t>1</m:t>
                        </m:r>
                      </m:sub>
                    </m:sSub>
                  </m:oMath>
                </a14:m>
                <a:r>
                  <a:rPr lang="tr-TR" dirty="0"/>
                  <a:t>				 (4.13)</a:t>
                </a:r>
              </a:p>
            </p:txBody>
          </p:sp>
        </mc:Choice>
        <mc:Fallback xmlns="">
          <p:sp>
            <p:nvSpPr>
              <p:cNvPr id="4" name="Dikdörtgen 3"/>
              <p:cNvSpPr>
                <a:spLocks noRot="1" noChangeAspect="1" noMove="1" noResize="1" noEditPoints="1" noAdjustHandles="1" noChangeArrowheads="1" noChangeShapeType="1" noTextEdit="1"/>
              </p:cNvSpPr>
              <p:nvPr/>
            </p:nvSpPr>
            <p:spPr>
              <a:xfrm>
                <a:off x="489176" y="1124744"/>
                <a:ext cx="8136904" cy="5078313"/>
              </a:xfrm>
              <a:prstGeom prst="rect">
                <a:avLst/>
              </a:prstGeom>
              <a:blipFill rotWithShape="1">
                <a:blip r:embed="rId2"/>
                <a:stretch>
                  <a:fillRect l="-599" t="-600" r="-674" b="-960"/>
                </a:stretch>
              </a:blipFill>
            </p:spPr>
            <p:txBody>
              <a:bodyPr/>
              <a:lstStyle/>
              <a:p>
                <a:r>
                  <a:rPr lang="en-US">
                    <a:noFill/>
                  </a:rPr>
                  <a:t> </a:t>
                </a:r>
              </a:p>
            </p:txBody>
          </p:sp>
        </mc:Fallback>
      </mc:AlternateContent>
      <p:sp>
        <p:nvSpPr>
          <p:cNvPr id="5" name="Dikdörtgen 4"/>
          <p:cNvSpPr/>
          <p:nvPr/>
        </p:nvSpPr>
        <p:spPr>
          <a:xfrm>
            <a:off x="489176" y="188640"/>
            <a:ext cx="8245424"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2400" b="1" dirty="0"/>
              <a:t>TERMODİNAMİĞİN BİRİNCİ YASASI</a:t>
            </a:r>
          </a:p>
          <a:p>
            <a:pPr algn="ctr"/>
            <a:r>
              <a:rPr lang="tr-TR" sz="2000" b="1" dirty="0">
                <a:solidFill>
                  <a:srgbClr val="FF0000"/>
                </a:solidFill>
              </a:rPr>
              <a:t>4.4 ENTALPİ</a:t>
            </a:r>
          </a:p>
        </p:txBody>
      </p:sp>
    </p:spTree>
    <p:extLst>
      <p:ext uri="{BB962C8B-B14F-4D97-AF65-F5344CB8AC3E}">
        <p14:creationId xmlns:p14="http://schemas.microsoft.com/office/powerpoint/2010/main" val="402019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58" y="1124744"/>
            <a:ext cx="8136904"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8" y="3140968"/>
            <a:ext cx="8136904"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489176" y="188640"/>
            <a:ext cx="8245424"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2400" b="1" dirty="0"/>
              <a:t>TERMODİNAMİĞİN BİRİNCİ YASASI</a:t>
            </a:r>
          </a:p>
          <a:p>
            <a:pPr algn="ctr"/>
            <a:r>
              <a:rPr lang="tr-TR" sz="2000" b="1" dirty="0">
                <a:solidFill>
                  <a:srgbClr val="FF0000"/>
                </a:solidFill>
              </a:rPr>
              <a:t>4.4 ENTALPİ</a:t>
            </a:r>
          </a:p>
        </p:txBody>
      </p:sp>
    </p:spTree>
    <p:extLst>
      <p:ext uri="{BB962C8B-B14F-4D97-AF65-F5344CB8AC3E}">
        <p14:creationId xmlns:p14="http://schemas.microsoft.com/office/powerpoint/2010/main" val="53658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 y="2516187"/>
            <a:ext cx="61722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4" name="Text Box 4"/>
          <p:cNvSpPr txBox="1">
            <a:spLocks noChangeArrowheads="1"/>
          </p:cNvSpPr>
          <p:nvPr/>
        </p:nvSpPr>
        <p:spPr bwMode="auto">
          <a:xfrm>
            <a:off x="152400" y="152400"/>
            <a:ext cx="89916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311275" indent="-342900" eaLnBrk="0" hangingPunct="0">
              <a:defRPr>
                <a:solidFill>
                  <a:schemeClr val="tx1"/>
                </a:solidFill>
                <a:latin typeface="Arial" pitchFamily="34" charset="0"/>
              </a:defRPr>
            </a:lvl3pPr>
            <a:lvl4pPr marL="1833563" indent="-342900" eaLnBrk="0" hangingPunct="0">
              <a:defRPr>
                <a:solidFill>
                  <a:schemeClr val="tx1"/>
                </a:solidFill>
                <a:latin typeface="Arial" pitchFamily="34" charset="0"/>
              </a:defRPr>
            </a:lvl4pPr>
            <a:lvl5pPr marL="2355850" indent="-342900" eaLnBrk="0" hangingPunct="0">
              <a:defRPr>
                <a:solidFill>
                  <a:schemeClr val="tx1"/>
                </a:solidFill>
                <a:latin typeface="Arial" pitchFamily="34" charset="0"/>
              </a:defRPr>
            </a:lvl5pPr>
            <a:lvl6pPr marL="2813050" indent="-342900" eaLnBrk="0" fontAlgn="base" hangingPunct="0">
              <a:spcBef>
                <a:spcPct val="0"/>
              </a:spcBef>
              <a:spcAft>
                <a:spcPct val="0"/>
              </a:spcAft>
              <a:defRPr>
                <a:solidFill>
                  <a:schemeClr val="tx1"/>
                </a:solidFill>
                <a:latin typeface="Arial" pitchFamily="34" charset="0"/>
              </a:defRPr>
            </a:lvl6pPr>
            <a:lvl7pPr marL="3270250" indent="-342900" eaLnBrk="0" fontAlgn="base" hangingPunct="0">
              <a:spcBef>
                <a:spcPct val="0"/>
              </a:spcBef>
              <a:spcAft>
                <a:spcPct val="0"/>
              </a:spcAft>
              <a:defRPr>
                <a:solidFill>
                  <a:schemeClr val="tx1"/>
                </a:solidFill>
                <a:latin typeface="Arial" pitchFamily="34" charset="0"/>
              </a:defRPr>
            </a:lvl7pPr>
            <a:lvl8pPr marL="3727450" indent="-342900" eaLnBrk="0" fontAlgn="base" hangingPunct="0">
              <a:spcBef>
                <a:spcPct val="0"/>
              </a:spcBef>
              <a:spcAft>
                <a:spcPct val="0"/>
              </a:spcAft>
              <a:defRPr>
                <a:solidFill>
                  <a:schemeClr val="tx1"/>
                </a:solidFill>
                <a:latin typeface="Arial" pitchFamily="34" charset="0"/>
              </a:defRPr>
            </a:lvl8pPr>
            <a:lvl9pPr marL="4184650" indent="-342900" eaLnBrk="0" fontAlgn="base" hangingPunct="0">
              <a:spcBef>
                <a:spcPct val="0"/>
              </a:spcBef>
              <a:spcAft>
                <a:spcPct val="0"/>
              </a:spcAft>
              <a:defRPr>
                <a:solidFill>
                  <a:schemeClr val="tx1"/>
                </a:solidFill>
                <a:latin typeface="Arial" pitchFamily="34" charset="0"/>
              </a:defRPr>
            </a:lvl9pPr>
          </a:lstStyle>
          <a:p>
            <a:pPr eaLnBrk="1" hangingPunct="1"/>
            <a:r>
              <a:rPr lang="tr-TR" b="1" dirty="0">
                <a:solidFill>
                  <a:srgbClr val="CC00CC"/>
                </a:solidFill>
                <a:effectLst>
                  <a:outerShdw blurRad="38100" dist="38100" dir="2700000" algn="tl">
                    <a:srgbClr val="FFFFFF"/>
                  </a:outerShdw>
                </a:effectLst>
              </a:rPr>
              <a:t>ÖRNEK </a:t>
            </a:r>
            <a:r>
              <a:rPr lang="tr-TR" sz="1400" b="1" dirty="0">
                <a:solidFill>
                  <a:srgbClr val="CC00CC"/>
                </a:solidFill>
                <a:effectLst>
                  <a:outerShdw blurRad="38100" dist="38100" dir="2700000" algn="tl">
                    <a:srgbClr val="FFFFFF"/>
                  </a:outerShdw>
                </a:effectLst>
              </a:rPr>
              <a:t> </a:t>
            </a:r>
          </a:p>
          <a:p>
            <a:pPr eaLnBrk="1" hangingPunct="1"/>
            <a:r>
              <a:rPr lang="tr-TR" sz="1400" b="1" dirty="0"/>
              <a:t>Bir piston-silindir düzeneğinde başlangıçta 300 </a:t>
            </a:r>
            <a:r>
              <a:rPr lang="tr-TR" sz="1400" b="1" dirty="0" err="1"/>
              <a:t>kPa</a:t>
            </a:r>
            <a:r>
              <a:rPr lang="tr-TR" sz="1400" b="1" dirty="0"/>
              <a:t> basınçta 25 g doymuş su buharı bulunmaktadır. Daha sonra silindir içindeki bir elektrik ısıtıcısı çalıştırılmakta ve 5 dakika süresince ısıtıcıdan, 120 V kaynaktan sağlanan 0.2 </a:t>
            </a:r>
            <a:r>
              <a:rPr lang="tr-TR" sz="1400" b="1" dirty="0" err="1"/>
              <a:t>A’lik</a:t>
            </a:r>
            <a:r>
              <a:rPr lang="tr-TR" sz="1400" b="1" dirty="0"/>
              <a:t> bir akım geçmektedir. Bu süre içinde silindirden çevreye 3.7 </a:t>
            </a:r>
            <a:r>
              <a:rPr lang="tr-TR" sz="1400" b="1" dirty="0" err="1"/>
              <a:t>kJ</a:t>
            </a:r>
            <a:r>
              <a:rPr lang="tr-TR" sz="1400" b="1" dirty="0"/>
              <a:t> ısı geçişi olmaktadır. </a:t>
            </a:r>
          </a:p>
          <a:p>
            <a:pPr eaLnBrk="1" hangingPunct="1"/>
            <a:endParaRPr lang="tr-TR" sz="1400" b="1" dirty="0"/>
          </a:p>
          <a:p>
            <a:pPr eaLnBrk="1" hangingPunct="1">
              <a:buFontTx/>
              <a:buAutoNum type="alphaLcParenBoth"/>
            </a:pPr>
            <a:r>
              <a:rPr lang="tr-TR" sz="1400" b="1" dirty="0"/>
              <a:t> Kapalı bir sistemde sabit basınçta gerçekleşen bir hal değişimi için, sınır işi </a:t>
            </a:r>
            <a:r>
              <a:rPr lang="tr-TR" sz="1400" b="1" dirty="0" err="1"/>
              <a:t>W</a:t>
            </a:r>
            <a:r>
              <a:rPr lang="tr-TR" sz="1400" b="1" baseline="-25000" dirty="0" err="1"/>
              <a:t>s</a:t>
            </a:r>
            <a:r>
              <a:rPr lang="tr-TR" sz="1400" b="1" dirty="0"/>
              <a:t> ve iç enerji değişimi             </a:t>
            </a:r>
            <a:r>
              <a:rPr lang="tr-TR" sz="1400" b="1" dirty="0" err="1"/>
              <a:t>ΔU’nun</a:t>
            </a:r>
            <a:r>
              <a:rPr lang="tr-TR" sz="1400" b="1" dirty="0"/>
              <a:t> birleştirilip, </a:t>
            </a:r>
            <a:r>
              <a:rPr lang="tr-TR" sz="1400" b="1" dirty="0" err="1"/>
              <a:t>entalpi</a:t>
            </a:r>
            <a:r>
              <a:rPr lang="tr-TR" sz="1400" b="1" dirty="0"/>
              <a:t> değişimi ΔH olarak bir terime indirgenebileceğini gösterin. </a:t>
            </a:r>
          </a:p>
          <a:p>
            <a:pPr eaLnBrk="1" hangingPunct="1">
              <a:buFontTx/>
              <a:buAutoNum type="alphaLcParenBoth"/>
            </a:pPr>
            <a:r>
              <a:rPr lang="tr-TR" sz="1400" b="1" dirty="0"/>
              <a:t> Sistemin son sıcaklığını hesaplayın.</a:t>
            </a:r>
          </a:p>
        </p:txBody>
      </p:sp>
      <p:pic>
        <p:nvPicPr>
          <p:cNvPr id="1945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2057400"/>
            <a:ext cx="1955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19600"/>
            <a:ext cx="2409825"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9" name="Line 9"/>
          <p:cNvSpPr>
            <a:spLocks noChangeShapeType="1"/>
          </p:cNvSpPr>
          <p:nvPr/>
        </p:nvSpPr>
        <p:spPr bwMode="auto">
          <a:xfrm>
            <a:off x="228600" y="2286000"/>
            <a:ext cx="6858000" cy="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453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4008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6400800"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4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Text Box 4"/>
          <p:cNvSpPr txBox="1">
            <a:spLocks noChangeArrowheads="1"/>
          </p:cNvSpPr>
          <p:nvPr/>
        </p:nvSpPr>
        <p:spPr bwMode="auto">
          <a:xfrm>
            <a:off x="0" y="80963"/>
            <a:ext cx="9144000"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887413" indent="-342900" eaLnBrk="0" hangingPunct="0">
              <a:defRPr>
                <a:solidFill>
                  <a:schemeClr val="tx1"/>
                </a:solidFill>
                <a:latin typeface="Arial" pitchFamily="34" charset="0"/>
              </a:defRPr>
            </a:lvl2pPr>
            <a:lvl3pPr marL="1409700" indent="-342900" eaLnBrk="0" hangingPunct="0">
              <a:defRPr>
                <a:solidFill>
                  <a:schemeClr val="tx1"/>
                </a:solidFill>
                <a:latin typeface="Arial" pitchFamily="34" charset="0"/>
              </a:defRPr>
            </a:lvl3pPr>
            <a:lvl4pPr marL="1931988" indent="-342900" eaLnBrk="0" hangingPunct="0">
              <a:defRPr>
                <a:solidFill>
                  <a:schemeClr val="tx1"/>
                </a:solidFill>
                <a:latin typeface="Arial" pitchFamily="34" charset="0"/>
              </a:defRPr>
            </a:lvl4pPr>
            <a:lvl5pPr marL="2454275" indent="-342900" eaLnBrk="0" hangingPunct="0">
              <a:defRPr>
                <a:solidFill>
                  <a:schemeClr val="tx1"/>
                </a:solidFill>
                <a:latin typeface="Arial" pitchFamily="34" charset="0"/>
              </a:defRPr>
            </a:lvl5pPr>
            <a:lvl6pPr marL="2911475" indent="-342900" eaLnBrk="0" fontAlgn="base" hangingPunct="0">
              <a:spcBef>
                <a:spcPct val="0"/>
              </a:spcBef>
              <a:spcAft>
                <a:spcPct val="0"/>
              </a:spcAft>
              <a:defRPr>
                <a:solidFill>
                  <a:schemeClr val="tx1"/>
                </a:solidFill>
                <a:latin typeface="Arial" pitchFamily="34" charset="0"/>
              </a:defRPr>
            </a:lvl6pPr>
            <a:lvl7pPr marL="3368675" indent="-342900" eaLnBrk="0" fontAlgn="base" hangingPunct="0">
              <a:spcBef>
                <a:spcPct val="0"/>
              </a:spcBef>
              <a:spcAft>
                <a:spcPct val="0"/>
              </a:spcAft>
              <a:defRPr>
                <a:solidFill>
                  <a:schemeClr val="tx1"/>
                </a:solidFill>
                <a:latin typeface="Arial" pitchFamily="34" charset="0"/>
              </a:defRPr>
            </a:lvl7pPr>
            <a:lvl8pPr marL="3825875" indent="-342900" eaLnBrk="0" fontAlgn="base" hangingPunct="0">
              <a:spcBef>
                <a:spcPct val="0"/>
              </a:spcBef>
              <a:spcAft>
                <a:spcPct val="0"/>
              </a:spcAft>
              <a:defRPr>
                <a:solidFill>
                  <a:schemeClr val="tx1"/>
                </a:solidFill>
                <a:latin typeface="Arial" pitchFamily="34" charset="0"/>
              </a:defRPr>
            </a:lvl8pPr>
            <a:lvl9pPr marL="4283075" indent="-3429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b="1">
                <a:solidFill>
                  <a:srgbClr val="FF33CC"/>
                </a:solidFill>
                <a:effectLst>
                  <a:outerShdw blurRad="38100" dist="38100" dir="2700000" algn="tl">
                    <a:srgbClr val="FFFFFF"/>
                  </a:outerShdw>
                </a:effectLst>
              </a:rPr>
              <a:t>ÖRNEK</a:t>
            </a:r>
          </a:p>
          <a:p>
            <a:pPr eaLnBrk="1" hangingPunct="1">
              <a:spcBef>
                <a:spcPct val="50000"/>
              </a:spcBef>
            </a:pPr>
            <a:r>
              <a:rPr lang="tr-TR" sz="1400" b="1"/>
              <a:t>Sabit hacimli kapalı bir kap, metal bir perdeyle iki eşit hacimli bölmeye ayrılmıştır. Başlangıçta bölmelerden birinde 200 kPa basınç ve 25 "C sıcaklıkta 5 kg su bulunmaktadır. Diğer bölmede vakum vardır. Daha sonra perde kaldırılmakta ve su kabın tüm hacmini doldurmaktadır. Çevreyle olan ısı alışverişi sonunda, su bir süre sonra yeniden 25 °C sıcaklığa gelmektedir.</a:t>
            </a:r>
          </a:p>
          <a:p>
            <a:pPr eaLnBrk="1" hangingPunct="1">
              <a:spcBef>
                <a:spcPct val="50000"/>
              </a:spcBef>
              <a:buFontTx/>
              <a:buAutoNum type="alphaLcParenBoth"/>
            </a:pPr>
            <a:r>
              <a:rPr lang="tr-TR" sz="1400" b="1"/>
              <a:t> Kabın hacmini, 	(b) son haldeki basıncı,	(c) bu hal değişimindeki ısı geçişini hesaplayın.</a:t>
            </a:r>
          </a:p>
        </p:txBody>
      </p:sp>
      <p:pic>
        <p:nvPicPr>
          <p:cNvPr id="196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30388"/>
            <a:ext cx="5867400" cy="50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2070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87838"/>
            <a:ext cx="2590800" cy="241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7" name="Line 9"/>
          <p:cNvSpPr>
            <a:spLocks noChangeShapeType="1"/>
          </p:cNvSpPr>
          <p:nvPr/>
        </p:nvSpPr>
        <p:spPr bwMode="auto">
          <a:xfrm>
            <a:off x="152400" y="1752600"/>
            <a:ext cx="8534400" cy="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7098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248400" cy="606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28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sp>
        <p:nvSpPr>
          <p:cNvPr id="3" name="Dikdörtgen 2"/>
          <p:cNvSpPr/>
          <p:nvPr/>
        </p:nvSpPr>
        <p:spPr>
          <a:xfrm>
            <a:off x="519895" y="188640"/>
            <a:ext cx="824542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400" b="1" dirty="0"/>
              <a:t>TERMODİNAMİĞİN BİRİNCİ YASASI</a:t>
            </a:r>
          </a:p>
          <a:p>
            <a:pPr algn="ctr"/>
            <a:r>
              <a:rPr lang="tr-TR" sz="2000" b="1" dirty="0"/>
              <a:t>4.5 GİZLİ ISI</a:t>
            </a:r>
          </a:p>
        </p:txBody>
      </p:sp>
      <mc:AlternateContent xmlns:mc="http://schemas.openxmlformats.org/markup-compatibility/2006" xmlns:a14="http://schemas.microsoft.com/office/drawing/2010/main">
        <mc:Choice Requires="a14">
          <p:sp>
            <p:nvSpPr>
              <p:cNvPr id="4" name="Dikdörtgen 3"/>
              <p:cNvSpPr/>
              <p:nvPr/>
            </p:nvSpPr>
            <p:spPr>
              <a:xfrm>
                <a:off x="492349" y="1124744"/>
                <a:ext cx="8245424" cy="3760709"/>
              </a:xfrm>
              <a:prstGeom prst="rect">
                <a:avLst/>
              </a:prstGeom>
            </p:spPr>
            <p:txBody>
              <a:bodyPr wrap="square">
                <a:spAutoFit/>
              </a:bodyPr>
              <a:lstStyle/>
              <a:p>
                <a:pPr algn="just"/>
                <a:r>
                  <a:rPr lang="tr-TR" dirty="0"/>
                  <a:t>Sabit basınçta tutulan bir maddeye, faz dönüşümüne neden olacak biçimde ısı şeklinde transfer edilen enerji miktarına </a:t>
                </a:r>
                <a:r>
                  <a:rPr lang="tr-TR" dirty="0">
                    <a:solidFill>
                      <a:srgbClr val="FF0000"/>
                    </a:solidFill>
                  </a:rPr>
                  <a:t>gizli ısı </a:t>
                </a:r>
                <a:r>
                  <a:rPr lang="tr-TR" dirty="0"/>
                  <a:t>denmektedir.</a:t>
                </a:r>
              </a:p>
              <a:p>
                <a:pPr algn="just"/>
                <a:endParaRPr lang="tr-TR" dirty="0"/>
              </a:p>
              <a:p>
                <a:pPr algn="just"/>
                <a:r>
                  <a:rPr lang="tr-TR" dirty="0"/>
                  <a:t>Bu, doymuş şartlarda maddenin iki fazının </a:t>
                </a:r>
                <a:r>
                  <a:rPr lang="tr-TR" dirty="0" err="1"/>
                  <a:t>entalpisindeki</a:t>
                </a:r>
                <a:r>
                  <a:rPr lang="tr-TR" dirty="0"/>
                  <a:t> değişimdir. Bir maddenin birim kütlesini sabit basınçta eritmek (veya dondurmak) için gereken ısı füzyon ısısı</a:t>
                </a:r>
              </a:p>
              <a:p>
                <a:pPr algn="just"/>
                <a:r>
                  <a:rPr lang="tr-TR" dirty="0"/>
                  <a:t>olarak adlandırılır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h</m:t>
                        </m:r>
                      </m:e>
                      <m:sub>
                        <m:r>
                          <a:rPr lang="tr-TR" i="1" dirty="0" smtClean="0">
                            <a:latin typeface="Cambria Math"/>
                          </a:rPr>
                          <m:t>𝑖𝑓</m:t>
                        </m:r>
                      </m:sub>
                    </m:sSub>
                    <m:r>
                      <a:rPr lang="tr-TR" b="0" i="1" dirty="0" smtClean="0">
                        <a:latin typeface="Cambria Math"/>
                      </a:rPr>
                      <m:t>=</m:t>
                    </m:r>
                    <m:sSub>
                      <m:sSubPr>
                        <m:ctrlPr>
                          <a:rPr lang="tr-TR" b="0" i="1" dirty="0" smtClean="0">
                            <a:latin typeface="Cambria Math" panose="02040503050406030204" pitchFamily="18" charset="0"/>
                          </a:rPr>
                        </m:ctrlPr>
                      </m:sSubPr>
                      <m:e>
                        <m:r>
                          <a:rPr lang="tr-TR" b="0" i="1" dirty="0" smtClean="0">
                            <a:latin typeface="Cambria Math"/>
                          </a:rPr>
                          <m:t>h</m:t>
                        </m:r>
                      </m:e>
                      <m:sub>
                        <m:r>
                          <a:rPr lang="tr-TR" b="0" i="1" dirty="0" smtClean="0">
                            <a:latin typeface="Cambria Math"/>
                          </a:rPr>
                          <m:t>𝑓</m:t>
                        </m:r>
                      </m:sub>
                    </m:sSub>
                    <m:r>
                      <a:rPr lang="tr-TR" b="0" i="1" dirty="0" smtClean="0">
                        <a:latin typeface="Cambria Math"/>
                      </a:rPr>
                      <m:t>−</m:t>
                    </m:r>
                    <m:sSub>
                      <m:sSubPr>
                        <m:ctrlPr>
                          <a:rPr lang="tr-TR" b="0" i="1" dirty="0" smtClean="0">
                            <a:latin typeface="Cambria Math" panose="02040503050406030204" pitchFamily="18" charset="0"/>
                          </a:rPr>
                        </m:ctrlPr>
                      </m:sSubPr>
                      <m:e>
                        <m:r>
                          <a:rPr lang="tr-TR" b="0" i="1" dirty="0" smtClean="0">
                            <a:latin typeface="Cambria Math"/>
                          </a:rPr>
                          <m:t>h</m:t>
                        </m:r>
                      </m:e>
                      <m:sub>
                        <m:r>
                          <a:rPr lang="tr-TR" b="0" i="1" dirty="0" smtClean="0">
                            <a:latin typeface="Cambria Math"/>
                          </a:rPr>
                          <m:t>𝑖</m:t>
                        </m:r>
                      </m:sub>
                    </m:sSub>
                  </m:oMath>
                </a14:m>
                <a:r>
                  <a:rPr lang="tr-TR" dirty="0"/>
                  <a:t> ile hesaplanır. Burada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h</m:t>
                        </m:r>
                      </m:e>
                      <m:sub>
                        <m:r>
                          <a:rPr lang="tr-TR" b="0" i="1" dirty="0" smtClean="0">
                            <a:latin typeface="Cambria Math"/>
                          </a:rPr>
                          <m:t>𝑖</m:t>
                        </m:r>
                      </m:sub>
                    </m:sSub>
                  </m:oMath>
                </a14:m>
                <a:r>
                  <a:rPr lang="tr-TR" dirty="0"/>
                  <a:t> doymuş katının,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h</m:t>
                        </m:r>
                      </m:e>
                      <m:sub>
                        <m:r>
                          <a:rPr lang="tr-TR" i="1" dirty="0" smtClean="0">
                            <a:latin typeface="Cambria Math"/>
                          </a:rPr>
                          <m:t>𝑓</m:t>
                        </m:r>
                      </m:sub>
                    </m:sSub>
                  </m:oMath>
                </a14:m>
                <a:r>
                  <a:rPr lang="tr-TR" dirty="0"/>
                  <a:t> ise doymuş sıvının </a:t>
                </a:r>
                <a:r>
                  <a:rPr lang="tr-TR" dirty="0" err="1"/>
                  <a:t>entalpisidir</a:t>
                </a:r>
                <a:r>
                  <a:rPr lang="tr-TR" dirty="0"/>
                  <a:t>. </a:t>
                </a:r>
              </a:p>
              <a:p>
                <a:pPr algn="just"/>
                <a:endParaRPr lang="tr-TR" dirty="0"/>
              </a:p>
              <a:p>
                <a:pPr algn="just"/>
                <a:r>
                  <a:rPr lang="tr-TR" dirty="0"/>
                  <a:t>Buharlaşma ısısı doymuş sıvının birim kütlesini tamamen buharlaştırmak için gerekli olan ısı olup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𝑓𝑔</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𝑔</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𝑓</m:t>
                        </m:r>
                      </m:sub>
                    </m:sSub>
                  </m:oMath>
                </a14:m>
                <a:r>
                  <a:rPr lang="tr-TR" dirty="0"/>
                  <a:t>şeklinde ifade edilir. Bir katı doğrudan gaz fazına dönüşürse </a:t>
                </a:r>
                <a:r>
                  <a:rPr lang="tr-TR" dirty="0" err="1">
                    <a:solidFill>
                      <a:srgbClr val="FF0000"/>
                    </a:solidFill>
                  </a:rPr>
                  <a:t>süblimasyon</a:t>
                </a:r>
                <a:r>
                  <a:rPr lang="tr-TR" dirty="0"/>
                  <a:t> olayı gerçekleşmiş olur. </a:t>
                </a:r>
              </a:p>
              <a:p>
                <a:pPr algn="just"/>
                <a:endParaRPr lang="tr-TR" dirty="0"/>
              </a:p>
              <a:p>
                <a:pPr algn="just"/>
                <a:r>
                  <a:rPr lang="tr-TR" dirty="0" err="1"/>
                  <a:t>Süblimasyon</a:t>
                </a:r>
                <a:r>
                  <a:rPr lang="tr-TR" dirty="0"/>
                  <a:t> ısısı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h</m:t>
                        </m:r>
                      </m:e>
                      <m:sub>
                        <m:r>
                          <a:rPr lang="tr-TR" i="1" dirty="0">
                            <a:latin typeface="Cambria Math"/>
                          </a:rPr>
                          <m:t>𝑖</m:t>
                        </m:r>
                        <m:r>
                          <a:rPr lang="tr-TR" b="0" i="1" dirty="0" smtClean="0">
                            <a:latin typeface="Cambria Math"/>
                          </a:rPr>
                          <m:t>𝑔</m:t>
                        </m:r>
                      </m:sub>
                    </m:sSub>
                    <m:r>
                      <a:rPr lang="tr-TR" i="1" dirty="0">
                        <a:latin typeface="Cambria Math"/>
                      </a:rPr>
                      <m:t>=</m:t>
                    </m:r>
                    <m:sSub>
                      <m:sSubPr>
                        <m:ctrlPr>
                          <a:rPr lang="tr-TR" i="1" dirty="0">
                            <a:latin typeface="Cambria Math" panose="02040503050406030204" pitchFamily="18" charset="0"/>
                          </a:rPr>
                        </m:ctrlPr>
                      </m:sSubPr>
                      <m:e>
                        <m:r>
                          <a:rPr lang="tr-TR" i="1" dirty="0">
                            <a:latin typeface="Cambria Math"/>
                          </a:rPr>
                          <m:t>h</m:t>
                        </m:r>
                      </m:e>
                      <m:sub>
                        <m:r>
                          <a:rPr lang="tr-TR" b="0" i="1" dirty="0" smtClean="0">
                            <a:latin typeface="Cambria Math"/>
                          </a:rPr>
                          <m:t>𝑔</m:t>
                        </m:r>
                      </m:sub>
                    </m:sSub>
                    <m:r>
                      <a:rPr lang="tr-TR" i="1" dirty="0">
                        <a:latin typeface="Cambria Math"/>
                      </a:rPr>
                      <m:t>−</m:t>
                    </m:r>
                    <m:sSub>
                      <m:sSubPr>
                        <m:ctrlPr>
                          <a:rPr lang="tr-TR" i="1" dirty="0" smtClean="0">
                            <a:latin typeface="Cambria Math" panose="02040503050406030204" pitchFamily="18" charset="0"/>
                          </a:rPr>
                        </m:ctrlPr>
                      </m:sSubPr>
                      <m:e>
                        <m:r>
                          <a:rPr lang="tr-TR" i="1" dirty="0">
                            <a:latin typeface="Cambria Math"/>
                          </a:rPr>
                          <m:t>h</m:t>
                        </m:r>
                      </m:e>
                      <m:sub>
                        <m:r>
                          <a:rPr lang="tr-TR" i="1" dirty="0">
                            <a:latin typeface="Cambria Math"/>
                          </a:rPr>
                          <m:t>𝑖</m:t>
                        </m:r>
                      </m:sub>
                    </m:sSub>
                  </m:oMath>
                </a14:m>
                <a:r>
                  <a:rPr lang="tr-TR" dirty="0"/>
                  <a:t>’</a:t>
                </a:r>
                <a:r>
                  <a:rPr lang="tr-TR" dirty="0" err="1"/>
                  <a:t>ye</a:t>
                </a:r>
                <a:r>
                  <a:rPr lang="tr-TR" dirty="0"/>
                  <a:t> eşittir.</a:t>
                </a:r>
              </a:p>
            </p:txBody>
          </p:sp>
        </mc:Choice>
        <mc:Fallback xmlns="">
          <p:sp>
            <p:nvSpPr>
              <p:cNvPr id="4" name="Dikdörtgen 3"/>
              <p:cNvSpPr>
                <a:spLocks noRot="1" noChangeAspect="1" noMove="1" noResize="1" noEditPoints="1" noAdjustHandles="1" noChangeArrowheads="1" noChangeShapeType="1" noTextEdit="1"/>
              </p:cNvSpPr>
              <p:nvPr/>
            </p:nvSpPr>
            <p:spPr>
              <a:xfrm>
                <a:off x="492349" y="1124744"/>
                <a:ext cx="8245424" cy="3760709"/>
              </a:xfrm>
              <a:prstGeom prst="rect">
                <a:avLst/>
              </a:prstGeom>
              <a:blipFill rotWithShape="1">
                <a:blip r:embed="rId2"/>
                <a:stretch>
                  <a:fillRect l="-666" t="-812" r="-592" b="-1299"/>
                </a:stretch>
              </a:blipFill>
            </p:spPr>
            <p:txBody>
              <a:bodyPr/>
              <a:lstStyle/>
              <a:p>
                <a:r>
                  <a:rPr lang="en-US">
                    <a:noFill/>
                  </a:rPr>
                  <a:t> </a:t>
                </a:r>
              </a:p>
            </p:txBody>
          </p:sp>
        </mc:Fallback>
      </mc:AlternateContent>
    </p:spTree>
    <p:extLst>
      <p:ext uri="{BB962C8B-B14F-4D97-AF65-F5344CB8AC3E}">
        <p14:creationId xmlns:p14="http://schemas.microsoft.com/office/powerpoint/2010/main" val="148441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sp>
        <p:nvSpPr>
          <p:cNvPr id="3" name="Dikdörtgen 2"/>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
        <p:nvSpPr>
          <p:cNvPr id="5" name="Rectangle 3"/>
          <p:cNvSpPr txBox="1">
            <a:spLocks noChangeArrowheads="1"/>
          </p:cNvSpPr>
          <p:nvPr/>
        </p:nvSpPr>
        <p:spPr>
          <a:xfrm>
            <a:off x="211647" y="2223184"/>
            <a:ext cx="6118480" cy="22353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000" b="1" dirty="0">
                <a:solidFill>
                  <a:srgbClr val="CC00CC"/>
                </a:solidFill>
              </a:rPr>
              <a:t>Sabit hacimde özgül ısı</a:t>
            </a:r>
            <a:r>
              <a:rPr lang="en-US" sz="2000" b="1" dirty="0">
                <a:solidFill>
                  <a:srgbClr val="CC00CC"/>
                </a:solidFill>
              </a:rPr>
              <a:t>, c</a:t>
            </a:r>
            <a:r>
              <a:rPr lang="en-US" sz="2000" b="1" baseline="-25000" dirty="0">
                <a:solidFill>
                  <a:srgbClr val="CC00CC"/>
                </a:solidFill>
              </a:rPr>
              <a:t>v</a:t>
            </a:r>
            <a:r>
              <a:rPr lang="en-US" sz="2000" dirty="0"/>
              <a:t>: </a:t>
            </a:r>
            <a:r>
              <a:rPr lang="tr-TR" sz="2000" dirty="0"/>
              <a:t>Maddenin birim kütlesinin sıcaklığını sabit hacimde bir derece yükseltmek için gerekli enerji.</a:t>
            </a:r>
          </a:p>
          <a:p>
            <a:r>
              <a:rPr lang="tr-TR" sz="2000" b="1" dirty="0">
                <a:solidFill>
                  <a:srgbClr val="CC00CC"/>
                </a:solidFill>
              </a:rPr>
              <a:t>Sabit basınçta özgül ısı</a:t>
            </a:r>
            <a:r>
              <a:rPr lang="en-US" sz="2000" b="1" dirty="0">
                <a:solidFill>
                  <a:srgbClr val="CC00CC"/>
                </a:solidFill>
              </a:rPr>
              <a:t>, </a:t>
            </a:r>
            <a:r>
              <a:rPr lang="en-US" sz="2000" b="1" i="1" dirty="0" err="1">
                <a:solidFill>
                  <a:srgbClr val="CC00CC"/>
                </a:solidFill>
              </a:rPr>
              <a:t>c</a:t>
            </a:r>
            <a:r>
              <a:rPr lang="en-US" sz="2000" b="1" i="1" baseline="-25000" dirty="0" err="1">
                <a:solidFill>
                  <a:srgbClr val="CC00CC"/>
                </a:solidFill>
              </a:rPr>
              <a:t>p</a:t>
            </a:r>
            <a:r>
              <a:rPr lang="en-US" sz="2000" dirty="0"/>
              <a:t>: </a:t>
            </a:r>
            <a:r>
              <a:rPr lang="tr-TR" sz="2000" dirty="0"/>
              <a:t>Maddenin birim kütlesinin sıcaklığını sabit basınçta bir derece yükseltmek için gerekli enerji.</a:t>
            </a:r>
            <a:endParaRPr lang="en-US" sz="2000" dirty="0"/>
          </a:p>
        </p:txBody>
      </p:sp>
      <p:sp>
        <p:nvSpPr>
          <p:cNvPr id="6" name="Rectangle 6"/>
          <p:cNvSpPr>
            <a:spLocks noChangeArrowheads="1"/>
          </p:cNvSpPr>
          <p:nvPr/>
        </p:nvSpPr>
        <p:spPr bwMode="auto">
          <a:xfrm>
            <a:off x="318643" y="1253108"/>
            <a:ext cx="864096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dirty="0">
                <a:solidFill>
                  <a:srgbClr val="3333FF"/>
                </a:solidFill>
              </a:rPr>
              <a:t>Özgül ısı, maddenin birim kütlesinin sıcaklığını bir derece artırmak için gerekli enerjidir.</a:t>
            </a:r>
            <a:endParaRPr lang="en-US" dirty="0">
              <a:solidFill>
                <a:srgbClr val="3333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7" y="2586663"/>
            <a:ext cx="2553323"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868144" y="5157192"/>
            <a:ext cx="2664296" cy="369332"/>
          </a:xfrm>
          <a:prstGeom prst="rect">
            <a:avLst/>
          </a:prstGeom>
          <a:noFill/>
        </p:spPr>
        <p:txBody>
          <a:bodyPr wrap="square" rtlCol="0">
            <a:spAutoFit/>
          </a:bodyPr>
          <a:lstStyle/>
          <a:p>
            <a:r>
              <a:rPr lang="tr-TR" dirty="0"/>
              <a:t>He gazının  1 </a:t>
            </a:r>
            <a:r>
              <a:rPr lang="tr-TR" dirty="0" err="1"/>
              <a:t>oC</a:t>
            </a:r>
            <a:r>
              <a:rPr lang="tr-TR" dirty="0"/>
              <a:t> ısıtılması.</a:t>
            </a:r>
            <a:endParaRPr lang="en-US" dirty="0"/>
          </a:p>
        </p:txBody>
      </p:sp>
      <p:sp>
        <p:nvSpPr>
          <p:cNvPr id="8" name="Dikdörtgen 7"/>
          <p:cNvSpPr/>
          <p:nvPr/>
        </p:nvSpPr>
        <p:spPr>
          <a:xfrm>
            <a:off x="318643" y="1833056"/>
            <a:ext cx="8280920" cy="369332"/>
          </a:xfrm>
          <a:prstGeom prst="rect">
            <a:avLst/>
          </a:prstGeom>
        </p:spPr>
        <p:txBody>
          <a:bodyPr wrap="square">
            <a:spAutoFit/>
          </a:bodyPr>
          <a:lstStyle/>
          <a:p>
            <a:r>
              <a:rPr lang="tr-TR" dirty="0"/>
              <a:t>Özgül ısı için yaygın olarak kullanılan birimler </a:t>
            </a:r>
            <a:r>
              <a:rPr lang="tr-TR" dirty="0" err="1"/>
              <a:t>kJ</a:t>
            </a:r>
            <a:r>
              <a:rPr lang="tr-TR" dirty="0"/>
              <a:t>/(kg .°C) veya </a:t>
            </a:r>
            <a:r>
              <a:rPr lang="tr-TR" dirty="0" err="1"/>
              <a:t>kJ</a:t>
            </a:r>
            <a:r>
              <a:rPr lang="tr-TR" dirty="0"/>
              <a:t>/(kg . K)'</a:t>
            </a:r>
            <a:r>
              <a:rPr lang="tr-TR" dirty="0" err="1"/>
              <a:t>dir</a:t>
            </a:r>
            <a:r>
              <a:rPr lang="en-US" dirty="0"/>
              <a:t>.</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3" y="4398236"/>
            <a:ext cx="1752600"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1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
        <p:nvSpPr>
          <p:cNvPr id="3" name="Metin kutusu 2"/>
          <p:cNvSpPr txBox="1"/>
          <p:nvPr/>
        </p:nvSpPr>
        <p:spPr>
          <a:xfrm>
            <a:off x="251520" y="332656"/>
            <a:ext cx="8640960" cy="1015663"/>
          </a:xfrm>
          <a:prstGeom prst="rect">
            <a:avLst/>
          </a:prstGeom>
          <a:noFill/>
        </p:spPr>
        <p:txBody>
          <a:bodyPr wrap="square" rtlCol="0">
            <a:spAutoFit/>
          </a:bodyPr>
          <a:lstStyle/>
          <a:p>
            <a:pPr algn="ctr"/>
            <a:r>
              <a:rPr lang="tr-TR" sz="3200" b="1" dirty="0"/>
              <a:t>BÖLÜM – 4</a:t>
            </a:r>
          </a:p>
          <a:p>
            <a:pPr algn="ctr"/>
            <a:r>
              <a:rPr lang="tr-TR" sz="2800" b="1" dirty="0"/>
              <a:t>TERMODİNAMİĞİN BİRİNCİ YASASI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4131940" cy="361544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072" y="1743268"/>
            <a:ext cx="4243770" cy="3600400"/>
          </a:xfrm>
          <a:prstGeom prst="rect">
            <a:avLst/>
          </a:prstGeom>
        </p:spPr>
      </p:pic>
    </p:spTree>
    <p:extLst>
      <p:ext uri="{BB962C8B-B14F-4D97-AF65-F5344CB8AC3E}">
        <p14:creationId xmlns:p14="http://schemas.microsoft.com/office/powerpoint/2010/main" val="402019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mc:AlternateContent xmlns:mc="http://schemas.openxmlformats.org/markup-compatibility/2006" xmlns:a14="http://schemas.microsoft.com/office/drawing/2010/main">
        <mc:Choice Requires="a14">
          <p:sp>
            <p:nvSpPr>
              <p:cNvPr id="4" name="Dikdörtgen 3"/>
              <p:cNvSpPr/>
              <p:nvPr/>
            </p:nvSpPr>
            <p:spPr>
              <a:xfrm>
                <a:off x="395536" y="1196752"/>
                <a:ext cx="8064896" cy="4073231"/>
              </a:xfrm>
              <a:prstGeom prst="rect">
                <a:avLst/>
              </a:prstGeom>
            </p:spPr>
            <p:txBody>
              <a:bodyPr wrap="square">
                <a:spAutoFit/>
              </a:bodyPr>
              <a:lstStyle/>
              <a:p>
                <a:pPr algn="just"/>
                <a:r>
                  <a:rPr lang="tr-TR" dirty="0"/>
                  <a:t>Basit bir sistemin durumunu tanımlayabilmek için sadece iki bağımsız değişkene ihtiyaç duyulur. Bu nedenle özgül iç enerjiyi sıcaklığın ve özgül hacmin birer fonksiyonu olarak ele alabiliriz. Bu da;</a:t>
                </a:r>
              </a:p>
              <a:p>
                <a:pPr algn="just"/>
                <a:r>
                  <a:rPr lang="tr-TR" b="0" dirty="0"/>
                  <a:t>			</a:t>
                </a:r>
                <a14:m>
                  <m:oMath xmlns:m="http://schemas.openxmlformats.org/officeDocument/2006/math">
                    <m:r>
                      <a:rPr lang="tr-TR" b="0" i="1" smtClean="0">
                        <a:latin typeface="Cambria Math"/>
                      </a:rPr>
                      <m:t>𝑢</m:t>
                    </m:r>
                    <m:r>
                      <a:rPr lang="tr-TR" b="0" i="1" smtClean="0">
                        <a:latin typeface="Cambria Math"/>
                      </a:rPr>
                      <m:t>=</m:t>
                    </m:r>
                    <m:r>
                      <a:rPr lang="tr-TR" b="0" i="1" smtClean="0">
                        <a:latin typeface="Cambria Math"/>
                      </a:rPr>
                      <m:t>𝑢</m:t>
                    </m:r>
                    <m:r>
                      <a:rPr lang="tr-TR" b="0" i="1" smtClean="0">
                        <a:latin typeface="Cambria Math"/>
                      </a:rPr>
                      <m:t>(</m:t>
                    </m:r>
                    <m:r>
                      <a:rPr lang="tr-TR" b="0" i="1" smtClean="0">
                        <a:latin typeface="Cambria Math"/>
                      </a:rPr>
                      <m:t>𝑇</m:t>
                    </m:r>
                    <m:r>
                      <a:rPr lang="tr-TR" b="0" i="1" smtClean="0">
                        <a:latin typeface="Cambria Math"/>
                      </a:rPr>
                      <m:t>,</m:t>
                    </m:r>
                    <m:r>
                      <a:rPr lang="tr-TR" b="0" i="1" smtClean="0">
                        <a:latin typeface="Cambria Math"/>
                      </a:rPr>
                      <m:t>𝑣</m:t>
                    </m:r>
                    <m:r>
                      <a:rPr lang="tr-TR" b="0" i="1" smtClean="0">
                        <a:latin typeface="Cambria Math"/>
                      </a:rPr>
                      <m:t>)</m:t>
                    </m:r>
                  </m:oMath>
                </a14:m>
                <a:r>
                  <a:rPr lang="tr-TR" dirty="0"/>
                  <a:t>			               (4.14)</a:t>
                </a:r>
              </a:p>
              <a:p>
                <a:pPr algn="just"/>
                <a:endParaRPr lang="tr-TR" dirty="0"/>
              </a:p>
              <a:p>
                <a:pPr algn="just"/>
                <a:r>
                  <a:rPr lang="tr-TR" dirty="0"/>
                  <a:t>şeklinde ifade edilebilir. Matematikte zincir kuralı kullanılarak diferansiyeli kısmi türevler şeklinde aşağıdaki şekilde yazılabilir.</a:t>
                </a:r>
              </a:p>
              <a:p>
                <a:pPr algn="just"/>
                <a:endParaRPr lang="tr-TR" dirty="0"/>
              </a:p>
              <a:p>
                <a:pPr algn="just"/>
                <a:r>
                  <a:rPr lang="tr-TR" dirty="0"/>
                  <a:t>		</a:t>
                </a:r>
                <a14:m>
                  <m:oMath xmlns:m="http://schemas.openxmlformats.org/officeDocument/2006/math">
                    <m:r>
                      <a:rPr lang="tr-TR" i="1">
                        <a:latin typeface="Cambria Math"/>
                      </a:rPr>
                      <m:t>𝑑𝑢</m:t>
                    </m:r>
                    <m:r>
                      <a:rPr lang="tr-TR" i="1">
                        <a:latin typeface="Cambria Math"/>
                      </a:rPr>
                      <m:t>=</m:t>
                    </m:r>
                    <m:f>
                      <m:fPr>
                        <m:ctrlPr>
                          <a:rPr lang="tr-TR" b="0" i="1" smtClean="0">
                            <a:latin typeface="Cambria Math" panose="02040503050406030204" pitchFamily="18" charset="0"/>
                          </a:rPr>
                        </m:ctrlPr>
                      </m:fPr>
                      <m:num>
                        <m:r>
                          <a:rPr lang="tr-TR" i="1">
                            <a:latin typeface="Cambria Math"/>
                          </a:rPr>
                          <m:t>𝜕</m:t>
                        </m:r>
                        <m:r>
                          <a:rPr lang="tr-TR" b="0" i="1" smtClean="0">
                            <a:latin typeface="Cambria Math"/>
                          </a:rPr>
                          <m:t>𝑢</m:t>
                        </m:r>
                      </m:num>
                      <m:den>
                        <m:r>
                          <a:rPr lang="tr-TR" b="0" i="1" smtClean="0">
                            <a:latin typeface="Cambria Math"/>
                          </a:rPr>
                          <m:t>𝜕</m:t>
                        </m:r>
                        <m:r>
                          <a:rPr lang="tr-TR" b="0" i="1" smtClean="0">
                            <a:latin typeface="Cambria Math"/>
                          </a:rPr>
                          <m:t>𝑇</m:t>
                        </m:r>
                      </m:den>
                    </m:f>
                    <m:sSub>
                      <m:sSubPr>
                        <m:ctrlPr>
                          <a:rPr lang="tr-TR" b="0" i="1" smtClean="0">
                            <a:latin typeface="Cambria Math" panose="02040503050406030204" pitchFamily="18" charset="0"/>
                          </a:rPr>
                        </m:ctrlPr>
                      </m:sSubPr>
                      <m:e>
                        <m:r>
                          <a:rPr lang="tr-TR" i="1" smtClean="0">
                            <a:latin typeface="Cambria Math"/>
                          </a:rPr>
                          <m:t>│</m:t>
                        </m:r>
                      </m:e>
                      <m:sub>
                        <m:r>
                          <a:rPr lang="tr-TR" b="0" i="1" smtClean="0">
                            <a:latin typeface="Cambria Math"/>
                          </a:rPr>
                          <m:t>𝑣</m:t>
                        </m:r>
                      </m:sub>
                    </m:sSub>
                    <m:r>
                      <a:rPr lang="tr-TR" b="0" i="1" smtClean="0">
                        <a:latin typeface="Cambria Math"/>
                      </a:rPr>
                      <m:t> </m:t>
                    </m:r>
                    <m:r>
                      <a:rPr lang="tr-TR" b="0" i="1" smtClean="0">
                        <a:latin typeface="Cambria Math"/>
                      </a:rPr>
                      <m:t>𝑑𝑇</m:t>
                    </m:r>
                    <m:r>
                      <a:rPr lang="tr-TR" b="0" i="1" smtClean="0">
                        <a:latin typeface="Cambria Math"/>
                      </a:rPr>
                      <m:t>+</m:t>
                    </m:r>
                    <m:f>
                      <m:fPr>
                        <m:ctrlPr>
                          <a:rPr lang="tr-TR" b="0" i="1" smtClean="0">
                            <a:latin typeface="Cambria Math" panose="02040503050406030204" pitchFamily="18" charset="0"/>
                          </a:rPr>
                        </m:ctrlPr>
                      </m:fPr>
                      <m:num>
                        <m:r>
                          <a:rPr lang="tr-TR" i="1">
                            <a:latin typeface="Cambria Math"/>
                          </a:rPr>
                          <m:t>𝜕</m:t>
                        </m:r>
                        <m:r>
                          <a:rPr lang="tr-TR" i="1">
                            <a:latin typeface="Cambria Math"/>
                          </a:rPr>
                          <m:t>𝑢</m:t>
                        </m:r>
                      </m:num>
                      <m:den>
                        <m:r>
                          <a:rPr lang="tr-TR" i="1">
                            <a:latin typeface="Cambria Math"/>
                          </a:rPr>
                          <m:t>𝜕</m:t>
                        </m:r>
                        <m:r>
                          <a:rPr lang="tr-TR" b="0" i="1" smtClean="0">
                            <a:latin typeface="Cambria Math"/>
                          </a:rPr>
                          <m:t>𝑣</m:t>
                        </m:r>
                      </m:den>
                    </m:f>
                  </m:oMath>
                </a14:m>
                <a:r>
                  <a:rPr lang="tr-TR" dirty="0"/>
                  <a:t> </a:t>
                </a:r>
                <a14:m>
                  <m:oMath xmlns:m="http://schemas.openxmlformats.org/officeDocument/2006/math">
                    <m:sSub>
                      <m:sSubPr>
                        <m:ctrlPr>
                          <a:rPr lang="tr-TR" b="0" i="1" smtClean="0">
                            <a:latin typeface="Cambria Math" panose="02040503050406030204" pitchFamily="18" charset="0"/>
                          </a:rPr>
                        </m:ctrlPr>
                      </m:sSubPr>
                      <m:e>
                        <m:r>
                          <a:rPr lang="tr-TR" i="1">
                            <a:latin typeface="Cambria Math"/>
                          </a:rPr>
                          <m:t>│</m:t>
                        </m:r>
                      </m:e>
                      <m:sub>
                        <m:r>
                          <a:rPr lang="tr-TR" b="0" i="1" smtClean="0">
                            <a:latin typeface="Cambria Math"/>
                          </a:rPr>
                          <m:t>𝑇</m:t>
                        </m:r>
                      </m:sub>
                    </m:sSub>
                    <m:r>
                      <a:rPr lang="tr-TR" b="0" i="1" smtClean="0">
                        <a:latin typeface="Cambria Math"/>
                      </a:rPr>
                      <m:t> </m:t>
                    </m:r>
                    <m:r>
                      <a:rPr lang="tr-TR" b="0" i="1" smtClean="0">
                        <a:latin typeface="Cambria Math"/>
                      </a:rPr>
                      <m:t>𝑑𝑣</m:t>
                    </m:r>
                  </m:oMath>
                </a14:m>
                <a:r>
                  <a:rPr lang="tr-TR" dirty="0"/>
                  <a:t> 				(4.15)</a:t>
                </a:r>
              </a:p>
              <a:p>
                <a:pPr algn="just"/>
                <a:endParaRPr lang="tr-TR" dirty="0"/>
              </a:p>
              <a:p>
                <a:pPr algn="just"/>
                <a:r>
                  <a:rPr lang="tr-TR" dirty="0"/>
                  <a:t>Bütün özellikler </a:t>
                </a:r>
                <a14:m>
                  <m:oMath xmlns:m="http://schemas.openxmlformats.org/officeDocument/2006/math">
                    <m:r>
                      <a:rPr lang="tr-TR" i="1" dirty="0" smtClean="0">
                        <a:latin typeface="Cambria Math"/>
                      </a:rPr>
                      <m:t>𝑢</m:t>
                    </m:r>
                  </m:oMath>
                </a14:m>
                <a:r>
                  <a:rPr lang="tr-TR" dirty="0"/>
                  <a:t>, </a:t>
                </a:r>
                <a14:m>
                  <m:oMath xmlns:m="http://schemas.openxmlformats.org/officeDocument/2006/math">
                    <m:r>
                      <a:rPr lang="tr-TR" i="1" dirty="0" smtClean="0">
                        <a:latin typeface="Cambria Math"/>
                      </a:rPr>
                      <m:t>𝑣</m:t>
                    </m:r>
                  </m:oMath>
                </a14:m>
                <a:r>
                  <a:rPr lang="tr-TR" dirty="0"/>
                  <a:t> ve </a:t>
                </a:r>
                <a14:m>
                  <m:oMath xmlns:m="http://schemas.openxmlformats.org/officeDocument/2006/math">
                    <m:r>
                      <a:rPr lang="tr-TR" i="1" dirty="0" smtClean="0">
                        <a:latin typeface="Cambria Math"/>
                      </a:rPr>
                      <m:t>𝑇</m:t>
                    </m:r>
                  </m:oMath>
                </a14:m>
                <a:r>
                  <a:rPr lang="tr-TR" dirty="0"/>
                  <a:t>’den ibaret olduğundan kısmi türev de bir özellik olup sabit hacimde özgül ısı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𝑣</m:t>
                        </m:r>
                      </m:sub>
                    </m:sSub>
                  </m:oMath>
                </a14:m>
                <a:r>
                  <a:rPr lang="tr-TR" dirty="0"/>
                  <a:t> olarak adlandırılır. Bu da aşağıdaki biçimde ifade edilebilir.</a:t>
                </a:r>
              </a:p>
              <a:p>
                <a:pPr algn="just"/>
                <a:r>
                  <a:rPr lang="tr-TR" dirty="0"/>
                  <a:t>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𝐶</m:t>
                        </m:r>
                      </m:e>
                      <m:sub>
                        <m:r>
                          <a:rPr lang="tr-TR" i="1" dirty="0">
                            <a:latin typeface="Cambria Math"/>
                          </a:rPr>
                          <m:t>𝑣</m:t>
                        </m:r>
                      </m:sub>
                    </m:sSub>
                    <m:r>
                      <a:rPr lang="tr-TR" b="0" i="1" dirty="0" smtClean="0">
                        <a:latin typeface="Cambria Math"/>
                      </a:rPr>
                      <m:t>=</m:t>
                    </m:r>
                    <m:f>
                      <m:fPr>
                        <m:ctrlPr>
                          <a:rPr lang="tr-TR" i="1">
                            <a:latin typeface="Cambria Math" panose="02040503050406030204" pitchFamily="18" charset="0"/>
                          </a:rPr>
                        </m:ctrlPr>
                      </m:fPr>
                      <m:num>
                        <m:r>
                          <a:rPr lang="tr-TR" i="1">
                            <a:latin typeface="Cambria Math"/>
                          </a:rPr>
                          <m:t>𝜕</m:t>
                        </m:r>
                        <m:r>
                          <a:rPr lang="tr-TR" i="1">
                            <a:latin typeface="Cambria Math"/>
                          </a:rPr>
                          <m:t>𝑢</m:t>
                        </m:r>
                      </m:num>
                      <m:den>
                        <m:r>
                          <a:rPr lang="tr-TR" i="1">
                            <a:latin typeface="Cambria Math"/>
                          </a:rPr>
                          <m:t>𝜕</m:t>
                        </m:r>
                        <m:r>
                          <a:rPr lang="tr-TR" i="1">
                            <a:latin typeface="Cambria Math"/>
                          </a:rPr>
                          <m:t>𝑇</m:t>
                        </m:r>
                      </m:den>
                    </m:f>
                    <m:sSub>
                      <m:sSubPr>
                        <m:ctrlPr>
                          <a:rPr lang="tr-TR" i="1">
                            <a:latin typeface="Cambria Math" panose="02040503050406030204" pitchFamily="18" charset="0"/>
                          </a:rPr>
                        </m:ctrlPr>
                      </m:sSubPr>
                      <m:e>
                        <m:r>
                          <a:rPr lang="tr-TR" i="1">
                            <a:latin typeface="Cambria Math"/>
                          </a:rPr>
                          <m:t>│</m:t>
                        </m:r>
                      </m:e>
                      <m:sub>
                        <m:r>
                          <a:rPr lang="tr-TR" i="1">
                            <a:latin typeface="Cambria Math"/>
                          </a:rPr>
                          <m:t>𝑣</m:t>
                        </m:r>
                      </m:sub>
                    </m:sSub>
                  </m:oMath>
                </a14:m>
                <a:r>
                  <a:rPr lang="tr-TR" dirty="0"/>
                  <a:t>  				(4.16)</a:t>
                </a:r>
              </a:p>
            </p:txBody>
          </p:sp>
        </mc:Choice>
        <mc:Fallback xmlns="">
          <p:sp>
            <p:nvSpPr>
              <p:cNvPr id="4" name="Dikdörtgen 3"/>
              <p:cNvSpPr>
                <a:spLocks noRot="1" noChangeAspect="1" noMove="1" noResize="1" noEditPoints="1" noAdjustHandles="1" noChangeArrowheads="1" noChangeShapeType="1" noTextEdit="1"/>
              </p:cNvSpPr>
              <p:nvPr/>
            </p:nvSpPr>
            <p:spPr>
              <a:xfrm>
                <a:off x="395536" y="1196752"/>
                <a:ext cx="8064896" cy="4073231"/>
              </a:xfrm>
              <a:prstGeom prst="rect">
                <a:avLst/>
              </a:prstGeom>
              <a:blipFill rotWithShape="1">
                <a:blip r:embed="rId2"/>
                <a:stretch>
                  <a:fillRect l="-680" t="-749" r="-605"/>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423543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mc:AlternateContent xmlns:mc="http://schemas.openxmlformats.org/markup-compatibility/2006" xmlns:a14="http://schemas.microsoft.com/office/drawing/2010/main">
        <mc:Choice Requires="a14">
          <p:sp>
            <p:nvSpPr>
              <p:cNvPr id="3" name="Dikdörtgen 2"/>
              <p:cNvSpPr/>
              <p:nvPr/>
            </p:nvSpPr>
            <p:spPr>
              <a:xfrm>
                <a:off x="395535" y="1196752"/>
                <a:ext cx="8366299" cy="4232441"/>
              </a:xfrm>
              <a:prstGeom prst="rect">
                <a:avLst/>
              </a:prstGeom>
            </p:spPr>
            <p:txBody>
              <a:bodyPr wrap="square">
                <a:spAutoFit/>
              </a:bodyPr>
              <a:lstStyle/>
              <a:p>
                <a:pPr algn="just"/>
                <a:r>
                  <a:rPr lang="tr-TR" dirty="0"/>
                  <a:t>İdeal gazın basıncı ve hacmi önemli miktarda değişmekte ancak sıcaklığı sabit kalmaktadır. Sıcaklıkta herhangi bir değişim olmaması nedeniyle suya net bir ısı geçişi olmamaktadır. Ayrıca herhangi bir iş yapılmadığı gözlendiğinden birinci yasa yardımıyla bir ideal gazın iç enerjisinin basınca veya hacme bağlı olmadığı sonucuna varılır.</a:t>
                </a:r>
              </a:p>
              <a:p>
                <a:r>
                  <a:rPr lang="tr-TR" dirty="0"/>
                  <a:t>İdeal gaz davranışı gösteren bu tür bir gaz için aşağıdaki ifade yazılabilir.</a:t>
                </a:r>
              </a:p>
              <a:p>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m:t>
                        </m:r>
                        <m:r>
                          <a:rPr lang="tr-TR" i="1">
                            <a:latin typeface="Cambria Math"/>
                          </a:rPr>
                          <m:t>𝑢</m:t>
                        </m:r>
                      </m:num>
                      <m:den>
                        <m:r>
                          <a:rPr lang="tr-TR" i="1">
                            <a:latin typeface="Cambria Math"/>
                          </a:rPr>
                          <m:t>𝜕</m:t>
                        </m:r>
                        <m:r>
                          <a:rPr lang="tr-TR" i="1">
                            <a:latin typeface="Cambria Math"/>
                          </a:rPr>
                          <m:t>𝑣</m:t>
                        </m:r>
                      </m:den>
                    </m:f>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m:t>
                        </m:r>
                      </m:e>
                      <m:sub>
                        <m:r>
                          <a:rPr lang="tr-TR" i="1">
                            <a:latin typeface="Cambria Math"/>
                          </a:rPr>
                          <m:t>𝑇</m:t>
                        </m:r>
                      </m:sub>
                    </m:sSub>
                    <m:r>
                      <a:rPr lang="tr-TR" i="1">
                        <a:latin typeface="Cambria Math"/>
                      </a:rPr>
                      <m:t>=0</m:t>
                    </m:r>
                  </m:oMath>
                </a14:m>
                <a:r>
                  <a:rPr lang="tr-TR" dirty="0"/>
                  <a:t>				(4.17)</a:t>
                </a:r>
              </a:p>
              <a:p>
                <a:endParaRPr lang="tr-TR" dirty="0"/>
              </a:p>
              <a:p>
                <a:r>
                  <a:rPr lang="tr-TR" dirty="0"/>
                  <a:t>(4.15), (4.16) ve (4.17) bağıntıları birleştirilmek suretiyle aşağıdaki ifade elde edilir.</a:t>
                </a:r>
              </a:p>
              <a:p>
                <a:r>
                  <a:rPr lang="tr-TR" b="0" dirty="0"/>
                  <a:t>			</a:t>
                </a:r>
                <a14:m>
                  <m:oMath xmlns:m="http://schemas.openxmlformats.org/officeDocument/2006/math">
                    <m:r>
                      <a:rPr lang="tr-TR" b="0" i="1" smtClean="0">
                        <a:latin typeface="Cambria Math"/>
                      </a:rPr>
                      <m:t>𝑑𝑢</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b="0" i="1" smtClean="0">
                        <a:latin typeface="Cambria Math"/>
                      </a:rPr>
                      <m:t>𝑑𝑇</m:t>
                    </m:r>
                  </m:oMath>
                </a14:m>
                <a:r>
                  <a:rPr lang="tr-TR" dirty="0"/>
                  <a:t>				  (4.18)</a:t>
                </a:r>
              </a:p>
              <a:p>
                <a:r>
                  <a:rPr lang="tr-TR" dirty="0"/>
                  <a:t>Bu ifadenin integrali alındığında</a:t>
                </a:r>
              </a:p>
              <a:p>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1</m:t>
                        </m:r>
                      </m:sub>
                    </m:sSub>
                    <m:r>
                      <a:rPr lang="tr-TR" b="0" i="1" smtClean="0">
                        <a:latin typeface="Cambria Math"/>
                      </a:rPr>
                      <m:t>=</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𝑇</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sup>
                      <m:e>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b="0" i="1" smtClean="0">
                            <a:latin typeface="Cambria Math"/>
                          </a:rPr>
                          <m:t>𝑑𝑇</m:t>
                        </m:r>
                      </m:e>
                    </m:nary>
                  </m:oMath>
                </a14:m>
                <a:r>
                  <a:rPr lang="tr-TR" dirty="0"/>
                  <a:t>  			  (4.19)</a:t>
                </a:r>
              </a:p>
              <a:p>
                <a:endParaRPr lang="tr-TR" dirty="0"/>
              </a:p>
              <a:p>
                <a:pPr algn="just"/>
                <a:r>
                  <a:rPr lang="tr-TR" dirty="0"/>
                  <a:t>Bu ifade, bilinen bir </a:t>
                </a:r>
                <a14:m>
                  <m:oMath xmlns:m="http://schemas.openxmlformats.org/officeDocument/2006/math">
                    <m:r>
                      <a:rPr lang="tr-TR" i="1" dirty="0" smtClean="0">
                        <a:latin typeface="Cambria Math"/>
                      </a:rPr>
                      <m:t>𝐶𝑣</m:t>
                    </m:r>
                    <m:r>
                      <a:rPr lang="tr-TR" i="1" dirty="0" smtClean="0">
                        <a:latin typeface="Cambria Math"/>
                      </a:rPr>
                      <m:t>(</m:t>
                    </m:r>
                    <m:r>
                      <a:rPr lang="tr-TR" i="1" dirty="0" smtClean="0">
                        <a:latin typeface="Cambria Math"/>
                      </a:rPr>
                      <m:t>𝑇</m:t>
                    </m:r>
                    <m:r>
                      <a:rPr lang="tr-TR" i="1" dirty="0">
                        <a:latin typeface="Cambria Math"/>
                      </a:rPr>
                      <m:t>)</m:t>
                    </m:r>
                  </m:oMath>
                </a14:m>
                <a:r>
                  <a:rPr lang="tr-TR" dirty="0"/>
                  <a:t> için, belli bir sıcaklık aralığında bir ideal gazın iç enerjisindeki değişimi bulmak için </a:t>
                </a:r>
                <a:r>
                  <a:rPr lang="tr-TR" dirty="0" err="1"/>
                  <a:t>integre</a:t>
                </a:r>
                <a:r>
                  <a:rPr lang="tr-TR" dirty="0"/>
                  <a:t> edilebilir. </a:t>
                </a:r>
              </a:p>
            </p:txBody>
          </p:sp>
        </mc:Choice>
        <mc:Fallback xmlns="">
          <p:sp>
            <p:nvSpPr>
              <p:cNvPr id="3" name="Dikdörtgen 2"/>
              <p:cNvSpPr>
                <a:spLocks noRot="1" noChangeAspect="1" noMove="1" noResize="1" noEditPoints="1" noAdjustHandles="1" noChangeArrowheads="1" noChangeShapeType="1" noTextEdit="1"/>
              </p:cNvSpPr>
              <p:nvPr/>
            </p:nvSpPr>
            <p:spPr>
              <a:xfrm>
                <a:off x="395535" y="1196752"/>
                <a:ext cx="8366299" cy="4232441"/>
              </a:xfrm>
              <a:prstGeom prst="rect">
                <a:avLst/>
              </a:prstGeom>
              <a:blipFill rotWithShape="1">
                <a:blip r:embed="rId2"/>
                <a:stretch>
                  <a:fillRect l="-656" t="-719" r="-583" b="-1295"/>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228834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mc:AlternateContent xmlns:mc="http://schemas.openxmlformats.org/markup-compatibility/2006" xmlns:a14="http://schemas.microsoft.com/office/drawing/2010/main">
        <mc:Choice Requires="a14">
          <p:sp>
            <p:nvSpPr>
              <p:cNvPr id="4" name="Dikdörtgen 3"/>
              <p:cNvSpPr/>
              <p:nvPr/>
            </p:nvSpPr>
            <p:spPr>
              <a:xfrm>
                <a:off x="529404" y="1196752"/>
                <a:ext cx="8245424" cy="4230774"/>
              </a:xfrm>
              <a:prstGeom prst="rect">
                <a:avLst/>
              </a:prstGeom>
            </p:spPr>
            <p:txBody>
              <a:bodyPr wrap="square">
                <a:spAutoFit/>
              </a:bodyPr>
              <a:lstStyle/>
              <a:p>
                <a:pPr algn="just"/>
                <a:r>
                  <a:rPr lang="tr-TR" dirty="0"/>
                  <a:t>Benzer şekilde özgül </a:t>
                </a:r>
                <a:r>
                  <a:rPr lang="tr-TR" dirty="0" err="1"/>
                  <a:t>entalpinin</a:t>
                </a:r>
                <a:r>
                  <a:rPr lang="tr-TR" dirty="0"/>
                  <a:t> </a:t>
                </a:r>
                <a14:m>
                  <m:oMath xmlns:m="http://schemas.openxmlformats.org/officeDocument/2006/math">
                    <m:r>
                      <a:rPr lang="tr-TR" i="1" dirty="0">
                        <a:latin typeface="Cambria Math"/>
                      </a:rPr>
                      <m:t>𝑇</m:t>
                    </m:r>
                    <m:r>
                      <a:rPr lang="tr-TR" i="1" dirty="0">
                        <a:latin typeface="Cambria Math"/>
                      </a:rPr>
                      <m:t> </m:t>
                    </m:r>
                  </m:oMath>
                </a14:m>
                <a:r>
                  <a:rPr lang="tr-TR" dirty="0"/>
                  <a:t>ve </a:t>
                </a:r>
                <a14:m>
                  <m:oMath xmlns:m="http://schemas.openxmlformats.org/officeDocument/2006/math">
                    <m:r>
                      <a:rPr lang="tr-TR" i="1" dirty="0">
                        <a:latin typeface="Cambria Math"/>
                      </a:rPr>
                      <m:t>𝑃</m:t>
                    </m:r>
                  </m:oMath>
                </a14:m>
                <a:r>
                  <a:rPr lang="tr-TR" dirty="0"/>
                  <a:t> değişkenlerine bağlı olduğu göz önünde bulundurularak aşağıdaki bağıntı yazılabilir.</a:t>
                </a:r>
              </a:p>
              <a:p>
                <a:pPr algn="just"/>
                <a:endParaRPr lang="tr-TR" dirty="0"/>
              </a:p>
              <a:p>
                <a:pPr algn="just"/>
                <a:r>
                  <a:rPr lang="tr-TR" b="0" dirty="0"/>
                  <a:t>			</a:t>
                </a:r>
                <a14:m>
                  <m:oMath xmlns:m="http://schemas.openxmlformats.org/officeDocument/2006/math">
                    <m:r>
                      <a:rPr lang="tr-TR" b="0" i="1" smtClean="0">
                        <a:latin typeface="Cambria Math"/>
                      </a:rPr>
                      <m:t>𝑑h</m:t>
                    </m:r>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m:t>
                        </m:r>
                        <m:r>
                          <a:rPr lang="tr-TR" b="0" i="1" smtClean="0">
                            <a:latin typeface="Cambria Math"/>
                          </a:rPr>
                          <m:t>h</m:t>
                        </m:r>
                      </m:num>
                      <m:den>
                        <m:r>
                          <a:rPr lang="tr-TR" b="0" i="1" smtClean="0">
                            <a:latin typeface="Cambria Math"/>
                          </a:rPr>
                          <m:t>𝜕</m:t>
                        </m:r>
                        <m:r>
                          <a:rPr lang="tr-TR" b="0" i="1" smtClean="0">
                            <a:latin typeface="Cambria Math"/>
                          </a:rPr>
                          <m:t>𝑇</m:t>
                        </m:r>
                      </m:den>
                    </m:f>
                    <m:sSub>
                      <m:sSubPr>
                        <m:ctrlPr>
                          <a:rPr lang="tr-TR" b="0" i="1" smtClean="0">
                            <a:latin typeface="Cambria Math" panose="02040503050406030204" pitchFamily="18" charset="0"/>
                          </a:rPr>
                        </m:ctrlPr>
                      </m:sSubPr>
                      <m:e>
                        <m:r>
                          <a:rPr lang="tr-TR" i="1">
                            <a:latin typeface="Cambria Math"/>
                          </a:rPr>
                          <m:t>│</m:t>
                        </m:r>
                      </m:e>
                      <m:sub>
                        <m:r>
                          <a:rPr lang="tr-TR" b="0" i="1" smtClean="0">
                            <a:latin typeface="Cambria Math"/>
                          </a:rPr>
                          <m:t>𝑃</m:t>
                        </m:r>
                      </m:sub>
                    </m:sSub>
                    <m:r>
                      <a:rPr lang="tr-TR" b="0" i="1" smtClean="0">
                        <a:latin typeface="Cambria Math"/>
                      </a:rPr>
                      <m:t> </m:t>
                    </m:r>
                    <m:r>
                      <a:rPr lang="tr-TR" b="0" i="1" smtClean="0">
                        <a:latin typeface="Cambria Math"/>
                      </a:rPr>
                      <m:t>𝑑𝑇</m:t>
                    </m:r>
                    <m:r>
                      <a:rPr lang="tr-TR" b="0" i="1" smtClean="0">
                        <a:latin typeface="Cambria Math"/>
                      </a:rPr>
                      <m:t>+</m:t>
                    </m:r>
                    <m:f>
                      <m:fPr>
                        <m:ctrlPr>
                          <a:rPr lang="tr-TR" i="1">
                            <a:latin typeface="Cambria Math" panose="02040503050406030204" pitchFamily="18" charset="0"/>
                          </a:rPr>
                        </m:ctrlPr>
                      </m:fPr>
                      <m:num>
                        <m:r>
                          <a:rPr lang="tr-TR" i="1">
                            <a:latin typeface="Cambria Math"/>
                          </a:rPr>
                          <m:t>𝜕</m:t>
                        </m:r>
                        <m:r>
                          <a:rPr lang="tr-TR" i="1">
                            <a:latin typeface="Cambria Math"/>
                          </a:rPr>
                          <m:t>h</m:t>
                        </m:r>
                      </m:num>
                      <m:den>
                        <m:r>
                          <a:rPr lang="tr-TR" i="1">
                            <a:latin typeface="Cambria Math"/>
                          </a:rPr>
                          <m:t>𝜕</m:t>
                        </m:r>
                        <m:r>
                          <a:rPr lang="tr-TR" b="0" i="1" smtClean="0">
                            <a:latin typeface="Cambria Math"/>
                          </a:rPr>
                          <m:t>𝑃</m:t>
                        </m:r>
                      </m:den>
                    </m:f>
                    <m:sSub>
                      <m:sSubPr>
                        <m:ctrlPr>
                          <a:rPr lang="tr-TR" i="1">
                            <a:latin typeface="Cambria Math" panose="02040503050406030204" pitchFamily="18" charset="0"/>
                          </a:rPr>
                        </m:ctrlPr>
                      </m:sSubPr>
                      <m:e>
                        <m:r>
                          <a:rPr lang="tr-TR" i="1">
                            <a:latin typeface="Cambria Math"/>
                          </a:rPr>
                          <m:t>│</m:t>
                        </m:r>
                      </m:e>
                      <m:sub>
                        <m:r>
                          <a:rPr lang="tr-TR" b="0" i="1" smtClean="0">
                            <a:latin typeface="Cambria Math"/>
                          </a:rPr>
                          <m:t>𝑇</m:t>
                        </m:r>
                      </m:sub>
                    </m:sSub>
                    <m:r>
                      <a:rPr lang="tr-TR" b="0" i="1" smtClean="0">
                        <a:latin typeface="Cambria Math"/>
                      </a:rPr>
                      <m:t> </m:t>
                    </m:r>
                    <m:r>
                      <a:rPr lang="tr-TR" b="0" i="1" smtClean="0">
                        <a:latin typeface="Cambria Math"/>
                      </a:rPr>
                      <m:t>𝑑𝑃</m:t>
                    </m:r>
                    <m:r>
                      <a:rPr lang="tr-TR" b="0" i="1" smtClean="0">
                        <a:latin typeface="Cambria Math"/>
                      </a:rPr>
                      <m:t> </m:t>
                    </m:r>
                  </m:oMath>
                </a14:m>
                <a:r>
                  <a:rPr lang="tr-TR" dirty="0"/>
                  <a:t>			(4.20)</a:t>
                </a:r>
              </a:p>
              <a:p>
                <a:pPr algn="just"/>
                <a:endParaRPr lang="tr-TR" dirty="0"/>
              </a:p>
              <a:p>
                <a:pPr algn="just"/>
                <a:r>
                  <a:rPr lang="tr-TR" dirty="0"/>
                  <a:t>Sabit basınçta özgül ısı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b="0" i="1" dirty="0" smtClean="0">
                            <a:latin typeface="Cambria Math"/>
                          </a:rPr>
                          <m:t>𝑃</m:t>
                        </m:r>
                      </m:sub>
                    </m:sSub>
                  </m:oMath>
                </a14:m>
                <a:r>
                  <a:rPr lang="tr-TR" dirty="0"/>
                  <a:t> aşağıdaki şekilde tanımlanır.</a:t>
                </a:r>
              </a:p>
              <a:p>
                <a:pPr algn="just"/>
                <a:endParaRPr lang="tr-TR" dirty="0"/>
              </a:p>
              <a:p>
                <a:pPr algn="just"/>
                <a:r>
                  <a:rPr lang="tr-TR" dirty="0"/>
                  <a:t>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𝐶</m:t>
                        </m:r>
                      </m:e>
                      <m:sub>
                        <m:r>
                          <a:rPr lang="tr-TR" i="1" dirty="0">
                            <a:latin typeface="Cambria Math"/>
                          </a:rPr>
                          <m:t>𝑃</m:t>
                        </m:r>
                      </m:sub>
                    </m:sSub>
                    <m:r>
                      <a:rPr lang="tr-TR" b="0" i="1" dirty="0" smtClean="0">
                        <a:latin typeface="Cambria Math"/>
                      </a:rPr>
                      <m:t>=</m:t>
                    </m:r>
                    <m:f>
                      <m:fPr>
                        <m:ctrlPr>
                          <a:rPr lang="tr-TR" i="1">
                            <a:latin typeface="Cambria Math" panose="02040503050406030204" pitchFamily="18" charset="0"/>
                          </a:rPr>
                        </m:ctrlPr>
                      </m:fPr>
                      <m:num>
                        <m:r>
                          <a:rPr lang="tr-TR" i="1">
                            <a:latin typeface="Cambria Math"/>
                          </a:rPr>
                          <m:t>𝜕</m:t>
                        </m:r>
                        <m:r>
                          <a:rPr lang="tr-TR" i="1">
                            <a:latin typeface="Cambria Math"/>
                          </a:rPr>
                          <m:t>h</m:t>
                        </m:r>
                      </m:num>
                      <m:den>
                        <m:r>
                          <a:rPr lang="tr-TR" i="1">
                            <a:latin typeface="Cambria Math"/>
                          </a:rPr>
                          <m:t>𝜕</m:t>
                        </m:r>
                        <m:r>
                          <a:rPr lang="tr-TR" i="1">
                            <a:latin typeface="Cambria Math"/>
                          </a:rPr>
                          <m:t>𝑇</m:t>
                        </m:r>
                      </m:den>
                    </m:f>
                    <m:sSub>
                      <m:sSubPr>
                        <m:ctrlPr>
                          <a:rPr lang="tr-TR" i="1">
                            <a:latin typeface="Cambria Math" panose="02040503050406030204" pitchFamily="18" charset="0"/>
                          </a:rPr>
                        </m:ctrlPr>
                      </m:sSubPr>
                      <m:e>
                        <m:r>
                          <a:rPr lang="tr-TR" i="1">
                            <a:latin typeface="Cambria Math"/>
                          </a:rPr>
                          <m:t>│</m:t>
                        </m:r>
                      </m:e>
                      <m:sub>
                        <m:r>
                          <a:rPr lang="tr-TR" i="1">
                            <a:latin typeface="Cambria Math"/>
                          </a:rPr>
                          <m:t>𝑃</m:t>
                        </m:r>
                      </m:sub>
                    </m:sSub>
                  </m:oMath>
                </a14:m>
                <a:r>
                  <a:rPr lang="tr-TR" dirty="0"/>
                  <a:t> 				(4.21)</a:t>
                </a:r>
              </a:p>
              <a:p>
                <a:pPr algn="just"/>
                <a:endParaRPr lang="tr-TR" dirty="0"/>
              </a:p>
              <a:p>
                <a:pPr algn="just"/>
                <a:r>
                  <a:rPr lang="tr-TR" dirty="0"/>
                  <a:t>Bir ideal gaz için (4.12) ile ifade edilen ve ideal gaz hâl denkleminde kullandığımız </a:t>
                </a:r>
                <a:r>
                  <a:rPr lang="tr-TR" dirty="0" err="1"/>
                  <a:t>entalpi</a:t>
                </a:r>
                <a:r>
                  <a:rPr lang="tr-TR" dirty="0"/>
                  <a:t> tanımını hatırlayacak olursak, </a:t>
                </a:r>
              </a:p>
              <a:p>
                <a:pPr algn="just"/>
                <a:endParaRPr lang="tr-TR" dirty="0"/>
              </a:p>
              <a:p>
                <a:pPr algn="just"/>
                <a:r>
                  <a:rPr lang="tr-TR" dirty="0"/>
                  <a:t>			</a:t>
                </a:r>
                <a14:m>
                  <m:oMath xmlns:m="http://schemas.openxmlformats.org/officeDocument/2006/math">
                    <m:r>
                      <a:rPr lang="tr-TR" i="1" dirty="0" smtClean="0">
                        <a:latin typeface="Cambria Math"/>
                      </a:rPr>
                      <m:t>h</m:t>
                    </m:r>
                    <m:r>
                      <a:rPr lang="tr-TR" i="1" dirty="0" smtClean="0">
                        <a:latin typeface="Cambria Math"/>
                      </a:rPr>
                      <m:t>=</m:t>
                    </m:r>
                    <m:r>
                      <a:rPr lang="tr-TR" i="1" dirty="0" err="1" smtClean="0">
                        <a:latin typeface="Cambria Math"/>
                      </a:rPr>
                      <m:t>𝑢</m:t>
                    </m:r>
                    <m:r>
                      <a:rPr lang="tr-TR" i="1" dirty="0" err="1" smtClean="0">
                        <a:latin typeface="Cambria Math"/>
                      </a:rPr>
                      <m:t>+</m:t>
                    </m:r>
                    <m:r>
                      <a:rPr lang="tr-TR" i="1" dirty="0" err="1" smtClean="0">
                        <a:latin typeface="Cambria Math"/>
                      </a:rPr>
                      <m:t>𝑃𝑣</m:t>
                    </m:r>
                    <m:r>
                      <a:rPr lang="tr-TR" i="1" dirty="0" smtClean="0">
                        <a:latin typeface="Cambria Math"/>
                      </a:rPr>
                      <m:t>=</m:t>
                    </m:r>
                    <m:r>
                      <a:rPr lang="tr-TR" i="1" dirty="0" smtClean="0">
                        <a:latin typeface="Cambria Math"/>
                      </a:rPr>
                      <m:t>𝑢</m:t>
                    </m:r>
                    <m:r>
                      <a:rPr lang="tr-TR" i="1" dirty="0">
                        <a:latin typeface="Cambria Math"/>
                      </a:rPr>
                      <m:t>+</m:t>
                    </m:r>
                    <m:r>
                      <a:rPr lang="tr-TR" b="0" i="1" dirty="0" smtClean="0">
                        <a:latin typeface="Cambria Math"/>
                      </a:rPr>
                      <m:t>𝑅𝑇</m:t>
                    </m:r>
                  </m:oMath>
                </a14:m>
                <a:r>
                  <a:rPr lang="tr-TR" b="0" dirty="0"/>
                  <a:t> 			 (4.22)</a:t>
                </a:r>
              </a:p>
              <a:p>
                <a:pPr algn="just"/>
                <a:r>
                  <a:rPr lang="tr-TR" dirty="0"/>
                  <a:t>şeklinde yazılabilir. </a:t>
                </a:r>
              </a:p>
            </p:txBody>
          </p:sp>
        </mc:Choice>
        <mc:Fallback xmlns="">
          <p:sp>
            <p:nvSpPr>
              <p:cNvPr id="4" name="Dikdörtgen 3"/>
              <p:cNvSpPr>
                <a:spLocks noRot="1" noChangeAspect="1" noMove="1" noResize="1" noEditPoints="1" noAdjustHandles="1" noChangeArrowheads="1" noChangeShapeType="1" noTextEdit="1"/>
              </p:cNvSpPr>
              <p:nvPr/>
            </p:nvSpPr>
            <p:spPr>
              <a:xfrm>
                <a:off x="529404" y="1196752"/>
                <a:ext cx="8245424" cy="4230774"/>
              </a:xfrm>
              <a:prstGeom prst="rect">
                <a:avLst/>
              </a:prstGeom>
              <a:blipFill rotWithShape="1">
                <a:blip r:embed="rId2"/>
                <a:stretch>
                  <a:fillRect l="-666" t="-720" r="-592" b="-1297"/>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241946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mc:AlternateContent xmlns:mc="http://schemas.openxmlformats.org/markup-compatibility/2006" xmlns:a14="http://schemas.microsoft.com/office/drawing/2010/main">
        <mc:Choice Requires="a14">
          <p:sp>
            <p:nvSpPr>
              <p:cNvPr id="3" name="Dikdörtgen 2"/>
              <p:cNvSpPr/>
              <p:nvPr/>
            </p:nvSpPr>
            <p:spPr>
              <a:xfrm>
                <a:off x="518647" y="1124744"/>
                <a:ext cx="8245424" cy="4530856"/>
              </a:xfrm>
              <a:prstGeom prst="rect">
                <a:avLst/>
              </a:prstGeom>
            </p:spPr>
            <p:txBody>
              <a:bodyPr wrap="square">
                <a:spAutoFit/>
              </a:bodyPr>
              <a:lstStyle/>
              <a:p>
                <a:pPr algn="just"/>
                <a14:m>
                  <m:oMath xmlns:m="http://schemas.openxmlformats.org/officeDocument/2006/math">
                    <m:r>
                      <a:rPr lang="tr-TR" i="1" dirty="0" smtClean="0">
                        <a:latin typeface="Cambria Math"/>
                      </a:rPr>
                      <m:t>𝑢</m:t>
                    </m:r>
                    <m:r>
                      <a:rPr lang="tr-TR" i="1" dirty="0" smtClean="0">
                        <a:latin typeface="Cambria Math"/>
                      </a:rPr>
                      <m:t>  </m:t>
                    </m:r>
                  </m:oMath>
                </a14:m>
                <a:r>
                  <a:rPr lang="tr-TR" dirty="0"/>
                  <a:t>sadece T’nin bir fonksiyonu olduğundan bir ideal gaz için h’nin de sadece T’nin bir </a:t>
                </a:r>
              </a:p>
              <a:p>
                <a:pPr algn="just"/>
                <a:r>
                  <a:rPr lang="tr-TR" dirty="0"/>
                  <a:t>fonksiyonu olduğu görülebilir. Böylece bir ideal gaz için aşağıdaki ifadeler yazılabilir.</a:t>
                </a:r>
              </a:p>
              <a:p>
                <a:pPr algn="just"/>
                <a:endParaRPr lang="tr-TR" dirty="0"/>
              </a:p>
              <a:p>
                <a:pPr algn="just"/>
                <a:r>
                  <a:rPr lang="tr-TR" dirty="0"/>
                  <a:t>			</a:t>
                </a:r>
                <a14:m>
                  <m:oMath xmlns:m="http://schemas.openxmlformats.org/officeDocument/2006/math">
                    <m:f>
                      <m:fPr>
                        <m:ctrlPr>
                          <a:rPr lang="tr-TR" i="1">
                            <a:latin typeface="Cambria Math" panose="02040503050406030204" pitchFamily="18" charset="0"/>
                          </a:rPr>
                        </m:ctrlPr>
                      </m:fPr>
                      <m:num>
                        <m:r>
                          <a:rPr lang="tr-TR" i="1">
                            <a:latin typeface="Cambria Math"/>
                          </a:rPr>
                          <m:t>𝜕</m:t>
                        </m:r>
                        <m:r>
                          <a:rPr lang="tr-TR" i="1">
                            <a:latin typeface="Cambria Math"/>
                          </a:rPr>
                          <m:t>h</m:t>
                        </m:r>
                      </m:num>
                      <m:den>
                        <m:r>
                          <a:rPr lang="tr-TR" i="1">
                            <a:latin typeface="Cambria Math"/>
                          </a:rPr>
                          <m:t>𝜕</m:t>
                        </m:r>
                        <m:r>
                          <a:rPr lang="tr-TR" i="1">
                            <a:latin typeface="Cambria Math"/>
                          </a:rPr>
                          <m:t>𝑃</m:t>
                        </m:r>
                      </m:den>
                    </m:f>
                    <m:sSub>
                      <m:sSubPr>
                        <m:ctrlPr>
                          <a:rPr lang="tr-TR" i="1">
                            <a:latin typeface="Cambria Math" panose="02040503050406030204" pitchFamily="18" charset="0"/>
                          </a:rPr>
                        </m:ctrlPr>
                      </m:sSubPr>
                      <m:e>
                        <m:r>
                          <a:rPr lang="tr-TR" i="1">
                            <a:latin typeface="Cambria Math"/>
                          </a:rPr>
                          <m:t>│</m:t>
                        </m:r>
                      </m:e>
                      <m:sub>
                        <m:r>
                          <a:rPr lang="tr-TR" i="1">
                            <a:latin typeface="Cambria Math"/>
                          </a:rPr>
                          <m:t>𝑇</m:t>
                        </m:r>
                      </m:sub>
                    </m:sSub>
                    <m:r>
                      <a:rPr lang="tr-TR" b="0" i="1" smtClean="0">
                        <a:latin typeface="Cambria Math"/>
                      </a:rPr>
                      <m:t>=0</m:t>
                    </m:r>
                  </m:oMath>
                </a14:m>
                <a:r>
                  <a:rPr lang="tr-TR" dirty="0"/>
                  <a:t>   				 (4.23)</a:t>
                </a:r>
              </a:p>
              <a:p>
                <a:pPr algn="just"/>
                <a:r>
                  <a:rPr lang="tr-TR" dirty="0"/>
                  <a:t>ve (4.20)’den</a:t>
                </a:r>
              </a:p>
              <a:p>
                <a:pPr algn="just"/>
                <a:r>
                  <a:rPr lang="tr-TR" b="0" dirty="0"/>
                  <a:t>			</a:t>
                </a:r>
                <a14:m>
                  <m:oMath xmlns:m="http://schemas.openxmlformats.org/officeDocument/2006/math">
                    <m:r>
                      <a:rPr lang="tr-TR" b="0" i="1" smtClean="0">
                        <a:latin typeface="Cambria Math"/>
                      </a:rPr>
                      <m:t>𝑑h</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𝑝</m:t>
                        </m:r>
                      </m:sub>
                    </m:sSub>
                    <m:r>
                      <a:rPr lang="tr-TR" b="0" i="1" smtClean="0">
                        <a:latin typeface="Cambria Math"/>
                      </a:rPr>
                      <m:t> </m:t>
                    </m:r>
                    <m:r>
                      <a:rPr lang="tr-TR" b="0" i="1" smtClean="0">
                        <a:latin typeface="Cambria Math"/>
                        <a:ea typeface="Cambria Math"/>
                      </a:rPr>
                      <m:t>𝛥</m:t>
                    </m:r>
                    <m:r>
                      <a:rPr lang="tr-TR" b="0" i="1" smtClean="0">
                        <a:latin typeface="Cambria Math"/>
                        <a:ea typeface="Cambria Math"/>
                      </a:rPr>
                      <m:t>𝑇</m:t>
                    </m:r>
                  </m:oMath>
                </a14:m>
                <a:r>
                  <a:rPr lang="tr-TR" dirty="0"/>
                  <a:t>				  (4.24)</a:t>
                </a:r>
              </a:p>
              <a:p>
                <a:pPr algn="just"/>
                <a:endParaRPr lang="tr-TR" dirty="0"/>
              </a:p>
              <a:p>
                <a:pPr algn="just"/>
                <a:r>
                  <a:rPr lang="tr-TR" dirty="0"/>
                  <a:t>Bu ifade bir ideal gaz için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1</m:t>
                        </m:r>
                      </m:sub>
                    </m:sSub>
                  </m:oMath>
                </a14:m>
                <a:r>
                  <a:rPr lang="tr-TR" dirty="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2</m:t>
                        </m:r>
                      </m:sub>
                    </m:sSub>
                  </m:oMath>
                </a14:m>
                <a:r>
                  <a:rPr lang="tr-TR" dirty="0"/>
                  <a:t> sıcaklık aralığında </a:t>
                </a:r>
                <a:r>
                  <a:rPr lang="tr-TR" dirty="0" err="1"/>
                  <a:t>integre</a:t>
                </a:r>
                <a:r>
                  <a:rPr lang="tr-TR" dirty="0"/>
                  <a:t> edilirse aşağıdaki bağıntı yazılabilir.</a:t>
                </a:r>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r>
                      <a:rPr lang="tr-TR" b="0" i="1" smtClean="0">
                        <a:latin typeface="Cambria Math"/>
                      </a:rPr>
                      <m:t>=</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𝑇</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sup>
                      <m:e>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𝑝</m:t>
                            </m:r>
                          </m:sub>
                        </m:sSub>
                      </m:e>
                    </m:nary>
                    <m:r>
                      <a:rPr lang="tr-TR" b="0" i="1" smtClean="0">
                        <a:latin typeface="Cambria Math"/>
                      </a:rPr>
                      <m:t>𝑑𝑇</m:t>
                    </m:r>
                  </m:oMath>
                </a14:m>
                <a:r>
                  <a:rPr lang="tr-TR" dirty="0"/>
                  <a:t>			 (4.25)</a:t>
                </a:r>
              </a:p>
              <a:p>
                <a:pPr algn="just"/>
                <a:endParaRPr lang="tr-TR" dirty="0"/>
              </a:p>
              <a:p>
                <a:pPr algn="just"/>
                <a:r>
                  <a:rPr lang="tr-TR" dirty="0"/>
                  <a:t>İdeal gazlarda </a:t>
                </a:r>
                <a:r>
                  <a:rPr lang="tr-TR" dirty="0" err="1"/>
                  <a:t>entalpi</a:t>
                </a:r>
                <a:r>
                  <a:rPr lang="tr-TR" dirty="0"/>
                  <a:t> için kullanılan denklem, özgül ısılar ve gaz sabiti arasındaki bağıntıyı verecek şekilde kullanılabilir. Diferansiyel formdaki (4.12) eşitliği aşağıdaki şekli alır.</a:t>
                </a:r>
              </a:p>
              <a:p>
                <a:pPr algn="just"/>
                <a:r>
                  <a:rPr lang="tr-TR" dirty="0"/>
                  <a:t>			</a:t>
                </a:r>
                <a14:m>
                  <m:oMath xmlns:m="http://schemas.openxmlformats.org/officeDocument/2006/math">
                    <m:r>
                      <a:rPr lang="tr-TR" i="1" dirty="0" smtClean="0">
                        <a:latin typeface="Cambria Math"/>
                      </a:rPr>
                      <m:t>𝑑h</m:t>
                    </m:r>
                    <m:r>
                      <a:rPr lang="tr-TR" i="1" dirty="0">
                        <a:latin typeface="Cambria Math"/>
                      </a:rPr>
                      <m:t>=</m:t>
                    </m:r>
                    <m:r>
                      <a:rPr lang="tr-TR" i="1" dirty="0" err="1">
                        <a:latin typeface="Cambria Math"/>
                      </a:rPr>
                      <m:t>𝑑𝑢</m:t>
                    </m:r>
                    <m:r>
                      <a:rPr lang="tr-TR" i="1" dirty="0" err="1">
                        <a:latin typeface="Cambria Math"/>
                      </a:rPr>
                      <m:t>+</m:t>
                    </m:r>
                    <m:r>
                      <a:rPr lang="tr-TR" i="1" dirty="0" err="1">
                        <a:latin typeface="Cambria Math"/>
                      </a:rPr>
                      <m:t>𝑑</m:t>
                    </m:r>
                    <m:d>
                      <m:dPr>
                        <m:ctrlPr>
                          <a:rPr lang="tr-TR" b="0" i="1" dirty="0" smtClean="0">
                            <a:latin typeface="Cambria Math" panose="02040503050406030204" pitchFamily="18" charset="0"/>
                          </a:rPr>
                        </m:ctrlPr>
                      </m:dPr>
                      <m:e>
                        <m:r>
                          <a:rPr lang="tr-TR" i="1" dirty="0" err="1">
                            <a:latin typeface="Cambria Math"/>
                          </a:rPr>
                          <m:t>𝑃𝑣</m:t>
                        </m:r>
                      </m:e>
                    </m:d>
                  </m:oMath>
                </a14:m>
                <a:r>
                  <a:rPr lang="tr-TR" dirty="0"/>
                  <a:t> 				 (4.26)</a:t>
                </a:r>
              </a:p>
            </p:txBody>
          </p:sp>
        </mc:Choice>
        <mc:Fallback xmlns="">
          <p:sp>
            <p:nvSpPr>
              <p:cNvPr id="3" name="Dikdörtgen 2"/>
              <p:cNvSpPr>
                <a:spLocks noRot="1" noChangeAspect="1" noMove="1" noResize="1" noEditPoints="1" noAdjustHandles="1" noChangeArrowheads="1" noChangeShapeType="1" noTextEdit="1"/>
              </p:cNvSpPr>
              <p:nvPr/>
            </p:nvSpPr>
            <p:spPr>
              <a:xfrm>
                <a:off x="518647" y="1124744"/>
                <a:ext cx="8245424" cy="4530856"/>
              </a:xfrm>
              <a:prstGeom prst="rect">
                <a:avLst/>
              </a:prstGeom>
              <a:blipFill rotWithShape="1">
                <a:blip r:embed="rId2"/>
                <a:stretch>
                  <a:fillRect l="-591" t="-673" r="-591" b="-1211"/>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402019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mc:AlternateContent xmlns:mc="http://schemas.openxmlformats.org/markup-compatibility/2006" xmlns:a14="http://schemas.microsoft.com/office/drawing/2010/main">
        <mc:Choice Requires="a14">
          <p:sp>
            <p:nvSpPr>
              <p:cNvPr id="3" name="Dikdörtgen 2"/>
              <p:cNvSpPr/>
              <p:nvPr/>
            </p:nvSpPr>
            <p:spPr>
              <a:xfrm>
                <a:off x="516411" y="1196752"/>
                <a:ext cx="8136904" cy="4558877"/>
              </a:xfrm>
              <a:prstGeom prst="rect">
                <a:avLst/>
              </a:prstGeom>
            </p:spPr>
            <p:txBody>
              <a:bodyPr wrap="square">
                <a:spAutoFit/>
              </a:bodyPr>
              <a:lstStyle/>
              <a:p>
                <a:r>
                  <a:rPr lang="tr-TR" dirty="0"/>
                  <a:t>Özgül ısı bağıntıları ve ideal gaz denklemi kullanılarak aşağıdaki ifade elde edilir.</a:t>
                </a:r>
              </a:p>
              <a:p>
                <a:endParaRPr lang="tr-TR" dirty="0"/>
              </a:p>
              <a:p>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r>
                      <a:rPr lang="tr-TR" b="0" i="1" smtClean="0">
                        <a:latin typeface="Cambria Math"/>
                      </a:rPr>
                      <m:t> </m:t>
                    </m:r>
                    <m:r>
                      <a:rPr lang="tr-TR" b="0" i="1" smtClean="0">
                        <a:latin typeface="Cambria Math"/>
                      </a:rPr>
                      <m:t>𝑑𝑇</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b="0" i="1" smtClean="0">
                        <a:latin typeface="Cambria Math"/>
                      </a:rPr>
                      <m:t>𝑑𝑇</m:t>
                    </m:r>
                    <m:r>
                      <a:rPr lang="tr-TR" b="0" i="1" smtClean="0">
                        <a:latin typeface="Cambria Math"/>
                      </a:rPr>
                      <m:t>+</m:t>
                    </m:r>
                    <m:r>
                      <a:rPr lang="tr-TR" b="0" i="1" smtClean="0">
                        <a:latin typeface="Cambria Math"/>
                      </a:rPr>
                      <m:t>𝑅</m:t>
                    </m:r>
                    <m:r>
                      <a:rPr lang="tr-TR" b="0" i="1" smtClean="0">
                        <a:latin typeface="Cambria Math"/>
                      </a:rPr>
                      <m:t> </m:t>
                    </m:r>
                    <m:r>
                      <a:rPr lang="tr-TR" b="0" i="1" smtClean="0">
                        <a:latin typeface="Cambria Math"/>
                      </a:rPr>
                      <m:t>𝑑𝑇</m:t>
                    </m:r>
                  </m:oMath>
                </a14:m>
                <a:r>
                  <a:rPr lang="tr-TR" dirty="0"/>
                  <a:t> 			(4.27)</a:t>
                </a:r>
              </a:p>
              <a:p>
                <a:endParaRPr lang="tr-TR" dirty="0"/>
              </a:p>
              <a:p>
                <a:r>
                  <a:rPr lang="tr-TR" dirty="0"/>
                  <a:t>Yukarıdaki ifade </a:t>
                </a:r>
                <a14:m>
                  <m:oMath xmlns:m="http://schemas.openxmlformats.org/officeDocument/2006/math">
                    <m:r>
                      <a:rPr lang="tr-TR" i="1" dirty="0" smtClean="0">
                        <a:latin typeface="Cambria Math"/>
                      </a:rPr>
                      <m:t>𝑑𝑇</m:t>
                    </m:r>
                  </m:oMath>
                </a14:m>
                <a:r>
                  <a:rPr lang="tr-TR" dirty="0"/>
                  <a:t>’ye bölündüğünde aşağıdaki bağıntı elde edilir.</a:t>
                </a:r>
              </a:p>
              <a:p>
                <a:endParaRPr lang="tr-TR" dirty="0"/>
              </a:p>
              <a:p>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m:t>
                    </m:r>
                    <m:r>
                      <a:rPr lang="tr-TR" b="0" i="1" smtClean="0">
                        <a:latin typeface="Cambria Math"/>
                      </a:rPr>
                      <m:t>𝑅</m:t>
                    </m:r>
                  </m:oMath>
                </a14:m>
                <a:r>
                  <a:rPr lang="tr-TR" dirty="0"/>
                  <a:t>  				 (4.28)</a:t>
                </a:r>
              </a:p>
              <a:p>
                <a:endParaRPr lang="tr-TR" dirty="0"/>
              </a:p>
              <a:p>
                <a:pPr algn="just"/>
                <a:r>
                  <a:rPr lang="tr-TR" dirty="0"/>
                  <a:t>Bir ideal gaz için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𝑝</m:t>
                        </m:r>
                      </m:sub>
                    </m:sSub>
                  </m:oMath>
                </a14:m>
                <a:r>
                  <a:rPr lang="tr-TR" dirty="0"/>
                  <a:t> ile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𝑣</m:t>
                        </m:r>
                      </m:sub>
                    </m:sSub>
                    <m:r>
                      <a:rPr lang="tr-TR" i="1" dirty="0" smtClean="0">
                        <a:latin typeface="Cambria Math"/>
                      </a:rPr>
                      <m:t> </m:t>
                    </m:r>
                  </m:oMath>
                </a14:m>
                <a:r>
                  <a:rPr lang="tr-TR" dirty="0"/>
                  <a:t>arasındaki farkın her ne kadar her iki ifade de sıcaklığın birer fonksiyonu da olsa daima bir sabite eşdeğer olduğunu göz önünde bulundurmak gerekir.</a:t>
                </a:r>
              </a:p>
              <a:p>
                <a:r>
                  <a:rPr lang="tr-TR" dirty="0"/>
                  <a:t>Özgül ısı oranı </a:t>
                </a:r>
                <a14:m>
                  <m:oMath xmlns:m="http://schemas.openxmlformats.org/officeDocument/2006/math">
                    <m:r>
                      <a:rPr lang="tr-TR" i="1" dirty="0" smtClean="0">
                        <a:latin typeface="Cambria Math"/>
                      </a:rPr>
                      <m:t>𝑘</m:t>
                    </m:r>
                  </m:oMath>
                </a14:m>
                <a:r>
                  <a:rPr lang="tr-TR" dirty="0"/>
                  <a:t> aynı zamanda bir özellik olup aşağıdaki şekilde tanımlanır.</a:t>
                </a:r>
              </a:p>
              <a:p>
                <a:r>
                  <a:rPr lang="tr-TR" dirty="0"/>
                  <a:t> </a:t>
                </a:r>
              </a:p>
              <a:p>
                <a:r>
                  <a:rPr lang="tr-TR" b="0" dirty="0"/>
                  <a:t>			</a:t>
                </a:r>
                <a14:m>
                  <m:oMath xmlns:m="http://schemas.openxmlformats.org/officeDocument/2006/math">
                    <m:r>
                      <a:rPr lang="tr-TR" b="0" i="1" smtClean="0">
                        <a:latin typeface="Cambria Math"/>
                      </a:rPr>
                      <m:t>𝑘</m:t>
                    </m:r>
                    <m:r>
                      <a:rPr lang="tr-TR" b="0" i="1" smtClean="0">
                        <a:latin typeface="Cambria Math"/>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num>
                      <m:den>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den>
                    </m:f>
                  </m:oMath>
                </a14:m>
                <a:r>
                  <a:rPr lang="tr-TR" dirty="0"/>
                  <a:t> 					 (4.29)</a:t>
                </a:r>
              </a:p>
              <a:p>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516411" y="1196752"/>
                <a:ext cx="8136904" cy="4558877"/>
              </a:xfrm>
              <a:prstGeom prst="rect">
                <a:avLst/>
              </a:prstGeom>
              <a:blipFill rotWithShape="1">
                <a:blip r:embed="rId2"/>
                <a:stretch>
                  <a:fillRect l="-674" t="-668" r="-599"/>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53658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mc:AlternateContent xmlns:mc="http://schemas.openxmlformats.org/markup-compatibility/2006" xmlns:a14="http://schemas.microsoft.com/office/drawing/2010/main">
        <mc:Choice Requires="a14">
          <p:sp>
            <p:nvSpPr>
              <p:cNvPr id="4" name="Dikdörtgen 3"/>
              <p:cNvSpPr/>
              <p:nvPr/>
            </p:nvSpPr>
            <p:spPr>
              <a:xfrm>
                <a:off x="542282" y="1052736"/>
                <a:ext cx="8245424" cy="4485587"/>
              </a:xfrm>
              <a:prstGeom prst="rect">
                <a:avLst/>
              </a:prstGeom>
            </p:spPr>
            <p:txBody>
              <a:bodyPr wrap="square">
                <a:spAutoFit/>
              </a:bodyPr>
              <a:lstStyle/>
              <a:p>
                <a:r>
                  <a:rPr lang="tr-TR" dirty="0"/>
                  <a:t>Bu ifade (4.28) denkleminde yerine yazılırsa,</a:t>
                </a:r>
              </a:p>
              <a:p>
                <a:endParaRPr lang="tr-TR" dirty="0"/>
              </a:p>
              <a:p>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r>
                      <a:rPr lang="tr-TR" b="0" i="1" smtClean="0">
                        <a:latin typeface="Cambria Math"/>
                      </a:rPr>
                      <m:t>=</m:t>
                    </m:r>
                    <m:r>
                      <a:rPr lang="tr-TR" b="0" i="1" smtClean="0">
                        <a:latin typeface="Cambria Math"/>
                      </a:rPr>
                      <m:t>𝑅</m:t>
                    </m:r>
                    <m:f>
                      <m:fPr>
                        <m:ctrlPr>
                          <a:rPr lang="tr-TR" b="0" i="1" smtClean="0">
                            <a:latin typeface="Cambria Math" panose="02040503050406030204" pitchFamily="18" charset="0"/>
                          </a:rPr>
                        </m:ctrlPr>
                      </m:fPr>
                      <m:num>
                        <m:r>
                          <a:rPr lang="tr-TR" b="0" i="1" smtClean="0">
                            <a:latin typeface="Cambria Math"/>
                          </a:rPr>
                          <m:t>𝑘</m:t>
                        </m:r>
                      </m:num>
                      <m:den>
                        <m:r>
                          <a:rPr lang="tr-TR" b="0" i="1" smtClean="0">
                            <a:latin typeface="Cambria Math"/>
                          </a:rPr>
                          <m:t>𝑘</m:t>
                        </m:r>
                        <m:r>
                          <a:rPr lang="tr-TR" b="0" i="1" smtClean="0">
                            <a:latin typeface="Cambria Math"/>
                          </a:rPr>
                          <m:t>−1</m:t>
                        </m:r>
                      </m:den>
                    </m:f>
                  </m:oMath>
                </a14:m>
                <a:r>
                  <a:rPr lang="tr-TR" dirty="0"/>
                  <a:t>				 (4.30)</a:t>
                </a:r>
              </a:p>
              <a:p>
                <a:endParaRPr lang="tr-TR" dirty="0"/>
              </a:p>
              <a:p>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𝑅</m:t>
                        </m:r>
                      </m:num>
                      <m:den>
                        <m:r>
                          <a:rPr lang="tr-TR" b="0" i="1" smtClean="0">
                            <a:latin typeface="Cambria Math"/>
                          </a:rPr>
                          <m:t>𝑘</m:t>
                        </m:r>
                        <m:r>
                          <a:rPr lang="tr-TR" b="0" i="1" smtClean="0">
                            <a:latin typeface="Cambria Math"/>
                          </a:rPr>
                          <m:t>−1</m:t>
                        </m:r>
                      </m:den>
                    </m:f>
                  </m:oMath>
                </a14:m>
                <a:r>
                  <a:rPr lang="tr-TR" dirty="0"/>
                  <a:t>					 (4.31)</a:t>
                </a:r>
              </a:p>
              <a:p>
                <a:endParaRPr lang="tr-TR" dirty="0"/>
              </a:p>
              <a:p>
                <a:pPr algn="just"/>
                <a:r>
                  <a:rPr lang="tr-TR" dirty="0"/>
                  <a:t>Gazlarda özgül ısı sıcaklığın artmasıyla birlikte yavaş yavaş artar. Oldukça yüksek sıcaklık farklarında önemli miktarda değişmediklerinden </a:t>
                </a:r>
                <a14:m>
                  <m:oMath xmlns:m="http://schemas.openxmlformats.org/officeDocument/2006/math">
                    <m:sSub>
                      <m:sSubPr>
                        <m:ctrlPr>
                          <a:rPr lang="tr-TR" i="1">
                            <a:latin typeface="Cambria Math" panose="02040503050406030204" pitchFamily="18" charset="0"/>
                          </a:rPr>
                        </m:ctrlPr>
                      </m:sSubPr>
                      <m:e>
                        <m:r>
                          <a:rPr lang="tr-TR" i="1">
                            <a:latin typeface="Cambria Math"/>
                          </a:rPr>
                          <m:t>𝐶</m:t>
                        </m:r>
                      </m:e>
                      <m:sub>
                        <m:r>
                          <a:rPr lang="tr-TR" i="1">
                            <a:latin typeface="Cambria Math"/>
                          </a:rPr>
                          <m:t>𝑣</m:t>
                        </m:r>
                      </m:sub>
                    </m:sSub>
                  </m:oMath>
                </a14:m>
                <a:r>
                  <a:rPr lang="tr-TR" dirty="0"/>
                  <a:t>ve </a:t>
                </a:r>
                <a14:m>
                  <m:oMath xmlns:m="http://schemas.openxmlformats.org/officeDocument/2006/math">
                    <m:sSub>
                      <m:sSubPr>
                        <m:ctrlPr>
                          <a:rPr lang="tr-TR" i="1">
                            <a:latin typeface="Cambria Math" panose="02040503050406030204" pitchFamily="18" charset="0"/>
                          </a:rPr>
                        </m:ctrlPr>
                      </m:sSubPr>
                      <m:e>
                        <m:r>
                          <a:rPr lang="tr-TR" i="1">
                            <a:latin typeface="Cambria Math"/>
                          </a:rPr>
                          <m:t>𝐶</m:t>
                        </m:r>
                      </m:e>
                      <m:sub>
                        <m:r>
                          <a:rPr lang="tr-TR" i="1">
                            <a:latin typeface="Cambria Math"/>
                          </a:rPr>
                          <m:t>𝑃</m:t>
                        </m:r>
                      </m:sub>
                    </m:sSub>
                  </m:oMath>
                </a14:m>
                <a:r>
                  <a:rPr lang="tr-TR" dirty="0"/>
                  <a:t>değerlerini birer sabit olarak ele almak çoğunlukla kabul edilebilir bir durumdur. Bu tür durumlar için aşağıdaki bağıntılar yazılabilir.</a:t>
                </a:r>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1</m:t>
                            </m:r>
                          </m:sub>
                        </m:sSub>
                      </m:e>
                    </m:d>
                  </m:oMath>
                </a14:m>
                <a:r>
                  <a:rPr lang="tr-TR" dirty="0"/>
                  <a:t>  			   (4.32)</a:t>
                </a:r>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r>
                      <a:rPr lang="tr-TR" b="0" i="1" smtClean="0">
                        <a:latin typeface="Cambria Math"/>
                      </a:rPr>
                      <m:t>∗</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1</m:t>
                            </m:r>
                          </m:sub>
                        </m:sSub>
                      </m:e>
                    </m:d>
                  </m:oMath>
                </a14:m>
                <a:r>
                  <a:rPr lang="tr-TR" dirty="0"/>
                  <a:t>  			   (4.33)</a:t>
                </a:r>
              </a:p>
              <a:p>
                <a:pPr algn="just"/>
                <a:endParaRPr lang="tr-TR" dirty="0"/>
              </a:p>
              <a:p>
                <a:pPr algn="just"/>
                <a:r>
                  <a:rPr lang="tr-TR" dirty="0">
                    <a:solidFill>
                      <a:srgbClr val="FF0000"/>
                    </a:solidFill>
                  </a:rPr>
                  <a:t>Not: Aksi bir durum belirtilmediği sürece hava için </a:t>
                </a:r>
                <a14:m>
                  <m:oMath xmlns:m="http://schemas.openxmlformats.org/officeDocument/2006/math">
                    <m:r>
                      <a:rPr lang="tr-TR" i="1" dirty="0">
                        <a:solidFill>
                          <a:srgbClr val="FF0000"/>
                        </a:solidFill>
                        <a:latin typeface="Cambria Math"/>
                      </a:rPr>
                      <m:t>𝐶𝑣</m:t>
                    </m:r>
                    <m:r>
                      <a:rPr lang="tr-TR" i="1" dirty="0">
                        <a:solidFill>
                          <a:srgbClr val="FF0000"/>
                        </a:solidFill>
                        <a:latin typeface="Cambria Math"/>
                      </a:rPr>
                      <m:t>=0.717 </m:t>
                    </m:r>
                    <m:r>
                      <a:rPr lang="tr-TR" i="1" dirty="0" err="1">
                        <a:solidFill>
                          <a:srgbClr val="FF0000"/>
                        </a:solidFill>
                        <a:latin typeface="Cambria Math"/>
                      </a:rPr>
                      <m:t>𝑘𝐽</m:t>
                    </m:r>
                    <m:r>
                      <a:rPr lang="tr-TR" i="1" dirty="0">
                        <a:solidFill>
                          <a:srgbClr val="FF0000"/>
                        </a:solidFill>
                        <a:latin typeface="Cambria Math"/>
                      </a:rPr>
                      <m:t>/</m:t>
                    </m:r>
                    <m:r>
                      <a:rPr lang="tr-TR" i="1" dirty="0" err="1">
                        <a:solidFill>
                          <a:srgbClr val="FF0000"/>
                        </a:solidFill>
                        <a:latin typeface="Cambria Math"/>
                      </a:rPr>
                      <m:t>𝑘𝑔</m:t>
                    </m:r>
                    <m:r>
                      <a:rPr lang="tr-TR" i="1" dirty="0" err="1">
                        <a:solidFill>
                          <a:srgbClr val="FF0000"/>
                        </a:solidFill>
                        <a:latin typeface="Cambria Math"/>
                      </a:rPr>
                      <m:t>°</m:t>
                    </m:r>
                    <m:r>
                      <a:rPr lang="tr-TR" i="1" dirty="0" err="1">
                        <a:solidFill>
                          <a:srgbClr val="FF0000"/>
                        </a:solidFill>
                        <a:latin typeface="Cambria Math"/>
                      </a:rPr>
                      <m:t>𝐶</m:t>
                    </m:r>
                    <m:r>
                      <a:rPr lang="tr-TR" i="1" dirty="0">
                        <a:solidFill>
                          <a:srgbClr val="FF0000"/>
                        </a:solidFill>
                        <a:latin typeface="Cambria Math"/>
                      </a:rPr>
                      <m:t> </m:t>
                    </m:r>
                  </m:oMath>
                </a14:m>
                <a:r>
                  <a:rPr lang="tr-TR" dirty="0">
                    <a:solidFill>
                      <a:srgbClr val="FF0000"/>
                    </a:solidFill>
                  </a:rPr>
                  <a:t>ve</a:t>
                </a:r>
              </a:p>
              <a:p>
                <a:pPr algn="just"/>
                <a:r>
                  <a:rPr lang="tr-TR" dirty="0">
                    <a:solidFill>
                      <a:srgbClr val="FF0000"/>
                    </a:solidFill>
                  </a:rPr>
                  <a:t> </a:t>
                </a:r>
                <a14:m>
                  <m:oMath xmlns:m="http://schemas.openxmlformats.org/officeDocument/2006/math">
                    <m:r>
                      <a:rPr lang="tr-TR" i="1" dirty="0">
                        <a:solidFill>
                          <a:srgbClr val="FF0000"/>
                        </a:solidFill>
                        <a:latin typeface="Cambria Math"/>
                      </a:rPr>
                      <m:t>𝐶𝑝</m:t>
                    </m:r>
                    <m:r>
                      <a:rPr lang="tr-TR" i="1" dirty="0">
                        <a:solidFill>
                          <a:srgbClr val="FF0000"/>
                        </a:solidFill>
                        <a:latin typeface="Cambria Math"/>
                      </a:rPr>
                      <m:t>=1.00 </m:t>
                    </m:r>
                    <m:r>
                      <a:rPr lang="tr-TR" i="1" dirty="0" err="1">
                        <a:solidFill>
                          <a:srgbClr val="FF0000"/>
                        </a:solidFill>
                        <a:latin typeface="Cambria Math"/>
                      </a:rPr>
                      <m:t>𝑘𝐽</m:t>
                    </m:r>
                    <m:r>
                      <a:rPr lang="tr-TR" i="1" dirty="0">
                        <a:solidFill>
                          <a:srgbClr val="FF0000"/>
                        </a:solidFill>
                        <a:latin typeface="Cambria Math"/>
                      </a:rPr>
                      <m:t>/</m:t>
                    </m:r>
                    <m:r>
                      <a:rPr lang="tr-TR" i="1" dirty="0" err="1">
                        <a:solidFill>
                          <a:srgbClr val="FF0000"/>
                        </a:solidFill>
                        <a:latin typeface="Cambria Math"/>
                      </a:rPr>
                      <m:t>𝑘𝑔</m:t>
                    </m:r>
                    <m:r>
                      <a:rPr lang="tr-TR" i="1" dirty="0" err="1">
                        <a:solidFill>
                          <a:srgbClr val="FF0000"/>
                        </a:solidFill>
                        <a:latin typeface="Cambria Math"/>
                      </a:rPr>
                      <m:t>°</m:t>
                    </m:r>
                    <m:r>
                      <a:rPr lang="tr-TR" i="1" dirty="0" err="1">
                        <a:solidFill>
                          <a:srgbClr val="FF0000"/>
                        </a:solidFill>
                        <a:latin typeface="Cambria Math"/>
                      </a:rPr>
                      <m:t>𝐶</m:t>
                    </m:r>
                  </m:oMath>
                </a14:m>
                <a:r>
                  <a:rPr lang="tr-TR" dirty="0">
                    <a:solidFill>
                      <a:srgbClr val="FF0000"/>
                    </a:solidFill>
                  </a:rPr>
                  <a:t> değerleri kullanılacaktır.</a:t>
                </a:r>
              </a:p>
            </p:txBody>
          </p:sp>
        </mc:Choice>
        <mc:Fallback xmlns="">
          <p:sp>
            <p:nvSpPr>
              <p:cNvPr id="4" name="Dikdörtgen 3"/>
              <p:cNvSpPr>
                <a:spLocks noRot="1" noChangeAspect="1" noMove="1" noResize="1" noEditPoints="1" noAdjustHandles="1" noChangeArrowheads="1" noChangeShapeType="1" noTextEdit="1"/>
              </p:cNvSpPr>
              <p:nvPr/>
            </p:nvSpPr>
            <p:spPr>
              <a:xfrm>
                <a:off x="542282" y="1052736"/>
                <a:ext cx="8245424" cy="4485587"/>
              </a:xfrm>
              <a:prstGeom prst="rect">
                <a:avLst/>
              </a:prstGeom>
              <a:blipFill rotWithShape="1">
                <a:blip r:embed="rId2"/>
                <a:stretch>
                  <a:fillRect l="-665" t="-679" r="-517" b="-1223"/>
                </a:stretch>
              </a:blipFill>
            </p:spPr>
            <p:txBody>
              <a:bodyPr/>
              <a:lstStyle/>
              <a:p>
                <a:r>
                  <a:rPr lang="en-US">
                    <a:noFill/>
                  </a:rPr>
                  <a:t> </a:t>
                </a:r>
              </a:p>
            </p:txBody>
          </p:sp>
        </mc:Fallback>
      </mc:AlternateContent>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148441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52400" y="228600"/>
            <a:ext cx="8763000" cy="639763"/>
          </a:xfrm>
        </p:spPr>
        <p:txBody>
          <a:bodyPr>
            <a:normAutofit fontScale="90000"/>
          </a:bodyPr>
          <a:lstStyle/>
          <a:p>
            <a:r>
              <a:rPr lang="fi-FI" sz="3200"/>
              <a:t>KATI VE SIVILARIN İÇ ENERJİ,</a:t>
            </a:r>
            <a:r>
              <a:rPr lang="tr-TR" sz="3200"/>
              <a:t> ENTALPİ VE ÖZGÜL ISILARI</a:t>
            </a:r>
            <a:endParaRPr lang="en-US" sz="3200" b="1"/>
          </a:p>
        </p:txBody>
      </p:sp>
      <p:sp>
        <p:nvSpPr>
          <p:cNvPr id="17414" name="Rectangle 6"/>
          <p:cNvSpPr>
            <a:spLocks noChangeArrowheads="1"/>
          </p:cNvSpPr>
          <p:nvPr/>
        </p:nvSpPr>
        <p:spPr bwMode="auto">
          <a:xfrm>
            <a:off x="457200" y="5334000"/>
            <a:ext cx="33528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Sıkıştırılamayan maddelerin</a:t>
            </a:r>
          </a:p>
          <a:p>
            <a:r>
              <a:rPr lang="tr-TR">
                <a:solidFill>
                  <a:srgbClr val="3333FF"/>
                </a:solidFill>
              </a:rPr>
              <a:t>özgül hacimleri bir hal</a:t>
            </a:r>
          </a:p>
          <a:p>
            <a:r>
              <a:rPr lang="tr-TR">
                <a:solidFill>
                  <a:srgbClr val="3333FF"/>
                </a:solidFill>
              </a:rPr>
              <a:t>değişimi sırasında sabit kalır.</a:t>
            </a:r>
            <a:endParaRPr lang="en-US">
              <a:solidFill>
                <a:srgbClr val="3333FF"/>
              </a:solidFill>
            </a:endParaRPr>
          </a:p>
        </p:txBody>
      </p:sp>
      <p:sp>
        <p:nvSpPr>
          <p:cNvPr id="17415" name="Rectangle 7"/>
          <p:cNvSpPr>
            <a:spLocks noChangeArrowheads="1"/>
          </p:cNvSpPr>
          <p:nvPr/>
        </p:nvSpPr>
        <p:spPr bwMode="auto">
          <a:xfrm>
            <a:off x="4343400" y="5334000"/>
            <a:ext cx="3810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Sıkıştırılamayan </a:t>
            </a:r>
            <a:r>
              <a:rPr lang="tr-TR" i="1">
                <a:solidFill>
                  <a:srgbClr val="3333FF"/>
                </a:solidFill>
              </a:rPr>
              <a:t>c</a:t>
            </a:r>
            <a:r>
              <a:rPr lang="tr-TR" i="1" baseline="-25000">
                <a:solidFill>
                  <a:srgbClr val="3333FF"/>
                </a:solidFill>
              </a:rPr>
              <a:t>v </a:t>
            </a:r>
            <a:r>
              <a:rPr lang="tr-TR" i="1">
                <a:solidFill>
                  <a:srgbClr val="3333FF"/>
                </a:solidFill>
              </a:rPr>
              <a:t>ve c</a:t>
            </a:r>
            <a:r>
              <a:rPr lang="tr-TR" i="1" baseline="-25000">
                <a:solidFill>
                  <a:srgbClr val="3333FF"/>
                </a:solidFill>
              </a:rPr>
              <a:t>p</a:t>
            </a:r>
            <a:r>
              <a:rPr lang="tr-TR" i="1">
                <a:solidFill>
                  <a:srgbClr val="3333FF"/>
                </a:solidFill>
              </a:rPr>
              <a:t> değerleri</a:t>
            </a:r>
          </a:p>
          <a:p>
            <a:r>
              <a:rPr lang="es-ES">
                <a:solidFill>
                  <a:srgbClr val="3333FF"/>
                </a:solidFill>
              </a:rPr>
              <a:t>eşittir ve </a:t>
            </a:r>
            <a:r>
              <a:rPr lang="es-ES" i="1">
                <a:solidFill>
                  <a:srgbClr val="3333FF"/>
                </a:solidFill>
              </a:rPr>
              <a:t>c ile gösterilir.</a:t>
            </a:r>
            <a:endParaRPr lang="en-US">
              <a:solidFill>
                <a:srgbClr val="3333FF"/>
              </a:solidFill>
            </a:endParaRPr>
          </a:p>
        </p:txBody>
      </p:sp>
      <p:sp>
        <p:nvSpPr>
          <p:cNvPr id="17416" name="Rectangle 8"/>
          <p:cNvSpPr>
            <a:spLocks noChangeArrowheads="1"/>
          </p:cNvSpPr>
          <p:nvPr/>
        </p:nvSpPr>
        <p:spPr bwMode="auto">
          <a:xfrm>
            <a:off x="685800" y="1143000"/>
            <a:ext cx="777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b="1" dirty="0">
                <a:solidFill>
                  <a:srgbClr val="CC00CC"/>
                </a:solidFill>
              </a:rPr>
              <a:t>Sıkıştırılamayan madde</a:t>
            </a:r>
            <a:r>
              <a:rPr lang="en-US" sz="2000" dirty="0"/>
              <a:t>: </a:t>
            </a:r>
            <a:r>
              <a:rPr lang="tr-TR" sz="2000" dirty="0"/>
              <a:t>Özgül hacmi veya yoğunluğu sabit olan maddeye</a:t>
            </a:r>
            <a:r>
              <a:rPr lang="en-US" sz="2000" dirty="0"/>
              <a:t>. </a:t>
            </a:r>
            <a:r>
              <a:rPr lang="tr-TR" sz="2000" b="1" dirty="0">
                <a:solidFill>
                  <a:srgbClr val="CC00CC"/>
                </a:solidFill>
              </a:rPr>
              <a:t>Katı</a:t>
            </a:r>
            <a:r>
              <a:rPr lang="tr-TR" sz="2000" dirty="0"/>
              <a:t> ve </a:t>
            </a:r>
            <a:r>
              <a:rPr lang="tr-TR" sz="2000" b="1" dirty="0">
                <a:solidFill>
                  <a:srgbClr val="CC00CC"/>
                </a:solidFill>
              </a:rPr>
              <a:t>sıvıların</a:t>
            </a:r>
            <a:r>
              <a:rPr lang="tr-TR" sz="2000" dirty="0"/>
              <a:t> özgül hacimleri bir hal değişimi sırasında hemen hemen sabit kalır</a:t>
            </a:r>
            <a:endParaRPr lang="en-US" sz="2000" dirty="0"/>
          </a:p>
        </p:txBody>
      </p:sp>
      <p:pic>
        <p:nvPicPr>
          <p:cNvPr id="174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25146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352800"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165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0" y="0"/>
            <a:ext cx="8991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311275" indent="-342900" eaLnBrk="0" hangingPunct="0">
              <a:defRPr>
                <a:solidFill>
                  <a:schemeClr val="tx1"/>
                </a:solidFill>
                <a:latin typeface="Arial" pitchFamily="34" charset="0"/>
              </a:defRPr>
            </a:lvl3pPr>
            <a:lvl4pPr marL="1833563" indent="-342900" eaLnBrk="0" hangingPunct="0">
              <a:defRPr>
                <a:solidFill>
                  <a:schemeClr val="tx1"/>
                </a:solidFill>
                <a:latin typeface="Arial" pitchFamily="34" charset="0"/>
              </a:defRPr>
            </a:lvl4pPr>
            <a:lvl5pPr marL="2355850" indent="-342900" eaLnBrk="0" hangingPunct="0">
              <a:defRPr>
                <a:solidFill>
                  <a:schemeClr val="tx1"/>
                </a:solidFill>
                <a:latin typeface="Arial" pitchFamily="34" charset="0"/>
              </a:defRPr>
            </a:lvl5pPr>
            <a:lvl6pPr marL="2813050" indent="-342900" eaLnBrk="0" fontAlgn="base" hangingPunct="0">
              <a:spcBef>
                <a:spcPct val="0"/>
              </a:spcBef>
              <a:spcAft>
                <a:spcPct val="0"/>
              </a:spcAft>
              <a:defRPr>
                <a:solidFill>
                  <a:schemeClr val="tx1"/>
                </a:solidFill>
                <a:latin typeface="Arial" pitchFamily="34" charset="0"/>
              </a:defRPr>
            </a:lvl6pPr>
            <a:lvl7pPr marL="3270250" indent="-342900" eaLnBrk="0" fontAlgn="base" hangingPunct="0">
              <a:spcBef>
                <a:spcPct val="0"/>
              </a:spcBef>
              <a:spcAft>
                <a:spcPct val="0"/>
              </a:spcAft>
              <a:defRPr>
                <a:solidFill>
                  <a:schemeClr val="tx1"/>
                </a:solidFill>
                <a:latin typeface="Arial" pitchFamily="34" charset="0"/>
              </a:defRPr>
            </a:lvl7pPr>
            <a:lvl8pPr marL="3727450" indent="-342900" eaLnBrk="0" fontAlgn="base" hangingPunct="0">
              <a:spcBef>
                <a:spcPct val="0"/>
              </a:spcBef>
              <a:spcAft>
                <a:spcPct val="0"/>
              </a:spcAft>
              <a:defRPr>
                <a:solidFill>
                  <a:schemeClr val="tx1"/>
                </a:solidFill>
                <a:latin typeface="Arial" pitchFamily="34" charset="0"/>
              </a:defRPr>
            </a:lvl8pPr>
            <a:lvl9pPr marL="4184650" indent="-3429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b="1">
                <a:solidFill>
                  <a:srgbClr val="CC00CC"/>
                </a:solidFill>
                <a:effectLst>
                  <a:outerShdw blurRad="38100" dist="38100" dir="2700000" algn="tl">
                    <a:srgbClr val="FFFFFF"/>
                  </a:outerShdw>
                </a:effectLst>
              </a:rPr>
              <a:t>ÖRNEK</a:t>
            </a:r>
          </a:p>
          <a:p>
            <a:pPr algn="just" eaLnBrk="1" hangingPunct="1">
              <a:spcBef>
                <a:spcPct val="50000"/>
              </a:spcBef>
            </a:pPr>
            <a:r>
              <a:rPr lang="tr-TR" sz="1400" b="1"/>
              <a:t>Sabit hacimli yalıtılmış bir kapalı kapta, başlangıçta 27 °C sıcaklık ve 350 kPa basınçta 0.7 kg helyum bulunmaktadır. Kap içindeki helyum, yarım saat süreyle, 0.015 kW gücünde bir döner kanatla karıştırılmaktadır. Son halde helyum gazının (a) sıcaklığını, (b) basıncını hesaplayın.</a:t>
            </a:r>
          </a:p>
        </p:txBody>
      </p:sp>
      <p:pic>
        <p:nvPicPr>
          <p:cNvPr id="2304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50561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0"/>
            <a:ext cx="44132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0"/>
            <a:ext cx="44132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4800600"/>
            <a:ext cx="611346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943600"/>
            <a:ext cx="15398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1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638800"/>
            <a:ext cx="3090863"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219200"/>
            <a:ext cx="3543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1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600200"/>
            <a:ext cx="2514600" cy="23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1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008438"/>
            <a:ext cx="2895600" cy="2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15" name="Line 15"/>
          <p:cNvSpPr>
            <a:spLocks noChangeShapeType="1"/>
          </p:cNvSpPr>
          <p:nvPr/>
        </p:nvSpPr>
        <p:spPr bwMode="auto">
          <a:xfrm>
            <a:off x="228600" y="1143000"/>
            <a:ext cx="8534400" cy="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6887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76200" y="76200"/>
            <a:ext cx="906780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b="1">
                <a:solidFill>
                  <a:srgbClr val="FF00FF"/>
                </a:solidFill>
                <a:effectLst>
                  <a:outerShdw blurRad="38100" dist="38100" dir="2700000" algn="tl">
                    <a:srgbClr val="FFFFFF"/>
                  </a:outerShdw>
                </a:effectLst>
              </a:rPr>
              <a:t>ÖRNEK</a:t>
            </a:r>
            <a:r>
              <a:rPr lang="tr-TR" sz="1400" b="1"/>
              <a:t> </a:t>
            </a:r>
          </a:p>
          <a:p>
            <a:pPr algn="just"/>
            <a:r>
              <a:rPr lang="tr-TR" sz="1400" b="1"/>
              <a:t>Bir piston-silindir düzeneğinde başlangıçta 400 kPa basınç ve 27 °C sıcaklıkta 0.5 m</a:t>
            </a:r>
            <a:r>
              <a:rPr lang="tr-TR" sz="1400" b="1" baseline="30000"/>
              <a:t>3</a:t>
            </a:r>
            <a:r>
              <a:rPr lang="tr-TR" sz="1400" b="1"/>
              <a:t> azot bulunmaktadır. Daha sonra düzenek içinde bulunan bir elektrikli ısıtıcı çalıştırılarak, direnç telinden 5 dakika süreyle 2 A akım geçirilmektedir. Isıtıcı 120 V'luk bir kaynağa bağlıdır. Hal değişimi sırasında azot genişlemekte ve çevreye 2800 J ısı geçişi olmaktadır. Azotun son haldeki sıcaklığını, azotla ilgili özelik tablosunu (Tablo A-18) kullanarak belirleyin.</a:t>
            </a:r>
          </a:p>
        </p:txBody>
      </p:sp>
      <p:pic>
        <p:nvPicPr>
          <p:cNvPr id="2314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429000" y="1971675"/>
            <a:ext cx="5257800" cy="619125"/>
          </a:xfrm>
          <a:noFill/>
          <a:ln/>
        </p:spPr>
      </p:pic>
      <p:pic>
        <p:nvPicPr>
          <p:cNvPr id="23142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05200" y="2667000"/>
            <a:ext cx="5105400" cy="617538"/>
          </a:xfrm>
          <a:noFill/>
          <a:ln/>
        </p:spPr>
      </p:pic>
      <p:pic>
        <p:nvPicPr>
          <p:cNvPr id="231429"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3879850"/>
            <a:ext cx="5257800" cy="1835150"/>
          </a:xfrm>
          <a:noFill/>
          <a:ln/>
        </p:spPr>
      </p:pic>
      <p:pic>
        <p:nvPicPr>
          <p:cNvPr id="231430"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581400" y="5948363"/>
            <a:ext cx="5181600" cy="681037"/>
          </a:xfrm>
          <a:noFill/>
          <a:ln/>
        </p:spPr>
      </p:pic>
      <p:pic>
        <p:nvPicPr>
          <p:cNvPr id="2314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676400"/>
            <a:ext cx="23622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267200"/>
            <a:ext cx="26670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00200"/>
            <a:ext cx="509428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2213" y="3394075"/>
            <a:ext cx="66817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36" name="Line 12"/>
          <p:cNvSpPr>
            <a:spLocks noChangeShapeType="1"/>
          </p:cNvSpPr>
          <p:nvPr/>
        </p:nvSpPr>
        <p:spPr bwMode="auto">
          <a:xfrm>
            <a:off x="228600" y="1524000"/>
            <a:ext cx="8534400" cy="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0681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76200" y="76200"/>
            <a:ext cx="8964613" cy="1430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b="1">
                <a:solidFill>
                  <a:srgbClr val="CC00CC"/>
                </a:solidFill>
                <a:effectLst>
                  <a:outerShdw blurRad="38100" dist="38100" dir="2700000" algn="tl">
                    <a:srgbClr val="FFFFFF"/>
                  </a:outerShdw>
                </a:effectLst>
              </a:rPr>
              <a:t>ÖRNEK </a:t>
            </a:r>
          </a:p>
          <a:p>
            <a:r>
              <a:rPr lang="tr-TR" sz="1400" b="1"/>
              <a:t>Bir piston-silindir düzeneğinde başlangıçta 150 kPa basınç ve 27 °C sıcaklıkta hava vardır. Bu durumda piston Şekil‘de görüldüğü gibi pabuçlara dayanmaktadır ve silindirin iç hacmi 400 L'dir. Pistonu hareket ettirmek için basıncın 350 kPa olması gerekmektedir. Daha sonra hava ısıtılmakta ve hacmi iki katına çıkmaktadır, </a:t>
            </a:r>
          </a:p>
          <a:p>
            <a:r>
              <a:rPr lang="tr-TR" sz="1400" b="1"/>
              <a:t>(a) Son haldeki sıcaklığı, (b) hava tarafından yapılan işi, (c) toplam ısı geçişini hesaplayın.</a:t>
            </a:r>
          </a:p>
        </p:txBody>
      </p:sp>
      <p:pic>
        <p:nvPicPr>
          <p:cNvPr id="23245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67200" y="1600200"/>
            <a:ext cx="4343400" cy="893763"/>
          </a:xfrm>
          <a:noFill/>
          <a:ln/>
        </p:spPr>
      </p:pic>
      <p:pic>
        <p:nvPicPr>
          <p:cNvPr id="232453" name="Picture 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191000" y="2590800"/>
            <a:ext cx="4419600" cy="768350"/>
          </a:xfrm>
          <a:noFill/>
          <a:ln/>
        </p:spPr>
      </p:pic>
      <p:pic>
        <p:nvPicPr>
          <p:cNvPr id="2324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95800"/>
            <a:ext cx="4191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297488"/>
            <a:ext cx="4495800"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676400"/>
            <a:ext cx="2100263"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02138"/>
            <a:ext cx="2971800"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667000"/>
            <a:ext cx="1276350" cy="3111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429000"/>
            <a:ext cx="5849938" cy="4540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9813" y="1828800"/>
            <a:ext cx="1881187" cy="2460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7"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0725" y="3962400"/>
            <a:ext cx="32416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68" name="Line 20"/>
          <p:cNvSpPr>
            <a:spLocks noChangeShapeType="1"/>
          </p:cNvSpPr>
          <p:nvPr/>
        </p:nvSpPr>
        <p:spPr bwMode="auto">
          <a:xfrm>
            <a:off x="152400" y="1524000"/>
            <a:ext cx="8534400" cy="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2909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dirty="0"/>
          </a:p>
        </p:txBody>
      </p:sp>
      <p:sp>
        <p:nvSpPr>
          <p:cNvPr id="5" name="Dikdörtgen 4"/>
          <p:cNvSpPr/>
          <p:nvPr/>
        </p:nvSpPr>
        <p:spPr>
          <a:xfrm>
            <a:off x="503040" y="404664"/>
            <a:ext cx="824542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sz="2400" b="1" dirty="0"/>
              <a:t>TERMODİNAMİĞİN BİRİNCİ YASASI</a:t>
            </a:r>
          </a:p>
          <a:p>
            <a:endParaRPr lang="tr-TR" sz="2000" b="1" dirty="0"/>
          </a:p>
          <a:p>
            <a:r>
              <a:rPr lang="tr-TR" sz="2000" b="1" dirty="0"/>
              <a:t>4.1 GİRİŞ</a:t>
            </a:r>
          </a:p>
        </p:txBody>
      </p:sp>
      <p:sp>
        <p:nvSpPr>
          <p:cNvPr id="6" name="Dikdörtgen 5"/>
          <p:cNvSpPr/>
          <p:nvPr/>
        </p:nvSpPr>
        <p:spPr>
          <a:xfrm>
            <a:off x="107505" y="1700808"/>
            <a:ext cx="6552727" cy="5078313"/>
          </a:xfrm>
          <a:prstGeom prst="rect">
            <a:avLst/>
          </a:prstGeom>
        </p:spPr>
        <p:txBody>
          <a:bodyPr wrap="square">
            <a:spAutoFit/>
          </a:bodyPr>
          <a:lstStyle/>
          <a:p>
            <a:pPr algn="just"/>
            <a:r>
              <a:rPr lang="tr-TR" dirty="0"/>
              <a:t>Termodinamiğin birinci yasası genel olarak </a:t>
            </a:r>
            <a:r>
              <a:rPr lang="tr-TR" dirty="0">
                <a:solidFill>
                  <a:srgbClr val="FF0000"/>
                </a:solidFill>
              </a:rPr>
              <a:t>enerjinin korunumu </a:t>
            </a:r>
            <a:r>
              <a:rPr lang="tr-TR" dirty="0"/>
              <a:t>olarak adlandırılmaktadır.</a:t>
            </a:r>
          </a:p>
          <a:p>
            <a:pPr algn="just"/>
            <a:r>
              <a:rPr lang="tr-TR" dirty="0"/>
              <a:t>Enerjinin korunumu ifadesi daha genel anlamda ısı transferi ile iç enerji değişim </a:t>
            </a:r>
          </a:p>
          <a:p>
            <a:r>
              <a:rPr lang="tr-TR" dirty="0"/>
              <a:t>etkilerini kapsar. </a:t>
            </a:r>
          </a:p>
          <a:p>
            <a:r>
              <a:rPr lang="tr-TR" b="1" dirty="0">
                <a:solidFill>
                  <a:srgbClr val="CC00CC"/>
                </a:solidFill>
              </a:rPr>
              <a:t>Termodinamiğin birinci yasası (enerjinin korunumu ilkesi</a:t>
            </a:r>
            <a:r>
              <a:rPr lang="en-US" b="1" dirty="0">
                <a:solidFill>
                  <a:srgbClr val="CC00CC"/>
                </a:solidFill>
              </a:rPr>
              <a:t>)</a:t>
            </a:r>
            <a:r>
              <a:rPr lang="tr-TR" b="1" dirty="0">
                <a:solidFill>
                  <a:srgbClr val="CC00CC"/>
                </a:solidFill>
              </a:rPr>
              <a:t>: </a:t>
            </a:r>
            <a:r>
              <a:rPr lang="tr-TR" dirty="0"/>
              <a:t>Enerjinin değişik biçimleri arasındaki ilişkileri ve genel olarak enerji etkileşimlerini incelemek için sağlam bir temel oluşturur.</a:t>
            </a:r>
            <a:endParaRPr lang="en-US" dirty="0"/>
          </a:p>
          <a:p>
            <a:r>
              <a:rPr lang="tr-TR" dirty="0"/>
              <a:t>Termodinamiğin birinci yasası deneysel gözlemlere dayanarak, </a:t>
            </a:r>
            <a:r>
              <a:rPr lang="tr-TR" b="1" i="1" dirty="0">
                <a:solidFill>
                  <a:srgbClr val="33CC33"/>
                </a:solidFill>
              </a:rPr>
              <a:t>enerjinin var veya yok edilemeyeceğini, ancak bir biçimden diğerine dönüşebileceğini vurgular .</a:t>
            </a:r>
          </a:p>
          <a:p>
            <a:endParaRPr lang="en-US" i="1" dirty="0"/>
          </a:p>
          <a:p>
            <a:r>
              <a:rPr lang="tr-TR" b="1" dirty="0">
                <a:solidFill>
                  <a:srgbClr val="CC00CC"/>
                </a:solidFill>
              </a:rPr>
              <a:t>Birinci Yasa</a:t>
            </a:r>
            <a:r>
              <a:rPr lang="en-US" i="1" dirty="0">
                <a:solidFill>
                  <a:srgbClr val="CC00CC"/>
                </a:solidFill>
              </a:rPr>
              <a:t>:</a:t>
            </a:r>
            <a:r>
              <a:rPr lang="en-US" i="1" dirty="0"/>
              <a:t> </a:t>
            </a:r>
            <a:r>
              <a:rPr lang="tr-TR" dirty="0"/>
              <a:t>Kapalı bir sistemin belirli iki hali arasında gerçekleşebilecek tüm </a:t>
            </a:r>
            <a:r>
              <a:rPr lang="tr-TR" dirty="0" err="1"/>
              <a:t>adyabatik</a:t>
            </a:r>
            <a:r>
              <a:rPr lang="tr-TR" dirty="0"/>
              <a:t> hal değişimleri sırasında yapılan net iş, sisteme veya hal değişimlerine bağlı olmaksızın aynıdır.</a:t>
            </a:r>
            <a:endParaRPr lang="en-US" dirty="0"/>
          </a:p>
          <a:p>
            <a:pPr algn="just"/>
            <a:endParaRPr lang="tr-TR" dirty="0"/>
          </a:p>
          <a:p>
            <a:pPr algn="just"/>
            <a:r>
              <a:rPr lang="tr-TR" dirty="0"/>
              <a:t>Bu bölümde </a:t>
            </a:r>
            <a:r>
              <a:rPr lang="en-US" dirty="0" err="1">
                <a:solidFill>
                  <a:schemeClr val="accent1"/>
                </a:solidFill>
              </a:rPr>
              <a:t>birinci</a:t>
            </a:r>
            <a:r>
              <a:rPr lang="en-US" dirty="0">
                <a:solidFill>
                  <a:schemeClr val="accent1"/>
                </a:solidFill>
              </a:rPr>
              <a:t> </a:t>
            </a:r>
            <a:r>
              <a:rPr lang="en-US" dirty="0" err="1">
                <a:solidFill>
                  <a:schemeClr val="accent1"/>
                </a:solidFill>
              </a:rPr>
              <a:t>yasa</a:t>
            </a:r>
            <a:r>
              <a:rPr lang="en-US" dirty="0">
                <a:solidFill>
                  <a:schemeClr val="accent1"/>
                </a:solidFill>
              </a:rPr>
              <a:t> </a:t>
            </a:r>
            <a:r>
              <a:rPr lang="en-US" dirty="0" err="1"/>
              <a:t>öncelikle</a:t>
            </a:r>
            <a:r>
              <a:rPr lang="en-US" dirty="0"/>
              <a:t> </a:t>
            </a:r>
            <a:r>
              <a:rPr lang="en-US" dirty="0" err="1"/>
              <a:t>bir</a:t>
            </a:r>
            <a:r>
              <a:rPr lang="en-US" dirty="0"/>
              <a:t> </a:t>
            </a:r>
            <a:r>
              <a:rPr lang="en-US" dirty="0" err="1"/>
              <a:t>sistem</a:t>
            </a:r>
            <a:r>
              <a:rPr lang="tr-TR" dirty="0"/>
              <a:t> (</a:t>
            </a:r>
            <a:r>
              <a:rPr lang="tr-TR" dirty="0">
                <a:solidFill>
                  <a:srgbClr val="FF0000"/>
                </a:solidFill>
              </a:rPr>
              <a:t>Kapalı sistem</a:t>
            </a:r>
            <a:r>
              <a:rPr lang="tr-TR" dirty="0"/>
              <a:t>)</a:t>
            </a:r>
            <a:r>
              <a:rPr lang="en-US" dirty="0"/>
              <a:t> </a:t>
            </a:r>
            <a:r>
              <a:rPr lang="en-US" dirty="0" err="1"/>
              <a:t>için</a:t>
            </a:r>
            <a:r>
              <a:rPr lang="en-US" dirty="0"/>
              <a:t>, </a:t>
            </a:r>
            <a:r>
              <a:rPr lang="en-US" dirty="0" err="1"/>
              <a:t>daha</a:t>
            </a:r>
            <a:r>
              <a:rPr lang="en-US" dirty="0"/>
              <a:t> </a:t>
            </a:r>
            <a:r>
              <a:rPr lang="en-US" dirty="0" err="1"/>
              <a:t>sonra</a:t>
            </a:r>
            <a:r>
              <a:rPr lang="en-US" dirty="0"/>
              <a:t> </a:t>
            </a:r>
            <a:r>
              <a:rPr lang="en-US" dirty="0" err="1"/>
              <a:t>bir</a:t>
            </a:r>
            <a:r>
              <a:rPr lang="en-US" dirty="0"/>
              <a:t> </a:t>
            </a:r>
            <a:r>
              <a:rPr lang="en-US" dirty="0" err="1"/>
              <a:t>kontrol</a:t>
            </a:r>
            <a:r>
              <a:rPr lang="en-US" dirty="0"/>
              <a:t> </a:t>
            </a:r>
            <a:r>
              <a:rPr lang="en-US" dirty="0" err="1"/>
              <a:t>hacmi</a:t>
            </a:r>
            <a:r>
              <a:rPr lang="tr-TR" dirty="0"/>
              <a:t> (</a:t>
            </a:r>
            <a:r>
              <a:rPr lang="tr-TR" dirty="0">
                <a:solidFill>
                  <a:srgbClr val="FF0000"/>
                </a:solidFill>
              </a:rPr>
              <a:t>Açık sistem</a:t>
            </a:r>
            <a:r>
              <a:rPr lang="tr-TR" dirty="0"/>
              <a:t>)</a:t>
            </a:r>
            <a:r>
              <a:rPr lang="en-US" dirty="0"/>
              <a:t> </a:t>
            </a:r>
            <a:r>
              <a:rPr lang="en-US" dirty="0" err="1"/>
              <a:t>için</a:t>
            </a:r>
            <a:r>
              <a:rPr lang="en-US" dirty="0"/>
              <a:t> </a:t>
            </a:r>
            <a:r>
              <a:rPr lang="en-US" dirty="0" err="1"/>
              <a:t>ele</a:t>
            </a:r>
            <a:r>
              <a:rPr lang="en-US" dirty="0"/>
              <a:t> al</a:t>
            </a:r>
            <a:r>
              <a:rPr lang="tr-TR" dirty="0"/>
              <a:t>ı</a:t>
            </a:r>
            <a:r>
              <a:rPr lang="en-US" dirty="0" err="1"/>
              <a:t>nacakt</a:t>
            </a:r>
            <a:r>
              <a:rPr lang="tr-TR" dirty="0"/>
              <a:t>ı</a:t>
            </a:r>
            <a:r>
              <a:rPr lang="en-US" dirty="0"/>
              <a:t>r.</a:t>
            </a:r>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555" y="1926783"/>
            <a:ext cx="2182386" cy="233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310" y="4534030"/>
            <a:ext cx="2536876" cy="143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8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32817"/>
            <a:ext cx="8245424" cy="537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spTree>
    <p:extLst>
      <p:ext uri="{BB962C8B-B14F-4D97-AF65-F5344CB8AC3E}">
        <p14:creationId xmlns:p14="http://schemas.microsoft.com/office/powerpoint/2010/main" val="56951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31</a:t>
            </a:fld>
            <a:endParaRPr lang="tr-T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73" y="1268760"/>
            <a:ext cx="8208912" cy="143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16411"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rgbClr val="FF0000"/>
                </a:solidFill>
              </a:rPr>
              <a:t>TERMODİNAMİĞİN BİRİNCİ YASASI</a:t>
            </a:r>
          </a:p>
          <a:p>
            <a:pPr algn="ctr"/>
            <a:r>
              <a:rPr lang="tr-TR" sz="2000" b="1" dirty="0">
                <a:solidFill>
                  <a:srgbClr val="FF0000"/>
                </a:solidFill>
              </a:rPr>
              <a:t>4.6 ÖZGÜL ISILAR</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1" y="2924944"/>
            <a:ext cx="8208912"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19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32</a:t>
            </a:fld>
            <a:endParaRPr lang="tr-TR"/>
          </a:p>
        </p:txBody>
      </p:sp>
      <p:sp>
        <p:nvSpPr>
          <p:cNvPr id="3" name="Dikdörtgen 2"/>
          <p:cNvSpPr/>
          <p:nvPr/>
        </p:nvSpPr>
        <p:spPr>
          <a:xfrm>
            <a:off x="503040" y="404664"/>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mc:AlternateContent xmlns:mc="http://schemas.openxmlformats.org/markup-compatibility/2006" xmlns:a14="http://schemas.microsoft.com/office/drawing/2010/main">
        <mc:Choice Requires="a14">
          <p:sp>
            <p:nvSpPr>
              <p:cNvPr id="4" name="Dikdörtgen 3"/>
              <p:cNvSpPr/>
              <p:nvPr/>
            </p:nvSpPr>
            <p:spPr>
              <a:xfrm>
                <a:off x="503040" y="1268760"/>
                <a:ext cx="8245424" cy="4402103"/>
              </a:xfrm>
              <a:prstGeom prst="rect">
                <a:avLst/>
              </a:prstGeom>
            </p:spPr>
            <p:txBody>
              <a:bodyPr wrap="square">
                <a:spAutoFit/>
              </a:bodyPr>
              <a:lstStyle/>
              <a:p>
                <a:r>
                  <a:rPr lang="tr-TR" b="1" u="sng" dirty="0">
                    <a:solidFill>
                      <a:srgbClr val="FF0000"/>
                    </a:solidFill>
                  </a:rPr>
                  <a:t>Sabit Sıcaklık İşlemi ( İzotermal, T=sabit)</a:t>
                </a:r>
              </a:p>
              <a:p>
                <a:pPr algn="just"/>
                <a:r>
                  <a:rPr lang="tr-TR" dirty="0"/>
                  <a:t>İzotermal işlemlerde iç enerji ve </a:t>
                </a:r>
                <a:r>
                  <a:rPr lang="tr-TR" dirty="0" err="1"/>
                  <a:t>entalpi</a:t>
                </a:r>
                <a:r>
                  <a:rPr lang="tr-TR" dirty="0"/>
                  <a:t> basınca bağlı olarak çok az miktarda değişmektedir. Bu değişim birçok madde için işlemlerde göz önünde bulundurulmalıdır. Enerji denklemi aşağıdaki şekilde yazılabilir.</a:t>
                </a:r>
              </a:p>
              <a:p>
                <a:pPr algn="just"/>
                <a:r>
                  <a:rPr lang="tr-TR" b="0" dirty="0"/>
                  <a:t>			</a:t>
                </a:r>
                <a14:m>
                  <m:oMath xmlns:m="http://schemas.openxmlformats.org/officeDocument/2006/math">
                    <m:r>
                      <a:rPr lang="tr-TR" b="0" i="1" smtClean="0">
                        <a:latin typeface="Cambria Math"/>
                      </a:rPr>
                      <m:t>𝑄</m:t>
                    </m:r>
                    <m:r>
                      <a:rPr lang="tr-TR" b="0" i="1" smtClean="0">
                        <a:latin typeface="Cambria Math"/>
                      </a:rPr>
                      <m:t>−</m:t>
                    </m:r>
                    <m:r>
                      <a:rPr lang="tr-TR" b="0" i="1" smtClean="0">
                        <a:latin typeface="Cambria Math"/>
                      </a:rPr>
                      <m:t>𝑊</m:t>
                    </m:r>
                    <m:r>
                      <a:rPr lang="tr-TR" b="0" i="1" smtClean="0">
                        <a:latin typeface="Cambria Math"/>
                      </a:rPr>
                      <m:t>=</m:t>
                    </m:r>
                    <m:r>
                      <a:rPr lang="tr-TR" b="0" i="1" smtClean="0">
                        <a:latin typeface="Cambria Math"/>
                        <a:ea typeface="Cambria Math"/>
                      </a:rPr>
                      <m:t>𝛥</m:t>
                    </m:r>
                    <m:r>
                      <a:rPr lang="tr-TR" b="0" i="1" smtClean="0">
                        <a:latin typeface="Cambria Math"/>
                        <a:ea typeface="Cambria Math"/>
                      </a:rPr>
                      <m:t>𝑈</m:t>
                    </m:r>
                  </m:oMath>
                </a14:m>
                <a:r>
                  <a:rPr lang="tr-TR" dirty="0"/>
                  <a:t>  				  (4.34)</a:t>
                </a:r>
              </a:p>
              <a:p>
                <a:pPr algn="just"/>
                <a:endParaRPr lang="tr-TR" dirty="0"/>
              </a:p>
              <a:p>
                <a:pPr algn="just"/>
                <a:r>
                  <a:rPr lang="tr-TR" dirty="0"/>
                  <a:t>İdeal gaz davranışı gösteren bir gaz için iç enerji sadece sıcaklığa bağlıdır ve bu nedenle izotermal bir işlemi için </a:t>
                </a:r>
                <a14:m>
                  <m:oMath xmlns:m="http://schemas.openxmlformats.org/officeDocument/2006/math">
                    <m:r>
                      <a:rPr lang="tr-TR" i="1" dirty="0" smtClean="0">
                        <a:latin typeface="Cambria Math"/>
                      </a:rPr>
                      <m:t>∆</m:t>
                    </m:r>
                    <m:r>
                      <a:rPr lang="tr-TR" i="1" dirty="0" smtClean="0">
                        <a:latin typeface="Cambria Math"/>
                      </a:rPr>
                      <m:t>𝑈</m:t>
                    </m:r>
                    <m:r>
                      <a:rPr lang="tr-TR" b="0" i="1" dirty="0" smtClean="0">
                        <a:latin typeface="Cambria Math"/>
                      </a:rPr>
                      <m:t>=</m:t>
                    </m:r>
                    <m:r>
                      <a:rPr lang="tr-TR" i="1" dirty="0" smtClean="0">
                        <a:latin typeface="Cambria Math"/>
                      </a:rPr>
                      <m:t>0 </m:t>
                    </m:r>
                  </m:oMath>
                </a14:m>
                <a:r>
                  <a:rPr lang="tr-TR" dirty="0"/>
                  <a:t>’</a:t>
                </a:r>
                <a:r>
                  <a:rPr lang="tr-TR" dirty="0" err="1"/>
                  <a:t>dır</a:t>
                </a:r>
                <a:r>
                  <a:rPr lang="tr-TR" dirty="0"/>
                  <a:t>. Bu tür bir işlem için aşağıdaki ifade yazılabilir.</a:t>
                </a:r>
              </a:p>
              <a:p>
                <a:pPr algn="just"/>
                <a:endParaRPr lang="tr-TR" dirty="0"/>
              </a:p>
              <a:p>
                <a:pPr algn="just"/>
                <a:r>
                  <a:rPr lang="tr-TR" dirty="0"/>
                  <a:t>			</a:t>
                </a:r>
                <a14:m>
                  <m:oMath xmlns:m="http://schemas.openxmlformats.org/officeDocument/2006/math">
                    <m:r>
                      <a:rPr lang="tr-TR" i="1">
                        <a:latin typeface="Cambria Math"/>
                      </a:rPr>
                      <m:t>𝑄</m:t>
                    </m:r>
                    <m:r>
                      <a:rPr lang="tr-TR" b="0" i="1" smtClean="0">
                        <a:latin typeface="Cambria Math"/>
                      </a:rPr>
                      <m:t>=</m:t>
                    </m:r>
                    <m:r>
                      <a:rPr lang="tr-TR" i="1">
                        <a:latin typeface="Cambria Math"/>
                      </a:rPr>
                      <m:t>𝑊</m:t>
                    </m:r>
                  </m:oMath>
                </a14:m>
                <a:r>
                  <a:rPr lang="tr-TR" dirty="0"/>
                  <a:t>					 (4.35)</a:t>
                </a:r>
              </a:p>
              <a:p>
                <a:pPr algn="just"/>
                <a:endParaRPr lang="tr-TR" dirty="0"/>
              </a:p>
              <a:p>
                <a:pPr algn="just"/>
                <a14:m>
                  <m:oMath xmlns:m="http://schemas.openxmlformats.org/officeDocument/2006/math">
                    <m:r>
                      <a:rPr lang="tr-TR" i="1" dirty="0" smtClean="0">
                        <a:latin typeface="Cambria Math"/>
                      </a:rPr>
                      <m:t>𝑃𝑉</m:t>
                    </m:r>
                    <m:r>
                      <a:rPr lang="tr-TR" b="0" i="1" dirty="0" smtClean="0">
                        <a:latin typeface="Cambria Math"/>
                      </a:rPr>
                      <m:t>=</m:t>
                    </m:r>
                    <m:r>
                      <a:rPr lang="tr-TR" b="0" i="1" dirty="0" smtClean="0">
                        <a:latin typeface="Cambria Math"/>
                      </a:rPr>
                      <m:t>𝑚𝑅𝑇</m:t>
                    </m:r>
                    <m:r>
                      <a:rPr lang="tr-TR" i="1" dirty="0" smtClean="0">
                        <a:latin typeface="Cambria Math"/>
                      </a:rPr>
                      <m:t>  </m:t>
                    </m:r>
                  </m:oMath>
                </a14:m>
                <a:r>
                  <a:rPr lang="tr-TR" dirty="0"/>
                  <a:t>ideal gaz denklemini kullanarak sanki dengeli bir işlem için iş ifadesi aşağıdaki bağıntı yardımıyla bulunabilir.</a:t>
                </a:r>
              </a:p>
              <a:p>
                <a:pPr algn="just"/>
                <a:endParaRPr lang="tr-TR" dirty="0"/>
              </a:p>
              <a:p>
                <a:pPr algn="just"/>
                <a:r>
                  <a:rPr lang="tr-TR" b="0" dirty="0"/>
                  <a:t>	</a:t>
                </a:r>
                <a14:m>
                  <m:oMath xmlns:m="http://schemas.openxmlformats.org/officeDocument/2006/math">
                    <m:r>
                      <a:rPr lang="tr-TR" b="0" i="1" smtClean="0">
                        <a:latin typeface="Cambria Math"/>
                      </a:rPr>
                      <m:t>𝑊</m:t>
                    </m:r>
                    <m:r>
                      <a:rPr lang="tr-TR" b="0" i="1" smtClean="0">
                        <a:latin typeface="Cambria Math"/>
                      </a:rPr>
                      <m:t>=</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𝑉</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sup>
                      <m:e>
                        <m:r>
                          <a:rPr lang="tr-TR" b="0" i="1" smtClean="0">
                            <a:latin typeface="Cambria Math"/>
                          </a:rPr>
                          <m:t>𝑃𝑑𝑉</m:t>
                        </m:r>
                      </m:e>
                    </m:nary>
                    <m:r>
                      <a:rPr lang="tr-TR" b="0" i="1" smtClean="0">
                        <a:latin typeface="Cambria Math"/>
                      </a:rPr>
                      <m:t>=</m:t>
                    </m:r>
                    <m:r>
                      <a:rPr lang="tr-TR" b="0" i="1" smtClean="0">
                        <a:latin typeface="Cambria Math"/>
                      </a:rPr>
                      <m:t>𝑚𝑅𝑇</m:t>
                    </m:r>
                    <m:r>
                      <a:rPr lang="tr-TR" b="0" i="1" smtClean="0">
                        <a:latin typeface="Cambria Math"/>
                      </a:rPr>
                      <m:t> </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𝑉</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sup>
                      <m:e>
                        <m:f>
                          <m:fPr>
                            <m:ctrlPr>
                              <a:rPr lang="tr-TR" b="0" i="1" smtClean="0">
                                <a:latin typeface="Cambria Math" panose="02040503050406030204" pitchFamily="18" charset="0"/>
                              </a:rPr>
                            </m:ctrlPr>
                          </m:fPr>
                          <m:num>
                            <m:r>
                              <a:rPr lang="tr-TR" b="0" i="1" smtClean="0">
                                <a:latin typeface="Cambria Math"/>
                              </a:rPr>
                              <m:t>𝑑𝑉</m:t>
                            </m:r>
                          </m:num>
                          <m:den>
                            <m:r>
                              <a:rPr lang="tr-TR" b="0" i="1" smtClean="0">
                                <a:latin typeface="Cambria Math"/>
                              </a:rPr>
                              <m:t>𝑉</m:t>
                            </m:r>
                          </m:den>
                        </m:f>
                        <m:r>
                          <a:rPr lang="tr-TR" b="0" i="1" smtClean="0">
                            <a:latin typeface="Cambria Math"/>
                          </a:rPr>
                          <m:t>=</m:t>
                        </m:r>
                      </m:e>
                    </m:nary>
                    <m:r>
                      <a:rPr lang="tr-TR" b="0" i="1" smtClean="0">
                        <a:latin typeface="Cambria Math"/>
                      </a:rPr>
                      <m:t>𝑚𝑅𝑇</m:t>
                    </m:r>
                    <m:func>
                      <m:funcPr>
                        <m:ctrlPr>
                          <a:rPr lang="tr-TR" b="0" i="1" smtClean="0">
                            <a:latin typeface="Cambria Math" panose="02040503050406030204" pitchFamily="18" charset="0"/>
                          </a:rPr>
                        </m:ctrlPr>
                      </m:funcPr>
                      <m:fName>
                        <m:r>
                          <m:rPr>
                            <m:sty m:val="p"/>
                          </m:rPr>
                          <a:rPr lang="tr-TR" b="0" i="0" smtClean="0">
                            <a:latin typeface="Cambria Math"/>
                          </a:rPr>
                          <m:t>ln</m:t>
                        </m:r>
                      </m:fName>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1</m:t>
                                </m:r>
                              </m:sub>
                            </m:sSub>
                          </m:den>
                        </m:f>
                      </m:e>
                    </m:func>
                    <m:r>
                      <a:rPr lang="tr-TR" b="0" i="1" smtClean="0">
                        <a:latin typeface="Cambria Math"/>
                      </a:rPr>
                      <m:t>=</m:t>
                    </m:r>
                    <m:r>
                      <a:rPr lang="tr-TR" b="0" i="1" smtClean="0">
                        <a:latin typeface="Cambria Math"/>
                      </a:rPr>
                      <m:t>𝑚𝑅𝑇</m:t>
                    </m:r>
                    <m:func>
                      <m:funcPr>
                        <m:ctrlPr>
                          <a:rPr lang="tr-TR" b="0" i="1" smtClean="0">
                            <a:latin typeface="Cambria Math" panose="02040503050406030204" pitchFamily="18" charset="0"/>
                          </a:rPr>
                        </m:ctrlPr>
                      </m:funcPr>
                      <m:fName>
                        <m:r>
                          <m:rPr>
                            <m:sty m:val="p"/>
                          </m:rPr>
                          <a:rPr lang="tr-TR" b="0" i="0" smtClean="0">
                            <a:latin typeface="Cambria Math"/>
                          </a:rPr>
                          <m:t>ln</m:t>
                        </m:r>
                      </m:fName>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num>
                          <m:den>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den>
                        </m:f>
                      </m:e>
                    </m:func>
                  </m:oMath>
                </a14:m>
                <a:r>
                  <a:rPr lang="tr-TR" dirty="0"/>
                  <a:t>  		(4.36)</a:t>
                </a:r>
              </a:p>
            </p:txBody>
          </p:sp>
        </mc:Choice>
        <mc:Fallback xmlns="">
          <p:sp>
            <p:nvSpPr>
              <p:cNvPr id="4" name="Dikdörtgen 3"/>
              <p:cNvSpPr>
                <a:spLocks noRot="1" noChangeAspect="1" noMove="1" noResize="1" noEditPoints="1" noAdjustHandles="1" noChangeArrowheads="1" noChangeShapeType="1" noTextEdit="1"/>
              </p:cNvSpPr>
              <p:nvPr/>
            </p:nvSpPr>
            <p:spPr>
              <a:xfrm>
                <a:off x="503040" y="1268760"/>
                <a:ext cx="8245424" cy="4402103"/>
              </a:xfrm>
              <a:prstGeom prst="rect">
                <a:avLst/>
              </a:prstGeom>
              <a:blipFill rotWithShape="1">
                <a:blip r:embed="rId2"/>
                <a:stretch>
                  <a:fillRect l="-666" t="-693" r="-592" b="-16066"/>
                </a:stretch>
              </a:blipFill>
            </p:spPr>
            <p:txBody>
              <a:bodyPr/>
              <a:lstStyle/>
              <a:p>
                <a:r>
                  <a:rPr lang="en-US">
                    <a:noFill/>
                  </a:rPr>
                  <a:t> </a:t>
                </a:r>
              </a:p>
            </p:txBody>
          </p:sp>
        </mc:Fallback>
      </mc:AlternateContent>
    </p:spTree>
    <p:extLst>
      <p:ext uri="{BB962C8B-B14F-4D97-AF65-F5344CB8AC3E}">
        <p14:creationId xmlns:p14="http://schemas.microsoft.com/office/powerpoint/2010/main" val="536582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33</a:t>
            </a:fld>
            <a:endParaRPr lang="tr-TR"/>
          </a:p>
        </p:txBody>
      </p:sp>
      <mc:AlternateContent xmlns:mc="http://schemas.openxmlformats.org/markup-compatibility/2006" xmlns:a14="http://schemas.microsoft.com/office/drawing/2010/main">
        <mc:Choice Requires="a14">
          <p:sp>
            <p:nvSpPr>
              <p:cNvPr id="4" name="Dikdörtgen 3"/>
              <p:cNvSpPr/>
              <p:nvPr/>
            </p:nvSpPr>
            <p:spPr>
              <a:xfrm>
                <a:off x="395536" y="1052736"/>
                <a:ext cx="8245424" cy="4102213"/>
              </a:xfrm>
              <a:prstGeom prst="rect">
                <a:avLst/>
              </a:prstGeom>
            </p:spPr>
            <p:txBody>
              <a:bodyPr wrap="square">
                <a:spAutoFit/>
              </a:bodyPr>
              <a:lstStyle/>
              <a:p>
                <a:r>
                  <a:rPr lang="tr-TR" b="1" u="sng" dirty="0"/>
                  <a:t>Sabit Hacim İşlemi</a:t>
                </a:r>
              </a:p>
              <a:p>
                <a:pPr algn="just"/>
                <a14:m>
                  <m:oMath xmlns:m="http://schemas.openxmlformats.org/officeDocument/2006/math">
                    <m:r>
                      <a:rPr lang="tr-TR" i="1" dirty="0" smtClean="0">
                        <a:latin typeface="Cambria Math"/>
                      </a:rPr>
                      <m:t>𝑑𝑉</m:t>
                    </m:r>
                  </m:oMath>
                </a14:m>
                <a:r>
                  <a:rPr lang="tr-TR" dirty="0"/>
                  <a:t> sıfıra eşit olduğundan, sabit hacimde sanki dengeli bir işlemi için yapılan iş sıfırdır. Bu tür bir işlem için birinci yasa şu şekilde yazılabilir;</a:t>
                </a:r>
              </a:p>
              <a:p>
                <a:pPr algn="just"/>
                <a:endParaRPr lang="tr-TR" dirty="0"/>
              </a:p>
              <a:p>
                <a:pPr algn="just"/>
                <a:r>
                  <a:rPr lang="tr-TR" b="0" dirty="0"/>
                  <a:t>			</a:t>
                </a:r>
                <a14:m>
                  <m:oMath xmlns:m="http://schemas.openxmlformats.org/officeDocument/2006/math">
                    <m:r>
                      <a:rPr lang="tr-TR" b="0" i="1" smtClean="0">
                        <a:latin typeface="Cambria Math"/>
                      </a:rPr>
                      <m:t>𝑄</m:t>
                    </m:r>
                    <m:r>
                      <a:rPr lang="tr-TR" b="0" i="1" smtClean="0">
                        <a:latin typeface="Cambria Math"/>
                      </a:rPr>
                      <m:t>=</m:t>
                    </m:r>
                    <m:r>
                      <a:rPr lang="tr-TR" b="0" i="1" smtClean="0">
                        <a:latin typeface="Cambria Math"/>
                        <a:ea typeface="Cambria Math"/>
                      </a:rPr>
                      <m:t>𝛥</m:t>
                    </m:r>
                    <m:r>
                      <a:rPr lang="tr-TR" b="0" i="1" smtClean="0">
                        <a:latin typeface="Cambria Math"/>
                        <a:ea typeface="Cambria Math"/>
                      </a:rPr>
                      <m:t>𝑈</m:t>
                    </m:r>
                  </m:oMath>
                </a14:m>
                <a:r>
                  <a:rPr lang="tr-TR" dirty="0"/>
                  <a:t>					  (4.37)</a:t>
                </a:r>
              </a:p>
              <a:p>
                <a:pPr algn="just"/>
                <a:endParaRPr lang="tr-TR" dirty="0"/>
              </a:p>
              <a:p>
                <a:pPr algn="just"/>
                <a:r>
                  <a:rPr lang="tr-TR" dirty="0"/>
                  <a:t>Bir madde için tablo değerleri mevcut ise ∆U doğrudan belirlenebilir. İdeal gaz olarak kabul edilebilen  bir gaz için aşağıdaki bağıntı yazılabilir.</a:t>
                </a:r>
              </a:p>
              <a:p>
                <a:pPr algn="just"/>
                <a:endParaRPr lang="tr-TR" dirty="0"/>
              </a:p>
              <a:p>
                <a:pPr algn="just"/>
                <a:r>
                  <a:rPr lang="tr-TR" dirty="0"/>
                  <a:t>			</a:t>
                </a:r>
                <a14:m>
                  <m:oMath xmlns:m="http://schemas.openxmlformats.org/officeDocument/2006/math">
                    <m:r>
                      <a:rPr lang="tr-TR" i="1">
                        <a:latin typeface="Cambria Math"/>
                      </a:rPr>
                      <m:t>𝑄</m:t>
                    </m:r>
                    <m:r>
                      <a:rPr lang="tr-TR" b="0" i="1" smtClean="0">
                        <a:latin typeface="Cambria Math"/>
                      </a:rPr>
                      <m:t>=</m:t>
                    </m:r>
                    <m:r>
                      <a:rPr lang="tr-TR" b="0" i="1" smtClean="0">
                        <a:latin typeface="Cambria Math"/>
                      </a:rPr>
                      <m:t>𝑚</m:t>
                    </m:r>
                    <m:r>
                      <a:rPr lang="tr-TR" b="0" i="1" smtClean="0">
                        <a:latin typeface="Cambria Math"/>
                      </a:rPr>
                      <m:t> </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𝑇</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sup>
                      <m:e>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b="0" i="1" smtClean="0">
                            <a:latin typeface="Cambria Math"/>
                          </a:rPr>
                          <m:t>𝑑𝑇</m:t>
                        </m:r>
                      </m:e>
                    </m:nary>
                  </m:oMath>
                </a14:m>
                <a:r>
                  <a:rPr lang="tr-TR" dirty="0"/>
                  <a:t> 				   (4.38)</a:t>
                </a:r>
              </a:p>
              <a:p>
                <a:pPr algn="just"/>
                <a:endParaRPr lang="tr-TR" dirty="0"/>
              </a:p>
              <a:p>
                <a:pPr algn="just"/>
                <a:r>
                  <a:rPr lang="tr-TR" dirty="0"/>
                  <a:t>veya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𝑣</m:t>
                        </m:r>
                      </m:sub>
                    </m:sSub>
                  </m:oMath>
                </a14:m>
                <a:r>
                  <a:rPr lang="tr-TR" dirty="0"/>
                  <a:t> ’</a:t>
                </a:r>
                <a:r>
                  <a:rPr lang="tr-TR" dirty="0" err="1"/>
                  <a:t>nin</a:t>
                </a:r>
                <a:r>
                  <a:rPr lang="tr-TR" dirty="0"/>
                  <a:t> sabit olduğu bir işlem için;</a:t>
                </a:r>
              </a:p>
              <a:p>
                <a:pPr algn="just"/>
                <a:endParaRPr lang="tr-TR" dirty="0"/>
              </a:p>
              <a:p>
                <a:pPr algn="just"/>
                <a:r>
                  <a:rPr lang="tr-TR" dirty="0"/>
                  <a:t>			</a:t>
                </a:r>
                <a14:m>
                  <m:oMath xmlns:m="http://schemas.openxmlformats.org/officeDocument/2006/math">
                    <m:r>
                      <a:rPr lang="tr-TR" i="1">
                        <a:latin typeface="Cambria Math"/>
                      </a:rPr>
                      <m:t>𝑄</m:t>
                    </m:r>
                    <m:r>
                      <a:rPr lang="tr-TR" b="0" i="1" smtClean="0">
                        <a:latin typeface="Cambria Math"/>
                      </a:rPr>
                      <m:t>=</m:t>
                    </m:r>
                    <m:r>
                      <a:rPr lang="tr-TR" b="0" i="1" smtClean="0">
                        <a:latin typeface="Cambria Math"/>
                      </a:rPr>
                      <m:t>𝑚</m:t>
                    </m:r>
                    <m:r>
                      <a:rPr lang="tr-TR" b="0" i="1" smtClean="0">
                        <a:latin typeface="Cambria Math"/>
                      </a:rPr>
                      <m:t> </m:t>
                    </m:r>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i="1">
                        <a:latin typeface="Cambria Math"/>
                        <a:ea typeface="Cambria Math"/>
                      </a:rPr>
                      <m:t>𝛥</m:t>
                    </m:r>
                    <m:r>
                      <a:rPr lang="tr-TR" b="0" i="1" smtClean="0">
                        <a:latin typeface="Cambria Math"/>
                        <a:ea typeface="Cambria Math"/>
                      </a:rPr>
                      <m:t>𝑇</m:t>
                    </m:r>
                  </m:oMath>
                </a14:m>
                <a:r>
                  <a:rPr lang="tr-TR" dirty="0"/>
                  <a:t> 				   (4.39)</a:t>
                </a:r>
              </a:p>
            </p:txBody>
          </p:sp>
        </mc:Choice>
        <mc:Fallback xmlns="">
          <p:sp>
            <p:nvSpPr>
              <p:cNvPr id="4" name="Dikdörtgen 3"/>
              <p:cNvSpPr>
                <a:spLocks noRot="1" noChangeAspect="1" noMove="1" noResize="1" noEditPoints="1" noAdjustHandles="1" noChangeArrowheads="1" noChangeShapeType="1" noTextEdit="1"/>
              </p:cNvSpPr>
              <p:nvPr/>
            </p:nvSpPr>
            <p:spPr>
              <a:xfrm>
                <a:off x="395536" y="1052736"/>
                <a:ext cx="8245424" cy="4102213"/>
              </a:xfrm>
              <a:prstGeom prst="rect">
                <a:avLst/>
              </a:prstGeom>
              <a:blipFill rotWithShape="1">
                <a:blip r:embed="rId2"/>
                <a:stretch>
                  <a:fillRect l="-666" t="-743" r="-592" b="-1486"/>
                </a:stretch>
              </a:blipFill>
            </p:spPr>
            <p:txBody>
              <a:bodyPr/>
              <a:lstStyle/>
              <a:p>
                <a:r>
                  <a:rPr lang="en-US">
                    <a:noFill/>
                  </a:rPr>
                  <a:t> </a:t>
                </a:r>
              </a:p>
            </p:txBody>
          </p:sp>
        </mc:Fallback>
      </mc:AlternateContent>
      <p:sp>
        <p:nvSpPr>
          <p:cNvPr id="5" name="Dikdörtgen 4"/>
          <p:cNvSpPr/>
          <p:nvPr/>
        </p:nvSpPr>
        <p:spPr>
          <a:xfrm>
            <a:off x="323528" y="116632"/>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148441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34</a:t>
            </a:fld>
            <a:endParaRPr lang="tr-TR"/>
          </a:p>
        </p:txBody>
      </p:sp>
      <mc:AlternateContent xmlns:mc="http://schemas.openxmlformats.org/markup-compatibility/2006" xmlns:a14="http://schemas.microsoft.com/office/drawing/2010/main">
        <mc:Choice Requires="a14">
          <p:sp>
            <p:nvSpPr>
              <p:cNvPr id="4" name="Dikdörtgen 3"/>
              <p:cNvSpPr/>
              <p:nvPr/>
            </p:nvSpPr>
            <p:spPr>
              <a:xfrm>
                <a:off x="503040" y="1052736"/>
                <a:ext cx="8245424" cy="4954626"/>
              </a:xfrm>
              <a:prstGeom prst="rect">
                <a:avLst/>
              </a:prstGeom>
            </p:spPr>
            <p:txBody>
              <a:bodyPr wrap="square">
                <a:spAutoFit/>
              </a:bodyPr>
              <a:lstStyle/>
              <a:p>
                <a:r>
                  <a:rPr lang="tr-TR" b="1" u="sng" dirty="0">
                    <a:solidFill>
                      <a:srgbClr val="0070C0"/>
                    </a:solidFill>
                  </a:rPr>
                  <a:t>Sabit Basınç İşlem (İzobar, P=Sabit)</a:t>
                </a:r>
                <a:endParaRPr lang="tr-TR" b="1" dirty="0">
                  <a:solidFill>
                    <a:srgbClr val="0070C0"/>
                  </a:solidFill>
                </a:endParaRPr>
              </a:p>
              <a:p>
                <a:endParaRPr lang="tr-TR" dirty="0"/>
              </a:p>
              <a:p>
                <a:r>
                  <a:rPr lang="tr-TR" b="0" dirty="0"/>
                  <a:t>				</a:t>
                </a:r>
                <a14:m>
                  <m:oMath xmlns:m="http://schemas.openxmlformats.org/officeDocument/2006/math">
                    <m:r>
                      <a:rPr lang="tr-TR" b="0" i="1" smtClean="0">
                        <a:latin typeface="Cambria Math"/>
                      </a:rPr>
                      <m:t>𝑄</m:t>
                    </m:r>
                    <m:r>
                      <a:rPr lang="tr-TR" b="0" i="1" smtClean="0">
                        <a:latin typeface="Cambria Math"/>
                      </a:rPr>
                      <m:t>=</m:t>
                    </m:r>
                    <m:r>
                      <a:rPr lang="tr-TR" b="0" i="1" smtClean="0">
                        <a:latin typeface="Cambria Math"/>
                        <a:ea typeface="Cambria Math"/>
                      </a:rPr>
                      <m:t>𝛥</m:t>
                    </m:r>
                    <m:r>
                      <a:rPr lang="tr-TR" b="0" i="1" smtClean="0">
                        <a:latin typeface="Cambria Math"/>
                        <a:ea typeface="Cambria Math"/>
                      </a:rPr>
                      <m:t>𝐻</m:t>
                    </m:r>
                  </m:oMath>
                </a14:m>
                <a:r>
                  <a:rPr lang="tr-TR" dirty="0"/>
                  <a:t> 				  (4.40)</a:t>
                </a:r>
              </a:p>
              <a:p>
                <a:endParaRPr lang="tr-TR" dirty="0"/>
              </a:p>
              <a:p>
                <a:pPr algn="just"/>
                <a:r>
                  <a:rPr lang="tr-TR" dirty="0"/>
                  <a:t>Böylece, bu tür bir işlemi için ısı transferi tablo değerleri kullanılarak kolaylıkla bulunabilir. İdeal gaz davranışı gösteren bir gaz için aşağıdaki ifade geçerlidir.</a:t>
                </a:r>
              </a:p>
              <a:p>
                <a:pPr algn="just"/>
                <a:endParaRPr lang="tr-TR" dirty="0"/>
              </a:p>
              <a:p>
                <a:r>
                  <a:rPr lang="tr-TR" b="0" dirty="0"/>
                  <a:t>				</a:t>
                </a:r>
                <a14:m>
                  <m:oMath xmlns:m="http://schemas.openxmlformats.org/officeDocument/2006/math">
                    <m:r>
                      <a:rPr lang="tr-TR" b="0" i="1" smtClean="0">
                        <a:latin typeface="Cambria Math"/>
                      </a:rPr>
                      <m:t>𝑄</m:t>
                    </m:r>
                    <m:r>
                      <a:rPr lang="tr-TR" b="0" i="1" smtClean="0">
                        <a:latin typeface="Cambria Math"/>
                      </a:rPr>
                      <m:t>=</m:t>
                    </m:r>
                    <m:r>
                      <a:rPr lang="tr-TR" b="0" i="1" smtClean="0">
                        <a:latin typeface="Cambria Math"/>
                      </a:rPr>
                      <m:t>𝑚</m:t>
                    </m:r>
                    <m:r>
                      <a:rPr lang="tr-TR" b="0" i="1" smtClean="0">
                        <a:latin typeface="Cambria Math"/>
                      </a:rPr>
                      <m:t> </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𝑇</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sup>
                      <m:e>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𝑃</m:t>
                            </m:r>
                          </m:sub>
                        </m:sSub>
                      </m:e>
                    </m:nary>
                    <m:r>
                      <a:rPr lang="tr-TR" b="0" i="1" smtClean="0">
                        <a:latin typeface="Cambria Math"/>
                      </a:rPr>
                      <m:t>𝑑𝑇</m:t>
                    </m:r>
                  </m:oMath>
                </a14:m>
                <a:r>
                  <a:rPr lang="tr-TR" dirty="0"/>
                  <a:t> 		                 	(4.41)</a:t>
                </a:r>
              </a:p>
              <a:p>
                <a:endParaRPr lang="tr-TR" dirty="0"/>
              </a:p>
              <a:p>
                <a:r>
                  <a:rPr lang="tr-TR" dirty="0"/>
                  <a:t>İdeal gaz için </a:t>
                </a:r>
                <a14:m>
                  <m:oMath xmlns:m="http://schemas.openxmlformats.org/officeDocument/2006/math">
                    <m:r>
                      <a:rPr lang="tr-TR" i="1" dirty="0" smtClean="0">
                        <a:latin typeface="Cambria Math"/>
                      </a:rPr>
                      <m:t>𝐶𝑝</m:t>
                    </m:r>
                  </m:oMath>
                </a14:m>
                <a:r>
                  <a:rPr lang="tr-TR" dirty="0" err="1"/>
                  <a:t>’nin</a:t>
                </a:r>
                <a:r>
                  <a:rPr lang="tr-TR" dirty="0"/>
                  <a:t> sabit olması durumunda aşağıdaki bağıntı yazılabilir.</a:t>
                </a:r>
              </a:p>
              <a:p>
                <a:endParaRPr lang="tr-TR" dirty="0"/>
              </a:p>
              <a:p>
                <a:r>
                  <a:rPr lang="tr-TR" dirty="0"/>
                  <a:t>				</a:t>
                </a:r>
                <a14:m>
                  <m:oMath xmlns:m="http://schemas.openxmlformats.org/officeDocument/2006/math">
                    <m:r>
                      <a:rPr lang="tr-TR" i="1" dirty="0" smtClean="0">
                        <a:latin typeface="Cambria Math"/>
                      </a:rPr>
                      <m:t>𝑄</m:t>
                    </m:r>
                    <m:r>
                      <a:rPr lang="tr-TR" b="0" i="1" dirty="0" smtClean="0">
                        <a:latin typeface="Cambria Math"/>
                      </a:rPr>
                      <m:t>=</m:t>
                    </m:r>
                    <m:r>
                      <a:rPr lang="tr-TR" b="0" i="1" dirty="0" err="1" smtClean="0">
                        <a:latin typeface="Cambria Math"/>
                      </a:rPr>
                      <m:t>𝑚</m:t>
                    </m:r>
                    <m:sSub>
                      <m:sSubPr>
                        <m:ctrlPr>
                          <a:rPr lang="tr-TR" b="0" i="1" dirty="0" smtClean="0">
                            <a:latin typeface="Cambria Math" panose="02040503050406030204" pitchFamily="18" charset="0"/>
                          </a:rPr>
                        </m:ctrlPr>
                      </m:sSubPr>
                      <m:e>
                        <m:r>
                          <a:rPr lang="tr-TR" b="0" i="1" dirty="0" err="1" smtClean="0">
                            <a:latin typeface="Cambria Math"/>
                          </a:rPr>
                          <m:t>𝐶</m:t>
                        </m:r>
                      </m:e>
                      <m:sub>
                        <m:r>
                          <a:rPr lang="tr-TR" b="0" i="1" dirty="0" err="1" smtClean="0">
                            <a:latin typeface="Cambria Math"/>
                          </a:rPr>
                          <m:t>𝑝</m:t>
                        </m:r>
                      </m:sub>
                    </m:sSub>
                    <m:r>
                      <a:rPr lang="tr-TR" b="0" i="1" dirty="0" smtClean="0">
                        <a:latin typeface="Cambria Math"/>
                      </a:rPr>
                      <m:t> </m:t>
                    </m:r>
                    <m:r>
                      <m:rPr>
                        <m:sty m:val="p"/>
                      </m:rPr>
                      <a:rPr lang="tr-TR" i="0" dirty="0" smtClean="0">
                        <a:latin typeface="Cambria Math"/>
                        <a:ea typeface="Cambria Math"/>
                      </a:rPr>
                      <m:t>Δ</m:t>
                    </m:r>
                    <m:r>
                      <a:rPr lang="tr-TR" b="0" i="1" dirty="0" smtClean="0">
                        <a:latin typeface="Cambria Math"/>
                        <a:ea typeface="Cambria Math"/>
                      </a:rPr>
                      <m:t>𝑇</m:t>
                    </m:r>
                  </m:oMath>
                </a14:m>
                <a:r>
                  <a:rPr lang="tr-TR" dirty="0"/>
                  <a:t>			  (4.42)</a:t>
                </a:r>
              </a:p>
              <a:p>
                <a:endParaRPr lang="tr-TR" dirty="0"/>
              </a:p>
              <a:p>
                <a:pPr algn="just"/>
                <a:r>
                  <a:rPr lang="tr-TR" dirty="0"/>
                  <a:t>Dengesiz işlem için iş terimi </a:t>
                </a:r>
                <a14:m>
                  <m:oMath xmlns:m="http://schemas.openxmlformats.org/officeDocument/2006/math">
                    <m:r>
                      <a:rPr lang="tr-TR" i="1" dirty="0" smtClean="0">
                        <a:latin typeface="Cambria Math"/>
                      </a:rPr>
                      <m:t>𝑃</m:t>
                    </m:r>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2</m:t>
                        </m:r>
                      </m:sub>
                    </m:sSub>
                    <m:r>
                      <a:rPr lang="tr-TR" b="0"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1</m:t>
                        </m:r>
                      </m:sub>
                    </m:sSub>
                    <m:r>
                      <a:rPr lang="tr-TR" i="1" dirty="0" smtClean="0">
                        <a:latin typeface="Cambria Math"/>
                      </a:rPr>
                      <m:t>) </m:t>
                    </m:r>
                  </m:oMath>
                </a14:m>
                <a:r>
                  <a:rPr lang="tr-TR" dirty="0"/>
                  <a:t>şeklinde ifade edilemeyip doğrudan birinci yasa içerisinde ele alınmalıdır. Bu durumda bu tür bir işlem için (4.40) denklemi geçerli değildir.</a:t>
                </a:r>
              </a:p>
              <a:p>
                <a:endParaRPr lang="tr-TR" b="1" u="sng" dirty="0"/>
              </a:p>
            </p:txBody>
          </p:sp>
        </mc:Choice>
        <mc:Fallback xmlns="">
          <p:sp>
            <p:nvSpPr>
              <p:cNvPr id="4" name="Dikdörtgen 3"/>
              <p:cNvSpPr>
                <a:spLocks noRot="1" noChangeAspect="1" noMove="1" noResize="1" noEditPoints="1" noAdjustHandles="1" noChangeArrowheads="1" noChangeShapeType="1" noTextEdit="1"/>
              </p:cNvSpPr>
              <p:nvPr/>
            </p:nvSpPr>
            <p:spPr>
              <a:xfrm>
                <a:off x="503040" y="1052736"/>
                <a:ext cx="8245424" cy="4954626"/>
              </a:xfrm>
              <a:prstGeom prst="rect">
                <a:avLst/>
              </a:prstGeom>
              <a:blipFill rotWithShape="1">
                <a:blip r:embed="rId2"/>
                <a:stretch>
                  <a:fillRect l="-666" t="-616" r="-592"/>
                </a:stretch>
              </a:blipFill>
            </p:spPr>
            <p:txBody>
              <a:bodyPr/>
              <a:lstStyle/>
              <a:p>
                <a:r>
                  <a:rPr lang="en-US">
                    <a:noFill/>
                  </a:rPr>
                  <a:t> </a:t>
                </a:r>
              </a:p>
            </p:txBody>
          </p:sp>
        </mc:Fallback>
      </mc:AlternateContent>
      <p:sp>
        <p:nvSpPr>
          <p:cNvPr id="5" name="Dikdörtgen 4"/>
          <p:cNvSpPr/>
          <p:nvPr/>
        </p:nvSpPr>
        <p:spPr>
          <a:xfrm>
            <a:off x="395536" y="188640"/>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56951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35</a:t>
            </a:fld>
            <a:endParaRPr lang="tr-TR"/>
          </a:p>
        </p:txBody>
      </p:sp>
      <mc:AlternateContent xmlns:mc="http://schemas.openxmlformats.org/markup-compatibility/2006" xmlns:a14="http://schemas.microsoft.com/office/drawing/2010/main">
        <mc:Choice Requires="a14">
          <p:sp>
            <p:nvSpPr>
              <p:cNvPr id="4" name="Dikdörtgen 3"/>
              <p:cNvSpPr/>
              <p:nvPr/>
            </p:nvSpPr>
            <p:spPr>
              <a:xfrm>
                <a:off x="488676" y="1268760"/>
                <a:ext cx="8230938" cy="5355312"/>
              </a:xfrm>
              <a:prstGeom prst="rect">
                <a:avLst/>
              </a:prstGeom>
            </p:spPr>
            <p:txBody>
              <a:bodyPr wrap="square">
                <a:spAutoFit/>
              </a:bodyPr>
              <a:lstStyle/>
              <a:p>
                <a:r>
                  <a:rPr lang="tr-TR" b="1" u="sng" dirty="0"/>
                  <a:t>Adyabatik İşlem</a:t>
                </a:r>
                <a:endParaRPr lang="tr-TR" dirty="0"/>
              </a:p>
              <a:p>
                <a:pPr algn="just"/>
                <a:r>
                  <a:rPr lang="tr-TR" dirty="0"/>
                  <a:t>Havanın otomobil motorunda sıkıştırılmasında veya bir azot tankındaki azotun boşaltılmasında olduğu gibi ısı transferinin olmadığı veya ihmal edilebilecek miktarlarda düşük olduğu birçok işlem örnekleri mevcuttur.</a:t>
                </a:r>
              </a:p>
              <a:p>
                <a:pPr algn="just"/>
                <a:endParaRPr lang="tr-TR" dirty="0"/>
              </a:p>
              <a:p>
                <a:pPr algn="just"/>
                <a:r>
                  <a:rPr lang="tr-TR" dirty="0" err="1"/>
                  <a:t>Adyabatik</a:t>
                </a:r>
                <a:r>
                  <a:rPr lang="tr-TR" dirty="0"/>
                  <a:t> işlem için birinci yasanın diferansiyel biçimi aşağıdaki gibi yazılabilir.</a:t>
                </a:r>
              </a:p>
              <a:p>
                <a:pPr algn="just"/>
                <a:endParaRPr lang="tr-TR" dirty="0"/>
              </a:p>
              <a:p>
                <a:pPr algn="just"/>
                <a:r>
                  <a:rPr lang="tr-TR" b="0" dirty="0">
                    <a:ea typeface="Cambria Math"/>
                  </a:rPr>
                  <a:t>			</a:t>
                </a:r>
                <a14:m>
                  <m:oMath xmlns:m="http://schemas.openxmlformats.org/officeDocument/2006/math">
                    <m:r>
                      <a:rPr lang="tr-TR" b="0" i="1" smtClean="0">
                        <a:latin typeface="Cambria Math"/>
                        <a:ea typeface="Cambria Math"/>
                      </a:rPr>
                      <m:t>−</m:t>
                    </m:r>
                    <m:r>
                      <a:rPr lang="tr-TR" i="1" smtClean="0">
                        <a:latin typeface="Cambria Math"/>
                        <a:ea typeface="Cambria Math"/>
                      </a:rPr>
                      <m:t>𝛿</m:t>
                    </m:r>
                    <m:r>
                      <a:rPr lang="tr-TR" b="0" i="1" smtClean="0">
                        <a:latin typeface="Cambria Math"/>
                        <a:ea typeface="Cambria Math"/>
                      </a:rPr>
                      <m:t>𝑤</m:t>
                    </m:r>
                    <m:r>
                      <a:rPr lang="tr-TR" b="0" i="1" smtClean="0">
                        <a:latin typeface="Cambria Math"/>
                        <a:ea typeface="Cambria Math"/>
                      </a:rPr>
                      <m:t>=</m:t>
                    </m:r>
                    <m:r>
                      <a:rPr lang="tr-TR" b="0" i="1" smtClean="0">
                        <a:latin typeface="Cambria Math"/>
                        <a:ea typeface="Cambria Math"/>
                      </a:rPr>
                      <m:t>𝑑𝑢</m:t>
                    </m:r>
                  </m:oMath>
                </a14:m>
                <a:r>
                  <a:rPr lang="tr-TR" dirty="0"/>
                  <a:t>		 		(4.43)</a:t>
                </a:r>
              </a:p>
              <a:p>
                <a:pPr algn="just"/>
                <a:endParaRPr lang="tr-TR" dirty="0"/>
              </a:p>
              <a:p>
                <a:pPr algn="just"/>
                <a:r>
                  <a:rPr lang="tr-TR" dirty="0"/>
                  <a:t>veya sanki dengeli bir işlem için </a:t>
                </a:r>
                <a14:m>
                  <m:oMath xmlns:m="http://schemas.openxmlformats.org/officeDocument/2006/math">
                    <m:r>
                      <a:rPr lang="tr-TR" i="1">
                        <a:latin typeface="Cambria Math"/>
                        <a:ea typeface="Cambria Math"/>
                      </a:rPr>
                      <m:t>𝛿</m:t>
                    </m:r>
                    <m:r>
                      <a:rPr lang="tr-TR" i="1" dirty="0" smtClean="0">
                        <a:latin typeface="Cambria Math"/>
                      </a:rPr>
                      <m:t>𝑤</m:t>
                    </m:r>
                    <m:r>
                      <a:rPr lang="tr-TR" i="1" dirty="0" smtClean="0">
                        <a:latin typeface="Cambria Math"/>
                      </a:rPr>
                      <m:t>=</m:t>
                    </m:r>
                    <m:r>
                      <a:rPr lang="tr-TR" i="1" dirty="0" err="1" smtClean="0">
                        <a:latin typeface="Cambria Math"/>
                      </a:rPr>
                      <m:t>𝑃𝑑𝑣</m:t>
                    </m:r>
                  </m:oMath>
                </a14:m>
                <a:r>
                  <a:rPr lang="tr-TR" dirty="0"/>
                  <a:t> ifadesi kullanılarak ve böylece dengesiz iş türleri çıkarılarak aşağıdaki bağıntı yazılabilir.</a:t>
                </a:r>
              </a:p>
              <a:p>
                <a:pPr algn="just"/>
                <a:endParaRPr lang="tr-TR" dirty="0"/>
              </a:p>
              <a:p>
                <a:pPr algn="just"/>
                <a:r>
                  <a:rPr lang="tr-TR" b="0" dirty="0"/>
                  <a:t>			</a:t>
                </a:r>
                <a14:m>
                  <m:oMath xmlns:m="http://schemas.openxmlformats.org/officeDocument/2006/math">
                    <m:r>
                      <a:rPr lang="tr-TR" b="0" i="1" smtClean="0">
                        <a:latin typeface="Cambria Math"/>
                      </a:rPr>
                      <m:t>𝑑𝑢</m:t>
                    </m:r>
                    <m:r>
                      <a:rPr lang="tr-TR" b="0" i="1" smtClean="0">
                        <a:latin typeface="Cambria Math"/>
                      </a:rPr>
                      <m:t>+</m:t>
                    </m:r>
                    <m:r>
                      <a:rPr lang="tr-TR" b="0" i="1" smtClean="0">
                        <a:latin typeface="Cambria Math"/>
                      </a:rPr>
                      <m:t>𝑃</m:t>
                    </m:r>
                    <m:r>
                      <a:rPr lang="tr-TR" b="0" i="1" smtClean="0">
                        <a:latin typeface="Cambria Math"/>
                      </a:rPr>
                      <m:t> </m:t>
                    </m:r>
                    <m:r>
                      <a:rPr lang="tr-TR" b="0" i="1" smtClean="0">
                        <a:latin typeface="Cambria Math"/>
                      </a:rPr>
                      <m:t>𝑑𝑣</m:t>
                    </m:r>
                    <m:r>
                      <a:rPr lang="tr-TR" b="0" i="1" smtClean="0">
                        <a:latin typeface="Cambria Math"/>
                      </a:rPr>
                      <m:t>=0</m:t>
                    </m:r>
                  </m:oMath>
                </a14:m>
                <a:r>
                  <a:rPr lang="tr-TR" dirty="0"/>
                  <a:t> 				(4.44)</a:t>
                </a:r>
              </a:p>
              <a:p>
                <a:pPr algn="just"/>
                <a:endParaRPr lang="tr-TR" dirty="0"/>
              </a:p>
              <a:p>
                <a:pPr algn="just"/>
                <a:r>
                  <a:rPr lang="tr-TR" dirty="0"/>
                  <a:t>Sol taraftaki diferansiyel terimlerin toplamı sistemin bir özelliği olan </a:t>
                </a:r>
                <a14:m>
                  <m:oMath xmlns:m="http://schemas.openxmlformats.org/officeDocument/2006/math">
                    <m:r>
                      <a:rPr lang="tr-TR" b="0" i="1" smtClean="0">
                        <a:latin typeface="Cambria Math"/>
                      </a:rPr>
                      <m:t>𝑑</m:t>
                    </m:r>
                    <m:r>
                      <a:rPr lang="tr-TR" b="0" i="1" smtClean="0">
                        <a:latin typeface="Cambria Math"/>
                        <a:ea typeface="Cambria Math"/>
                      </a:rPr>
                      <m:t>𝜓</m:t>
                    </m:r>
                  </m:oMath>
                </a14:m>
                <a:r>
                  <a:rPr lang="tr-TR" dirty="0"/>
                  <a:t>, </a:t>
                </a:r>
                <a14:m>
                  <m:oMath xmlns:m="http://schemas.openxmlformats.org/officeDocument/2006/math">
                    <m:r>
                      <a:rPr lang="tr-TR" i="1">
                        <a:latin typeface="Cambria Math"/>
                        <a:ea typeface="Cambria Math"/>
                      </a:rPr>
                      <m:t>𝜓</m:t>
                    </m:r>
                  </m:oMath>
                </a14:m>
                <a:r>
                  <a:rPr lang="tr-TR" dirty="0"/>
                  <a:t> şeklinde göstereceğimiz bir tam diferansiyeli ifade eder. Bu ise </a:t>
                </a:r>
                <a:r>
                  <a:rPr lang="tr-TR" dirty="0" err="1"/>
                  <a:t>entalpiyi</a:t>
                </a:r>
                <a:r>
                  <a:rPr lang="tr-TR" dirty="0"/>
                  <a:t> bir özellik olarak tanımlamakla benzer bir durumdur.</a:t>
                </a:r>
              </a:p>
              <a:p>
                <a:pPr algn="just"/>
                <a:endParaRPr lang="tr-TR" dirty="0"/>
              </a:p>
              <a:p>
                <a:pPr algn="just"/>
                <a:r>
                  <a:rPr lang="tr-TR" b="0" dirty="0"/>
                  <a:t>			</a:t>
                </a:r>
                <a14:m>
                  <m:oMath xmlns:m="http://schemas.openxmlformats.org/officeDocument/2006/math">
                    <m:r>
                      <a:rPr lang="tr-TR" b="0" i="1" smtClean="0">
                        <a:latin typeface="Cambria Math"/>
                      </a:rPr>
                      <m:t>𝑑</m:t>
                    </m:r>
                    <m:r>
                      <a:rPr lang="tr-TR" i="1">
                        <a:latin typeface="Cambria Math"/>
                        <a:ea typeface="Cambria Math"/>
                      </a:rPr>
                      <m:t>𝜓</m:t>
                    </m:r>
                    <m:r>
                      <a:rPr lang="tr-TR" b="0" i="1" smtClean="0">
                        <a:latin typeface="Cambria Math"/>
                        <a:ea typeface="Cambria Math"/>
                      </a:rPr>
                      <m:t>=</m:t>
                    </m:r>
                    <m:r>
                      <a:rPr lang="tr-TR" b="0" i="1" smtClean="0">
                        <a:latin typeface="Cambria Math"/>
                        <a:ea typeface="Cambria Math"/>
                      </a:rPr>
                      <m:t>𝑑𝑢</m:t>
                    </m:r>
                    <m:r>
                      <a:rPr lang="tr-TR" b="0" i="1" smtClean="0">
                        <a:latin typeface="Cambria Math"/>
                        <a:ea typeface="Cambria Math"/>
                      </a:rPr>
                      <m:t>+</m:t>
                    </m:r>
                    <m:r>
                      <a:rPr lang="tr-TR" b="0" i="1" smtClean="0">
                        <a:latin typeface="Cambria Math"/>
                        <a:ea typeface="Cambria Math"/>
                      </a:rPr>
                      <m:t>𝑃𝑑𝑣</m:t>
                    </m:r>
                  </m:oMath>
                </a14:m>
                <a:r>
                  <a:rPr lang="tr-TR" dirty="0"/>
                  <a:t> 				 (4.45)</a:t>
                </a:r>
              </a:p>
            </p:txBody>
          </p:sp>
        </mc:Choice>
        <mc:Fallback xmlns="">
          <p:sp>
            <p:nvSpPr>
              <p:cNvPr id="4" name="Dikdörtgen 3"/>
              <p:cNvSpPr>
                <a:spLocks noRot="1" noChangeAspect="1" noMove="1" noResize="1" noEditPoints="1" noAdjustHandles="1" noChangeArrowheads="1" noChangeShapeType="1" noTextEdit="1"/>
              </p:cNvSpPr>
              <p:nvPr/>
            </p:nvSpPr>
            <p:spPr>
              <a:xfrm>
                <a:off x="488676" y="1268760"/>
                <a:ext cx="8230938" cy="5355312"/>
              </a:xfrm>
              <a:prstGeom prst="rect">
                <a:avLst/>
              </a:prstGeom>
              <a:blipFill rotWithShape="1">
                <a:blip r:embed="rId2"/>
                <a:stretch>
                  <a:fillRect l="-593" t="-569" r="-667" b="-796"/>
                </a:stretch>
              </a:blipFill>
            </p:spPr>
            <p:txBody>
              <a:bodyPr/>
              <a:lstStyle/>
              <a:p>
                <a:r>
                  <a:rPr lang="en-US">
                    <a:noFill/>
                  </a:rPr>
                  <a:t> </a:t>
                </a:r>
              </a:p>
            </p:txBody>
          </p:sp>
        </mc:Fallback>
      </mc:AlternateContent>
      <p:sp>
        <p:nvSpPr>
          <p:cNvPr id="5" name="Dikdörtgen 4"/>
          <p:cNvSpPr/>
          <p:nvPr/>
        </p:nvSpPr>
        <p:spPr>
          <a:xfrm>
            <a:off x="503040" y="404664"/>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228834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36</a:t>
            </a:fld>
            <a:endParaRPr lang="tr-TR"/>
          </a:p>
        </p:txBody>
      </p:sp>
      <mc:AlternateContent xmlns:mc="http://schemas.openxmlformats.org/markup-compatibility/2006" xmlns:a14="http://schemas.microsoft.com/office/drawing/2010/main">
        <mc:Choice Requires="a14">
          <p:sp>
            <p:nvSpPr>
              <p:cNvPr id="3" name="Dikdörtgen 2"/>
              <p:cNvSpPr/>
              <p:nvPr/>
            </p:nvSpPr>
            <p:spPr>
              <a:xfrm>
                <a:off x="516411" y="980728"/>
                <a:ext cx="8136904" cy="4082208"/>
              </a:xfrm>
              <a:prstGeom prst="rect">
                <a:avLst/>
              </a:prstGeom>
            </p:spPr>
            <p:txBody>
              <a:bodyPr wrap="square">
                <a:spAutoFit/>
              </a:bodyPr>
              <a:lstStyle/>
              <a:p>
                <a:pPr algn="just"/>
                <a:r>
                  <a:rPr lang="tr-TR" dirty="0"/>
                  <a:t>Yukarıdaki ifade sistemin bir özelliği olduğundan, bu ifade sanki dengeli </a:t>
                </a:r>
                <a:r>
                  <a:rPr lang="tr-TR" dirty="0" err="1"/>
                  <a:t>adyabatik</a:t>
                </a:r>
                <a:r>
                  <a:rPr lang="tr-TR" dirty="0"/>
                  <a:t> işlemlerinin dışındaki diğer işlemleri için tanımlanır.</a:t>
                </a:r>
              </a:p>
              <a:p>
                <a:pPr algn="just"/>
                <a:r>
                  <a:rPr lang="tr-TR" dirty="0"/>
                  <a:t>Sanki dengeli </a:t>
                </a:r>
                <a:r>
                  <a:rPr lang="tr-TR" dirty="0" err="1"/>
                  <a:t>adyabatik</a:t>
                </a:r>
                <a:r>
                  <a:rPr lang="tr-TR" dirty="0"/>
                  <a:t> işlemini sabit özgül ısılara sahip bir ideal gaz için inceleyelim. Bu tür bir işlemi için (4.44) denklemi aşağıdaki şekli alır.</a:t>
                </a:r>
              </a:p>
              <a:p>
                <a:pPr algn="just"/>
                <a:endParaRPr lang="tr-TR" dirty="0"/>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r>
                      <a:rPr lang="tr-TR" b="0" i="1" smtClean="0">
                        <a:latin typeface="Cambria Math"/>
                      </a:rPr>
                      <m:t> </m:t>
                    </m:r>
                    <m:r>
                      <a:rPr lang="tr-TR" b="0" i="1" smtClean="0">
                        <a:latin typeface="Cambria Math"/>
                      </a:rPr>
                      <m:t>𝑑𝑇</m:t>
                    </m:r>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𝑅𝑇</m:t>
                        </m:r>
                      </m:num>
                      <m:den>
                        <m:r>
                          <a:rPr lang="tr-TR" b="0" i="1" smtClean="0">
                            <a:latin typeface="Cambria Math"/>
                          </a:rPr>
                          <m:t>𝑣</m:t>
                        </m:r>
                      </m:den>
                    </m:f>
                    <m:r>
                      <a:rPr lang="tr-TR" b="0" i="1" smtClean="0">
                        <a:latin typeface="Cambria Math"/>
                      </a:rPr>
                      <m:t>𝑑𝑣</m:t>
                    </m:r>
                    <m:r>
                      <a:rPr lang="tr-TR" b="0" i="1" smtClean="0">
                        <a:latin typeface="Cambria Math"/>
                      </a:rPr>
                      <m:t>=0</m:t>
                    </m:r>
                  </m:oMath>
                </a14:m>
                <a:r>
                  <a:rPr lang="tr-TR" dirty="0"/>
                  <a:t>  			(4.46)</a:t>
                </a:r>
              </a:p>
              <a:p>
                <a:pPr algn="just"/>
                <a:r>
                  <a:rPr lang="tr-TR" dirty="0"/>
                  <a:t>Bu ifade yeniden düzenlenirse;</a:t>
                </a:r>
              </a:p>
              <a:p>
                <a:pPr algn="just"/>
                <a:endParaRPr lang="tr-TR" dirty="0"/>
              </a:p>
              <a:p>
                <a:pPr algn="just"/>
                <a:r>
                  <a:rPr lang="tr-TR" b="0" dirty="0"/>
                  <a:t>			</a:t>
                </a:r>
                <a14:m>
                  <m:oMath xmlns:m="http://schemas.openxmlformats.org/officeDocument/2006/math">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num>
                      <m:den>
                        <m:r>
                          <a:rPr lang="tr-TR" b="0" i="1" smtClean="0">
                            <a:latin typeface="Cambria Math"/>
                          </a:rPr>
                          <m:t>𝑅</m:t>
                        </m:r>
                      </m:den>
                    </m:f>
                    <m:f>
                      <m:fPr>
                        <m:ctrlPr>
                          <a:rPr lang="tr-TR" b="0" i="1" smtClean="0">
                            <a:latin typeface="Cambria Math" panose="02040503050406030204" pitchFamily="18" charset="0"/>
                          </a:rPr>
                        </m:ctrlPr>
                      </m:fPr>
                      <m:num>
                        <m:r>
                          <a:rPr lang="tr-TR" b="0" i="1" smtClean="0">
                            <a:latin typeface="Cambria Math"/>
                          </a:rPr>
                          <m:t>𝑑𝑇</m:t>
                        </m:r>
                      </m:num>
                      <m:den>
                        <m:r>
                          <a:rPr lang="tr-TR" b="0" i="1" smtClean="0">
                            <a:latin typeface="Cambria Math"/>
                          </a:rPr>
                          <m:t>𝑇</m:t>
                        </m:r>
                      </m:den>
                    </m:f>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𝑑𝑣</m:t>
                        </m:r>
                      </m:num>
                      <m:den>
                        <m:r>
                          <a:rPr lang="tr-TR" b="0" i="1" smtClean="0">
                            <a:latin typeface="Cambria Math"/>
                          </a:rPr>
                          <m:t>𝑣</m:t>
                        </m:r>
                      </m:den>
                    </m:f>
                  </m:oMath>
                </a14:m>
                <a:r>
                  <a:rPr lang="tr-TR" dirty="0"/>
                  <a:t> 				(4.47)</a:t>
                </a:r>
              </a:p>
              <a:p>
                <a:pPr algn="just"/>
                <a:endParaRPr lang="tr-TR" dirty="0"/>
              </a:p>
              <a:p>
                <a:pPr algn="just"/>
                <a:r>
                  <a:rPr lang="tr-TR" dirty="0"/>
                  <a:t>Elde edilir. Bu sabit </a:t>
                </a:r>
                <a14:m>
                  <m:oMath xmlns:m="http://schemas.openxmlformats.org/officeDocument/2006/math">
                    <m:sSub>
                      <m:sSubPr>
                        <m:ctrlPr>
                          <a:rPr lang="tr-TR" i="1">
                            <a:latin typeface="Cambria Math" panose="02040503050406030204" pitchFamily="18" charset="0"/>
                          </a:rPr>
                        </m:ctrlPr>
                      </m:sSubPr>
                      <m:e>
                        <m:r>
                          <a:rPr lang="tr-TR" i="1">
                            <a:latin typeface="Cambria Math"/>
                          </a:rPr>
                          <m:t>𝐶</m:t>
                        </m:r>
                      </m:e>
                      <m:sub>
                        <m:r>
                          <a:rPr lang="tr-TR" i="1">
                            <a:latin typeface="Cambria Math"/>
                          </a:rPr>
                          <m:t>𝑣</m:t>
                        </m:r>
                      </m:sub>
                    </m:sSub>
                  </m:oMath>
                </a14:m>
                <a:r>
                  <a:rPr lang="tr-TR" dirty="0"/>
                  <a:t> varsayımıyla 1 ve 2 hâlleri arasında entegre edilir.</a:t>
                </a:r>
              </a:p>
              <a:p>
                <a:pPr algn="just"/>
                <a:endParaRPr lang="tr-TR" dirty="0"/>
              </a:p>
              <a:p>
                <a:pPr algn="just"/>
                <a:r>
                  <a:rPr lang="tr-TR" dirty="0"/>
                  <a:t>			</a:t>
                </a:r>
                <a14:m>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𝐶</m:t>
                            </m:r>
                          </m:e>
                          <m:sub>
                            <m:r>
                              <a:rPr lang="tr-TR" i="1">
                                <a:latin typeface="Cambria Math"/>
                              </a:rPr>
                              <m:t>𝑣</m:t>
                            </m:r>
                          </m:sub>
                        </m:sSub>
                      </m:num>
                      <m:den>
                        <m:r>
                          <a:rPr lang="tr-TR" i="1">
                            <a:latin typeface="Cambria Math"/>
                          </a:rPr>
                          <m:t>𝑅</m:t>
                        </m:r>
                      </m:den>
                    </m:f>
                    <m:func>
                      <m:funcPr>
                        <m:ctrlPr>
                          <a:rPr lang="tr-TR" b="0" i="1" smtClean="0">
                            <a:latin typeface="Cambria Math" panose="02040503050406030204" pitchFamily="18" charset="0"/>
                          </a:rPr>
                        </m:ctrlPr>
                      </m:funcPr>
                      <m:fName>
                        <m:r>
                          <m:rPr>
                            <m:sty m:val="p"/>
                          </m:rPr>
                          <a:rPr lang="tr-TR" b="0" i="0" smtClean="0">
                            <a:latin typeface="Cambria Math"/>
                          </a:rPr>
                          <m:t>ln</m:t>
                        </m:r>
                      </m:fName>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1</m:t>
                                </m:r>
                              </m:sub>
                            </m:sSub>
                          </m:den>
                        </m:f>
                      </m:e>
                    </m:func>
                    <m:r>
                      <a:rPr lang="tr-TR" b="0" i="1" smtClean="0">
                        <a:latin typeface="Cambria Math"/>
                      </a:rPr>
                      <m:t>=−</m:t>
                    </m:r>
                    <m:func>
                      <m:funcPr>
                        <m:ctrlPr>
                          <a:rPr lang="tr-TR" b="0" i="1" smtClean="0">
                            <a:latin typeface="Cambria Math" panose="02040503050406030204" pitchFamily="18" charset="0"/>
                          </a:rPr>
                        </m:ctrlPr>
                      </m:funcPr>
                      <m:fName>
                        <m:r>
                          <m:rPr>
                            <m:sty m:val="p"/>
                          </m:rPr>
                          <a:rPr lang="tr-TR" b="0" i="0" smtClean="0">
                            <a:latin typeface="Cambria Math"/>
                          </a:rPr>
                          <m:t>ln</m:t>
                        </m:r>
                      </m:fName>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1</m:t>
                                </m:r>
                              </m:sub>
                            </m:sSub>
                          </m:den>
                        </m:f>
                      </m:e>
                    </m:func>
                    <m:r>
                      <a:rPr lang="tr-TR" b="0" i="1" smtClean="0">
                        <a:latin typeface="Cambria Math"/>
                      </a:rPr>
                      <m:t> </m:t>
                    </m:r>
                  </m:oMath>
                </a14:m>
                <a:r>
                  <a:rPr lang="tr-TR" dirty="0"/>
                  <a:t> 				(4.48)</a:t>
                </a:r>
              </a:p>
            </p:txBody>
          </p:sp>
        </mc:Choice>
        <mc:Fallback xmlns="">
          <p:sp>
            <p:nvSpPr>
              <p:cNvPr id="3" name="Dikdörtgen 2"/>
              <p:cNvSpPr>
                <a:spLocks noRot="1" noChangeAspect="1" noMove="1" noResize="1" noEditPoints="1" noAdjustHandles="1" noChangeArrowheads="1" noChangeShapeType="1" noTextEdit="1"/>
              </p:cNvSpPr>
              <p:nvPr/>
            </p:nvSpPr>
            <p:spPr>
              <a:xfrm>
                <a:off x="516411" y="980728"/>
                <a:ext cx="8136904" cy="4082208"/>
              </a:xfrm>
              <a:prstGeom prst="rect">
                <a:avLst/>
              </a:prstGeom>
              <a:blipFill rotWithShape="1">
                <a:blip r:embed="rId2"/>
                <a:stretch>
                  <a:fillRect l="-674" t="-746" r="-599"/>
                </a:stretch>
              </a:blipFill>
            </p:spPr>
            <p:txBody>
              <a:bodyPr/>
              <a:lstStyle/>
              <a:p>
                <a:r>
                  <a:rPr lang="en-US">
                    <a:noFill/>
                  </a:rPr>
                  <a:t> </a:t>
                </a:r>
              </a:p>
            </p:txBody>
          </p:sp>
        </mc:Fallback>
      </mc:AlternateContent>
      <p:sp>
        <p:nvSpPr>
          <p:cNvPr id="5" name="Dikdörtgen 4"/>
          <p:cNvSpPr/>
          <p:nvPr/>
        </p:nvSpPr>
        <p:spPr>
          <a:xfrm>
            <a:off x="503040" y="32222"/>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2419461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mc:AlternateContent xmlns:mc="http://schemas.openxmlformats.org/markup-compatibility/2006" xmlns:a14="http://schemas.microsoft.com/office/drawing/2010/main">
        <mc:Choice Requires="a14">
          <p:sp>
            <p:nvSpPr>
              <p:cNvPr id="4" name="Dikdörtgen 3"/>
              <p:cNvSpPr/>
              <p:nvPr/>
            </p:nvSpPr>
            <p:spPr>
              <a:xfrm>
                <a:off x="683568" y="1412776"/>
                <a:ext cx="8064896" cy="416966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(4.31) ifadesi yardımıyla aşağıdaki şekli alır:</a:t>
                </a:r>
              </a:p>
              <a:p>
                <a:endParaRPr lang="tr-TR" dirty="0"/>
              </a:p>
              <a:p>
                <a:r>
                  <a:rPr lang="tr-TR" b="0" dirty="0"/>
                  <a:t>			</a:t>
                </a:r>
                <a14:m>
                  <m:oMath xmlns:m="http://schemas.openxmlformats.org/officeDocument/2006/math">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𝑇</m:t>
                            </m:r>
                          </m:e>
                          <m:sub>
                            <m:r>
                              <a:rPr lang="tr-TR" b="0" i="1" smtClean="0">
                                <a:latin typeface="Cambria Math"/>
                              </a:rPr>
                              <m:t>1</m:t>
                            </m:r>
                          </m:sub>
                        </m:sSub>
                      </m:den>
                    </m:f>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1</m:t>
                                    </m:r>
                                  </m:sub>
                                </m:sSub>
                              </m:num>
                              <m:den>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2</m:t>
                                    </m:r>
                                  </m:sub>
                                </m:sSub>
                              </m:den>
                            </m:f>
                          </m:e>
                        </m:d>
                      </m:e>
                      <m:sup>
                        <m:f>
                          <m:fPr>
                            <m:ctrlPr>
                              <a:rPr lang="tr-TR" b="0" i="1" smtClean="0">
                                <a:latin typeface="Cambria Math" panose="02040503050406030204" pitchFamily="18" charset="0"/>
                              </a:rPr>
                            </m:ctrlPr>
                          </m:fPr>
                          <m:num>
                            <m:r>
                              <a:rPr lang="tr-TR" b="0" i="1" smtClean="0">
                                <a:latin typeface="Cambria Math"/>
                              </a:rPr>
                              <m:t>𝑅</m:t>
                            </m:r>
                          </m:num>
                          <m:den>
                            <m:sSub>
                              <m:sSubPr>
                                <m:ctrlPr>
                                  <a:rPr lang="tr-TR" b="0" i="1" smtClean="0">
                                    <a:latin typeface="Cambria Math" panose="02040503050406030204" pitchFamily="18" charset="0"/>
                                  </a:rPr>
                                </m:ctrlPr>
                              </m:sSubPr>
                              <m:e>
                                <m:r>
                                  <a:rPr lang="tr-TR" b="0" i="1" smtClean="0">
                                    <a:latin typeface="Cambria Math"/>
                                  </a:rPr>
                                  <m:t>𝐶</m:t>
                                </m:r>
                              </m:e>
                              <m:sub>
                                <m:r>
                                  <a:rPr lang="tr-TR" b="0" i="1" smtClean="0">
                                    <a:latin typeface="Cambria Math"/>
                                  </a:rPr>
                                  <m:t>𝑣</m:t>
                                </m:r>
                              </m:sub>
                            </m:sSub>
                          </m:den>
                        </m:f>
                      </m:sup>
                    </m:sSup>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1</m:t>
                                    </m:r>
                                  </m:sub>
                                </m:sSub>
                              </m:num>
                              <m:den>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2</m:t>
                                    </m:r>
                                  </m:sub>
                                </m:sSub>
                              </m:den>
                            </m:f>
                          </m:e>
                        </m:d>
                      </m:e>
                      <m:sup>
                        <m:r>
                          <a:rPr lang="tr-TR" b="0" i="1" smtClean="0">
                            <a:latin typeface="Cambria Math"/>
                          </a:rPr>
                          <m:t>𝑘</m:t>
                        </m:r>
                        <m:r>
                          <a:rPr lang="tr-TR" b="0" i="1" smtClean="0">
                            <a:latin typeface="Cambria Math"/>
                          </a:rPr>
                          <m:t>−1</m:t>
                        </m:r>
                      </m:sup>
                    </m:sSup>
                  </m:oMath>
                </a14:m>
                <a:r>
                  <a:rPr lang="tr-TR" dirty="0"/>
                  <a:t>		                 (4.49)</a:t>
                </a:r>
              </a:p>
              <a:p>
                <a:endParaRPr lang="tr-TR" dirty="0"/>
              </a:p>
              <a:p>
                <a:r>
                  <a:rPr lang="tr-TR" dirty="0"/>
                  <a:t>İdeal gaz yasası kullanılmak suretiyle bu ifade aşağıdaki gibi yazılabilir:</a:t>
                </a:r>
              </a:p>
              <a:p>
                <a:endParaRPr lang="tr-TR" dirty="0"/>
              </a:p>
              <a:p>
                <a:r>
                  <a:rPr lang="tr-TR" dirty="0"/>
                  <a:t>			</a:t>
                </a:r>
                <a14:m>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𝑇</m:t>
                            </m:r>
                          </m:e>
                          <m:sub>
                            <m:r>
                              <a:rPr lang="tr-TR" i="1">
                                <a:latin typeface="Cambria Math"/>
                              </a:rPr>
                              <m:t>2</m:t>
                            </m:r>
                          </m:sub>
                        </m:sSub>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1</m:t>
                            </m:r>
                          </m:sub>
                        </m:sSub>
                      </m:den>
                    </m:f>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den>
                            </m:f>
                          </m:e>
                        </m:d>
                      </m:e>
                      <m:sup>
                        <m:f>
                          <m:fPr>
                            <m:ctrlPr>
                              <a:rPr lang="tr-TR" b="0" i="1" smtClean="0">
                                <a:latin typeface="Cambria Math" panose="02040503050406030204" pitchFamily="18" charset="0"/>
                              </a:rPr>
                            </m:ctrlPr>
                          </m:fPr>
                          <m:num>
                            <m:r>
                              <a:rPr lang="tr-TR" b="0" i="1" smtClean="0">
                                <a:latin typeface="Cambria Math"/>
                              </a:rPr>
                              <m:t>𝑘</m:t>
                            </m:r>
                            <m:r>
                              <a:rPr lang="tr-TR" b="0" i="1" smtClean="0">
                                <a:latin typeface="Cambria Math"/>
                              </a:rPr>
                              <m:t>−1</m:t>
                            </m:r>
                          </m:num>
                          <m:den>
                            <m:r>
                              <a:rPr lang="tr-TR" b="0" i="1" smtClean="0">
                                <a:latin typeface="Cambria Math"/>
                              </a:rPr>
                              <m:t>𝑘</m:t>
                            </m:r>
                          </m:den>
                        </m:f>
                      </m:sup>
                    </m:sSup>
                  </m:oMath>
                </a14:m>
                <a:r>
                  <a:rPr lang="tr-TR" dirty="0"/>
                  <a:t>	</a:t>
                </a:r>
                <a14:m>
                  <m:oMath xmlns:m="http://schemas.openxmlformats.org/officeDocument/2006/math">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num>
                      <m:den>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den>
                    </m:f>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1</m:t>
                                    </m:r>
                                  </m:sub>
                                </m:sSub>
                              </m:num>
                              <m:den>
                                <m:sSub>
                                  <m:sSubPr>
                                    <m:ctrlPr>
                                      <a:rPr lang="tr-TR" b="0" i="1" smtClean="0">
                                        <a:latin typeface="Cambria Math" panose="02040503050406030204" pitchFamily="18" charset="0"/>
                                      </a:rPr>
                                    </m:ctrlPr>
                                  </m:sSubPr>
                                  <m:e>
                                    <m:r>
                                      <a:rPr lang="tr-TR" b="0" i="1" smtClean="0">
                                        <a:latin typeface="Cambria Math"/>
                                      </a:rPr>
                                      <m:t>𝑣</m:t>
                                    </m:r>
                                  </m:e>
                                  <m:sub>
                                    <m:r>
                                      <a:rPr lang="tr-TR" b="0" i="1" smtClean="0">
                                        <a:latin typeface="Cambria Math"/>
                                      </a:rPr>
                                      <m:t>2</m:t>
                                    </m:r>
                                  </m:sub>
                                </m:sSub>
                              </m:den>
                            </m:f>
                          </m:e>
                        </m:d>
                      </m:e>
                      <m:sup>
                        <m:r>
                          <a:rPr lang="tr-TR" b="0" i="1" smtClean="0">
                            <a:latin typeface="Cambria Math"/>
                          </a:rPr>
                          <m:t>𝑘</m:t>
                        </m:r>
                      </m:sup>
                    </m:sSup>
                  </m:oMath>
                </a14:m>
                <a:r>
                  <a:rPr lang="tr-TR" dirty="0"/>
                  <a:t> 		(4.50)</a:t>
                </a:r>
              </a:p>
              <a:p>
                <a:endParaRPr lang="tr-TR" dirty="0"/>
              </a:p>
              <a:p>
                <a:pPr algn="just"/>
                <a:r>
                  <a:rPr lang="tr-TR" dirty="0"/>
                  <a:t>Sabit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𝑝</m:t>
                        </m:r>
                      </m:sub>
                    </m:sSub>
                  </m:oMath>
                </a14:m>
                <a:r>
                  <a:rPr lang="tr-TR" dirty="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𝑣</m:t>
                        </m:r>
                      </m:sub>
                    </m:sSub>
                  </m:oMath>
                </a14:m>
                <a:r>
                  <a:rPr lang="tr-TR" dirty="0"/>
                  <a:t> ’ye sahip bir ideal gaz içeren sanki dengeli </a:t>
                </a:r>
                <a:r>
                  <a:rPr lang="tr-TR" dirty="0" err="1"/>
                  <a:t>adyabatik</a:t>
                </a:r>
                <a:r>
                  <a:rPr lang="tr-TR" dirty="0"/>
                  <a:t> bir işlemi için aşağıdaki ifadeler yazılabilir.</a:t>
                </a:r>
              </a:p>
              <a:p>
                <a:pPr algn="just"/>
                <a:endParaRPr lang="tr-TR" dirty="0"/>
              </a:p>
              <a:p>
                <a:pPr algn="just"/>
                <a:r>
                  <a:rPr lang="tr-TR" b="0" dirty="0"/>
                  <a:t>	</a:t>
                </a:r>
                <a14:m>
                  <m:oMath xmlns:m="http://schemas.openxmlformats.org/officeDocument/2006/math">
                    <m:r>
                      <a:rPr lang="tr-TR" b="1" i="1" smtClean="0">
                        <a:solidFill>
                          <a:srgbClr val="FF0000"/>
                        </a:solidFill>
                        <a:latin typeface="Cambria Math"/>
                      </a:rPr>
                      <m:t>𝑻</m:t>
                    </m:r>
                    <m:sSup>
                      <m:sSupPr>
                        <m:ctrlPr>
                          <a:rPr lang="tr-TR" b="1" i="1" smtClean="0">
                            <a:solidFill>
                              <a:srgbClr val="FF0000"/>
                            </a:solidFill>
                            <a:latin typeface="Cambria Math" panose="02040503050406030204" pitchFamily="18" charset="0"/>
                          </a:rPr>
                        </m:ctrlPr>
                      </m:sSupPr>
                      <m:e>
                        <m:r>
                          <a:rPr lang="tr-TR" b="1" i="1" smtClean="0">
                            <a:solidFill>
                              <a:srgbClr val="FF0000"/>
                            </a:solidFill>
                            <a:latin typeface="Cambria Math"/>
                          </a:rPr>
                          <m:t>𝒗</m:t>
                        </m:r>
                      </m:e>
                      <m:sup>
                        <m:r>
                          <a:rPr lang="tr-TR" b="1" i="1" smtClean="0">
                            <a:solidFill>
                              <a:srgbClr val="FF0000"/>
                            </a:solidFill>
                            <a:latin typeface="Cambria Math"/>
                          </a:rPr>
                          <m:t>𝒌</m:t>
                        </m:r>
                        <m:r>
                          <a:rPr lang="tr-TR" b="1" i="1" smtClean="0">
                            <a:solidFill>
                              <a:srgbClr val="FF0000"/>
                            </a:solidFill>
                            <a:latin typeface="Cambria Math"/>
                          </a:rPr>
                          <m:t>−</m:t>
                        </m:r>
                        <m:r>
                          <a:rPr lang="tr-TR" b="1" i="1" smtClean="0">
                            <a:solidFill>
                              <a:srgbClr val="FF0000"/>
                            </a:solidFill>
                            <a:latin typeface="Cambria Math"/>
                          </a:rPr>
                          <m:t>𝟏</m:t>
                        </m:r>
                      </m:sup>
                    </m:sSup>
                    <m:r>
                      <a:rPr lang="tr-TR" b="1" i="1" smtClean="0">
                        <a:solidFill>
                          <a:srgbClr val="FF0000"/>
                        </a:solidFill>
                        <a:latin typeface="Cambria Math"/>
                      </a:rPr>
                      <m:t>=</m:t>
                    </m:r>
                    <m:r>
                      <a:rPr lang="tr-TR" b="1" i="1" smtClean="0">
                        <a:solidFill>
                          <a:srgbClr val="FF0000"/>
                        </a:solidFill>
                        <a:latin typeface="Cambria Math"/>
                      </a:rPr>
                      <m:t>𝑺𝒂𝒃𝒊𝒕</m:t>
                    </m:r>
                  </m:oMath>
                </a14:m>
                <a:r>
                  <a:rPr lang="tr-TR" b="1" dirty="0">
                    <a:solidFill>
                      <a:srgbClr val="FF0000"/>
                    </a:solidFill>
                  </a:rPr>
                  <a:t>, 	</a:t>
                </a:r>
                <a14:m>
                  <m:oMath xmlns:m="http://schemas.openxmlformats.org/officeDocument/2006/math">
                    <m:r>
                      <a:rPr lang="tr-TR" b="1" i="1" smtClean="0">
                        <a:solidFill>
                          <a:srgbClr val="FF0000"/>
                        </a:solidFill>
                        <a:latin typeface="Cambria Math"/>
                      </a:rPr>
                      <m:t>𝑻</m:t>
                    </m:r>
                    <m:sSup>
                      <m:sSupPr>
                        <m:ctrlPr>
                          <a:rPr lang="tr-TR" b="1" i="1" smtClean="0">
                            <a:solidFill>
                              <a:srgbClr val="FF0000"/>
                            </a:solidFill>
                            <a:latin typeface="Cambria Math" panose="02040503050406030204" pitchFamily="18" charset="0"/>
                          </a:rPr>
                        </m:ctrlPr>
                      </m:sSupPr>
                      <m:e>
                        <m:r>
                          <a:rPr lang="tr-TR" b="1" i="1" smtClean="0">
                            <a:solidFill>
                              <a:srgbClr val="FF0000"/>
                            </a:solidFill>
                            <a:latin typeface="Cambria Math"/>
                          </a:rPr>
                          <m:t>𝑷</m:t>
                        </m:r>
                      </m:e>
                      <m:sup>
                        <m:f>
                          <m:fPr>
                            <m:ctrlPr>
                              <a:rPr lang="tr-TR" b="1" i="1" smtClean="0">
                                <a:solidFill>
                                  <a:srgbClr val="FF0000"/>
                                </a:solidFill>
                                <a:latin typeface="Cambria Math" panose="02040503050406030204" pitchFamily="18" charset="0"/>
                              </a:rPr>
                            </m:ctrlPr>
                          </m:fPr>
                          <m:num>
                            <m:r>
                              <a:rPr lang="tr-TR" b="1" i="1" smtClean="0">
                                <a:solidFill>
                                  <a:srgbClr val="FF0000"/>
                                </a:solidFill>
                                <a:latin typeface="Cambria Math"/>
                              </a:rPr>
                              <m:t>𝟏</m:t>
                            </m:r>
                            <m:r>
                              <a:rPr lang="tr-TR" b="1" i="1" smtClean="0">
                                <a:solidFill>
                                  <a:srgbClr val="FF0000"/>
                                </a:solidFill>
                                <a:latin typeface="Cambria Math"/>
                              </a:rPr>
                              <m:t>−</m:t>
                            </m:r>
                            <m:r>
                              <a:rPr lang="tr-TR" b="1" i="1" smtClean="0">
                                <a:solidFill>
                                  <a:srgbClr val="FF0000"/>
                                </a:solidFill>
                                <a:latin typeface="Cambria Math"/>
                              </a:rPr>
                              <m:t>𝒌</m:t>
                            </m:r>
                          </m:num>
                          <m:den>
                            <m:r>
                              <a:rPr lang="tr-TR" b="1" i="1" smtClean="0">
                                <a:solidFill>
                                  <a:srgbClr val="FF0000"/>
                                </a:solidFill>
                                <a:latin typeface="Cambria Math"/>
                              </a:rPr>
                              <m:t>𝒌</m:t>
                            </m:r>
                          </m:den>
                        </m:f>
                      </m:sup>
                    </m:sSup>
                    <m:r>
                      <a:rPr lang="tr-TR" b="1" i="1" smtClean="0">
                        <a:solidFill>
                          <a:srgbClr val="FF0000"/>
                        </a:solidFill>
                        <a:latin typeface="Cambria Math"/>
                      </a:rPr>
                      <m:t>=</m:t>
                    </m:r>
                    <m:r>
                      <a:rPr lang="tr-TR" b="1" i="1" smtClean="0">
                        <a:solidFill>
                          <a:srgbClr val="FF0000"/>
                        </a:solidFill>
                        <a:latin typeface="Cambria Math"/>
                      </a:rPr>
                      <m:t>𝑺𝒂𝒃𝒊𝒕</m:t>
                    </m:r>
                  </m:oMath>
                </a14:m>
                <a:r>
                  <a:rPr lang="tr-TR" b="1" dirty="0">
                    <a:solidFill>
                      <a:srgbClr val="FF0000"/>
                    </a:solidFill>
                  </a:rPr>
                  <a:t>, 	</a:t>
                </a:r>
                <a14:m>
                  <m:oMath xmlns:m="http://schemas.openxmlformats.org/officeDocument/2006/math">
                    <m:r>
                      <a:rPr lang="tr-TR" b="1" i="1" smtClean="0">
                        <a:solidFill>
                          <a:srgbClr val="FF0000"/>
                        </a:solidFill>
                        <a:latin typeface="Cambria Math"/>
                      </a:rPr>
                      <m:t>𝑷</m:t>
                    </m:r>
                    <m:sSup>
                      <m:sSupPr>
                        <m:ctrlPr>
                          <a:rPr lang="tr-TR" b="1" i="1" smtClean="0">
                            <a:solidFill>
                              <a:srgbClr val="FF0000"/>
                            </a:solidFill>
                            <a:latin typeface="Cambria Math" panose="02040503050406030204" pitchFamily="18" charset="0"/>
                          </a:rPr>
                        </m:ctrlPr>
                      </m:sSupPr>
                      <m:e>
                        <m:r>
                          <a:rPr lang="tr-TR" b="1" i="1" smtClean="0">
                            <a:solidFill>
                              <a:srgbClr val="FF0000"/>
                            </a:solidFill>
                            <a:latin typeface="Cambria Math"/>
                          </a:rPr>
                          <m:t>𝒗</m:t>
                        </m:r>
                      </m:e>
                      <m:sup>
                        <m:r>
                          <a:rPr lang="tr-TR" b="1" i="1" smtClean="0">
                            <a:solidFill>
                              <a:srgbClr val="FF0000"/>
                            </a:solidFill>
                            <a:latin typeface="Cambria Math"/>
                          </a:rPr>
                          <m:t>𝒌</m:t>
                        </m:r>
                      </m:sup>
                    </m:sSup>
                    <m:r>
                      <a:rPr lang="tr-TR" b="1" i="1" smtClean="0">
                        <a:solidFill>
                          <a:srgbClr val="FF0000"/>
                        </a:solidFill>
                        <a:latin typeface="Cambria Math"/>
                      </a:rPr>
                      <m:t>=</m:t>
                    </m:r>
                    <m:r>
                      <a:rPr lang="tr-TR" b="1" i="1" smtClean="0">
                        <a:solidFill>
                          <a:srgbClr val="FF0000"/>
                        </a:solidFill>
                        <a:latin typeface="Cambria Math"/>
                      </a:rPr>
                      <m:t>𝑺𝒂𝒃𝒊𝒕</m:t>
                    </m:r>
                  </m:oMath>
                </a14:m>
                <a:r>
                  <a:rPr lang="tr-TR" dirty="0"/>
                  <a:t>		(4.51)</a:t>
                </a:r>
              </a:p>
            </p:txBody>
          </p:sp>
        </mc:Choice>
        <mc:Fallback xmlns="">
          <p:sp>
            <p:nvSpPr>
              <p:cNvPr id="4" name="Dikdörtgen 3"/>
              <p:cNvSpPr>
                <a:spLocks noRot="1" noChangeAspect="1" noMove="1" noResize="1" noEditPoints="1" noAdjustHandles="1" noChangeArrowheads="1" noChangeShapeType="1" noTextEdit="1"/>
              </p:cNvSpPr>
              <p:nvPr/>
            </p:nvSpPr>
            <p:spPr>
              <a:xfrm>
                <a:off x="683568" y="1412776"/>
                <a:ext cx="8064896" cy="4169668"/>
              </a:xfrm>
              <a:prstGeom prst="rect">
                <a:avLst/>
              </a:prstGeom>
              <a:blipFill rotWithShape="1">
                <a:blip r:embed="rId2"/>
                <a:stretch>
                  <a:fillRect l="-452" t="-436" r="-528" b="-1017"/>
                </a:stretch>
              </a:blipFill>
            </p:spPr>
            <p:txBody>
              <a:bodyPr/>
              <a:lstStyle/>
              <a:p>
                <a:r>
                  <a:rPr lang="en-US">
                    <a:noFill/>
                  </a:rPr>
                  <a:t> </a:t>
                </a:r>
              </a:p>
            </p:txBody>
          </p:sp>
        </mc:Fallback>
      </mc:AlternateContent>
      <p:sp>
        <p:nvSpPr>
          <p:cNvPr id="5" name="Dikdörtgen 4"/>
          <p:cNvSpPr/>
          <p:nvPr/>
        </p:nvSpPr>
        <p:spPr>
          <a:xfrm>
            <a:off x="503040" y="404664"/>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402019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38</a:t>
            </a:fld>
            <a:endParaRPr lang="tr-TR"/>
          </a:p>
        </p:txBody>
      </p:sp>
      <mc:AlternateContent xmlns:mc="http://schemas.openxmlformats.org/markup-compatibility/2006" xmlns:a14="http://schemas.microsoft.com/office/drawing/2010/main">
        <mc:Choice Requires="a14">
          <p:sp>
            <p:nvSpPr>
              <p:cNvPr id="5" name="Dikdörtgen 4"/>
              <p:cNvSpPr/>
              <p:nvPr/>
            </p:nvSpPr>
            <p:spPr>
              <a:xfrm>
                <a:off x="407847" y="1196752"/>
                <a:ext cx="8245424" cy="4219297"/>
              </a:xfrm>
              <a:prstGeom prst="rect">
                <a:avLst/>
              </a:prstGeom>
            </p:spPr>
            <p:txBody>
              <a:bodyPr wrap="square">
                <a:spAutoFit/>
              </a:bodyPr>
              <a:lstStyle/>
              <a:p>
                <a:r>
                  <a:rPr lang="tr-TR" b="1" u="sng" dirty="0"/>
                  <a:t>Politropik İşlem</a:t>
                </a:r>
              </a:p>
              <a:p>
                <a:pPr algn="just"/>
                <a:r>
                  <a:rPr lang="tr-TR" dirty="0"/>
                  <a:t>Bu konuda anlatılan sanki dengeli işlemler üzerinde yapılacak dikkatli bir inceleme her bir işleminin aşağıdaki şekilde ifade edilebileceğini ortaya koyar.</a:t>
                </a:r>
              </a:p>
              <a:p>
                <a:pPr algn="just"/>
                <a:endParaRPr lang="tr-TR" dirty="0"/>
              </a:p>
              <a:p>
                <a:pPr algn="just"/>
                <a:r>
                  <a:rPr lang="tr-TR" b="0" dirty="0"/>
                  <a:t>			</a:t>
                </a:r>
                <a14:m>
                  <m:oMath xmlns:m="http://schemas.openxmlformats.org/officeDocument/2006/math">
                    <m:r>
                      <a:rPr lang="tr-TR" b="0" i="1" smtClean="0">
                        <a:latin typeface="Cambria Math"/>
                      </a:rPr>
                      <m:t>𝑃</m:t>
                    </m:r>
                    <m:sSup>
                      <m:sSupPr>
                        <m:ctrlPr>
                          <a:rPr lang="tr-TR" b="0" i="1" smtClean="0">
                            <a:latin typeface="Cambria Math" panose="02040503050406030204" pitchFamily="18" charset="0"/>
                          </a:rPr>
                        </m:ctrlPr>
                      </m:sSupPr>
                      <m:e>
                        <m:r>
                          <a:rPr lang="tr-TR" b="0" i="1" smtClean="0">
                            <a:latin typeface="Cambria Math"/>
                          </a:rPr>
                          <m:t>𝑉</m:t>
                        </m:r>
                      </m:e>
                      <m:sup>
                        <m:r>
                          <a:rPr lang="tr-TR" b="0" i="1" smtClean="0">
                            <a:latin typeface="Cambria Math"/>
                          </a:rPr>
                          <m:t>𝑛</m:t>
                        </m:r>
                      </m:sup>
                    </m:sSup>
                    <m:r>
                      <a:rPr lang="tr-TR" b="0" i="1" smtClean="0">
                        <a:latin typeface="Cambria Math"/>
                      </a:rPr>
                      <m:t>=</m:t>
                    </m:r>
                    <m:r>
                      <a:rPr lang="tr-TR" b="0" i="1" smtClean="0">
                        <a:latin typeface="Cambria Math"/>
                      </a:rPr>
                      <m:t>𝑆𝑎𝑏𝑖𝑡</m:t>
                    </m:r>
                  </m:oMath>
                </a14:m>
                <a:r>
                  <a:rPr lang="tr-TR" dirty="0"/>
                  <a:t> 			 	(4.52)</a:t>
                </a:r>
              </a:p>
              <a:p>
                <a:pPr algn="just"/>
                <a:endParaRPr lang="tr-TR" dirty="0"/>
              </a:p>
              <a:p>
                <a:pPr algn="just"/>
                <a:r>
                  <a:rPr lang="tr-TR" dirty="0"/>
                  <a:t>Buradan iş hesaplanır,</a:t>
                </a:r>
              </a:p>
              <a:p>
                <a:pPr algn="just"/>
                <a:endParaRPr lang="tr-TR" dirty="0"/>
              </a:p>
              <a:p>
                <a:pPr algn="just"/>
                <a14:m>
                  <m:oMathPara xmlns:m="http://schemas.openxmlformats.org/officeDocument/2006/math">
                    <m:oMathParaPr>
                      <m:jc m:val="centerGroup"/>
                    </m:oMathParaPr>
                    <m:oMath xmlns:m="http://schemas.openxmlformats.org/officeDocument/2006/math">
                      <m:r>
                        <a:rPr lang="tr-TR" b="0" i="1" smtClean="0">
                          <a:latin typeface="Cambria Math"/>
                        </a:rPr>
                        <m:t>𝑊</m:t>
                      </m:r>
                      <m:r>
                        <a:rPr lang="tr-TR" b="0" i="1" smtClean="0">
                          <a:latin typeface="Cambria Math"/>
                        </a:rPr>
                        <m:t>=</m:t>
                      </m:r>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a:rPr lang="tr-TR" b="0" i="1" smtClean="0">
                                  <a:latin typeface="Cambria Math"/>
                                </a:rPr>
                                <m:t>𝑉</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sup>
                        <m:e>
                          <m:r>
                            <a:rPr lang="tr-TR" b="0" i="1" smtClean="0">
                              <a:latin typeface="Cambria Math"/>
                            </a:rPr>
                            <m:t>𝑃</m:t>
                          </m:r>
                          <m:r>
                            <a:rPr lang="tr-TR" b="0" i="1" smtClean="0">
                              <a:latin typeface="Cambria Math"/>
                            </a:rPr>
                            <m:t> </m:t>
                          </m:r>
                          <m:r>
                            <a:rPr lang="tr-TR" b="0" i="1" smtClean="0">
                              <a:latin typeface="Cambria Math"/>
                            </a:rPr>
                            <m:t>𝑑𝑉</m:t>
                          </m:r>
                        </m:e>
                      </m:nary>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1</m:t>
                          </m:r>
                        </m:sub>
                        <m:sup>
                          <m:r>
                            <a:rPr lang="tr-TR" b="0" i="1" smtClean="0">
                              <a:latin typeface="Cambria Math"/>
                            </a:rPr>
                            <m:t>𝑛</m:t>
                          </m:r>
                        </m:sup>
                      </m:sSubSup>
                      <m:nary>
                        <m:naryPr>
                          <m:ctrlPr>
                            <a:rPr lang="tr-TR" b="0" i="1" smtClean="0">
                              <a:latin typeface="Cambria Math" panose="02040503050406030204" pitchFamily="18" charset="0"/>
                            </a:rPr>
                          </m:ctrlPr>
                        </m:naryPr>
                        <m:sub>
                          <m:sSub>
                            <m:sSubPr>
                              <m:ctrlPr>
                                <a:rPr lang="tr-TR" b="0" i="1" smtClean="0">
                                  <a:latin typeface="Cambria Math" panose="02040503050406030204" pitchFamily="18" charset="0"/>
                                </a:rPr>
                              </m:ctrlPr>
                            </m:sSubPr>
                            <m:e>
                              <m:r>
                                <m:rPr>
                                  <m:brk m:alnAt="23"/>
                                </m:rPr>
                                <a:rPr lang="tr-TR" b="0" i="1" smtClean="0">
                                  <a:latin typeface="Cambria Math"/>
                                </a:rPr>
                                <m:t>𝑉</m:t>
                              </m:r>
                            </m:e>
                            <m:sub>
                              <m:r>
                                <m:rPr>
                                  <m:brk m:alnAt="23"/>
                                </m:rPr>
                                <a:rPr lang="tr-TR" b="0" i="1" smtClean="0">
                                  <a:latin typeface="Cambria Math"/>
                                </a:rPr>
                                <m:t>1</m:t>
                              </m:r>
                            </m:sub>
                          </m:sSub>
                        </m:sub>
                        <m:sup>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sup>
                        <m:e>
                          <m:sSup>
                            <m:sSupPr>
                              <m:ctrlPr>
                                <a:rPr lang="tr-TR" b="0" i="1" smtClean="0">
                                  <a:latin typeface="Cambria Math" panose="02040503050406030204" pitchFamily="18" charset="0"/>
                                </a:rPr>
                              </m:ctrlPr>
                            </m:sSupPr>
                            <m:e>
                              <m:r>
                                <a:rPr lang="tr-TR" b="0" i="1" smtClean="0">
                                  <a:latin typeface="Cambria Math"/>
                                </a:rPr>
                                <m:t>𝑉</m:t>
                              </m:r>
                            </m:e>
                            <m:sup>
                              <m:r>
                                <a:rPr lang="tr-TR" b="0" i="1" smtClean="0">
                                  <a:latin typeface="Cambria Math"/>
                                </a:rPr>
                                <m:t>−</m:t>
                              </m:r>
                              <m:r>
                                <a:rPr lang="tr-TR" b="0" i="1" smtClean="0">
                                  <a:latin typeface="Cambria Math"/>
                                </a:rPr>
                                <m:t>𝑛</m:t>
                              </m:r>
                            </m:sup>
                          </m:sSup>
                          <m:r>
                            <a:rPr lang="tr-TR" b="0" i="1" smtClean="0">
                              <a:latin typeface="Cambria Math"/>
                            </a:rPr>
                            <m:t> </m:t>
                          </m:r>
                          <m:r>
                            <a:rPr lang="tr-TR" b="0" i="1" smtClean="0">
                              <a:latin typeface="Cambria Math"/>
                            </a:rPr>
                            <m:t>𝑑𝑉</m:t>
                          </m:r>
                        </m:e>
                      </m:nary>
                    </m:oMath>
                  </m:oMathPara>
                </a14:m>
                <a:endParaRPr lang="tr-TR" b="0" i="1" dirty="0">
                  <a:latin typeface="Cambria Math"/>
                </a:endParaRPr>
              </a:p>
              <a:p>
                <a:pPr algn="just"/>
                <a:r>
                  <a:rPr lang="tr-TR" b="0" dirty="0"/>
                  <a:t>			</a:t>
                </a:r>
                <a14:m>
                  <m:oMath xmlns:m="http://schemas.openxmlformats.org/officeDocument/2006/math">
                    <m:r>
                      <a:rPr lang="tr-TR" b="0" i="0" smtClean="0">
                        <a:latin typeface="Cambria Math"/>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𝑃</m:t>
                            </m:r>
                          </m:e>
                          <m:sub>
                            <m:r>
                              <a:rPr lang="tr-TR" i="1">
                                <a:latin typeface="Cambria Math"/>
                              </a:rPr>
                              <m:t>1</m:t>
                            </m:r>
                          </m:sub>
                        </m:sSub>
                        <m:sSubSup>
                          <m:sSubSupPr>
                            <m:ctrlPr>
                              <a:rPr lang="tr-TR" i="1">
                                <a:latin typeface="Cambria Math" panose="02040503050406030204" pitchFamily="18" charset="0"/>
                              </a:rPr>
                            </m:ctrlPr>
                          </m:sSubSupPr>
                          <m:e>
                            <m:r>
                              <a:rPr lang="tr-TR" i="1">
                                <a:latin typeface="Cambria Math"/>
                              </a:rPr>
                              <m:t>𝑉</m:t>
                            </m:r>
                          </m:e>
                          <m:sub>
                            <m:r>
                              <a:rPr lang="tr-TR" i="1">
                                <a:latin typeface="Cambria Math"/>
                              </a:rPr>
                              <m:t>1</m:t>
                            </m:r>
                          </m:sub>
                          <m:sup>
                            <m:r>
                              <a:rPr lang="tr-TR" i="1">
                                <a:latin typeface="Cambria Math"/>
                              </a:rPr>
                              <m:t>𝑛</m:t>
                            </m:r>
                          </m:sup>
                        </m:sSubSup>
                      </m:num>
                      <m:den>
                        <m:r>
                          <a:rPr lang="tr-TR" b="0" i="0" smtClean="0">
                            <a:latin typeface="Cambria Math"/>
                          </a:rPr>
                          <m:t>1−</m:t>
                        </m:r>
                        <m:r>
                          <m:rPr>
                            <m:sty m:val="p"/>
                          </m:rPr>
                          <a:rPr lang="tr-TR" b="0" i="0" smtClean="0">
                            <a:latin typeface="Cambria Math"/>
                          </a:rPr>
                          <m:t>n</m:t>
                        </m:r>
                      </m:den>
                    </m:f>
                    <m:r>
                      <a:rPr lang="tr-TR" b="0" i="0" smtClean="0">
                        <a:latin typeface="Cambria Math"/>
                      </a:rPr>
                      <m:t> </m:t>
                    </m:r>
                    <m:d>
                      <m:dPr>
                        <m:ctrlPr>
                          <a:rPr lang="tr-TR" b="0" i="1" smtClean="0">
                            <a:latin typeface="Cambria Math" panose="02040503050406030204" pitchFamily="18" charset="0"/>
                          </a:rPr>
                        </m:ctrlPr>
                      </m:dPr>
                      <m:e>
                        <m:sSubSup>
                          <m:sSubSupPr>
                            <m:ctrlPr>
                              <a:rPr lang="tr-TR" b="0" i="1" smtClean="0">
                                <a:latin typeface="Cambria Math" panose="02040503050406030204" pitchFamily="18" charset="0"/>
                              </a:rPr>
                            </m:ctrlPr>
                          </m:sSubSupPr>
                          <m:e>
                            <m:r>
                              <m:rPr>
                                <m:sty m:val="p"/>
                              </m:rPr>
                              <a:rPr lang="tr-TR" b="0" i="0" smtClean="0">
                                <a:latin typeface="Cambria Math"/>
                              </a:rPr>
                              <m:t>V</m:t>
                            </m:r>
                          </m:e>
                          <m:sub>
                            <m:r>
                              <a:rPr lang="tr-TR" b="0" i="0" smtClean="0">
                                <a:latin typeface="Cambria Math"/>
                              </a:rPr>
                              <m:t>2</m:t>
                            </m:r>
                          </m:sub>
                          <m:sup>
                            <m:r>
                              <a:rPr lang="tr-TR" b="0" i="0" smtClean="0">
                                <a:latin typeface="Cambria Math"/>
                              </a:rPr>
                              <m:t>1−</m:t>
                            </m:r>
                            <m:r>
                              <m:rPr>
                                <m:sty m:val="p"/>
                              </m:rPr>
                              <a:rPr lang="tr-TR" b="0" i="0" smtClean="0">
                                <a:latin typeface="Cambria Math"/>
                              </a:rPr>
                              <m:t>n</m:t>
                            </m:r>
                          </m:sup>
                        </m:sSubSup>
                        <m:r>
                          <a:rPr lang="tr-TR" b="0" i="0" smtClean="0">
                            <a:latin typeface="Cambria Math"/>
                          </a:rPr>
                          <m:t>−</m:t>
                        </m:r>
                        <m:sSubSup>
                          <m:sSubSupPr>
                            <m:ctrlPr>
                              <a:rPr lang="tr-TR" b="0" i="1" smtClean="0">
                                <a:latin typeface="Cambria Math" panose="02040503050406030204" pitchFamily="18" charset="0"/>
                              </a:rPr>
                            </m:ctrlPr>
                          </m:sSubSupPr>
                          <m:e>
                            <m:r>
                              <m:rPr>
                                <m:sty m:val="p"/>
                              </m:rPr>
                              <a:rPr lang="tr-TR" b="0" i="0" smtClean="0">
                                <a:latin typeface="Cambria Math"/>
                              </a:rPr>
                              <m:t>V</m:t>
                            </m:r>
                          </m:e>
                          <m:sub>
                            <m:r>
                              <a:rPr lang="tr-TR" b="0" i="0" smtClean="0">
                                <a:latin typeface="Cambria Math"/>
                              </a:rPr>
                              <m:t>1</m:t>
                            </m:r>
                          </m:sub>
                          <m:sup>
                            <m:r>
                              <a:rPr lang="tr-TR" b="0" i="0" smtClean="0">
                                <a:latin typeface="Cambria Math"/>
                              </a:rPr>
                              <m:t>1−</m:t>
                            </m:r>
                            <m:r>
                              <m:rPr>
                                <m:sty m:val="p"/>
                              </m:rPr>
                              <a:rPr lang="tr-TR" b="0" i="0" smtClean="0">
                                <a:latin typeface="Cambria Math"/>
                              </a:rPr>
                              <m:t>n</m:t>
                            </m:r>
                          </m:sup>
                        </m:sSubSup>
                      </m:e>
                    </m:d>
                    <m:r>
                      <a:rPr lang="tr-TR" b="0" i="0" smtClean="0">
                        <a:latin typeface="Cambria Math"/>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m:rPr>
                                <m:sty m:val="p"/>
                              </m:rPr>
                              <a:rPr lang="tr-TR" b="0" i="0" smtClean="0">
                                <a:latin typeface="Cambria Math"/>
                              </a:rPr>
                              <m:t>P</m:t>
                            </m:r>
                          </m:e>
                          <m:sub>
                            <m:r>
                              <a:rPr lang="tr-TR" b="0" i="0" smtClean="0">
                                <a:latin typeface="Cambria Math"/>
                              </a:rPr>
                              <m:t>2</m:t>
                            </m:r>
                          </m:sub>
                        </m:sSub>
                        <m:sSub>
                          <m:sSubPr>
                            <m:ctrlPr>
                              <a:rPr lang="tr-TR" b="0" i="1" smtClean="0">
                                <a:latin typeface="Cambria Math" panose="02040503050406030204" pitchFamily="18" charset="0"/>
                              </a:rPr>
                            </m:ctrlPr>
                          </m:sSubPr>
                          <m:e>
                            <m:r>
                              <m:rPr>
                                <m:sty m:val="p"/>
                              </m:rPr>
                              <a:rPr lang="tr-TR" b="0" i="0" smtClean="0">
                                <a:latin typeface="Cambria Math"/>
                              </a:rPr>
                              <m:t>V</m:t>
                            </m:r>
                          </m:e>
                          <m:sub>
                            <m:r>
                              <a:rPr lang="tr-TR" b="0" i="0" smtClean="0">
                                <a:latin typeface="Cambria Math"/>
                              </a:rPr>
                              <m:t>2</m:t>
                            </m:r>
                          </m:sub>
                        </m:sSub>
                        <m:r>
                          <a:rPr lang="tr-TR" b="0" i="0" smtClean="0">
                            <a:latin typeface="Cambria Math"/>
                          </a:rPr>
                          <m:t>−</m:t>
                        </m:r>
                        <m:sSub>
                          <m:sSubPr>
                            <m:ctrlPr>
                              <a:rPr lang="tr-TR" b="0" i="1" smtClean="0">
                                <a:latin typeface="Cambria Math" panose="02040503050406030204" pitchFamily="18" charset="0"/>
                              </a:rPr>
                            </m:ctrlPr>
                          </m:sSubPr>
                          <m:e>
                            <m:r>
                              <m:rPr>
                                <m:sty m:val="p"/>
                              </m:rPr>
                              <a:rPr lang="tr-TR" b="0" i="0" smtClean="0">
                                <a:latin typeface="Cambria Math"/>
                              </a:rPr>
                              <m:t>P</m:t>
                            </m:r>
                          </m:e>
                          <m:sub>
                            <m:r>
                              <a:rPr lang="tr-TR" b="0" i="0" smtClean="0">
                                <a:latin typeface="Cambria Math"/>
                              </a:rPr>
                              <m:t>1</m:t>
                            </m:r>
                          </m:sub>
                        </m:sSub>
                        <m:sSub>
                          <m:sSubPr>
                            <m:ctrlPr>
                              <a:rPr lang="tr-TR" b="0" i="1" smtClean="0">
                                <a:latin typeface="Cambria Math" panose="02040503050406030204" pitchFamily="18" charset="0"/>
                              </a:rPr>
                            </m:ctrlPr>
                          </m:sSubPr>
                          <m:e>
                            <m:r>
                              <m:rPr>
                                <m:sty m:val="p"/>
                              </m:rPr>
                              <a:rPr lang="tr-TR" b="0" i="0" smtClean="0">
                                <a:latin typeface="Cambria Math"/>
                              </a:rPr>
                              <m:t>V</m:t>
                            </m:r>
                          </m:e>
                          <m:sub>
                            <m:r>
                              <a:rPr lang="tr-TR" b="0" i="0" smtClean="0">
                                <a:latin typeface="Cambria Math"/>
                              </a:rPr>
                              <m:t>1</m:t>
                            </m:r>
                          </m:sub>
                        </m:sSub>
                      </m:num>
                      <m:den>
                        <m:r>
                          <a:rPr lang="tr-TR" b="0" i="0" smtClean="0">
                            <a:latin typeface="Cambria Math"/>
                          </a:rPr>
                          <m:t>1−</m:t>
                        </m:r>
                        <m:r>
                          <m:rPr>
                            <m:sty m:val="p"/>
                          </m:rPr>
                          <a:rPr lang="tr-TR" b="0" i="0" smtClean="0">
                            <a:latin typeface="Cambria Math"/>
                          </a:rPr>
                          <m:t>n</m:t>
                        </m:r>
                      </m:den>
                    </m:f>
                  </m:oMath>
                </a14:m>
                <a:r>
                  <a:rPr lang="tr-TR" dirty="0"/>
                  <a:t>  		(4.53)</a:t>
                </a:r>
              </a:p>
              <a:p>
                <a:pPr algn="just"/>
                <a:endParaRPr lang="tr-TR" dirty="0"/>
              </a:p>
              <a:p>
                <a:pPr algn="just"/>
                <a14:m>
                  <m:oMath xmlns:m="http://schemas.openxmlformats.org/officeDocument/2006/math">
                    <m:r>
                      <a:rPr lang="tr-TR" i="1" dirty="0" smtClean="0">
                        <a:latin typeface="Cambria Math"/>
                      </a:rPr>
                      <m:t>𝑛</m:t>
                    </m:r>
                    <m:r>
                      <a:rPr lang="tr-TR" b="0" i="1" dirty="0" smtClean="0">
                        <a:latin typeface="Cambria Math"/>
                      </a:rPr>
                      <m:t>=</m:t>
                    </m:r>
                    <m:r>
                      <a:rPr lang="tr-TR" i="1" dirty="0" smtClean="0">
                        <a:latin typeface="Cambria Math"/>
                      </a:rPr>
                      <m:t>1 </m:t>
                    </m:r>
                  </m:oMath>
                </a14:m>
                <a:r>
                  <a:rPr lang="tr-TR" dirty="0"/>
                  <a:t>olması durumunda iş (4.36) bağıntısıyla hesaplanır. Isı transferi ise birinci yasa yardımıyla hesaplanır.</a:t>
                </a:r>
              </a:p>
            </p:txBody>
          </p:sp>
        </mc:Choice>
        <mc:Fallback xmlns="">
          <p:sp>
            <p:nvSpPr>
              <p:cNvPr id="5" name="Dikdörtgen 4"/>
              <p:cNvSpPr>
                <a:spLocks noRot="1" noChangeAspect="1" noMove="1" noResize="1" noEditPoints="1" noAdjustHandles="1" noChangeArrowheads="1" noChangeShapeType="1" noTextEdit="1"/>
              </p:cNvSpPr>
              <p:nvPr/>
            </p:nvSpPr>
            <p:spPr>
              <a:xfrm>
                <a:off x="407847" y="1196752"/>
                <a:ext cx="8245424" cy="4219297"/>
              </a:xfrm>
              <a:prstGeom prst="rect">
                <a:avLst/>
              </a:prstGeom>
              <a:blipFill rotWithShape="1">
                <a:blip r:embed="rId2"/>
                <a:stretch>
                  <a:fillRect l="-666" t="-723" r="-592" b="-1445"/>
                </a:stretch>
              </a:blipFill>
            </p:spPr>
            <p:txBody>
              <a:bodyPr/>
              <a:lstStyle/>
              <a:p>
                <a:r>
                  <a:rPr lang="en-US">
                    <a:noFill/>
                  </a:rPr>
                  <a:t> </a:t>
                </a:r>
              </a:p>
            </p:txBody>
          </p:sp>
        </mc:Fallback>
      </mc:AlternateContent>
      <p:sp>
        <p:nvSpPr>
          <p:cNvPr id="6" name="Dikdörtgen 5"/>
          <p:cNvSpPr/>
          <p:nvPr/>
        </p:nvSpPr>
        <p:spPr>
          <a:xfrm>
            <a:off x="395536" y="116632"/>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53658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mc:AlternateContent xmlns:mc="http://schemas.openxmlformats.org/markup-compatibility/2006" xmlns:a14="http://schemas.microsoft.com/office/drawing/2010/main">
        <mc:Choice Requires="a14">
          <p:sp>
            <p:nvSpPr>
              <p:cNvPr id="4" name="Dikdörtgen 3"/>
              <p:cNvSpPr/>
              <p:nvPr/>
            </p:nvSpPr>
            <p:spPr>
              <a:xfrm>
                <a:off x="503040" y="1340768"/>
                <a:ext cx="8245424" cy="2308324"/>
              </a:xfrm>
              <a:prstGeom prst="rect">
                <a:avLst/>
              </a:prstGeom>
            </p:spPr>
            <p:txBody>
              <a:bodyPr wrap="square">
                <a:spAutoFit/>
              </a:bodyPr>
              <a:lstStyle/>
              <a:p>
                <a:pPr algn="just"/>
                <a:r>
                  <a:rPr lang="tr-TR" dirty="0"/>
                  <a:t>Her bir sanki dengeli işlem, belirli bir n değeri ile ilişkilidir.</a:t>
                </a:r>
              </a:p>
              <a:p>
                <a:pPr algn="just"/>
                <a:r>
                  <a:rPr lang="tr-TR" dirty="0"/>
                  <a:t>		İzotermal:  </a:t>
                </a:r>
                <a14:m>
                  <m:oMath xmlns:m="http://schemas.openxmlformats.org/officeDocument/2006/math">
                    <m:r>
                      <a:rPr lang="tr-TR" i="1" dirty="0" smtClean="0">
                        <a:latin typeface="Cambria Math"/>
                      </a:rPr>
                      <m:t>𝑛</m:t>
                    </m:r>
                    <m:r>
                      <a:rPr lang="tr-TR" b="0" i="1" dirty="0" smtClean="0">
                        <a:latin typeface="Cambria Math"/>
                      </a:rPr>
                      <m:t>=</m:t>
                    </m:r>
                    <m:r>
                      <a:rPr lang="tr-TR" i="1" dirty="0" smtClean="0">
                        <a:latin typeface="Cambria Math"/>
                      </a:rPr>
                      <m:t>1</m:t>
                    </m:r>
                  </m:oMath>
                </a14:m>
                <a:endParaRPr lang="tr-TR" dirty="0"/>
              </a:p>
              <a:p>
                <a:pPr algn="just"/>
                <a:r>
                  <a:rPr lang="tr-TR" dirty="0"/>
                  <a:t>		Sabit hacim: </a:t>
                </a:r>
                <a14:m>
                  <m:oMath xmlns:m="http://schemas.openxmlformats.org/officeDocument/2006/math">
                    <m:r>
                      <a:rPr lang="tr-TR" i="1" dirty="0">
                        <a:latin typeface="Cambria Math"/>
                      </a:rPr>
                      <m:t>𝑛</m:t>
                    </m:r>
                    <m:r>
                      <a:rPr lang="tr-TR" b="0" i="1" dirty="0" smtClean="0">
                        <a:latin typeface="Cambria Math"/>
                      </a:rPr>
                      <m:t>=</m:t>
                    </m:r>
                    <m:r>
                      <a:rPr lang="tr-TR" b="0" i="1" dirty="0" smtClean="0">
                        <a:latin typeface="Cambria Math"/>
                        <a:ea typeface="Cambria Math"/>
                      </a:rPr>
                      <m:t>∞</m:t>
                    </m:r>
                  </m:oMath>
                </a14:m>
                <a:endParaRPr lang="tr-TR" dirty="0"/>
              </a:p>
              <a:p>
                <a:pPr algn="just"/>
                <a:r>
                  <a:rPr lang="tr-TR" dirty="0"/>
                  <a:t>		Sabit-basınç:  </a:t>
                </a:r>
                <a14:m>
                  <m:oMath xmlns:m="http://schemas.openxmlformats.org/officeDocument/2006/math">
                    <m:r>
                      <a:rPr lang="tr-TR" b="0" i="1" dirty="0" smtClean="0">
                        <a:latin typeface="Cambria Math"/>
                      </a:rPr>
                      <m:t>𝑛</m:t>
                    </m:r>
                    <m:r>
                      <a:rPr lang="tr-TR" b="0" i="1" dirty="0" smtClean="0">
                        <a:latin typeface="Cambria Math"/>
                      </a:rPr>
                      <m:t>=0</m:t>
                    </m:r>
                  </m:oMath>
                </a14:m>
                <a:endParaRPr lang="tr-TR" b="0" dirty="0"/>
              </a:p>
              <a:p>
                <a:pPr algn="just"/>
                <a:r>
                  <a:rPr lang="tr-TR" dirty="0"/>
                  <a:t>		</a:t>
                </a:r>
                <a:r>
                  <a:rPr lang="tr-TR" dirty="0" err="1"/>
                  <a:t>Adyabatik</a:t>
                </a:r>
                <a:r>
                  <a:rPr lang="tr-TR" dirty="0"/>
                  <a:t>: </a:t>
                </a:r>
                <a14:m>
                  <m:oMath xmlns:m="http://schemas.openxmlformats.org/officeDocument/2006/math">
                    <m:r>
                      <a:rPr lang="tr-TR" i="1" dirty="0">
                        <a:latin typeface="Cambria Math"/>
                      </a:rPr>
                      <m:t>𝑛</m:t>
                    </m:r>
                    <m:r>
                      <a:rPr lang="tr-TR" b="0" i="1" dirty="0" smtClean="0">
                        <a:latin typeface="Cambria Math"/>
                      </a:rPr>
                      <m:t>=</m:t>
                    </m:r>
                    <m:r>
                      <a:rPr lang="tr-TR" b="0" i="1" dirty="0" smtClean="0">
                        <a:latin typeface="Cambria Math"/>
                      </a:rPr>
                      <m:t>𝑘</m:t>
                    </m:r>
                  </m:oMath>
                </a14:m>
                <a:endParaRPr lang="tr-TR" dirty="0"/>
              </a:p>
              <a:p>
                <a:pPr algn="just"/>
                <a:endParaRPr lang="tr-TR" dirty="0"/>
              </a:p>
              <a:p>
                <a:pPr algn="just"/>
                <a:r>
                  <a:rPr lang="tr-TR" dirty="0"/>
                  <a:t>Eğim </a:t>
                </a:r>
                <a14:m>
                  <m:oMath xmlns:m="http://schemas.openxmlformats.org/officeDocument/2006/math">
                    <m:r>
                      <a:rPr lang="tr-TR" i="1" dirty="0" smtClean="0">
                        <a:latin typeface="Cambria Math"/>
                        <a:ea typeface="Cambria Math"/>
                      </a:rPr>
                      <m:t>∞</m:t>
                    </m:r>
                    <m:r>
                      <a:rPr lang="tr-TR" b="0" i="1" dirty="0" smtClean="0">
                        <a:latin typeface="Cambria Math"/>
                        <a:ea typeface="Cambria Math"/>
                      </a:rPr>
                      <m:t>, </m:t>
                    </m:r>
                    <m:r>
                      <a:rPr lang="tr-TR" b="0" i="1" dirty="0" smtClean="0">
                        <a:latin typeface="Cambria Math"/>
                        <a:ea typeface="Cambria Math"/>
                      </a:rPr>
                      <m:t>𝑘</m:t>
                    </m:r>
                    <m:r>
                      <a:rPr lang="tr-TR" b="0" i="1" dirty="0" smtClean="0">
                        <a:latin typeface="Cambria Math"/>
                        <a:ea typeface="Cambria Math"/>
                      </a:rPr>
                      <m:t>, 1 </m:t>
                    </m:r>
                    <m:r>
                      <a:rPr lang="tr-TR" b="0" i="1" dirty="0" smtClean="0">
                        <a:latin typeface="Cambria Math"/>
                        <a:ea typeface="Cambria Math"/>
                      </a:rPr>
                      <m:t>𝑣𝑒𝑦𝑎</m:t>
                    </m:r>
                    <m:r>
                      <a:rPr lang="tr-TR" b="0" i="1" dirty="0" smtClean="0">
                        <a:latin typeface="Cambria Math"/>
                        <a:ea typeface="Cambria Math"/>
                      </a:rPr>
                      <m:t> 0 </m:t>
                    </m:r>
                  </m:oMath>
                </a14:m>
                <a:r>
                  <a:rPr lang="tr-TR" dirty="0"/>
                  <a:t>değerlerinden biri değilse bu durumda hâl değişimi </a:t>
                </a:r>
                <a:r>
                  <a:rPr lang="tr-TR" dirty="0" err="1">
                    <a:solidFill>
                      <a:srgbClr val="FF0000"/>
                    </a:solidFill>
                  </a:rPr>
                  <a:t>politropik</a:t>
                </a:r>
                <a:r>
                  <a:rPr lang="tr-TR" dirty="0"/>
                  <a:t> </a:t>
                </a:r>
              </a:p>
              <a:p>
                <a:pPr algn="just"/>
                <a:r>
                  <a:rPr lang="tr-TR" dirty="0">
                    <a:solidFill>
                      <a:srgbClr val="FF0000"/>
                    </a:solidFill>
                  </a:rPr>
                  <a:t>İşlem</a:t>
                </a:r>
                <a:r>
                  <a:rPr lang="tr-TR" dirty="0"/>
                  <a:t> olarak adlandırılabilir</a:t>
                </a:r>
              </a:p>
            </p:txBody>
          </p:sp>
        </mc:Choice>
        <mc:Fallback xmlns="">
          <p:sp>
            <p:nvSpPr>
              <p:cNvPr id="4" name="Dikdörtgen 3"/>
              <p:cNvSpPr>
                <a:spLocks noRot="1" noChangeAspect="1" noMove="1" noResize="1" noEditPoints="1" noAdjustHandles="1" noChangeArrowheads="1" noChangeShapeType="1" noTextEdit="1"/>
              </p:cNvSpPr>
              <p:nvPr/>
            </p:nvSpPr>
            <p:spPr>
              <a:xfrm>
                <a:off x="503040" y="1340768"/>
                <a:ext cx="8245424" cy="2308324"/>
              </a:xfrm>
              <a:prstGeom prst="rect">
                <a:avLst/>
              </a:prstGeom>
              <a:blipFill rotWithShape="1">
                <a:blip r:embed="rId2"/>
                <a:stretch>
                  <a:fillRect l="-666" t="-1319" b="-3166"/>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49092"/>
            <a:ext cx="4511427" cy="262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03040" y="404664"/>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Tree>
    <p:extLst>
      <p:ext uri="{BB962C8B-B14F-4D97-AF65-F5344CB8AC3E}">
        <p14:creationId xmlns:p14="http://schemas.microsoft.com/office/powerpoint/2010/main" val="148441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
        <p:nvSpPr>
          <p:cNvPr id="3" name="Dikdörtgen 2"/>
          <p:cNvSpPr/>
          <p:nvPr/>
        </p:nvSpPr>
        <p:spPr>
          <a:xfrm>
            <a:off x="503040" y="404664"/>
            <a:ext cx="8245424"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b="1" dirty="0"/>
              <a:t>TERMODİNAMİĞİN BİRİNCİ YASASI</a:t>
            </a:r>
          </a:p>
          <a:p>
            <a:r>
              <a:rPr lang="tr-TR" sz="2000" b="1" dirty="0"/>
              <a:t>4.2 TERMODİNAMİĞİN BİRİNCİ YASASININ BİR ÇEVRİME UYGULANMASI</a:t>
            </a:r>
          </a:p>
        </p:txBody>
      </p:sp>
      <mc:AlternateContent xmlns:mc="http://schemas.openxmlformats.org/markup-compatibility/2006" xmlns:a14="http://schemas.microsoft.com/office/drawing/2010/main">
        <mc:Choice Requires="a14">
          <p:sp>
            <p:nvSpPr>
              <p:cNvPr id="4" name="Dikdörtgen 3"/>
              <p:cNvSpPr/>
              <p:nvPr/>
            </p:nvSpPr>
            <p:spPr>
              <a:xfrm>
                <a:off x="323528" y="1315269"/>
                <a:ext cx="2304256" cy="48467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600" dirty="0"/>
                  <a:t>Gerçekleşen net ısı transferi, bir çevrime haiz bir sistem için yapılan net işe eşittir. Bu ifade; </a:t>
                </a:r>
              </a:p>
              <a:p>
                <a:pPr algn="just"/>
                <a:endParaRPr lang="tr-TR" sz="1600" dirty="0"/>
              </a:p>
              <a:p>
                <a:pPr algn="just"/>
                <a14:m>
                  <m:oMath xmlns:m="http://schemas.openxmlformats.org/officeDocument/2006/math">
                    <m:r>
                      <a:rPr lang="tr-TR" sz="1600" b="0" i="1" smtClean="0">
                        <a:latin typeface="Cambria Math"/>
                        <a:ea typeface="Cambria Math"/>
                      </a:rPr>
                      <m:t>𝞢</m:t>
                    </m:r>
                    <m:r>
                      <a:rPr lang="tr-TR" sz="1600" b="0" i="1" smtClean="0">
                        <a:latin typeface="Cambria Math"/>
                        <a:ea typeface="Cambria Math"/>
                      </a:rPr>
                      <m:t>𝑊</m:t>
                    </m:r>
                    <m:r>
                      <a:rPr lang="tr-TR" sz="1600" b="0" i="1" smtClean="0">
                        <a:latin typeface="Cambria Math"/>
                        <a:ea typeface="Cambria Math"/>
                      </a:rPr>
                      <m:t>=</m:t>
                    </m:r>
                    <m:r>
                      <a:rPr lang="tr-TR" sz="1600" i="1">
                        <a:latin typeface="Cambria Math"/>
                        <a:ea typeface="Cambria Math"/>
                      </a:rPr>
                      <m:t>𝞢</m:t>
                    </m:r>
                    <m:r>
                      <a:rPr lang="tr-TR" sz="1600" b="0" i="1" smtClean="0">
                        <a:latin typeface="Cambria Math"/>
                        <a:ea typeface="Cambria Math"/>
                      </a:rPr>
                      <m:t>𝑄</m:t>
                    </m:r>
                  </m:oMath>
                </a14:m>
                <a:r>
                  <a:rPr lang="tr-TR" sz="1600" dirty="0"/>
                  <a:t>	               (4.1)</a:t>
                </a:r>
              </a:p>
              <a:p>
                <a:pPr algn="just"/>
                <a:endParaRPr lang="tr-TR" sz="1600" dirty="0"/>
              </a:p>
              <a:p>
                <a:pPr algn="just"/>
                <a:r>
                  <a:rPr lang="tr-TR" sz="1600" dirty="0"/>
                  <a:t>Veya;</a:t>
                </a:r>
              </a:p>
              <a:p>
                <a:pPr algn="just"/>
                <a:r>
                  <a:rPr lang="tr-TR" sz="1600" dirty="0"/>
                  <a:t>		</a:t>
                </a:r>
              </a:p>
              <a:p>
                <a:pPr algn="just"/>
                <a14:m>
                  <m:oMath xmlns:m="http://schemas.openxmlformats.org/officeDocument/2006/math">
                    <m:nary>
                      <m:naryPr>
                        <m:chr m:val="∮"/>
                        <m:limLoc m:val="undOvr"/>
                        <m:subHide m:val="on"/>
                        <m:supHide m:val="on"/>
                        <m:ctrlPr>
                          <a:rPr lang="tr-TR" sz="1600" i="1" smtClean="0">
                            <a:latin typeface="Cambria Math" panose="02040503050406030204" pitchFamily="18" charset="0"/>
                          </a:rPr>
                        </m:ctrlPr>
                      </m:naryPr>
                      <m:sub/>
                      <m:sup/>
                      <m:e>
                        <m:r>
                          <a:rPr lang="tr-TR" sz="1600" b="0" i="1" smtClean="0">
                            <a:latin typeface="Cambria Math"/>
                          </a:rPr>
                          <m:t>𝛿</m:t>
                        </m:r>
                        <m:r>
                          <a:rPr lang="tr-TR" sz="1600" b="0" i="1" smtClean="0">
                            <a:latin typeface="Cambria Math"/>
                          </a:rPr>
                          <m:t>𝑊</m:t>
                        </m:r>
                      </m:e>
                    </m:nary>
                    <m:r>
                      <a:rPr lang="tr-TR" sz="1600" b="0" i="1" smtClean="0">
                        <a:latin typeface="Cambria Math"/>
                      </a:rPr>
                      <m:t>=</m:t>
                    </m:r>
                    <m:nary>
                      <m:naryPr>
                        <m:chr m:val="∮"/>
                        <m:limLoc m:val="undOvr"/>
                        <m:subHide m:val="on"/>
                        <m:supHide m:val="on"/>
                        <m:ctrlPr>
                          <a:rPr lang="tr-TR" sz="1600" b="0" i="1" smtClean="0">
                            <a:latin typeface="Cambria Math" panose="02040503050406030204" pitchFamily="18" charset="0"/>
                          </a:rPr>
                        </m:ctrlPr>
                      </m:naryPr>
                      <m:sub/>
                      <m:sup/>
                      <m:e>
                        <m:r>
                          <a:rPr lang="tr-TR" sz="1600" i="1">
                            <a:latin typeface="Cambria Math"/>
                          </a:rPr>
                          <m:t>𝛿</m:t>
                        </m:r>
                        <m:r>
                          <a:rPr lang="tr-TR" sz="1600" b="0" i="1" smtClean="0">
                            <a:latin typeface="Cambria Math"/>
                          </a:rPr>
                          <m:t>𝑄</m:t>
                        </m:r>
                      </m:e>
                    </m:nary>
                  </m:oMath>
                </a14:m>
                <a:r>
                  <a:rPr lang="tr-TR" sz="1600" dirty="0"/>
                  <a:t> 	               (4.2)</a:t>
                </a:r>
              </a:p>
              <a:p>
                <a:pPr algn="just"/>
                <a:endParaRPr lang="tr-TR" sz="1600" dirty="0"/>
              </a:p>
              <a:p>
                <a:pPr algn="just"/>
                <a:r>
                  <a:rPr lang="tr-TR" sz="1600" dirty="0"/>
                  <a:t>şeklinde yazılabilir. Burada  </a:t>
                </a:r>
                <a14:m>
                  <m:oMath xmlns:m="http://schemas.openxmlformats.org/officeDocument/2006/math">
                    <m:nary>
                      <m:naryPr>
                        <m:chr m:val="∮"/>
                        <m:limLoc m:val="undOvr"/>
                        <m:subHide m:val="on"/>
                        <m:supHide m:val="on"/>
                        <m:ctrlPr>
                          <a:rPr lang="tr-TR" sz="1600" i="1" smtClean="0">
                            <a:latin typeface="Cambria Math" panose="02040503050406030204" pitchFamily="18" charset="0"/>
                          </a:rPr>
                        </m:ctrlPr>
                      </m:naryPr>
                      <m:sub/>
                      <m:sup/>
                      <m:e/>
                    </m:nary>
                  </m:oMath>
                </a14:m>
                <a:r>
                  <a:rPr lang="tr-TR" sz="1600" dirty="0"/>
                  <a:t> kapalı bir çevrim etrafındaki integrali ifade etmektedir. </a:t>
                </a:r>
                <a:r>
                  <a:rPr lang="tr-TR" sz="1600" dirty="0">
                    <a:solidFill>
                      <a:srgbClr val="FF0000"/>
                    </a:solidFill>
                  </a:rPr>
                  <a:t>Bu konu çevrimler bölümünde detaylı ele alınacaktır. </a:t>
                </a:r>
              </a:p>
            </p:txBody>
          </p:sp>
        </mc:Choice>
        <mc:Fallback xmlns="">
          <p:sp>
            <p:nvSpPr>
              <p:cNvPr id="4" name="Dikdörtgen 3"/>
              <p:cNvSpPr>
                <a:spLocks noRot="1" noChangeAspect="1" noMove="1" noResize="1" noEditPoints="1" noAdjustHandles="1" noChangeArrowheads="1" noChangeShapeType="1" noTextEdit="1"/>
              </p:cNvSpPr>
              <p:nvPr/>
            </p:nvSpPr>
            <p:spPr>
              <a:xfrm>
                <a:off x="323528" y="1315269"/>
                <a:ext cx="2304256" cy="4846711"/>
              </a:xfrm>
              <a:prstGeom prst="rect">
                <a:avLst/>
              </a:prstGeom>
              <a:blipFill rotWithShape="1">
                <a:blip r:embed="rId2"/>
                <a:stretch>
                  <a:fillRect l="-14398" t="-125" r="-1047" b="-501"/>
                </a:stretch>
              </a:blipFill>
            </p:spPr>
            <p:txBody>
              <a:bodyPr/>
              <a:lstStyle/>
              <a:p>
                <a:r>
                  <a:rPr lang="en-US">
                    <a:noFill/>
                  </a:rPr>
                  <a:t> </a:t>
                </a:r>
              </a:p>
            </p:txBody>
          </p:sp>
        </mc:Fallback>
      </mc:AlternateContent>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64103"/>
            <a:ext cx="3645441" cy="244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581666" y="4077072"/>
            <a:ext cx="334983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tr-TR" dirty="0"/>
              <a:t> a durumundan b durumuna geçişte ağırlığın yaptığı iş , </a:t>
            </a:r>
            <a:r>
              <a:rPr lang="tr-TR" dirty="0">
                <a:solidFill>
                  <a:srgbClr val="FF0000"/>
                </a:solidFill>
              </a:rPr>
              <a:t>b durumundan tekrar başlangıç noktasındaki a durumuna gelmek için sistemin verdiği Q ısısına eşittir.</a:t>
            </a:r>
            <a:endParaRPr lang="en-US" dirty="0">
              <a:solidFill>
                <a:srgbClr val="FF0000"/>
              </a:solidFill>
            </a:endParaRPr>
          </a:p>
        </p:txBody>
      </p:sp>
      <p:pic>
        <p:nvPicPr>
          <p:cNvPr id="7" name="Picture 4" descr="cen84959_04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343" y="2502490"/>
            <a:ext cx="1725854" cy="18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5953308" y="5831398"/>
            <a:ext cx="2322984"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dirty="0">
                <a:solidFill>
                  <a:srgbClr val="3333FF"/>
                </a:solidFill>
              </a:rPr>
              <a:t>Bir çevrim için </a:t>
            </a:r>
            <a:r>
              <a:rPr lang="el-GR" dirty="0">
                <a:solidFill>
                  <a:srgbClr val="3333FF"/>
                </a:solidFill>
              </a:rPr>
              <a:t>Δ</a:t>
            </a:r>
            <a:r>
              <a:rPr lang="tr-TR" dirty="0">
                <a:solidFill>
                  <a:srgbClr val="3333FF"/>
                </a:solidFill>
              </a:rPr>
              <a:t>E = 0, böylece Q= W</a:t>
            </a:r>
            <a:endParaRPr lang="en-US" dirty="0">
              <a:solidFill>
                <a:srgbClr val="3333FF"/>
              </a:solidFill>
            </a:endParaRPr>
          </a:p>
        </p:txBody>
      </p:sp>
      <p:pic>
        <p:nvPicPr>
          <p:cNvPr id="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61" y="4456029"/>
            <a:ext cx="2329927" cy="23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4461" y="4839659"/>
            <a:ext cx="2537619" cy="2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1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40</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0" y="1336996"/>
            <a:ext cx="8245424" cy="386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03040" y="116632"/>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
        <p:nvSpPr>
          <p:cNvPr id="3" name="Metin kutusu 2">
            <a:extLst>
              <a:ext uri="{FF2B5EF4-FFF2-40B4-BE49-F238E27FC236}">
                <a16:creationId xmlns:a16="http://schemas.microsoft.com/office/drawing/2014/main" id="{2797C31F-0F4E-4556-936C-DB85FF812EAA}"/>
              </a:ext>
            </a:extLst>
          </p:cNvPr>
          <p:cNvSpPr txBox="1"/>
          <p:nvPr/>
        </p:nvSpPr>
        <p:spPr>
          <a:xfrm>
            <a:off x="1259632" y="981767"/>
            <a:ext cx="4680520" cy="369332"/>
          </a:xfrm>
          <a:prstGeom prst="rect">
            <a:avLst/>
          </a:prstGeom>
          <a:noFill/>
        </p:spPr>
        <p:txBody>
          <a:bodyPr wrap="square" rtlCol="0">
            <a:spAutoFit/>
          </a:bodyPr>
          <a:lstStyle/>
          <a:p>
            <a:r>
              <a:rPr lang="tr-TR" dirty="0"/>
              <a:t>Sabit hacimde V=2 m3 için soru</a:t>
            </a:r>
          </a:p>
        </p:txBody>
      </p:sp>
    </p:spTree>
    <p:extLst>
      <p:ext uri="{BB962C8B-B14F-4D97-AF65-F5344CB8AC3E}">
        <p14:creationId xmlns:p14="http://schemas.microsoft.com/office/powerpoint/2010/main" val="569516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4" y="1199556"/>
            <a:ext cx="8267386" cy="254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902866"/>
            <a:ext cx="8245424"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03040" y="404664"/>
            <a:ext cx="82454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400" b="1" dirty="0">
                <a:solidFill>
                  <a:schemeClr val="accent1">
                    <a:lumMod val="75000"/>
                  </a:schemeClr>
                </a:solidFill>
              </a:rPr>
              <a:t>TERMODİNAMİĞİN BİRİNCİ YASASI</a:t>
            </a:r>
          </a:p>
          <a:p>
            <a:pPr algn="ctr"/>
            <a:r>
              <a:rPr lang="tr-TR" sz="2000" b="1" dirty="0">
                <a:solidFill>
                  <a:schemeClr val="accent1">
                    <a:lumMod val="75000"/>
                  </a:schemeClr>
                </a:solidFill>
              </a:rPr>
              <a:t>4.7 BİRİNCİ YASANIN FARKLI İŞLEMLERE UYGULANMASI</a:t>
            </a:r>
          </a:p>
        </p:txBody>
      </p:sp>
      <p:sp>
        <p:nvSpPr>
          <p:cNvPr id="4" name="Dikdörtgen 3">
            <a:extLst>
              <a:ext uri="{FF2B5EF4-FFF2-40B4-BE49-F238E27FC236}">
                <a16:creationId xmlns:a16="http://schemas.microsoft.com/office/drawing/2014/main" id="{C277C6CF-7A1B-4A30-9121-235AD95725DE}"/>
              </a:ext>
            </a:extLst>
          </p:cNvPr>
          <p:cNvSpPr/>
          <p:nvPr/>
        </p:nvSpPr>
        <p:spPr>
          <a:xfrm>
            <a:off x="1907704" y="40770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E2C0A49D-7DFF-4391-81B9-AF6C76271C01}"/>
              </a:ext>
            </a:extLst>
          </p:cNvPr>
          <p:cNvSpPr/>
          <p:nvPr/>
        </p:nvSpPr>
        <p:spPr>
          <a:xfrm>
            <a:off x="1907704" y="4509120"/>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B5541AA7-29BC-4972-868F-BB2BBC94CC3F}"/>
              </a:ext>
            </a:extLst>
          </p:cNvPr>
          <p:cNvSpPr/>
          <p:nvPr/>
        </p:nvSpPr>
        <p:spPr>
          <a:xfrm>
            <a:off x="2339752" y="3861048"/>
            <a:ext cx="457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4B1D00DB-44F4-48FC-A4D9-B99CA3975AFB}"/>
              </a:ext>
            </a:extLst>
          </p:cNvPr>
          <p:cNvSpPr txBox="1"/>
          <p:nvPr/>
        </p:nvSpPr>
        <p:spPr>
          <a:xfrm>
            <a:off x="2061920" y="4813898"/>
            <a:ext cx="709879" cy="369332"/>
          </a:xfrm>
          <a:prstGeom prst="rect">
            <a:avLst/>
          </a:prstGeom>
          <a:noFill/>
        </p:spPr>
        <p:txBody>
          <a:bodyPr wrap="square" rtlCol="0">
            <a:spAutoFit/>
          </a:bodyPr>
          <a:lstStyle/>
          <a:p>
            <a:r>
              <a:rPr lang="tr-TR" dirty="0"/>
              <a:t>Hava</a:t>
            </a:r>
          </a:p>
        </p:txBody>
      </p:sp>
      <p:cxnSp>
        <p:nvCxnSpPr>
          <p:cNvPr id="10" name="Düz Bağlayıcı 9">
            <a:extLst>
              <a:ext uri="{FF2B5EF4-FFF2-40B4-BE49-F238E27FC236}">
                <a16:creationId xmlns:a16="http://schemas.microsoft.com/office/drawing/2014/main" id="{55AD8067-D23A-42A1-BB8C-5C1CB7AB7DD4}"/>
              </a:ext>
            </a:extLst>
          </p:cNvPr>
          <p:cNvCxnSpPr/>
          <p:nvPr/>
        </p:nvCxnSpPr>
        <p:spPr>
          <a:xfrm>
            <a:off x="1593383" y="5013176"/>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k: Sağ 11">
            <a:extLst>
              <a:ext uri="{FF2B5EF4-FFF2-40B4-BE49-F238E27FC236}">
                <a16:creationId xmlns:a16="http://schemas.microsoft.com/office/drawing/2014/main" id="{00D3430A-0A82-4470-8E72-85107F8F3112}"/>
              </a:ext>
            </a:extLst>
          </p:cNvPr>
          <p:cNvSpPr/>
          <p:nvPr/>
        </p:nvSpPr>
        <p:spPr>
          <a:xfrm>
            <a:off x="1403648" y="4813898"/>
            <a:ext cx="792088" cy="127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Aşağı 12">
            <a:extLst>
              <a:ext uri="{FF2B5EF4-FFF2-40B4-BE49-F238E27FC236}">
                <a16:creationId xmlns:a16="http://schemas.microsoft.com/office/drawing/2014/main" id="{CE0F0F63-8C75-43B0-8468-30A9D1FC6296}"/>
              </a:ext>
            </a:extLst>
          </p:cNvPr>
          <p:cNvSpPr/>
          <p:nvPr/>
        </p:nvSpPr>
        <p:spPr>
          <a:xfrm rot="6430627">
            <a:off x="2831843" y="4915981"/>
            <a:ext cx="45719" cy="503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37BF190F-8FF3-4AE3-9FDB-5E56F4C63801}"/>
              </a:ext>
            </a:extLst>
          </p:cNvPr>
          <p:cNvSpPr txBox="1"/>
          <p:nvPr/>
        </p:nvSpPr>
        <p:spPr>
          <a:xfrm>
            <a:off x="3347864" y="5167787"/>
            <a:ext cx="453837" cy="369332"/>
          </a:xfrm>
          <a:prstGeom prst="rect">
            <a:avLst/>
          </a:prstGeom>
          <a:noFill/>
        </p:spPr>
        <p:txBody>
          <a:bodyPr wrap="square" rtlCol="0">
            <a:spAutoFit/>
          </a:bodyPr>
          <a:lstStyle/>
          <a:p>
            <a:r>
              <a:rPr lang="tr-TR" dirty="0"/>
              <a:t>Q</a:t>
            </a:r>
          </a:p>
        </p:txBody>
      </p:sp>
      <p:sp>
        <p:nvSpPr>
          <p:cNvPr id="15" name="Metin kutusu 14">
            <a:extLst>
              <a:ext uri="{FF2B5EF4-FFF2-40B4-BE49-F238E27FC236}">
                <a16:creationId xmlns:a16="http://schemas.microsoft.com/office/drawing/2014/main" id="{A2EDE1A5-8B44-46C3-A27F-950BE0E5A195}"/>
              </a:ext>
            </a:extLst>
          </p:cNvPr>
          <p:cNvSpPr txBox="1"/>
          <p:nvPr/>
        </p:nvSpPr>
        <p:spPr>
          <a:xfrm>
            <a:off x="2349756" y="3663067"/>
            <a:ext cx="504946" cy="369332"/>
          </a:xfrm>
          <a:prstGeom prst="rect">
            <a:avLst/>
          </a:prstGeom>
          <a:noFill/>
        </p:spPr>
        <p:txBody>
          <a:bodyPr wrap="none" rtlCol="0">
            <a:spAutoFit/>
          </a:bodyPr>
          <a:lstStyle/>
          <a:p>
            <a:r>
              <a:rPr lang="tr-TR" dirty="0" err="1"/>
              <a:t>Wp</a:t>
            </a:r>
            <a:endParaRPr lang="tr-TR" dirty="0"/>
          </a:p>
        </p:txBody>
      </p:sp>
      <p:sp>
        <p:nvSpPr>
          <p:cNvPr id="16" name="Metin kutusu 15">
            <a:extLst>
              <a:ext uri="{FF2B5EF4-FFF2-40B4-BE49-F238E27FC236}">
                <a16:creationId xmlns:a16="http://schemas.microsoft.com/office/drawing/2014/main" id="{14E29F5E-2B18-457C-9338-C741FB547672}"/>
              </a:ext>
            </a:extLst>
          </p:cNvPr>
          <p:cNvSpPr txBox="1"/>
          <p:nvPr/>
        </p:nvSpPr>
        <p:spPr>
          <a:xfrm>
            <a:off x="845162" y="4481526"/>
            <a:ext cx="1074012" cy="369332"/>
          </a:xfrm>
          <a:prstGeom prst="rect">
            <a:avLst/>
          </a:prstGeom>
          <a:noFill/>
        </p:spPr>
        <p:txBody>
          <a:bodyPr wrap="none" rtlCol="0">
            <a:spAutoFit/>
          </a:bodyPr>
          <a:lstStyle/>
          <a:p>
            <a:r>
              <a:rPr lang="tr-TR" dirty="0" err="1"/>
              <a:t>Wmil</a:t>
            </a:r>
            <a:r>
              <a:rPr lang="tr-TR" dirty="0"/>
              <a:t>?-=?</a:t>
            </a:r>
          </a:p>
        </p:txBody>
      </p:sp>
    </p:spTree>
    <p:extLst>
      <p:ext uri="{BB962C8B-B14F-4D97-AF65-F5344CB8AC3E}">
        <p14:creationId xmlns:p14="http://schemas.microsoft.com/office/powerpoint/2010/main" val="228834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4499822" cy="209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111065"/>
            <a:ext cx="3621480" cy="135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611560" y="4221088"/>
            <a:ext cx="8136904" cy="923330"/>
          </a:xfrm>
          <a:prstGeom prst="rect">
            <a:avLst/>
          </a:prstGeom>
        </p:spPr>
        <p:txBody>
          <a:bodyPr wrap="square">
            <a:spAutoFit/>
          </a:bodyPr>
          <a:lstStyle/>
          <a:p>
            <a:pPr algn="just"/>
            <a:r>
              <a:rPr lang="tr-TR" dirty="0"/>
              <a:t>Çoğu uygulamalar için hem sürekli (kararlı) akış (akış değişkenleri zamanla değişmemekte) hem de </a:t>
            </a:r>
            <a:r>
              <a:rPr lang="tr-TR" dirty="0" err="1"/>
              <a:t>üniform</a:t>
            </a:r>
            <a:r>
              <a:rPr lang="tr-TR" dirty="0"/>
              <a:t> akış(hız, basınç ve yoğunluk kesit alanı boyunca sabittir) varsayımlarının kabul edilebilir olduklarını göz önünde bulundurmalıyız.</a:t>
            </a:r>
          </a:p>
        </p:txBody>
      </p:sp>
    </p:spTree>
    <p:extLst>
      <p:ext uri="{BB962C8B-B14F-4D97-AF65-F5344CB8AC3E}">
        <p14:creationId xmlns:p14="http://schemas.microsoft.com/office/powerpoint/2010/main" val="2419461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mc:AlternateContent xmlns:mc="http://schemas.openxmlformats.org/markup-compatibility/2006" xmlns:a14="http://schemas.microsoft.com/office/drawing/2010/main">
        <mc:Choice Requires="a14">
          <p:sp>
            <p:nvSpPr>
              <p:cNvPr id="6" name="Dikdörtgen 5"/>
              <p:cNvSpPr/>
              <p:nvPr/>
            </p:nvSpPr>
            <p:spPr>
              <a:xfrm>
                <a:off x="611560" y="1916832"/>
                <a:ext cx="8136904" cy="4023602"/>
              </a:xfrm>
              <a:prstGeom prst="rect">
                <a:avLst/>
              </a:prstGeom>
            </p:spPr>
            <p:txBody>
              <a:bodyPr wrap="square">
                <a:spAutoFit/>
              </a:bodyPr>
              <a:lstStyle/>
              <a:p>
                <a:r>
                  <a:rPr lang="tr-TR" b="1" u="sng" dirty="0"/>
                  <a:t>Süreklilik Denklemi</a:t>
                </a:r>
              </a:p>
              <a:p>
                <a:endParaRPr lang="tr-TR" b="1" u="sng" dirty="0"/>
              </a:p>
              <a:p>
                <a14:m>
                  <m:oMath xmlns:m="http://schemas.openxmlformats.org/officeDocument/2006/math">
                    <m:d>
                      <m:dPr>
                        <m:begChr m:val="{"/>
                        <m:endChr m:val="}"/>
                        <m:ctrlPr>
                          <a:rPr lang="tr-TR" i="1" smtClean="0">
                            <a:latin typeface="Cambria Math" panose="02040503050406030204" pitchFamily="18" charset="0"/>
                          </a:rPr>
                        </m:ctrlPr>
                      </m:dPr>
                      <m:e>
                        <m:eqArr>
                          <m:eqArrPr>
                            <m:ctrlPr>
                              <a:rPr lang="tr-TR" b="0" i="1" smtClean="0">
                                <a:latin typeface="Cambria Math" panose="02040503050406030204" pitchFamily="18" charset="0"/>
                              </a:rPr>
                            </m:ctrlPr>
                          </m:eqArrPr>
                          <m:e>
                            <m:r>
                              <a:rPr lang="tr-TR" b="0" i="1" smtClean="0">
                                <a:latin typeface="Cambria Math"/>
                              </a:rPr>
                              <m:t>𝐾𝑜𝑛𝑡𝑟𝑜𝑙</m:t>
                            </m:r>
                            <m:r>
                              <a:rPr lang="tr-TR" b="0" i="1" smtClean="0">
                                <a:latin typeface="Cambria Math"/>
                              </a:rPr>
                              <m:t> </m:t>
                            </m:r>
                            <m:r>
                              <a:rPr lang="tr-TR" b="0" i="1" smtClean="0">
                                <a:latin typeface="Cambria Math"/>
                              </a:rPr>
                              <m:t>𝐻𝑎𝑐𝑚𝑖𝑛𝑒</m:t>
                            </m:r>
                          </m:e>
                          <m:e>
                            <m:r>
                              <a:rPr lang="tr-TR" b="0" i="1" smtClean="0">
                                <a:latin typeface="Cambria Math"/>
                              </a:rPr>
                              <m:t>𝐺𝑖𝑟𝑒𝑛</m:t>
                            </m:r>
                            <m:r>
                              <a:rPr lang="tr-TR" b="0" i="1" smtClean="0">
                                <a:latin typeface="Cambria Math"/>
                              </a:rPr>
                              <m:t> </m:t>
                            </m:r>
                            <m:r>
                              <a:rPr lang="tr-TR" b="0" i="1" smtClean="0">
                                <a:latin typeface="Cambria Math"/>
                              </a:rPr>
                              <m:t>𝐾</m:t>
                            </m:r>
                            <m:r>
                              <a:rPr lang="tr-TR" b="0" i="1" smtClean="0">
                                <a:latin typeface="Cambria Math"/>
                              </a:rPr>
                              <m:t>ü</m:t>
                            </m:r>
                            <m:r>
                              <a:rPr lang="tr-TR" b="0" i="1" smtClean="0">
                                <a:latin typeface="Cambria Math"/>
                              </a:rPr>
                              <m:t>𝑡𝑙𝑒</m:t>
                            </m:r>
                          </m:e>
                          <m:e>
                            <m:sSub>
                              <m:sSubPr>
                                <m:ctrlPr>
                                  <a:rPr lang="tr-TR" b="0" i="1" smtClean="0">
                                    <a:latin typeface="Cambria Math" panose="02040503050406030204" pitchFamily="18" charset="0"/>
                                  </a:rPr>
                                </m:ctrlPr>
                              </m:sSubPr>
                              <m:e>
                                <m:r>
                                  <a:rPr lang="tr-TR" b="0" i="1" smtClean="0">
                                    <a:latin typeface="Cambria Math"/>
                                  </a:rPr>
                                  <m:t>𝑚</m:t>
                                </m:r>
                              </m:e>
                              <m:sub>
                                <m:r>
                                  <a:rPr lang="tr-TR" b="0" i="1" smtClean="0">
                                    <a:latin typeface="Cambria Math"/>
                                  </a:rPr>
                                  <m:t>1</m:t>
                                </m:r>
                              </m:sub>
                            </m:sSub>
                          </m:e>
                        </m:eqArr>
                      </m:e>
                    </m:d>
                    <m:r>
                      <a:rPr lang="tr-TR" b="0" i="1" smtClean="0">
                        <a:latin typeface="Cambria Math"/>
                      </a:rPr>
                      <m:t>−</m:t>
                    </m:r>
                    <m:d>
                      <m:dPr>
                        <m:begChr m:val="{"/>
                        <m:endChr m:val="}"/>
                        <m:ctrlPr>
                          <a:rPr lang="tr-TR" b="0" i="1" smtClean="0">
                            <a:latin typeface="Cambria Math" panose="02040503050406030204" pitchFamily="18" charset="0"/>
                          </a:rPr>
                        </m:ctrlPr>
                      </m:dPr>
                      <m:e>
                        <m:eqArr>
                          <m:eqArrPr>
                            <m:ctrlPr>
                              <a:rPr lang="tr-TR" b="0" i="1" smtClean="0">
                                <a:latin typeface="Cambria Math" panose="02040503050406030204" pitchFamily="18" charset="0"/>
                              </a:rPr>
                            </m:ctrlPr>
                          </m:eqArrPr>
                          <m:e>
                            <m:r>
                              <a:rPr lang="tr-TR" b="0" i="1" smtClean="0">
                                <a:latin typeface="Cambria Math"/>
                              </a:rPr>
                              <m:t>𝐾𝑜𝑛𝑡𝑟𝑜𝑙</m:t>
                            </m:r>
                            <m:r>
                              <a:rPr lang="tr-TR" b="0" i="1" smtClean="0">
                                <a:latin typeface="Cambria Math"/>
                              </a:rPr>
                              <m:t> </m:t>
                            </m:r>
                            <m:r>
                              <a:rPr lang="tr-TR" b="0" i="1" smtClean="0">
                                <a:latin typeface="Cambria Math"/>
                              </a:rPr>
                              <m:t>𝐻𝑎𝑐𝑚𝑖𝑛𝑖</m:t>
                            </m:r>
                          </m:e>
                          <m:e>
                            <m:r>
                              <a:rPr lang="tr-TR" b="0" i="1" smtClean="0">
                                <a:latin typeface="Cambria Math"/>
                              </a:rPr>
                              <m:t>𝑇𝑒𝑟𝑘𝑒𝑑𝑒𝑛</m:t>
                            </m:r>
                            <m:r>
                              <a:rPr lang="tr-TR" b="0" i="1" smtClean="0">
                                <a:latin typeface="Cambria Math"/>
                              </a:rPr>
                              <m:t> </m:t>
                            </m:r>
                            <m:r>
                              <a:rPr lang="tr-TR" b="0" i="1" smtClean="0">
                                <a:latin typeface="Cambria Math"/>
                              </a:rPr>
                              <m:t>𝐾</m:t>
                            </m:r>
                            <m:r>
                              <a:rPr lang="tr-TR" b="0" i="1" smtClean="0">
                                <a:latin typeface="Cambria Math"/>
                              </a:rPr>
                              <m:t>ü</m:t>
                            </m:r>
                            <m:r>
                              <a:rPr lang="tr-TR" b="0" i="1" smtClean="0">
                                <a:latin typeface="Cambria Math"/>
                              </a:rPr>
                              <m:t>𝑡𝑙𝑒</m:t>
                            </m:r>
                          </m:e>
                          <m:e>
                            <m:sSub>
                              <m:sSubPr>
                                <m:ctrlPr>
                                  <a:rPr lang="tr-TR" b="0" i="1" smtClean="0">
                                    <a:latin typeface="Cambria Math" panose="02040503050406030204" pitchFamily="18" charset="0"/>
                                  </a:rPr>
                                </m:ctrlPr>
                              </m:sSubPr>
                              <m:e>
                                <m:r>
                                  <a:rPr lang="tr-TR" b="0" i="1" smtClean="0">
                                    <a:latin typeface="Cambria Math"/>
                                  </a:rPr>
                                  <m:t>𝑚</m:t>
                                </m:r>
                              </m:e>
                              <m:sub>
                                <m:r>
                                  <a:rPr lang="tr-TR" b="0" i="1" smtClean="0">
                                    <a:latin typeface="Cambria Math"/>
                                  </a:rPr>
                                  <m:t>2</m:t>
                                </m:r>
                              </m:sub>
                            </m:sSub>
                          </m:e>
                        </m:eqArr>
                      </m:e>
                    </m:d>
                    <m:r>
                      <a:rPr lang="tr-TR" b="0" i="1" smtClean="0">
                        <a:latin typeface="Cambria Math"/>
                      </a:rPr>
                      <m:t>=</m:t>
                    </m:r>
                    <m:d>
                      <m:dPr>
                        <m:begChr m:val="{"/>
                        <m:endChr m:val="}"/>
                        <m:ctrlPr>
                          <a:rPr lang="tr-TR" i="1">
                            <a:latin typeface="Cambria Math" panose="02040503050406030204" pitchFamily="18" charset="0"/>
                          </a:rPr>
                        </m:ctrlPr>
                      </m:dPr>
                      <m:e>
                        <m:eqArr>
                          <m:eqArrPr>
                            <m:ctrlPr>
                              <a:rPr lang="tr-TR" i="1">
                                <a:latin typeface="Cambria Math" panose="02040503050406030204" pitchFamily="18" charset="0"/>
                              </a:rPr>
                            </m:ctrlPr>
                          </m:eqArrPr>
                          <m:e>
                            <m:r>
                              <a:rPr lang="tr-TR" i="1">
                                <a:latin typeface="Cambria Math"/>
                              </a:rPr>
                              <m:t>𝐾𝑜𝑛𝑡𝑟𝑜𝑙</m:t>
                            </m:r>
                            <m:r>
                              <a:rPr lang="tr-TR" i="1">
                                <a:latin typeface="Cambria Math"/>
                              </a:rPr>
                              <m:t> </m:t>
                            </m:r>
                            <m:r>
                              <a:rPr lang="tr-TR" i="1">
                                <a:latin typeface="Cambria Math"/>
                              </a:rPr>
                              <m:t>𝐻𝑎𝑐𝑚𝑖𝑛𝑑𝑒𝑘𝑖</m:t>
                            </m:r>
                          </m:e>
                          <m:e>
                            <m:r>
                              <a:rPr lang="tr-TR" b="0" i="1" smtClean="0">
                                <a:latin typeface="Cambria Math"/>
                              </a:rPr>
                              <m:t>𝐾</m:t>
                            </m:r>
                            <m:r>
                              <a:rPr lang="tr-TR" b="0" i="1" smtClean="0">
                                <a:latin typeface="Cambria Math"/>
                              </a:rPr>
                              <m:t>ü</m:t>
                            </m:r>
                            <m:r>
                              <a:rPr lang="tr-TR" b="0" i="1" smtClean="0">
                                <a:latin typeface="Cambria Math"/>
                              </a:rPr>
                              <m:t>𝑡𝑙𝑒</m:t>
                            </m:r>
                            <m:r>
                              <a:rPr lang="tr-TR" b="0" i="1" smtClean="0">
                                <a:latin typeface="Cambria Math"/>
                              </a:rPr>
                              <m:t> </m:t>
                            </m:r>
                            <m:r>
                              <a:rPr lang="tr-TR" b="0" i="1" smtClean="0">
                                <a:latin typeface="Cambria Math"/>
                              </a:rPr>
                              <m:t>𝑑𝑒</m:t>
                            </m:r>
                            <m:r>
                              <a:rPr lang="tr-TR" b="0" i="1" smtClean="0">
                                <a:latin typeface="Cambria Math"/>
                              </a:rPr>
                              <m:t>ğ</m:t>
                            </m:r>
                            <m:r>
                              <a:rPr lang="tr-TR" b="0" i="1" smtClean="0">
                                <a:latin typeface="Cambria Math"/>
                              </a:rPr>
                              <m:t>𝑖</m:t>
                            </m:r>
                            <m:r>
                              <a:rPr lang="tr-TR" b="0" i="1" smtClean="0">
                                <a:latin typeface="Cambria Math"/>
                              </a:rPr>
                              <m:t>ş</m:t>
                            </m:r>
                            <m:r>
                              <a:rPr lang="tr-TR" b="0" i="1" smtClean="0">
                                <a:latin typeface="Cambria Math"/>
                              </a:rPr>
                              <m:t>𝑖𝑚𝑖</m:t>
                            </m:r>
                          </m:e>
                          <m:e>
                            <m:r>
                              <a:rPr lang="tr-TR" i="1" smtClean="0">
                                <a:latin typeface="Cambria Math"/>
                                <a:ea typeface="Cambria Math"/>
                              </a:rPr>
                              <m:t>𝛥</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𝑚</m:t>
                                </m:r>
                              </m:e>
                              <m:sub>
                                <m:r>
                                  <a:rPr lang="tr-TR" b="0" i="1" smtClean="0">
                                    <a:latin typeface="Cambria Math"/>
                                    <a:ea typeface="Cambria Math"/>
                                  </a:rPr>
                                  <m:t>𝑐</m:t>
                                </m:r>
                                <m:r>
                                  <a:rPr lang="tr-TR" b="0" i="1" smtClean="0">
                                    <a:latin typeface="Cambria Math"/>
                                    <a:ea typeface="Cambria Math"/>
                                  </a:rPr>
                                  <m:t>.</m:t>
                                </m:r>
                                <m:r>
                                  <a:rPr lang="tr-TR" b="0" i="1" smtClean="0">
                                    <a:latin typeface="Cambria Math"/>
                                    <a:ea typeface="Cambria Math"/>
                                  </a:rPr>
                                  <m:t>𝑣</m:t>
                                </m:r>
                              </m:sub>
                            </m:sSub>
                          </m:e>
                        </m:eqArr>
                      </m:e>
                    </m:d>
                  </m:oMath>
                </a14:m>
                <a:r>
                  <a:rPr lang="tr-TR" dirty="0"/>
                  <a:t>         (4.54)</a:t>
                </a:r>
              </a:p>
              <a:p>
                <a:endParaRPr lang="tr-TR" dirty="0"/>
              </a:p>
              <a:p>
                <a:pPr algn="just"/>
                <a14:m>
                  <m:oMath xmlns:m="http://schemas.openxmlformats.org/officeDocument/2006/math">
                    <m:r>
                      <a:rPr lang="tr-TR" i="1" dirty="0" smtClean="0">
                        <a:latin typeface="Cambria Math"/>
                      </a:rPr>
                      <m:t>∆</m:t>
                    </m:r>
                    <m:r>
                      <a:rPr lang="tr-TR" i="1" dirty="0">
                        <a:latin typeface="Cambria Math"/>
                      </a:rPr>
                      <m:t>𝑡</m:t>
                    </m:r>
                  </m:oMath>
                </a14:m>
                <a:r>
                  <a:rPr lang="tr-TR" dirty="0"/>
                  <a:t> zaman aralığında A kesitinden geçen kütle miktarı </a:t>
                </a:r>
                <a14:m>
                  <m:oMath xmlns:m="http://schemas.openxmlformats.org/officeDocument/2006/math">
                    <m:r>
                      <a:rPr lang="tr-TR" i="1" smtClean="0">
                        <a:latin typeface="Cambria Math"/>
                        <a:ea typeface="Cambria Math"/>
                      </a:rPr>
                      <m:t>𝜌</m:t>
                    </m:r>
                    <m:r>
                      <a:rPr lang="tr-TR" b="0" i="1" smtClean="0">
                        <a:latin typeface="Cambria Math"/>
                        <a:ea typeface="Cambria Math"/>
                      </a:rPr>
                      <m:t>𝐴</m:t>
                    </m:r>
                    <m:r>
                      <a:rPr lang="tr-TR" b="0" i="1" smtClean="0">
                        <a:latin typeface="Cambria Math"/>
                        <a:ea typeface="Cambria Math"/>
                      </a:rPr>
                      <m:t> </m:t>
                    </m:r>
                    <m:r>
                      <a:rPr lang="tr-TR" b="0" i="1" smtClean="0">
                        <a:latin typeface="Cambria Math"/>
                        <a:ea typeface="Cambria Math"/>
                      </a:rPr>
                      <m:t>𝑉</m:t>
                    </m:r>
                    <m:r>
                      <a:rPr lang="tr-TR" b="0" i="1" smtClean="0">
                        <a:latin typeface="Cambria Math"/>
                        <a:ea typeface="Cambria Math"/>
                      </a:rPr>
                      <m:t> </m:t>
                    </m:r>
                    <m:r>
                      <a:rPr lang="tr-TR" b="0" i="1" smtClean="0">
                        <a:latin typeface="Cambria Math"/>
                        <a:ea typeface="Cambria Math"/>
                      </a:rPr>
                      <m:t>𝛥</m:t>
                    </m:r>
                    <m:r>
                      <a:rPr lang="tr-TR" b="0" i="1" smtClean="0">
                        <a:latin typeface="Cambria Math"/>
                        <a:ea typeface="Cambria Math"/>
                      </a:rPr>
                      <m:t>𝑡</m:t>
                    </m:r>
                    <m:r>
                      <a:rPr lang="tr-TR" b="0" i="1" smtClean="0">
                        <a:latin typeface="Cambria Math"/>
                        <a:ea typeface="Cambria Math"/>
                      </a:rPr>
                      <m:t> </m:t>
                    </m:r>
                  </m:oMath>
                </a14:m>
                <a:r>
                  <a:rPr lang="tr-TR" dirty="0"/>
                  <a:t>şeklinde gösterilebilir. Burada </a:t>
                </a:r>
                <a14:m>
                  <m:oMath xmlns:m="http://schemas.openxmlformats.org/officeDocument/2006/math">
                    <m:r>
                      <a:rPr lang="tr-TR" i="1">
                        <a:latin typeface="Cambria Math"/>
                        <a:ea typeface="Cambria Math"/>
                      </a:rPr>
                      <m:t>𝑉</m:t>
                    </m:r>
                    <m:r>
                      <a:rPr lang="tr-TR" i="1">
                        <a:latin typeface="Cambria Math"/>
                        <a:ea typeface="Cambria Math"/>
                      </a:rPr>
                      <m:t> </m:t>
                    </m:r>
                    <m:r>
                      <a:rPr lang="tr-TR" i="1">
                        <a:latin typeface="Cambria Math"/>
                        <a:ea typeface="Cambria Math"/>
                      </a:rPr>
                      <m:t>𝛥</m:t>
                    </m:r>
                    <m:r>
                      <a:rPr lang="tr-TR" i="1">
                        <a:latin typeface="Cambria Math"/>
                        <a:ea typeface="Cambria Math"/>
                      </a:rPr>
                      <m:t>𝑡</m:t>
                    </m:r>
                    <m:r>
                      <a:rPr lang="tr-TR" i="1">
                        <a:latin typeface="Cambria Math"/>
                        <a:ea typeface="Cambria Math"/>
                      </a:rPr>
                      <m:t> </m:t>
                    </m:r>
                  </m:oMath>
                </a14:m>
                <a:r>
                  <a:rPr lang="tr-TR" dirty="0"/>
                  <a:t>kütle parçacıklarının kat ettiği mesafe ve </a:t>
                </a:r>
                <a14:m>
                  <m:oMath xmlns:m="http://schemas.openxmlformats.org/officeDocument/2006/math">
                    <m:r>
                      <a:rPr lang="tr-TR" i="1">
                        <a:latin typeface="Cambria Math"/>
                        <a:ea typeface="Cambria Math"/>
                      </a:rPr>
                      <m:t>𝐴</m:t>
                    </m:r>
                    <m:r>
                      <a:rPr lang="tr-TR" i="1">
                        <a:latin typeface="Cambria Math"/>
                        <a:ea typeface="Cambria Math"/>
                      </a:rPr>
                      <m:t> </m:t>
                    </m:r>
                    <m:r>
                      <a:rPr lang="tr-TR" i="1">
                        <a:latin typeface="Cambria Math"/>
                        <a:ea typeface="Cambria Math"/>
                      </a:rPr>
                      <m:t>𝑉</m:t>
                    </m:r>
                    <m:r>
                      <a:rPr lang="tr-TR" i="1">
                        <a:latin typeface="Cambria Math"/>
                        <a:ea typeface="Cambria Math"/>
                      </a:rPr>
                      <m:t> </m:t>
                    </m:r>
                    <m:r>
                      <a:rPr lang="tr-TR" i="1">
                        <a:latin typeface="Cambria Math"/>
                        <a:ea typeface="Cambria Math"/>
                      </a:rPr>
                      <m:t>𝛥</m:t>
                    </m:r>
                    <m:r>
                      <a:rPr lang="tr-TR" i="1">
                        <a:latin typeface="Cambria Math"/>
                        <a:ea typeface="Cambria Math"/>
                      </a:rPr>
                      <m:t>𝑡</m:t>
                    </m:r>
                    <m:r>
                      <a:rPr lang="tr-TR" i="1">
                        <a:latin typeface="Cambria Math"/>
                        <a:ea typeface="Cambria Math"/>
                      </a:rPr>
                      <m:t> </m:t>
                    </m:r>
                  </m:oMath>
                </a14:m>
                <a:r>
                  <a:rPr lang="tr-TR" dirty="0" err="1"/>
                  <a:t>ise</a:t>
                </a:r>
                <a:r>
                  <a:rPr lang="tr-TR" dirty="0"/>
                  <a:t> kütle parçacıkların üzerinden geçtiği hacimdir. Böylece denklem (4.54) aşağıdaki şekilde yazılabilir.</a:t>
                </a:r>
              </a:p>
              <a:p>
                <a:pPr algn="just"/>
                <a:endParaRPr lang="tr-TR" dirty="0"/>
              </a:p>
              <a:p>
                <a:pPr algn="just"/>
                <a:r>
                  <a:rPr lang="tr-TR" b="0" dirty="0">
                    <a:ea typeface="Cambria Math"/>
                  </a:rPr>
                  <a:t>			</a:t>
                </a:r>
                <a14:m>
                  <m:oMath xmlns:m="http://schemas.openxmlformats.org/officeDocument/2006/math">
                    <m:sSub>
                      <m:sSubPr>
                        <m:ctrlPr>
                          <a:rPr lang="tr-TR" b="0" i="1" smtClean="0">
                            <a:latin typeface="Cambria Math" panose="02040503050406030204" pitchFamily="18" charset="0"/>
                            <a:ea typeface="Cambria Math"/>
                          </a:rPr>
                        </m:ctrlPr>
                      </m:sSubPr>
                      <m:e>
                        <m:r>
                          <a:rPr lang="tr-TR" i="1">
                            <a:latin typeface="Cambria Math"/>
                            <a:ea typeface="Cambria Math"/>
                          </a:rPr>
                          <m:t>𝜌</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i="1">
                            <a:latin typeface="Cambria Math"/>
                            <a:ea typeface="Cambria Math"/>
                          </a:rPr>
                          <m:t>𝐴</m:t>
                        </m:r>
                      </m:e>
                      <m:sub>
                        <m:r>
                          <a:rPr lang="tr-TR" b="0" i="1" smtClean="0">
                            <a:latin typeface="Cambria Math"/>
                            <a:ea typeface="Cambria Math"/>
                          </a:rPr>
                          <m:t>1</m:t>
                        </m:r>
                      </m:sub>
                    </m:sSub>
                    <m:r>
                      <a:rPr lang="tr-TR" i="1">
                        <a:latin typeface="Cambria Math"/>
                        <a:ea typeface="Cambria Math"/>
                      </a:rPr>
                      <m:t> </m:t>
                    </m:r>
                    <m:sSub>
                      <m:sSubPr>
                        <m:ctrlPr>
                          <a:rPr lang="tr-TR" b="0" i="1" smtClean="0">
                            <a:latin typeface="Cambria Math" panose="02040503050406030204" pitchFamily="18" charset="0"/>
                            <a:ea typeface="Cambria Math"/>
                          </a:rPr>
                        </m:ctrlPr>
                      </m:sSubPr>
                      <m:e>
                        <m:r>
                          <a:rPr lang="tr-TR" i="1">
                            <a:latin typeface="Cambria Math"/>
                            <a:ea typeface="Cambria Math"/>
                          </a:rPr>
                          <m:t>𝑉</m:t>
                        </m:r>
                      </m:e>
                      <m:sub>
                        <m:r>
                          <a:rPr lang="tr-TR" b="0" i="1" smtClean="0">
                            <a:latin typeface="Cambria Math"/>
                            <a:ea typeface="Cambria Math"/>
                          </a:rPr>
                          <m:t>1</m:t>
                        </m:r>
                      </m:sub>
                    </m:sSub>
                    <m:r>
                      <a:rPr lang="tr-TR" i="1">
                        <a:latin typeface="Cambria Math"/>
                        <a:ea typeface="Cambria Math"/>
                      </a:rPr>
                      <m:t> </m:t>
                    </m:r>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i="1">
                            <a:latin typeface="Cambria Math"/>
                            <a:ea typeface="Cambria Math"/>
                          </a:rPr>
                          <m:t>𝜌</m:t>
                        </m:r>
                      </m:e>
                      <m:sub>
                        <m:r>
                          <a:rPr lang="tr-TR" b="0" i="1" smtClean="0">
                            <a:latin typeface="Cambria Math"/>
                            <a:ea typeface="Cambria Math"/>
                          </a:rPr>
                          <m:t>2</m:t>
                        </m:r>
                      </m:sub>
                    </m:sSub>
                    <m:sSub>
                      <m:sSubPr>
                        <m:ctrlPr>
                          <a:rPr lang="tr-TR" b="0" i="1" smtClean="0">
                            <a:latin typeface="Cambria Math" panose="02040503050406030204" pitchFamily="18" charset="0"/>
                            <a:ea typeface="Cambria Math"/>
                          </a:rPr>
                        </m:ctrlPr>
                      </m:sSubPr>
                      <m:e>
                        <m:r>
                          <a:rPr lang="tr-TR" i="1">
                            <a:latin typeface="Cambria Math"/>
                            <a:ea typeface="Cambria Math"/>
                          </a:rPr>
                          <m:t>𝐴</m:t>
                        </m:r>
                      </m:e>
                      <m:sub>
                        <m:r>
                          <a:rPr lang="tr-TR" b="0" i="1" smtClean="0">
                            <a:latin typeface="Cambria Math"/>
                            <a:ea typeface="Cambria Math"/>
                          </a:rPr>
                          <m:t>2</m:t>
                        </m:r>
                      </m:sub>
                    </m:sSub>
                    <m:r>
                      <a:rPr lang="tr-TR" i="1">
                        <a:latin typeface="Cambria Math"/>
                        <a:ea typeface="Cambria Math"/>
                      </a:rPr>
                      <m:t> </m:t>
                    </m:r>
                    <m:sSub>
                      <m:sSubPr>
                        <m:ctrlPr>
                          <a:rPr lang="tr-TR" b="0" i="1" smtClean="0">
                            <a:latin typeface="Cambria Math" panose="02040503050406030204" pitchFamily="18" charset="0"/>
                            <a:ea typeface="Cambria Math"/>
                          </a:rPr>
                        </m:ctrlPr>
                      </m:sSubPr>
                      <m:e>
                        <m:r>
                          <a:rPr lang="tr-TR" i="1">
                            <a:latin typeface="Cambria Math"/>
                            <a:ea typeface="Cambria Math"/>
                          </a:rPr>
                          <m:t>𝑉</m:t>
                        </m:r>
                      </m:e>
                      <m:sub>
                        <m:r>
                          <a:rPr lang="tr-TR" b="0" i="1" smtClean="0">
                            <a:latin typeface="Cambria Math"/>
                            <a:ea typeface="Cambria Math"/>
                          </a:rPr>
                          <m:t>2</m:t>
                        </m:r>
                      </m:sub>
                    </m:sSub>
                    <m:r>
                      <a:rPr lang="tr-TR" b="0" i="1" smtClean="0">
                        <a:latin typeface="Cambria Math"/>
                        <a:ea typeface="Cambria Math"/>
                      </a:rPr>
                      <m:t>=</m:t>
                    </m:r>
                    <m:r>
                      <a:rPr lang="tr-TR" b="0" i="1" smtClean="0">
                        <a:latin typeface="Cambria Math"/>
                        <a:ea typeface="Cambria Math"/>
                      </a:rPr>
                      <m:t>𝛥</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𝑚</m:t>
                        </m:r>
                      </m:e>
                      <m:sub>
                        <m:r>
                          <a:rPr lang="tr-TR" b="0" i="1" smtClean="0">
                            <a:latin typeface="Cambria Math"/>
                            <a:ea typeface="Cambria Math"/>
                          </a:rPr>
                          <m:t>𝑐</m:t>
                        </m:r>
                        <m:r>
                          <a:rPr lang="tr-TR" b="0" i="1" smtClean="0">
                            <a:latin typeface="Cambria Math"/>
                            <a:ea typeface="Cambria Math"/>
                          </a:rPr>
                          <m:t>.</m:t>
                        </m:r>
                        <m:r>
                          <a:rPr lang="tr-TR" b="0" i="1" smtClean="0">
                            <a:latin typeface="Cambria Math"/>
                            <a:ea typeface="Cambria Math"/>
                          </a:rPr>
                          <m:t>𝑣</m:t>
                        </m:r>
                      </m:sub>
                    </m:sSub>
                  </m:oMath>
                </a14:m>
                <a:r>
                  <a:rPr lang="tr-TR" dirty="0"/>
                  <a:t>			(4.55)</a:t>
                </a:r>
              </a:p>
              <a:p>
                <a:pPr algn="just"/>
                <a:endParaRPr lang="tr-TR" dirty="0"/>
              </a:p>
              <a:p>
                <a:pPr algn="just"/>
                <a:r>
                  <a:rPr lang="tr-TR" dirty="0"/>
                  <a:t>Burada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1</m:t>
                        </m:r>
                      </m:sub>
                    </m:sSub>
                  </m:oMath>
                </a14:m>
                <a:r>
                  <a:rPr lang="tr-TR" dirty="0"/>
                  <a:t> ve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2</m:t>
                        </m:r>
                      </m:sub>
                    </m:sSub>
                  </m:oMath>
                </a14:m>
                <a:r>
                  <a:rPr lang="tr-TR" dirty="0"/>
                  <a:t> hızları sırasıyla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1</m:t>
                        </m:r>
                      </m:sub>
                    </m:sSub>
                  </m:oMath>
                </a14:m>
                <a:r>
                  <a:rPr lang="tr-TR" dirty="0"/>
                  <a:t> ve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2</m:t>
                        </m:r>
                      </m:sub>
                    </m:sSub>
                  </m:oMath>
                </a14:m>
                <a:r>
                  <a:rPr lang="tr-TR" dirty="0"/>
                  <a:t> kesitlerine dik doğrultudaki hızlardır. Burada hızın ve yoğunluğun her iki kesitte </a:t>
                </a:r>
                <a:r>
                  <a:rPr lang="tr-TR" dirty="0" err="1"/>
                  <a:t>üniform</a:t>
                </a:r>
                <a:r>
                  <a:rPr lang="tr-TR" dirty="0"/>
                  <a:t> olduğu kabul edilmiştir.</a:t>
                </a:r>
              </a:p>
            </p:txBody>
          </p:sp>
        </mc:Choice>
        <mc:Fallback xmlns="">
          <p:sp>
            <p:nvSpPr>
              <p:cNvPr id="6" name="Dikdörtgen 5"/>
              <p:cNvSpPr>
                <a:spLocks noRot="1" noChangeAspect="1" noMove="1" noResize="1" noEditPoints="1" noAdjustHandles="1" noChangeArrowheads="1" noChangeShapeType="1" noTextEdit="1"/>
              </p:cNvSpPr>
              <p:nvPr/>
            </p:nvSpPr>
            <p:spPr>
              <a:xfrm>
                <a:off x="611560" y="1916832"/>
                <a:ext cx="8136904" cy="4023602"/>
              </a:xfrm>
              <a:prstGeom prst="rect">
                <a:avLst/>
              </a:prstGeom>
              <a:blipFill rotWithShape="1">
                <a:blip r:embed="rId2"/>
                <a:stretch>
                  <a:fillRect l="-599" t="-758" r="-674" b="-1515"/>
                </a:stretch>
              </a:blipFill>
            </p:spPr>
            <p:txBody>
              <a:bodyPr/>
              <a:lstStyle/>
              <a:p>
                <a:r>
                  <a:rPr lang="tr-TR">
                    <a:noFill/>
                  </a:rPr>
                  <a:t> </a:t>
                </a:r>
              </a:p>
            </p:txBody>
          </p:sp>
        </mc:Fallback>
      </mc:AlternateContent>
    </p:spTree>
    <p:extLst>
      <p:ext uri="{BB962C8B-B14F-4D97-AF65-F5344CB8AC3E}">
        <p14:creationId xmlns:p14="http://schemas.microsoft.com/office/powerpoint/2010/main" val="4020195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mc:AlternateContent xmlns:mc="http://schemas.openxmlformats.org/markup-compatibility/2006" xmlns:a14="http://schemas.microsoft.com/office/drawing/2010/main">
        <mc:Choice Requires="a14">
          <p:sp>
            <p:nvSpPr>
              <p:cNvPr id="4" name="Dikdörtgen 3"/>
              <p:cNvSpPr/>
              <p:nvPr/>
            </p:nvSpPr>
            <p:spPr>
              <a:xfrm>
                <a:off x="503040" y="2044005"/>
                <a:ext cx="8245424" cy="4369273"/>
              </a:xfrm>
              <a:prstGeom prst="rect">
                <a:avLst/>
              </a:prstGeom>
            </p:spPr>
            <p:txBody>
              <a:bodyPr wrap="square">
                <a:spAutoFit/>
              </a:bodyPr>
              <a:lstStyle/>
              <a:p>
                <a:r>
                  <a:rPr lang="tr-TR" dirty="0"/>
                  <a:t>(4.55) ifadesini ∆t’ye böler, ayrıca </a:t>
                </a:r>
                <a14:m>
                  <m:oMath xmlns:m="http://schemas.openxmlformats.org/officeDocument/2006/math">
                    <m:r>
                      <a:rPr lang="tr-TR" i="1" dirty="0" smtClean="0">
                        <a:latin typeface="Cambria Math"/>
                      </a:rPr>
                      <m:t>∆</m:t>
                    </m:r>
                    <m:r>
                      <a:rPr lang="tr-TR" i="1" dirty="0" smtClean="0">
                        <a:latin typeface="Cambria Math"/>
                      </a:rPr>
                      <m:t>𝑡</m:t>
                    </m:r>
                    <m:r>
                      <a:rPr lang="tr-TR" i="1" dirty="0" smtClean="0">
                        <a:latin typeface="Cambria Math"/>
                      </a:rPr>
                      <m:t> →0 </m:t>
                    </m:r>
                  </m:oMath>
                </a14:m>
                <a:r>
                  <a:rPr lang="tr-TR" dirty="0"/>
                  <a:t>olduğu göz önünde bulundurulursa süreklilik denklemi elde edilir.</a:t>
                </a:r>
              </a:p>
              <a:p>
                <a:endParaRPr lang="tr-TR" dirty="0"/>
              </a:p>
              <a:p>
                <a:r>
                  <a:rPr lang="tr-TR" dirty="0">
                    <a:ea typeface="Cambria Math"/>
                  </a:rPr>
                  <a:t>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i="1">
                            <a:latin typeface="Cambria Math"/>
                            <a:ea typeface="Cambria Math"/>
                          </a:rPr>
                          <m:t>1</m:t>
                        </m:r>
                      </m:sub>
                    </m:sSub>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1</m:t>
                        </m:r>
                      </m:sub>
                    </m:sSub>
                    <m:r>
                      <a:rPr lang="tr-TR" i="1">
                        <a:latin typeface="Cambria Math"/>
                        <a:ea typeface="Cambria Math"/>
                      </a:rPr>
                      <m:t> </m:t>
                    </m:r>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1</m:t>
                        </m:r>
                      </m:sub>
                    </m:sSub>
                    <m:r>
                      <a:rPr lang="tr-TR" b="0" i="0" smtClean="0">
                        <a:latin typeface="Cambria Math"/>
                        <a:ea typeface="Cambria Math"/>
                      </a:rPr>
                      <m:t>=</m:t>
                    </m:r>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i="1">
                            <a:latin typeface="Cambria Math"/>
                            <a:ea typeface="Cambria Math"/>
                          </a:rPr>
                          <m:t>2</m:t>
                        </m:r>
                      </m:sub>
                    </m:sSub>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2</m:t>
                        </m:r>
                      </m:sub>
                    </m:sSub>
                    <m:r>
                      <a:rPr lang="tr-TR" i="1">
                        <a:latin typeface="Cambria Math"/>
                        <a:ea typeface="Cambria Math"/>
                      </a:rPr>
                      <m:t> </m:t>
                    </m:r>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2</m:t>
                        </m:r>
                      </m:sub>
                    </m:sSub>
                    <m:r>
                      <a:rPr lang="tr-TR" b="0" i="1" smtClean="0">
                        <a:latin typeface="Cambria Math"/>
                        <a:ea typeface="Cambria Math"/>
                      </a:rPr>
                      <m:t>=</m:t>
                    </m:r>
                    <m:f>
                      <m:fPr>
                        <m:ctrlPr>
                          <a:rPr lang="tr-TR" i="1">
                            <a:latin typeface="Cambria Math" panose="02040503050406030204" pitchFamily="18" charset="0"/>
                            <a:ea typeface="Cambria Math"/>
                          </a:rPr>
                        </m:ctrlPr>
                      </m:fPr>
                      <m:num>
                        <m:r>
                          <a:rPr lang="tr-TR" i="1">
                            <a:latin typeface="Cambria Math"/>
                            <a:ea typeface="Cambria Math"/>
                          </a:rPr>
                          <m:t>𝑑</m:t>
                        </m:r>
                        <m:sSub>
                          <m:sSubPr>
                            <m:ctrlPr>
                              <a:rPr lang="tr-TR" i="1">
                                <a:latin typeface="Cambria Math" panose="02040503050406030204" pitchFamily="18" charset="0"/>
                                <a:ea typeface="Cambria Math"/>
                              </a:rPr>
                            </m:ctrlPr>
                          </m:sSubPr>
                          <m:e>
                            <m:r>
                              <a:rPr lang="tr-TR" i="1">
                                <a:latin typeface="Cambria Math"/>
                                <a:ea typeface="Cambria Math"/>
                              </a:rPr>
                              <m:t>𝑚</m:t>
                            </m:r>
                          </m:e>
                          <m:sub>
                            <m:r>
                              <a:rPr lang="tr-TR" i="1">
                                <a:latin typeface="Cambria Math"/>
                                <a:ea typeface="Cambria Math"/>
                              </a:rPr>
                              <m:t>𝑐</m:t>
                            </m:r>
                            <m:r>
                              <a:rPr lang="tr-TR" i="1">
                                <a:latin typeface="Cambria Math"/>
                                <a:ea typeface="Cambria Math"/>
                              </a:rPr>
                              <m:t>.</m:t>
                            </m:r>
                            <m:r>
                              <a:rPr lang="tr-TR" i="1">
                                <a:latin typeface="Cambria Math"/>
                                <a:ea typeface="Cambria Math"/>
                              </a:rPr>
                              <m:t>𝑣</m:t>
                            </m:r>
                          </m:sub>
                        </m:sSub>
                      </m:num>
                      <m:den>
                        <m:r>
                          <a:rPr lang="tr-TR" i="1">
                            <a:latin typeface="Cambria Math"/>
                            <a:ea typeface="Cambria Math"/>
                          </a:rPr>
                          <m:t>𝑑𝑡</m:t>
                        </m:r>
                      </m:den>
                    </m:f>
                  </m:oMath>
                </a14:m>
                <a:r>
                  <a:rPr lang="tr-TR" dirty="0"/>
                  <a:t>			 (4.56)</a:t>
                </a:r>
              </a:p>
              <a:p>
                <a:endParaRPr lang="tr-TR" dirty="0"/>
              </a:p>
              <a:p>
                <a:pPr algn="just"/>
                <a:r>
                  <a:rPr lang="tr-TR" dirty="0"/>
                  <a:t>Kontrol hacmi içerisinde kütlenin sabit kaldığı sürekli akış durumu için süreklilik denklemi aşağıdaki formüle indirgenir.</a:t>
                </a:r>
              </a:p>
              <a:p>
                <a:endParaRPr lang="tr-TR" dirty="0"/>
              </a:p>
              <a:p>
                <a:r>
                  <a:rPr lang="tr-TR" dirty="0">
                    <a:ea typeface="Cambria Math"/>
                  </a:rPr>
                  <a:t>			</a:t>
                </a:r>
                <a14:m>
                  <m:oMath xmlns:m="http://schemas.openxmlformats.org/officeDocument/2006/math">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i="1">
                            <a:latin typeface="Cambria Math"/>
                            <a:ea typeface="Cambria Math"/>
                          </a:rPr>
                          <m:t>1</m:t>
                        </m:r>
                      </m:sub>
                    </m:sSub>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1</m:t>
                        </m:r>
                      </m:sub>
                    </m:sSub>
                    <m:r>
                      <a:rPr lang="tr-TR" i="1">
                        <a:latin typeface="Cambria Math"/>
                        <a:ea typeface="Cambria Math"/>
                      </a:rPr>
                      <m:t> </m:t>
                    </m:r>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1</m:t>
                        </m:r>
                      </m:sub>
                    </m:sSub>
                    <m:r>
                      <a:rPr lang="tr-TR">
                        <a:latin typeface="Cambria Math"/>
                        <a:ea typeface="Cambria Math"/>
                      </a:rPr>
                      <m:t>=</m:t>
                    </m:r>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i="1">
                            <a:latin typeface="Cambria Math"/>
                            <a:ea typeface="Cambria Math"/>
                          </a:rPr>
                          <m:t>2</m:t>
                        </m:r>
                      </m:sub>
                    </m:sSub>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i="1">
                            <a:latin typeface="Cambria Math"/>
                            <a:ea typeface="Cambria Math"/>
                          </a:rPr>
                          <m:t>2</m:t>
                        </m:r>
                      </m:sub>
                    </m:sSub>
                    <m:r>
                      <a:rPr lang="tr-TR" i="1">
                        <a:latin typeface="Cambria Math"/>
                        <a:ea typeface="Cambria Math"/>
                      </a:rPr>
                      <m:t> </m:t>
                    </m:r>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i="1">
                            <a:latin typeface="Cambria Math"/>
                            <a:ea typeface="Cambria Math"/>
                          </a:rPr>
                          <m:t>2</m:t>
                        </m:r>
                      </m:sub>
                    </m:sSub>
                  </m:oMath>
                </a14:m>
                <a:r>
                  <a:rPr lang="tr-TR" dirty="0"/>
                  <a:t>				  (4.57)</a:t>
                </a:r>
              </a:p>
              <a:p>
                <a:endParaRPr lang="tr-TR" dirty="0"/>
              </a:p>
              <a:p>
                <a:pPr algn="just"/>
                <a:r>
                  <a:rPr lang="tr-TR" dirty="0"/>
                  <a:t>Birim zamanda kesitten geçen kütle miktarı kütle akısı olarak adlandırılır. Birimi kg/s ‘</a:t>
                </a:r>
                <a:r>
                  <a:rPr lang="tr-TR" dirty="0" err="1"/>
                  <a:t>dir</a:t>
                </a:r>
                <a:r>
                  <a:rPr lang="tr-TR" dirty="0"/>
                  <a:t>. </a:t>
                </a:r>
                <a:r>
                  <a:rPr lang="sv-SE" dirty="0"/>
                  <a:t>Aşağıdaki denklem ile ifade edilir.</a:t>
                </a:r>
                <a:endParaRPr lang="tr-TR" dirty="0"/>
              </a:p>
              <a:p>
                <a:pPr algn="just"/>
                <a:r>
                  <a:rPr lang="tr-TR" dirty="0"/>
                  <a:t>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𝑚</m:t>
                        </m:r>
                      </m:e>
                    </m:acc>
                    <m:r>
                      <a:rPr lang="tr-TR" b="0" i="1" smtClean="0">
                        <a:latin typeface="Cambria Math"/>
                      </a:rPr>
                      <m:t>=</m:t>
                    </m:r>
                    <m:r>
                      <a:rPr lang="tr-TR" i="1" smtClean="0">
                        <a:latin typeface="Cambria Math"/>
                        <a:ea typeface="Cambria Math"/>
                      </a:rPr>
                      <m:t>𝜌</m:t>
                    </m:r>
                    <m:r>
                      <a:rPr lang="tr-TR" b="0" i="1" smtClean="0">
                        <a:latin typeface="Cambria Math"/>
                        <a:ea typeface="Cambria Math"/>
                      </a:rPr>
                      <m:t>𝐴</m:t>
                    </m:r>
                    <m:r>
                      <a:rPr lang="tr-TR" b="0" i="1" smtClean="0">
                        <a:latin typeface="Cambria Math"/>
                        <a:ea typeface="Cambria Math"/>
                      </a:rPr>
                      <m:t> </m:t>
                    </m:r>
                    <m:r>
                      <a:rPr lang="tr-TR" b="0" i="1" smtClean="0">
                        <a:latin typeface="Cambria Math"/>
                        <a:ea typeface="Cambria Math"/>
                      </a:rPr>
                      <m:t>𝑉</m:t>
                    </m:r>
                  </m:oMath>
                </a14:m>
                <a:r>
                  <a:rPr lang="tr-TR" dirty="0"/>
                  <a:t> 				  (4.58)</a:t>
                </a:r>
              </a:p>
              <a:p>
                <a:pPr algn="just"/>
                <a:endParaRPr lang="tr-TR" dirty="0"/>
              </a:p>
              <a:p>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503040" y="2044005"/>
                <a:ext cx="8245424" cy="4369273"/>
              </a:xfrm>
              <a:prstGeom prst="rect">
                <a:avLst/>
              </a:prstGeom>
              <a:blipFill rotWithShape="1">
                <a:blip r:embed="rId2"/>
                <a:stretch>
                  <a:fillRect l="-666" t="-697" r="-962"/>
                </a:stretch>
              </a:blipFill>
            </p:spPr>
            <p:txBody>
              <a:bodyPr/>
              <a:lstStyle/>
              <a:p>
                <a:r>
                  <a:rPr lang="tr-TR">
                    <a:noFill/>
                  </a:rPr>
                  <a:t> </a:t>
                </a:r>
              </a:p>
            </p:txBody>
          </p:sp>
        </mc:Fallback>
      </mc:AlternateContent>
    </p:spTree>
    <p:extLst>
      <p:ext uri="{BB962C8B-B14F-4D97-AF65-F5344CB8AC3E}">
        <p14:creationId xmlns:p14="http://schemas.microsoft.com/office/powerpoint/2010/main" val="53658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45</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136904" cy="30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417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46</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p:sp>
        <p:nvSpPr>
          <p:cNvPr id="4" name="Dikdörtgen 3"/>
          <p:cNvSpPr/>
          <p:nvPr/>
        </p:nvSpPr>
        <p:spPr>
          <a:xfrm>
            <a:off x="504578" y="1772816"/>
            <a:ext cx="8243886" cy="646331"/>
          </a:xfrm>
          <a:prstGeom prst="rect">
            <a:avLst/>
          </a:prstGeom>
        </p:spPr>
        <p:txBody>
          <a:bodyPr wrap="square">
            <a:spAutoFit/>
          </a:bodyPr>
          <a:lstStyle/>
          <a:p>
            <a:r>
              <a:rPr lang="tr-TR" b="1" u="sng" dirty="0"/>
              <a:t>Enerji Denklemi</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19147"/>
            <a:ext cx="5133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527473" y="4437112"/>
                <a:ext cx="8243886" cy="920252"/>
              </a:xfrm>
              <a:prstGeom prst="rect">
                <a:avLst/>
              </a:prstGeom>
            </p:spPr>
            <p:txBody>
              <a:bodyPr wrap="square">
                <a:spAutoFit/>
              </a:bodyPr>
              <a:lstStyle/>
              <a:p>
                <a14:m>
                  <m:oMath xmlns:m="http://schemas.openxmlformats.org/officeDocument/2006/math">
                    <m:d>
                      <m:dPr>
                        <m:begChr m:val="{"/>
                        <m:endChr m:val="}"/>
                        <m:ctrlPr>
                          <a:rPr lang="tr-TR" sz="1400" i="1" smtClean="0">
                            <a:latin typeface="Cambria Math" panose="02040503050406030204" pitchFamily="18" charset="0"/>
                          </a:rPr>
                        </m:ctrlPr>
                      </m:dPr>
                      <m:e>
                        <m:eqArr>
                          <m:eqArrPr>
                            <m:ctrlPr>
                              <a:rPr lang="tr-TR" sz="1400" i="1">
                                <a:latin typeface="Cambria Math" panose="02040503050406030204" pitchFamily="18" charset="0"/>
                              </a:rPr>
                            </m:ctrlPr>
                          </m:eqArrPr>
                          <m:e>
                            <m:r>
                              <a:rPr lang="tr-TR" sz="1400" i="1">
                                <a:latin typeface="Cambria Math"/>
                              </a:rPr>
                              <m:t>𝐾𝑜𝑛𝑡𝑟𝑜𝑙</m:t>
                            </m:r>
                            <m:r>
                              <a:rPr lang="tr-TR" sz="1400" i="1">
                                <a:latin typeface="Cambria Math"/>
                              </a:rPr>
                              <m:t> </m:t>
                            </m:r>
                            <m:r>
                              <a:rPr lang="tr-TR" sz="1400" b="0" i="1" smtClean="0">
                                <a:latin typeface="Cambria Math"/>
                              </a:rPr>
                              <m:t>h</m:t>
                            </m:r>
                            <m:r>
                              <a:rPr lang="tr-TR" sz="1400" i="1">
                                <a:latin typeface="Cambria Math"/>
                              </a:rPr>
                              <m:t>𝑎𝑐𝑚𝑖𝑛𝑒</m:t>
                            </m:r>
                          </m:e>
                          <m:e>
                            <m:r>
                              <a:rPr lang="tr-TR" sz="1400" b="0" i="1" smtClean="0">
                                <a:latin typeface="Cambria Math"/>
                              </a:rPr>
                              <m:t>𝑡𝑟𝑎𝑛𝑠𝑓𝑒𝑟</m:t>
                            </m:r>
                            <m:r>
                              <a:rPr lang="tr-TR" sz="1400" b="0" i="1" smtClean="0">
                                <a:latin typeface="Cambria Math"/>
                              </a:rPr>
                              <m:t> </m:t>
                            </m:r>
                            <m:r>
                              <a:rPr lang="tr-TR" sz="1400" b="0" i="1" smtClean="0">
                                <a:latin typeface="Cambria Math"/>
                              </a:rPr>
                              <m:t>𝑒𝑑𝑖𝑙𝑒𝑛</m:t>
                            </m:r>
                            <m:r>
                              <a:rPr lang="tr-TR" sz="1400" b="0" i="1" smtClean="0">
                                <a:latin typeface="Cambria Math"/>
                              </a:rPr>
                              <m:t> </m:t>
                            </m:r>
                          </m:e>
                          <m:e>
                            <m:r>
                              <a:rPr lang="tr-TR" sz="1400" b="0" i="1" smtClean="0">
                                <a:latin typeface="Cambria Math"/>
                              </a:rPr>
                              <m:t>𝑛𝑒𝑡</m:t>
                            </m:r>
                            <m:r>
                              <a:rPr lang="tr-TR" sz="1400" b="0" i="1" smtClean="0">
                                <a:latin typeface="Cambria Math"/>
                              </a:rPr>
                              <m:t> </m:t>
                            </m:r>
                            <m:r>
                              <a:rPr lang="tr-TR" sz="1400" b="0" i="1" smtClean="0">
                                <a:latin typeface="Cambria Math"/>
                              </a:rPr>
                              <m:t>𝑒𝑛𝑒𝑟𝑗𝑖</m:t>
                            </m:r>
                          </m:e>
                          <m:e>
                            <m:r>
                              <a:rPr lang="tr-TR" sz="1400" b="0" i="1" smtClean="0">
                                <a:latin typeface="Cambria Math"/>
                              </a:rPr>
                              <m:t>𝑄</m:t>
                            </m:r>
                            <m:r>
                              <a:rPr lang="tr-TR" sz="1400" b="0" i="1" smtClean="0">
                                <a:latin typeface="Cambria Math"/>
                              </a:rPr>
                              <m:t>−</m:t>
                            </m:r>
                            <m:r>
                              <a:rPr lang="tr-TR" sz="1400" b="0" i="1" smtClean="0">
                                <a:latin typeface="Cambria Math"/>
                              </a:rPr>
                              <m:t>𝑊</m:t>
                            </m:r>
                          </m:e>
                        </m:eqArr>
                      </m:e>
                    </m:d>
                    <m:r>
                      <a:rPr lang="tr-TR" sz="1400" b="0" i="1" smtClean="0">
                        <a:latin typeface="Cambria Math"/>
                      </a:rPr>
                      <m:t>+</m:t>
                    </m:r>
                    <m:d>
                      <m:dPr>
                        <m:begChr m:val="{"/>
                        <m:endChr m:val="}"/>
                        <m:ctrlPr>
                          <a:rPr lang="tr-TR" sz="1400" i="1">
                            <a:latin typeface="Cambria Math" panose="02040503050406030204" pitchFamily="18" charset="0"/>
                          </a:rPr>
                        </m:ctrlPr>
                      </m:dPr>
                      <m:e>
                        <m:eqArr>
                          <m:eqArrPr>
                            <m:ctrlPr>
                              <a:rPr lang="tr-TR" sz="1400" i="1">
                                <a:latin typeface="Cambria Math" panose="02040503050406030204" pitchFamily="18" charset="0"/>
                              </a:rPr>
                            </m:ctrlPr>
                          </m:eqArrPr>
                          <m:e>
                            <m:r>
                              <a:rPr lang="tr-TR" sz="1400" i="1">
                                <a:latin typeface="Cambria Math"/>
                              </a:rPr>
                              <m:t>𝐾𝑜𝑛𝑡𝑟𝑜𝑙</m:t>
                            </m:r>
                          </m:e>
                          <m:e>
                            <m:r>
                              <a:rPr lang="tr-TR" sz="1400" i="1">
                                <a:latin typeface="Cambria Math"/>
                              </a:rPr>
                              <m:t> </m:t>
                            </m:r>
                            <m:r>
                              <a:rPr lang="tr-TR" sz="1400" b="0" i="1" smtClean="0">
                                <a:latin typeface="Cambria Math"/>
                              </a:rPr>
                              <m:t>h</m:t>
                            </m:r>
                            <m:r>
                              <a:rPr lang="tr-TR" sz="1400" i="1">
                                <a:latin typeface="Cambria Math"/>
                              </a:rPr>
                              <m:t>𝑎𝑐𝑚𝑖𝑛</m:t>
                            </m:r>
                            <m:r>
                              <a:rPr lang="tr-TR" sz="1400" b="0" i="1" smtClean="0">
                                <a:latin typeface="Cambria Math"/>
                              </a:rPr>
                              <m:t>𝑒</m:t>
                            </m:r>
                          </m:e>
                          <m:e>
                            <m:r>
                              <a:rPr lang="tr-TR" sz="1400" b="0" i="1" smtClean="0">
                                <a:latin typeface="Cambria Math"/>
                              </a:rPr>
                              <m:t>𝑔𝑖𝑟𝑒𝑛</m:t>
                            </m:r>
                            <m:r>
                              <a:rPr lang="tr-TR" sz="1400" b="0" i="1" smtClean="0">
                                <a:latin typeface="Cambria Math"/>
                              </a:rPr>
                              <m:t> </m:t>
                            </m:r>
                            <m:r>
                              <a:rPr lang="tr-TR" sz="1400" b="0" i="1" smtClean="0">
                                <a:latin typeface="Cambria Math"/>
                              </a:rPr>
                              <m:t>𝑒𝑛𝑒𝑟𝑗𝑖</m:t>
                            </m:r>
                          </m:e>
                          <m:e>
                            <m:sSub>
                              <m:sSubPr>
                                <m:ctrlPr>
                                  <a:rPr lang="tr-TR" sz="1400" b="0" i="1" smtClean="0">
                                    <a:latin typeface="Cambria Math" panose="02040503050406030204" pitchFamily="18" charset="0"/>
                                  </a:rPr>
                                </m:ctrlPr>
                              </m:sSubPr>
                              <m:e>
                                <m:r>
                                  <a:rPr lang="tr-TR" sz="1400" b="0" i="1" smtClean="0">
                                    <a:latin typeface="Cambria Math"/>
                                  </a:rPr>
                                  <m:t>𝐸</m:t>
                                </m:r>
                              </m:e>
                              <m:sub>
                                <m:r>
                                  <a:rPr lang="tr-TR" sz="1400" b="0" i="1" smtClean="0">
                                    <a:latin typeface="Cambria Math"/>
                                  </a:rPr>
                                  <m:t>1</m:t>
                                </m:r>
                              </m:sub>
                            </m:sSub>
                          </m:e>
                        </m:eqArr>
                      </m:e>
                    </m:d>
                    <m:r>
                      <a:rPr lang="tr-TR" sz="1400" b="0" i="1" smtClean="0">
                        <a:latin typeface="Cambria Math"/>
                      </a:rPr>
                      <m:t>−</m:t>
                    </m:r>
                    <m:d>
                      <m:dPr>
                        <m:begChr m:val="{"/>
                        <m:endChr m:val="}"/>
                        <m:ctrlPr>
                          <a:rPr lang="tr-TR" sz="1400" i="1">
                            <a:latin typeface="Cambria Math" panose="02040503050406030204" pitchFamily="18" charset="0"/>
                          </a:rPr>
                        </m:ctrlPr>
                      </m:dPr>
                      <m:e>
                        <m:eqArr>
                          <m:eqArrPr>
                            <m:ctrlPr>
                              <a:rPr lang="tr-TR" sz="1400" i="1">
                                <a:latin typeface="Cambria Math" panose="02040503050406030204" pitchFamily="18" charset="0"/>
                              </a:rPr>
                            </m:ctrlPr>
                          </m:eqArrPr>
                          <m:e>
                            <m:r>
                              <a:rPr lang="tr-TR" sz="1400" i="1">
                                <a:latin typeface="Cambria Math"/>
                              </a:rPr>
                              <m:t>𝐾𝑜𝑛𝑡𝑟𝑜𝑙</m:t>
                            </m:r>
                            <m:r>
                              <a:rPr lang="tr-TR" sz="1400" i="1">
                                <a:latin typeface="Cambria Math"/>
                              </a:rPr>
                              <m:t> </m:t>
                            </m:r>
                          </m:e>
                          <m:e>
                            <m:r>
                              <a:rPr lang="tr-TR" sz="1400" b="0" i="1" smtClean="0">
                                <a:latin typeface="Cambria Math"/>
                              </a:rPr>
                              <m:t>h</m:t>
                            </m:r>
                            <m:r>
                              <a:rPr lang="tr-TR" sz="1400" i="1">
                                <a:latin typeface="Cambria Math"/>
                              </a:rPr>
                              <m:t>𝑎𝑐𝑚𝑖𝑛𝑖</m:t>
                            </m:r>
                          </m:e>
                          <m:e>
                            <m:r>
                              <a:rPr lang="tr-TR" sz="1400" b="0" i="1" smtClean="0">
                                <a:latin typeface="Cambria Math"/>
                              </a:rPr>
                              <m:t>𝑡</m:t>
                            </m:r>
                            <m:r>
                              <a:rPr lang="tr-TR" sz="1400" i="1">
                                <a:latin typeface="Cambria Math"/>
                              </a:rPr>
                              <m:t>𝑒𝑟𝑘𝑒𝑑𝑒𝑛</m:t>
                            </m:r>
                            <m:r>
                              <a:rPr lang="tr-TR" sz="1400" i="1">
                                <a:latin typeface="Cambria Math"/>
                              </a:rPr>
                              <m:t> </m:t>
                            </m:r>
                            <m:r>
                              <a:rPr lang="tr-TR" sz="1400" b="0" i="1" smtClean="0">
                                <a:latin typeface="Cambria Math"/>
                              </a:rPr>
                              <m:t>𝑒𝑛𝑒𝑟𝑗𝑖</m:t>
                            </m:r>
                          </m:e>
                          <m:e>
                            <m:sSub>
                              <m:sSubPr>
                                <m:ctrlPr>
                                  <a:rPr lang="tr-TR" sz="1400" i="1">
                                    <a:latin typeface="Cambria Math" panose="02040503050406030204" pitchFamily="18" charset="0"/>
                                  </a:rPr>
                                </m:ctrlPr>
                              </m:sSubPr>
                              <m:e>
                                <m:r>
                                  <a:rPr lang="tr-TR" sz="1400" b="0" i="1" smtClean="0">
                                    <a:latin typeface="Cambria Math"/>
                                  </a:rPr>
                                  <m:t>𝐸</m:t>
                                </m:r>
                              </m:e>
                              <m:sub>
                                <m:r>
                                  <a:rPr lang="tr-TR" sz="1400" b="0" i="1" smtClean="0">
                                    <a:latin typeface="Cambria Math"/>
                                  </a:rPr>
                                  <m:t>2</m:t>
                                </m:r>
                              </m:sub>
                            </m:sSub>
                          </m:e>
                        </m:eqArr>
                      </m:e>
                    </m:d>
                    <m:r>
                      <a:rPr lang="tr-TR" sz="1400" i="1">
                        <a:latin typeface="Cambria Math"/>
                      </a:rPr>
                      <m:t>=</m:t>
                    </m:r>
                    <m:d>
                      <m:dPr>
                        <m:begChr m:val="{"/>
                        <m:endChr m:val="}"/>
                        <m:ctrlPr>
                          <a:rPr lang="tr-TR" sz="1400" i="1">
                            <a:latin typeface="Cambria Math" panose="02040503050406030204" pitchFamily="18" charset="0"/>
                          </a:rPr>
                        </m:ctrlPr>
                      </m:dPr>
                      <m:e>
                        <m:eqArr>
                          <m:eqArrPr>
                            <m:ctrlPr>
                              <a:rPr lang="tr-TR" sz="1400" i="1">
                                <a:latin typeface="Cambria Math" panose="02040503050406030204" pitchFamily="18" charset="0"/>
                              </a:rPr>
                            </m:ctrlPr>
                          </m:eqArrPr>
                          <m:e>
                            <m:r>
                              <a:rPr lang="tr-TR" sz="1400" i="1">
                                <a:latin typeface="Cambria Math"/>
                              </a:rPr>
                              <m:t>𝐾𝑜𝑛𝑡𝑟𝑜𝑙</m:t>
                            </m:r>
                            <m:r>
                              <a:rPr lang="tr-TR" sz="1400" i="1">
                                <a:latin typeface="Cambria Math"/>
                              </a:rPr>
                              <m:t> </m:t>
                            </m:r>
                          </m:e>
                          <m:e>
                            <m:r>
                              <a:rPr lang="tr-TR" sz="1400" b="0" i="1" smtClean="0">
                                <a:latin typeface="Cambria Math"/>
                              </a:rPr>
                              <m:t>h</m:t>
                            </m:r>
                            <m:r>
                              <a:rPr lang="tr-TR" sz="1400" i="1">
                                <a:latin typeface="Cambria Math"/>
                              </a:rPr>
                              <m:t>𝑎𝑐𝑚𝑖𝑛𝑑𝑒𝑘𝑖</m:t>
                            </m:r>
                          </m:e>
                          <m:e>
                            <m:r>
                              <a:rPr lang="tr-TR" sz="1400" b="0" i="1" smtClean="0">
                                <a:latin typeface="Cambria Math"/>
                              </a:rPr>
                              <m:t>𝑒𝑛𝑒𝑟𝑗𝑖</m:t>
                            </m:r>
                            <m:r>
                              <a:rPr lang="tr-TR" sz="1400" b="0" i="1" smtClean="0">
                                <a:latin typeface="Cambria Math"/>
                              </a:rPr>
                              <m:t> </m:t>
                            </m:r>
                            <m:r>
                              <a:rPr lang="tr-TR" sz="1400" i="1">
                                <a:latin typeface="Cambria Math"/>
                              </a:rPr>
                              <m:t>𝑑𝑒</m:t>
                            </m:r>
                            <m:r>
                              <a:rPr lang="tr-TR" sz="1400" i="1">
                                <a:latin typeface="Cambria Math"/>
                              </a:rPr>
                              <m:t>ğ</m:t>
                            </m:r>
                            <m:r>
                              <a:rPr lang="tr-TR" sz="1400" i="1">
                                <a:latin typeface="Cambria Math"/>
                              </a:rPr>
                              <m:t>𝑖</m:t>
                            </m:r>
                            <m:r>
                              <a:rPr lang="tr-TR" sz="1400" i="1">
                                <a:latin typeface="Cambria Math"/>
                              </a:rPr>
                              <m:t>ş</m:t>
                            </m:r>
                            <m:r>
                              <a:rPr lang="tr-TR" sz="1400" i="1">
                                <a:latin typeface="Cambria Math"/>
                              </a:rPr>
                              <m:t>𝑖𝑚𝑖</m:t>
                            </m:r>
                          </m:e>
                          <m:e>
                            <m:r>
                              <a:rPr lang="tr-TR" sz="1400" i="1">
                                <a:latin typeface="Cambria Math"/>
                                <a:ea typeface="Cambria Math"/>
                              </a:rPr>
                              <m:t>𝛥</m:t>
                            </m:r>
                            <m:sSub>
                              <m:sSubPr>
                                <m:ctrlPr>
                                  <a:rPr lang="tr-TR" sz="1400" i="1">
                                    <a:latin typeface="Cambria Math" panose="02040503050406030204" pitchFamily="18" charset="0"/>
                                    <a:ea typeface="Cambria Math"/>
                                  </a:rPr>
                                </m:ctrlPr>
                              </m:sSubPr>
                              <m:e>
                                <m:r>
                                  <a:rPr lang="tr-TR" sz="1400" b="0" i="1" smtClean="0">
                                    <a:latin typeface="Cambria Math"/>
                                    <a:ea typeface="Cambria Math"/>
                                  </a:rPr>
                                  <m:t>𝐸</m:t>
                                </m:r>
                              </m:e>
                              <m:sub>
                                <m:r>
                                  <a:rPr lang="tr-TR" sz="1400" i="1">
                                    <a:latin typeface="Cambria Math"/>
                                    <a:ea typeface="Cambria Math"/>
                                  </a:rPr>
                                  <m:t>𝑐</m:t>
                                </m:r>
                                <m:r>
                                  <a:rPr lang="tr-TR" sz="1400" i="1">
                                    <a:latin typeface="Cambria Math"/>
                                    <a:ea typeface="Cambria Math"/>
                                  </a:rPr>
                                  <m:t>.</m:t>
                                </m:r>
                                <m:r>
                                  <a:rPr lang="tr-TR" sz="1400" i="1">
                                    <a:latin typeface="Cambria Math"/>
                                    <a:ea typeface="Cambria Math"/>
                                  </a:rPr>
                                  <m:t>𝑣</m:t>
                                </m:r>
                              </m:sub>
                            </m:sSub>
                          </m:e>
                        </m:eqArr>
                      </m:e>
                    </m:d>
                  </m:oMath>
                </a14:m>
                <a:r>
                  <a:rPr lang="tr-TR" sz="1400" dirty="0"/>
                  <a:t>  	(4.59) </a:t>
                </a:r>
              </a:p>
            </p:txBody>
          </p:sp>
        </mc:Choice>
        <mc:Fallback xmlns="">
          <p:sp>
            <p:nvSpPr>
              <p:cNvPr id="5" name="Dikdörtgen 4"/>
              <p:cNvSpPr>
                <a:spLocks noRot="1" noChangeAspect="1" noMove="1" noResize="1" noEditPoints="1" noAdjustHandles="1" noChangeArrowheads="1" noChangeShapeType="1" noTextEdit="1"/>
              </p:cNvSpPr>
              <p:nvPr/>
            </p:nvSpPr>
            <p:spPr>
              <a:xfrm>
                <a:off x="527473" y="4437112"/>
                <a:ext cx="8243886" cy="920252"/>
              </a:xfrm>
              <a:prstGeom prst="rect">
                <a:avLst/>
              </a:prstGeom>
              <a:blipFill rotWithShape="1">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569516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47</a:t>
            </a:fld>
            <a:endParaRPr lang="tr-TR"/>
          </a:p>
        </p:txBody>
      </p:sp>
      <mc:AlternateContent xmlns:mc="http://schemas.openxmlformats.org/markup-compatibility/2006" xmlns:a14="http://schemas.microsoft.com/office/drawing/2010/main">
        <mc:Choice Requires="a14">
          <p:sp>
            <p:nvSpPr>
              <p:cNvPr id="3" name="Dikdörtgen 2"/>
              <p:cNvSpPr/>
              <p:nvPr/>
            </p:nvSpPr>
            <p:spPr>
              <a:xfrm>
                <a:off x="504950" y="1988840"/>
                <a:ext cx="8245424" cy="3807453"/>
              </a:xfrm>
              <a:prstGeom prst="rect">
                <a:avLst/>
              </a:prstGeom>
            </p:spPr>
            <p:txBody>
              <a:bodyPr wrap="square">
                <a:spAutoFit/>
              </a:bodyPr>
              <a:lstStyle/>
              <a:p>
                <a:pPr algn="just"/>
                <a:r>
                  <a:rPr lang="tr-TR" dirty="0"/>
                  <a:t>W işi iki ayrı kısımdan oluşur: Bazen akış işi olarak adlandırılan ve akışkanın hareketi için gereken basınç nedeniyle ortaya çıkan işve mil işi olarak adlandırılan, dönen bir milin neden olduğu iş. Bu da aşağıdaki gibi ifade edilir:</a:t>
                </a:r>
              </a:p>
              <a:p>
                <a:pPr algn="just"/>
                <a:endParaRPr lang="tr-TR" dirty="0"/>
              </a:p>
              <a:p>
                <a:pPr algn="just"/>
                <a:r>
                  <a:rPr lang="tr-TR" b="0" dirty="0"/>
                  <a:t>		</a:t>
                </a:r>
                <a14:m>
                  <m:oMath xmlns:m="http://schemas.openxmlformats.org/officeDocument/2006/math">
                    <m:r>
                      <a:rPr lang="tr-TR" b="0" i="1" smtClean="0">
                        <a:latin typeface="Cambria Math"/>
                      </a:rPr>
                      <m:t>𝑊</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sSub>
                      <m:sSubPr>
                        <m:ctrlPr>
                          <a:rPr lang="tr-TR" b="0" i="1" smtClean="0">
                            <a:latin typeface="Cambria Math" panose="02040503050406030204" pitchFamily="18" charset="0"/>
                          </a:rPr>
                        </m:ctrlPr>
                      </m:sSubPr>
                      <m:e>
                        <m:r>
                          <a:rPr lang="tr-TR" b="0" i="1" smtClean="0">
                            <a:latin typeface="Cambria Math"/>
                          </a:rPr>
                          <m:t>𝐴</m:t>
                        </m:r>
                      </m:e>
                      <m:sub>
                        <m:r>
                          <a:rPr lang="tr-TR" b="0" i="1" smtClean="0">
                            <a:latin typeface="Cambria Math"/>
                          </a:rPr>
                          <m:t>2</m:t>
                        </m:r>
                      </m:sub>
                    </m:sSub>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r>
                      <a:rPr lang="tr-TR" b="0" i="1" smtClean="0">
                        <a:latin typeface="Cambria Math"/>
                      </a:rPr>
                      <m:t> </m:t>
                    </m:r>
                    <m:r>
                      <a:rPr lang="tr-TR" i="1">
                        <a:latin typeface="Cambria Math"/>
                        <a:ea typeface="Cambria Math"/>
                      </a:rPr>
                      <m:t>𝛥</m:t>
                    </m:r>
                    <m:r>
                      <a:rPr lang="tr-TR" b="0" i="1" smtClean="0">
                        <a:latin typeface="Cambria Math"/>
                        <a:ea typeface="Cambria Math"/>
                      </a:rPr>
                      <m:t>𝑡</m:t>
                    </m:r>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𝑃</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𝐴</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𝑉</m:t>
                        </m:r>
                      </m:e>
                      <m:sub>
                        <m:r>
                          <a:rPr lang="tr-TR" b="0" i="1" smtClean="0">
                            <a:latin typeface="Cambria Math"/>
                            <a:ea typeface="Cambria Math"/>
                          </a:rPr>
                          <m:t>1</m:t>
                        </m:r>
                      </m:sub>
                    </m:sSub>
                    <m:r>
                      <a:rPr lang="tr-TR" b="0" i="1" smtClean="0">
                        <a:latin typeface="Cambria Math"/>
                        <a:ea typeface="Cambria Math"/>
                      </a:rPr>
                      <m:t> </m:t>
                    </m:r>
                    <m:r>
                      <a:rPr lang="tr-TR" b="0" i="1" smtClean="0">
                        <a:latin typeface="Cambria Math"/>
                        <a:ea typeface="Cambria Math"/>
                      </a:rPr>
                      <m:t>𝛥</m:t>
                    </m:r>
                    <m:r>
                      <a:rPr lang="tr-TR" b="0" i="1" smtClean="0">
                        <a:latin typeface="Cambria Math"/>
                        <a:ea typeface="Cambria Math"/>
                      </a:rPr>
                      <m:t>𝑡</m:t>
                    </m:r>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𝑤</m:t>
                        </m:r>
                      </m:e>
                      <m:sub>
                        <m:r>
                          <a:rPr lang="tr-TR" b="0" i="1" smtClean="0">
                            <a:latin typeface="Cambria Math"/>
                            <a:ea typeface="Cambria Math"/>
                          </a:rPr>
                          <m:t>𝑆</m:t>
                        </m:r>
                      </m:sub>
                    </m:sSub>
                  </m:oMath>
                </a14:m>
                <a:r>
                  <a:rPr lang="tr-TR" dirty="0"/>
                  <a:t>			   (4.60)</a:t>
                </a:r>
              </a:p>
              <a:p>
                <a:pPr algn="just"/>
                <a:endParaRPr lang="tr-TR" dirty="0"/>
              </a:p>
              <a:p>
                <a:pPr algn="just"/>
                <a:r>
                  <a:rPr lang="tr-TR" dirty="0"/>
                  <a:t>Burada </a:t>
                </a:r>
                <a14:m>
                  <m:oMath xmlns:m="http://schemas.openxmlformats.org/officeDocument/2006/math">
                    <m:r>
                      <a:rPr lang="tr-TR" i="1" dirty="0" smtClean="0">
                        <a:latin typeface="Cambria Math"/>
                      </a:rPr>
                      <m:t>𝑃𝐴</m:t>
                    </m:r>
                  </m:oMath>
                </a14:m>
                <a:r>
                  <a:rPr lang="tr-TR" dirty="0"/>
                  <a:t> basınç kuvveti ve </a:t>
                </a:r>
                <a14:m>
                  <m:oMath xmlns:m="http://schemas.openxmlformats.org/officeDocument/2006/math">
                    <m:r>
                      <a:rPr lang="tr-TR" i="1" dirty="0" smtClean="0">
                        <a:latin typeface="Cambria Math"/>
                      </a:rPr>
                      <m:t>𝑣𝑑𝑇</m:t>
                    </m:r>
                  </m:oMath>
                </a14:m>
                <a:r>
                  <a:rPr lang="tr-TR" dirty="0"/>
                  <a:t> </a:t>
                </a:r>
                <a:r>
                  <a:rPr lang="tr-TR" dirty="0" err="1"/>
                  <a:t>ise</a:t>
                </a:r>
                <a:r>
                  <a:rPr lang="tr-TR" dirty="0"/>
                  <a:t> akışkanın </a:t>
                </a:r>
                <a14:m>
                  <m:oMath xmlns:m="http://schemas.openxmlformats.org/officeDocument/2006/math">
                    <m:r>
                      <a:rPr lang="tr-TR" i="1" dirty="0" smtClean="0">
                        <a:latin typeface="Cambria Math"/>
                      </a:rPr>
                      <m:t>∆</m:t>
                    </m:r>
                    <m:r>
                      <a:rPr lang="tr-TR" i="1" dirty="0" err="1">
                        <a:latin typeface="Cambria Math"/>
                      </a:rPr>
                      <m:t>𝑡</m:t>
                    </m:r>
                  </m:oMath>
                </a14:m>
                <a:r>
                  <a:rPr lang="tr-TR" dirty="0"/>
                  <a:t> zaman aralığında yol aldığı mesafedir. Akışkan kontrol hacmi içerisine doğru hareket ettiğinde sistem üzerinde yapılan işi negatif olacağından </a:t>
                </a:r>
                <a14:m>
                  <m:oMath xmlns:m="http://schemas.openxmlformats.org/officeDocument/2006/math">
                    <m:r>
                      <a:rPr lang="tr-TR" i="1" dirty="0" smtClean="0">
                        <a:latin typeface="Cambria Math"/>
                      </a:rPr>
                      <m:t>𝑊</m:t>
                    </m:r>
                  </m:oMath>
                </a14:m>
                <a:r>
                  <a:rPr lang="tr-TR" dirty="0"/>
                  <a:t> negatif işaretli olur.</a:t>
                </a:r>
              </a:p>
              <a:p>
                <a:pPr algn="just"/>
                <a:endParaRPr lang="tr-TR" dirty="0"/>
              </a:p>
              <a:p>
                <a:pPr algn="just"/>
                <a14:m>
                  <m:oMath xmlns:m="http://schemas.openxmlformats.org/officeDocument/2006/math">
                    <m:r>
                      <a:rPr lang="tr-TR" i="1" dirty="0" smtClean="0">
                        <a:latin typeface="Cambria Math"/>
                      </a:rPr>
                      <m:t>𝐸</m:t>
                    </m:r>
                  </m:oMath>
                </a14:m>
                <a:r>
                  <a:rPr lang="tr-TR" dirty="0"/>
                  <a:t> enerjisi; kinetik, potansiyel ve iç enerjilerin birleşiminden oluşur</a:t>
                </a:r>
              </a:p>
              <a:p>
                <a:pPr algn="just"/>
                <a:endParaRPr lang="tr-TR" dirty="0"/>
              </a:p>
              <a:p>
                <a:pPr algn="just"/>
                <a:r>
                  <a:rPr lang="tr-TR" dirty="0"/>
                  <a:t>			</a:t>
                </a:r>
                <a14:m>
                  <m:oMath xmlns:m="http://schemas.openxmlformats.org/officeDocument/2006/math">
                    <m:r>
                      <a:rPr lang="tr-TR" i="1" dirty="0">
                        <a:latin typeface="Cambria Math"/>
                      </a:rPr>
                      <m:t>𝐸</m:t>
                    </m:r>
                    <m:r>
                      <a:rPr lang="tr-TR" b="0" i="1" dirty="0" smtClean="0">
                        <a:latin typeface="Cambria Math"/>
                      </a:rPr>
                      <m:t>=</m:t>
                    </m:r>
                    <m:f>
                      <m:fPr>
                        <m:ctrlPr>
                          <a:rPr lang="tr-TR" b="0" i="1" dirty="0" smtClean="0">
                            <a:latin typeface="Cambria Math" panose="02040503050406030204" pitchFamily="18" charset="0"/>
                          </a:rPr>
                        </m:ctrlPr>
                      </m:fPr>
                      <m:num>
                        <m:r>
                          <a:rPr lang="tr-TR" b="0" i="1" dirty="0" smtClean="0">
                            <a:latin typeface="Cambria Math"/>
                          </a:rPr>
                          <m:t>1</m:t>
                        </m:r>
                      </m:num>
                      <m:den>
                        <m:r>
                          <a:rPr lang="tr-TR" b="0" i="1" dirty="0" smtClean="0">
                            <a:latin typeface="Cambria Math"/>
                          </a:rPr>
                          <m:t>2</m:t>
                        </m:r>
                      </m:den>
                    </m:f>
                    <m:r>
                      <a:rPr lang="tr-TR" b="0" i="1" dirty="0" smtClean="0">
                        <a:latin typeface="Cambria Math"/>
                      </a:rPr>
                      <m:t>𝑚</m:t>
                    </m:r>
                    <m:sSup>
                      <m:sSupPr>
                        <m:ctrlPr>
                          <a:rPr lang="tr-TR" b="0" i="1" dirty="0" smtClean="0">
                            <a:latin typeface="Cambria Math" panose="02040503050406030204" pitchFamily="18" charset="0"/>
                          </a:rPr>
                        </m:ctrlPr>
                      </m:sSupPr>
                      <m:e>
                        <m:r>
                          <a:rPr lang="tr-TR" b="0" i="1" dirty="0" smtClean="0">
                            <a:latin typeface="Cambria Math"/>
                          </a:rPr>
                          <m:t>𝑉</m:t>
                        </m:r>
                      </m:e>
                      <m:sup>
                        <m:r>
                          <a:rPr lang="tr-TR" b="0" i="1" dirty="0" smtClean="0">
                            <a:latin typeface="Cambria Math"/>
                          </a:rPr>
                          <m:t>2</m:t>
                        </m:r>
                      </m:sup>
                    </m:sSup>
                    <m:r>
                      <a:rPr lang="tr-TR" b="0" i="1" dirty="0" smtClean="0">
                        <a:latin typeface="Cambria Math"/>
                      </a:rPr>
                      <m:t>+</m:t>
                    </m:r>
                    <m:r>
                      <a:rPr lang="tr-TR" b="0" i="1" dirty="0" smtClean="0">
                        <a:latin typeface="Cambria Math"/>
                      </a:rPr>
                      <m:t>𝑚𝑔𝑧</m:t>
                    </m:r>
                    <m:r>
                      <a:rPr lang="tr-TR" b="0" i="1" dirty="0" smtClean="0">
                        <a:latin typeface="Cambria Math"/>
                      </a:rPr>
                      <m:t>+</m:t>
                    </m:r>
                    <m:r>
                      <a:rPr lang="tr-TR" b="0" i="1" dirty="0" smtClean="0">
                        <a:latin typeface="Cambria Math"/>
                      </a:rPr>
                      <m:t>𝑚𝑢</m:t>
                    </m:r>
                  </m:oMath>
                </a14:m>
                <a:r>
                  <a:rPr lang="tr-TR" dirty="0"/>
                  <a:t> 			   (4.61)</a:t>
                </a:r>
              </a:p>
            </p:txBody>
          </p:sp>
        </mc:Choice>
        <mc:Fallback xmlns="">
          <p:sp>
            <p:nvSpPr>
              <p:cNvPr id="3" name="Dikdörtgen 2"/>
              <p:cNvSpPr>
                <a:spLocks noRot="1" noChangeAspect="1" noMove="1" noResize="1" noEditPoints="1" noAdjustHandles="1" noChangeArrowheads="1" noChangeShapeType="1" noTextEdit="1"/>
              </p:cNvSpPr>
              <p:nvPr/>
            </p:nvSpPr>
            <p:spPr>
              <a:xfrm>
                <a:off x="504950" y="1988840"/>
                <a:ext cx="8245424" cy="3807453"/>
              </a:xfrm>
              <a:prstGeom prst="rect">
                <a:avLst/>
              </a:prstGeom>
              <a:blipFill rotWithShape="1">
                <a:blip r:embed="rId2"/>
                <a:stretch>
                  <a:fillRect l="-666" t="-800" r="-592" b="-160"/>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p:spTree>
    <p:extLst>
      <p:ext uri="{BB962C8B-B14F-4D97-AF65-F5344CB8AC3E}">
        <p14:creationId xmlns:p14="http://schemas.microsoft.com/office/powerpoint/2010/main" val="2288340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48</a:t>
            </a:fld>
            <a:endParaRPr lang="tr-TR"/>
          </a:p>
        </p:txBody>
      </p:sp>
      <p:sp>
        <p:nvSpPr>
          <p:cNvPr id="3" name="Dikdörtgen 2"/>
          <p:cNvSpPr/>
          <p:nvPr/>
        </p:nvSpPr>
        <p:spPr>
          <a:xfrm>
            <a:off x="503040" y="404664"/>
            <a:ext cx="8245424" cy="1015663"/>
          </a:xfrm>
          <a:prstGeom prst="rect">
            <a:avLst/>
          </a:prstGeom>
        </p:spPr>
        <p:txBody>
          <a:bodyPr wrap="square">
            <a:spAutoFit/>
          </a:bodyPr>
          <a:lstStyle/>
          <a:p>
            <a:pPr algn="ctr"/>
            <a:r>
              <a:rPr lang="tr-TR" sz="2000" b="1" dirty="0"/>
              <a:t>TERMODİNAMİĞİN BİRİNCİ YASASI</a:t>
            </a:r>
          </a:p>
          <a:p>
            <a:endParaRPr lang="tr-TR" sz="2000" b="1" dirty="0"/>
          </a:p>
          <a:p>
            <a:r>
              <a:rPr lang="tr-TR" sz="2000" b="1" dirty="0"/>
              <a:t>4.8 KONTROL HACİMLERİ İÇİN GENEL FORMÜLASYON</a:t>
            </a:r>
          </a:p>
        </p:txBody>
      </p:sp>
      <mc:AlternateContent xmlns:mc="http://schemas.openxmlformats.org/markup-compatibility/2006" xmlns:a14="http://schemas.microsoft.com/office/drawing/2010/main">
        <mc:Choice Requires="a14">
          <p:sp>
            <p:nvSpPr>
              <p:cNvPr id="4" name="Dikdörtgen 3"/>
              <p:cNvSpPr/>
              <p:nvPr/>
            </p:nvSpPr>
            <p:spPr>
              <a:xfrm>
                <a:off x="611560" y="1772816"/>
                <a:ext cx="8136904" cy="4652812"/>
              </a:xfrm>
              <a:prstGeom prst="rect">
                <a:avLst/>
              </a:prstGeom>
            </p:spPr>
            <p:txBody>
              <a:bodyPr wrap="square">
                <a:spAutoFit/>
              </a:bodyPr>
              <a:lstStyle/>
              <a:p>
                <a:r>
                  <a:rPr lang="tr-TR" dirty="0"/>
                  <a:t>Bu durumda birinci yasa, aşağıdaki şekilde yazılabilir</a:t>
                </a:r>
              </a:p>
              <a:p>
                <a:endParaRPr lang="tr-TR" dirty="0"/>
              </a:p>
              <a:p>
                <a:pPr/>
                <a14:m>
                  <m:oMathPara xmlns:m="http://schemas.openxmlformats.org/officeDocument/2006/math">
                    <m:oMathParaPr>
                      <m:jc m:val="centerGroup"/>
                    </m:oMathParaPr>
                    <m:oMath xmlns:m="http://schemas.openxmlformats.org/officeDocument/2006/math">
                      <m:r>
                        <a:rPr lang="tr-TR" b="0" i="1" smtClean="0">
                          <a:latin typeface="Cambria Math"/>
                        </a:rPr>
                        <m:t>𝑄</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𝑊</m:t>
                          </m:r>
                        </m:e>
                        <m:sub>
                          <m:r>
                            <a:rPr lang="tr-TR" b="0" i="1" smtClean="0">
                              <a:latin typeface="Cambria Math"/>
                            </a:rPr>
                            <m:t>𝑠</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sSub>
                        <m:sSubPr>
                          <m:ctrlPr>
                            <a:rPr lang="tr-TR" b="0" i="1" smtClean="0">
                              <a:latin typeface="Cambria Math" panose="02040503050406030204" pitchFamily="18" charset="0"/>
                            </a:rPr>
                          </m:ctrlPr>
                        </m:sSubPr>
                        <m:e>
                          <m:r>
                            <a:rPr lang="tr-TR" b="0" i="1" smtClean="0">
                              <a:latin typeface="Cambria Math"/>
                            </a:rPr>
                            <m:t>𝐴</m:t>
                          </m:r>
                        </m:e>
                        <m:sub>
                          <m:r>
                            <a:rPr lang="tr-TR" b="0" i="1" smtClean="0">
                              <a:latin typeface="Cambria Math"/>
                            </a:rPr>
                            <m:t>2</m:t>
                          </m:r>
                        </m:sub>
                      </m:sSub>
                      <m:sSub>
                        <m:sSubPr>
                          <m:ctrlPr>
                            <a:rPr lang="tr-TR" b="0" i="1" smtClean="0">
                              <a:latin typeface="Cambria Math" panose="02040503050406030204" pitchFamily="18" charset="0"/>
                            </a:rPr>
                          </m:ctrlPr>
                        </m:sSubPr>
                        <m:e>
                          <m:r>
                            <a:rPr lang="tr-TR" b="0" i="1" smtClean="0">
                              <a:latin typeface="Cambria Math"/>
                            </a:rPr>
                            <m:t>𝑉</m:t>
                          </m:r>
                        </m:e>
                        <m:sub>
                          <m:r>
                            <a:rPr lang="tr-TR" b="0" i="1" smtClean="0">
                              <a:latin typeface="Cambria Math"/>
                            </a:rPr>
                            <m:t>2</m:t>
                          </m:r>
                        </m:sub>
                      </m:sSub>
                      <m:r>
                        <a:rPr lang="tr-TR" b="0" i="1" smtClean="0">
                          <a:latin typeface="Cambria Math"/>
                        </a:rPr>
                        <m:t> </m:t>
                      </m:r>
                      <m:r>
                        <a:rPr lang="tr-TR" b="0" i="1" smtClean="0">
                          <a:latin typeface="Cambria Math"/>
                          <a:ea typeface="Cambria Math"/>
                        </a:rPr>
                        <m:t>𝛥</m:t>
                      </m:r>
                      <m:r>
                        <a:rPr lang="tr-TR" b="0" i="1" smtClean="0">
                          <a:latin typeface="Cambria Math"/>
                          <a:ea typeface="Cambria Math"/>
                        </a:rPr>
                        <m:t>𝑡</m:t>
                      </m:r>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𝑃</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𝐴</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𝑉</m:t>
                          </m:r>
                        </m:e>
                        <m:sub>
                          <m:r>
                            <a:rPr lang="tr-TR" b="0" i="1" smtClean="0">
                              <a:latin typeface="Cambria Math"/>
                              <a:ea typeface="Cambria Math"/>
                            </a:rPr>
                            <m:t>1</m:t>
                          </m:r>
                        </m:sub>
                      </m:sSub>
                      <m:r>
                        <a:rPr lang="tr-TR" b="0" i="1" smtClean="0">
                          <a:latin typeface="Cambria Math"/>
                          <a:ea typeface="Cambria Math"/>
                        </a:rPr>
                        <m:t> </m:t>
                      </m:r>
                      <m:r>
                        <a:rPr lang="tr-TR" b="0" i="1" smtClean="0">
                          <a:latin typeface="Cambria Math"/>
                          <a:ea typeface="Cambria Math"/>
                        </a:rPr>
                        <m:t>𝛥</m:t>
                      </m:r>
                      <m:r>
                        <a:rPr lang="tr-TR" b="0" i="1" smtClean="0">
                          <a:latin typeface="Cambria Math"/>
                          <a:ea typeface="Cambria Math"/>
                        </a:rPr>
                        <m:t>𝑡</m:t>
                      </m:r>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𝜌</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𝐴</m:t>
                          </m:r>
                        </m:e>
                        <m:sub>
                          <m:r>
                            <a:rPr lang="tr-TR" b="0" i="1" smtClean="0">
                              <a:latin typeface="Cambria Math"/>
                              <a:ea typeface="Cambria Math"/>
                            </a:rPr>
                            <m:t>1</m:t>
                          </m:r>
                        </m:sub>
                      </m:sSub>
                      <m:sSub>
                        <m:sSubPr>
                          <m:ctrlPr>
                            <a:rPr lang="tr-TR" b="0" i="1" smtClean="0">
                              <a:latin typeface="Cambria Math" panose="02040503050406030204" pitchFamily="18" charset="0"/>
                              <a:ea typeface="Cambria Math"/>
                            </a:rPr>
                          </m:ctrlPr>
                        </m:sSubPr>
                        <m:e>
                          <m:r>
                            <a:rPr lang="tr-TR" b="0" i="1" smtClean="0">
                              <a:latin typeface="Cambria Math"/>
                              <a:ea typeface="Cambria Math"/>
                            </a:rPr>
                            <m:t>𝑉</m:t>
                          </m:r>
                        </m:e>
                        <m:sub>
                          <m:r>
                            <a:rPr lang="tr-TR" b="0" i="1" smtClean="0">
                              <a:latin typeface="Cambria Math"/>
                              <a:ea typeface="Cambria Math"/>
                            </a:rPr>
                            <m:t>1</m:t>
                          </m:r>
                        </m:sub>
                      </m:sSub>
                      <m:d>
                        <m:dPr>
                          <m:ctrlPr>
                            <a:rPr lang="tr-TR" b="0" i="1" smtClean="0">
                              <a:latin typeface="Cambria Math" panose="02040503050406030204" pitchFamily="18" charset="0"/>
                              <a:ea typeface="Cambria Math"/>
                            </a:rPr>
                          </m:ctrlPr>
                        </m:dPr>
                        <m:e>
                          <m:f>
                            <m:fPr>
                              <m:ctrlPr>
                                <a:rPr lang="tr-TR" b="0" i="1" smtClean="0">
                                  <a:latin typeface="Cambria Math" panose="02040503050406030204" pitchFamily="18" charset="0"/>
                                  <a:ea typeface="Cambria Math"/>
                                </a:rPr>
                              </m:ctrlPr>
                            </m:fPr>
                            <m:num>
                              <m:sSubSup>
                                <m:sSubSupPr>
                                  <m:ctrlPr>
                                    <a:rPr lang="tr-TR" b="0" i="1" smtClean="0">
                                      <a:latin typeface="Cambria Math" panose="02040503050406030204" pitchFamily="18" charset="0"/>
                                      <a:ea typeface="Cambria Math"/>
                                    </a:rPr>
                                  </m:ctrlPr>
                                </m:sSubSupPr>
                                <m:e>
                                  <m:r>
                                    <a:rPr lang="tr-TR" b="0" i="1" smtClean="0">
                                      <a:latin typeface="Cambria Math"/>
                                      <a:ea typeface="Cambria Math"/>
                                    </a:rPr>
                                    <m:t>𝑉</m:t>
                                  </m:r>
                                </m:e>
                                <m:sub>
                                  <m:r>
                                    <a:rPr lang="tr-TR" b="0" i="1" smtClean="0">
                                      <a:latin typeface="Cambria Math"/>
                                      <a:ea typeface="Cambria Math"/>
                                    </a:rPr>
                                    <m:t>1</m:t>
                                  </m:r>
                                </m:sub>
                                <m:sup>
                                  <m:r>
                                    <a:rPr lang="tr-TR" b="0" i="1" smtClean="0">
                                      <a:latin typeface="Cambria Math"/>
                                      <a:ea typeface="Cambria Math"/>
                                    </a:rPr>
                                    <m:t>2</m:t>
                                  </m:r>
                                </m:sup>
                              </m:sSubSup>
                            </m:num>
                            <m:den>
                              <m:r>
                                <a:rPr lang="tr-TR" b="0" i="1" smtClean="0">
                                  <a:latin typeface="Cambria Math"/>
                                  <a:ea typeface="Cambria Math"/>
                                </a:rPr>
                                <m:t>2</m:t>
                              </m:r>
                            </m:den>
                          </m:f>
                          <m:r>
                            <a:rPr lang="tr-TR" b="0" i="1" smtClean="0">
                              <a:latin typeface="Cambria Math"/>
                              <a:ea typeface="Cambria Math"/>
                            </a:rPr>
                            <m:t>+</m:t>
                          </m:r>
                          <m:r>
                            <a:rPr lang="tr-TR" b="0" i="1" smtClean="0">
                              <a:latin typeface="Cambria Math"/>
                              <a:ea typeface="Cambria Math"/>
                            </a:rPr>
                            <m:t>𝑔</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𝑧</m:t>
                              </m:r>
                            </m:e>
                            <m:sub>
                              <m:r>
                                <a:rPr lang="tr-TR" b="0" i="1" smtClean="0">
                                  <a:latin typeface="Cambria Math"/>
                                  <a:ea typeface="Cambria Math"/>
                                </a:rPr>
                                <m:t>1</m:t>
                              </m:r>
                            </m:sub>
                          </m:sSub>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𝑢</m:t>
                              </m:r>
                            </m:e>
                            <m:sub>
                              <m:r>
                                <a:rPr lang="tr-TR" b="0" i="1" smtClean="0">
                                  <a:latin typeface="Cambria Math"/>
                                  <a:ea typeface="Cambria Math"/>
                                </a:rPr>
                                <m:t>1</m:t>
                              </m:r>
                            </m:sub>
                          </m:sSub>
                        </m:e>
                      </m:d>
                      <m:r>
                        <a:rPr lang="tr-TR" i="1">
                          <a:latin typeface="Cambria Math"/>
                          <a:ea typeface="Cambria Math"/>
                        </a:rPr>
                        <m:t>𝛥</m:t>
                      </m:r>
                      <m:r>
                        <a:rPr lang="tr-TR" i="1">
                          <a:latin typeface="Cambria Math"/>
                          <a:ea typeface="Cambria Math"/>
                        </a:rPr>
                        <m:t>𝑡</m:t>
                      </m:r>
                    </m:oMath>
                  </m:oMathPara>
                </a14:m>
                <a:endParaRPr lang="tr-TR" i="1" dirty="0">
                  <a:latin typeface="Cambria Math"/>
                  <a:ea typeface="Cambria Math"/>
                </a:endParaRPr>
              </a:p>
              <a:p>
                <a14:m>
                  <m:oMath xmlns:m="http://schemas.openxmlformats.org/officeDocument/2006/math">
                    <m:r>
                      <a:rPr lang="tr-TR" b="0" i="1" smtClean="0">
                        <a:latin typeface="Cambria Math"/>
                        <a:ea typeface="Cambria Math"/>
                      </a:rPr>
                      <m:t>−</m:t>
                    </m:r>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b="0" i="1" smtClean="0">
                            <a:latin typeface="Cambria Math"/>
                            <a:ea typeface="Cambria Math"/>
                          </a:rPr>
                          <m:t>2</m:t>
                        </m:r>
                      </m:sub>
                    </m:sSub>
                    <m:sSub>
                      <m:sSubPr>
                        <m:ctrlPr>
                          <a:rPr lang="tr-TR" i="1">
                            <a:latin typeface="Cambria Math" panose="02040503050406030204" pitchFamily="18" charset="0"/>
                            <a:ea typeface="Cambria Math"/>
                          </a:rPr>
                        </m:ctrlPr>
                      </m:sSubPr>
                      <m:e>
                        <m:r>
                          <a:rPr lang="tr-TR" i="1">
                            <a:latin typeface="Cambria Math"/>
                            <a:ea typeface="Cambria Math"/>
                          </a:rPr>
                          <m:t>𝐴</m:t>
                        </m:r>
                      </m:e>
                      <m:sub>
                        <m:r>
                          <a:rPr lang="tr-TR" b="0" i="1" smtClean="0">
                            <a:latin typeface="Cambria Math"/>
                            <a:ea typeface="Cambria Math"/>
                          </a:rPr>
                          <m:t>2</m:t>
                        </m:r>
                      </m:sub>
                    </m:sSub>
                    <m:sSub>
                      <m:sSubPr>
                        <m:ctrlPr>
                          <a:rPr lang="tr-TR" i="1">
                            <a:latin typeface="Cambria Math" panose="02040503050406030204" pitchFamily="18" charset="0"/>
                            <a:ea typeface="Cambria Math"/>
                          </a:rPr>
                        </m:ctrlPr>
                      </m:sSubPr>
                      <m:e>
                        <m:r>
                          <a:rPr lang="tr-TR" i="1">
                            <a:latin typeface="Cambria Math"/>
                            <a:ea typeface="Cambria Math"/>
                          </a:rPr>
                          <m:t>𝑉</m:t>
                        </m:r>
                      </m:e>
                      <m:sub>
                        <m:r>
                          <a:rPr lang="tr-TR" b="0" i="1" smtClean="0">
                            <a:latin typeface="Cambria Math"/>
                            <a:ea typeface="Cambria Math"/>
                          </a:rPr>
                          <m:t>2</m:t>
                        </m:r>
                      </m:sub>
                    </m:sSub>
                    <m:d>
                      <m:dPr>
                        <m:ctrlPr>
                          <a:rPr lang="tr-TR" i="1">
                            <a:latin typeface="Cambria Math" panose="02040503050406030204" pitchFamily="18" charset="0"/>
                            <a:ea typeface="Cambria Math"/>
                          </a:rPr>
                        </m:ctrlPr>
                      </m:dPr>
                      <m:e>
                        <m:f>
                          <m:fPr>
                            <m:ctrlPr>
                              <a:rPr lang="tr-TR" i="1">
                                <a:latin typeface="Cambria Math" panose="02040503050406030204" pitchFamily="18" charset="0"/>
                                <a:ea typeface="Cambria Math"/>
                              </a:rPr>
                            </m:ctrlPr>
                          </m:fPr>
                          <m:num>
                            <m:sSubSup>
                              <m:sSubSupPr>
                                <m:ctrlPr>
                                  <a:rPr lang="tr-TR" i="1">
                                    <a:latin typeface="Cambria Math" panose="02040503050406030204" pitchFamily="18" charset="0"/>
                                    <a:ea typeface="Cambria Math"/>
                                  </a:rPr>
                                </m:ctrlPr>
                              </m:sSubSupPr>
                              <m:e>
                                <m:r>
                                  <a:rPr lang="tr-TR" i="1">
                                    <a:latin typeface="Cambria Math"/>
                                    <a:ea typeface="Cambria Math"/>
                                  </a:rPr>
                                  <m:t>𝑉</m:t>
                                </m:r>
                              </m:e>
                              <m:sub>
                                <m:r>
                                  <a:rPr lang="tr-TR" b="0" i="1" smtClean="0">
                                    <a:latin typeface="Cambria Math"/>
                                    <a:ea typeface="Cambria Math"/>
                                  </a:rPr>
                                  <m:t>2</m:t>
                                </m:r>
                              </m:sub>
                              <m:sup>
                                <m:r>
                                  <a:rPr lang="tr-TR" i="1">
                                    <a:latin typeface="Cambria Math"/>
                                    <a:ea typeface="Cambria Math"/>
                                  </a:rPr>
                                  <m:t>2</m:t>
                                </m:r>
                              </m:sup>
                            </m:sSubSup>
                          </m:num>
                          <m:den>
                            <m:r>
                              <a:rPr lang="tr-TR" i="1">
                                <a:latin typeface="Cambria Math"/>
                                <a:ea typeface="Cambria Math"/>
                              </a:rPr>
                              <m:t>2</m:t>
                            </m:r>
                          </m:den>
                        </m:f>
                        <m:r>
                          <a:rPr lang="tr-TR" i="1">
                            <a:latin typeface="Cambria Math"/>
                            <a:ea typeface="Cambria Math"/>
                          </a:rPr>
                          <m:t>+</m:t>
                        </m:r>
                        <m:r>
                          <a:rPr lang="tr-TR" i="1">
                            <a:latin typeface="Cambria Math"/>
                            <a:ea typeface="Cambria Math"/>
                          </a:rPr>
                          <m:t>𝑔</m:t>
                        </m:r>
                        <m:sSub>
                          <m:sSubPr>
                            <m:ctrlPr>
                              <a:rPr lang="tr-TR" i="1">
                                <a:latin typeface="Cambria Math" panose="02040503050406030204" pitchFamily="18" charset="0"/>
                                <a:ea typeface="Cambria Math"/>
                              </a:rPr>
                            </m:ctrlPr>
                          </m:sSubPr>
                          <m:e>
                            <m:r>
                              <a:rPr lang="tr-TR" i="1">
                                <a:latin typeface="Cambria Math"/>
                                <a:ea typeface="Cambria Math"/>
                              </a:rPr>
                              <m:t>𝑧</m:t>
                            </m:r>
                          </m:e>
                          <m:sub>
                            <m:r>
                              <a:rPr lang="tr-TR" b="0" i="1" smtClean="0">
                                <a:latin typeface="Cambria Math"/>
                                <a:ea typeface="Cambria Math"/>
                              </a:rPr>
                              <m:t>2</m:t>
                            </m:r>
                          </m:sub>
                        </m:sSub>
                        <m:r>
                          <a:rPr lang="tr-TR" i="1">
                            <a:latin typeface="Cambria Math"/>
                            <a:ea typeface="Cambria Math"/>
                          </a:rPr>
                          <m:t>+</m:t>
                        </m:r>
                        <m:sSub>
                          <m:sSubPr>
                            <m:ctrlPr>
                              <a:rPr lang="tr-TR" i="1">
                                <a:latin typeface="Cambria Math" panose="02040503050406030204" pitchFamily="18" charset="0"/>
                                <a:ea typeface="Cambria Math"/>
                              </a:rPr>
                            </m:ctrlPr>
                          </m:sSubPr>
                          <m:e>
                            <m:r>
                              <a:rPr lang="tr-TR" i="1">
                                <a:latin typeface="Cambria Math"/>
                                <a:ea typeface="Cambria Math"/>
                              </a:rPr>
                              <m:t>𝑢</m:t>
                            </m:r>
                          </m:e>
                          <m:sub>
                            <m:r>
                              <a:rPr lang="tr-TR" b="0" i="1" smtClean="0">
                                <a:latin typeface="Cambria Math"/>
                                <a:ea typeface="Cambria Math"/>
                              </a:rPr>
                              <m:t>2</m:t>
                            </m:r>
                          </m:sub>
                        </m:sSub>
                      </m:e>
                    </m:d>
                  </m:oMath>
                </a14:m>
                <a:r>
                  <a:rPr lang="tr-TR" dirty="0">
                    <a:ea typeface="Cambria Math"/>
                  </a:rPr>
                  <a:t> </a:t>
                </a:r>
                <a14:m>
                  <m:oMath xmlns:m="http://schemas.openxmlformats.org/officeDocument/2006/math">
                    <m:r>
                      <a:rPr lang="tr-TR" i="1">
                        <a:latin typeface="Cambria Math"/>
                        <a:ea typeface="Cambria Math"/>
                      </a:rPr>
                      <m:t>𝛥</m:t>
                    </m:r>
                    <m:r>
                      <a:rPr lang="tr-TR" i="1">
                        <a:latin typeface="Cambria Math"/>
                        <a:ea typeface="Cambria Math"/>
                      </a:rPr>
                      <m:t>𝑡</m:t>
                    </m:r>
                    <m:r>
                      <a:rPr lang="tr-TR" b="0" i="1" smtClean="0">
                        <a:latin typeface="Cambria Math"/>
                        <a:ea typeface="Cambria Math"/>
                      </a:rPr>
                      <m:t>=</m:t>
                    </m:r>
                    <m:r>
                      <a:rPr lang="tr-TR" i="1">
                        <a:latin typeface="Cambria Math"/>
                        <a:ea typeface="Cambria Math"/>
                      </a:rPr>
                      <m:t>𝛥</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𝐸</m:t>
                        </m:r>
                      </m:e>
                      <m:sub>
                        <m:r>
                          <a:rPr lang="tr-TR" b="0" i="1" smtClean="0">
                            <a:latin typeface="Cambria Math"/>
                            <a:ea typeface="Cambria Math"/>
                          </a:rPr>
                          <m:t>𝑐</m:t>
                        </m:r>
                        <m:r>
                          <a:rPr lang="tr-TR" b="0" i="1" smtClean="0">
                            <a:latin typeface="Cambria Math"/>
                            <a:ea typeface="Cambria Math"/>
                          </a:rPr>
                          <m:t>.</m:t>
                        </m:r>
                        <m:r>
                          <a:rPr lang="tr-TR" b="0" i="1" smtClean="0">
                            <a:latin typeface="Cambria Math"/>
                            <a:ea typeface="Cambria Math"/>
                          </a:rPr>
                          <m:t>𝑣</m:t>
                        </m:r>
                      </m:sub>
                    </m:sSub>
                  </m:oMath>
                </a14:m>
                <a:r>
                  <a:rPr lang="tr-TR" dirty="0"/>
                  <a:t>  				(4.62)</a:t>
                </a:r>
              </a:p>
              <a:p>
                <a:endParaRPr lang="tr-TR" dirty="0"/>
              </a:p>
              <a:p>
                <a:r>
                  <a:rPr lang="tr-TR" dirty="0"/>
                  <a:t>Enerji denklemini elde etmek için denklemin her iki tarafı ∆t’ye bölünürse aşağıdaki ifade elde edilir:</a:t>
                </a:r>
              </a:p>
              <a:p>
                <a:endParaRPr lang="tr-TR" dirty="0"/>
              </a:p>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𝑄</m:t>
                        </m:r>
                      </m:e>
                    </m:acc>
                    <m:r>
                      <a:rPr lang="tr-TR" b="0" i="1" smtClean="0">
                        <a:latin typeface="Cambria Math"/>
                      </a:rPr>
                      <m:t>−</m:t>
                    </m:r>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b="0" i="1" smtClean="0">
                                <a:latin typeface="Cambria Math"/>
                              </a:rPr>
                              <m:t>𝑊</m:t>
                            </m:r>
                          </m:e>
                        </m:acc>
                      </m:e>
                      <m:sub>
                        <m:r>
                          <a:rPr lang="tr-TR" b="0" i="1" smtClean="0">
                            <a:latin typeface="Cambria Math"/>
                          </a:rPr>
                          <m:t>𝑠</m:t>
                        </m:r>
                      </m:sub>
                    </m:sSub>
                    <m:r>
                      <a:rPr lang="tr-TR" b="0" i="1" smtClean="0">
                        <a:latin typeface="Cambria Math"/>
                      </a:rPr>
                      <m:t>=</m:t>
                    </m:r>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b="0" i="1" smtClean="0">
                                <a:latin typeface="Cambria Math"/>
                              </a:rPr>
                              <m:t>𝑚</m:t>
                            </m:r>
                          </m:e>
                        </m:acc>
                      </m:e>
                      <m:sub>
                        <m:r>
                          <a:rPr lang="tr-TR" b="0" i="1" smtClean="0">
                            <a:latin typeface="Cambria Math"/>
                          </a:rPr>
                          <m:t>2</m:t>
                        </m:r>
                      </m:sub>
                    </m:sSub>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2</m:t>
                                </m:r>
                              </m:sub>
                              <m:sup>
                                <m:r>
                                  <a:rPr lang="tr-TR" b="0" i="1" smtClean="0">
                                    <a:latin typeface="Cambria Math"/>
                                  </a:rPr>
                                  <m:t>2</m:t>
                                </m:r>
                              </m:sup>
                            </m:sSubSup>
                          </m:num>
                          <m:den>
                            <m:r>
                              <a:rPr lang="tr-TR" b="0" i="1" smtClean="0">
                                <a:latin typeface="Cambria Math"/>
                              </a:rPr>
                              <m:t>2</m:t>
                            </m:r>
                          </m:den>
                        </m:f>
                        <m:r>
                          <a:rPr lang="tr-TR" b="0" i="1" smtClean="0">
                            <a:latin typeface="Cambria Math"/>
                          </a:rPr>
                          <m:t>+</m:t>
                        </m:r>
                        <m:r>
                          <a:rPr lang="tr-TR" b="0" i="1" smtClean="0">
                            <a:latin typeface="Cambria Math"/>
                          </a:rPr>
                          <m:t>𝑔</m:t>
                        </m:r>
                        <m:sSub>
                          <m:sSubPr>
                            <m:ctrlPr>
                              <a:rPr lang="tr-TR" b="0" i="1" smtClean="0">
                                <a:latin typeface="Cambria Math" panose="02040503050406030204" pitchFamily="18" charset="0"/>
                              </a:rPr>
                            </m:ctrlPr>
                          </m:sSubPr>
                          <m:e>
                            <m:r>
                              <a:rPr lang="tr-TR" b="0" i="1" smtClean="0">
                                <a:latin typeface="Cambria Math"/>
                              </a:rPr>
                              <m:t>𝑧</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2</m:t>
                            </m:r>
                          </m:sub>
                        </m:sSub>
                        <m:r>
                          <a:rPr lang="tr-TR" b="0" i="1" smtClean="0">
                            <a:latin typeface="Cambria Math"/>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num>
                          <m:den>
                            <m:sSub>
                              <m:sSubPr>
                                <m:ctrlPr>
                                  <a:rPr lang="tr-TR" b="0" i="1" smtClean="0">
                                    <a:latin typeface="Cambria Math" panose="02040503050406030204" pitchFamily="18" charset="0"/>
                                    <a:ea typeface="Cambria Math"/>
                                  </a:rPr>
                                </m:ctrlPr>
                              </m:sSubPr>
                              <m:e>
                                <m:r>
                                  <a:rPr lang="tr-TR" b="0" i="1" smtClean="0">
                                    <a:latin typeface="Cambria Math"/>
                                    <a:ea typeface="Cambria Math"/>
                                  </a:rPr>
                                  <m:t>𝜌</m:t>
                                </m:r>
                              </m:e>
                              <m:sub>
                                <m:r>
                                  <a:rPr lang="tr-TR" b="0" i="1" smtClean="0">
                                    <a:latin typeface="Cambria Math"/>
                                    <a:ea typeface="Cambria Math"/>
                                  </a:rPr>
                                  <m:t>2</m:t>
                                </m:r>
                              </m:sub>
                            </m:sSub>
                          </m:den>
                        </m:f>
                      </m:e>
                    </m:d>
                    <m:r>
                      <a:rPr lang="tr-TR" b="0" i="1" smtClean="0">
                        <a:latin typeface="Cambria Math"/>
                        <a:ea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𝑚</m:t>
                            </m:r>
                          </m:e>
                        </m:acc>
                      </m:e>
                      <m:sub>
                        <m:r>
                          <a:rPr lang="tr-TR" b="0" i="1" smtClean="0">
                            <a:latin typeface="Cambria Math"/>
                          </a:rPr>
                          <m:t>1</m:t>
                        </m:r>
                      </m:sub>
                    </m:sSub>
                    <m:d>
                      <m:dPr>
                        <m:ctrlPr>
                          <a:rPr lang="tr-TR" i="1">
                            <a:latin typeface="Cambria Math" panose="02040503050406030204" pitchFamily="18" charset="0"/>
                          </a:rPr>
                        </m:ctrlPr>
                      </m:dPr>
                      <m:e>
                        <m:f>
                          <m:fPr>
                            <m:ctrlPr>
                              <a:rPr lang="tr-TR" i="1">
                                <a:latin typeface="Cambria Math" panose="02040503050406030204" pitchFamily="18" charset="0"/>
                              </a:rPr>
                            </m:ctrlPr>
                          </m:fPr>
                          <m:num>
                            <m:sSubSup>
                              <m:sSubSupPr>
                                <m:ctrlPr>
                                  <a:rPr lang="tr-TR" i="1">
                                    <a:latin typeface="Cambria Math" panose="02040503050406030204" pitchFamily="18" charset="0"/>
                                  </a:rPr>
                                </m:ctrlPr>
                              </m:sSubSupPr>
                              <m:e>
                                <m:r>
                                  <a:rPr lang="tr-TR" i="1">
                                    <a:latin typeface="Cambria Math"/>
                                  </a:rPr>
                                  <m:t>𝑉</m:t>
                                </m:r>
                              </m:e>
                              <m:sub>
                                <m:r>
                                  <a:rPr lang="tr-TR" b="0" i="1" smtClean="0">
                                    <a:latin typeface="Cambria Math"/>
                                  </a:rPr>
                                  <m:t>1</m:t>
                                </m:r>
                              </m:sub>
                              <m:sup>
                                <m:r>
                                  <a:rPr lang="tr-TR" i="1">
                                    <a:latin typeface="Cambria Math"/>
                                  </a:rPr>
                                  <m:t>2</m:t>
                                </m:r>
                              </m:sup>
                            </m:sSubSup>
                          </m:num>
                          <m:den>
                            <m:r>
                              <a:rPr lang="tr-TR" i="1">
                                <a:latin typeface="Cambria Math"/>
                              </a:rPr>
                              <m:t>2</m:t>
                            </m:r>
                          </m:den>
                        </m:f>
                        <m:r>
                          <a:rPr lang="tr-TR" i="1">
                            <a:latin typeface="Cambria Math"/>
                          </a:rPr>
                          <m:t>+</m:t>
                        </m:r>
                        <m:r>
                          <a:rPr lang="tr-TR" i="1">
                            <a:latin typeface="Cambria Math"/>
                          </a:rPr>
                          <m:t>𝑔</m:t>
                        </m:r>
                        <m:sSub>
                          <m:sSubPr>
                            <m:ctrlPr>
                              <a:rPr lang="tr-TR" i="1">
                                <a:latin typeface="Cambria Math" panose="02040503050406030204" pitchFamily="18" charset="0"/>
                              </a:rPr>
                            </m:ctrlPr>
                          </m:sSubPr>
                          <m:e>
                            <m:r>
                              <a:rPr lang="tr-TR" i="1">
                                <a:latin typeface="Cambria Math"/>
                              </a:rPr>
                              <m:t>𝑧</m:t>
                            </m:r>
                          </m:e>
                          <m:sub>
                            <m:r>
                              <a:rPr lang="tr-TR" b="0" i="1" smtClean="0">
                                <a:latin typeface="Cambria Math"/>
                              </a:rPr>
                              <m:t>1</m:t>
                            </m:r>
                          </m:sub>
                        </m:sSub>
                        <m:r>
                          <a:rPr lang="tr-TR" i="1">
                            <a:latin typeface="Cambria Math"/>
                          </a:rPr>
                          <m:t>+</m:t>
                        </m:r>
                        <m:sSub>
                          <m:sSubPr>
                            <m:ctrlPr>
                              <a:rPr lang="tr-TR" i="1">
                                <a:latin typeface="Cambria Math" panose="02040503050406030204" pitchFamily="18" charset="0"/>
                              </a:rPr>
                            </m:ctrlPr>
                          </m:sSubPr>
                          <m:e>
                            <m:r>
                              <a:rPr lang="tr-TR" i="1">
                                <a:latin typeface="Cambria Math"/>
                              </a:rPr>
                              <m:t>𝑢</m:t>
                            </m:r>
                          </m:e>
                          <m:sub>
                            <m:r>
                              <a:rPr lang="tr-TR" b="0" i="1" smtClean="0">
                                <a:latin typeface="Cambria Math"/>
                              </a:rPr>
                              <m:t>1</m:t>
                            </m:r>
                          </m:sub>
                        </m:sSub>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𝑃</m:t>
                                </m:r>
                              </m:e>
                              <m:sub>
                                <m:r>
                                  <a:rPr lang="tr-TR" b="0" i="1" smtClean="0">
                                    <a:latin typeface="Cambria Math"/>
                                  </a:rPr>
                                  <m:t>1</m:t>
                                </m:r>
                              </m:sub>
                            </m:sSub>
                          </m:num>
                          <m:den>
                            <m:sSub>
                              <m:sSubPr>
                                <m:ctrlPr>
                                  <a:rPr lang="tr-TR" i="1">
                                    <a:latin typeface="Cambria Math" panose="02040503050406030204" pitchFamily="18" charset="0"/>
                                    <a:ea typeface="Cambria Math"/>
                                  </a:rPr>
                                </m:ctrlPr>
                              </m:sSubPr>
                              <m:e>
                                <m:r>
                                  <a:rPr lang="tr-TR" i="1">
                                    <a:latin typeface="Cambria Math"/>
                                    <a:ea typeface="Cambria Math"/>
                                  </a:rPr>
                                  <m:t>𝜌</m:t>
                                </m:r>
                              </m:e>
                              <m:sub>
                                <m:r>
                                  <a:rPr lang="tr-TR" b="0" i="1" smtClean="0">
                                    <a:latin typeface="Cambria Math"/>
                                    <a:ea typeface="Cambria Math"/>
                                  </a:rPr>
                                  <m:t>1</m:t>
                                </m:r>
                              </m:sub>
                            </m:sSub>
                          </m:den>
                        </m:f>
                      </m:e>
                    </m:d>
                    <m:r>
                      <a:rPr lang="tr-TR" b="0" i="1" smtClean="0">
                        <a:latin typeface="Cambria Math"/>
                        <a:ea typeface="Cambria Math"/>
                      </a:rPr>
                      <m:t>+</m:t>
                    </m:r>
                    <m:f>
                      <m:fPr>
                        <m:ctrlPr>
                          <a:rPr lang="tr-TR" b="0" i="1" smtClean="0">
                            <a:latin typeface="Cambria Math" panose="02040503050406030204" pitchFamily="18" charset="0"/>
                            <a:ea typeface="Cambria Math"/>
                          </a:rPr>
                        </m:ctrlPr>
                      </m:fPr>
                      <m:num>
                        <m:r>
                          <a:rPr lang="tr-TR" b="0" i="1" smtClean="0">
                            <a:latin typeface="Cambria Math"/>
                            <a:ea typeface="Cambria Math"/>
                          </a:rPr>
                          <m:t>𝑑</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𝐸</m:t>
                            </m:r>
                          </m:e>
                          <m:sub>
                            <m:r>
                              <a:rPr lang="tr-TR" b="0" i="1" smtClean="0">
                                <a:latin typeface="Cambria Math"/>
                                <a:ea typeface="Cambria Math"/>
                              </a:rPr>
                              <m:t>𝑐</m:t>
                            </m:r>
                            <m:r>
                              <a:rPr lang="tr-TR" b="0" i="1" smtClean="0">
                                <a:latin typeface="Cambria Math"/>
                                <a:ea typeface="Cambria Math"/>
                              </a:rPr>
                              <m:t>.</m:t>
                            </m:r>
                            <m:r>
                              <a:rPr lang="tr-TR" b="0" i="1" smtClean="0">
                                <a:latin typeface="Cambria Math"/>
                                <a:ea typeface="Cambria Math"/>
                              </a:rPr>
                              <m:t>𝑣</m:t>
                            </m:r>
                          </m:sub>
                        </m:sSub>
                      </m:num>
                      <m:den>
                        <m:r>
                          <a:rPr lang="tr-TR" b="0" i="1" smtClean="0">
                            <a:latin typeface="Cambria Math"/>
                            <a:ea typeface="Cambria Math"/>
                          </a:rPr>
                          <m:t>𝑑𝑡</m:t>
                        </m:r>
                      </m:den>
                    </m:f>
                  </m:oMath>
                </a14:m>
                <a:r>
                  <a:rPr lang="tr-TR" dirty="0"/>
                  <a:t>   	(4.63)</a:t>
                </a:r>
              </a:p>
              <a:p>
                <a:endParaRPr lang="tr-TR" dirty="0"/>
              </a:p>
              <a:p>
                <a:r>
                  <a:rPr lang="tr-TR" dirty="0"/>
                  <a:t>Burada aşağıdaki ifadeler kullanılmıştır.</a:t>
                </a:r>
              </a:p>
              <a:p>
                <a:endParaRPr lang="tr-TR" dirty="0"/>
              </a:p>
              <a:p>
                <a:r>
                  <a:rPr lang="tr-TR" dirty="0"/>
                  <a:t>	</a:t>
                </a:r>
                <a14:m>
                  <m:oMath xmlns:m="http://schemas.openxmlformats.org/officeDocument/2006/math">
                    <m:acc>
                      <m:accPr>
                        <m:chr m:val="̇"/>
                        <m:ctrlPr>
                          <a:rPr lang="tr-TR" i="1">
                            <a:latin typeface="Cambria Math" panose="02040503050406030204" pitchFamily="18" charset="0"/>
                          </a:rPr>
                        </m:ctrlPr>
                      </m:accPr>
                      <m:e>
                        <m:r>
                          <a:rPr lang="tr-TR" i="1">
                            <a:latin typeface="Cambria Math"/>
                          </a:rPr>
                          <m:t>𝑄</m:t>
                        </m:r>
                      </m:e>
                    </m:acc>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𝑄</m:t>
                        </m:r>
                      </m:num>
                      <m:den>
                        <m:r>
                          <a:rPr lang="tr-TR" b="0" i="1" smtClean="0">
                            <a:latin typeface="Cambria Math"/>
                            <a:ea typeface="Cambria Math"/>
                          </a:rPr>
                          <m:t>𝛥</m:t>
                        </m:r>
                        <m:r>
                          <a:rPr lang="tr-TR" b="0" i="1" smtClean="0">
                            <a:latin typeface="Cambria Math"/>
                            <a:ea typeface="Cambria Math"/>
                          </a:rPr>
                          <m:t>𝑡</m:t>
                        </m:r>
                      </m:den>
                    </m:f>
                  </m:oMath>
                </a14:m>
                <a:r>
                  <a:rPr lang="tr-TR" dirty="0"/>
                  <a:t>		</a:t>
                </a:r>
                <a14:m>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𝑊</m:t>
                        </m:r>
                      </m:num>
                      <m:den>
                        <m:r>
                          <a:rPr lang="tr-TR" i="1">
                            <a:latin typeface="Cambria Math"/>
                            <a:ea typeface="Cambria Math"/>
                          </a:rPr>
                          <m:t>𝛥</m:t>
                        </m:r>
                        <m:r>
                          <a:rPr lang="tr-TR" i="1">
                            <a:latin typeface="Cambria Math"/>
                            <a:ea typeface="Cambria Math"/>
                          </a:rPr>
                          <m:t>𝑡</m:t>
                        </m:r>
                      </m:den>
                    </m:f>
                  </m:oMath>
                </a14:m>
                <a:r>
                  <a:rPr lang="tr-TR" dirty="0"/>
                  <a:t>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𝑚</m:t>
                        </m:r>
                      </m:e>
                    </m:acc>
                    <m:r>
                      <a:rPr lang="tr-TR" b="0" i="1" smtClean="0">
                        <a:latin typeface="Cambria Math"/>
                      </a:rPr>
                      <m:t>=</m:t>
                    </m:r>
                    <m:r>
                      <a:rPr lang="tr-TR" b="0" i="1" smtClean="0">
                        <a:latin typeface="Cambria Math"/>
                        <a:ea typeface="Cambria Math"/>
                      </a:rPr>
                      <m:t>𝜌</m:t>
                    </m:r>
                    <m:r>
                      <a:rPr lang="tr-TR" b="0" i="1" smtClean="0">
                        <a:latin typeface="Cambria Math"/>
                        <a:ea typeface="Cambria Math"/>
                      </a:rPr>
                      <m:t>𝐴</m:t>
                    </m:r>
                    <m:r>
                      <a:rPr lang="tr-TR" b="0" i="1" smtClean="0">
                        <a:latin typeface="Cambria Math"/>
                        <a:ea typeface="Cambria Math"/>
                      </a:rPr>
                      <m:t> </m:t>
                    </m:r>
                    <m:r>
                      <a:rPr lang="tr-TR" b="0" i="1" smtClean="0">
                        <a:latin typeface="Cambria Math"/>
                        <a:ea typeface="Cambria Math"/>
                      </a:rPr>
                      <m:t>𝑉</m:t>
                    </m:r>
                  </m:oMath>
                </a14:m>
                <a:r>
                  <a:rPr lang="tr-TR" dirty="0"/>
                  <a:t>		 (4.64)</a:t>
                </a:r>
              </a:p>
            </p:txBody>
          </p:sp>
        </mc:Choice>
        <mc:Fallback xmlns="">
          <p:sp>
            <p:nvSpPr>
              <p:cNvPr id="4" name="Dikdörtgen 3"/>
              <p:cNvSpPr>
                <a:spLocks noRot="1" noChangeAspect="1" noMove="1" noResize="1" noEditPoints="1" noAdjustHandles="1" noChangeArrowheads="1" noChangeShapeType="1" noTextEdit="1"/>
              </p:cNvSpPr>
              <p:nvPr/>
            </p:nvSpPr>
            <p:spPr>
              <a:xfrm>
                <a:off x="611560" y="1772816"/>
                <a:ext cx="8136904" cy="4652812"/>
              </a:xfrm>
              <a:prstGeom prst="rect">
                <a:avLst/>
              </a:prstGeom>
              <a:blipFill rotWithShape="1">
                <a:blip r:embed="rId2"/>
                <a:stretch>
                  <a:fillRect l="-599" t="-655" r="-300"/>
                </a:stretch>
              </a:blipFill>
            </p:spPr>
            <p:txBody>
              <a:bodyPr/>
              <a:lstStyle/>
              <a:p>
                <a:r>
                  <a:rPr lang="tr-TR">
                    <a:noFill/>
                  </a:rPr>
                  <a:t> </a:t>
                </a:r>
              </a:p>
            </p:txBody>
          </p:sp>
        </mc:Fallback>
      </mc:AlternateContent>
    </p:spTree>
    <p:extLst>
      <p:ext uri="{BB962C8B-B14F-4D97-AF65-F5344CB8AC3E}">
        <p14:creationId xmlns:p14="http://schemas.microsoft.com/office/powerpoint/2010/main" val="2419461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49</a:t>
            </a:fld>
            <a:endParaRPr lang="tr-TR"/>
          </a:p>
        </p:txBody>
      </p:sp>
      <mc:AlternateContent xmlns:mc="http://schemas.openxmlformats.org/markup-compatibility/2006" xmlns:a14="http://schemas.microsoft.com/office/drawing/2010/main">
        <mc:Choice Requires="a14">
          <p:sp>
            <p:nvSpPr>
              <p:cNvPr id="3" name="Dikdörtgen 2"/>
              <p:cNvSpPr/>
              <p:nvPr/>
            </p:nvSpPr>
            <p:spPr>
              <a:xfrm>
                <a:off x="503040" y="2060848"/>
                <a:ext cx="8245424" cy="3039807"/>
              </a:xfrm>
              <a:prstGeom prst="rect">
                <a:avLst/>
              </a:prstGeom>
            </p:spPr>
            <p:txBody>
              <a:bodyPr wrap="square">
                <a:spAutoFit/>
              </a:bodyPr>
              <a:lstStyle/>
              <a:p>
                <a:pPr algn="just"/>
                <a:r>
                  <a:rPr lang="tr-TR" dirty="0"/>
                  <a:t>Sürekli akış durumu için enerji denklemi aşağıdaki genel şekli alır:</a:t>
                </a:r>
              </a:p>
              <a:p>
                <a:endParaRPr lang="tr-TR" dirty="0"/>
              </a:p>
              <a:p>
                <a:r>
                  <a:rPr lang="tr-TR" dirty="0"/>
                  <a:t>		</a:t>
                </a:r>
                <a14:m>
                  <m:oMath xmlns:m="http://schemas.openxmlformats.org/officeDocument/2006/math">
                    <m:acc>
                      <m:accPr>
                        <m:chr m:val="̇"/>
                        <m:ctrlPr>
                          <a:rPr lang="tr-TR" i="1">
                            <a:latin typeface="Cambria Math" panose="02040503050406030204" pitchFamily="18" charset="0"/>
                          </a:rPr>
                        </m:ctrlPr>
                      </m:accPr>
                      <m:e>
                        <m:r>
                          <a:rPr lang="tr-TR" i="1">
                            <a:latin typeface="Cambria Math"/>
                          </a:rPr>
                          <m:t>𝑄</m:t>
                        </m:r>
                      </m:e>
                    </m:acc>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r>
                      <a:rPr lang="tr-TR" i="1">
                        <a:latin typeface="Cambria Math"/>
                      </a:rPr>
                      <m:t>=</m:t>
                    </m:r>
                    <m:acc>
                      <m:accPr>
                        <m:chr m:val="̇"/>
                        <m:ctrlPr>
                          <a:rPr lang="tr-TR" i="1" smtClean="0">
                            <a:latin typeface="Cambria Math" panose="02040503050406030204" pitchFamily="18" charset="0"/>
                          </a:rPr>
                        </m:ctrlPr>
                      </m:accPr>
                      <m:e>
                        <m:r>
                          <a:rPr lang="tr-TR" b="0" i="1" smtClean="0">
                            <a:latin typeface="Cambria Math"/>
                          </a:rPr>
                          <m:t>𝑚</m:t>
                        </m:r>
                      </m:e>
                    </m:acc>
                    <m:r>
                      <a:rPr lang="tr-TR" b="0" i="1" smtClean="0">
                        <a:latin typeface="Cambria Math"/>
                      </a:rPr>
                      <m:t> </m:t>
                    </m:r>
                    <m:d>
                      <m:dPr>
                        <m:begChr m:val="["/>
                        <m:endChr m:val="]"/>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r>
                          <a:rPr lang="tr-TR" b="0" i="1" smtClean="0">
                            <a:latin typeface="Cambria Math"/>
                          </a:rPr>
                          <m:t>+</m:t>
                        </m:r>
                        <m:r>
                          <a:rPr lang="tr-TR" b="0" i="1" smtClean="0">
                            <a:latin typeface="Cambria Math"/>
                          </a:rPr>
                          <m:t>𝑔</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𝑧</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𝑧</m:t>
                                </m:r>
                              </m:e>
                              <m:sub>
                                <m:r>
                                  <a:rPr lang="tr-TR" b="0" i="1" smtClean="0">
                                    <a:latin typeface="Cambria Math"/>
                                  </a:rPr>
                                  <m:t>1</m:t>
                                </m:r>
                              </m:sub>
                            </m:sSub>
                          </m:e>
                        </m:d>
                        <m:r>
                          <a:rPr lang="tr-TR" b="0" i="1" smtClean="0">
                            <a:latin typeface="Cambria Math"/>
                          </a:rPr>
                          <m:t>+</m:t>
                        </m:r>
                        <m:f>
                          <m:fPr>
                            <m:ctrlPr>
                              <a:rPr lang="tr-TR" b="0" i="1" smtClean="0">
                                <a:latin typeface="Cambria Math" panose="02040503050406030204" pitchFamily="18" charset="0"/>
                              </a:rPr>
                            </m:ctrlPr>
                          </m:fPr>
                          <m:num>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2</m:t>
                                </m:r>
                              </m:sub>
                              <m:sup>
                                <m:r>
                                  <a:rPr lang="tr-TR" b="0" i="1" smtClean="0">
                                    <a:latin typeface="Cambria Math"/>
                                  </a:rPr>
                                  <m:t>2</m:t>
                                </m:r>
                              </m:sup>
                            </m:sSubSup>
                            <m:r>
                              <a:rPr lang="tr-TR" b="0" i="1" smtClean="0">
                                <a:latin typeface="Cambria Math"/>
                              </a:rPr>
                              <m:t>−</m:t>
                            </m:r>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1</m:t>
                                </m:r>
                              </m:sub>
                              <m:sup>
                                <m:r>
                                  <a:rPr lang="tr-TR" b="0" i="1" smtClean="0">
                                    <a:latin typeface="Cambria Math"/>
                                  </a:rPr>
                                  <m:t>2</m:t>
                                </m:r>
                              </m:sup>
                            </m:sSubSup>
                          </m:num>
                          <m:den>
                            <m:r>
                              <a:rPr lang="tr-TR" b="0" i="1" smtClean="0">
                                <a:latin typeface="Cambria Math"/>
                              </a:rPr>
                              <m:t>2</m:t>
                            </m:r>
                          </m:den>
                        </m:f>
                      </m:e>
                    </m:d>
                    <m:r>
                      <a:rPr lang="tr-TR" b="0" i="1" smtClean="0">
                        <a:latin typeface="Cambria Math"/>
                      </a:rPr>
                      <m:t> </m:t>
                    </m:r>
                  </m:oMath>
                </a14:m>
                <a:r>
                  <a:rPr lang="tr-TR" dirty="0"/>
                  <a:t>		(4.65)</a:t>
                </a:r>
              </a:p>
              <a:p>
                <a:pPr algn="just"/>
                <a:endParaRPr lang="tr-TR" dirty="0"/>
              </a:p>
              <a:p>
                <a:pPr algn="just"/>
                <a:r>
                  <a:rPr lang="tr-TR" dirty="0"/>
                  <a:t>Çoğu zaman kinetik ve potansiyel enerji değişimleri ihmal edilmektedir. Bu durumda birinci yasa aşağıdaki sadeleşmiş hâli alır.</a:t>
                </a:r>
              </a:p>
              <a:p>
                <a:pPr algn="just"/>
                <a:endParaRPr lang="tr-TR" dirty="0"/>
              </a:p>
              <a:p>
                <a:pPr algn="just"/>
                <a:r>
                  <a:rPr lang="tr-TR" dirty="0"/>
                  <a:t>			</a:t>
                </a:r>
                <a14:m>
                  <m:oMath xmlns:m="http://schemas.openxmlformats.org/officeDocument/2006/math">
                    <m:acc>
                      <m:accPr>
                        <m:chr m:val="̇"/>
                        <m:ctrlPr>
                          <a:rPr lang="tr-TR" i="1">
                            <a:latin typeface="Cambria Math" panose="02040503050406030204" pitchFamily="18" charset="0"/>
                          </a:rPr>
                        </m:ctrlPr>
                      </m:accPr>
                      <m:e>
                        <m:r>
                          <a:rPr lang="tr-TR" i="1">
                            <a:latin typeface="Cambria Math"/>
                          </a:rPr>
                          <m:t>𝑄</m:t>
                        </m:r>
                      </m:e>
                    </m:acc>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r>
                      <a:rPr lang="tr-TR" b="0" i="1" smtClean="0">
                        <a:latin typeface="Cambria Math"/>
                      </a:rPr>
                      <m:t>=</m:t>
                    </m:r>
                    <m:acc>
                      <m:accPr>
                        <m:chr m:val="̇"/>
                        <m:ctrlPr>
                          <a:rPr lang="tr-TR" i="1">
                            <a:latin typeface="Cambria Math" panose="02040503050406030204" pitchFamily="18" charset="0"/>
                          </a:rPr>
                        </m:ctrlPr>
                      </m:accPr>
                      <m:e>
                        <m:r>
                          <a:rPr lang="tr-TR" i="1">
                            <a:latin typeface="Cambria Math"/>
                          </a:rPr>
                          <m:t>𝑚</m:t>
                        </m:r>
                      </m:e>
                    </m:acc>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e>
                    </m:d>
                  </m:oMath>
                </a14:m>
                <a:r>
                  <a:rPr lang="tr-TR" dirty="0"/>
                  <a:t> 			 (4.66)</a:t>
                </a:r>
              </a:p>
              <a:p>
                <a:pPr algn="just"/>
                <a:r>
                  <a:rPr lang="tr-TR" dirty="0"/>
                  <a:t>Veya;</a:t>
                </a:r>
              </a:p>
              <a:p>
                <a:pPr algn="just"/>
                <a:r>
                  <a:rPr lang="tr-TR" b="0" dirty="0"/>
                  <a:t>			</a:t>
                </a:r>
                <a14:m>
                  <m:oMath xmlns:m="http://schemas.openxmlformats.org/officeDocument/2006/math">
                    <m:r>
                      <a:rPr lang="tr-TR" b="0" i="1" smtClean="0">
                        <a:latin typeface="Cambria Math"/>
                      </a:rPr>
                      <m:t>𝑞</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𝑤</m:t>
                        </m:r>
                      </m:e>
                      <m:sub>
                        <m:r>
                          <a:rPr lang="tr-TR" b="0" i="1" smtClean="0">
                            <a:latin typeface="Cambria Math"/>
                          </a:rPr>
                          <m:t>𝑠</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oMath>
                </a14:m>
                <a:r>
                  <a:rPr lang="tr-TR" dirty="0"/>
                  <a:t>				 (4.67)</a:t>
                </a:r>
              </a:p>
            </p:txBody>
          </p:sp>
        </mc:Choice>
        <mc:Fallback xmlns="">
          <p:sp>
            <p:nvSpPr>
              <p:cNvPr id="3" name="Dikdörtgen 2"/>
              <p:cNvSpPr>
                <a:spLocks noRot="1" noChangeAspect="1" noMove="1" noResize="1" noEditPoints="1" noAdjustHandles="1" noChangeArrowheads="1" noChangeShapeType="1" noTextEdit="1"/>
              </p:cNvSpPr>
              <p:nvPr/>
            </p:nvSpPr>
            <p:spPr>
              <a:xfrm>
                <a:off x="503040" y="2060848"/>
                <a:ext cx="8245424" cy="3039807"/>
              </a:xfrm>
              <a:prstGeom prst="rect">
                <a:avLst/>
              </a:prstGeom>
              <a:blipFill rotWithShape="1">
                <a:blip r:embed="rId2"/>
                <a:stretch>
                  <a:fillRect l="-666" t="-1002" r="-592" b="-2204"/>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p:spTree>
    <p:extLst>
      <p:ext uri="{BB962C8B-B14F-4D97-AF65-F5344CB8AC3E}">
        <p14:creationId xmlns:p14="http://schemas.microsoft.com/office/powerpoint/2010/main" val="402019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874465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79" y="4293096"/>
            <a:ext cx="210343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503040" y="404664"/>
            <a:ext cx="8245424"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b="1" dirty="0"/>
              <a:t>TERMODİNAMİĞİN BİRİNCİ YASASI</a:t>
            </a:r>
          </a:p>
          <a:p>
            <a:r>
              <a:rPr lang="tr-TR" sz="2000" b="1" dirty="0"/>
              <a:t>4.2 TERMODİNAMİĞİN BİRİNCİ YASASININ BİR ÇEVRİME UYGULANMASI</a:t>
            </a:r>
          </a:p>
        </p:txBody>
      </p:sp>
    </p:spTree>
    <p:extLst>
      <p:ext uri="{BB962C8B-B14F-4D97-AF65-F5344CB8AC3E}">
        <p14:creationId xmlns:p14="http://schemas.microsoft.com/office/powerpoint/2010/main" val="569516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50</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4.8 KONTROL HACİMLERİ İÇİN GENEL FORMÜLASYON</a:t>
            </a:r>
          </a:p>
        </p:txBody>
      </p:sp>
      <mc:AlternateContent xmlns:mc="http://schemas.openxmlformats.org/markup-compatibility/2006" xmlns:a14="http://schemas.microsoft.com/office/drawing/2010/main">
        <mc:Choice Requires="a14">
          <p:sp>
            <p:nvSpPr>
              <p:cNvPr id="4" name="Dikdörtgen 3"/>
              <p:cNvSpPr/>
              <p:nvPr/>
            </p:nvSpPr>
            <p:spPr>
              <a:xfrm>
                <a:off x="503040" y="1916832"/>
                <a:ext cx="8245424" cy="1672189"/>
              </a:xfrm>
              <a:prstGeom prst="rect">
                <a:avLst/>
              </a:prstGeom>
            </p:spPr>
            <p:txBody>
              <a:bodyPr wrap="square">
                <a:spAutoFit/>
              </a:bodyPr>
              <a:lstStyle/>
              <a:p>
                <a:pPr algn="just"/>
                <a:r>
                  <a:rPr lang="tr-TR" dirty="0"/>
                  <a:t>İçerisinde sıvı akışı olan bir kontrol hacmi için (4.63) denklemini kullanmak uygundur. Sürekli bir akış durumu için (</a:t>
                </a:r>
                <a14:m>
                  <m:oMath xmlns:m="http://schemas.openxmlformats.org/officeDocument/2006/math">
                    <m:sSub>
                      <m:sSubPr>
                        <m:ctrlPr>
                          <a:rPr lang="tr-TR" b="0" i="1" smtClean="0">
                            <a:latin typeface="Cambria Math" panose="02040503050406030204" pitchFamily="18" charset="0"/>
                            <a:ea typeface="Cambria Math"/>
                          </a:rPr>
                        </m:ctrlPr>
                      </m:sSubPr>
                      <m:e>
                        <m:r>
                          <a:rPr lang="tr-TR" i="1" smtClean="0">
                            <a:latin typeface="Cambria Math"/>
                            <a:ea typeface="Cambria Math"/>
                          </a:rPr>
                          <m:t>𝜌</m:t>
                        </m:r>
                      </m:e>
                      <m:sub>
                        <m:r>
                          <a:rPr lang="tr-TR" b="0" i="1" smtClean="0">
                            <a:latin typeface="Cambria Math"/>
                            <a:ea typeface="Cambria Math"/>
                          </a:rPr>
                          <m:t>2</m:t>
                        </m:r>
                      </m:sub>
                    </m:sSub>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𝜌</m:t>
                        </m:r>
                      </m:e>
                      <m:sub>
                        <m:r>
                          <a:rPr lang="tr-TR" b="0" i="1" smtClean="0">
                            <a:latin typeface="Cambria Math"/>
                            <a:ea typeface="Cambria Math"/>
                          </a:rPr>
                          <m:t>1</m:t>
                        </m:r>
                      </m:sub>
                    </m:sSub>
                    <m:r>
                      <a:rPr lang="tr-TR" b="0" i="1" smtClean="0">
                        <a:latin typeface="Cambria Math"/>
                        <a:ea typeface="Cambria Math"/>
                      </a:rPr>
                      <m:t>=</m:t>
                    </m:r>
                    <m:r>
                      <a:rPr lang="tr-TR" b="0" i="1" smtClean="0">
                        <a:latin typeface="Cambria Math"/>
                        <a:ea typeface="Cambria Math"/>
                      </a:rPr>
                      <m:t>𝜌</m:t>
                    </m:r>
                  </m:oMath>
                </a14:m>
                <a:r>
                  <a:rPr lang="tr-TR" dirty="0"/>
                  <a:t>) ısı transferini ve iç enerjideki değişimleri ihmal ettiğimizde enerji denklemi aşağıdaki şekilde yazılabilir.</a:t>
                </a:r>
              </a:p>
              <a:p>
                <a:pPr algn="just"/>
                <a:endParaRPr lang="tr-TR" dirty="0"/>
              </a:p>
              <a:p>
                <a:pPr algn="just"/>
                <a:r>
                  <a:rPr lang="tr-TR" dirty="0"/>
                  <a:t>		</a:t>
                </a:r>
                <a14:m>
                  <m:oMath xmlns:m="http://schemas.openxmlformats.org/officeDocument/2006/math">
                    <m:sSub>
                      <m:sSubPr>
                        <m:ctrlPr>
                          <a:rPr lang="tr-TR" i="1">
                            <a:latin typeface="Cambria Math" panose="02040503050406030204" pitchFamily="18" charset="0"/>
                          </a:rPr>
                        </m:ctrlPr>
                      </m:sSubPr>
                      <m:e>
                        <m:r>
                          <a:rPr lang="tr-TR" b="0" i="1" smtClean="0">
                            <a:latin typeface="Cambria Math"/>
                          </a:rPr>
                          <m:t>−</m:t>
                        </m:r>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𝑚</m:t>
                        </m:r>
                      </m:e>
                    </m:acc>
                    <m:r>
                      <a:rPr lang="tr-TR" b="0" i="1" smtClean="0">
                        <a:latin typeface="Cambria Math"/>
                      </a:rPr>
                      <m:t> </m:t>
                    </m:r>
                    <m:d>
                      <m:dPr>
                        <m:begChr m:val="["/>
                        <m:endChr m:val="]"/>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num>
                          <m:den>
                            <m:r>
                              <a:rPr lang="tr-TR" b="0" i="1" smtClean="0">
                                <a:latin typeface="Cambria Math"/>
                                <a:ea typeface="Cambria Math"/>
                              </a:rPr>
                              <m:t>𝜌</m:t>
                            </m:r>
                          </m:den>
                        </m:f>
                        <m:r>
                          <a:rPr lang="tr-TR" b="0" i="1" smtClean="0">
                            <a:latin typeface="Cambria Math"/>
                            <a:ea typeface="Cambria Math"/>
                          </a:rPr>
                          <m:t>+</m:t>
                        </m:r>
                        <m:f>
                          <m:fPr>
                            <m:ctrlPr>
                              <a:rPr lang="tr-TR" b="0" i="1" smtClean="0">
                                <a:latin typeface="Cambria Math" panose="02040503050406030204" pitchFamily="18" charset="0"/>
                                <a:ea typeface="Cambria Math"/>
                              </a:rPr>
                            </m:ctrlPr>
                          </m:fPr>
                          <m:num>
                            <m:sSubSup>
                              <m:sSubSupPr>
                                <m:ctrlPr>
                                  <a:rPr lang="tr-TR" b="0" i="1" smtClean="0">
                                    <a:latin typeface="Cambria Math" panose="02040503050406030204" pitchFamily="18" charset="0"/>
                                    <a:ea typeface="Cambria Math"/>
                                  </a:rPr>
                                </m:ctrlPr>
                              </m:sSubSupPr>
                              <m:e>
                                <m:r>
                                  <a:rPr lang="tr-TR" b="0" i="1" smtClean="0">
                                    <a:latin typeface="Cambria Math"/>
                                    <a:ea typeface="Cambria Math"/>
                                  </a:rPr>
                                  <m:t>𝑉</m:t>
                                </m:r>
                              </m:e>
                              <m:sub>
                                <m:r>
                                  <a:rPr lang="tr-TR" b="0" i="1" smtClean="0">
                                    <a:latin typeface="Cambria Math"/>
                                    <a:ea typeface="Cambria Math"/>
                                  </a:rPr>
                                  <m:t>2</m:t>
                                </m:r>
                              </m:sub>
                              <m:sup>
                                <m:r>
                                  <a:rPr lang="tr-TR" b="0" i="1" smtClean="0">
                                    <a:latin typeface="Cambria Math"/>
                                    <a:ea typeface="Cambria Math"/>
                                  </a:rPr>
                                  <m:t>2</m:t>
                                </m:r>
                              </m:sup>
                            </m:sSubSup>
                            <m:r>
                              <a:rPr lang="tr-TR" b="0" i="1" smtClean="0">
                                <a:latin typeface="Cambria Math"/>
                                <a:ea typeface="Cambria Math"/>
                              </a:rPr>
                              <m:t>−</m:t>
                            </m:r>
                            <m:sSubSup>
                              <m:sSubSupPr>
                                <m:ctrlPr>
                                  <a:rPr lang="tr-TR" b="0" i="1" smtClean="0">
                                    <a:latin typeface="Cambria Math" panose="02040503050406030204" pitchFamily="18" charset="0"/>
                                    <a:ea typeface="Cambria Math"/>
                                  </a:rPr>
                                </m:ctrlPr>
                              </m:sSubSupPr>
                              <m:e>
                                <m:r>
                                  <a:rPr lang="tr-TR" b="0" i="1" smtClean="0">
                                    <a:latin typeface="Cambria Math"/>
                                    <a:ea typeface="Cambria Math"/>
                                  </a:rPr>
                                  <m:t>𝑉</m:t>
                                </m:r>
                              </m:e>
                              <m:sub>
                                <m:r>
                                  <a:rPr lang="tr-TR" b="0" i="1" smtClean="0">
                                    <a:latin typeface="Cambria Math"/>
                                    <a:ea typeface="Cambria Math"/>
                                  </a:rPr>
                                  <m:t>1</m:t>
                                </m:r>
                              </m:sub>
                              <m:sup>
                                <m:r>
                                  <a:rPr lang="tr-TR" b="0" i="1" smtClean="0">
                                    <a:latin typeface="Cambria Math"/>
                                    <a:ea typeface="Cambria Math"/>
                                  </a:rPr>
                                  <m:t>2</m:t>
                                </m:r>
                              </m:sup>
                            </m:sSubSup>
                          </m:num>
                          <m:den>
                            <m:r>
                              <a:rPr lang="tr-TR" b="0" i="1" smtClean="0">
                                <a:latin typeface="Cambria Math"/>
                                <a:ea typeface="Cambria Math"/>
                              </a:rPr>
                              <m:t>2</m:t>
                            </m:r>
                          </m:den>
                        </m:f>
                        <m:r>
                          <a:rPr lang="tr-TR" b="0" i="1" smtClean="0">
                            <a:latin typeface="Cambria Math"/>
                            <a:ea typeface="Cambria Math"/>
                          </a:rPr>
                          <m:t>+</m:t>
                        </m:r>
                        <m:r>
                          <a:rPr lang="tr-TR" b="0" i="1" smtClean="0">
                            <a:latin typeface="Cambria Math"/>
                            <a:ea typeface="Cambria Math"/>
                          </a:rPr>
                          <m:t>𝑔</m:t>
                        </m:r>
                        <m:d>
                          <m:dPr>
                            <m:ctrlPr>
                              <a:rPr lang="tr-TR" b="0" i="1" smtClean="0">
                                <a:latin typeface="Cambria Math" panose="02040503050406030204" pitchFamily="18" charset="0"/>
                                <a:ea typeface="Cambria Math"/>
                              </a:rPr>
                            </m:ctrlPr>
                          </m:dPr>
                          <m:e>
                            <m:sSub>
                              <m:sSubPr>
                                <m:ctrlPr>
                                  <a:rPr lang="tr-TR" b="0" i="1" smtClean="0">
                                    <a:latin typeface="Cambria Math" panose="02040503050406030204" pitchFamily="18" charset="0"/>
                                    <a:ea typeface="Cambria Math"/>
                                  </a:rPr>
                                </m:ctrlPr>
                              </m:sSubPr>
                              <m:e>
                                <m:r>
                                  <a:rPr lang="tr-TR" b="0" i="1" smtClean="0">
                                    <a:latin typeface="Cambria Math"/>
                                    <a:ea typeface="Cambria Math"/>
                                  </a:rPr>
                                  <m:t>𝑧</m:t>
                                </m:r>
                              </m:e>
                              <m:sub>
                                <m:r>
                                  <a:rPr lang="tr-TR" b="0" i="1" smtClean="0">
                                    <a:latin typeface="Cambria Math"/>
                                    <a:ea typeface="Cambria Math"/>
                                  </a:rPr>
                                  <m:t>2</m:t>
                                </m:r>
                              </m:sub>
                            </m:sSub>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r>
                                  <a:rPr lang="tr-TR" b="0" i="1" smtClean="0">
                                    <a:latin typeface="Cambria Math"/>
                                    <a:ea typeface="Cambria Math"/>
                                  </a:rPr>
                                  <m:t>𝑧</m:t>
                                </m:r>
                              </m:e>
                              <m:sub>
                                <m:r>
                                  <a:rPr lang="tr-TR" b="0" i="1" smtClean="0">
                                    <a:latin typeface="Cambria Math"/>
                                    <a:ea typeface="Cambria Math"/>
                                  </a:rPr>
                                  <m:t>1</m:t>
                                </m:r>
                              </m:sub>
                            </m:sSub>
                          </m:e>
                        </m:d>
                      </m:e>
                    </m:d>
                  </m:oMath>
                </a14:m>
                <a:r>
                  <a:rPr lang="tr-TR" dirty="0"/>
                  <a:t> 		 (4.68)</a:t>
                </a:r>
              </a:p>
            </p:txBody>
          </p:sp>
        </mc:Choice>
        <mc:Fallback xmlns="">
          <p:sp>
            <p:nvSpPr>
              <p:cNvPr id="4" name="Dikdörtgen 3"/>
              <p:cNvSpPr>
                <a:spLocks noRot="1" noChangeAspect="1" noMove="1" noResize="1" noEditPoints="1" noAdjustHandles="1" noChangeArrowheads="1" noChangeShapeType="1" noTextEdit="1"/>
              </p:cNvSpPr>
              <p:nvPr/>
            </p:nvSpPr>
            <p:spPr>
              <a:xfrm>
                <a:off x="503040" y="1916832"/>
                <a:ext cx="8245424" cy="1672189"/>
              </a:xfrm>
              <a:prstGeom prst="rect">
                <a:avLst/>
              </a:prstGeom>
              <a:blipFill rotWithShape="1">
                <a:blip r:embed="rId2"/>
                <a:stretch>
                  <a:fillRect l="-666" t="-1818" r="-592"/>
                </a:stretch>
              </a:blipFill>
            </p:spPr>
            <p:txBody>
              <a:bodyPr/>
              <a:lstStyle/>
              <a:p>
                <a:r>
                  <a:rPr lang="tr-TR">
                    <a:noFill/>
                  </a:rPr>
                  <a:t> </a:t>
                </a:r>
              </a:p>
            </p:txBody>
          </p:sp>
        </mc:Fallback>
      </mc:AlternateContent>
    </p:spTree>
    <p:extLst>
      <p:ext uri="{BB962C8B-B14F-4D97-AF65-F5344CB8AC3E}">
        <p14:creationId xmlns:p14="http://schemas.microsoft.com/office/powerpoint/2010/main" val="53658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51</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mc:AlternateContent xmlns:mc="http://schemas.openxmlformats.org/markup-compatibility/2006" xmlns:a14="http://schemas.microsoft.com/office/drawing/2010/main">
        <mc:Choice Requires="a14">
          <p:sp>
            <p:nvSpPr>
              <p:cNvPr id="4" name="Dikdörtgen 3"/>
              <p:cNvSpPr/>
              <p:nvPr/>
            </p:nvSpPr>
            <p:spPr>
              <a:xfrm>
                <a:off x="503040" y="1844824"/>
                <a:ext cx="8245424" cy="2862322"/>
              </a:xfrm>
              <a:prstGeom prst="rect">
                <a:avLst/>
              </a:prstGeom>
            </p:spPr>
            <p:txBody>
              <a:bodyPr wrap="square">
                <a:spAutoFit/>
              </a:bodyPr>
              <a:lstStyle/>
              <a:p>
                <a:r>
                  <a:rPr lang="tr-TR" b="1" u="sng" dirty="0"/>
                  <a:t>Kısma Cihazları</a:t>
                </a:r>
              </a:p>
              <a:p>
                <a:pPr algn="just"/>
                <a:r>
                  <a:rPr lang="tr-TR" dirty="0"/>
                  <a:t>Kısma cihazları, önemli oranlarda potansiyel veya kinetik enerji değişimine neden olmadan ani bir basınç düşümüne yol açan sürekli akışlı </a:t>
                </a:r>
                <a:r>
                  <a:rPr lang="tr-TR" dirty="0" err="1"/>
                  <a:t>adyabatik</a:t>
                </a:r>
                <a:r>
                  <a:rPr lang="tr-TR" dirty="0"/>
                  <a:t> bir işlem içerir. Bu işlem, önemli miktarda bir ısı transferi gerçekleşmeden göreceli olarak ani bir şekilde gerçekleşir.</a:t>
                </a:r>
              </a:p>
              <a:p>
                <a:pPr algn="just"/>
                <a:r>
                  <a:rPr lang="tr-TR" dirty="0"/>
                  <a:t>Enerji denklemi herhangi bir iş olmaksızın ve kinetik ve potansiyel enerji değişimleri ihmal edilerek bu tür bir cihaza uygulandığında, sanki dengeli </a:t>
                </a:r>
                <a:r>
                  <a:rPr lang="tr-TR" dirty="0" err="1"/>
                  <a:t>adyabatik</a:t>
                </a:r>
                <a:r>
                  <a:rPr lang="tr-TR" dirty="0"/>
                  <a:t> bir işlem için aşağıdaki ifade elde edilir [Bakınız (4.67)].</a:t>
                </a:r>
              </a:p>
              <a:p>
                <a:pPr algn="just"/>
                <a:endParaRPr lang="tr-TR" dirty="0"/>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oMath>
                </a14:m>
                <a:r>
                  <a:rPr lang="tr-TR" dirty="0"/>
                  <a:t>				 (4.69)</a:t>
                </a:r>
              </a:p>
            </p:txBody>
          </p:sp>
        </mc:Choice>
        <mc:Fallback xmlns="">
          <p:sp>
            <p:nvSpPr>
              <p:cNvPr id="4" name="Dikdörtgen 3"/>
              <p:cNvSpPr>
                <a:spLocks noRot="1" noChangeAspect="1" noMove="1" noResize="1" noEditPoints="1" noAdjustHandles="1" noChangeArrowheads="1" noChangeShapeType="1" noTextEdit="1"/>
              </p:cNvSpPr>
              <p:nvPr/>
            </p:nvSpPr>
            <p:spPr>
              <a:xfrm>
                <a:off x="503040" y="1844824"/>
                <a:ext cx="8245424" cy="2862322"/>
              </a:xfrm>
              <a:prstGeom prst="rect">
                <a:avLst/>
              </a:prstGeom>
              <a:blipFill rotWithShape="1">
                <a:blip r:embed="rId2"/>
                <a:stretch>
                  <a:fillRect l="-666" t="-1066" r="-592" b="-2559"/>
                </a:stretch>
              </a:blipFill>
            </p:spPr>
            <p:txBody>
              <a:bodyPr/>
              <a:lstStyle/>
              <a:p>
                <a:r>
                  <a:rPr lang="tr-TR">
                    <a:noFill/>
                  </a:rPr>
                  <a:t> </a:t>
                </a:r>
              </a:p>
            </p:txBody>
          </p:sp>
        </mc:Fallback>
      </mc:AlternateContent>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961" y="4707146"/>
            <a:ext cx="63627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417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52</a:t>
            </a:fld>
            <a:endParaRPr lang="tr-T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0" y="2204864"/>
            <a:ext cx="8136904"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56951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53</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
        <p:nvSpPr>
          <p:cNvPr id="4" name="Dikdörtgen 3"/>
          <p:cNvSpPr/>
          <p:nvPr/>
        </p:nvSpPr>
        <p:spPr>
          <a:xfrm>
            <a:off x="503040" y="1628800"/>
            <a:ext cx="8245424" cy="2862322"/>
          </a:xfrm>
          <a:prstGeom prst="rect">
            <a:avLst/>
          </a:prstGeom>
        </p:spPr>
        <p:txBody>
          <a:bodyPr wrap="square">
            <a:spAutoFit/>
          </a:bodyPr>
          <a:lstStyle/>
          <a:p>
            <a:r>
              <a:rPr lang="tr-TR" b="1" u="sng" dirty="0"/>
              <a:t>Kompresörler, Pompalar ve Türbinler</a:t>
            </a:r>
            <a:endParaRPr lang="tr-TR" dirty="0"/>
          </a:p>
          <a:p>
            <a:pPr algn="just"/>
            <a:r>
              <a:rPr lang="tr-TR" dirty="0"/>
              <a:t>Pompalar basınç artışına yol açacak şekilde enerjiyi kendi içerisinde akmakta olan sıvıya aktaran cihazlardır.</a:t>
            </a:r>
          </a:p>
          <a:p>
            <a:pPr algn="just"/>
            <a:r>
              <a:rPr lang="tr-TR" dirty="0"/>
              <a:t>Kompresörler ve fanlar da bu kategori içerisinde ele alınabilir. Ancak bunlardaki asıl amaç gaz basıncını artırmaktır. </a:t>
            </a:r>
          </a:p>
          <a:p>
            <a:pPr algn="just"/>
            <a:r>
              <a:rPr lang="tr-TR" dirty="0"/>
              <a:t>Diğer taraftan türbinler akışkan tarafından, içerisindeki türbin kanatları üzerinde iş yapılan cihazlardır. Bunun sonucunda türbinin girişi ile çıkışı arasında basınç düşümü meydana gelir. Bazı durumlarda bu tür cihazlardan çevreye ısı geçişi meydana gelebilir. Fakat çoğunlukla bu ısı geçişi ihmal edilebilmektedir. Ayrıca kinetik ve potansiyel enerji değişimleri de genellikle ihmal edilebilmektedir.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927" y="4768577"/>
            <a:ext cx="2533650" cy="180975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320902"/>
            <a:ext cx="2028825" cy="225742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40" y="4760365"/>
            <a:ext cx="2571750" cy="1781175"/>
          </a:xfrm>
          <a:prstGeom prst="rect">
            <a:avLst/>
          </a:prstGeom>
        </p:spPr>
      </p:pic>
    </p:spTree>
    <p:extLst>
      <p:ext uri="{BB962C8B-B14F-4D97-AF65-F5344CB8AC3E}">
        <p14:creationId xmlns:p14="http://schemas.microsoft.com/office/powerpoint/2010/main" val="2288340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54</a:t>
            </a:fld>
            <a:endParaRPr lang="tr-TR"/>
          </a:p>
        </p:txBody>
      </p:sp>
      <mc:AlternateContent xmlns:mc="http://schemas.openxmlformats.org/markup-compatibility/2006" xmlns:a14="http://schemas.microsoft.com/office/drawing/2010/main">
        <mc:Choice Requires="a14">
          <p:sp>
            <p:nvSpPr>
              <p:cNvPr id="3" name="Dikdörtgen 2"/>
              <p:cNvSpPr/>
              <p:nvPr/>
            </p:nvSpPr>
            <p:spPr>
              <a:xfrm>
                <a:off x="395536" y="1988840"/>
                <a:ext cx="8245424" cy="4414670"/>
              </a:xfrm>
              <a:prstGeom prst="rect">
                <a:avLst/>
              </a:prstGeom>
            </p:spPr>
            <p:txBody>
              <a:bodyPr wrap="square">
                <a:spAutoFit/>
              </a:bodyPr>
              <a:lstStyle/>
              <a:p>
                <a:pPr algn="just"/>
                <a:r>
                  <a:rPr lang="tr-TR" dirty="0"/>
                  <a:t>Kararlı(sürekli) olarak çalışan bu tür cihazlar için enerji denklemi aşağıdaki şekli alır [Bakınız (4.66)].</a:t>
                </a:r>
              </a:p>
              <a:p>
                <a:pPr algn="just"/>
                <a:endParaRPr lang="tr-TR" dirty="0"/>
              </a:p>
              <a:p>
                <a:pPr algn="just"/>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m:t>
                        </m:r>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r>
                      <a:rPr lang="tr-TR" i="1">
                        <a:latin typeface="Cambria Math"/>
                      </a:rPr>
                      <m:t>=</m:t>
                    </m:r>
                    <m:acc>
                      <m:accPr>
                        <m:chr m:val="̇"/>
                        <m:ctrlPr>
                          <a:rPr lang="tr-TR" i="1">
                            <a:latin typeface="Cambria Math" panose="02040503050406030204" pitchFamily="18" charset="0"/>
                          </a:rPr>
                        </m:ctrlPr>
                      </m:accPr>
                      <m:e>
                        <m:r>
                          <a:rPr lang="tr-TR" i="1">
                            <a:latin typeface="Cambria Math"/>
                          </a:rPr>
                          <m:t>𝑚</m:t>
                        </m:r>
                      </m:e>
                    </m:acc>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1</m:t>
                        </m:r>
                      </m:sub>
                    </m:sSub>
                    <m:r>
                      <a:rPr lang="tr-TR" i="1">
                        <a:latin typeface="Cambria Math"/>
                      </a:rPr>
                      <m:t>)</m:t>
                    </m:r>
                  </m:oMath>
                </a14:m>
                <a:r>
                  <a:rPr lang="tr-TR" dirty="0"/>
                  <a:t>		  veya  	</a:t>
                </a:r>
                <a14:m>
                  <m:oMath xmlns:m="http://schemas.openxmlformats.org/officeDocument/2006/math">
                    <m:r>
                      <a:rPr lang="tr-TR">
                        <a:latin typeface="Cambria Math"/>
                      </a:rPr>
                      <m:t>−</m:t>
                    </m:r>
                    <m:sSub>
                      <m:sSubPr>
                        <m:ctrlPr>
                          <a:rPr lang="tr-TR" i="1">
                            <a:latin typeface="Cambria Math" panose="02040503050406030204" pitchFamily="18" charset="0"/>
                          </a:rPr>
                        </m:ctrlPr>
                      </m:sSubPr>
                      <m:e>
                        <m:r>
                          <m:rPr>
                            <m:sty m:val="p"/>
                          </m:rPr>
                          <a:rPr lang="tr-TR">
                            <a:latin typeface="Cambria Math"/>
                          </a:rPr>
                          <m:t>w</m:t>
                        </m:r>
                      </m:e>
                      <m:sub>
                        <m:r>
                          <m:rPr>
                            <m:sty m:val="p"/>
                          </m:rPr>
                          <a:rPr lang="tr-TR">
                            <a:latin typeface="Cambria Math"/>
                          </a:rPr>
                          <m:t>s</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1</m:t>
                        </m:r>
                      </m:sub>
                    </m:sSub>
                  </m:oMath>
                </a14:m>
                <a:r>
                  <a:rPr lang="tr-TR" dirty="0"/>
                  <a:t>   		 (4.70)</a:t>
                </a:r>
              </a:p>
              <a:p>
                <a:pPr algn="just"/>
                <a:endParaRPr lang="tr-TR" dirty="0"/>
              </a:p>
              <a:p>
                <a:pPr algn="just"/>
                <a:r>
                  <a:rPr lang="tr-TR" dirty="0"/>
                  <a:t>Burada </a:t>
                </a:r>
                <a14:m>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𝑊</m:t>
                            </m:r>
                          </m:e>
                        </m:acc>
                      </m:e>
                      <m:sub>
                        <m:r>
                          <a:rPr lang="tr-TR" i="1">
                            <a:latin typeface="Cambria Math"/>
                          </a:rPr>
                          <m:t>𝑠</m:t>
                        </m:r>
                      </m:sub>
                    </m:sSub>
                  </m:oMath>
                </a14:m>
                <a:r>
                  <a:rPr lang="tr-TR" dirty="0"/>
                  <a:t> bir kompresör için negatif, bir gaz veya buhar türbini için ise pozitiftir. Yüksek sıcaklığa sahip çalışma akışkanından dolayı ısı transferinin meydana geldiği durumlarda ısı transferi ifadesinin yukarıdaki  denklemde yerine yazılması uygun olur.</a:t>
                </a:r>
              </a:p>
              <a:p>
                <a:endParaRPr lang="tr-TR" dirty="0"/>
              </a:p>
              <a:p>
                <a:endParaRPr lang="tr-TR" dirty="0"/>
              </a:p>
              <a:p>
                <a:r>
                  <a:rPr lang="tr-TR" dirty="0"/>
                  <a:t>Su gibi sıvılar için (4.68) enerji denklemi kinetik ve potansiyel enerji değişimleri ihmal edilerek aşağıdaki şekilde yazılabilir.</a:t>
                </a:r>
              </a:p>
              <a:p>
                <a:endParaRPr lang="tr-TR" dirty="0"/>
              </a:p>
              <a:p>
                <a:r>
                  <a:rPr lang="tr-TR" dirty="0"/>
                  <a:t>			</a:t>
                </a:r>
                <a14:m>
                  <m:oMath xmlns:m="http://schemas.openxmlformats.org/officeDocument/2006/math">
                    <m:sSub>
                      <m:sSubPr>
                        <m:ctrlPr>
                          <a:rPr lang="tr-TR" i="1">
                            <a:latin typeface="Cambria Math" panose="02040503050406030204" pitchFamily="18" charset="0"/>
                          </a:rPr>
                        </m:ctrlPr>
                      </m:sSubPr>
                      <m:e>
                        <m:r>
                          <a:rPr lang="tr-TR" b="0" i="0" smtClean="0">
                            <a:latin typeface="Cambria Math"/>
                          </a:rPr>
                          <m:t>−</m:t>
                        </m:r>
                        <m:r>
                          <m:rPr>
                            <m:sty m:val="p"/>
                          </m:rPr>
                          <a:rPr lang="tr-TR">
                            <a:latin typeface="Cambria Math"/>
                          </a:rPr>
                          <m:t>w</m:t>
                        </m:r>
                      </m:e>
                      <m:sub>
                        <m:r>
                          <m:rPr>
                            <m:sty m:val="p"/>
                          </m:rPr>
                          <a:rPr lang="tr-TR">
                            <a:latin typeface="Cambria Math"/>
                          </a:rPr>
                          <m:t>s</m:t>
                        </m:r>
                      </m:sub>
                    </m:sSub>
                    <m:r>
                      <a:rPr lang="tr-TR" i="1">
                        <a:latin typeface="Cambria Math"/>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num>
                      <m:den>
                        <m:r>
                          <a:rPr lang="tr-TR" b="0" i="1" smtClean="0">
                            <a:latin typeface="Cambria Math"/>
                            <a:ea typeface="Cambria Math"/>
                          </a:rPr>
                          <m:t>𝜌</m:t>
                        </m:r>
                      </m:den>
                    </m:f>
                  </m:oMath>
                </a14:m>
                <a:r>
                  <a:rPr lang="tr-TR" dirty="0"/>
                  <a:t>   				 (4.71)</a:t>
                </a:r>
              </a:p>
              <a:p>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395536" y="1988840"/>
                <a:ext cx="8245424" cy="4414670"/>
              </a:xfrm>
              <a:prstGeom prst="rect">
                <a:avLst/>
              </a:prstGeom>
              <a:blipFill rotWithShape="1">
                <a:blip r:embed="rId2"/>
                <a:stretch>
                  <a:fillRect l="-666" t="-691" r="-592"/>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2419461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55</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124" y="1447389"/>
            <a:ext cx="6759252" cy="507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195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56</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48883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404664"/>
            <a:ext cx="8245424" cy="461665"/>
          </a:xfrm>
          <a:prstGeom prst="rect">
            <a:avLst/>
          </a:prstGeom>
        </p:spPr>
        <p:txBody>
          <a:bodyPr wrap="square">
            <a:spAutoFit/>
          </a:bodyPr>
          <a:lstStyle/>
          <a:p>
            <a:pPr algn="ctr"/>
            <a:r>
              <a:rPr lang="tr-TR" sz="2400" b="1" dirty="0"/>
              <a:t>TERMODİNAMİĞİN BİRİNCİ YASASI</a:t>
            </a:r>
          </a:p>
        </p:txBody>
      </p:sp>
    </p:spTree>
    <p:extLst>
      <p:ext uri="{BB962C8B-B14F-4D97-AF65-F5344CB8AC3E}">
        <p14:creationId xmlns:p14="http://schemas.microsoft.com/office/powerpoint/2010/main" val="536582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57</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mc:AlternateContent xmlns:mc="http://schemas.openxmlformats.org/markup-compatibility/2006" xmlns:a14="http://schemas.microsoft.com/office/drawing/2010/main">
        <mc:Choice Requires="a14">
          <p:sp>
            <p:nvSpPr>
              <p:cNvPr id="4" name="Dikdörtgen 3"/>
              <p:cNvSpPr/>
              <p:nvPr/>
            </p:nvSpPr>
            <p:spPr>
              <a:xfrm>
                <a:off x="611560" y="1720840"/>
                <a:ext cx="8136904" cy="2589683"/>
              </a:xfrm>
              <a:prstGeom prst="rect">
                <a:avLst/>
              </a:prstGeom>
            </p:spPr>
            <p:txBody>
              <a:bodyPr wrap="square">
                <a:spAutoFit/>
              </a:bodyPr>
              <a:lstStyle/>
              <a:p>
                <a:r>
                  <a:rPr lang="tr-TR" b="1" u="sng" dirty="0"/>
                  <a:t>Lüleler ve </a:t>
                </a:r>
                <a:r>
                  <a:rPr lang="tr-TR" b="1" u="sng" dirty="0" err="1"/>
                  <a:t>Difüzörler</a:t>
                </a:r>
                <a:endParaRPr lang="tr-TR" b="1" u="sng" dirty="0"/>
              </a:p>
              <a:p>
                <a:pPr algn="just"/>
                <a:r>
                  <a:rPr lang="tr-TR" dirty="0"/>
                  <a:t>Lüleler (</a:t>
                </a:r>
                <a:r>
                  <a:rPr lang="tr-TR" dirty="0" err="1"/>
                  <a:t>Nozul</a:t>
                </a:r>
                <a:r>
                  <a:rPr lang="tr-TR" dirty="0"/>
                  <a:t>) akışkan hızını artırmak için kullanılan cihazlardır. Bu akışkan basıncının düşürülmesiyle sağlanır. </a:t>
                </a:r>
                <a:r>
                  <a:rPr lang="tr-TR" dirty="0" err="1"/>
                  <a:t>Difüzörler</a:t>
                </a:r>
                <a:r>
                  <a:rPr lang="tr-TR" dirty="0"/>
                  <a:t> (Yayıcılar) ise akışkan hızını azaltmak suretiyle akışkanın basıncını artıran cihazlardır. Bu tür cihazlarda herhangi bir iş etkileşimi olmayıp ısı transferi de ihmal edilebilir seviyelerdedir. Buna ilaveten iç enerji ile potansiyel enerji değişimleri de ihmal edildiğinde enerji denklemi aşağıdaki şekli alır:</a:t>
                </a:r>
              </a:p>
              <a:p>
                <a:pPr algn="just"/>
                <a:endParaRPr lang="tr-TR" dirty="0"/>
              </a:p>
              <a:p>
                <a:pPr algn="just"/>
                <a14:m>
                  <m:oMathPara xmlns:m="http://schemas.openxmlformats.org/officeDocument/2006/math">
                    <m:oMathParaPr>
                      <m:jc m:val="centerGroup"/>
                    </m:oMathParaPr>
                    <m:oMath xmlns:m="http://schemas.openxmlformats.org/officeDocument/2006/math">
                      <m:r>
                        <a:rPr lang="tr-TR" b="0" i="1" smtClean="0">
                          <a:latin typeface="Cambria Math"/>
                        </a:rPr>
                        <m:t>0=</m:t>
                      </m:r>
                      <m:f>
                        <m:fPr>
                          <m:ctrlPr>
                            <a:rPr lang="tr-TR" b="0" i="1" smtClean="0">
                              <a:latin typeface="Cambria Math" panose="02040503050406030204" pitchFamily="18" charset="0"/>
                            </a:rPr>
                          </m:ctrlPr>
                        </m:fPr>
                        <m:num>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2</m:t>
                              </m:r>
                            </m:sub>
                            <m:sup>
                              <m:r>
                                <a:rPr lang="tr-TR" b="0" i="1" smtClean="0">
                                  <a:latin typeface="Cambria Math"/>
                                </a:rPr>
                                <m:t>2</m:t>
                              </m:r>
                            </m:sup>
                          </m:sSubSup>
                        </m:num>
                        <m:den>
                          <m:r>
                            <a:rPr lang="tr-TR" b="0" i="1" smtClean="0">
                              <a:latin typeface="Cambria Math"/>
                            </a:rPr>
                            <m:t>2</m:t>
                          </m:r>
                        </m:den>
                      </m:f>
                      <m:r>
                        <a:rPr lang="tr-TR" b="0" i="1" smtClean="0">
                          <a:latin typeface="Cambria Math"/>
                        </a:rPr>
                        <m:t>−</m:t>
                      </m:r>
                      <m:f>
                        <m:fPr>
                          <m:ctrlPr>
                            <a:rPr lang="tr-TR" b="0" i="1" smtClean="0">
                              <a:latin typeface="Cambria Math" panose="02040503050406030204" pitchFamily="18" charset="0"/>
                            </a:rPr>
                          </m:ctrlPr>
                        </m:fPr>
                        <m:num>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1</m:t>
                              </m:r>
                            </m:sub>
                            <m:sup>
                              <m:r>
                                <a:rPr lang="tr-TR" b="0" i="1" smtClean="0">
                                  <a:latin typeface="Cambria Math"/>
                                </a:rPr>
                                <m:t>2</m:t>
                              </m:r>
                            </m:sup>
                          </m:sSubSup>
                        </m:num>
                        <m:den>
                          <m:r>
                            <a:rPr lang="tr-TR" b="0" i="1" smtClean="0">
                              <a:latin typeface="Cambria Math"/>
                            </a:rPr>
                            <m:t>2</m:t>
                          </m:r>
                        </m:den>
                      </m:f>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oMath>
                  </m:oMathPara>
                </a14:m>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611560" y="1720840"/>
                <a:ext cx="8136904" cy="2589683"/>
              </a:xfrm>
              <a:prstGeom prst="rect">
                <a:avLst/>
              </a:prstGeom>
              <a:blipFill rotWithShape="1">
                <a:blip r:embed="rId2"/>
                <a:stretch>
                  <a:fillRect l="-599" t="-1176" r="-674"/>
                </a:stretch>
              </a:blipFill>
            </p:spPr>
            <p:txBody>
              <a:bodyPr/>
              <a:lstStyle/>
              <a:p>
                <a:r>
                  <a:rPr lang="tr-TR">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509120"/>
            <a:ext cx="69342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417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58</a:t>
            </a:fld>
            <a:endParaRPr lang="tr-TR"/>
          </a:p>
        </p:txBody>
      </p:sp>
      <mc:AlternateContent xmlns:mc="http://schemas.openxmlformats.org/markup-compatibility/2006" xmlns:a14="http://schemas.microsoft.com/office/drawing/2010/main">
        <mc:Choice Requires="a14">
          <p:sp>
            <p:nvSpPr>
              <p:cNvPr id="3" name="Dikdörtgen 2"/>
              <p:cNvSpPr/>
              <p:nvPr/>
            </p:nvSpPr>
            <p:spPr>
              <a:xfrm>
                <a:off x="557300" y="1916832"/>
                <a:ext cx="8136904" cy="2366032"/>
              </a:xfrm>
              <a:prstGeom prst="rect">
                <a:avLst/>
              </a:prstGeom>
            </p:spPr>
            <p:txBody>
              <a:bodyPr wrap="square">
                <a:spAutoFit/>
              </a:bodyPr>
              <a:lstStyle/>
              <a:p>
                <a:pPr algn="just"/>
                <a:r>
                  <a:rPr lang="tr-TR" dirty="0"/>
                  <a:t>Bir lülenin akış yönünde azalan bir kesit alanına, bir </a:t>
                </a:r>
                <a:r>
                  <a:rPr lang="tr-TR" dirty="0" err="1"/>
                  <a:t>difüzörün</a:t>
                </a:r>
                <a:r>
                  <a:rPr lang="tr-TR" dirty="0"/>
                  <a:t> ise akış yönünde artan bir kesit alanına sahip olması beklenir. </a:t>
                </a:r>
              </a:p>
              <a:p>
                <a:pPr algn="just"/>
                <a:r>
                  <a:rPr lang="tr-TR" dirty="0"/>
                  <a:t>Bu gerçekte akış içerisinde </a:t>
                </a:r>
                <a14:m>
                  <m:oMath xmlns:m="http://schemas.openxmlformats.org/officeDocument/2006/math">
                    <m:r>
                      <a:rPr lang="tr-TR" i="1" dirty="0" smtClean="0">
                        <a:latin typeface="Cambria Math"/>
                      </a:rPr>
                      <m:t>𝑉</m:t>
                    </m:r>
                    <m:r>
                      <a:rPr lang="tr-TR" i="1" dirty="0" smtClean="0">
                        <a:latin typeface="Cambria Math"/>
                      </a:rPr>
                      <m:t>&lt;</m:t>
                    </m:r>
                    <m:rad>
                      <m:radPr>
                        <m:degHide m:val="on"/>
                        <m:ctrlPr>
                          <a:rPr lang="tr-TR" i="1" dirty="0" smtClean="0">
                            <a:latin typeface="Cambria Math" panose="02040503050406030204" pitchFamily="18" charset="0"/>
                          </a:rPr>
                        </m:ctrlPr>
                      </m:radPr>
                      <m:deg/>
                      <m:e>
                        <m:r>
                          <a:rPr lang="tr-TR" b="0" i="1" dirty="0" smtClean="0">
                            <a:latin typeface="Cambria Math"/>
                          </a:rPr>
                          <m:t>𝑘𝑅𝑇</m:t>
                        </m:r>
                      </m:e>
                    </m:rad>
                  </m:oMath>
                </a14:m>
                <a:endParaRPr lang="tr-TR" dirty="0"/>
              </a:p>
              <a:p>
                <a:r>
                  <a:rPr lang="tr-TR" dirty="0"/>
                  <a:t>Olması durumunda ses altı bir akış durumu için geçerlidir.</a:t>
                </a:r>
              </a:p>
              <a:p>
                <a:r>
                  <a:rPr lang="tr-TR" dirty="0"/>
                  <a:t> İçerisinde </a:t>
                </a:r>
                <a14:m>
                  <m:oMath xmlns:m="http://schemas.openxmlformats.org/officeDocument/2006/math">
                    <m:r>
                      <a:rPr lang="tr-TR" i="1" dirty="0" smtClean="0">
                        <a:latin typeface="Cambria Math"/>
                      </a:rPr>
                      <m:t>𝑉</m:t>
                    </m:r>
                    <m:r>
                      <a:rPr lang="tr-TR" i="1" dirty="0" smtClean="0">
                        <a:latin typeface="Cambria Math"/>
                      </a:rPr>
                      <m:t>&gt;</m:t>
                    </m:r>
                    <m:rad>
                      <m:radPr>
                        <m:degHide m:val="on"/>
                        <m:ctrlPr>
                          <a:rPr lang="tr-TR" i="1" dirty="0">
                            <a:latin typeface="Cambria Math" panose="02040503050406030204" pitchFamily="18" charset="0"/>
                          </a:rPr>
                        </m:ctrlPr>
                      </m:radPr>
                      <m:deg/>
                      <m:e>
                        <m:r>
                          <a:rPr lang="tr-TR" i="1" dirty="0">
                            <a:latin typeface="Cambria Math"/>
                          </a:rPr>
                          <m:t>𝑘𝑅𝑇</m:t>
                        </m:r>
                      </m:e>
                    </m:rad>
                  </m:oMath>
                </a14:m>
                <a:endParaRPr lang="tr-TR" dirty="0"/>
              </a:p>
              <a:p>
                <a:pPr algn="just"/>
                <a:r>
                  <a:rPr lang="tr-TR" dirty="0"/>
                  <a:t>ifadesi geçerli olan bir ses üstü akış için ise bunun tersi doğrudur. </a:t>
                </a:r>
              </a:p>
              <a:p>
                <a:pPr algn="just"/>
                <a:r>
                  <a:rPr lang="tr-TR" dirty="0"/>
                  <a:t>Lüle veya </a:t>
                </a:r>
                <a:r>
                  <a:rPr lang="tr-TR" dirty="0" err="1"/>
                  <a:t>difüzördeki</a:t>
                </a:r>
                <a:r>
                  <a:rPr lang="tr-TR" dirty="0"/>
                  <a:t> akış için üç denklem kullanılabilir: Enerji denklemi, süreklilik denklemi ve sanki dengeli </a:t>
                </a:r>
                <a:r>
                  <a:rPr lang="tr-TR" dirty="0" err="1"/>
                  <a:t>adyabatik</a:t>
                </a:r>
                <a:r>
                  <a:rPr lang="tr-TR" dirty="0"/>
                  <a:t> bir akışta olduğu gibi bir hal denklemi.</a:t>
                </a:r>
              </a:p>
            </p:txBody>
          </p:sp>
        </mc:Choice>
        <mc:Fallback xmlns="">
          <p:sp>
            <p:nvSpPr>
              <p:cNvPr id="3" name="Dikdörtgen 2"/>
              <p:cNvSpPr>
                <a:spLocks noRot="1" noChangeAspect="1" noMove="1" noResize="1" noEditPoints="1" noAdjustHandles="1" noChangeArrowheads="1" noChangeShapeType="1" noTextEdit="1"/>
              </p:cNvSpPr>
              <p:nvPr/>
            </p:nvSpPr>
            <p:spPr>
              <a:xfrm>
                <a:off x="557300" y="1916832"/>
                <a:ext cx="8136904" cy="2366032"/>
              </a:xfrm>
              <a:prstGeom prst="rect">
                <a:avLst/>
              </a:prstGeom>
              <a:blipFill rotWithShape="1">
                <a:blip r:embed="rId2"/>
                <a:stretch>
                  <a:fillRect l="-599" t="-1285" r="-674" b="-2828"/>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569516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59</a:t>
            </a:fld>
            <a:endParaRPr lang="tr-TR"/>
          </a:p>
        </p:txBody>
      </p:sp>
      <p:sp>
        <p:nvSpPr>
          <p:cNvPr id="3" name="Dikdörtgen 2"/>
          <p:cNvSpPr/>
          <p:nvPr/>
        </p:nvSpPr>
        <p:spPr>
          <a:xfrm>
            <a:off x="503040" y="404664"/>
            <a:ext cx="8245424" cy="769441"/>
          </a:xfrm>
          <a:prstGeom prst="rect">
            <a:avLst/>
          </a:prstGeom>
        </p:spPr>
        <p:txBody>
          <a:bodyPr wrap="square">
            <a:spAutoFit/>
          </a:bodyPr>
          <a:lstStyle/>
          <a:p>
            <a:pPr algn="ctr"/>
            <a:r>
              <a:rPr lang="tr-TR" sz="2400" b="1" dirty="0"/>
              <a:t>TERMODİNAMİĞİN BİRİNCİ YASASI</a:t>
            </a:r>
          </a:p>
          <a:p>
            <a:endParaRPr lang="tr-TR" sz="20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23109"/>
            <a:ext cx="6872898" cy="589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34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
        <p:nvSpPr>
          <p:cNvPr id="3" name="Dikdörtgen 2"/>
          <p:cNvSpPr/>
          <p:nvPr/>
        </p:nvSpPr>
        <p:spPr>
          <a:xfrm>
            <a:off x="532888" y="260648"/>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t>TERMODİNAMİĞİN BİRİNCİ YASASI</a:t>
            </a:r>
          </a:p>
          <a:p>
            <a:r>
              <a:rPr lang="tr-TR" sz="2000" b="1" dirty="0"/>
              <a:t>4.3 TERMODİNAMİĞİN BİRİNCİ YASASININ BİR İŞLEME UYGULANMASI</a:t>
            </a:r>
          </a:p>
        </p:txBody>
      </p:sp>
      <mc:AlternateContent xmlns:mc="http://schemas.openxmlformats.org/markup-compatibility/2006" xmlns:a14="http://schemas.microsoft.com/office/drawing/2010/main">
        <mc:Choice Requires="a14">
          <p:sp>
            <p:nvSpPr>
              <p:cNvPr id="4" name="Dikdörtgen 3"/>
              <p:cNvSpPr/>
              <p:nvPr/>
            </p:nvSpPr>
            <p:spPr>
              <a:xfrm>
                <a:off x="323528" y="1203705"/>
                <a:ext cx="8180734" cy="2448619"/>
              </a:xfrm>
              <a:prstGeom prst="rect">
                <a:avLst/>
              </a:prstGeom>
            </p:spPr>
            <p:txBody>
              <a:bodyPr wrap="square">
                <a:spAutoFit/>
              </a:bodyPr>
              <a:lstStyle/>
              <a:p>
                <a:pPr algn="just"/>
                <a:r>
                  <a:rPr lang="tr-TR" dirty="0"/>
                  <a:t>Termodinamiğin birinci yasası çoğunlukla, bir sistem bir denge hâlinden diğer bir denge hâline geçtiğinde bir işlem (hâl değişimi) için uygulanmış olur. Bir sistemin birkaç işlemden geçerek başlangıç hâline geri dönmesi durumunda bir çevrimin tamamlandığını göz önünde bulundurarak Şekil 4-3’te A ve B ile gösterilen iki ayrı işlemden oluşan çevrimi ele alalım. Birinci yasa bu çevrime uygulandığında (4.2)</a:t>
                </a:r>
              </a:p>
              <a:p>
                <a:pPr algn="just"/>
                <a:r>
                  <a:rPr lang="tr-TR" dirty="0"/>
                  <a:t>eşitliği aşağıdaki şekilde yazılabilir.</a:t>
                </a:r>
              </a:p>
              <a:p>
                <a14:m>
                  <m:oMath xmlns:m="http://schemas.openxmlformats.org/officeDocument/2006/math">
                    <m:nary>
                      <m:naryPr>
                        <m:chr m:val="∮"/>
                        <m:limLoc m:val="undOvr"/>
                        <m:subHide m:val="on"/>
                        <m:supHide m:val="on"/>
                        <m:ctrlPr>
                          <a:rPr lang="tr-TR" i="1">
                            <a:latin typeface="Cambria Math" panose="02040503050406030204" pitchFamily="18" charset="0"/>
                          </a:rPr>
                        </m:ctrlPr>
                      </m:naryPr>
                      <m:sub/>
                      <m:sup/>
                      <m:e>
                        <m:r>
                          <a:rPr lang="tr-TR" i="1">
                            <a:latin typeface="Cambria Math"/>
                          </a:rPr>
                          <m:t>𝛿</m:t>
                        </m:r>
                        <m:r>
                          <a:rPr lang="tr-TR" i="1">
                            <a:latin typeface="Cambria Math"/>
                          </a:rPr>
                          <m:t>𝑊</m:t>
                        </m:r>
                      </m:e>
                    </m:nary>
                    <m:r>
                      <a:rPr lang="tr-TR" i="1">
                        <a:latin typeface="Cambria Math"/>
                      </a:rPr>
                      <m:t>=</m:t>
                    </m:r>
                    <m:nary>
                      <m:naryPr>
                        <m:chr m:val="∮"/>
                        <m:limLoc m:val="undOvr"/>
                        <m:subHide m:val="on"/>
                        <m:supHide m:val="on"/>
                        <m:ctrlPr>
                          <a:rPr lang="tr-TR" i="1">
                            <a:latin typeface="Cambria Math" panose="02040503050406030204" pitchFamily="18" charset="0"/>
                          </a:rPr>
                        </m:ctrlPr>
                      </m:naryPr>
                      <m:sub/>
                      <m:sup/>
                      <m:e>
                        <m:r>
                          <a:rPr lang="tr-TR" i="1">
                            <a:latin typeface="Cambria Math"/>
                          </a:rPr>
                          <m:t>𝛿</m:t>
                        </m:r>
                        <m:r>
                          <a:rPr lang="tr-TR" i="1">
                            <a:latin typeface="Cambria Math"/>
                          </a:rPr>
                          <m:t>𝑄</m:t>
                        </m:r>
                      </m:e>
                    </m:nary>
                  </m:oMath>
                </a14:m>
                <a:r>
                  <a:rPr lang="tr-TR" dirty="0"/>
                  <a:t> 	               (4.2)</a:t>
                </a:r>
              </a:p>
              <a:p>
                <a14:m>
                  <m:oMath xmlns:m="http://schemas.openxmlformats.org/officeDocument/2006/math">
                    <m:nary>
                      <m:naryPr>
                        <m:ctrlPr>
                          <a:rPr lang="tr-TR" i="1" smtClean="0">
                            <a:latin typeface="Cambria Math" panose="02040503050406030204" pitchFamily="18" charset="0"/>
                          </a:rPr>
                        </m:ctrlPr>
                      </m:naryPr>
                      <m:sub>
                        <m:r>
                          <m:rPr>
                            <m:brk m:alnAt="23"/>
                          </m:rPr>
                          <a:rPr lang="tr-TR" b="0" i="1" smtClean="0">
                            <a:latin typeface="Cambria Math"/>
                          </a:rPr>
                          <m:t>1</m:t>
                        </m:r>
                      </m:sub>
                      <m:sup>
                        <m:r>
                          <a:rPr lang="tr-TR" b="0" i="1" smtClean="0">
                            <a:latin typeface="Cambria Math"/>
                          </a:rPr>
                          <m:t>2</m:t>
                        </m:r>
                      </m:sup>
                      <m:e>
                        <m:r>
                          <a:rPr lang="tr-TR" b="0" i="1" smtClean="0">
                            <a:latin typeface="Cambria Math"/>
                          </a:rPr>
                          <m:t>𝛿</m:t>
                        </m:r>
                        <m:sSub>
                          <m:sSubPr>
                            <m:ctrlPr>
                              <a:rPr lang="tr-TR" b="0" i="1" smtClean="0">
                                <a:latin typeface="Cambria Math" panose="02040503050406030204" pitchFamily="18" charset="0"/>
                              </a:rPr>
                            </m:ctrlPr>
                          </m:sSubPr>
                          <m:e>
                            <m:r>
                              <a:rPr lang="tr-TR" b="0" i="1" smtClean="0">
                                <a:latin typeface="Cambria Math"/>
                              </a:rPr>
                              <m:t>𝑄</m:t>
                            </m:r>
                          </m:e>
                          <m:sub>
                            <m:r>
                              <a:rPr lang="tr-TR" b="0" i="1" smtClean="0">
                                <a:latin typeface="Cambria Math"/>
                              </a:rPr>
                              <m:t>𝐴</m:t>
                            </m:r>
                          </m:sub>
                        </m:sSub>
                      </m:e>
                    </m:nary>
                    <m:r>
                      <a:rPr lang="tr-TR" b="0" i="1" smtClean="0">
                        <a:latin typeface="Cambria Math"/>
                      </a:rPr>
                      <m:t>+</m:t>
                    </m:r>
                    <m:nary>
                      <m:naryPr>
                        <m:ctrlPr>
                          <a:rPr lang="tr-TR" b="0" i="1" smtClean="0">
                            <a:latin typeface="Cambria Math" panose="02040503050406030204" pitchFamily="18" charset="0"/>
                          </a:rPr>
                        </m:ctrlPr>
                      </m:naryPr>
                      <m:sub>
                        <m:r>
                          <m:rPr>
                            <m:brk m:alnAt="23"/>
                          </m:rPr>
                          <a:rPr lang="tr-TR" b="0" i="1" smtClean="0">
                            <a:latin typeface="Cambria Math"/>
                          </a:rPr>
                          <m:t>2</m:t>
                        </m:r>
                      </m:sub>
                      <m:sup>
                        <m:r>
                          <a:rPr lang="tr-TR" b="0" i="1" smtClean="0">
                            <a:latin typeface="Cambria Math"/>
                          </a:rPr>
                          <m:t>1</m:t>
                        </m:r>
                      </m:sup>
                      <m:e>
                        <m:r>
                          <a:rPr lang="tr-TR" i="1">
                            <a:latin typeface="Cambria Math"/>
                          </a:rPr>
                          <m:t>𝛿</m:t>
                        </m:r>
                        <m:sSub>
                          <m:sSubPr>
                            <m:ctrlPr>
                              <a:rPr lang="tr-TR" b="0" i="1" smtClean="0">
                                <a:latin typeface="Cambria Math" panose="02040503050406030204" pitchFamily="18" charset="0"/>
                              </a:rPr>
                            </m:ctrlPr>
                          </m:sSubPr>
                          <m:e>
                            <m:r>
                              <a:rPr lang="tr-TR" b="0" i="1" smtClean="0">
                                <a:latin typeface="Cambria Math"/>
                              </a:rPr>
                              <m:t>𝑄</m:t>
                            </m:r>
                          </m:e>
                          <m:sub>
                            <m:r>
                              <a:rPr lang="tr-TR" b="0" i="1" smtClean="0">
                                <a:latin typeface="Cambria Math"/>
                              </a:rPr>
                              <m:t>𝐵</m:t>
                            </m:r>
                          </m:sub>
                        </m:sSub>
                      </m:e>
                    </m:nary>
                    <m:r>
                      <a:rPr lang="tr-TR" b="0" i="1" smtClean="0">
                        <a:latin typeface="Cambria Math"/>
                      </a:rPr>
                      <m:t>=</m:t>
                    </m:r>
                    <m:nary>
                      <m:naryPr>
                        <m:ctrlPr>
                          <a:rPr lang="tr-TR" b="0" i="1" smtClean="0">
                            <a:latin typeface="Cambria Math" panose="02040503050406030204" pitchFamily="18" charset="0"/>
                          </a:rPr>
                        </m:ctrlPr>
                      </m:naryPr>
                      <m:sub>
                        <m:r>
                          <m:rPr>
                            <m:brk m:alnAt="23"/>
                          </m:rPr>
                          <a:rPr lang="tr-TR" b="0" i="1" smtClean="0">
                            <a:latin typeface="Cambria Math"/>
                          </a:rPr>
                          <m:t>1</m:t>
                        </m:r>
                      </m:sub>
                      <m:sup>
                        <m:r>
                          <a:rPr lang="tr-TR" b="0" i="1" smtClean="0">
                            <a:latin typeface="Cambria Math"/>
                          </a:rPr>
                          <m:t>2</m:t>
                        </m:r>
                      </m:sup>
                      <m:e>
                        <m:r>
                          <a:rPr lang="tr-TR" i="1">
                            <a:latin typeface="Cambria Math"/>
                          </a:rPr>
                          <m:t>𝛿</m:t>
                        </m:r>
                        <m:sSub>
                          <m:sSubPr>
                            <m:ctrlPr>
                              <a:rPr lang="tr-TR" i="1">
                                <a:latin typeface="Cambria Math" panose="02040503050406030204" pitchFamily="18" charset="0"/>
                              </a:rPr>
                            </m:ctrlPr>
                          </m:sSubPr>
                          <m:e>
                            <m:r>
                              <a:rPr lang="tr-TR" b="0" i="1" smtClean="0">
                                <a:latin typeface="Cambria Math"/>
                              </a:rPr>
                              <m:t>𝑊</m:t>
                            </m:r>
                          </m:e>
                          <m:sub>
                            <m:r>
                              <a:rPr lang="tr-TR" i="1">
                                <a:latin typeface="Cambria Math"/>
                              </a:rPr>
                              <m:t>𝐴</m:t>
                            </m:r>
                          </m:sub>
                        </m:sSub>
                      </m:e>
                    </m:nary>
                    <m:r>
                      <a:rPr lang="tr-TR" b="0" i="1" smtClean="0">
                        <a:latin typeface="Cambria Math"/>
                      </a:rPr>
                      <m:t>+</m:t>
                    </m:r>
                    <m:nary>
                      <m:naryPr>
                        <m:ctrlPr>
                          <a:rPr lang="tr-TR" b="0" i="1" smtClean="0">
                            <a:latin typeface="Cambria Math" panose="02040503050406030204" pitchFamily="18" charset="0"/>
                          </a:rPr>
                        </m:ctrlPr>
                      </m:naryPr>
                      <m:sub>
                        <m:r>
                          <m:rPr>
                            <m:brk m:alnAt="23"/>
                          </m:rPr>
                          <a:rPr lang="tr-TR" b="0" i="1" smtClean="0">
                            <a:latin typeface="Cambria Math"/>
                          </a:rPr>
                          <m:t>2</m:t>
                        </m:r>
                      </m:sub>
                      <m:sup>
                        <m:r>
                          <a:rPr lang="tr-TR" b="0" i="1" smtClean="0">
                            <a:latin typeface="Cambria Math"/>
                          </a:rPr>
                          <m:t>1</m:t>
                        </m:r>
                      </m:sup>
                      <m:e>
                        <m:r>
                          <a:rPr lang="tr-TR" i="1">
                            <a:latin typeface="Cambria Math"/>
                          </a:rPr>
                          <m:t>𝛿</m:t>
                        </m:r>
                        <m:sSub>
                          <m:sSubPr>
                            <m:ctrlPr>
                              <a:rPr lang="tr-TR" i="1">
                                <a:latin typeface="Cambria Math" panose="02040503050406030204" pitchFamily="18" charset="0"/>
                              </a:rPr>
                            </m:ctrlPr>
                          </m:sSubPr>
                          <m:e>
                            <m:r>
                              <a:rPr lang="tr-TR" i="1">
                                <a:latin typeface="Cambria Math"/>
                              </a:rPr>
                              <m:t>𝑊</m:t>
                            </m:r>
                          </m:e>
                          <m:sub>
                            <m:r>
                              <a:rPr lang="tr-TR" b="0" i="1" smtClean="0">
                                <a:latin typeface="Cambria Math"/>
                              </a:rPr>
                              <m:t>𝐵</m:t>
                            </m:r>
                          </m:sub>
                        </m:sSub>
                      </m:e>
                    </m:nary>
                  </m:oMath>
                </a14:m>
                <a:r>
                  <a:rPr lang="tr-TR" dirty="0"/>
                  <a:t>	 </a:t>
                </a:r>
              </a:p>
            </p:txBody>
          </p:sp>
        </mc:Choice>
        <mc:Fallback xmlns="">
          <p:sp>
            <p:nvSpPr>
              <p:cNvPr id="4" name="Dikdörtgen 3"/>
              <p:cNvSpPr>
                <a:spLocks noRot="1" noChangeAspect="1" noMove="1" noResize="1" noEditPoints="1" noAdjustHandles="1" noChangeArrowheads="1" noChangeShapeType="1" noTextEdit="1"/>
              </p:cNvSpPr>
              <p:nvPr/>
            </p:nvSpPr>
            <p:spPr>
              <a:xfrm>
                <a:off x="323528" y="1203705"/>
                <a:ext cx="8180734" cy="2448619"/>
              </a:xfrm>
              <a:prstGeom prst="rect">
                <a:avLst/>
              </a:prstGeom>
              <a:blipFill rotWithShape="1">
                <a:blip r:embed="rId2"/>
                <a:stretch>
                  <a:fillRect l="-4993" t="-1244" r="-671" b="-3159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2232248" cy="176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Dikdörtgen 5"/>
              <p:cNvSpPr/>
              <p:nvPr/>
            </p:nvSpPr>
            <p:spPr>
              <a:xfrm>
                <a:off x="3059832" y="4077072"/>
                <a:ext cx="5328592" cy="2442464"/>
              </a:xfrm>
              <a:prstGeom prst="rect">
                <a:avLst/>
              </a:prstGeom>
            </p:spPr>
            <p:txBody>
              <a:bodyPr wrap="square">
                <a:spAutoFit/>
              </a:bodyPr>
              <a:lstStyle/>
              <a:p>
                <a:pPr algn="just"/>
                <a:r>
                  <a:rPr lang="tr-TR" dirty="0"/>
                  <a:t>İşlemi üzerindeki sınırlar 1 hâlinden 2 hâline B yolu boyunca değiştirildiğinde aşağıdaki ifade yazılabilir.</a:t>
                </a:r>
              </a:p>
              <a:p>
                <a:pPr algn="just"/>
                <a14:m>
                  <m:oMathPara xmlns:m="http://schemas.openxmlformats.org/officeDocument/2006/math">
                    <m:oMathParaPr>
                      <m:jc m:val="centerGroup"/>
                    </m:oMathParaPr>
                    <m:oMath xmlns:m="http://schemas.openxmlformats.org/officeDocument/2006/math">
                      <m:nary>
                        <m:naryPr>
                          <m:ctrlPr>
                            <a:rPr lang="tr-TR" i="1" smtClean="0">
                              <a:latin typeface="Cambria Math" panose="02040503050406030204" pitchFamily="18" charset="0"/>
                            </a:rPr>
                          </m:ctrlPr>
                        </m:naryPr>
                        <m:sub>
                          <m:r>
                            <m:rPr>
                              <m:brk m:alnAt="23"/>
                            </m:rPr>
                            <a:rPr lang="tr-TR" b="0" i="1" smtClean="0">
                              <a:latin typeface="Cambria Math"/>
                            </a:rPr>
                            <m:t>1</m:t>
                          </m:r>
                        </m:sub>
                        <m:sup>
                          <m:r>
                            <a:rPr lang="tr-TR" b="0" i="1" smtClean="0">
                              <a:latin typeface="Cambria Math"/>
                            </a:rPr>
                            <m:t>2</m:t>
                          </m:r>
                        </m:sup>
                        <m:e>
                          <m:r>
                            <a:rPr lang="tr-TR" b="0" i="1" smtClean="0">
                              <a:latin typeface="Cambria Math"/>
                            </a:rPr>
                            <m:t>𝛿</m:t>
                          </m:r>
                          <m:sSub>
                            <m:sSubPr>
                              <m:ctrlPr>
                                <a:rPr lang="tr-TR" b="0" i="1" smtClean="0">
                                  <a:latin typeface="Cambria Math" panose="02040503050406030204" pitchFamily="18" charset="0"/>
                                </a:rPr>
                              </m:ctrlPr>
                            </m:sSubPr>
                            <m:e>
                              <m:r>
                                <a:rPr lang="tr-TR" b="0" i="1" smtClean="0">
                                  <a:latin typeface="Cambria Math"/>
                                </a:rPr>
                                <m:t>𝑄</m:t>
                              </m:r>
                            </m:e>
                            <m:sub>
                              <m:r>
                                <a:rPr lang="tr-TR" b="0" i="1" smtClean="0">
                                  <a:latin typeface="Cambria Math"/>
                                </a:rPr>
                                <m:t>𝐴</m:t>
                              </m:r>
                            </m:sub>
                          </m:sSub>
                        </m:e>
                      </m:nary>
                      <m:r>
                        <a:rPr lang="tr-TR" b="0" i="1" smtClean="0">
                          <a:latin typeface="Cambria Math"/>
                        </a:rPr>
                        <m:t>−</m:t>
                      </m:r>
                      <m:nary>
                        <m:naryPr>
                          <m:ctrlPr>
                            <a:rPr lang="tr-TR" b="0" i="1" smtClean="0">
                              <a:latin typeface="Cambria Math" panose="02040503050406030204" pitchFamily="18" charset="0"/>
                            </a:rPr>
                          </m:ctrlPr>
                        </m:naryPr>
                        <m:sub>
                          <m:r>
                            <m:rPr>
                              <m:brk m:alnAt="23"/>
                            </m:rPr>
                            <a:rPr lang="tr-TR" b="0" i="1" smtClean="0">
                              <a:latin typeface="Cambria Math"/>
                            </a:rPr>
                            <m:t>1</m:t>
                          </m:r>
                        </m:sub>
                        <m:sup>
                          <m:r>
                            <a:rPr lang="tr-TR" b="0" i="1" smtClean="0">
                              <a:latin typeface="Cambria Math"/>
                            </a:rPr>
                            <m:t>2</m:t>
                          </m:r>
                        </m:sup>
                        <m:e>
                          <m:r>
                            <a:rPr lang="tr-TR" i="1">
                              <a:latin typeface="Cambria Math"/>
                            </a:rPr>
                            <m:t>𝛿</m:t>
                          </m:r>
                          <m:sSub>
                            <m:sSubPr>
                              <m:ctrlPr>
                                <a:rPr lang="tr-TR" i="1">
                                  <a:latin typeface="Cambria Math" panose="02040503050406030204" pitchFamily="18" charset="0"/>
                                </a:rPr>
                              </m:ctrlPr>
                            </m:sSubPr>
                            <m:e>
                              <m:r>
                                <a:rPr lang="tr-TR" i="1">
                                  <a:latin typeface="Cambria Math"/>
                                </a:rPr>
                                <m:t>𝑄</m:t>
                              </m:r>
                            </m:e>
                            <m:sub>
                              <m:r>
                                <a:rPr lang="tr-TR" b="0" i="1" smtClean="0">
                                  <a:latin typeface="Cambria Math"/>
                                </a:rPr>
                                <m:t>𝐵</m:t>
                              </m:r>
                            </m:sub>
                          </m:sSub>
                        </m:e>
                      </m:nary>
                      <m:r>
                        <a:rPr lang="tr-TR" b="0" i="1" smtClean="0">
                          <a:latin typeface="Cambria Math"/>
                        </a:rPr>
                        <m:t>=</m:t>
                      </m:r>
                      <m:nary>
                        <m:naryPr>
                          <m:ctrlPr>
                            <a:rPr lang="tr-TR" i="1">
                              <a:latin typeface="Cambria Math" panose="02040503050406030204" pitchFamily="18" charset="0"/>
                            </a:rPr>
                          </m:ctrlPr>
                        </m:naryPr>
                        <m:sub>
                          <m:r>
                            <m:rPr>
                              <m:brk m:alnAt="23"/>
                            </m:rPr>
                            <a:rPr lang="tr-TR" i="1">
                              <a:latin typeface="Cambria Math"/>
                            </a:rPr>
                            <m:t>1</m:t>
                          </m:r>
                        </m:sub>
                        <m:sup>
                          <m:r>
                            <a:rPr lang="tr-TR" i="1">
                              <a:latin typeface="Cambria Math"/>
                            </a:rPr>
                            <m:t>2</m:t>
                          </m:r>
                        </m:sup>
                        <m:e>
                          <m:r>
                            <a:rPr lang="tr-TR" i="1">
                              <a:latin typeface="Cambria Math"/>
                            </a:rPr>
                            <m:t>𝛿</m:t>
                          </m:r>
                          <m:sSub>
                            <m:sSubPr>
                              <m:ctrlPr>
                                <a:rPr lang="tr-TR" i="1">
                                  <a:latin typeface="Cambria Math" panose="02040503050406030204" pitchFamily="18" charset="0"/>
                                </a:rPr>
                              </m:ctrlPr>
                            </m:sSubPr>
                            <m:e>
                              <m:r>
                                <a:rPr lang="tr-TR" b="0" i="1" smtClean="0">
                                  <a:latin typeface="Cambria Math"/>
                                </a:rPr>
                                <m:t>𝑊</m:t>
                              </m:r>
                            </m:e>
                            <m:sub>
                              <m:r>
                                <a:rPr lang="tr-TR" i="1">
                                  <a:latin typeface="Cambria Math"/>
                                </a:rPr>
                                <m:t>𝐴</m:t>
                              </m:r>
                            </m:sub>
                          </m:sSub>
                        </m:e>
                      </m:nary>
                      <m:r>
                        <a:rPr lang="tr-TR" i="1">
                          <a:latin typeface="Cambria Math"/>
                        </a:rPr>
                        <m:t>−</m:t>
                      </m:r>
                      <m:nary>
                        <m:naryPr>
                          <m:ctrlPr>
                            <a:rPr lang="tr-TR" i="1">
                              <a:latin typeface="Cambria Math" panose="02040503050406030204" pitchFamily="18" charset="0"/>
                            </a:rPr>
                          </m:ctrlPr>
                        </m:naryPr>
                        <m:sub>
                          <m:r>
                            <m:rPr>
                              <m:brk m:alnAt="23"/>
                            </m:rPr>
                            <a:rPr lang="tr-TR" i="1">
                              <a:latin typeface="Cambria Math"/>
                            </a:rPr>
                            <m:t>1</m:t>
                          </m:r>
                        </m:sub>
                        <m:sup>
                          <m:r>
                            <a:rPr lang="tr-TR" i="1">
                              <a:latin typeface="Cambria Math"/>
                            </a:rPr>
                            <m:t>2</m:t>
                          </m:r>
                        </m:sup>
                        <m:e>
                          <m:r>
                            <a:rPr lang="tr-TR" i="1">
                              <a:latin typeface="Cambria Math"/>
                            </a:rPr>
                            <m:t>𝛿</m:t>
                          </m:r>
                          <m:sSub>
                            <m:sSubPr>
                              <m:ctrlPr>
                                <a:rPr lang="tr-TR" i="1">
                                  <a:latin typeface="Cambria Math" panose="02040503050406030204" pitchFamily="18" charset="0"/>
                                </a:rPr>
                              </m:ctrlPr>
                            </m:sSubPr>
                            <m:e>
                              <m:r>
                                <a:rPr lang="tr-TR" b="0" i="1" smtClean="0">
                                  <a:latin typeface="Cambria Math"/>
                                </a:rPr>
                                <m:t>𝑊</m:t>
                              </m:r>
                            </m:e>
                            <m:sub>
                              <m:r>
                                <a:rPr lang="tr-TR" i="1">
                                  <a:latin typeface="Cambria Math"/>
                                </a:rPr>
                                <m:t>𝐵</m:t>
                              </m:r>
                            </m:sub>
                          </m:sSub>
                        </m:e>
                      </m:nary>
                    </m:oMath>
                  </m:oMathPara>
                </a14:m>
                <a:endParaRPr lang="tr-TR" dirty="0"/>
              </a:p>
              <a:p>
                <a:pPr algn="just"/>
                <a:r>
                  <a:rPr lang="tr-TR" dirty="0"/>
                  <a:t>veya yukarıdaki denkleme eşit şekilde:</a:t>
                </a:r>
              </a:p>
              <a:p>
                <a:pPr algn="just"/>
                <a:endParaRPr lang="tr-TR" dirty="0"/>
              </a:p>
              <a:p>
                <a:pPr algn="just"/>
                <a14:m>
                  <m:oMathPara xmlns:m="http://schemas.openxmlformats.org/officeDocument/2006/math">
                    <m:oMathParaPr>
                      <m:jc m:val="centerGroup"/>
                    </m:oMathParaPr>
                    <m:oMath xmlns:m="http://schemas.openxmlformats.org/officeDocument/2006/math">
                      <m:nary>
                        <m:naryPr>
                          <m:ctrlPr>
                            <a:rPr lang="tr-TR" i="1">
                              <a:latin typeface="Cambria Math" panose="02040503050406030204" pitchFamily="18" charset="0"/>
                            </a:rPr>
                          </m:ctrlPr>
                        </m:naryPr>
                        <m:sub>
                          <m:r>
                            <m:rPr>
                              <m:brk m:alnAt="23"/>
                            </m:rPr>
                            <a:rPr lang="tr-TR" i="1">
                              <a:latin typeface="Cambria Math"/>
                            </a:rPr>
                            <m:t>1</m:t>
                          </m:r>
                        </m:sub>
                        <m:sup>
                          <m:r>
                            <a:rPr lang="tr-TR" i="1">
                              <a:latin typeface="Cambria Math"/>
                            </a:rPr>
                            <m:t>2</m:t>
                          </m:r>
                        </m:sup>
                        <m:e>
                          <m:sSub>
                            <m:sSubPr>
                              <m:ctrlPr>
                                <a:rPr lang="tr-TR" b="0" i="1" smtClean="0">
                                  <a:latin typeface="Cambria Math" panose="02040503050406030204" pitchFamily="18" charset="0"/>
                                </a:rPr>
                              </m:ctrlPr>
                            </m:sSubPr>
                            <m:e>
                              <m:d>
                                <m:dPr>
                                  <m:ctrlPr>
                                    <a:rPr lang="tr-TR" b="0" i="1" smtClean="0">
                                      <a:latin typeface="Cambria Math" panose="02040503050406030204" pitchFamily="18" charset="0"/>
                                    </a:rPr>
                                  </m:ctrlPr>
                                </m:dPr>
                                <m:e>
                                  <m:r>
                                    <a:rPr lang="tr-TR" i="1">
                                      <a:latin typeface="Cambria Math"/>
                                    </a:rPr>
                                    <m:t>𝛿</m:t>
                                  </m:r>
                                  <m:r>
                                    <a:rPr lang="tr-TR" b="0" i="1" smtClean="0">
                                      <a:latin typeface="Cambria Math"/>
                                    </a:rPr>
                                    <m:t>𝑄</m:t>
                                  </m:r>
                                  <m:r>
                                    <a:rPr lang="tr-TR" b="0" i="1" smtClean="0">
                                      <a:latin typeface="Cambria Math"/>
                                    </a:rPr>
                                    <m:t>−</m:t>
                                  </m:r>
                                  <m:r>
                                    <a:rPr lang="tr-TR" i="1">
                                      <a:latin typeface="Cambria Math"/>
                                    </a:rPr>
                                    <m:t>𝛿</m:t>
                                  </m:r>
                                  <m:r>
                                    <a:rPr lang="tr-TR" b="0" i="1" smtClean="0">
                                      <a:latin typeface="Cambria Math"/>
                                    </a:rPr>
                                    <m:t>𝑊</m:t>
                                  </m:r>
                                </m:e>
                              </m:d>
                            </m:e>
                            <m:sub>
                              <m:r>
                                <a:rPr lang="tr-TR" b="0" i="1" smtClean="0">
                                  <a:latin typeface="Cambria Math"/>
                                </a:rPr>
                                <m:t>𝐴</m:t>
                              </m:r>
                            </m:sub>
                          </m:sSub>
                          <m:r>
                            <a:rPr lang="tr-TR" b="0" i="1" smtClean="0">
                              <a:latin typeface="Cambria Math"/>
                            </a:rPr>
                            <m:t>=</m:t>
                          </m:r>
                          <m:nary>
                            <m:naryPr>
                              <m:ctrlPr>
                                <a:rPr lang="tr-TR" i="1">
                                  <a:latin typeface="Cambria Math" panose="02040503050406030204" pitchFamily="18" charset="0"/>
                                </a:rPr>
                              </m:ctrlPr>
                            </m:naryPr>
                            <m:sub>
                              <m:r>
                                <m:rPr>
                                  <m:brk m:alnAt="23"/>
                                </m:rPr>
                                <a:rPr lang="tr-TR" i="1">
                                  <a:latin typeface="Cambria Math"/>
                                </a:rPr>
                                <m:t>1</m:t>
                              </m:r>
                            </m:sub>
                            <m:sup>
                              <m:r>
                                <a:rPr lang="tr-TR" i="1">
                                  <a:latin typeface="Cambria Math"/>
                                </a:rPr>
                                <m:t>2</m:t>
                              </m:r>
                            </m:sup>
                            <m:e>
                              <m:sSub>
                                <m:sSubPr>
                                  <m:ctrlPr>
                                    <a:rPr lang="tr-TR" i="1">
                                      <a:latin typeface="Cambria Math" panose="02040503050406030204" pitchFamily="18" charset="0"/>
                                    </a:rPr>
                                  </m:ctrlPr>
                                </m:sSubPr>
                                <m:e>
                                  <m:d>
                                    <m:dPr>
                                      <m:ctrlPr>
                                        <a:rPr lang="tr-TR" i="1">
                                          <a:latin typeface="Cambria Math" panose="02040503050406030204" pitchFamily="18" charset="0"/>
                                        </a:rPr>
                                      </m:ctrlPr>
                                    </m:dPr>
                                    <m:e>
                                      <m:r>
                                        <a:rPr lang="tr-TR" i="1">
                                          <a:latin typeface="Cambria Math"/>
                                        </a:rPr>
                                        <m:t>𝛿</m:t>
                                      </m:r>
                                      <m:r>
                                        <a:rPr lang="tr-TR" i="1">
                                          <a:latin typeface="Cambria Math"/>
                                        </a:rPr>
                                        <m:t>𝑄</m:t>
                                      </m:r>
                                      <m:r>
                                        <a:rPr lang="tr-TR" i="1">
                                          <a:latin typeface="Cambria Math"/>
                                        </a:rPr>
                                        <m:t>−</m:t>
                                      </m:r>
                                      <m:r>
                                        <a:rPr lang="tr-TR" i="1">
                                          <a:latin typeface="Cambria Math"/>
                                        </a:rPr>
                                        <m:t>𝛿</m:t>
                                      </m:r>
                                      <m:r>
                                        <a:rPr lang="tr-TR" i="1">
                                          <a:latin typeface="Cambria Math"/>
                                        </a:rPr>
                                        <m:t>𝑊</m:t>
                                      </m:r>
                                    </m:e>
                                  </m:d>
                                </m:e>
                                <m:sub>
                                  <m:r>
                                    <a:rPr lang="tr-TR" b="0" i="1" smtClean="0">
                                      <a:latin typeface="Cambria Math"/>
                                    </a:rPr>
                                    <m:t>𝐵</m:t>
                                  </m:r>
                                </m:sub>
                              </m:sSub>
                            </m:e>
                          </m:nary>
                        </m:e>
                      </m:nary>
                    </m:oMath>
                  </m:oMathPara>
                </a14:m>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3059832" y="4077072"/>
                <a:ext cx="5328592" cy="2442464"/>
              </a:xfrm>
              <a:prstGeom prst="rect">
                <a:avLst/>
              </a:prstGeom>
              <a:blipFill rotWithShape="1">
                <a:blip r:embed="rId4"/>
                <a:stretch>
                  <a:fillRect l="-1030" t="-1250" r="-915"/>
                </a:stretch>
              </a:blipFill>
            </p:spPr>
            <p:txBody>
              <a:bodyPr/>
              <a:lstStyle/>
              <a:p>
                <a:r>
                  <a:rPr lang="en-US">
                    <a:noFill/>
                  </a:rPr>
                  <a:t> </a:t>
                </a:r>
              </a:p>
            </p:txBody>
          </p:sp>
        </mc:Fallback>
      </mc:AlternateContent>
    </p:spTree>
    <p:extLst>
      <p:ext uri="{BB962C8B-B14F-4D97-AF65-F5344CB8AC3E}">
        <p14:creationId xmlns:p14="http://schemas.microsoft.com/office/powerpoint/2010/main" val="22883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60</a:t>
            </a:fld>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00287"/>
            <a:ext cx="7346007" cy="239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2419461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61</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mc:AlternateContent xmlns:mc="http://schemas.openxmlformats.org/markup-compatibility/2006" xmlns:a14="http://schemas.microsoft.com/office/drawing/2010/main">
        <mc:Choice Requires="a14">
          <p:sp>
            <p:nvSpPr>
              <p:cNvPr id="4" name="Dikdörtgen 3"/>
              <p:cNvSpPr/>
              <p:nvPr/>
            </p:nvSpPr>
            <p:spPr>
              <a:xfrm>
                <a:off x="503040" y="1772816"/>
                <a:ext cx="8245424" cy="2595839"/>
              </a:xfrm>
              <a:prstGeom prst="rect">
                <a:avLst/>
              </a:prstGeom>
            </p:spPr>
            <p:txBody>
              <a:bodyPr wrap="square">
                <a:spAutoFit/>
              </a:bodyPr>
              <a:lstStyle/>
              <a:p>
                <a:pPr algn="just"/>
                <a:r>
                  <a:rPr lang="tr-TR" b="1" u="sng" dirty="0"/>
                  <a:t>Isı değiştiricileri</a:t>
                </a:r>
                <a:r>
                  <a:rPr lang="tr-TR" dirty="0"/>
                  <a:t> </a:t>
                </a:r>
              </a:p>
              <a:p>
                <a:pPr algn="just"/>
                <a:r>
                  <a:rPr lang="tr-TR" dirty="0"/>
                  <a:t>Isı değiştiricileri mühendislikte birçok uygulama alanı bulunan önemli cihazlardır. Isı değiştiricileri sıcak bir cisimden daha soğuk olan cisme veya çevre ortama ısı transfer etmek suretiyle enerji aktarımında kullanılırlar. </a:t>
                </a:r>
              </a:p>
              <a:p>
                <a:pPr algn="just"/>
                <a:r>
                  <a:rPr lang="tr-TR" dirty="0"/>
                  <a:t>Kanal boyunca meydana gelen basınç düşümü genellikle ihmal edilebilirken potansiyel enerji değişiminin de bulunmadığı varsayılır. Bu durumda ısı değiştiricisi içerisinde </a:t>
                </a:r>
              </a:p>
              <a:p>
                <a:pPr algn="just"/>
                <a:r>
                  <a:rPr lang="tr-TR" dirty="0"/>
                  <a:t>herhangi bir iş etkileşimi olmadığından enerji denklemi aşağıdaki şekilde yazılabilir.</a:t>
                </a:r>
              </a:p>
              <a:p>
                <a:pPr algn="just"/>
                <a:endParaRPr lang="tr-TR" dirty="0"/>
              </a:p>
              <a:p>
                <a:pPr algn="just"/>
                <a:r>
                  <a:rPr lang="tr-TR" dirty="0"/>
                  <a:t>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𝑄</m:t>
                        </m:r>
                      </m:e>
                    </m:acc>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𝑚</m:t>
                        </m:r>
                      </m:e>
                    </m:acc>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h</m:t>
                            </m:r>
                          </m:e>
                          <m:sub>
                            <m:r>
                              <a:rPr lang="tr-TR" b="0" i="1" smtClean="0">
                                <a:latin typeface="Cambria Math"/>
                              </a:rPr>
                              <m:t>1</m:t>
                            </m:r>
                          </m:sub>
                        </m:sSub>
                      </m:e>
                    </m:d>
                  </m:oMath>
                </a14:m>
                <a:r>
                  <a:rPr lang="tr-TR" dirty="0"/>
                  <a:t> 				 (4.73)</a:t>
                </a:r>
              </a:p>
            </p:txBody>
          </p:sp>
        </mc:Choice>
        <mc:Fallback xmlns="">
          <p:sp>
            <p:nvSpPr>
              <p:cNvPr id="4" name="Dikdörtgen 3"/>
              <p:cNvSpPr>
                <a:spLocks noRot="1" noChangeAspect="1" noMove="1" noResize="1" noEditPoints="1" noAdjustHandles="1" noChangeArrowheads="1" noChangeShapeType="1" noTextEdit="1"/>
              </p:cNvSpPr>
              <p:nvPr/>
            </p:nvSpPr>
            <p:spPr>
              <a:xfrm>
                <a:off x="503040" y="1772816"/>
                <a:ext cx="8245424" cy="2595839"/>
              </a:xfrm>
              <a:prstGeom prst="rect">
                <a:avLst/>
              </a:prstGeom>
              <a:blipFill rotWithShape="1">
                <a:blip r:embed="rId2"/>
                <a:stretch>
                  <a:fillRect l="-666" t="-1174" r="-592" b="-2817"/>
                </a:stretch>
              </a:blipFill>
            </p:spPr>
            <p:txBody>
              <a:bodyPr/>
              <a:lstStyle/>
              <a:p>
                <a:r>
                  <a:rPr lang="tr-TR">
                    <a:noFill/>
                  </a:rPr>
                  <a:t> </a:t>
                </a:r>
              </a:p>
            </p:txBody>
          </p:sp>
        </mc:Fallback>
      </mc:AlternateContent>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97152"/>
            <a:ext cx="2145085" cy="160674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631080"/>
            <a:ext cx="3076575" cy="148590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3" y="4523626"/>
            <a:ext cx="2056076" cy="1700807"/>
          </a:xfrm>
          <a:prstGeom prst="rect">
            <a:avLst/>
          </a:prstGeom>
        </p:spPr>
      </p:pic>
    </p:spTree>
    <p:extLst>
      <p:ext uri="{BB962C8B-B14F-4D97-AF65-F5344CB8AC3E}">
        <p14:creationId xmlns:p14="http://schemas.microsoft.com/office/powerpoint/2010/main" val="4020195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62</a:t>
            </a:fld>
            <a:endParaRPr lang="tr-TR"/>
          </a:p>
        </p:txBody>
      </p:sp>
      <p:sp>
        <p:nvSpPr>
          <p:cNvPr id="3" name="Dikdörtgen 2"/>
          <p:cNvSpPr/>
          <p:nvPr/>
        </p:nvSpPr>
        <p:spPr>
          <a:xfrm>
            <a:off x="395536" y="3429000"/>
            <a:ext cx="4084215" cy="1200329"/>
          </a:xfrm>
          <a:prstGeom prst="rect">
            <a:avLst/>
          </a:prstGeom>
        </p:spPr>
        <p:txBody>
          <a:bodyPr wrap="square">
            <a:spAutoFit/>
          </a:bodyPr>
          <a:lstStyle/>
          <a:p>
            <a:pPr algn="just"/>
            <a:r>
              <a:rPr lang="tr-TR" dirty="0"/>
              <a:t>A akışkanını terk eden enerji, ısı transferi neticesinde B akışkanına geçer. Şekil 4-17b’de gösterilen kontrol hacimleri için aşağıdaki ifadeler yazılabilir.</a:t>
            </a:r>
          </a:p>
        </p:txBody>
      </p:sp>
      <p:sp>
        <p:nvSpPr>
          <p:cNvPr id="4" name="Dikdörtgen 3"/>
          <p:cNvSpPr/>
          <p:nvPr/>
        </p:nvSpPr>
        <p:spPr>
          <a:xfrm>
            <a:off x="503040" y="404664"/>
            <a:ext cx="8245424" cy="1015663"/>
          </a:xfrm>
          <a:prstGeom prst="rect">
            <a:avLst/>
          </a:prstGeom>
        </p:spPr>
        <p:txBody>
          <a:bodyPr wrap="square">
            <a:spAutoFit/>
          </a:bodyPr>
          <a:lstStyle/>
          <a:p>
            <a:pPr algn="ctr"/>
            <a:r>
              <a:rPr lang="tr-TR" sz="2000" b="1" dirty="0"/>
              <a:t>TERMODİNAMİĞİN BİRİNCİ YASASI</a:t>
            </a:r>
          </a:p>
          <a:p>
            <a:endParaRPr lang="tr-TR" sz="2000" b="1" dirty="0"/>
          </a:p>
          <a:p>
            <a:r>
              <a:rPr lang="tr-TR" sz="2000" b="1" dirty="0"/>
              <a:t>4.9 ENERJİ DENKLEMİNİN UYGULAMALARI</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778" y="3476371"/>
            <a:ext cx="4344559" cy="244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267283" y="5923180"/>
                <a:ext cx="8424936" cy="379848"/>
              </a:xfrm>
              <a:prstGeom prst="rect">
                <a:avLst/>
              </a:prstGeom>
            </p:spPr>
            <p:txBody>
              <a:bodyPr wrap="square">
                <a:spAutoFit/>
              </a:bodyPr>
              <a:lstStyle/>
              <a:p>
                <a:pPr algn="just"/>
                <a14:m>
                  <m:oMath xmlns:m="http://schemas.openxmlformats.org/officeDocument/2006/math">
                    <m:acc>
                      <m:accPr>
                        <m:chr m:val="̇"/>
                        <m:ctrlPr>
                          <a:rPr lang="tr-TR" i="1">
                            <a:latin typeface="Cambria Math" panose="02040503050406030204" pitchFamily="18" charset="0"/>
                          </a:rPr>
                        </m:ctrlPr>
                      </m:accPr>
                      <m:e>
                        <m:r>
                          <a:rPr lang="tr-TR" i="1">
                            <a:latin typeface="Cambria Math"/>
                          </a:rPr>
                          <m:t>𝑄</m:t>
                        </m:r>
                      </m:e>
                    </m:acc>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𝑚</m:t>
                            </m:r>
                          </m:e>
                        </m:acc>
                      </m:e>
                      <m:sub>
                        <m:r>
                          <a:rPr lang="tr-TR" i="1">
                            <a:latin typeface="Cambria Math"/>
                          </a:rPr>
                          <m:t>𝐵</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𝐵</m:t>
                        </m:r>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𝐵</m:t>
                        </m:r>
                        <m:r>
                          <a:rPr lang="tr-TR" i="1">
                            <a:latin typeface="Cambria Math"/>
                          </a:rPr>
                          <m:t>1</m:t>
                        </m:r>
                      </m:sub>
                    </m:sSub>
                    <m:r>
                      <a:rPr lang="tr-TR" i="1">
                        <a:latin typeface="Cambria Math"/>
                      </a:rPr>
                      <m:t>)</m:t>
                    </m:r>
                  </m:oMath>
                </a14:m>
                <a:r>
                  <a:rPr lang="tr-TR" dirty="0"/>
                  <a:t>		</a:t>
                </a:r>
                <a14:m>
                  <m:oMath xmlns:m="http://schemas.openxmlformats.org/officeDocument/2006/math">
                    <m:r>
                      <a:rPr lang="tr-TR">
                        <a:latin typeface="Cambria Math"/>
                      </a:rPr>
                      <m:t>−</m:t>
                    </m:r>
                    <m:acc>
                      <m:accPr>
                        <m:chr m:val="̇"/>
                        <m:ctrlPr>
                          <a:rPr lang="tr-TR" i="1">
                            <a:latin typeface="Cambria Math" panose="02040503050406030204" pitchFamily="18" charset="0"/>
                          </a:rPr>
                        </m:ctrlPr>
                      </m:accPr>
                      <m:e>
                        <m:r>
                          <a:rPr lang="tr-TR" i="1">
                            <a:latin typeface="Cambria Math"/>
                          </a:rPr>
                          <m:t>𝑄</m:t>
                        </m:r>
                      </m:e>
                    </m:acc>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𝑚</m:t>
                            </m:r>
                          </m:e>
                        </m:acc>
                      </m:e>
                      <m:sub>
                        <m:r>
                          <a:rPr lang="tr-TR" i="1">
                            <a:latin typeface="Cambria Math"/>
                          </a:rPr>
                          <m:t>𝐴</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𝐴</m:t>
                        </m:r>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𝐴</m:t>
                        </m:r>
                        <m:r>
                          <a:rPr lang="tr-TR" i="1">
                            <a:latin typeface="Cambria Math"/>
                          </a:rPr>
                          <m:t>1</m:t>
                        </m:r>
                      </m:sub>
                    </m:sSub>
                  </m:oMath>
                </a14:m>
                <a:r>
                  <a:rPr lang="tr-TR" dirty="0"/>
                  <a:t>)             		    (4.75)</a:t>
                </a:r>
              </a:p>
            </p:txBody>
          </p:sp>
        </mc:Choice>
        <mc:Fallback xmlns="">
          <p:sp>
            <p:nvSpPr>
              <p:cNvPr id="5" name="Dikdörtgen 4"/>
              <p:cNvSpPr>
                <a:spLocks noRot="1" noChangeAspect="1" noMove="1" noResize="1" noEditPoints="1" noAdjustHandles="1" noChangeArrowheads="1" noChangeShapeType="1" noTextEdit="1"/>
              </p:cNvSpPr>
              <p:nvPr/>
            </p:nvSpPr>
            <p:spPr>
              <a:xfrm>
                <a:off x="267283" y="5923180"/>
                <a:ext cx="8424936" cy="379848"/>
              </a:xfrm>
              <a:prstGeom prst="rect">
                <a:avLst/>
              </a:prstGeom>
              <a:blipFill rotWithShape="1">
                <a:blip r:embed="rId3"/>
                <a:stretch>
                  <a:fillRect l="-145" t="-4839" b="-2580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Dikdörtgen 9"/>
              <p:cNvSpPr/>
              <p:nvPr/>
            </p:nvSpPr>
            <p:spPr>
              <a:xfrm>
                <a:off x="377999" y="1442349"/>
                <a:ext cx="8352928" cy="1754326"/>
              </a:xfrm>
              <a:prstGeom prst="rect">
                <a:avLst/>
              </a:prstGeom>
            </p:spPr>
            <p:txBody>
              <a:bodyPr wrap="square">
                <a:spAutoFit/>
              </a:bodyPr>
              <a:lstStyle/>
              <a:p>
                <a:pPr algn="just"/>
                <a:r>
                  <a:rPr lang="tr-TR" dirty="0"/>
                  <a:t>Enerji değişimi, Şekil 4-17’de şematik olarak gösterildiği gibi hareket eden iki akışkan arasında gerçekleştirilebilir. Birleşik birim içeren yalıtılmış bir kontrol hacmi için enerji denklemi Şekil 4-17a’da gösterilen kontrol hacmi için uygulanacak olursa aşağıdaki ifade yazılabilir.</a:t>
                </a:r>
              </a:p>
              <a:p>
                <a:pPr algn="just"/>
                <a:endParaRPr lang="tr-TR" dirty="0"/>
              </a:p>
              <a:p>
                <a:pPr algn="just"/>
                <a:r>
                  <a:rPr lang="tr-TR" dirty="0"/>
                  <a:t>		</a:t>
                </a:r>
                <a14:m>
                  <m:oMath xmlns:m="http://schemas.openxmlformats.org/officeDocument/2006/math">
                    <m:r>
                      <a:rPr lang="tr-TR" i="1">
                        <a:latin typeface="Cambria Math"/>
                      </a:rPr>
                      <m:t>0=</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𝑚</m:t>
                            </m:r>
                          </m:e>
                        </m:acc>
                      </m:e>
                      <m:sub>
                        <m:r>
                          <a:rPr lang="tr-TR" i="1">
                            <a:latin typeface="Cambria Math"/>
                          </a:rPr>
                          <m:t>𝐴</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a:rPr>
                              <m:t>h</m:t>
                            </m:r>
                          </m:e>
                          <m:sub>
                            <m:r>
                              <a:rPr lang="tr-TR" i="1">
                                <a:latin typeface="Cambria Math"/>
                              </a:rPr>
                              <m:t>𝐴</m:t>
                            </m:r>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𝐴</m:t>
                            </m:r>
                            <m:r>
                              <a:rPr lang="tr-TR" i="1">
                                <a:latin typeface="Cambria Math"/>
                              </a:rPr>
                              <m:t>1</m:t>
                            </m:r>
                          </m:sub>
                        </m:sSub>
                      </m:e>
                    </m:d>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𝑚</m:t>
                            </m:r>
                          </m:e>
                        </m:acc>
                      </m:e>
                      <m:sub>
                        <m:r>
                          <a:rPr lang="tr-TR" i="1">
                            <a:latin typeface="Cambria Math"/>
                          </a:rPr>
                          <m:t>𝐵</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𝐵</m:t>
                        </m:r>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h</m:t>
                        </m:r>
                      </m:e>
                      <m:sub>
                        <m:r>
                          <a:rPr lang="tr-TR" i="1">
                            <a:latin typeface="Cambria Math"/>
                          </a:rPr>
                          <m:t>𝐵</m:t>
                        </m:r>
                        <m:r>
                          <a:rPr lang="tr-TR" i="1">
                            <a:latin typeface="Cambria Math"/>
                          </a:rPr>
                          <m:t>1</m:t>
                        </m:r>
                      </m:sub>
                    </m:sSub>
                    <m:r>
                      <a:rPr lang="tr-TR" i="1">
                        <a:latin typeface="Cambria Math"/>
                      </a:rPr>
                      <m:t>)</m:t>
                    </m:r>
                  </m:oMath>
                </a14:m>
                <a:r>
                  <a:rPr lang="tr-TR" dirty="0"/>
                  <a:t>			(4.74)</a:t>
                </a:r>
              </a:p>
            </p:txBody>
          </p:sp>
        </mc:Choice>
        <mc:Fallback xmlns="">
          <p:sp>
            <p:nvSpPr>
              <p:cNvPr id="10" name="Dikdörtgen 9"/>
              <p:cNvSpPr>
                <a:spLocks noRot="1" noChangeAspect="1" noMove="1" noResize="1" noEditPoints="1" noAdjustHandles="1" noChangeArrowheads="1" noChangeShapeType="1" noTextEdit="1"/>
              </p:cNvSpPr>
              <p:nvPr/>
            </p:nvSpPr>
            <p:spPr>
              <a:xfrm>
                <a:off x="377999" y="1442349"/>
                <a:ext cx="8352928" cy="1754326"/>
              </a:xfrm>
              <a:prstGeom prst="rect">
                <a:avLst/>
              </a:prstGeom>
              <a:blipFill rotWithShape="1">
                <a:blip r:embed="rId4"/>
                <a:stretch>
                  <a:fillRect l="-584" t="-1742" r="-657" b="-4878"/>
                </a:stretch>
              </a:blipFill>
            </p:spPr>
            <p:txBody>
              <a:bodyPr/>
              <a:lstStyle/>
              <a:p>
                <a:r>
                  <a:rPr lang="tr-TR">
                    <a:noFill/>
                  </a:rPr>
                  <a:t> </a:t>
                </a:r>
              </a:p>
            </p:txBody>
          </p:sp>
        </mc:Fallback>
      </mc:AlternateContent>
    </p:spTree>
    <p:extLst>
      <p:ext uri="{BB962C8B-B14F-4D97-AF65-F5344CB8AC3E}">
        <p14:creationId xmlns:p14="http://schemas.microsoft.com/office/powerpoint/2010/main" val="536582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63</a:t>
            </a:fld>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0" y="1844824"/>
            <a:ext cx="8274136" cy="359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1484417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64</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sp>
        <p:nvSpPr>
          <p:cNvPr id="4" name="Dikdörtgen 3"/>
          <p:cNvSpPr/>
          <p:nvPr/>
        </p:nvSpPr>
        <p:spPr>
          <a:xfrm>
            <a:off x="481708" y="1700808"/>
            <a:ext cx="8245424" cy="2585323"/>
          </a:xfrm>
          <a:prstGeom prst="rect">
            <a:avLst/>
          </a:prstGeom>
        </p:spPr>
        <p:txBody>
          <a:bodyPr wrap="square">
            <a:spAutoFit/>
          </a:bodyPr>
          <a:lstStyle/>
          <a:p>
            <a:pPr algn="just"/>
            <a:r>
              <a:rPr lang="tr-TR" b="1" u="sng" dirty="0"/>
              <a:t>Güç ve Soğutma Çevrimleri</a:t>
            </a:r>
          </a:p>
          <a:p>
            <a:pPr algn="just"/>
            <a:r>
              <a:rPr lang="tr-TR" dirty="0"/>
              <a:t>Isı formundaki enerji çalışma bir akışkanına transfer edildiğinde, çalışma akışkanından iş formunda enerji elde edilebilir. İş, bir güç santralinde olduğu gibi enerjinin elektrik formuna veya bir otomobilde olduğu gibi enerjinin mekanik formuna dönüştürülebilir. Enerjinin bu tür dönüşümleri genellikle bir güç çevrimi ile sağlanır. Bu tür bir çevrim Şekil 4-18’de verilmiştir. Kazan (bir ısı değiştiricisi) içerisinde, yakıtın sahip olduğu enerji ısı vasıtasıyla suya geçer. Bunun sonucunda su yüksek basınçlı buhara dönüşerek </a:t>
            </a:r>
          </a:p>
          <a:p>
            <a:pPr algn="just"/>
            <a:r>
              <a:rPr lang="tr-TR" dirty="0"/>
              <a:t>kazandan çıkar ve türbine girer. </a:t>
            </a:r>
            <a:r>
              <a:rPr lang="tr-TR" dirty="0" err="1"/>
              <a:t>Yoğuşturucu</a:t>
            </a:r>
            <a:r>
              <a:rPr lang="tr-TR" dirty="0"/>
              <a:t> (diğer bir ısı değiştiricisi) ısıyı uzaklaştırırken pompa ise türbin içerisinde düşen basıncı artırır.</a:t>
            </a:r>
          </a:p>
        </p:txBody>
      </p:sp>
    </p:spTree>
    <p:extLst>
      <p:ext uri="{BB962C8B-B14F-4D97-AF65-F5344CB8AC3E}">
        <p14:creationId xmlns:p14="http://schemas.microsoft.com/office/powerpoint/2010/main" val="569516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65</a:t>
            </a:fld>
            <a:endParaRPr lang="tr-TR"/>
          </a:p>
        </p:txBody>
      </p:sp>
      <mc:AlternateContent xmlns:mc="http://schemas.openxmlformats.org/markup-compatibility/2006" xmlns:a14="http://schemas.microsoft.com/office/drawing/2010/main">
        <mc:Choice Requires="a14">
          <p:sp>
            <p:nvSpPr>
              <p:cNvPr id="3" name="Dikdörtgen 2"/>
              <p:cNvSpPr/>
              <p:nvPr/>
            </p:nvSpPr>
            <p:spPr>
              <a:xfrm>
                <a:off x="469876" y="2204864"/>
                <a:ext cx="8245424" cy="1383840"/>
              </a:xfrm>
              <a:prstGeom prst="rect">
                <a:avLst/>
              </a:prstGeom>
            </p:spPr>
            <p:txBody>
              <a:bodyPr wrap="square">
                <a:spAutoFit/>
              </a:bodyPr>
              <a:lstStyle/>
              <a:p>
                <a:pPr algn="just"/>
                <a:r>
                  <a:rPr lang="tr-TR" dirty="0"/>
                  <a:t>Isıl verim </a:t>
                </a:r>
                <a:r>
                  <a:rPr lang="tr-TR" dirty="0">
                    <a:latin typeface="Cambria Math"/>
                    <a:ea typeface="Cambria Math"/>
                  </a:rPr>
                  <a:t>𝜂</a:t>
                </a:r>
                <a:r>
                  <a:rPr lang="tr-TR" dirty="0"/>
                  <a:t>, üretilen net işin, enerji girişine oranı olarak tanımlanır. Bu tanım basit bir güç çevrimi için aşağıdaki şekilde ifade edilebilir. </a:t>
                </a:r>
              </a:p>
              <a:p>
                <a:pPr algn="just"/>
                <a:endParaRPr lang="tr-TR" dirty="0"/>
              </a:p>
              <a:p>
                <a:pPr algn="just"/>
                <a:r>
                  <a:rPr lang="tr-TR" dirty="0">
                    <a:ea typeface="Cambria Math"/>
                  </a:rPr>
                  <a:t>			</a:t>
                </a:r>
                <a14:m>
                  <m:oMath xmlns:m="http://schemas.openxmlformats.org/officeDocument/2006/math">
                    <m:r>
                      <a:rPr lang="tr-TR" i="1" smtClean="0">
                        <a:latin typeface="Cambria Math"/>
                        <a:ea typeface="Cambria Math"/>
                      </a:rPr>
                      <m:t>𝜂</m:t>
                    </m:r>
                    <m:r>
                      <a:rPr lang="tr-TR" b="0" i="1" smtClean="0">
                        <a:latin typeface="Cambria Math"/>
                        <a:ea typeface="Cambria Math"/>
                      </a:rPr>
                      <m:t>=</m:t>
                    </m:r>
                    <m:f>
                      <m:fPr>
                        <m:ctrlPr>
                          <a:rPr lang="tr-TR" b="0" i="1" smtClean="0">
                            <a:latin typeface="Cambria Math" panose="02040503050406030204" pitchFamily="18" charset="0"/>
                            <a:ea typeface="Cambria Math"/>
                          </a:rPr>
                        </m:ctrlPr>
                      </m:fPr>
                      <m:num>
                        <m:sSub>
                          <m:sSubPr>
                            <m:ctrlPr>
                              <a:rPr lang="tr-TR" b="0" i="1" smtClean="0">
                                <a:latin typeface="Cambria Math" panose="02040503050406030204" pitchFamily="18" charset="0"/>
                                <a:ea typeface="Cambria Math"/>
                              </a:rPr>
                            </m:ctrlPr>
                          </m:sSubPr>
                          <m:e>
                            <m:acc>
                              <m:accPr>
                                <m:chr m:val="̇"/>
                                <m:ctrlPr>
                                  <a:rPr lang="tr-TR" b="0" i="1" smtClean="0">
                                    <a:latin typeface="Cambria Math" panose="02040503050406030204" pitchFamily="18" charset="0"/>
                                    <a:ea typeface="Cambria Math"/>
                                  </a:rPr>
                                </m:ctrlPr>
                              </m:accPr>
                              <m:e>
                                <m:r>
                                  <a:rPr lang="tr-TR" b="0" i="1" smtClean="0">
                                    <a:latin typeface="Cambria Math"/>
                                    <a:ea typeface="Cambria Math"/>
                                  </a:rPr>
                                  <m:t>𝑊</m:t>
                                </m:r>
                              </m:e>
                            </m:acc>
                          </m:e>
                          <m:sub>
                            <m:r>
                              <a:rPr lang="tr-TR" b="0" i="1" smtClean="0">
                                <a:latin typeface="Cambria Math"/>
                                <a:ea typeface="Cambria Math"/>
                              </a:rPr>
                              <m:t>𝑇</m:t>
                            </m:r>
                          </m:sub>
                        </m:sSub>
                        <m:r>
                          <a:rPr lang="tr-TR" b="0" i="1" smtClean="0">
                            <a:latin typeface="Cambria Math"/>
                            <a:ea typeface="Cambria Math"/>
                          </a:rPr>
                          <m:t>−</m:t>
                        </m:r>
                        <m:sSub>
                          <m:sSubPr>
                            <m:ctrlPr>
                              <a:rPr lang="tr-TR" b="0" i="1" smtClean="0">
                                <a:latin typeface="Cambria Math" panose="02040503050406030204" pitchFamily="18" charset="0"/>
                                <a:ea typeface="Cambria Math"/>
                              </a:rPr>
                            </m:ctrlPr>
                          </m:sSubPr>
                          <m:e>
                            <m:acc>
                              <m:accPr>
                                <m:chr m:val="̇"/>
                                <m:ctrlPr>
                                  <a:rPr lang="tr-TR" i="1" smtClean="0">
                                    <a:latin typeface="Cambria Math" panose="02040503050406030204" pitchFamily="18" charset="0"/>
                                    <a:ea typeface="Cambria Math"/>
                                  </a:rPr>
                                </m:ctrlPr>
                              </m:accPr>
                              <m:e>
                                <m:r>
                                  <a:rPr lang="tr-TR" b="0" i="1" smtClean="0">
                                    <a:latin typeface="Cambria Math"/>
                                    <a:ea typeface="Cambria Math"/>
                                  </a:rPr>
                                  <m:t>𝑊</m:t>
                                </m:r>
                              </m:e>
                            </m:acc>
                          </m:e>
                          <m:sub>
                            <m:r>
                              <a:rPr lang="tr-TR" b="0" i="1" smtClean="0">
                                <a:latin typeface="Cambria Math"/>
                                <a:ea typeface="Cambria Math"/>
                              </a:rPr>
                              <m:t>𝑃</m:t>
                            </m:r>
                          </m:sub>
                        </m:sSub>
                      </m:num>
                      <m:den>
                        <m:sSub>
                          <m:sSubPr>
                            <m:ctrlPr>
                              <a:rPr lang="tr-TR" b="0" i="1" smtClean="0">
                                <a:latin typeface="Cambria Math" panose="02040503050406030204" pitchFamily="18" charset="0"/>
                                <a:ea typeface="Cambria Math"/>
                              </a:rPr>
                            </m:ctrlPr>
                          </m:sSubPr>
                          <m:e>
                            <m:acc>
                              <m:accPr>
                                <m:chr m:val="̇"/>
                                <m:ctrlPr>
                                  <a:rPr lang="tr-TR" i="1" smtClean="0">
                                    <a:latin typeface="Cambria Math" panose="02040503050406030204" pitchFamily="18" charset="0"/>
                                    <a:ea typeface="Cambria Math"/>
                                  </a:rPr>
                                </m:ctrlPr>
                              </m:accPr>
                              <m:e>
                                <m:r>
                                  <a:rPr lang="tr-TR" b="0" i="1" smtClean="0">
                                    <a:latin typeface="Cambria Math"/>
                                    <a:ea typeface="Cambria Math"/>
                                  </a:rPr>
                                  <m:t>𝑄</m:t>
                                </m:r>
                              </m:e>
                            </m:acc>
                          </m:e>
                          <m:sub>
                            <m:r>
                              <a:rPr lang="tr-TR" b="0" i="1" smtClean="0">
                                <a:latin typeface="Cambria Math"/>
                                <a:ea typeface="Cambria Math"/>
                              </a:rPr>
                              <m:t>𝐵</m:t>
                            </m:r>
                          </m:sub>
                        </m:sSub>
                      </m:den>
                    </m:f>
                  </m:oMath>
                </a14:m>
                <a:r>
                  <a:rPr lang="tr-TR" dirty="0"/>
                  <a:t>  				(4.76)</a:t>
                </a:r>
              </a:p>
            </p:txBody>
          </p:sp>
        </mc:Choice>
        <mc:Fallback xmlns="">
          <p:sp>
            <p:nvSpPr>
              <p:cNvPr id="3" name="Dikdörtgen 2"/>
              <p:cNvSpPr>
                <a:spLocks noRot="1" noChangeAspect="1" noMove="1" noResize="1" noEditPoints="1" noAdjustHandles="1" noChangeArrowheads="1" noChangeShapeType="1" noTextEdit="1"/>
              </p:cNvSpPr>
              <p:nvPr/>
            </p:nvSpPr>
            <p:spPr>
              <a:xfrm>
                <a:off x="469876" y="2204864"/>
                <a:ext cx="8245424" cy="1383840"/>
              </a:xfrm>
              <a:prstGeom prst="rect">
                <a:avLst/>
              </a:prstGeom>
              <a:blipFill rotWithShape="1">
                <a:blip r:embed="rId2"/>
                <a:stretch>
                  <a:fillRect l="-591" t="-3084" r="-591"/>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16113"/>
            <a:ext cx="62293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340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66</a:t>
            </a:fld>
            <a:endParaRPr lang="tr-TR"/>
          </a:p>
        </p:txBody>
      </p:sp>
      <mc:AlternateContent xmlns:mc="http://schemas.openxmlformats.org/markup-compatibility/2006" xmlns:a14="http://schemas.microsoft.com/office/drawing/2010/main">
        <mc:Choice Requires="a14">
          <p:sp>
            <p:nvSpPr>
              <p:cNvPr id="3" name="Dikdörtgen 2"/>
              <p:cNvSpPr/>
              <p:nvPr/>
            </p:nvSpPr>
            <p:spPr>
              <a:xfrm>
                <a:off x="395536" y="1951672"/>
                <a:ext cx="8245424" cy="2041841"/>
              </a:xfrm>
              <a:prstGeom prst="rect">
                <a:avLst/>
              </a:prstGeom>
            </p:spPr>
            <p:txBody>
              <a:bodyPr wrap="square">
                <a:spAutoFit/>
              </a:bodyPr>
              <a:lstStyle/>
              <a:p>
                <a:pPr algn="just"/>
                <a:r>
                  <a:rPr lang="tr-TR" dirty="0"/>
                  <a:t>Diğer bileşenler Şekil 4-19’da gösterildiği gibi bir soğutma çevrimi oluşturacak şekilde bir düzen içerisinde bir araya getirilebilir. Isı, buharlaştırıcıda (bir ısı değiştiricisinde) çalışma akışkanına (soğutucu akışkan) transfer edilir. Çalışma akışkanı daha sonra kompresör tarafından sıkıştırılır. Isı, </a:t>
                </a:r>
                <a:r>
                  <a:rPr lang="tr-TR" dirty="0" err="1"/>
                  <a:t>yoğuşturucuda</a:t>
                </a:r>
                <a:r>
                  <a:rPr lang="tr-TR" dirty="0"/>
                  <a:t> çalışma akışkanından transfer edilir ve daha sonra akışkanın basıncı genişleme vanasında aniden düşürülür. Bir soğutma çevrimi bir cisme enerji vermek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𝑄</m:t>
                            </m:r>
                          </m:e>
                        </m:acc>
                      </m:e>
                      <m:sub>
                        <m:r>
                          <a:rPr lang="tr-TR" b="0" i="1" smtClean="0">
                            <a:latin typeface="Cambria Math"/>
                          </a:rPr>
                          <m:t>𝑐</m:t>
                        </m:r>
                      </m:sub>
                    </m:sSub>
                  </m:oMath>
                </a14:m>
                <a:r>
                  <a:rPr lang="tr-TR" dirty="0"/>
                  <a:t> Isı transferi) veya bir cisimden enerji çekmek (</a:t>
                </a:r>
                <a14:m>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b="0" i="1" smtClean="0">
                            <a:latin typeface="Cambria Math"/>
                          </a:rPr>
                          <m:t>𝐸</m:t>
                        </m:r>
                      </m:sub>
                    </m:sSub>
                  </m:oMath>
                </a14:m>
                <a:r>
                  <a:rPr lang="tr-TR" dirty="0"/>
                  <a:t> Isı transferi) için kullanılabilir.</a:t>
                </a:r>
              </a:p>
            </p:txBody>
          </p:sp>
        </mc:Choice>
        <mc:Fallback xmlns="">
          <p:sp>
            <p:nvSpPr>
              <p:cNvPr id="3" name="Dikdörtgen 2"/>
              <p:cNvSpPr>
                <a:spLocks noRot="1" noChangeAspect="1" noMove="1" noResize="1" noEditPoints="1" noAdjustHandles="1" noChangeArrowheads="1" noChangeShapeType="1" noTextEdit="1"/>
              </p:cNvSpPr>
              <p:nvPr/>
            </p:nvSpPr>
            <p:spPr>
              <a:xfrm>
                <a:off x="395536" y="1951672"/>
                <a:ext cx="8245424" cy="2041841"/>
              </a:xfrm>
              <a:prstGeom prst="rect">
                <a:avLst/>
              </a:prstGeom>
              <a:blipFill rotWithShape="1">
                <a:blip r:embed="rId2"/>
                <a:stretch>
                  <a:fillRect l="-666" t="-1493" r="-592" b="-3881"/>
                </a:stretch>
              </a:blipFill>
            </p:spPr>
            <p:txBody>
              <a:bodyPr/>
              <a:lstStyle/>
              <a:p>
                <a:r>
                  <a:rPr lang="tr-TR">
                    <a:noFill/>
                  </a:rPr>
                  <a:t> </a:t>
                </a:r>
              </a:p>
            </p:txBody>
          </p:sp>
        </mc:Fallback>
      </mc:AlternateContent>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156" y="3933056"/>
            <a:ext cx="5790183" cy="273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461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67</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mc:AlternateContent xmlns:mc="http://schemas.openxmlformats.org/markup-compatibility/2006" xmlns:a14="http://schemas.microsoft.com/office/drawing/2010/main">
        <mc:Choice Requires="a14">
          <p:sp>
            <p:nvSpPr>
              <p:cNvPr id="5" name="Dikdörtgen 4"/>
              <p:cNvSpPr/>
              <p:nvPr/>
            </p:nvSpPr>
            <p:spPr>
              <a:xfrm>
                <a:off x="683568" y="1556792"/>
                <a:ext cx="8245424" cy="4676793"/>
              </a:xfrm>
              <a:prstGeom prst="rect">
                <a:avLst/>
              </a:prstGeom>
            </p:spPr>
            <p:txBody>
              <a:bodyPr wrap="square">
                <a:spAutoFit/>
              </a:bodyPr>
              <a:lstStyle/>
              <a:p>
                <a:pPr marL="0" lvl="1"/>
                <a:r>
                  <a:rPr lang="tr-TR" dirty="0"/>
                  <a:t>			</a:t>
                </a:r>
                <a14:m>
                  <m:oMath xmlns:m="http://schemas.openxmlformats.org/officeDocument/2006/math">
                    <m:r>
                      <a:rPr lang="tr-TR" i="1" smtClean="0">
                        <a:latin typeface="Cambria Math"/>
                      </a:rPr>
                      <m:t>𝐶𝑂𝑃</m:t>
                    </m:r>
                    <m:r>
                      <a:rPr lang="tr-TR" i="1" smtClean="0">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num>
                      <m:den>
                        <m:sSub>
                          <m:sSubPr>
                            <m:ctrlPr>
                              <a:rPr lang="tr-TR" i="1">
                                <a:latin typeface="Cambria Math" panose="02040503050406030204" pitchFamily="18" charset="0"/>
                              </a:rPr>
                            </m:ctrlPr>
                          </m:sSubPr>
                          <m:e>
                            <m:r>
                              <a:rPr lang="tr-TR" i="1">
                                <a:latin typeface="Cambria Math"/>
                              </a:rPr>
                              <m:t>𝑊</m:t>
                            </m:r>
                          </m:e>
                          <m:sub>
                            <m:r>
                              <a:rPr lang="tr-TR" i="1">
                                <a:latin typeface="Cambria Math"/>
                              </a:rPr>
                              <m:t>𝑘𝑜𝑚𝑝</m:t>
                            </m:r>
                          </m:sub>
                        </m:sSub>
                      </m:den>
                    </m:f>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num>
                      <m:den>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𝑐</m:t>
                            </m:r>
                          </m:sub>
                        </m:sSub>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den>
                    </m:f>
                  </m:oMath>
                </a14:m>
                <a:r>
                  <a:rPr lang="tr-TR" dirty="0"/>
                  <a:t>			  (4.77)</a:t>
                </a:r>
              </a:p>
              <a:p>
                <a:endParaRPr lang="tr-TR" dirty="0"/>
              </a:p>
              <a:p>
                <a:pPr algn="just"/>
                <a:r>
                  <a:rPr lang="tr-TR" dirty="0"/>
                  <a:t>Bir cisme ısı veriliyorsa buradaki amaç bunu tekrar minimum iş girişi ile yapmak olmalıdır. Bu durumda performans katsayısı aşağıdaki şekilde tanımlanır.</a:t>
                </a:r>
              </a:p>
              <a:p>
                <a:pPr algn="just"/>
                <a:endParaRPr lang="tr-TR" dirty="0"/>
              </a:p>
              <a:p>
                <a:pPr algn="just"/>
                <a:r>
                  <a:rPr lang="tr-TR" dirty="0"/>
                  <a:t>			</a:t>
                </a:r>
                <a14:m>
                  <m:oMath xmlns:m="http://schemas.openxmlformats.org/officeDocument/2006/math">
                    <m:r>
                      <a:rPr lang="tr-TR" i="1">
                        <a:latin typeface="Cambria Math"/>
                      </a:rPr>
                      <m:t>𝐶𝑂𝑃</m:t>
                    </m:r>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num>
                      <m:den>
                        <m:sSub>
                          <m:sSubPr>
                            <m:ctrlPr>
                              <a:rPr lang="tr-TR" i="1">
                                <a:latin typeface="Cambria Math" panose="02040503050406030204" pitchFamily="18" charset="0"/>
                              </a:rPr>
                            </m:ctrlPr>
                          </m:sSubPr>
                          <m:e>
                            <m:r>
                              <a:rPr lang="tr-TR" i="1">
                                <a:latin typeface="Cambria Math"/>
                              </a:rPr>
                              <m:t>𝑊</m:t>
                            </m:r>
                          </m:e>
                          <m:sub>
                            <m:r>
                              <a:rPr lang="tr-TR" i="1">
                                <a:latin typeface="Cambria Math"/>
                              </a:rPr>
                              <m:t>𝑘𝑜𝑚𝑝</m:t>
                            </m:r>
                          </m:sub>
                        </m:sSub>
                      </m:den>
                    </m:f>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num>
                      <m:den>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𝑐</m:t>
                            </m:r>
                          </m:sub>
                        </m:sSub>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a:rPr>
                                  <m:t>𝑄</m:t>
                                </m:r>
                              </m:e>
                            </m:acc>
                          </m:e>
                          <m:sub>
                            <m:r>
                              <a:rPr lang="tr-TR" i="1">
                                <a:latin typeface="Cambria Math"/>
                              </a:rPr>
                              <m:t>𝐸</m:t>
                            </m:r>
                          </m:sub>
                        </m:sSub>
                      </m:den>
                    </m:f>
                  </m:oMath>
                </a14:m>
                <a:r>
                  <a:rPr lang="tr-TR" dirty="0"/>
                  <a:t>			 (4.78)</a:t>
                </a:r>
              </a:p>
              <a:p>
                <a:pPr algn="just"/>
                <a:endParaRPr lang="tr-TR" dirty="0"/>
              </a:p>
              <a:p>
                <a:pPr algn="just"/>
                <a:r>
                  <a:rPr lang="tr-TR" dirty="0"/>
                  <a:t>Bu ikinci amaç için çalışan cihaza </a:t>
                </a:r>
                <a:r>
                  <a:rPr lang="tr-TR" dirty="0">
                    <a:solidFill>
                      <a:srgbClr val="FF0000"/>
                    </a:solidFill>
                  </a:rPr>
                  <a:t>ısı pompası </a:t>
                </a:r>
                <a:r>
                  <a:rPr lang="tr-TR" dirty="0"/>
                  <a:t>adı verilmektedir. Bu cihaz sadece ilk amaç için çalışıyorsa bu bir </a:t>
                </a:r>
                <a:r>
                  <a:rPr lang="tr-TR" dirty="0">
                    <a:solidFill>
                      <a:srgbClr val="FF0000"/>
                    </a:solidFill>
                  </a:rPr>
                  <a:t>soğutma makinesidir.</a:t>
                </a:r>
              </a:p>
              <a:p>
                <a:pPr algn="just"/>
                <a:endParaRPr lang="tr-TR" dirty="0">
                  <a:solidFill>
                    <a:srgbClr val="FF0000"/>
                  </a:solidFill>
                </a:endParaRPr>
              </a:p>
              <a:p>
                <a:pPr algn="just"/>
                <a:endParaRPr lang="tr-TR" dirty="0">
                  <a:solidFill>
                    <a:srgbClr val="FF0000"/>
                  </a:solidFill>
                </a:endParaRPr>
              </a:p>
              <a:p>
                <a:pPr algn="just"/>
                <a:r>
                  <a:rPr lang="tr-TR" dirty="0"/>
                  <a:t>Bir güç santralinin ısıl verimi % 35, bir otomobil motorunun ise </a:t>
                </a:r>
              </a:p>
              <a:p>
                <a:pPr algn="just"/>
                <a:r>
                  <a:rPr lang="tr-TR" dirty="0"/>
                  <a:t>% 20 civarındadır. Bir soğutucu veya ısı pompasının performans katsayısı ise 2 ile 6 arasında değişirken ısı pompalarının performans katsayıları daha yüksek olabilmektedir.</a:t>
                </a:r>
              </a:p>
            </p:txBody>
          </p:sp>
        </mc:Choice>
        <mc:Fallback xmlns="">
          <p:sp>
            <p:nvSpPr>
              <p:cNvPr id="5" name="Dikdörtgen 4"/>
              <p:cNvSpPr>
                <a:spLocks noRot="1" noChangeAspect="1" noMove="1" noResize="1" noEditPoints="1" noAdjustHandles="1" noChangeArrowheads="1" noChangeShapeType="1" noTextEdit="1"/>
              </p:cNvSpPr>
              <p:nvPr/>
            </p:nvSpPr>
            <p:spPr>
              <a:xfrm>
                <a:off x="683568" y="1556792"/>
                <a:ext cx="8245424" cy="4676793"/>
              </a:xfrm>
              <a:prstGeom prst="rect">
                <a:avLst/>
              </a:prstGeom>
              <a:blipFill rotWithShape="1">
                <a:blip r:embed="rId2"/>
                <a:stretch>
                  <a:fillRect l="-591" r="-591" b="-1042"/>
                </a:stretch>
              </a:blipFill>
            </p:spPr>
            <p:txBody>
              <a:bodyPr/>
              <a:lstStyle/>
              <a:p>
                <a:r>
                  <a:rPr lang="tr-TR">
                    <a:noFill/>
                  </a:rPr>
                  <a:t> </a:t>
                </a:r>
              </a:p>
            </p:txBody>
          </p:sp>
        </mc:Fallback>
      </mc:AlternateContent>
    </p:spTree>
    <p:extLst>
      <p:ext uri="{BB962C8B-B14F-4D97-AF65-F5344CB8AC3E}">
        <p14:creationId xmlns:p14="http://schemas.microsoft.com/office/powerpoint/2010/main" val="4020195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68</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8654"/>
            <a:ext cx="767380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582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69</a:t>
            </a:fld>
            <a:endParaRPr lang="tr-T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54292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404664"/>
            <a:ext cx="8245424" cy="1015663"/>
          </a:xfrm>
          <a:prstGeom prst="rect">
            <a:avLst/>
          </a:prstGeom>
        </p:spPr>
        <p:txBody>
          <a:bodyPr wrap="square">
            <a:spAutoFit/>
          </a:bodyPr>
          <a:lstStyle/>
          <a:p>
            <a:pPr algn="ctr"/>
            <a:r>
              <a:rPr lang="tr-TR" sz="2000" b="1" dirty="0"/>
              <a:t>TERMODİNAMİĞİN BİRİNCİ YASASI</a:t>
            </a:r>
          </a:p>
          <a:p>
            <a:endParaRPr lang="tr-TR" sz="2000" b="1" dirty="0"/>
          </a:p>
          <a:p>
            <a:r>
              <a:rPr lang="tr-TR" sz="2000" b="1" dirty="0"/>
              <a:t>4.9 ENERJİ DENKLEMİNİN UYGULAMALARI</a:t>
            </a:r>
          </a:p>
        </p:txBody>
      </p:sp>
    </p:spTree>
    <p:extLst>
      <p:ext uri="{BB962C8B-B14F-4D97-AF65-F5344CB8AC3E}">
        <p14:creationId xmlns:p14="http://schemas.microsoft.com/office/powerpoint/2010/main" val="148441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mc:AlternateContent xmlns:mc="http://schemas.openxmlformats.org/markup-compatibility/2006" xmlns:a14="http://schemas.microsoft.com/office/drawing/2010/main">
        <mc:Choice Requires="a14">
          <p:sp>
            <p:nvSpPr>
              <p:cNvPr id="3" name="Dikdörtgen 2"/>
              <p:cNvSpPr/>
              <p:nvPr/>
            </p:nvSpPr>
            <p:spPr>
              <a:xfrm>
                <a:off x="395536" y="1340768"/>
                <a:ext cx="8283418" cy="3570208"/>
              </a:xfrm>
              <a:prstGeom prst="rect">
                <a:avLst/>
              </a:prstGeom>
            </p:spPr>
            <p:txBody>
              <a:bodyPr wrap="square">
                <a:spAutoFit/>
              </a:bodyPr>
              <a:lstStyle/>
              <a:p>
                <a:r>
                  <a:rPr lang="tr-TR" dirty="0"/>
                  <a:t>Bu değişim 1 ve 2 halleri </a:t>
                </a:r>
                <a:r>
                  <a:rPr lang="tr-TR" sz="1600" dirty="0"/>
                  <a:t>arasından bağımsız olduğundan; işlem 1 hâlinden 2 hâline doğru gerçekleşirken </a:t>
                </a:r>
                <a14:m>
                  <m:oMath xmlns:m="http://schemas.openxmlformats.org/officeDocument/2006/math">
                    <m:r>
                      <a:rPr lang="tr-TR" sz="1600" i="1" dirty="0" smtClean="0">
                        <a:latin typeface="Cambria Math"/>
                      </a:rPr>
                      <m:t>𝑄</m:t>
                    </m:r>
                    <m:r>
                      <a:rPr lang="tr-TR" sz="1600" i="1" dirty="0" smtClean="0">
                        <a:latin typeface="Cambria Math"/>
                      </a:rPr>
                      <m:t>−</m:t>
                    </m:r>
                    <m:r>
                      <a:rPr lang="tr-TR" sz="1600" i="1" dirty="0" smtClean="0">
                        <a:latin typeface="Cambria Math"/>
                      </a:rPr>
                      <m:t>𝑊</m:t>
                    </m:r>
                  </m:oMath>
                </a14:m>
                <a:r>
                  <a:rPr lang="tr-TR" sz="1600" dirty="0"/>
                  <a:t> miktarındaki değişim hem A yolu hem de B yolu boyunca aynı kalır. Bu durumda,</a:t>
                </a:r>
              </a:p>
              <a:p>
                <a:r>
                  <a:rPr lang="tr-TR" sz="1600" b="0" dirty="0"/>
                  <a:t>			</a:t>
                </a:r>
                <a14:m>
                  <m:oMath xmlns:m="http://schemas.openxmlformats.org/officeDocument/2006/math">
                    <m:r>
                      <a:rPr lang="tr-TR" sz="1600" b="0" i="1" smtClean="0">
                        <a:latin typeface="Cambria Math"/>
                      </a:rPr>
                      <m:t>𝛿</m:t>
                    </m:r>
                    <m:r>
                      <a:rPr lang="tr-TR" sz="1600" b="0" i="1" smtClean="0">
                        <a:latin typeface="Cambria Math"/>
                      </a:rPr>
                      <m:t>𝑄</m:t>
                    </m:r>
                    <m:r>
                      <a:rPr lang="tr-TR" sz="1600" b="0" i="1" smtClean="0">
                        <a:latin typeface="Cambria Math"/>
                      </a:rPr>
                      <m:t>−</m:t>
                    </m:r>
                    <m:r>
                      <a:rPr lang="tr-TR" sz="1600" i="1">
                        <a:latin typeface="Cambria Math"/>
                      </a:rPr>
                      <m:t>𝛿</m:t>
                    </m:r>
                    <m:r>
                      <a:rPr lang="tr-TR" sz="1600" b="0" i="1" smtClean="0">
                        <a:latin typeface="Cambria Math"/>
                      </a:rPr>
                      <m:t>𝑊</m:t>
                    </m:r>
                    <m:r>
                      <a:rPr lang="tr-TR" sz="1600" b="0" i="1" smtClean="0">
                        <a:latin typeface="Cambria Math"/>
                      </a:rPr>
                      <m:t>=</m:t>
                    </m:r>
                    <m:r>
                      <a:rPr lang="tr-TR" sz="1600" b="0" i="1" smtClean="0">
                        <a:latin typeface="Cambria Math"/>
                      </a:rPr>
                      <m:t>𝑑𝐸</m:t>
                    </m:r>
                  </m:oMath>
                </a14:m>
                <a:r>
                  <a:rPr lang="tr-TR" sz="1600" dirty="0"/>
                  <a:t>  			     (4.3)</a:t>
                </a:r>
              </a:p>
              <a:p>
                <a:pPr algn="just"/>
                <a:endParaRPr lang="tr-TR" sz="1600" dirty="0"/>
              </a:p>
              <a:p>
                <a:pPr algn="just"/>
                <a:r>
                  <a:rPr lang="tr-TR" sz="1600" dirty="0"/>
                  <a:t>Burada </a:t>
                </a:r>
                <a14:m>
                  <m:oMath xmlns:m="http://schemas.openxmlformats.org/officeDocument/2006/math">
                    <m:r>
                      <a:rPr lang="tr-TR" sz="1600" i="1" dirty="0" smtClean="0">
                        <a:latin typeface="Cambria Math"/>
                      </a:rPr>
                      <m:t>𝑑𝐸</m:t>
                    </m:r>
                  </m:oMath>
                </a14:m>
                <a:r>
                  <a:rPr lang="tr-TR" sz="1600" dirty="0"/>
                  <a:t> tam diferansiyeldir. E, sistemin yaygın bir özeliği olup belirli bir hâldeki sistemin enerjisini ifade edecek şekilde deneysel olarak gösterilebilir. Denklem (4.3) </a:t>
                </a:r>
                <a:r>
                  <a:rPr lang="tr-TR" sz="1600" dirty="0" err="1"/>
                  <a:t>integre</a:t>
                </a:r>
                <a:r>
                  <a:rPr lang="tr-TR" sz="1600" dirty="0"/>
                  <a:t> edilirse aşağıdaki bağıntı elde edilir.</a:t>
                </a:r>
              </a:p>
              <a:p>
                <a:pPr algn="just"/>
                <a:r>
                  <a:rPr lang="tr-TR" sz="1600" dirty="0"/>
                  <a:t> </a:t>
                </a:r>
              </a:p>
              <a:p>
                <a:pPr algn="just"/>
                <a:r>
                  <a:rPr lang="tr-TR" sz="1600" b="0" dirty="0"/>
                  <a:t>			</a:t>
                </a:r>
                <a14:m>
                  <m:oMath xmlns:m="http://schemas.openxmlformats.org/officeDocument/2006/math">
                    <m:sSub>
                      <m:sSubPr>
                        <m:ctrlPr>
                          <a:rPr lang="tr-TR" sz="1600" b="0" i="1" smtClean="0">
                            <a:latin typeface="Cambria Math" panose="02040503050406030204" pitchFamily="18" charset="0"/>
                          </a:rPr>
                        </m:ctrlPr>
                      </m:sSubPr>
                      <m:e>
                        <m:r>
                          <a:rPr lang="tr-TR" sz="1600" b="0" i="1" smtClean="0">
                            <a:latin typeface="Cambria Math"/>
                          </a:rPr>
                          <m:t>𝑄</m:t>
                        </m:r>
                      </m:e>
                      <m:sub>
                        <m:r>
                          <a:rPr lang="tr-TR" sz="1600" b="0" i="1" smtClean="0">
                            <a:latin typeface="Cambria Math"/>
                          </a:rPr>
                          <m:t>1−2</m:t>
                        </m:r>
                      </m:sub>
                    </m:sSub>
                    <m:r>
                      <a:rPr lang="tr-TR" sz="1600" b="0" i="1" smtClean="0">
                        <a:latin typeface="Cambria Math"/>
                      </a:rPr>
                      <m:t>−</m:t>
                    </m:r>
                    <m:sSub>
                      <m:sSubPr>
                        <m:ctrlPr>
                          <a:rPr lang="tr-TR" sz="1600" b="0" i="1" smtClean="0">
                            <a:latin typeface="Cambria Math" panose="02040503050406030204" pitchFamily="18" charset="0"/>
                          </a:rPr>
                        </m:ctrlPr>
                      </m:sSubPr>
                      <m:e>
                        <m:r>
                          <a:rPr lang="tr-TR" sz="1600" b="0" i="1" smtClean="0">
                            <a:latin typeface="Cambria Math"/>
                          </a:rPr>
                          <m:t>𝑊</m:t>
                        </m:r>
                      </m:e>
                      <m:sub>
                        <m:r>
                          <a:rPr lang="tr-TR" sz="1600" b="0" i="1" smtClean="0">
                            <a:latin typeface="Cambria Math"/>
                          </a:rPr>
                          <m:t>1−2</m:t>
                        </m:r>
                      </m:sub>
                    </m:sSub>
                    <m:r>
                      <a:rPr lang="tr-TR" sz="1600" b="0" i="1" smtClean="0">
                        <a:latin typeface="Cambria Math"/>
                      </a:rPr>
                      <m:t>=</m:t>
                    </m:r>
                    <m:sSub>
                      <m:sSubPr>
                        <m:ctrlPr>
                          <a:rPr lang="tr-TR" sz="1600" b="0" i="1" smtClean="0">
                            <a:latin typeface="Cambria Math" panose="02040503050406030204" pitchFamily="18" charset="0"/>
                          </a:rPr>
                        </m:ctrlPr>
                      </m:sSubPr>
                      <m:e>
                        <m:r>
                          <a:rPr lang="tr-TR" sz="1600" b="0" i="1" smtClean="0">
                            <a:latin typeface="Cambria Math"/>
                          </a:rPr>
                          <m:t>𝐸</m:t>
                        </m:r>
                      </m:e>
                      <m:sub>
                        <m:r>
                          <a:rPr lang="tr-TR" sz="1600" b="0" i="1" smtClean="0">
                            <a:latin typeface="Cambria Math"/>
                          </a:rPr>
                          <m:t>2</m:t>
                        </m:r>
                      </m:sub>
                    </m:sSub>
                    <m:r>
                      <a:rPr lang="tr-TR" sz="1600" b="0" i="1" smtClean="0">
                        <a:latin typeface="Cambria Math"/>
                      </a:rPr>
                      <m:t>−</m:t>
                    </m:r>
                    <m:sSub>
                      <m:sSubPr>
                        <m:ctrlPr>
                          <a:rPr lang="tr-TR" sz="1600" b="0" i="1" smtClean="0">
                            <a:latin typeface="Cambria Math" panose="02040503050406030204" pitchFamily="18" charset="0"/>
                          </a:rPr>
                        </m:ctrlPr>
                      </m:sSubPr>
                      <m:e>
                        <m:r>
                          <a:rPr lang="tr-TR" sz="1600" b="0" i="1" smtClean="0">
                            <a:latin typeface="Cambria Math"/>
                          </a:rPr>
                          <m:t>𝐸</m:t>
                        </m:r>
                      </m:e>
                      <m:sub>
                        <m:r>
                          <a:rPr lang="tr-TR" sz="1600" b="0" i="1" smtClean="0">
                            <a:latin typeface="Cambria Math"/>
                          </a:rPr>
                          <m:t>1</m:t>
                        </m:r>
                      </m:sub>
                    </m:sSub>
                  </m:oMath>
                </a14:m>
                <a:r>
                  <a:rPr lang="tr-TR" sz="1600" dirty="0"/>
                  <a:t>  		     (4.4)</a:t>
                </a:r>
              </a:p>
              <a:p>
                <a:pPr algn="just"/>
                <a:endParaRPr lang="tr-TR" sz="1600" dirty="0"/>
              </a:p>
              <a:p>
                <a:pPr algn="just"/>
                <a:r>
                  <a:rPr lang="tr-TR" sz="1600" dirty="0"/>
                  <a:t>Burada </a:t>
                </a:r>
                <a14:m>
                  <m:oMath xmlns:m="http://schemas.openxmlformats.org/officeDocument/2006/math">
                    <m:sSub>
                      <m:sSubPr>
                        <m:ctrlPr>
                          <a:rPr lang="tr-TR" sz="1600" b="0" i="1" dirty="0" smtClean="0">
                            <a:latin typeface="Cambria Math" panose="02040503050406030204" pitchFamily="18" charset="0"/>
                          </a:rPr>
                        </m:ctrlPr>
                      </m:sSubPr>
                      <m:e>
                        <m:r>
                          <a:rPr lang="tr-TR" sz="1600" i="1" dirty="0" smtClean="0">
                            <a:latin typeface="Cambria Math"/>
                          </a:rPr>
                          <m:t>𝑄</m:t>
                        </m:r>
                      </m:e>
                      <m:sub>
                        <m:r>
                          <a:rPr lang="tr-TR" sz="1600" b="0" i="1" dirty="0" smtClean="0">
                            <a:latin typeface="Cambria Math"/>
                          </a:rPr>
                          <m:t>1−2</m:t>
                        </m:r>
                      </m:sub>
                    </m:sSub>
                  </m:oMath>
                </a14:m>
                <a:r>
                  <a:rPr lang="tr-TR" sz="1600" dirty="0"/>
                  <a:t>, sistem 1 hâlinden 2 hâline geçerken sisteme transfer edilen ısıyı, </a:t>
                </a:r>
                <a14:m>
                  <m:oMath xmlns:m="http://schemas.openxmlformats.org/officeDocument/2006/math">
                    <m:sSub>
                      <m:sSubPr>
                        <m:ctrlPr>
                          <a:rPr lang="tr-TR" sz="1600" i="1">
                            <a:latin typeface="Cambria Math" panose="02040503050406030204" pitchFamily="18" charset="0"/>
                          </a:rPr>
                        </m:ctrlPr>
                      </m:sSubPr>
                      <m:e>
                        <m:r>
                          <a:rPr lang="tr-TR" sz="1600" i="1">
                            <a:latin typeface="Cambria Math"/>
                          </a:rPr>
                          <m:t>𝑊</m:t>
                        </m:r>
                      </m:e>
                      <m:sub>
                        <m:r>
                          <a:rPr lang="tr-TR" sz="1600" i="1">
                            <a:latin typeface="Cambria Math"/>
                          </a:rPr>
                          <m:t>1−2</m:t>
                        </m:r>
                      </m:sub>
                    </m:sSub>
                  </m:oMath>
                </a14:m>
                <a:endParaRPr lang="tr-TR" sz="1600" dirty="0"/>
              </a:p>
              <a:p>
                <a:pPr algn="just"/>
                <a:r>
                  <a:rPr lang="tr-TR" sz="1600" dirty="0"/>
                  <a:t>işlemi sırasında sistem tarafından çevre üzerinde yapılan işi ve </a:t>
                </a:r>
                <a14:m>
                  <m:oMath xmlns:m="http://schemas.openxmlformats.org/officeDocument/2006/math">
                    <m:sSub>
                      <m:sSubPr>
                        <m:ctrlPr>
                          <a:rPr lang="tr-TR" sz="1600" i="1">
                            <a:latin typeface="Cambria Math" panose="02040503050406030204" pitchFamily="18" charset="0"/>
                          </a:rPr>
                        </m:ctrlPr>
                      </m:sSubPr>
                      <m:e>
                        <m:r>
                          <a:rPr lang="tr-TR" sz="1600" i="1">
                            <a:latin typeface="Cambria Math"/>
                          </a:rPr>
                          <m:t>𝐸</m:t>
                        </m:r>
                      </m:e>
                      <m:sub>
                        <m:r>
                          <a:rPr lang="tr-TR" sz="1600" i="1">
                            <a:latin typeface="Cambria Math"/>
                          </a:rPr>
                          <m:t>1</m:t>
                        </m:r>
                      </m:sub>
                    </m:sSub>
                  </m:oMath>
                </a14:m>
                <a:r>
                  <a:rPr lang="tr-TR" sz="1600" dirty="0"/>
                  <a:t> ile </a:t>
                </a:r>
                <a14:m>
                  <m:oMath xmlns:m="http://schemas.openxmlformats.org/officeDocument/2006/math">
                    <m:sSub>
                      <m:sSubPr>
                        <m:ctrlPr>
                          <a:rPr lang="tr-TR" sz="1600" i="1">
                            <a:latin typeface="Cambria Math" panose="02040503050406030204" pitchFamily="18" charset="0"/>
                          </a:rPr>
                        </m:ctrlPr>
                      </m:sSubPr>
                      <m:e>
                        <m:r>
                          <a:rPr lang="tr-TR" sz="1600" i="1">
                            <a:latin typeface="Cambria Math"/>
                          </a:rPr>
                          <m:t>𝐸</m:t>
                        </m:r>
                      </m:e>
                      <m:sub>
                        <m:r>
                          <a:rPr lang="tr-TR" sz="1600" i="1">
                            <a:latin typeface="Cambria Math"/>
                          </a:rPr>
                          <m:t>2</m:t>
                        </m:r>
                      </m:sub>
                    </m:sSub>
                  </m:oMath>
                </a14:m>
                <a:r>
                  <a:rPr lang="tr-TR" sz="1600" dirty="0"/>
                  <a:t> ise </a:t>
                </a:r>
                <a14:m>
                  <m:oMath xmlns:m="http://schemas.openxmlformats.org/officeDocument/2006/math">
                    <m:r>
                      <a:rPr lang="tr-TR" sz="1600" i="1" dirty="0" smtClean="0">
                        <a:latin typeface="Cambria Math"/>
                      </a:rPr>
                      <m:t>𝐸</m:t>
                    </m:r>
                  </m:oMath>
                </a14:m>
                <a:r>
                  <a:rPr lang="tr-TR" sz="1600" dirty="0"/>
                  <a:t> özeliğine ait değerleri ifade etmektedir. İş problemlerinde çoğu zaman alt indisler </a:t>
                </a:r>
                <a14:m>
                  <m:oMath xmlns:m="http://schemas.openxmlformats.org/officeDocument/2006/math">
                    <m:r>
                      <a:rPr lang="tr-TR" sz="1600" i="1" dirty="0" smtClean="0">
                        <a:latin typeface="Cambria Math"/>
                      </a:rPr>
                      <m:t>𝑄</m:t>
                    </m:r>
                  </m:oMath>
                </a14:m>
                <a:r>
                  <a:rPr lang="tr-TR" sz="1600" dirty="0"/>
                  <a:t> ve </a:t>
                </a:r>
                <a14:m>
                  <m:oMath xmlns:m="http://schemas.openxmlformats.org/officeDocument/2006/math">
                    <m:r>
                      <a:rPr lang="tr-TR" sz="1600" i="1" dirty="0" smtClean="0">
                        <a:latin typeface="Cambria Math"/>
                      </a:rPr>
                      <m:t>𝑊</m:t>
                    </m:r>
                  </m:oMath>
                </a14:m>
                <a:r>
                  <a:rPr lang="tr-TR" sz="1600" dirty="0" err="1"/>
                  <a:t>’de</a:t>
                </a:r>
                <a:r>
                  <a:rPr lang="tr-TR" sz="1600" dirty="0"/>
                  <a:t> kullanılmaz.</a:t>
                </a:r>
              </a:p>
            </p:txBody>
          </p:sp>
        </mc:Choice>
        <mc:Fallback xmlns="">
          <p:sp>
            <p:nvSpPr>
              <p:cNvPr id="3" name="Dikdörtgen 2"/>
              <p:cNvSpPr>
                <a:spLocks noRot="1" noChangeAspect="1" noMove="1" noResize="1" noEditPoints="1" noAdjustHandles="1" noChangeArrowheads="1" noChangeShapeType="1" noTextEdit="1"/>
              </p:cNvSpPr>
              <p:nvPr/>
            </p:nvSpPr>
            <p:spPr>
              <a:xfrm>
                <a:off x="395536" y="1340768"/>
                <a:ext cx="8283418" cy="3570208"/>
              </a:xfrm>
              <a:prstGeom prst="rect">
                <a:avLst/>
              </a:prstGeom>
              <a:blipFill rotWithShape="1">
                <a:blip r:embed="rId3"/>
                <a:stretch>
                  <a:fillRect l="-662" t="-853" r="-368" b="-1195"/>
                </a:stretch>
              </a:blipFill>
            </p:spPr>
            <p:txBody>
              <a:bodyPr/>
              <a:lstStyle/>
              <a:p>
                <a:r>
                  <a:rPr lang="en-US">
                    <a:noFill/>
                  </a:rPr>
                  <a:t> </a:t>
                </a:r>
              </a:p>
            </p:txBody>
          </p:sp>
        </mc:Fallback>
      </mc:AlternateContent>
      <p:sp>
        <p:nvSpPr>
          <p:cNvPr id="5" name="Dikdörtgen 4"/>
          <p:cNvSpPr/>
          <p:nvPr/>
        </p:nvSpPr>
        <p:spPr>
          <a:xfrm>
            <a:off x="532888" y="260648"/>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t>TERMODİNAMİĞİN BİRİNCİ YASASI</a:t>
            </a:r>
          </a:p>
          <a:p>
            <a:r>
              <a:rPr lang="tr-TR" sz="2000" b="1" dirty="0"/>
              <a:t>4.3 TERMODİNAMİĞİN BİRİNCİ YASASININ BİR İŞLEME UYGULANMASI</a:t>
            </a:r>
          </a:p>
        </p:txBody>
      </p:sp>
      <p:pic>
        <p:nvPicPr>
          <p:cNvPr id="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029" y="5013176"/>
            <a:ext cx="51816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195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70</a:t>
            </a:fld>
            <a:endParaRPr lang="tr-TR"/>
          </a:p>
        </p:txBody>
      </p:sp>
      <p:sp>
        <p:nvSpPr>
          <p:cNvPr id="4" name="Dikdörtgen 3"/>
          <p:cNvSpPr/>
          <p:nvPr/>
        </p:nvSpPr>
        <p:spPr>
          <a:xfrm>
            <a:off x="503040" y="404664"/>
            <a:ext cx="8245424" cy="1015663"/>
          </a:xfrm>
          <a:prstGeom prst="rect">
            <a:avLst/>
          </a:prstGeom>
        </p:spPr>
        <p:txBody>
          <a:bodyPr wrap="square">
            <a:spAutoFit/>
          </a:bodyPr>
          <a:lstStyle/>
          <a:p>
            <a:pPr algn="ctr"/>
            <a:r>
              <a:rPr lang="tr-TR" sz="2000" b="1" dirty="0"/>
              <a:t>TERMODİNAMİĞİN BİRİNCİ YASASI</a:t>
            </a:r>
          </a:p>
          <a:p>
            <a:endParaRPr lang="tr-TR" sz="2000" b="1" dirty="0"/>
          </a:p>
          <a:p>
            <a:r>
              <a:rPr lang="tr-TR" sz="2000" b="1" dirty="0"/>
              <a:t>4.9 ENERJİ DENKLEMİNİN UYGULAMALARI</a:t>
            </a:r>
          </a:p>
        </p:txBody>
      </p:sp>
      <p:sp>
        <p:nvSpPr>
          <p:cNvPr id="5" name="Dikdörtgen 4"/>
          <p:cNvSpPr/>
          <p:nvPr/>
        </p:nvSpPr>
        <p:spPr>
          <a:xfrm>
            <a:off x="503040" y="1859340"/>
            <a:ext cx="8245424" cy="1200329"/>
          </a:xfrm>
          <a:prstGeom prst="rect">
            <a:avLst/>
          </a:prstGeom>
        </p:spPr>
        <p:txBody>
          <a:bodyPr wrap="square">
            <a:spAutoFit/>
          </a:bodyPr>
          <a:lstStyle/>
          <a:p>
            <a:r>
              <a:rPr lang="tr-TR" b="1" u="sng" dirty="0"/>
              <a:t>Süreksiz (Geçici) Akış</a:t>
            </a:r>
          </a:p>
          <a:p>
            <a:pPr algn="just"/>
            <a:r>
              <a:rPr lang="tr-TR" dirty="0" err="1"/>
              <a:t>Rijit</a:t>
            </a:r>
            <a:r>
              <a:rPr lang="tr-TR" dirty="0"/>
              <a:t> bir tankın gazla doldurulması ve Basınçlı bir tanktan gazın boşaltılması burada ele alacağımız durumlar için birer örnek teşkil etmektedir. Enerji denklemi, aşağıdaki şekilde yazılabilir.</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17" y="3284984"/>
            <a:ext cx="76962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03040" y="4509120"/>
            <a:ext cx="8173416" cy="646331"/>
          </a:xfrm>
          <a:prstGeom prst="rect">
            <a:avLst/>
          </a:prstGeom>
        </p:spPr>
        <p:txBody>
          <a:bodyPr wrap="square">
            <a:spAutoFit/>
          </a:bodyPr>
          <a:lstStyle/>
          <a:p>
            <a:r>
              <a:rPr lang="tr-TR" dirty="0"/>
              <a:t>Tankta sadece bir giriş bulunmaktadır. Şaft işi bulunmadığından enerji denklemi aşağıdaki şekilde yazılabilir.</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589240"/>
            <a:ext cx="70580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3507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71</a:t>
            </a:fld>
            <a:endParaRPr lang="tr-TR"/>
          </a:p>
        </p:txBody>
      </p:sp>
      <mc:AlternateContent xmlns:mc="http://schemas.openxmlformats.org/markup-compatibility/2006" xmlns:a14="http://schemas.microsoft.com/office/drawing/2010/main">
        <mc:Choice Requires="a14">
          <p:sp>
            <p:nvSpPr>
              <p:cNvPr id="3" name="Dikdörtgen 2"/>
              <p:cNvSpPr/>
              <p:nvPr/>
            </p:nvSpPr>
            <p:spPr>
              <a:xfrm>
                <a:off x="503040" y="2204864"/>
                <a:ext cx="8245424" cy="668581"/>
              </a:xfrm>
              <a:prstGeom prst="rect">
                <a:avLst/>
              </a:prstGeom>
            </p:spPr>
            <p:txBody>
              <a:bodyPr wrap="square">
                <a:spAutoFit/>
              </a:bodyPr>
              <a:lstStyle/>
              <a:p>
                <a:pPr algn="just"/>
                <a:r>
                  <a:rPr lang="tr-TR" dirty="0"/>
                  <a:t>Bu denklem </a:t>
                </a:r>
                <a14:m>
                  <m:oMath xmlns:m="http://schemas.openxmlformats.org/officeDocument/2006/math">
                    <m:r>
                      <a:rPr lang="tr-TR" i="1" dirty="0" smtClean="0">
                        <a:latin typeface="Cambria Math"/>
                      </a:rPr>
                      <m:t>𝑑𝑡</m:t>
                    </m:r>
                  </m:oMath>
                </a14:m>
                <a:r>
                  <a:rPr lang="tr-TR" dirty="0"/>
                  <a:t> ile çarpılıp bir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𝑡</m:t>
                        </m:r>
                      </m:e>
                      <m:sub>
                        <m:r>
                          <a:rPr lang="tr-TR" i="1" dirty="0" smtClean="0">
                            <a:latin typeface="Cambria Math"/>
                          </a:rPr>
                          <m:t>𝑖</m:t>
                        </m:r>
                      </m:sub>
                    </m:sSub>
                  </m:oMath>
                </a14:m>
                <a:r>
                  <a:rPr lang="tr-TR" dirty="0"/>
                  <a:t> başlangıç zamanından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𝑡</m:t>
                        </m:r>
                      </m:e>
                      <m:sub>
                        <m:r>
                          <a:rPr lang="tr-TR" i="1" dirty="0" smtClean="0">
                            <a:latin typeface="Cambria Math"/>
                          </a:rPr>
                          <m:t>𝑓</m:t>
                        </m:r>
                      </m:sub>
                    </m:sSub>
                  </m:oMath>
                </a14:m>
                <a:r>
                  <a:rPr lang="tr-TR" dirty="0"/>
                  <a:t> bitiş zamanına </a:t>
                </a:r>
                <a:r>
                  <a:rPr lang="tr-TR" dirty="0" err="1"/>
                  <a:t>integre</a:t>
                </a:r>
                <a:r>
                  <a:rPr lang="tr-TR" dirty="0"/>
                  <a:t> edilecek olursa aşağıdaki ifade elde edilir.</a:t>
                </a:r>
              </a:p>
            </p:txBody>
          </p:sp>
        </mc:Choice>
        <mc:Fallback xmlns="">
          <p:sp>
            <p:nvSpPr>
              <p:cNvPr id="3" name="Dikdörtgen 2"/>
              <p:cNvSpPr>
                <a:spLocks noRot="1" noChangeAspect="1" noMove="1" noResize="1" noEditPoints="1" noAdjustHandles="1" noChangeArrowheads="1" noChangeShapeType="1" noTextEdit="1"/>
              </p:cNvSpPr>
              <p:nvPr/>
            </p:nvSpPr>
            <p:spPr>
              <a:xfrm>
                <a:off x="503040" y="2204864"/>
                <a:ext cx="8245424" cy="668581"/>
              </a:xfrm>
              <a:prstGeom prst="rect">
                <a:avLst/>
              </a:prstGeom>
              <a:blipFill rotWithShape="1">
                <a:blip r:embed="rId2"/>
                <a:stretch>
                  <a:fillRect l="-666" t="-3670" r="-592" b="-14679"/>
                </a:stretch>
              </a:blipFill>
            </p:spPr>
            <p:txBody>
              <a:bodyPr/>
              <a:lstStyle/>
              <a:p>
                <a:r>
                  <a:rPr lang="tr-TR">
                    <a:noFill/>
                  </a:rPr>
                  <a:t> </a:t>
                </a:r>
              </a:p>
            </p:txBody>
          </p:sp>
        </mc:Fallback>
      </mc:AlternateContent>
      <p:sp>
        <p:nvSpPr>
          <p:cNvPr id="4" name="Dikdörtgen 3"/>
          <p:cNvSpPr/>
          <p:nvPr/>
        </p:nvSpPr>
        <p:spPr>
          <a:xfrm>
            <a:off x="503040" y="404664"/>
            <a:ext cx="8245424" cy="1015663"/>
          </a:xfrm>
          <a:prstGeom prst="rect">
            <a:avLst/>
          </a:prstGeom>
        </p:spPr>
        <p:txBody>
          <a:bodyPr wrap="square">
            <a:spAutoFit/>
          </a:bodyPr>
          <a:lstStyle/>
          <a:p>
            <a:pPr algn="ctr"/>
            <a:r>
              <a:rPr lang="tr-TR" sz="2000" b="1" dirty="0"/>
              <a:t>TERMODİNAMİĞİN BİRİNCİ YASASI</a:t>
            </a:r>
          </a:p>
          <a:p>
            <a:endParaRPr lang="tr-TR" sz="2000" b="1" dirty="0"/>
          </a:p>
          <a:p>
            <a:r>
              <a:rPr lang="tr-TR" sz="2000" b="1" dirty="0"/>
              <a:t>4.9 ENERJİ DENKLEMİNİN UYGULAMALARI</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364" y="3119438"/>
            <a:ext cx="57531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933056"/>
            <a:ext cx="67151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579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72</a:t>
            </a:fld>
            <a:endParaRPr lang="tr-TR"/>
          </a:p>
        </p:txBody>
      </p:sp>
      <p:sp>
        <p:nvSpPr>
          <p:cNvPr id="3" name="Dikdörtgen 2"/>
          <p:cNvSpPr/>
          <p:nvPr/>
        </p:nvSpPr>
        <p:spPr>
          <a:xfrm>
            <a:off x="503040" y="1772816"/>
            <a:ext cx="8136904" cy="646331"/>
          </a:xfrm>
          <a:prstGeom prst="rect">
            <a:avLst/>
          </a:prstGeom>
        </p:spPr>
        <p:txBody>
          <a:bodyPr wrap="square">
            <a:spAutoFit/>
          </a:bodyPr>
          <a:lstStyle/>
          <a:p>
            <a:r>
              <a:rPr lang="tr-TR" dirty="0"/>
              <a:t>Son hâldeki kütle, başlangıçtaki kütle ile giren kütlenin toplamına eşit olduğundan bu ifade aşağıdaki şekilde yazılabilir.</a:t>
            </a:r>
          </a:p>
        </p:txBody>
      </p:sp>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602" y="2878088"/>
            <a:ext cx="617634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11560" y="3573016"/>
            <a:ext cx="7992888" cy="2031325"/>
          </a:xfrm>
          <a:prstGeom prst="rect">
            <a:avLst/>
          </a:prstGeom>
        </p:spPr>
        <p:txBody>
          <a:bodyPr wrap="square">
            <a:spAutoFit/>
          </a:bodyPr>
          <a:lstStyle/>
          <a:p>
            <a:pPr algn="just"/>
            <a:r>
              <a:rPr lang="tr-TR" dirty="0"/>
              <a:t>Şimdi basınçlı bir tankın boşaltılması işlemini ele alalım. Bu problem tankın doldurulması probleminden daha karmaşıktır. Çünkü çıkış kesitinde özellikler zamanla değişmektedir. Bu nedenle değişkenlerin zamanla değişimi göz önünde bulundurulmalıdır. Tankın yalıtılmış olduğunu böylece herhangi bir ısı transferinin meydana gelmediğini, ayrıca kinetik ve potansiyel enerjilerin de ihmal edildiğini göz önünde bulunduralım. Şaft işi bulunmadığından enerji denklemi aşağıdaki şekilde yazılabilir.</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244" y="5661248"/>
            <a:ext cx="59817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442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73</a:t>
            </a:fld>
            <a:endParaRPr lang="tr-TR"/>
          </a:p>
        </p:txBody>
      </p:sp>
      <p:sp>
        <p:nvSpPr>
          <p:cNvPr id="3" name="Dikdörtgen 2"/>
          <p:cNvSpPr/>
          <p:nvPr/>
        </p:nvSpPr>
        <p:spPr>
          <a:xfrm>
            <a:off x="503040" y="1772816"/>
            <a:ext cx="8136904" cy="646331"/>
          </a:xfrm>
          <a:prstGeom prst="rect">
            <a:avLst/>
          </a:prstGeom>
        </p:spPr>
        <p:txBody>
          <a:bodyPr wrap="square">
            <a:spAutoFit/>
          </a:bodyPr>
          <a:lstStyle/>
          <a:p>
            <a:r>
              <a:rPr lang="tr-TR" dirty="0"/>
              <a:t>Son hâldeki kütle, başlangıçtaki kütle ile giren kütlenin toplamına eşit olduğundan bu ifade aşağıdaki şekilde yazılabilir.</a:t>
            </a:r>
          </a:p>
        </p:txBody>
      </p:sp>
      <p:sp>
        <p:nvSpPr>
          <p:cNvPr id="4" name="Dikdörtgen 3"/>
          <p:cNvSpPr/>
          <p:nvPr/>
        </p:nvSpPr>
        <p:spPr>
          <a:xfrm>
            <a:off x="503040" y="404664"/>
            <a:ext cx="8245424" cy="1077218"/>
          </a:xfrm>
          <a:prstGeom prst="rect">
            <a:avLst/>
          </a:prstGeom>
        </p:spPr>
        <p:txBody>
          <a:bodyPr wrap="square">
            <a:spAutoFit/>
          </a:bodyPr>
          <a:lstStyle/>
          <a:p>
            <a:pPr algn="ctr"/>
            <a:r>
              <a:rPr lang="tr-TR" sz="2400" b="1" dirty="0"/>
              <a:t>TERMODİNAMİĞİN BİRİNCİ YASASI</a:t>
            </a:r>
          </a:p>
          <a:p>
            <a:endParaRPr lang="tr-TR" sz="2000" b="1" dirty="0"/>
          </a:p>
          <a:p>
            <a:r>
              <a:rPr lang="tr-TR" sz="2000" b="1" dirty="0"/>
              <a:t>4.9 ENERJİ DENKLEMİNİN UYGULAMALARI</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602" y="2878088"/>
            <a:ext cx="617634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11560" y="3573016"/>
            <a:ext cx="7992888" cy="2031325"/>
          </a:xfrm>
          <a:prstGeom prst="rect">
            <a:avLst/>
          </a:prstGeom>
        </p:spPr>
        <p:txBody>
          <a:bodyPr wrap="square">
            <a:spAutoFit/>
          </a:bodyPr>
          <a:lstStyle/>
          <a:p>
            <a:pPr algn="just"/>
            <a:r>
              <a:rPr lang="tr-TR" dirty="0"/>
              <a:t>Şimdi basınçlı bir tankın boşaltılması işlemini ele alalım. Bu problem tankın doldurulması probleminden daha karmaşıktır. Çünkü çıkış kesitinde özellikler zamanla değişmektedir. Bu nedenle değişkenlerin zamanla değişimi göz önünde bulundurulmalıdır. Tankın yalıtılmış olduğunu böylece herhangi bir ısı transferinin meydana gelmediğini, ayrıca kinetik ve potansiyel enerjilerin de ihmal edildiğini göz önünde bulunduralım. Şaft işi bulunmadığından enerji denklemi aşağıdaki şekilde yazılabilir.</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244" y="5661248"/>
            <a:ext cx="59817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067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74</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880" y="692695"/>
            <a:ext cx="6739511" cy="443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129364"/>
            <a:ext cx="734828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67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75</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0" y="1412776"/>
            <a:ext cx="9044239" cy="226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820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76</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922889" cy="30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017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77</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499778" cy="3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959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78</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8287087" cy="305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52" y="3823345"/>
            <a:ext cx="7621696" cy="159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157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79</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980728"/>
            <a:ext cx="746132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3209925"/>
            <a:ext cx="5591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29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mc:AlternateContent xmlns:mc="http://schemas.openxmlformats.org/markup-compatibility/2006" xmlns:a14="http://schemas.microsoft.com/office/drawing/2010/main">
        <mc:Choice Requires="a14">
          <p:sp>
            <p:nvSpPr>
              <p:cNvPr id="3" name="Dikdörtgen 2"/>
              <p:cNvSpPr/>
              <p:nvPr/>
            </p:nvSpPr>
            <p:spPr>
              <a:xfrm>
                <a:off x="587148" y="1044691"/>
                <a:ext cx="8136904" cy="4062459"/>
              </a:xfrm>
              <a:prstGeom prst="rect">
                <a:avLst/>
              </a:prstGeom>
            </p:spPr>
            <p:txBody>
              <a:bodyPr wrap="square">
                <a:spAutoFit/>
              </a:bodyPr>
              <a:lstStyle/>
              <a:p>
                <a:pPr algn="just"/>
                <a14:m>
                  <m:oMath xmlns:m="http://schemas.openxmlformats.org/officeDocument/2006/math">
                    <m:r>
                      <a:rPr lang="tr-TR" i="1" dirty="0" smtClean="0">
                        <a:latin typeface="Cambria Math"/>
                      </a:rPr>
                      <m:t>𝐸</m:t>
                    </m:r>
                  </m:oMath>
                </a14:m>
                <a:r>
                  <a:rPr lang="tr-TR" dirty="0"/>
                  <a:t> özelliği; kinetik enerji </a:t>
                </a:r>
                <a14:m>
                  <m:oMath xmlns:m="http://schemas.openxmlformats.org/officeDocument/2006/math">
                    <m:r>
                      <a:rPr lang="tr-TR" i="1" dirty="0" smtClean="0">
                        <a:latin typeface="Cambria Math"/>
                      </a:rPr>
                      <m:t>𝐾𝐸</m:t>
                    </m:r>
                    <m:r>
                      <a:rPr lang="tr-TR" i="1" dirty="0" smtClean="0">
                        <a:latin typeface="Cambria Math"/>
                      </a:rPr>
                      <m:t>,</m:t>
                    </m:r>
                  </m:oMath>
                </a14:m>
                <a:r>
                  <a:rPr lang="tr-TR" dirty="0"/>
                  <a:t> potansiyel enerji </a:t>
                </a:r>
                <a14:m>
                  <m:oMath xmlns:m="http://schemas.openxmlformats.org/officeDocument/2006/math">
                    <m:r>
                      <a:rPr lang="tr-TR" i="1" dirty="0" smtClean="0">
                        <a:latin typeface="Cambria Math"/>
                      </a:rPr>
                      <m:t>𝑃𝐸</m:t>
                    </m:r>
                  </m:oMath>
                </a14:m>
                <a:r>
                  <a:rPr lang="tr-TR" dirty="0"/>
                  <a:t> ve kimyasal enerji ve atomla ilişkili olan iç enerjiyi </a:t>
                </a:r>
                <a14:m>
                  <m:oMath xmlns:m="http://schemas.openxmlformats.org/officeDocument/2006/math">
                    <m:r>
                      <a:rPr lang="tr-TR" i="1" dirty="0" smtClean="0">
                        <a:latin typeface="Cambria Math"/>
                      </a:rPr>
                      <m:t>(</m:t>
                    </m:r>
                    <m:r>
                      <a:rPr lang="tr-TR" i="1" dirty="0" smtClean="0">
                        <a:latin typeface="Cambria Math"/>
                      </a:rPr>
                      <m:t>𝑈</m:t>
                    </m:r>
                    <m:r>
                      <a:rPr lang="tr-TR" i="1" dirty="0">
                        <a:latin typeface="Cambria Math"/>
                      </a:rPr>
                      <m:t>)</m:t>
                    </m:r>
                  </m:oMath>
                </a14:m>
                <a:r>
                  <a:rPr lang="tr-TR" dirty="0"/>
                  <a:t> içinde barındıran enerjilerin toplamını ifade etmektedir. Enerjinin diğer türleri de toplam enerji </a:t>
                </a:r>
                <a14:m>
                  <m:oMath xmlns:m="http://schemas.openxmlformats.org/officeDocument/2006/math">
                    <m:r>
                      <a:rPr lang="tr-TR" i="1" dirty="0" smtClean="0">
                        <a:latin typeface="Cambria Math"/>
                      </a:rPr>
                      <m:t>(</m:t>
                    </m:r>
                    <m:r>
                      <a:rPr lang="tr-TR" i="1" dirty="0" smtClean="0">
                        <a:latin typeface="Cambria Math"/>
                      </a:rPr>
                      <m:t>𝐸</m:t>
                    </m:r>
                    <m:r>
                      <a:rPr lang="tr-TR" i="1" dirty="0" smtClean="0">
                        <a:latin typeface="Cambria Math"/>
                      </a:rPr>
                      <m:t>)</m:t>
                    </m:r>
                  </m:oMath>
                </a14:m>
                <a:r>
                  <a:rPr lang="tr-TR" dirty="0"/>
                  <a:t> içerisinde yazılabilir. Enerjinin yoğun özelliği ile ilgili olan kısmı ise </a:t>
                </a:r>
                <a14:m>
                  <m:oMath xmlns:m="http://schemas.openxmlformats.org/officeDocument/2006/math">
                    <m:r>
                      <a:rPr lang="tr-TR" i="1" dirty="0" smtClean="0">
                        <a:latin typeface="Cambria Math"/>
                      </a:rPr>
                      <m:t>𝑒</m:t>
                    </m:r>
                  </m:oMath>
                </a14:m>
                <a:r>
                  <a:rPr lang="tr-TR" dirty="0"/>
                  <a:t> ile gösterilir. Bu durumda termodinamiğin birinci yasası aşağıdaki şekli alır.</a:t>
                </a:r>
              </a:p>
              <a:p>
                <a:pPr algn="just"/>
                <a:endParaRPr lang="tr-TR" dirty="0"/>
              </a:p>
              <a:p>
                <a:pPr algn="just"/>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𝑄</m:t>
                          </m:r>
                        </m:e>
                        <m:sub>
                          <m:r>
                            <a:rPr lang="tr-TR" b="0" i="1" smtClean="0">
                              <a:latin typeface="Cambria Math"/>
                            </a:rPr>
                            <m:t>1−2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𝑊</m:t>
                          </m:r>
                        </m:e>
                        <m:sub>
                          <m:r>
                            <a:rPr lang="tr-TR" b="0" i="1" smtClean="0">
                              <a:latin typeface="Cambria Math"/>
                            </a:rPr>
                            <m:t>1−2</m:t>
                          </m:r>
                        </m:sub>
                      </m:sSub>
                      <m:r>
                        <a:rPr lang="tr-TR" b="0" i="1" smtClean="0">
                          <a:latin typeface="Cambria Math"/>
                        </a:rPr>
                        <m:t>=</m:t>
                      </m:r>
                      <m:r>
                        <a:rPr lang="tr-TR" b="0" i="1" smtClean="0">
                          <a:latin typeface="Cambria Math"/>
                        </a:rPr>
                        <m:t>𝐾</m:t>
                      </m:r>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2</m:t>
                          </m:r>
                        </m:sub>
                      </m:sSub>
                      <m:r>
                        <a:rPr lang="tr-TR" b="0" i="1" smtClean="0">
                          <a:latin typeface="Cambria Math"/>
                        </a:rPr>
                        <m:t>−</m:t>
                      </m:r>
                      <m:r>
                        <a:rPr lang="tr-TR" b="0" i="1" smtClean="0">
                          <a:latin typeface="Cambria Math"/>
                        </a:rPr>
                        <m:t>𝐾</m:t>
                      </m:r>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1</m:t>
                          </m:r>
                        </m:sub>
                      </m:sSub>
                      <m:r>
                        <a:rPr lang="tr-TR" b="0" i="1" smtClean="0">
                          <a:latin typeface="Cambria Math"/>
                        </a:rPr>
                        <m:t>+</m:t>
                      </m:r>
                      <m:r>
                        <a:rPr lang="tr-TR" b="0" i="1" smtClean="0">
                          <a:latin typeface="Cambria Math"/>
                        </a:rPr>
                        <m:t>𝑃</m:t>
                      </m:r>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2</m:t>
                          </m:r>
                        </m:sub>
                      </m:sSub>
                      <m:r>
                        <a:rPr lang="tr-TR" b="0" i="1" smtClean="0">
                          <a:latin typeface="Cambria Math"/>
                        </a:rPr>
                        <m:t>−</m:t>
                      </m:r>
                      <m:r>
                        <a:rPr lang="tr-TR" b="0" i="1" smtClean="0">
                          <a:latin typeface="Cambria Math"/>
                        </a:rPr>
                        <m:t>𝑃</m:t>
                      </m:r>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𝑈</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𝑈</m:t>
                          </m:r>
                        </m:e>
                        <m:sub>
                          <m:r>
                            <a:rPr lang="tr-TR" b="0" i="1" smtClean="0">
                              <a:latin typeface="Cambria Math"/>
                            </a:rPr>
                            <m:t>1</m:t>
                          </m:r>
                        </m:sub>
                      </m:sSub>
                    </m:oMath>
                  </m:oMathPara>
                </a14:m>
                <a:endParaRPr lang="tr-TR" b="0" i="1" dirty="0">
                  <a:latin typeface="Cambria Math"/>
                </a:endParaRPr>
              </a:p>
              <a:p>
                <a:pPr algn="just"/>
                <a:r>
                  <a:rPr lang="tr-TR" b="0" dirty="0"/>
                  <a:t>			 </a:t>
                </a:r>
                <a14:m>
                  <m:oMath xmlns:m="http://schemas.openxmlformats.org/officeDocument/2006/math">
                    <m:r>
                      <a:rPr lang="tr-TR" b="0" i="1" smtClean="0">
                        <a:latin typeface="Cambria Math"/>
                      </a:rPr>
                      <m:t>=</m:t>
                    </m:r>
                    <m:f>
                      <m:fPr>
                        <m:ctrlPr>
                          <a:rPr lang="tr-TR" b="0" i="1" smtClean="0">
                            <a:latin typeface="Cambria Math" panose="02040503050406030204" pitchFamily="18" charset="0"/>
                          </a:rPr>
                        </m:ctrlPr>
                      </m:fPr>
                      <m:num>
                        <m:r>
                          <a:rPr lang="tr-TR" b="0" i="1" smtClean="0">
                            <a:latin typeface="Cambria Math"/>
                          </a:rPr>
                          <m:t>𝑚</m:t>
                        </m:r>
                      </m:num>
                      <m:den>
                        <m:r>
                          <a:rPr lang="tr-TR" b="0" i="1" smtClean="0">
                            <a:latin typeface="Cambria Math"/>
                          </a:rPr>
                          <m:t>2</m:t>
                        </m:r>
                      </m:den>
                    </m:f>
                    <m:r>
                      <a:rPr lang="tr-TR" b="0" i="1" smtClean="0">
                        <a:latin typeface="Cambria Math"/>
                      </a:rPr>
                      <m:t>∗</m:t>
                    </m:r>
                    <m:d>
                      <m:dPr>
                        <m:ctrlPr>
                          <a:rPr lang="tr-TR" b="0" i="1" smtClean="0">
                            <a:latin typeface="Cambria Math" panose="02040503050406030204" pitchFamily="18" charset="0"/>
                          </a:rPr>
                        </m:ctrlPr>
                      </m:dPr>
                      <m:e>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2</m:t>
                            </m:r>
                          </m:sub>
                          <m:sup>
                            <m:r>
                              <a:rPr lang="tr-TR" b="0" i="1" smtClean="0">
                                <a:latin typeface="Cambria Math"/>
                              </a:rPr>
                              <m:t>2</m:t>
                            </m:r>
                          </m:sup>
                        </m:sSubSup>
                        <m:r>
                          <a:rPr lang="tr-TR" b="0" i="1" smtClean="0">
                            <a:latin typeface="Cambria Math"/>
                          </a:rPr>
                          <m:t>−</m:t>
                        </m:r>
                        <m:sSubSup>
                          <m:sSubSupPr>
                            <m:ctrlPr>
                              <a:rPr lang="tr-TR" b="0" i="1" smtClean="0">
                                <a:latin typeface="Cambria Math" panose="02040503050406030204" pitchFamily="18" charset="0"/>
                              </a:rPr>
                            </m:ctrlPr>
                          </m:sSubSupPr>
                          <m:e>
                            <m:r>
                              <a:rPr lang="tr-TR" b="0" i="1" smtClean="0">
                                <a:latin typeface="Cambria Math"/>
                              </a:rPr>
                              <m:t>𝑉</m:t>
                            </m:r>
                          </m:e>
                          <m:sub>
                            <m:r>
                              <a:rPr lang="tr-TR" b="0" i="1" smtClean="0">
                                <a:latin typeface="Cambria Math"/>
                              </a:rPr>
                              <m:t>1</m:t>
                            </m:r>
                          </m:sub>
                          <m:sup>
                            <m:r>
                              <a:rPr lang="tr-TR" b="0" i="1" smtClean="0">
                                <a:latin typeface="Cambria Math"/>
                              </a:rPr>
                              <m:t>2</m:t>
                            </m:r>
                          </m:sup>
                        </m:sSubSup>
                      </m:e>
                    </m:d>
                    <m:r>
                      <a:rPr lang="tr-TR" b="0" i="1" smtClean="0">
                        <a:latin typeface="Cambria Math"/>
                      </a:rPr>
                      <m:t>+</m:t>
                    </m:r>
                    <m:r>
                      <a:rPr lang="tr-TR" b="0" i="1" smtClean="0">
                        <a:latin typeface="Cambria Math"/>
                      </a:rPr>
                      <m:t>𝑚𝑔</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a:rPr>
                              <m:t>𝑧</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𝑧</m:t>
                            </m:r>
                          </m:e>
                          <m:sub>
                            <m:r>
                              <a:rPr lang="tr-TR" b="0" i="1" smtClean="0">
                                <a:latin typeface="Cambria Math"/>
                              </a:rPr>
                              <m:t>1</m:t>
                            </m:r>
                          </m:sub>
                        </m:sSub>
                      </m:e>
                    </m:d>
                    <m:r>
                      <a:rPr lang="tr-TR" b="0" i="1" smtClean="0">
                        <a:latin typeface="Cambria Math"/>
                      </a:rPr>
                      <m:t>+</m:t>
                    </m:r>
                    <m:sSub>
                      <m:sSubPr>
                        <m:ctrlPr>
                          <a:rPr lang="tr-TR" i="1">
                            <a:latin typeface="Cambria Math" panose="02040503050406030204" pitchFamily="18" charset="0"/>
                          </a:rPr>
                        </m:ctrlPr>
                      </m:sSubPr>
                      <m:e>
                        <m:r>
                          <a:rPr lang="tr-TR" i="1">
                            <a:latin typeface="Cambria Math"/>
                          </a:rPr>
                          <m:t>𝑈</m:t>
                        </m:r>
                      </m:e>
                      <m:sub>
                        <m:r>
                          <a:rPr lang="tr-TR" i="1">
                            <a:latin typeface="Cambria Math"/>
                          </a:rPr>
                          <m:t>2</m:t>
                        </m:r>
                      </m:sub>
                    </m:sSub>
                    <m:r>
                      <a:rPr lang="tr-TR" i="1">
                        <a:latin typeface="Cambria Math"/>
                      </a:rPr>
                      <m:t>−</m:t>
                    </m:r>
                    <m:sSub>
                      <m:sSubPr>
                        <m:ctrlPr>
                          <a:rPr lang="tr-TR" i="1">
                            <a:latin typeface="Cambria Math" panose="02040503050406030204" pitchFamily="18" charset="0"/>
                          </a:rPr>
                        </m:ctrlPr>
                      </m:sSubPr>
                      <m:e>
                        <m:r>
                          <a:rPr lang="tr-TR" i="1">
                            <a:latin typeface="Cambria Math"/>
                          </a:rPr>
                          <m:t>𝑈</m:t>
                        </m:r>
                      </m:e>
                      <m:sub>
                        <m:r>
                          <a:rPr lang="tr-TR" i="1">
                            <a:latin typeface="Cambria Math"/>
                          </a:rPr>
                          <m:t>1</m:t>
                        </m:r>
                      </m:sub>
                    </m:sSub>
                  </m:oMath>
                </a14:m>
                <a:r>
                  <a:rPr lang="tr-TR" dirty="0"/>
                  <a:t> 	(4.5)</a:t>
                </a:r>
              </a:p>
              <a:p>
                <a:pPr algn="just"/>
                <a:endParaRPr lang="tr-TR" dirty="0"/>
              </a:p>
              <a:p>
                <a:pPr algn="just"/>
                <a:r>
                  <a:rPr lang="tr-TR" dirty="0"/>
                  <a:t>Birinci yasayı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1</m:t>
                        </m:r>
                        <m:r>
                          <a:rPr lang="tr-TR" b="0" i="1" dirty="0" smtClean="0">
                            <a:latin typeface="Cambria Math"/>
                          </a:rPr>
                          <m:t>−2</m:t>
                        </m:r>
                      </m:sub>
                    </m:sSub>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𝑊</m:t>
                        </m:r>
                      </m:e>
                      <m:sub>
                        <m:r>
                          <a:rPr lang="tr-TR" i="1" dirty="0" smtClean="0">
                            <a:latin typeface="Cambria Math"/>
                          </a:rPr>
                          <m:t>1−2</m:t>
                        </m:r>
                      </m:sub>
                    </m:sSub>
                    <m:r>
                      <a:rPr lang="tr-TR" i="1" dirty="0" smtClean="0">
                        <a:latin typeface="Cambria Math"/>
                      </a:rPr>
                      <m:t>=0</m:t>
                    </m:r>
                  </m:oMath>
                </a14:m>
                <a:r>
                  <a:rPr lang="tr-TR" dirty="0"/>
                  <a:t> ifadesi geçerli olacak şekilde </a:t>
                </a:r>
                <a:r>
                  <a:rPr lang="tr-TR" dirty="0">
                    <a:solidFill>
                      <a:srgbClr val="FF0000"/>
                    </a:solidFill>
                  </a:rPr>
                  <a:t>yalıtılmış bir sistem </a:t>
                </a:r>
                <a:r>
                  <a:rPr lang="tr-TR" dirty="0"/>
                  <a:t>için yazdığımızda, birinci yasa </a:t>
                </a:r>
                <a:r>
                  <a:rPr lang="tr-TR" dirty="0">
                    <a:solidFill>
                      <a:srgbClr val="FF0000"/>
                    </a:solidFill>
                  </a:rPr>
                  <a:t>enerjinin korunumu </a:t>
                </a:r>
                <a:r>
                  <a:rPr lang="tr-TR" dirty="0"/>
                  <a:t>hâlini alır ve bu durumda aşağıdaki ifade yazılabilir.</a:t>
                </a:r>
              </a:p>
              <a:p>
                <a:pPr algn="just"/>
                <a:r>
                  <a:rPr lang="tr-TR" b="0" dirty="0"/>
                  <a: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𝐸</m:t>
                        </m:r>
                      </m:e>
                      <m:sub>
                        <m:r>
                          <a:rPr lang="tr-TR" b="0" i="1" smtClean="0">
                            <a:latin typeface="Cambria Math"/>
                          </a:rPr>
                          <m:t>1</m:t>
                        </m:r>
                      </m:sub>
                    </m:sSub>
                  </m:oMath>
                </a14:m>
                <a:r>
                  <a:rPr lang="tr-TR" dirty="0"/>
                  <a:t> 				 (4.6)</a:t>
                </a:r>
              </a:p>
              <a:p>
                <a:pPr algn="just"/>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587148" y="1044691"/>
                <a:ext cx="8136904" cy="4062459"/>
              </a:xfrm>
              <a:prstGeom prst="rect">
                <a:avLst/>
              </a:prstGeom>
              <a:blipFill rotWithShape="1">
                <a:blip r:embed="rId2"/>
                <a:stretch>
                  <a:fillRect l="-599" t="-750" r="-674"/>
                </a:stretch>
              </a:blipFill>
            </p:spPr>
            <p:txBody>
              <a:bodyPr/>
              <a:lstStyle/>
              <a:p>
                <a:r>
                  <a:rPr lang="en-US">
                    <a:noFill/>
                  </a:rPr>
                  <a:t> </a:t>
                </a:r>
              </a:p>
            </p:txBody>
          </p:sp>
        </mc:Fallback>
      </mc:AlternateContent>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1" y="5283380"/>
            <a:ext cx="2051323" cy="10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5141548"/>
            <a:ext cx="1898104" cy="137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532888" y="260648"/>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t>TERMODİNAMİĞİN BİRİNCİ YASASI</a:t>
            </a:r>
          </a:p>
          <a:p>
            <a:r>
              <a:rPr lang="tr-TR" sz="2000" b="1" dirty="0"/>
              <a:t>4.3 TERMODİNAMİĞİN BİRİNCİ YASASININ BİR İŞLEME UYGULANMASI</a:t>
            </a:r>
          </a:p>
        </p:txBody>
      </p:sp>
      <p:pic>
        <p:nvPicPr>
          <p:cNvPr id="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013" y="4783204"/>
            <a:ext cx="290195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82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80</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466725"/>
            <a:ext cx="466725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80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81</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466725"/>
            <a:ext cx="466725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790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82</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764704"/>
            <a:ext cx="49149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884368" y="477032"/>
            <a:ext cx="864096" cy="369332"/>
          </a:xfrm>
          <a:prstGeom prst="rect">
            <a:avLst/>
          </a:prstGeom>
          <a:noFill/>
        </p:spPr>
        <p:txBody>
          <a:bodyPr wrap="square" rtlCol="0">
            <a:spAutoFit/>
          </a:bodyPr>
          <a:lstStyle/>
          <a:p>
            <a:r>
              <a:rPr lang="tr-TR" dirty="0"/>
              <a:t>10KPA</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55654"/>
            <a:ext cx="37909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868144" y="4869160"/>
            <a:ext cx="1548172" cy="369332"/>
          </a:xfrm>
          <a:prstGeom prst="rect">
            <a:avLst/>
          </a:prstGeom>
          <a:noFill/>
        </p:spPr>
        <p:txBody>
          <a:bodyPr wrap="square" rtlCol="0">
            <a:spAutoFit/>
          </a:bodyPr>
          <a:lstStyle/>
          <a:p>
            <a:r>
              <a:rPr lang="tr-TR" dirty="0"/>
              <a:t>DEBİ 15 KG/S</a:t>
            </a:r>
          </a:p>
        </p:txBody>
      </p:sp>
    </p:spTree>
    <p:extLst>
      <p:ext uri="{BB962C8B-B14F-4D97-AF65-F5344CB8AC3E}">
        <p14:creationId xmlns:p14="http://schemas.microsoft.com/office/powerpoint/2010/main" val="468977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83</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5836493" cy="538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76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84</a:t>
            </a:fld>
            <a:endParaRPr lang="tr-TR"/>
          </a:p>
        </p:txBody>
      </p:sp>
      <p:sp>
        <p:nvSpPr>
          <p:cNvPr id="5" name="Metin kutusu 4"/>
          <p:cNvSpPr txBox="1"/>
          <p:nvPr/>
        </p:nvSpPr>
        <p:spPr>
          <a:xfrm>
            <a:off x="1727684" y="107700"/>
            <a:ext cx="5688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a:t>Çözümlü Problemler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810" y="1268760"/>
            <a:ext cx="5800965" cy="367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658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228600" y="76200"/>
            <a:ext cx="8763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b="1">
                <a:solidFill>
                  <a:srgbClr val="FF00FF"/>
                </a:solidFill>
                <a:effectLst>
                  <a:outerShdw blurRad="38100" dist="38100" dir="2700000" algn="tl">
                    <a:srgbClr val="C0C0C0"/>
                  </a:outerShdw>
                </a:effectLst>
              </a:rPr>
              <a:t>ÖRNEK </a:t>
            </a:r>
          </a:p>
          <a:p>
            <a:pPr algn="just" fontAlgn="base">
              <a:spcBef>
                <a:spcPct val="0"/>
              </a:spcBef>
              <a:spcAft>
                <a:spcPct val="0"/>
              </a:spcAft>
            </a:pPr>
            <a:r>
              <a:rPr lang="tr-TR" sz="1400" b="1">
                <a:solidFill>
                  <a:srgbClr val="FFFFFF"/>
                </a:solidFill>
              </a:rPr>
              <a:t>Konutlarda uygulanan elektrikli ısıtma sistemlerinde, hava kanalları ve bunların içinde direnç telli ısıtma elemanları bulunur. Hava, direnç tellerinin üzerinden geçerken ısınır. 1 5 kW gücünde bir elektrikli ısıtma sistemi ele alınsın. Havanın hacimsel debisi 1 50 m /dakika olup, ısıtma bölümüne 100 kPa basınç ve 17 °C sıcaklıkta girmektedir. Kanaldan çevre ortama 200 W ısı kaybı olduğuna göre, havanın çıkış sıcaklığını hesaplayın.</a:t>
            </a:r>
          </a:p>
          <a:p>
            <a:pPr algn="just" fontAlgn="base">
              <a:spcBef>
                <a:spcPct val="0"/>
              </a:spcBef>
              <a:spcAft>
                <a:spcPct val="0"/>
              </a:spcAft>
            </a:pPr>
            <a:endParaRPr lang="tr-TR" sz="1400" b="1">
              <a:solidFill>
                <a:srgbClr val="FFFFFF"/>
              </a:solidFill>
            </a:endParaRPr>
          </a:p>
          <a:p>
            <a:pPr algn="just" fontAlgn="base">
              <a:spcBef>
                <a:spcPct val="0"/>
              </a:spcBef>
              <a:spcAft>
                <a:spcPct val="0"/>
              </a:spcAft>
            </a:pPr>
            <a:r>
              <a:rPr lang="tr-TR" sz="1400" b="1">
                <a:solidFill>
                  <a:srgbClr val="FF0000"/>
                </a:solidFill>
              </a:rPr>
              <a:t>Çözüm</a:t>
            </a:r>
            <a:r>
              <a:rPr lang="tr-TR" sz="1400" b="1">
                <a:solidFill>
                  <a:srgbClr val="000000"/>
                </a:solidFill>
              </a:rPr>
              <a:t> Isıtma bölümü, kontrol hacmi olarak alınabilir. Kinetik ve potansiyel enerji değişimleri ihmal edilirse, bir giriş ve bir çıkışlı açık sistem için enerjinin korunumu denklemi aşağıda gösterildiği gibi basitleşir:</a:t>
            </a:r>
          </a:p>
        </p:txBody>
      </p:sp>
      <p:pic>
        <p:nvPicPr>
          <p:cNvPr id="139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81400"/>
            <a:ext cx="218757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3581400"/>
            <a:ext cx="1830388"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14600"/>
            <a:ext cx="32956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2447925"/>
            <a:ext cx="33528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429000"/>
            <a:ext cx="36290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4292600"/>
            <a:ext cx="27717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5445125"/>
            <a:ext cx="3952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106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76200"/>
            <a:ext cx="883920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a:solidFill>
                  <a:srgbClr val="FF00FF"/>
                </a:solidFill>
                <a:effectLst>
                  <a:outerShdw blurRad="38100" dist="38100" dir="2700000" algn="tl">
                    <a:srgbClr val="C0C0C0"/>
                  </a:outerShdw>
                </a:effectLst>
              </a:rPr>
              <a:t>ÖRNEK</a:t>
            </a:r>
          </a:p>
          <a:p>
            <a:pPr fontAlgn="base">
              <a:spcBef>
                <a:spcPct val="0"/>
              </a:spcBef>
              <a:spcAft>
                <a:spcPct val="0"/>
              </a:spcAft>
            </a:pPr>
            <a:r>
              <a:rPr lang="tr-TR" sz="1400" b="1">
                <a:solidFill>
                  <a:srgbClr val="FFFFFF"/>
                </a:solidFill>
              </a:rPr>
              <a:t>Soğutucu akışkan-134a yoğuşturucuda su tarafından soğutulmaktadır. Soğutucu akışkan yoğuşturucuya 1 MPa basınçta ve 70 °C sıcaklıkta, 6 kg/dak debiyle girmekte, 35 °C sıcaklıkta çıkmaktadır. Soğutma suyu</a:t>
            </a:r>
            <a:r>
              <a:rPr lang="tr-TR" sz="1400" b="1">
                <a:solidFill>
                  <a:srgbClr val="000000"/>
                </a:solidFill>
              </a:rPr>
              <a:t> </a:t>
            </a:r>
            <a:r>
              <a:rPr lang="tr-TR" sz="1400" b="1">
                <a:solidFill>
                  <a:srgbClr val="FFFFFF"/>
                </a:solidFill>
              </a:rPr>
              <a:t>ise yoğuşturucuya 300 Kpa basınç ve 1 5 °C sıcaklıkta girmekte, 25 °C sıcaklıkta çıkmaktadır. Basınç kayıplarını ihmal ederek, (a) soğutma suyunun kütle debisini, (b) soğutucu akışkandan suya olan ısı geçişini hesaplayın.</a:t>
            </a:r>
          </a:p>
        </p:txBody>
      </p:sp>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2433638"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4" name="Text Box 4"/>
          <p:cNvSpPr txBox="1">
            <a:spLocks noChangeArrowheads="1"/>
          </p:cNvSpPr>
          <p:nvPr/>
        </p:nvSpPr>
        <p:spPr bwMode="auto">
          <a:xfrm>
            <a:off x="3995738" y="1557338"/>
            <a:ext cx="3671887" cy="3048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a:solidFill>
                  <a:srgbClr val="000000"/>
                </a:solidFill>
              </a:rPr>
              <a:t>(a) Suyun kütle debisini belirlemek için. </a:t>
            </a:r>
          </a:p>
        </p:txBody>
      </p:sp>
      <p:pic>
        <p:nvPicPr>
          <p:cNvPr id="148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252663"/>
            <a:ext cx="3325812"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1989138"/>
            <a:ext cx="15113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2690813"/>
            <a:ext cx="49911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4027488"/>
            <a:ext cx="2736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00" y="5410200"/>
            <a:ext cx="34575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600200"/>
            <a:ext cx="3995738"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738" y="4527550"/>
            <a:ext cx="496887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92" name="Text Box 12"/>
          <p:cNvSpPr txBox="1">
            <a:spLocks noChangeArrowheads="1"/>
          </p:cNvSpPr>
          <p:nvPr/>
        </p:nvSpPr>
        <p:spPr bwMode="auto">
          <a:xfrm>
            <a:off x="4140200" y="5211763"/>
            <a:ext cx="4140200" cy="3048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a:solidFill>
                  <a:srgbClr val="000000"/>
                </a:solidFill>
              </a:rPr>
              <a:t>(b) Soğutucu akışkandan suya olan ısı geçişi </a:t>
            </a:r>
          </a:p>
        </p:txBody>
      </p:sp>
      <p:pic>
        <p:nvPicPr>
          <p:cNvPr id="14849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5637213"/>
            <a:ext cx="1944687"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6713" y="6226175"/>
            <a:ext cx="48593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255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28600" y="260350"/>
            <a:ext cx="8520113"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a:solidFill>
                  <a:srgbClr val="FF00FF"/>
                </a:solidFill>
                <a:effectLst>
                  <a:outerShdw blurRad="38100" dist="38100" dir="2700000" algn="tl">
                    <a:srgbClr val="C0C0C0"/>
                  </a:outerShdw>
                </a:effectLst>
              </a:rPr>
              <a:t>ÖRNEK </a:t>
            </a:r>
          </a:p>
          <a:p>
            <a:pPr fontAlgn="base">
              <a:spcBef>
                <a:spcPct val="0"/>
              </a:spcBef>
              <a:spcAft>
                <a:spcPct val="0"/>
              </a:spcAft>
            </a:pPr>
            <a:r>
              <a:rPr lang="tr-TR" sz="1400" b="1">
                <a:solidFill>
                  <a:srgbClr val="FFFFFF"/>
                </a:solidFill>
              </a:rPr>
              <a:t>100 kPa basınç ve 280 K sıcaklıkta hava, sürekli akışlı açık bir sistemde 600 kPa basınç ve 400 K sıcaklığa sıkıştırılmaktadır. Havanın debisi 0.02 kg/s'dir ve sıkıştırma işlemi sırasında çevreye 16 kJ/kg ısı geçişi olmaktadır. Kinetik ve potansiyel enerji değişimlerini ihmal ederek, kompresörü çalıştırmak için gerekli gücü hesaplayın.</a:t>
            </a:r>
          </a:p>
          <a:p>
            <a:pPr fontAlgn="base">
              <a:spcBef>
                <a:spcPct val="0"/>
              </a:spcBef>
              <a:spcAft>
                <a:spcPct val="0"/>
              </a:spcAft>
            </a:pPr>
            <a:endParaRPr lang="tr-TR" sz="1400" b="1">
              <a:solidFill>
                <a:srgbClr val="FFFFFF"/>
              </a:solidFill>
            </a:endParaRPr>
          </a:p>
          <a:p>
            <a:pPr fontAlgn="base">
              <a:spcBef>
                <a:spcPct val="0"/>
              </a:spcBef>
              <a:spcAft>
                <a:spcPct val="0"/>
              </a:spcAft>
            </a:pPr>
            <a:r>
              <a:rPr lang="tr-TR" sz="1400" b="1">
                <a:solidFill>
                  <a:srgbClr val="FF0000"/>
                </a:solidFill>
              </a:rPr>
              <a:t>Çözüm</a:t>
            </a:r>
            <a:r>
              <a:rPr lang="tr-TR" sz="1400" b="1">
                <a:solidFill>
                  <a:srgbClr val="000000"/>
                </a:solidFill>
              </a:rPr>
              <a:t> </a:t>
            </a:r>
          </a:p>
          <a:p>
            <a:pPr fontAlgn="base">
              <a:spcBef>
                <a:spcPct val="0"/>
              </a:spcBef>
              <a:spcAft>
                <a:spcPct val="0"/>
              </a:spcAft>
            </a:pPr>
            <a:r>
              <a:rPr lang="tr-TR" sz="1400" b="1">
                <a:solidFill>
                  <a:srgbClr val="000000"/>
                </a:solidFill>
              </a:rPr>
              <a:t>Kompresörün sınırlarından kütle geçişi olmaktadır, bu nedenle kontrol hacmi içinde zamana göre bir değişim gözlenmediği için </a:t>
            </a:r>
            <a:r>
              <a:rPr lang="tr-TR" sz="1400" b="1" i="1">
                <a:solidFill>
                  <a:srgbClr val="333399"/>
                </a:solidFill>
              </a:rPr>
              <a:t>sürekli akışlı açık sistem</a:t>
            </a:r>
            <a:r>
              <a:rPr lang="tr-TR" sz="1400" b="1" i="1">
                <a:solidFill>
                  <a:srgbClr val="000000"/>
                </a:solidFill>
              </a:rPr>
              <a:t> </a:t>
            </a:r>
            <a:r>
              <a:rPr lang="tr-TR" sz="1400" b="1">
                <a:solidFill>
                  <a:srgbClr val="000000"/>
                </a:solidFill>
              </a:rPr>
              <a:t>çözümlemesi yapılacaktır. Verilen koşullarda hava mükemmel gaz kabul edilebilir</a:t>
            </a:r>
          </a:p>
        </p:txBody>
      </p:sp>
      <p:pic>
        <p:nvPicPr>
          <p:cNvPr id="142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2159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667000"/>
            <a:ext cx="36004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657600"/>
            <a:ext cx="3816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257800"/>
            <a:ext cx="25209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5257800"/>
            <a:ext cx="50403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4" name="Text Box 8"/>
          <p:cNvSpPr txBox="1">
            <a:spLocks noChangeArrowheads="1"/>
          </p:cNvSpPr>
          <p:nvPr/>
        </p:nvSpPr>
        <p:spPr bwMode="auto">
          <a:xfrm>
            <a:off x="1524000" y="4724400"/>
            <a:ext cx="7058025" cy="3048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a:solidFill>
                  <a:srgbClr val="000000"/>
                </a:solidFill>
              </a:rPr>
              <a:t>Kompresöre verilmesi gerekli güç bu değeri kütle debisiyle çarparak hesaplanır:</a:t>
            </a:r>
          </a:p>
        </p:txBody>
      </p:sp>
    </p:spTree>
    <p:extLst>
      <p:ext uri="{BB962C8B-B14F-4D97-AF65-F5344CB8AC3E}">
        <p14:creationId xmlns:p14="http://schemas.microsoft.com/office/powerpoint/2010/main" val="137084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mc:AlternateContent xmlns:mc="http://schemas.openxmlformats.org/markup-compatibility/2006" xmlns:a14="http://schemas.microsoft.com/office/drawing/2010/main">
        <mc:Choice Requires="a14">
          <p:sp>
            <p:nvSpPr>
              <p:cNvPr id="3" name="Dikdörtgen 2"/>
              <p:cNvSpPr/>
              <p:nvPr/>
            </p:nvSpPr>
            <p:spPr>
              <a:xfrm>
                <a:off x="431903" y="1294509"/>
                <a:ext cx="8208912" cy="668901"/>
              </a:xfrm>
              <a:prstGeom prst="rect">
                <a:avLst/>
              </a:prstGeom>
              <a:solidFill>
                <a:schemeClr val="tx2">
                  <a:lumMod val="20000"/>
                  <a:lumOff val="80000"/>
                </a:schemeClr>
              </a:solidFill>
            </p:spPr>
            <p:txBody>
              <a:bodyPr wrap="square">
                <a:spAutoFit/>
              </a:bodyPr>
              <a:lstStyle/>
              <a:p>
                <a:r>
                  <a:rPr lang="tr-TR" dirty="0">
                    <a:solidFill>
                      <a:srgbClr val="FF0000"/>
                    </a:solidFill>
                  </a:rPr>
                  <a:t>Hatırlatma: </a:t>
                </a:r>
                <a:r>
                  <a:rPr lang="tr-TR" sz="1400" dirty="0">
                    <a:solidFill>
                      <a:srgbClr val="FF0000"/>
                    </a:solidFill>
                  </a:rPr>
                  <a:t>Belirli bir kuruluk derecesi için özgül iç enerjinin değeri aşağıdaki eşitlikle bulunabilir.</a:t>
                </a:r>
              </a:p>
              <a:p>
                <a:pPr/>
                <a14:m>
                  <m:oMathPara xmlns:m="http://schemas.openxmlformats.org/officeDocument/2006/math">
                    <m:oMathParaPr>
                      <m:jc m:val="centerGroup"/>
                    </m:oMathParaPr>
                    <m:oMath xmlns:m="http://schemas.openxmlformats.org/officeDocument/2006/math">
                      <m:r>
                        <a:rPr lang="tr-TR" b="0" i="1" smtClean="0">
                          <a:latin typeface="Cambria Math"/>
                        </a:rPr>
                        <m:t>𝑢</m:t>
                      </m:r>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𝑓</m:t>
                          </m:r>
                        </m:sub>
                      </m:sSub>
                      <m:r>
                        <a:rPr lang="tr-TR" b="0" i="1" smtClean="0">
                          <a:latin typeface="Cambria Math"/>
                        </a:rPr>
                        <m:t>+</m:t>
                      </m:r>
                      <m:r>
                        <a:rPr lang="tr-TR" b="0" i="1" smtClean="0">
                          <a:latin typeface="Cambria Math"/>
                        </a:rPr>
                        <m:t>𝑥</m:t>
                      </m:r>
                      <m:sSub>
                        <m:sSubPr>
                          <m:ctrlPr>
                            <a:rPr lang="tr-TR" b="0" i="1" smtClean="0">
                              <a:latin typeface="Cambria Math" panose="02040503050406030204" pitchFamily="18" charset="0"/>
                            </a:rPr>
                          </m:ctrlPr>
                        </m:sSubPr>
                        <m:e>
                          <m:r>
                            <a:rPr lang="tr-TR" b="0" i="1" smtClean="0">
                              <a:latin typeface="Cambria Math"/>
                            </a:rPr>
                            <m:t>𝑢</m:t>
                          </m:r>
                        </m:e>
                        <m:sub>
                          <m:r>
                            <a:rPr lang="tr-TR" b="0" i="1" smtClean="0">
                              <a:latin typeface="Cambria Math"/>
                            </a:rPr>
                            <m:t>𝑓𝑔</m:t>
                          </m:r>
                        </m:sub>
                      </m:sSub>
                    </m:oMath>
                  </m:oMathPara>
                </a14:m>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431903" y="1294509"/>
                <a:ext cx="8208912" cy="668901"/>
              </a:xfrm>
              <a:prstGeom prst="rect">
                <a:avLst/>
              </a:prstGeom>
              <a:blipFill rotWithShape="1">
                <a:blip r:embed="rId2"/>
                <a:stretch>
                  <a:fillRect l="-669" t="-4545" b="-4545"/>
                </a:stretch>
              </a:blipFill>
            </p:spPr>
            <p:txBody>
              <a:bodyPr/>
              <a:lstStyle/>
              <a:p>
                <a:r>
                  <a:rPr lang="en-US">
                    <a:noFill/>
                  </a:rPr>
                  <a:t> </a:t>
                </a:r>
              </a:p>
            </p:txBody>
          </p:sp>
        </mc:Fallback>
      </mc:AlternateContent>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20" y="2492896"/>
            <a:ext cx="813690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32888" y="260648"/>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t>TERMODİNAMİĞİN BİRİNCİ YASASI</a:t>
            </a:r>
          </a:p>
          <a:p>
            <a:r>
              <a:rPr lang="tr-TR" sz="2000" b="1" dirty="0"/>
              <a:t>4.3 TERMODİNAMİĞİN BİRİNCİ YASASININ BİR İŞLEME UYGULANMASI</a:t>
            </a:r>
          </a:p>
        </p:txBody>
      </p:sp>
    </p:spTree>
    <p:extLst>
      <p:ext uri="{BB962C8B-B14F-4D97-AF65-F5344CB8AC3E}">
        <p14:creationId xmlns:p14="http://schemas.microsoft.com/office/powerpoint/2010/main" val="148441738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TC101972873[[fn=Yaz]]</Template>
  <TotalTime>2405</TotalTime>
  <Words>5899</Words>
  <Application>Microsoft Office PowerPoint</Application>
  <PresentationFormat>Ekran Gösterisi (4:3)</PresentationFormat>
  <Paragraphs>649</Paragraphs>
  <Slides>87</Slides>
  <Notes>5</Notes>
  <HiddenSlides>0</HiddenSlides>
  <MMClips>0</MMClips>
  <ScaleCrop>false</ScaleCrop>
  <HeadingPairs>
    <vt:vector size="6" baseType="variant">
      <vt:variant>
        <vt:lpstr>Kullanılan Yazı Tipleri</vt:lpstr>
      </vt:variant>
      <vt:variant>
        <vt:i4>3</vt:i4>
      </vt:variant>
      <vt:variant>
        <vt:lpstr>Tema</vt:lpstr>
      </vt:variant>
      <vt:variant>
        <vt:i4>4</vt:i4>
      </vt:variant>
      <vt:variant>
        <vt:lpstr>Slayt Başlıkları</vt:lpstr>
      </vt:variant>
      <vt:variant>
        <vt:i4>87</vt:i4>
      </vt:variant>
    </vt:vector>
  </HeadingPairs>
  <TitlesOfParts>
    <vt:vector size="94" baseType="lpstr">
      <vt:lpstr>Arial</vt:lpstr>
      <vt:lpstr>Calibri</vt:lpstr>
      <vt:lpstr>Cambria Math</vt:lpstr>
      <vt:lpstr>Ofis Teması</vt:lpstr>
      <vt:lpstr>1_Default Design</vt:lpstr>
      <vt:lpstr>2_Default Design</vt:lpstr>
      <vt:lpstr>3_Default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KATI VE SIVILARIN İÇ ENERJİ, ENTALPİ VE ÖZGÜL ISILARI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Makina Muhendisligi Bolumu</cp:lastModifiedBy>
  <cp:revision>365</cp:revision>
  <dcterms:created xsi:type="dcterms:W3CDTF">2013-08-29T13:19:34Z</dcterms:created>
  <dcterms:modified xsi:type="dcterms:W3CDTF">2020-11-30T18:47:43Z</dcterms:modified>
</cp:coreProperties>
</file>