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21" r:id="rId3"/>
  </p:sldMasterIdLst>
  <p:notesMasterIdLst>
    <p:notesMasterId r:id="rId31"/>
  </p:notesMasterIdLst>
  <p:sldIdLst>
    <p:sldId id="256" r:id="rId4"/>
    <p:sldId id="326" r:id="rId5"/>
    <p:sldId id="327" r:id="rId6"/>
    <p:sldId id="416" r:id="rId7"/>
    <p:sldId id="417" r:id="rId8"/>
    <p:sldId id="418" r:id="rId9"/>
    <p:sldId id="419" r:id="rId10"/>
    <p:sldId id="420" r:id="rId11"/>
    <p:sldId id="438" r:id="rId12"/>
    <p:sldId id="439" r:id="rId13"/>
    <p:sldId id="440" r:id="rId14"/>
    <p:sldId id="441" r:id="rId15"/>
    <p:sldId id="423" r:id="rId16"/>
    <p:sldId id="424" r:id="rId17"/>
    <p:sldId id="425" r:id="rId18"/>
    <p:sldId id="421" r:id="rId19"/>
    <p:sldId id="426" r:id="rId20"/>
    <p:sldId id="427" r:id="rId21"/>
    <p:sldId id="429" r:id="rId22"/>
    <p:sldId id="430" r:id="rId23"/>
    <p:sldId id="428" r:id="rId24"/>
    <p:sldId id="431" r:id="rId25"/>
    <p:sldId id="433" r:id="rId26"/>
    <p:sldId id="434" r:id="rId27"/>
    <p:sldId id="435" r:id="rId28"/>
    <p:sldId id="436" r:id="rId29"/>
    <p:sldId id="43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7" autoAdjust="0"/>
  </p:normalViewPr>
  <p:slideViewPr>
    <p:cSldViewPr>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8CAAF-837E-4F96-AE72-C3A9B7742DD4}" type="datetimeFigureOut">
              <a:rPr lang="tr-TR" smtClean="0"/>
              <a:t>3.12.2018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CA934-00C9-4DA8-A7FF-B864E054C729}" type="slidenum">
              <a:rPr lang="tr-TR" smtClean="0"/>
              <a:t>‹#›</a:t>
            </a:fld>
            <a:endParaRPr lang="tr-TR"/>
          </a:p>
        </p:txBody>
      </p:sp>
    </p:spTree>
    <p:extLst>
      <p:ext uri="{BB962C8B-B14F-4D97-AF65-F5344CB8AC3E}">
        <p14:creationId xmlns:p14="http://schemas.microsoft.com/office/powerpoint/2010/main" val="137858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3</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16</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17</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18</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19</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20</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21</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22</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4</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5</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6</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7</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8</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13</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14</a:t>
            </a:fld>
            <a:endParaRPr lang="tr-TR"/>
          </a:p>
        </p:txBody>
      </p:sp>
    </p:spTree>
    <p:extLst>
      <p:ext uri="{BB962C8B-B14F-4D97-AF65-F5344CB8AC3E}">
        <p14:creationId xmlns:p14="http://schemas.microsoft.com/office/powerpoint/2010/main" val="251809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81CA934-00C9-4DA8-A7FF-B864E054C729}" type="slidenum">
              <a:rPr lang="tr-TR" smtClean="0"/>
              <a:t>15</a:t>
            </a:fld>
            <a:endParaRPr lang="tr-TR"/>
          </a:p>
        </p:txBody>
      </p:sp>
    </p:spTree>
    <p:extLst>
      <p:ext uri="{BB962C8B-B14F-4D97-AF65-F5344CB8AC3E}">
        <p14:creationId xmlns:p14="http://schemas.microsoft.com/office/powerpoint/2010/main" val="251809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773A31C-1E5F-41B7-86B9-67026A2D85BA}" type="datetime1">
              <a:rPr lang="tr-TR" smtClean="0"/>
              <a:t>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453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3D52886-9140-4652-81A1-4A87997CC622}" type="datetime1">
              <a:rPr lang="tr-TR" smtClean="0"/>
              <a:t>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5838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82947C-03F5-4657-B81A-3749E1601412}" type="datetime1">
              <a:rPr lang="tr-TR" smtClean="0"/>
              <a:t>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3807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6083"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6084"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smtClean="0"/>
              <a:t>Asıl başlık stili için tıklatın</a:t>
            </a:r>
          </a:p>
        </p:txBody>
      </p:sp>
      <p:sp>
        <p:nvSpPr>
          <p:cNvPr id="4608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Asıl alt başlık stilini düzenlemek için tıklatın</a:t>
            </a:r>
          </a:p>
        </p:txBody>
      </p:sp>
      <p:sp>
        <p:nvSpPr>
          <p:cNvPr id="46086"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107591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93946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28855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866811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8792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492410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479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6441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2DAE5D-DC60-4662-9C40-6E2C373B56F6}" type="datetime1">
              <a:rPr lang="tr-TR" smtClean="0"/>
              <a:t>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0947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885419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158614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903779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mtClean="0">
              <a:solidFill>
                <a:srgbClr val="000000"/>
              </a:solidFill>
            </a:endParaRPr>
          </a:p>
        </p:txBody>
      </p:sp>
      <p:sp>
        <p:nvSpPr>
          <p:cNvPr id="46083"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mtClean="0">
              <a:solidFill>
                <a:srgbClr val="000000"/>
              </a:solidFill>
            </a:endParaRPr>
          </a:p>
        </p:txBody>
      </p:sp>
      <p:sp>
        <p:nvSpPr>
          <p:cNvPr id="46084"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altLang="tr-TR" noProof="0" smtClean="0"/>
              <a:t>Asıl başlık stili için tıklatın</a:t>
            </a:r>
          </a:p>
        </p:txBody>
      </p:sp>
      <p:sp>
        <p:nvSpPr>
          <p:cNvPr id="4608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tr-TR" noProof="0" smtClean="0"/>
              <a:t>Asıl alt başlık stilini düzenlemek için tıklatın</a:t>
            </a:r>
          </a:p>
        </p:txBody>
      </p:sp>
      <p:sp>
        <p:nvSpPr>
          <p:cNvPr id="46086"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mtClean="0">
              <a:solidFill>
                <a:srgbClr val="000000"/>
              </a:solidFill>
            </a:endParaRPr>
          </a:p>
        </p:txBody>
      </p:sp>
    </p:spTree>
    <p:extLst>
      <p:ext uri="{BB962C8B-B14F-4D97-AF65-F5344CB8AC3E}">
        <p14:creationId xmlns:p14="http://schemas.microsoft.com/office/powerpoint/2010/main" val="235553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0042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Tree>
    <p:extLst>
      <p:ext uri="{BB962C8B-B14F-4D97-AF65-F5344CB8AC3E}">
        <p14:creationId xmlns:p14="http://schemas.microsoft.com/office/powerpoint/2010/main" val="3564048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95400"/>
            <a:ext cx="4038600" cy="483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95400"/>
            <a:ext cx="4038600" cy="483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982039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734872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2616344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11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DB87F2C-5EFD-4E9B-9BFB-24322B44854C}" type="datetime1">
              <a:rPr lang="tr-TR" smtClean="0"/>
              <a:t>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949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2200178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2240891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356889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7400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6B8D450-1D17-4E8D-843C-65C1AF08CF24}" type="datetime1">
              <a:rPr lang="tr-TR" smtClean="0"/>
              <a:t>3.12.2018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1153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2BD4787-1C2B-4F62-9C11-A54FA46626E7}" type="datetime1">
              <a:rPr lang="tr-TR" smtClean="0"/>
              <a:t>3.12.2018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441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F610C46-BA68-4320-A6B4-023AA35FBB6F}" type="datetime1">
              <a:rPr lang="tr-TR" smtClean="0"/>
              <a:t>3.12.2018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996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4AE9A68-80ED-48CE-B2B7-AE0D67A47E8C}" type="datetime1">
              <a:rPr lang="tr-TR" smtClean="0"/>
              <a:t>3.12.2018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1097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5399FFA-17E9-434E-A4DF-65EA42F2B5F0}" type="datetime1">
              <a:rPr lang="tr-TR" smtClean="0"/>
              <a:t>3.12.2018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874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CFAE583-164A-43B4-B993-8BC6135ECB9F}" type="datetime1">
              <a:rPr lang="tr-TR" smtClean="0"/>
              <a:t>3.12.2018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492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AAEBC-A669-4F9B-B0CC-A87C58E99AB5}" type="datetime1">
              <a:rPr lang="tr-TR" smtClean="0"/>
              <a:t>3.12.2018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87424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5059"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5060"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5061"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45062"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5063"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200" smtClean="0">
                <a:solidFill>
                  <a:srgbClr val="FFFFFF"/>
                </a:solidFill>
              </a:rPr>
              <a:t>Bölüm</a:t>
            </a:r>
            <a:r>
              <a:rPr lang="en-US" sz="1200" smtClean="0">
                <a:solidFill>
                  <a:srgbClr val="FFFFFF"/>
                </a:solidFill>
              </a:rPr>
              <a:t> </a:t>
            </a:r>
            <a:r>
              <a:rPr lang="tr-TR" sz="1200" smtClean="0">
                <a:solidFill>
                  <a:srgbClr val="FFFFFF"/>
                </a:solidFill>
              </a:rPr>
              <a:t>6</a:t>
            </a:r>
            <a:r>
              <a:rPr lang="en-US" sz="1200" smtClean="0">
                <a:solidFill>
                  <a:srgbClr val="FFFFFF"/>
                </a:solidFill>
              </a:rPr>
              <a:t>: </a:t>
            </a:r>
            <a:r>
              <a:rPr lang="tr-TR" sz="1200" smtClean="0">
                <a:solidFill>
                  <a:srgbClr val="FFFFFF"/>
                </a:solidFill>
              </a:rPr>
              <a:t>Termodinamiğin İkinci Yasası</a:t>
            </a:r>
            <a:endParaRPr lang="en-US" sz="1200" smtClean="0">
              <a:solidFill>
                <a:srgbClr val="FFFFFF"/>
              </a:solidFill>
            </a:endParaRPr>
          </a:p>
        </p:txBody>
      </p:sp>
      <p:sp>
        <p:nvSpPr>
          <p:cNvPr id="45064"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8D3129DE-BC2D-4681-8692-5398E4C9626A}" type="slidenum">
              <a:rPr lang="en-US" sz="1400" smtClean="0">
                <a:solidFill>
                  <a:srgbClr val="FFFFFF"/>
                </a:solidFill>
              </a:rPr>
              <a:pPr fontAlgn="base">
                <a:spcBef>
                  <a:spcPct val="0"/>
                </a:spcBef>
                <a:spcAft>
                  <a:spcPct val="0"/>
                </a:spcAft>
              </a:pPr>
              <a:t>‹#›</a:t>
            </a:fld>
            <a:endParaRPr lang="en-US" sz="1400" smtClean="0">
              <a:solidFill>
                <a:srgbClr val="FFFFFF"/>
              </a:solidFill>
            </a:endParaRPr>
          </a:p>
        </p:txBody>
      </p:sp>
    </p:spTree>
    <p:extLst>
      <p:ext uri="{BB962C8B-B14F-4D97-AF65-F5344CB8AC3E}">
        <p14:creationId xmlns:p14="http://schemas.microsoft.com/office/powerpoint/2010/main" val="1954293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mtClean="0">
              <a:solidFill>
                <a:srgbClr val="000000"/>
              </a:solidFill>
            </a:endParaRPr>
          </a:p>
        </p:txBody>
      </p:sp>
      <p:sp>
        <p:nvSpPr>
          <p:cNvPr id="45059"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mtClean="0">
              <a:solidFill>
                <a:srgbClr val="000000"/>
              </a:solidFill>
            </a:endParaRPr>
          </a:p>
        </p:txBody>
      </p:sp>
      <p:sp>
        <p:nvSpPr>
          <p:cNvPr id="45060"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smtClean="0">
              <a:solidFill>
                <a:srgbClr val="000000"/>
              </a:solidFill>
            </a:endParaRPr>
          </a:p>
        </p:txBody>
      </p:sp>
      <p:sp>
        <p:nvSpPr>
          <p:cNvPr id="45061"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45062"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45063"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altLang="tr-TR" sz="1200" smtClean="0">
                <a:solidFill>
                  <a:srgbClr val="FFFFFF"/>
                </a:solidFill>
              </a:rPr>
              <a:t>Bölüm</a:t>
            </a:r>
            <a:r>
              <a:rPr lang="en-US" altLang="tr-TR" sz="1200" smtClean="0">
                <a:solidFill>
                  <a:srgbClr val="FFFFFF"/>
                </a:solidFill>
              </a:rPr>
              <a:t> </a:t>
            </a:r>
            <a:r>
              <a:rPr lang="tr-TR" altLang="tr-TR" sz="1200" smtClean="0">
                <a:solidFill>
                  <a:srgbClr val="FFFFFF"/>
                </a:solidFill>
              </a:rPr>
              <a:t>6</a:t>
            </a:r>
            <a:r>
              <a:rPr lang="en-US" altLang="tr-TR" sz="1200" smtClean="0">
                <a:solidFill>
                  <a:srgbClr val="FFFFFF"/>
                </a:solidFill>
              </a:rPr>
              <a:t>: </a:t>
            </a:r>
            <a:r>
              <a:rPr lang="tr-TR" altLang="tr-TR" sz="1200" smtClean="0">
                <a:solidFill>
                  <a:srgbClr val="FFFFFF"/>
                </a:solidFill>
              </a:rPr>
              <a:t>Termodinamiğin İkinci Yasası</a:t>
            </a:r>
            <a:endParaRPr lang="en-US" altLang="tr-TR" sz="1200" smtClean="0">
              <a:solidFill>
                <a:srgbClr val="FFFFFF"/>
              </a:solidFill>
            </a:endParaRPr>
          </a:p>
        </p:txBody>
      </p:sp>
      <p:sp>
        <p:nvSpPr>
          <p:cNvPr id="45064"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FCA02E5E-7FA7-4D99-889C-E40D78280B98}" type="slidenum">
              <a:rPr lang="en-US" altLang="tr-TR" sz="1400" smtClean="0">
                <a:solidFill>
                  <a:srgbClr val="FFFFFF"/>
                </a:solidFill>
              </a:rPr>
              <a:pPr fontAlgn="base">
                <a:spcBef>
                  <a:spcPct val="0"/>
                </a:spcBef>
                <a:spcAft>
                  <a:spcPct val="0"/>
                </a:spcAft>
              </a:pPr>
              <a:t>‹#›</a:t>
            </a:fld>
            <a:endParaRPr lang="en-US" altLang="tr-TR" sz="1400" smtClean="0">
              <a:solidFill>
                <a:srgbClr val="FFFFFF"/>
              </a:solidFill>
            </a:endParaRPr>
          </a:p>
        </p:txBody>
      </p:sp>
    </p:spTree>
    <p:extLst>
      <p:ext uri="{BB962C8B-B14F-4D97-AF65-F5344CB8AC3E}">
        <p14:creationId xmlns:p14="http://schemas.microsoft.com/office/powerpoint/2010/main" val="107665061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defRPr>
      </a:lvl2pPr>
      <a:lvl3pPr algn="l" rtl="0" fontAlgn="base">
        <a:spcBef>
          <a:spcPct val="0"/>
        </a:spcBef>
        <a:spcAft>
          <a:spcPct val="0"/>
        </a:spcAft>
        <a:defRPr sz="3600">
          <a:solidFill>
            <a:schemeClr val="bg1"/>
          </a:solidFill>
          <a:latin typeface="Arial" panose="020B0604020202020204" pitchFamily="34" charset="0"/>
        </a:defRPr>
      </a:lvl3pPr>
      <a:lvl4pPr algn="l" rtl="0" fontAlgn="base">
        <a:spcBef>
          <a:spcPct val="0"/>
        </a:spcBef>
        <a:spcAft>
          <a:spcPct val="0"/>
        </a:spcAft>
        <a:defRPr sz="3600">
          <a:solidFill>
            <a:schemeClr val="bg1"/>
          </a:solidFill>
          <a:latin typeface="Arial" panose="020B0604020202020204" pitchFamily="34" charset="0"/>
        </a:defRPr>
      </a:lvl4pPr>
      <a:lvl5pPr algn="l" rtl="0" fontAlgn="base">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p:titleStyle>
    <p:bodyStyle>
      <a:lvl1pPr marL="342900" indent="-342900" algn="l" rtl="0" fontAlgn="base">
        <a:spcBef>
          <a:spcPct val="20000"/>
        </a:spcBef>
        <a:spcAft>
          <a:spcPct val="0"/>
        </a:spcAft>
        <a:buBlip>
          <a:blip r:embed="rId13"/>
        </a:buBlip>
        <a:defRPr sz="3200" kern="1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kern="1200">
          <a:solidFill>
            <a:schemeClr val="tx1"/>
          </a:solidFill>
          <a:latin typeface="+mn-lt"/>
          <a:ea typeface="+mn-ea"/>
          <a:cs typeface="+mn-cs"/>
        </a:defRPr>
      </a:lvl2pPr>
      <a:lvl3pPr marL="1255713" indent="-334963" algn="l" rtl="0" fontAlgn="base">
        <a:spcBef>
          <a:spcPct val="20000"/>
        </a:spcBef>
        <a:spcAft>
          <a:spcPct val="0"/>
        </a:spcAft>
        <a:buBlip>
          <a:blip r:embed="rId15"/>
        </a:buBlip>
        <a:defRPr sz="2400" kern="1200">
          <a:solidFill>
            <a:schemeClr val="tx1"/>
          </a:solidFill>
          <a:latin typeface="+mn-lt"/>
          <a:ea typeface="+mn-ea"/>
          <a:cs typeface="+mn-cs"/>
        </a:defRPr>
      </a:lvl3pPr>
      <a:lvl4pPr marL="1720850" indent="-349250" algn="l" rtl="0" fontAlgn="base">
        <a:spcBef>
          <a:spcPct val="20000"/>
        </a:spcBef>
        <a:spcAft>
          <a:spcPct val="0"/>
        </a:spcAft>
        <a:buBlip>
          <a:blip r:embed="rId16"/>
        </a:buBlip>
        <a:defRPr sz="2000" kern="1200">
          <a:solidFill>
            <a:schemeClr val="tx1"/>
          </a:solidFill>
          <a:latin typeface="+mn-lt"/>
          <a:ea typeface="+mn-ea"/>
          <a:cs typeface="+mn-cs"/>
        </a:defRPr>
      </a:lvl4pPr>
      <a:lvl5pPr marL="2170113" indent="-334963"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smtClean="0"/>
              <a:t>MÜHENDİSLER İÇİN TERMODİNAMİK</a:t>
            </a:r>
          </a:p>
          <a:p>
            <a:pPr algn="ctr"/>
            <a:r>
              <a:rPr lang="tr-TR" sz="2400" dirty="0" smtClean="0"/>
              <a:t>Prof. Dr. Hüsamettin BULUT</a:t>
            </a:r>
          </a:p>
        </p:txBody>
      </p:sp>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89980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57200" y="152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2400" b="1" smtClean="0">
                <a:solidFill>
                  <a:srgbClr val="FFFFFF"/>
                </a:solidFill>
              </a:rPr>
              <a:t>Termodinamiğin İkinci Yasası: </a:t>
            </a:r>
          </a:p>
          <a:p>
            <a:pPr eaLnBrk="1" fontAlgn="base" hangingPunct="1">
              <a:spcBef>
                <a:spcPct val="0"/>
              </a:spcBef>
              <a:spcAft>
                <a:spcPct val="0"/>
              </a:spcAft>
            </a:pPr>
            <a:r>
              <a:rPr lang="tr-TR" altLang="tr-TR" sz="2400" b="1" smtClean="0">
                <a:solidFill>
                  <a:srgbClr val="FFFFFF"/>
                </a:solidFill>
              </a:rPr>
              <a:t>Clausius İfadesi </a:t>
            </a:r>
          </a:p>
        </p:txBody>
      </p:sp>
      <p:sp>
        <p:nvSpPr>
          <p:cNvPr id="16388" name="Rectangle 5"/>
          <p:cNvSpPr>
            <a:spLocks noChangeArrowheads="1"/>
          </p:cNvSpPr>
          <p:nvPr/>
        </p:nvSpPr>
        <p:spPr bwMode="auto">
          <a:xfrm>
            <a:off x="609600" y="1295400"/>
            <a:ext cx="4648200" cy="1754188"/>
          </a:xfrm>
          <a:prstGeom prst="rect">
            <a:avLst/>
          </a:prstGeom>
          <a:solidFill>
            <a:schemeClr val="accent1"/>
          </a:solidFill>
          <a:ln w="76200" cmpd="tri">
            <a:solidFill>
              <a:schemeClr val="hlink"/>
            </a:solidFill>
            <a:miter lim="800000"/>
            <a:headEnd/>
            <a:tailEnd/>
          </a:ln>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smtClean="0">
                <a:solidFill>
                  <a:srgbClr val="000000"/>
                </a:solidFill>
              </a:rPr>
              <a:t>Termodinamik bir çevrim gerçekleştirerek çalışan ve düşük sıcaklıktaki bir cisimden aldığı ısıyı yüksek sıcaklıktaki bir cisme aktarmak dışında hiçbir enerji etkileşiminde bulunmayan bir makine tasarlamak olanaksızdır. </a:t>
            </a:r>
          </a:p>
        </p:txBody>
      </p:sp>
      <p:sp>
        <p:nvSpPr>
          <p:cNvPr id="16389" name="Rectangle 6"/>
          <p:cNvSpPr>
            <a:spLocks noChangeArrowheads="1"/>
          </p:cNvSpPr>
          <p:nvPr/>
        </p:nvSpPr>
        <p:spPr bwMode="auto">
          <a:xfrm>
            <a:off x="609600" y="3092450"/>
            <a:ext cx="5257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dirty="0" smtClean="0">
                <a:solidFill>
                  <a:srgbClr val="CC00CC"/>
                </a:solidFill>
              </a:rPr>
              <a:t>Buzdolabının kompresörüne bir elektrik motoru gibi herhangi bir dış güç kaynağı yoluyla iş girişi olmadan, buzdolabının kendiliğinden çalışamayacağı anlamına gelir.</a:t>
            </a:r>
          </a:p>
          <a:p>
            <a:pPr eaLnBrk="1" fontAlgn="base" hangingPunct="1">
              <a:spcBef>
                <a:spcPct val="0"/>
              </a:spcBef>
              <a:spcAft>
                <a:spcPct val="0"/>
              </a:spcAft>
            </a:pPr>
            <a:r>
              <a:rPr lang="tr-TR" altLang="tr-TR" sz="1800" dirty="0" smtClean="0">
                <a:solidFill>
                  <a:srgbClr val="000000"/>
                </a:solidFill>
              </a:rPr>
              <a:t>Böylece çevrimin çevre üzerindeki net etkisi, ısının daha soğuk bir cisimden daha sıcak olana aktarılması yanında, iş biçiminde bir miktar enerji tüketmesidir.</a:t>
            </a:r>
          </a:p>
          <a:p>
            <a:pPr eaLnBrk="1" fontAlgn="base" hangingPunct="1">
              <a:spcBef>
                <a:spcPct val="0"/>
              </a:spcBef>
              <a:spcAft>
                <a:spcPct val="0"/>
              </a:spcAft>
            </a:pPr>
            <a:r>
              <a:rPr lang="tr-TR" altLang="tr-TR" sz="1800" dirty="0" smtClean="0">
                <a:solidFill>
                  <a:srgbClr val="CC00CC"/>
                </a:solidFill>
              </a:rPr>
              <a:t>Bugüne kadar ikinci yasaya aykırı bir deney yapılamamıştır. Bu da ikinci yasanın geçerliliğinin yeterli bir kanıtıdır. </a:t>
            </a:r>
          </a:p>
        </p:txBody>
      </p:sp>
      <p:sp>
        <p:nvSpPr>
          <p:cNvPr id="16391" name="Rectangle 8"/>
          <p:cNvSpPr>
            <a:spLocks noChangeArrowheads="1"/>
          </p:cNvSpPr>
          <p:nvPr/>
        </p:nvSpPr>
        <p:spPr bwMode="auto">
          <a:xfrm>
            <a:off x="6248400" y="5257800"/>
            <a:ext cx="26670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smtClean="0">
                <a:solidFill>
                  <a:srgbClr val="3333FF"/>
                </a:solidFill>
              </a:rPr>
              <a:t>İkinci yasanın Clausius ifadesine aykırı bir soğutma makinesi.</a:t>
            </a:r>
          </a:p>
        </p:txBody>
      </p:sp>
      <p:pic>
        <p:nvPicPr>
          <p:cNvPr id="163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143000"/>
            <a:ext cx="281463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937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533400" y="228600"/>
            <a:ext cx="4413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2800" b="1" smtClean="0">
                <a:solidFill>
                  <a:srgbClr val="FFFFFF"/>
                </a:solidFill>
              </a:rPr>
              <a:t>İki İfadenin Eşanlamlılığı </a:t>
            </a:r>
          </a:p>
        </p:txBody>
      </p:sp>
      <p:sp>
        <p:nvSpPr>
          <p:cNvPr id="17413" name="Rectangle 4"/>
          <p:cNvSpPr>
            <a:spLocks noChangeArrowheads="1"/>
          </p:cNvSpPr>
          <p:nvPr/>
        </p:nvSpPr>
        <p:spPr bwMode="auto">
          <a:xfrm>
            <a:off x="6477000" y="1905000"/>
            <a:ext cx="1981200" cy="2014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smtClean="0">
                <a:solidFill>
                  <a:srgbClr val="3333FF"/>
                </a:solidFill>
              </a:rPr>
              <a:t>Kelvin-Planck ifadesine aykırı bir durumun Clausius ifadesine de aykırı olacağının kanıtı. </a:t>
            </a:r>
          </a:p>
        </p:txBody>
      </p:sp>
      <p:sp>
        <p:nvSpPr>
          <p:cNvPr id="17414" name="Rectangle 5"/>
          <p:cNvSpPr>
            <a:spLocks noChangeArrowheads="1"/>
          </p:cNvSpPr>
          <p:nvPr/>
        </p:nvSpPr>
        <p:spPr bwMode="auto">
          <a:xfrm>
            <a:off x="533400" y="4935538"/>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smtClean="0">
                <a:solidFill>
                  <a:srgbClr val="000000"/>
                </a:solidFill>
              </a:rPr>
              <a:t>Kelvin-Planck ve Clausius ifadeleri sonuçları bakımından birbirinin eşdeğeri olup, her ikisi de termodinamiğin ikinci yasasının ifadesi olarak kullanılırlar. </a:t>
            </a:r>
          </a:p>
          <a:p>
            <a:pPr eaLnBrk="1" fontAlgn="base" hangingPunct="1">
              <a:spcBef>
                <a:spcPct val="0"/>
              </a:spcBef>
              <a:spcAft>
                <a:spcPct val="0"/>
              </a:spcAft>
            </a:pPr>
            <a:r>
              <a:rPr lang="tr-TR" altLang="tr-TR" sz="1800" smtClean="0">
                <a:solidFill>
                  <a:srgbClr val="CC00CC"/>
                </a:solidFill>
              </a:rPr>
              <a:t>İfadelerden birine aykırı olan herhangi bir makine veya çevrim, diğerine de aykırıdır. </a:t>
            </a:r>
          </a:p>
        </p:txBody>
      </p:sp>
      <p:pic>
        <p:nvPicPr>
          <p:cNvPr id="174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27125"/>
            <a:ext cx="5257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17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57200" y="152400"/>
            <a:ext cx="5219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b="1" smtClean="0">
                <a:solidFill>
                  <a:srgbClr val="FFFFFF"/>
                </a:solidFill>
              </a:rPr>
              <a:t>DEVİRDAİM MAKİNELERİ </a:t>
            </a:r>
          </a:p>
        </p:txBody>
      </p:sp>
      <p:sp>
        <p:nvSpPr>
          <p:cNvPr id="18438" name="Rectangle 5"/>
          <p:cNvSpPr>
            <a:spLocks noChangeArrowheads="1"/>
          </p:cNvSpPr>
          <p:nvPr/>
        </p:nvSpPr>
        <p:spPr bwMode="auto">
          <a:xfrm>
            <a:off x="0" y="3581400"/>
            <a:ext cx="4191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smtClean="0">
                <a:solidFill>
                  <a:srgbClr val="3333FF"/>
                </a:solidFill>
              </a:rPr>
              <a:t>Termodinamiğin birinci yasasına aykırı bir devridaim makinesi (DDM1). </a:t>
            </a:r>
          </a:p>
        </p:txBody>
      </p:sp>
      <p:sp>
        <p:nvSpPr>
          <p:cNvPr id="18439" name="Rectangle 6"/>
          <p:cNvSpPr>
            <a:spLocks noChangeArrowheads="1"/>
          </p:cNvSpPr>
          <p:nvPr/>
        </p:nvSpPr>
        <p:spPr bwMode="auto">
          <a:xfrm>
            <a:off x="4724400" y="3581400"/>
            <a:ext cx="41148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tr-TR" altLang="tr-TR" sz="1800" smtClean="0">
                <a:solidFill>
                  <a:srgbClr val="3333FF"/>
                </a:solidFill>
              </a:rPr>
              <a:t>Termodinamiğin ikinci yasasına aykırı bir devridaim makinesi (DDM2). </a:t>
            </a:r>
          </a:p>
        </p:txBody>
      </p:sp>
      <p:sp>
        <p:nvSpPr>
          <p:cNvPr id="18440" name="Rectangle 7"/>
          <p:cNvSpPr>
            <a:spLocks noChangeArrowheads="1"/>
          </p:cNvSpPr>
          <p:nvPr/>
        </p:nvSpPr>
        <p:spPr bwMode="auto">
          <a:xfrm>
            <a:off x="0" y="4114800"/>
            <a:ext cx="8915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15000"/>
              </a:spcBef>
              <a:spcAft>
                <a:spcPct val="15000"/>
              </a:spcAft>
            </a:pPr>
            <a:r>
              <a:rPr lang="tr-TR" altLang="tr-TR" sz="1800" b="1" smtClean="0">
                <a:solidFill>
                  <a:srgbClr val="CC00CC"/>
                </a:solidFill>
              </a:rPr>
              <a:t>Devridaim makinesi</a:t>
            </a:r>
            <a:r>
              <a:rPr lang="en-US" altLang="tr-TR" sz="1800" b="1" smtClean="0">
                <a:solidFill>
                  <a:srgbClr val="CC00CC"/>
                </a:solidFill>
              </a:rPr>
              <a:t> :</a:t>
            </a:r>
            <a:r>
              <a:rPr lang="en-US" altLang="tr-TR" sz="1800" smtClean="0">
                <a:solidFill>
                  <a:srgbClr val="000000"/>
                </a:solidFill>
              </a:rPr>
              <a:t> </a:t>
            </a:r>
            <a:r>
              <a:rPr lang="tr-TR" altLang="tr-TR" sz="1800" smtClean="0">
                <a:solidFill>
                  <a:srgbClr val="000000"/>
                </a:solidFill>
              </a:rPr>
              <a:t>Birinci ve ikinci yasalardan herhangi birine aykırı olan makinelerdir.</a:t>
            </a:r>
            <a:r>
              <a:rPr lang="en-US" altLang="tr-TR" sz="1800" smtClean="0">
                <a:solidFill>
                  <a:srgbClr val="000000"/>
                </a:solidFill>
              </a:rPr>
              <a:t> </a:t>
            </a:r>
          </a:p>
          <a:p>
            <a:pPr eaLnBrk="1" fontAlgn="base" hangingPunct="1">
              <a:spcBef>
                <a:spcPct val="15000"/>
              </a:spcBef>
              <a:spcAft>
                <a:spcPct val="15000"/>
              </a:spcAft>
            </a:pPr>
            <a:r>
              <a:rPr lang="tr-TR" altLang="tr-TR" sz="1800" smtClean="0">
                <a:solidFill>
                  <a:srgbClr val="000000"/>
                </a:solidFill>
              </a:rPr>
              <a:t>Birinci yasaya aykırı olan (yani yoktan enerji var eden) makinelere </a:t>
            </a:r>
            <a:r>
              <a:rPr lang="tr-TR" altLang="tr-TR" sz="1800" b="1" smtClean="0">
                <a:solidFill>
                  <a:srgbClr val="CC00CC"/>
                </a:solidFill>
              </a:rPr>
              <a:t>(DDM1)</a:t>
            </a:r>
            <a:r>
              <a:rPr lang="tr-TR" altLang="tr-TR" sz="1800" b="1" smtClean="0">
                <a:solidFill>
                  <a:srgbClr val="000000"/>
                </a:solidFill>
              </a:rPr>
              <a:t>, </a:t>
            </a:r>
            <a:r>
              <a:rPr lang="tr-TR" altLang="tr-TR" sz="1800" smtClean="0">
                <a:solidFill>
                  <a:srgbClr val="000000"/>
                </a:solidFill>
              </a:rPr>
              <a:t>ikinci yasaya aykırı makinelere de </a:t>
            </a:r>
            <a:r>
              <a:rPr lang="tr-TR" altLang="tr-TR" sz="1800" b="1" smtClean="0">
                <a:solidFill>
                  <a:srgbClr val="CC00CC"/>
                </a:solidFill>
              </a:rPr>
              <a:t>(DDM2) </a:t>
            </a:r>
            <a:r>
              <a:rPr lang="tr-TR" altLang="tr-TR" sz="1800" b="1" smtClean="0">
                <a:solidFill>
                  <a:srgbClr val="000000"/>
                </a:solidFill>
              </a:rPr>
              <a:t>denir.</a:t>
            </a:r>
          </a:p>
          <a:p>
            <a:pPr eaLnBrk="1" fontAlgn="base" hangingPunct="1">
              <a:spcBef>
                <a:spcPct val="15000"/>
              </a:spcBef>
              <a:spcAft>
                <a:spcPct val="15000"/>
              </a:spcAft>
            </a:pPr>
            <a:r>
              <a:rPr lang="tr-TR" altLang="tr-TR" sz="1800" smtClean="0">
                <a:solidFill>
                  <a:srgbClr val="000000"/>
                </a:solidFill>
              </a:rPr>
              <a:t>Devridaim makinesi yapmaya yönelik sayısız girişim olmasına karşın, bunlardan hiçbiri başarılı olamamıştır. </a:t>
            </a:r>
          </a:p>
          <a:p>
            <a:pPr eaLnBrk="1" fontAlgn="base" hangingPunct="1">
              <a:spcBef>
                <a:spcPct val="15000"/>
              </a:spcBef>
              <a:spcAft>
                <a:spcPct val="15000"/>
              </a:spcAft>
            </a:pPr>
            <a:r>
              <a:rPr lang="tr-TR" altLang="tr-TR" sz="1800" b="1" smtClean="0">
                <a:solidFill>
                  <a:srgbClr val="000000"/>
                </a:solidFill>
              </a:rPr>
              <a:t>Eğer bir şey gerçek olamayacak kadar iyi ise, büyük olasılıkla öyledir. </a:t>
            </a:r>
            <a:endParaRPr lang="en-US" altLang="tr-TR" sz="1800" smtClean="0">
              <a:solidFill>
                <a:srgbClr val="000000"/>
              </a:solidFill>
            </a:endParaRPr>
          </a:p>
        </p:txBody>
      </p:sp>
      <p:pic>
        <p:nvPicPr>
          <p:cNvPr id="1844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5814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38862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48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7" y="824518"/>
            <a:ext cx="22288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76868"/>
            <a:ext cx="7760742" cy="151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74291" y="3779646"/>
            <a:ext cx="7315200" cy="1920526"/>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tr-TR" dirty="0"/>
              <a:t>Doğada tersinir hal değişimlerine rastlanmaz. </a:t>
            </a:r>
            <a:endParaRPr lang="en-US" dirty="0"/>
          </a:p>
          <a:p>
            <a:pPr marL="342900" indent="-342900">
              <a:spcBef>
                <a:spcPct val="10000"/>
              </a:spcBef>
              <a:spcAft>
                <a:spcPct val="10000"/>
              </a:spcAft>
              <a:buClr>
                <a:srgbClr val="FF3300"/>
              </a:buClr>
              <a:buFontTx/>
              <a:buChar char="•"/>
            </a:pPr>
            <a:r>
              <a:rPr lang="tr-TR" i="1" dirty="0"/>
              <a:t>Neden tersinir hal değişimleriyle  uğraşırız </a:t>
            </a:r>
            <a:r>
              <a:rPr lang="en-US" b="1" dirty="0"/>
              <a:t>?</a:t>
            </a:r>
          </a:p>
          <a:p>
            <a:pPr marL="342900" indent="-342900">
              <a:spcBef>
                <a:spcPct val="10000"/>
              </a:spcBef>
              <a:spcAft>
                <a:spcPct val="10000"/>
              </a:spcAft>
              <a:buClr>
                <a:srgbClr val="FF3300"/>
              </a:buClr>
              <a:buFontTx/>
              <a:buChar char="•"/>
            </a:pPr>
            <a:r>
              <a:rPr lang="en-US" b="1" dirty="0"/>
              <a:t>(1)</a:t>
            </a:r>
            <a:r>
              <a:rPr lang="en-US" dirty="0">
                <a:solidFill>
                  <a:srgbClr val="CC00CC"/>
                </a:solidFill>
              </a:rPr>
              <a:t> </a:t>
            </a:r>
            <a:r>
              <a:rPr lang="tr-TR" dirty="0">
                <a:solidFill>
                  <a:srgbClr val="CC00CC"/>
                </a:solidFill>
              </a:rPr>
              <a:t>İncelemek kolaydır ve </a:t>
            </a:r>
            <a:r>
              <a:rPr lang="en-US" b="1" dirty="0"/>
              <a:t>(2)</a:t>
            </a:r>
            <a:r>
              <a:rPr lang="en-US" dirty="0">
                <a:solidFill>
                  <a:srgbClr val="CC00CC"/>
                </a:solidFill>
              </a:rPr>
              <a:t> </a:t>
            </a:r>
            <a:r>
              <a:rPr lang="tr-TR" dirty="0">
                <a:solidFill>
                  <a:srgbClr val="CC00CC"/>
                </a:solidFill>
              </a:rPr>
              <a:t>Gerçek hal değişimlerinin karşılaştırılabileceği ideal modeller (kuramsal limitler) oluştururlar. </a:t>
            </a:r>
            <a:endParaRPr lang="en-US" dirty="0">
              <a:solidFill>
                <a:srgbClr val="CC00CC"/>
              </a:solidFill>
            </a:endParaRPr>
          </a:p>
          <a:p>
            <a:pPr marL="342900" indent="-342900">
              <a:buClr>
                <a:srgbClr val="FF0000"/>
              </a:buClr>
              <a:buFont typeface="Arial" charset="0"/>
              <a:buChar char="•"/>
            </a:pPr>
            <a:r>
              <a:rPr lang="tr-TR" dirty="0"/>
              <a:t>Bazı hal değişimleri diğerlerine göre daha çok tersinmezdir.</a:t>
            </a:r>
          </a:p>
          <a:p>
            <a:pPr marL="342900" indent="-342900">
              <a:spcBef>
                <a:spcPct val="10000"/>
              </a:spcBef>
              <a:spcAft>
                <a:spcPct val="10000"/>
              </a:spcAft>
              <a:buClr>
                <a:srgbClr val="FF3300"/>
              </a:buClr>
              <a:buFontTx/>
              <a:buChar char="•"/>
            </a:pPr>
            <a:r>
              <a:rPr lang="tr-TR" dirty="0"/>
              <a:t>Tersinir hal değişimlerini tahmin etmeye çalışırız. </a:t>
            </a:r>
            <a:endParaRPr lang="en-US" b="1" dirty="0">
              <a:solidFill>
                <a:srgbClr val="CC00CC"/>
              </a:solidFill>
            </a:endParaRPr>
          </a:p>
        </p:txBody>
      </p:sp>
      <p:sp>
        <p:nvSpPr>
          <p:cNvPr id="3" name="Metin kutusu 2"/>
          <p:cNvSpPr txBox="1"/>
          <p:nvPr/>
        </p:nvSpPr>
        <p:spPr>
          <a:xfrm>
            <a:off x="683568" y="3140968"/>
            <a:ext cx="5256584" cy="646331"/>
          </a:xfrm>
          <a:prstGeom prst="rect">
            <a:avLst/>
          </a:prstGeom>
          <a:noFill/>
        </p:spPr>
        <p:txBody>
          <a:bodyPr wrap="square" rtlCol="0">
            <a:spAutoFit/>
          </a:bodyPr>
          <a:lstStyle/>
          <a:p>
            <a:r>
              <a:rPr lang="tr-TR" dirty="0" smtClean="0"/>
              <a:t>Tersinmez işlem: Tersinir olmayan işlemdir. (gerçek işlemdir)</a:t>
            </a:r>
            <a:endParaRPr lang="en-US" dirty="0"/>
          </a:p>
        </p:txBody>
      </p:sp>
    </p:spTree>
    <p:extLst>
      <p:ext uri="{BB962C8B-B14F-4D97-AF65-F5344CB8AC3E}">
        <p14:creationId xmlns:p14="http://schemas.microsoft.com/office/powerpoint/2010/main" val="137211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0" y="1052736"/>
            <a:ext cx="8017926" cy="195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2" y="3369631"/>
            <a:ext cx="4519588" cy="318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22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 y="980727"/>
            <a:ext cx="8250139" cy="228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27" y="3269638"/>
            <a:ext cx="7998001" cy="82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974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838325"/>
            <a:ext cx="67532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3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7" y="857397"/>
            <a:ext cx="6708668" cy="559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3"/>
          <p:cNvSpPr>
            <a:spLocks noChangeArrowheads="1"/>
          </p:cNvSpPr>
          <p:nvPr/>
        </p:nvSpPr>
        <p:spPr bwMode="auto">
          <a:xfrm>
            <a:off x="7581900" y="3766740"/>
            <a:ext cx="14097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dirty="0"/>
              <a:t>Bu sıcaklık ölçeği </a:t>
            </a:r>
            <a:r>
              <a:rPr lang="tr-TR" b="1" dirty="0">
                <a:solidFill>
                  <a:srgbClr val="CC00CC"/>
                </a:solidFill>
              </a:rPr>
              <a:t>Kelvin ölçeği </a:t>
            </a:r>
            <a:r>
              <a:rPr lang="tr-TR" dirty="0"/>
              <a:t>olarak adlandırılır ve bu ölçeğe göre sıcaklıklara </a:t>
            </a:r>
            <a:r>
              <a:rPr lang="tr-TR" b="1" dirty="0">
                <a:solidFill>
                  <a:srgbClr val="CC00CC"/>
                </a:solidFill>
              </a:rPr>
              <a:t>mutlak sıcaklıklar </a:t>
            </a:r>
            <a:r>
              <a:rPr lang="tr-TR" dirty="0"/>
              <a:t>denir. </a:t>
            </a:r>
          </a:p>
        </p:txBody>
      </p:sp>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3228765"/>
            <a:ext cx="990600" cy="46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01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0" y="1268760"/>
            <a:ext cx="820215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130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373" y="811260"/>
            <a:ext cx="6718717" cy="569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31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
        <p:nvSpPr>
          <p:cNvPr id="3" name="Metin kutusu 2"/>
          <p:cNvSpPr txBox="1"/>
          <p:nvPr/>
        </p:nvSpPr>
        <p:spPr>
          <a:xfrm>
            <a:off x="251520" y="332656"/>
            <a:ext cx="8640960" cy="1015663"/>
          </a:xfrm>
          <a:prstGeom prst="rect">
            <a:avLst/>
          </a:prstGeom>
          <a:noFill/>
        </p:spPr>
        <p:txBody>
          <a:bodyPr wrap="square" rtlCol="0">
            <a:spAutoFit/>
          </a:bodyPr>
          <a:lstStyle/>
          <a:p>
            <a:pPr algn="ctr"/>
            <a:r>
              <a:rPr lang="tr-TR" sz="3200" b="1" dirty="0"/>
              <a:t>BÖLÜM – </a:t>
            </a:r>
            <a:r>
              <a:rPr lang="tr-TR" sz="3200" b="1" dirty="0" smtClean="0"/>
              <a:t>5</a:t>
            </a:r>
            <a:endParaRPr lang="tr-TR" sz="3200" b="1" dirty="0"/>
          </a:p>
          <a:p>
            <a:pPr algn="ctr"/>
            <a:r>
              <a:rPr lang="tr-TR" sz="2800" b="1" dirty="0" smtClean="0"/>
              <a:t>TERMODİNAMİĞİN İKİNCİ YASASI</a:t>
            </a:r>
            <a:endParaRPr lang="tr-TR"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97" y="1484784"/>
            <a:ext cx="3600400" cy="144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97" y="1196752"/>
            <a:ext cx="486736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32297"/>
            <a:ext cx="2788805" cy="205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429000"/>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19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23" y="1268760"/>
            <a:ext cx="7269110" cy="298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928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679" y="824518"/>
            <a:ext cx="14097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28" y="1062643"/>
            <a:ext cx="7428802" cy="171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996952"/>
            <a:ext cx="6696744" cy="266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531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5693"/>
            <a:ext cx="6840760" cy="247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614" y="3427220"/>
            <a:ext cx="6632611" cy="32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451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755650" y="404813"/>
            <a:ext cx="7993063"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smtClean="0">
                <a:solidFill>
                  <a:srgbClr val="FF00FF"/>
                </a:solidFill>
                <a:effectLst>
                  <a:outerShdw blurRad="38100" dist="38100" dir="2700000" algn="tl">
                    <a:srgbClr val="C0C0C0"/>
                  </a:outerShdw>
                </a:effectLst>
              </a:rPr>
              <a:t>ÖRNEK </a:t>
            </a:r>
          </a:p>
          <a:p>
            <a:pPr fontAlgn="base">
              <a:spcBef>
                <a:spcPct val="0"/>
              </a:spcBef>
              <a:spcAft>
                <a:spcPct val="0"/>
              </a:spcAft>
            </a:pPr>
            <a:r>
              <a:rPr lang="tr-TR" sz="1400" b="1" smtClean="0">
                <a:solidFill>
                  <a:srgbClr val="FFFFFF"/>
                </a:solidFill>
              </a:rPr>
              <a:t>Bir ısı makinesine kazandan 80 MW ısı geçişi olmaktadır. Isı makinesinin yakındaki bir akarsuya atık olarak verdiği ısı ise 50 MW'tır. Isı makinesinin net gücünü ve ısıl verimini hesaplayın.</a:t>
            </a:r>
          </a:p>
          <a:p>
            <a:pPr fontAlgn="base">
              <a:spcBef>
                <a:spcPct val="0"/>
              </a:spcBef>
              <a:spcAft>
                <a:spcPct val="0"/>
              </a:spcAft>
            </a:pPr>
            <a:endParaRPr lang="tr-TR" sz="1400" b="1" smtClean="0">
              <a:solidFill>
                <a:srgbClr val="FFFFFF"/>
              </a:solidFill>
            </a:endParaRPr>
          </a:p>
          <a:p>
            <a:pPr fontAlgn="base">
              <a:spcBef>
                <a:spcPct val="0"/>
              </a:spcBef>
              <a:spcAft>
                <a:spcPct val="0"/>
              </a:spcAft>
            </a:pPr>
            <a:r>
              <a:rPr lang="tr-TR" sz="1400" b="1" smtClean="0">
                <a:solidFill>
                  <a:srgbClr val="FF0000"/>
                </a:solidFill>
              </a:rPr>
              <a:t>Çözüm</a:t>
            </a:r>
            <a:r>
              <a:rPr lang="tr-TR" sz="1400" b="1" smtClean="0">
                <a:solidFill>
                  <a:srgbClr val="000000"/>
                </a:solidFill>
              </a:rPr>
              <a:t> </a:t>
            </a:r>
          </a:p>
          <a:p>
            <a:pPr fontAlgn="base">
              <a:spcBef>
                <a:spcPct val="0"/>
              </a:spcBef>
              <a:spcAft>
                <a:spcPct val="0"/>
              </a:spcAft>
            </a:pPr>
            <a:r>
              <a:rPr lang="tr-TR" sz="1400" b="1" smtClean="0">
                <a:solidFill>
                  <a:srgbClr val="000000"/>
                </a:solidFill>
              </a:rPr>
              <a:t>Bu ısı makinesi için kazan, yüksek sıcaklıktaki ısıl enerji deposu, akarsu ise düşük sıcaklıktaki ısıl enerji deposu olmaktadır. Isı makinesinin aldığı ve verdiği ısılar,</a:t>
            </a:r>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492375"/>
            <a:ext cx="28797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357563"/>
            <a:ext cx="400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149725"/>
            <a:ext cx="381635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92375"/>
            <a:ext cx="205105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25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11188" y="333375"/>
            <a:ext cx="7921625"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tr-TR" b="1" smtClean="0">
                <a:solidFill>
                  <a:srgbClr val="FF00FF"/>
                </a:solidFill>
                <a:effectLst>
                  <a:outerShdw blurRad="38100" dist="38100" dir="2700000" algn="tl">
                    <a:srgbClr val="C0C0C0"/>
                  </a:outerShdw>
                </a:effectLst>
              </a:rPr>
              <a:t>ÖRNEK</a:t>
            </a:r>
          </a:p>
          <a:p>
            <a:pPr algn="just" fontAlgn="base">
              <a:spcBef>
                <a:spcPct val="0"/>
              </a:spcBef>
              <a:spcAft>
                <a:spcPct val="0"/>
              </a:spcAft>
            </a:pPr>
            <a:r>
              <a:rPr lang="tr-TR" sz="1400" b="1" smtClean="0">
                <a:solidFill>
                  <a:srgbClr val="FFFFFF"/>
                </a:solidFill>
              </a:rPr>
              <a:t>Bir buzdolabının iç ortamından dakikada 360 kJ ısı çekilerek iç ortam 4 °C sıcaklıkta tutulmaktadır. Buzdolabını çalıştırmak için gerekli güç 2 kW olduğuna göre, (a) buzdolabının etkinlik katsayısını, </a:t>
            </a:r>
            <a:r>
              <a:rPr lang="tr-TR" sz="1400" b="1" i="1" smtClean="0">
                <a:solidFill>
                  <a:srgbClr val="FFFFFF"/>
                </a:solidFill>
              </a:rPr>
              <a:t>(b) </a:t>
            </a:r>
            <a:r>
              <a:rPr lang="tr-TR" sz="1400" b="1" smtClean="0">
                <a:solidFill>
                  <a:srgbClr val="FFFFFF"/>
                </a:solidFill>
              </a:rPr>
              <a:t>buzdolabından mutfağa olan ısı geçişini hesaplayın.</a:t>
            </a:r>
          </a:p>
          <a:p>
            <a:pPr algn="just" fontAlgn="base">
              <a:spcBef>
                <a:spcPct val="0"/>
              </a:spcBef>
              <a:spcAft>
                <a:spcPct val="0"/>
              </a:spcAft>
            </a:pPr>
            <a:endParaRPr lang="tr-TR" sz="1400" b="1" smtClean="0">
              <a:solidFill>
                <a:srgbClr val="FFFFFF"/>
              </a:solidFill>
            </a:endParaRPr>
          </a:p>
          <a:p>
            <a:pPr algn="just" fontAlgn="base">
              <a:spcBef>
                <a:spcPct val="0"/>
              </a:spcBef>
              <a:spcAft>
                <a:spcPct val="0"/>
              </a:spcAft>
            </a:pPr>
            <a:r>
              <a:rPr lang="tr-TR" sz="1400" b="1" smtClean="0">
                <a:solidFill>
                  <a:srgbClr val="FF0000"/>
                </a:solidFill>
              </a:rPr>
              <a:t>Çözüm</a:t>
            </a:r>
          </a:p>
          <a:p>
            <a:pPr algn="just" fontAlgn="base">
              <a:spcBef>
                <a:spcPct val="0"/>
              </a:spcBef>
              <a:spcAft>
                <a:spcPct val="0"/>
              </a:spcAft>
            </a:pPr>
            <a:r>
              <a:rPr lang="tr-TR" sz="1400" b="1" smtClean="0">
                <a:solidFill>
                  <a:srgbClr val="000000"/>
                </a:solidFill>
              </a:rPr>
              <a:t> (a) Soğutma makinesinin (buzdolabının) etkinlik katsayısı;</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557338"/>
            <a:ext cx="2200275"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92375"/>
            <a:ext cx="43195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9" name="Text Box 5"/>
          <p:cNvSpPr txBox="1">
            <a:spLocks noChangeArrowheads="1"/>
          </p:cNvSpPr>
          <p:nvPr/>
        </p:nvSpPr>
        <p:spPr bwMode="auto">
          <a:xfrm>
            <a:off x="684213" y="3716338"/>
            <a:ext cx="525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(b) </a:t>
            </a:r>
            <a:r>
              <a:rPr lang="tr-TR" sz="1400" b="1" smtClean="0">
                <a:solidFill>
                  <a:srgbClr val="000000"/>
                </a:solidFill>
              </a:rPr>
              <a:t>Buzdolabının mutfağa verdiği ısıyı hesaplamak için birinci yasadan yararlanılabilir:</a:t>
            </a:r>
          </a:p>
        </p:txBody>
      </p:sp>
      <p:pic>
        <p:nvPicPr>
          <p:cNvPr id="1136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08500"/>
            <a:ext cx="56165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1" name="Text Box 7"/>
          <p:cNvSpPr txBox="1">
            <a:spLocks noChangeArrowheads="1"/>
          </p:cNvSpPr>
          <p:nvPr/>
        </p:nvSpPr>
        <p:spPr bwMode="auto">
          <a:xfrm>
            <a:off x="611188" y="5334000"/>
            <a:ext cx="7993062" cy="942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Dikkat edilirse mutfağa geçen ısı, soğutulan ortamdan çekilen ısıyla buzdolabına giren elektrik işinin toplamıdır. Mutfağa geçen ısı, mutfağın iç enerjisini (sıcaklığını) artırmaktadır. Bu örnekten de açıkça görüldüğü gibi, enerji bir biçimden diğerine dönüşebilmekte, bir ortamdan başka bir ortama geçebilmekte, fakat hiçbir zaman yok olmamaktadır.</a:t>
            </a:r>
          </a:p>
        </p:txBody>
      </p:sp>
    </p:spTree>
    <p:extLst>
      <p:ext uri="{BB962C8B-B14F-4D97-AF65-F5344CB8AC3E}">
        <p14:creationId xmlns:p14="http://schemas.microsoft.com/office/powerpoint/2010/main" val="942000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611188" y="0"/>
            <a:ext cx="80645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885825" indent="-342900" eaLnBrk="0" hangingPunct="0">
              <a:defRPr sz="3200">
                <a:solidFill>
                  <a:schemeClr val="tx1"/>
                </a:solidFill>
                <a:latin typeface="Arial" charset="0"/>
              </a:defRPr>
            </a:lvl2pPr>
            <a:lvl3pPr marL="1408113" indent="-342900" eaLnBrk="0" hangingPunct="0">
              <a:defRPr sz="3200">
                <a:solidFill>
                  <a:schemeClr val="tx1"/>
                </a:solidFill>
                <a:latin typeface="Arial" charset="0"/>
              </a:defRPr>
            </a:lvl3pPr>
            <a:lvl4pPr marL="1930400" indent="-342900" eaLnBrk="0" hangingPunct="0">
              <a:defRPr sz="3200">
                <a:solidFill>
                  <a:schemeClr val="tx1"/>
                </a:solidFill>
                <a:latin typeface="Arial" charset="0"/>
              </a:defRPr>
            </a:lvl4pPr>
            <a:lvl5pPr marL="2452688" indent="-342900" eaLnBrk="0" hangingPunct="0">
              <a:defRPr sz="3200">
                <a:solidFill>
                  <a:schemeClr val="tx1"/>
                </a:solidFill>
                <a:latin typeface="Arial" charset="0"/>
              </a:defRPr>
            </a:lvl5pPr>
            <a:lvl6pPr marL="2909888" indent="-342900" eaLnBrk="0" fontAlgn="base" hangingPunct="0">
              <a:spcBef>
                <a:spcPct val="0"/>
              </a:spcBef>
              <a:spcAft>
                <a:spcPct val="0"/>
              </a:spcAft>
              <a:defRPr sz="3200">
                <a:solidFill>
                  <a:schemeClr val="tx1"/>
                </a:solidFill>
                <a:latin typeface="Arial" charset="0"/>
              </a:defRPr>
            </a:lvl6pPr>
            <a:lvl7pPr marL="3367088" indent="-342900" eaLnBrk="0" fontAlgn="base" hangingPunct="0">
              <a:spcBef>
                <a:spcPct val="0"/>
              </a:spcBef>
              <a:spcAft>
                <a:spcPct val="0"/>
              </a:spcAft>
              <a:defRPr sz="3200">
                <a:solidFill>
                  <a:schemeClr val="tx1"/>
                </a:solidFill>
                <a:latin typeface="Arial" charset="0"/>
              </a:defRPr>
            </a:lvl7pPr>
            <a:lvl8pPr marL="3824288" indent="-342900" eaLnBrk="0" fontAlgn="base" hangingPunct="0">
              <a:spcBef>
                <a:spcPct val="0"/>
              </a:spcBef>
              <a:spcAft>
                <a:spcPct val="0"/>
              </a:spcAft>
              <a:defRPr sz="3200">
                <a:solidFill>
                  <a:schemeClr val="tx1"/>
                </a:solidFill>
                <a:latin typeface="Arial" charset="0"/>
              </a:defRPr>
            </a:lvl8pPr>
            <a:lvl9pPr marL="4281488" indent="-3429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tr-TR" sz="1800" b="1" smtClean="0">
                <a:solidFill>
                  <a:srgbClr val="FF00FF"/>
                </a:solidFill>
                <a:effectLst>
                  <a:outerShdw blurRad="38100" dist="38100" dir="2700000" algn="tl">
                    <a:srgbClr val="C0C0C0"/>
                  </a:outerShdw>
                </a:effectLst>
              </a:rPr>
              <a:t>ÖRNEK </a:t>
            </a:r>
          </a:p>
          <a:p>
            <a:pPr eaLnBrk="1" fontAlgn="base" hangingPunct="1">
              <a:spcBef>
                <a:spcPct val="0"/>
              </a:spcBef>
              <a:spcAft>
                <a:spcPct val="0"/>
              </a:spcAft>
            </a:pPr>
            <a:r>
              <a:rPr lang="tr-TR" sz="1400" b="1" smtClean="0">
                <a:solidFill>
                  <a:srgbClr val="FFFFFF"/>
                </a:solidFill>
              </a:rPr>
              <a:t>Bir evi ısıtmak için ısı pompası kullanılmaktadır. Dış sıcaklığın -2 °C olduğu bir zamanda evin ısı kaybı 80000 kJ/h'dir. Evin iç sıcaklığı 20 °C'dir. Isı pompasının etki katsayısı (COP</a:t>
            </a:r>
            <a:r>
              <a:rPr lang="tr-TR" sz="1400" b="1" baseline="-25000" smtClean="0">
                <a:solidFill>
                  <a:srgbClr val="FFFFFF"/>
                </a:solidFill>
              </a:rPr>
              <a:t>IP</a:t>
            </a:r>
            <a:r>
              <a:rPr lang="tr-TR" sz="1400" b="1" smtClean="0">
                <a:solidFill>
                  <a:srgbClr val="FFFFFF"/>
                </a:solidFill>
              </a:rPr>
              <a:t>) bu koşullarda 2.5 ise, </a:t>
            </a:r>
          </a:p>
          <a:p>
            <a:pPr eaLnBrk="1" fontAlgn="base" hangingPunct="1">
              <a:spcBef>
                <a:spcPct val="0"/>
              </a:spcBef>
              <a:spcAft>
                <a:spcPct val="0"/>
              </a:spcAft>
              <a:buFontTx/>
              <a:buAutoNum type="alphaLcParenBoth"/>
            </a:pPr>
            <a:r>
              <a:rPr lang="tr-TR" sz="1400" b="1" smtClean="0">
                <a:solidFill>
                  <a:srgbClr val="FFFFFF"/>
                </a:solidFill>
              </a:rPr>
              <a:t> Isı pompasının tükettiği gücü, </a:t>
            </a:r>
          </a:p>
          <a:p>
            <a:pPr eaLnBrk="1" fontAlgn="base" hangingPunct="1">
              <a:spcBef>
                <a:spcPct val="0"/>
              </a:spcBef>
              <a:spcAft>
                <a:spcPct val="0"/>
              </a:spcAft>
              <a:buFontTx/>
              <a:buAutoNum type="alphaLcParenBoth"/>
            </a:pPr>
            <a:r>
              <a:rPr lang="tr-TR" sz="1400" b="1" smtClean="0">
                <a:solidFill>
                  <a:srgbClr val="FFFFFF"/>
                </a:solidFill>
              </a:rPr>
              <a:t> Soğuk dış havadan ısı pompasına geçen ısıyı hesaplayın.</a:t>
            </a:r>
          </a:p>
          <a:p>
            <a:pPr eaLnBrk="1" fontAlgn="base" hangingPunct="1">
              <a:spcBef>
                <a:spcPct val="0"/>
              </a:spcBef>
              <a:spcAft>
                <a:spcPct val="0"/>
              </a:spcAft>
            </a:pPr>
            <a:endParaRPr lang="tr-TR" sz="1400" b="1" smtClean="0">
              <a:solidFill>
                <a:srgbClr val="FFFFFF"/>
              </a:solidFill>
            </a:endParaRPr>
          </a:p>
          <a:p>
            <a:pPr eaLnBrk="1" fontAlgn="base" hangingPunct="1">
              <a:spcBef>
                <a:spcPct val="0"/>
              </a:spcBef>
              <a:spcAft>
                <a:spcPct val="0"/>
              </a:spcAft>
            </a:pPr>
            <a:r>
              <a:rPr lang="tr-TR" sz="1400" b="1" smtClean="0">
                <a:solidFill>
                  <a:srgbClr val="FF0000"/>
                </a:solidFill>
              </a:rPr>
              <a:t>Çözüm</a:t>
            </a:r>
            <a:r>
              <a:rPr lang="tr-TR" sz="1400" b="1" smtClean="0">
                <a:solidFill>
                  <a:srgbClr val="000000"/>
                </a:solidFill>
              </a:rPr>
              <a:t> </a:t>
            </a:r>
          </a:p>
          <a:p>
            <a:pPr eaLnBrk="1" fontAlgn="base" hangingPunct="1">
              <a:spcBef>
                <a:spcPct val="0"/>
              </a:spcBef>
              <a:spcAft>
                <a:spcPct val="0"/>
              </a:spcAft>
            </a:pPr>
            <a:r>
              <a:rPr lang="tr-TR" sz="1400" b="1" smtClean="0">
                <a:solidFill>
                  <a:srgbClr val="000000"/>
                </a:solidFill>
              </a:rPr>
              <a:t>(a) Şekilde gösterilen ısı pompası tarafından tüketilen güç, ısı pompası için etkinlik katsayısı:</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133600"/>
            <a:ext cx="2668587"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636838"/>
            <a:ext cx="467995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3" name="Text Box 5"/>
          <p:cNvSpPr txBox="1">
            <a:spLocks noChangeArrowheads="1"/>
          </p:cNvSpPr>
          <p:nvPr/>
        </p:nvSpPr>
        <p:spPr bwMode="auto">
          <a:xfrm>
            <a:off x="684213" y="3716338"/>
            <a:ext cx="48244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(b)</a:t>
            </a:r>
            <a:r>
              <a:rPr lang="tr-TR" sz="1400" b="1" smtClean="0">
                <a:solidFill>
                  <a:srgbClr val="000000"/>
                </a:solidFill>
              </a:rPr>
              <a:t> Dışarıdan alınması gereken ısı çevrim için enerjinin korunumu ilkesinden;</a:t>
            </a:r>
          </a:p>
        </p:txBody>
      </p:sp>
      <p:pic>
        <p:nvPicPr>
          <p:cNvPr id="1146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292600"/>
            <a:ext cx="46799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5" name="Text Box 7"/>
          <p:cNvSpPr txBox="1">
            <a:spLocks noChangeArrowheads="1"/>
          </p:cNvSpPr>
          <p:nvPr/>
        </p:nvSpPr>
        <p:spPr bwMode="auto">
          <a:xfrm>
            <a:off x="395288" y="4876800"/>
            <a:ext cx="5761037" cy="13684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Eve bir saatte verilen 80000 kJ ısının 48000 kJ kadarlık bölümü soğuk dış havadan alınmaktadır. Bu nedenle, ödeme yapılarak alınan enerji, ısı pompasına bir saatte elektrik enerjisi olarak giren 32000 kJ enerjidir. Eğer doğrudan bir elektrikli ısıtıcı kullanılsaydı, saatte 80000 kJ enerjinin tümünün ödenmesi gerekirdi. Bu değer ısı pompası için yapılması gereken ödemenin 2.5 katıdır. </a:t>
            </a:r>
          </a:p>
        </p:txBody>
      </p:sp>
    </p:spTree>
    <p:extLst>
      <p:ext uri="{BB962C8B-B14F-4D97-AF65-F5344CB8AC3E}">
        <p14:creationId xmlns:p14="http://schemas.microsoft.com/office/powerpoint/2010/main" val="3441856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684213" y="0"/>
            <a:ext cx="8078787"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800100" indent="-342900" eaLnBrk="0" hangingPunct="0">
              <a:defRPr sz="3200">
                <a:solidFill>
                  <a:schemeClr val="tx1"/>
                </a:solidFill>
                <a:latin typeface="Arial" charset="0"/>
              </a:defRPr>
            </a:lvl2pPr>
            <a:lvl3pPr marL="1306513" indent="-342900" eaLnBrk="0" hangingPunct="0">
              <a:defRPr sz="3200">
                <a:solidFill>
                  <a:schemeClr val="tx1"/>
                </a:solidFill>
                <a:latin typeface="Arial" charset="0"/>
              </a:defRPr>
            </a:lvl3pPr>
            <a:lvl4pPr marL="1828800" indent="-342900" eaLnBrk="0" hangingPunct="0">
              <a:defRPr sz="3200">
                <a:solidFill>
                  <a:schemeClr val="tx1"/>
                </a:solidFill>
                <a:latin typeface="Arial" charset="0"/>
              </a:defRPr>
            </a:lvl4pPr>
            <a:lvl5pPr marL="2351088" indent="-342900" eaLnBrk="0" hangingPunct="0">
              <a:defRPr sz="3200">
                <a:solidFill>
                  <a:schemeClr val="tx1"/>
                </a:solidFill>
                <a:latin typeface="Arial" charset="0"/>
              </a:defRPr>
            </a:lvl5pPr>
            <a:lvl6pPr marL="2808288" indent="-342900" eaLnBrk="0" fontAlgn="base" hangingPunct="0">
              <a:spcBef>
                <a:spcPct val="0"/>
              </a:spcBef>
              <a:spcAft>
                <a:spcPct val="0"/>
              </a:spcAft>
              <a:defRPr sz="3200">
                <a:solidFill>
                  <a:schemeClr val="tx1"/>
                </a:solidFill>
                <a:latin typeface="Arial" charset="0"/>
              </a:defRPr>
            </a:lvl6pPr>
            <a:lvl7pPr marL="3265488" indent="-342900" eaLnBrk="0" fontAlgn="base" hangingPunct="0">
              <a:spcBef>
                <a:spcPct val="0"/>
              </a:spcBef>
              <a:spcAft>
                <a:spcPct val="0"/>
              </a:spcAft>
              <a:defRPr sz="3200">
                <a:solidFill>
                  <a:schemeClr val="tx1"/>
                </a:solidFill>
                <a:latin typeface="Arial" charset="0"/>
              </a:defRPr>
            </a:lvl7pPr>
            <a:lvl8pPr marL="3722688" indent="-342900" eaLnBrk="0" fontAlgn="base" hangingPunct="0">
              <a:spcBef>
                <a:spcPct val="0"/>
              </a:spcBef>
              <a:spcAft>
                <a:spcPct val="0"/>
              </a:spcAft>
              <a:defRPr sz="3200">
                <a:solidFill>
                  <a:schemeClr val="tx1"/>
                </a:solidFill>
                <a:latin typeface="Arial" charset="0"/>
              </a:defRPr>
            </a:lvl8pPr>
            <a:lvl9pPr marL="4179888" indent="-342900" eaLnBrk="0" fontAlgn="base" hangingPunct="0">
              <a:spcBef>
                <a:spcPct val="0"/>
              </a:spcBef>
              <a:spcAft>
                <a:spcPct val="0"/>
              </a:spcAft>
              <a:defRPr sz="3200">
                <a:solidFill>
                  <a:schemeClr val="tx1"/>
                </a:solidFill>
                <a:latin typeface="Arial" charset="0"/>
              </a:defRPr>
            </a:lvl9pPr>
          </a:lstStyle>
          <a:p>
            <a:pPr algn="just" eaLnBrk="1" fontAlgn="base" hangingPunct="1">
              <a:spcBef>
                <a:spcPct val="0"/>
              </a:spcBef>
              <a:spcAft>
                <a:spcPct val="0"/>
              </a:spcAft>
            </a:pPr>
            <a:r>
              <a:rPr lang="tr-TR" sz="1800" b="1" smtClean="0">
                <a:solidFill>
                  <a:srgbClr val="FF00FF"/>
                </a:solidFill>
                <a:effectLst>
                  <a:outerShdw blurRad="38100" dist="38100" dir="2700000" algn="tl">
                    <a:srgbClr val="C0C0C0"/>
                  </a:outerShdw>
                </a:effectLst>
              </a:rPr>
              <a:t>ÖRNEK </a:t>
            </a:r>
          </a:p>
          <a:p>
            <a:pPr algn="just" eaLnBrk="1" fontAlgn="base" hangingPunct="1">
              <a:spcBef>
                <a:spcPct val="0"/>
              </a:spcBef>
              <a:spcAft>
                <a:spcPct val="0"/>
              </a:spcAft>
            </a:pPr>
            <a:r>
              <a:rPr lang="tr-TR" sz="1400" b="1" smtClean="0">
                <a:solidFill>
                  <a:srgbClr val="FFFFFF"/>
                </a:solidFill>
              </a:rPr>
              <a:t>Şekilde gösterilen Carnot ısı makinesi, 652 °C sıcaklıktaki bir ısıl enerji deposundan 500 kJ enerji almakta ve 30 °C sıcaklıktaki bir ısıl enerji deposuna ısı vermektedir, </a:t>
            </a:r>
          </a:p>
          <a:p>
            <a:pPr algn="just" eaLnBrk="1" fontAlgn="base" hangingPunct="1">
              <a:spcBef>
                <a:spcPct val="0"/>
              </a:spcBef>
              <a:spcAft>
                <a:spcPct val="0"/>
              </a:spcAft>
              <a:buFontTx/>
              <a:buAutoNum type="alphaLcParenBoth"/>
            </a:pPr>
            <a:r>
              <a:rPr lang="tr-TR" sz="1400" b="1" smtClean="0">
                <a:solidFill>
                  <a:srgbClr val="FFFFFF"/>
                </a:solidFill>
              </a:rPr>
              <a:t> Carnot makinesinin ısıl verimini, </a:t>
            </a:r>
          </a:p>
          <a:p>
            <a:pPr algn="just" eaLnBrk="1" fontAlgn="base" hangingPunct="1">
              <a:spcBef>
                <a:spcPct val="0"/>
              </a:spcBef>
              <a:spcAft>
                <a:spcPct val="0"/>
              </a:spcAft>
              <a:buFontTx/>
              <a:buAutoNum type="alphaLcParenBoth"/>
            </a:pPr>
            <a:r>
              <a:rPr lang="tr-TR" sz="1400" b="1" smtClean="0">
                <a:solidFill>
                  <a:srgbClr val="FFFFFF"/>
                </a:solidFill>
              </a:rPr>
              <a:t> Düşük sıcaklıktaki ısıl enerji deposuna verilen ısıyı hesaplayın.</a:t>
            </a:r>
          </a:p>
          <a:p>
            <a:pPr algn="just" eaLnBrk="1" fontAlgn="base" hangingPunct="1">
              <a:spcBef>
                <a:spcPct val="0"/>
              </a:spcBef>
              <a:spcAft>
                <a:spcPct val="0"/>
              </a:spcAft>
            </a:pPr>
            <a:endParaRPr lang="tr-TR" sz="1400" b="1" smtClean="0">
              <a:solidFill>
                <a:srgbClr val="FFFFFF"/>
              </a:solidFill>
            </a:endParaRPr>
          </a:p>
          <a:p>
            <a:pPr algn="just" eaLnBrk="1" fontAlgn="base" hangingPunct="1">
              <a:spcBef>
                <a:spcPct val="0"/>
              </a:spcBef>
              <a:spcAft>
                <a:spcPct val="0"/>
              </a:spcAft>
            </a:pPr>
            <a:endParaRPr lang="tr-TR" sz="1400" b="1" smtClean="0">
              <a:solidFill>
                <a:srgbClr val="FFFFFF"/>
              </a:solidFill>
            </a:endParaRPr>
          </a:p>
          <a:p>
            <a:pPr algn="just" eaLnBrk="1" fontAlgn="base" hangingPunct="1">
              <a:spcBef>
                <a:spcPct val="0"/>
              </a:spcBef>
              <a:spcAft>
                <a:spcPct val="0"/>
              </a:spcAft>
            </a:pPr>
            <a:r>
              <a:rPr lang="tr-TR" sz="1400" b="1" smtClean="0">
                <a:solidFill>
                  <a:srgbClr val="FF0000"/>
                </a:solidFill>
              </a:rPr>
              <a:t>Çözüm</a:t>
            </a:r>
            <a:r>
              <a:rPr lang="tr-TR" sz="1400" b="1" smtClean="0">
                <a:solidFill>
                  <a:srgbClr val="000000"/>
                </a:solidFill>
              </a:rPr>
              <a:t> </a:t>
            </a:r>
            <a:r>
              <a:rPr lang="tr-TR" sz="1400" b="1" i="1" smtClean="0">
                <a:solidFill>
                  <a:srgbClr val="000000"/>
                </a:solidFill>
              </a:rPr>
              <a:t>(a) </a:t>
            </a:r>
            <a:r>
              <a:rPr lang="tr-TR" sz="1400" b="1" smtClean="0">
                <a:solidFill>
                  <a:srgbClr val="000000"/>
                </a:solidFill>
              </a:rPr>
              <a:t>Carnot ısı makinesi tersinir bir makinedir, bu nedenle ısıl verimi:</a:t>
            </a:r>
          </a:p>
        </p:txBody>
      </p:sp>
      <p:pic>
        <p:nvPicPr>
          <p:cNvPr id="130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65313"/>
            <a:ext cx="2208212"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924175"/>
            <a:ext cx="4249737"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3" name="Text Box 5"/>
          <p:cNvSpPr txBox="1">
            <a:spLocks noChangeArrowheads="1"/>
          </p:cNvSpPr>
          <p:nvPr/>
        </p:nvSpPr>
        <p:spPr bwMode="auto">
          <a:xfrm>
            <a:off x="755650" y="3789363"/>
            <a:ext cx="6048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(b) </a:t>
            </a:r>
            <a:r>
              <a:rPr lang="tr-TR" sz="1400" b="1" smtClean="0">
                <a:solidFill>
                  <a:srgbClr val="000000"/>
                </a:solidFill>
              </a:rPr>
              <a:t>Tersinir bir ısı makinesi tarafından düşük sıcaklıktaki ısıl enerji deposuna verilen ısı:</a:t>
            </a:r>
          </a:p>
        </p:txBody>
      </p:sp>
      <p:pic>
        <p:nvPicPr>
          <p:cNvPr id="130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508500"/>
            <a:ext cx="4537075"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5" name="Text Box 7"/>
          <p:cNvSpPr txBox="1">
            <a:spLocks noChangeArrowheads="1"/>
          </p:cNvSpPr>
          <p:nvPr/>
        </p:nvSpPr>
        <p:spPr bwMode="auto">
          <a:xfrm>
            <a:off x="827088" y="5638800"/>
            <a:ext cx="7489825" cy="5175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Böylece, incelenen Carnot ısı makinesi her çevrimde aldığı 500 kJ ısının 163.8 kJ'lük bölümünü düşük sıcaklıktaki ısıl enerji deposuna vermektedir.</a:t>
            </a:r>
          </a:p>
        </p:txBody>
      </p:sp>
    </p:spTree>
    <p:extLst>
      <p:ext uri="{BB962C8B-B14F-4D97-AF65-F5344CB8AC3E}">
        <p14:creationId xmlns:p14="http://schemas.microsoft.com/office/powerpoint/2010/main" val="231613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611188" y="76200"/>
            <a:ext cx="7993062"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smtClean="0">
                <a:solidFill>
                  <a:srgbClr val="FF00FF"/>
                </a:solidFill>
                <a:effectLst>
                  <a:outerShdw blurRad="38100" dist="38100" dir="2700000" algn="tl">
                    <a:srgbClr val="C0C0C0"/>
                  </a:outerShdw>
                </a:effectLst>
              </a:rPr>
              <a:t>ÖRNEK</a:t>
            </a:r>
          </a:p>
          <a:p>
            <a:pPr fontAlgn="base">
              <a:spcBef>
                <a:spcPct val="0"/>
              </a:spcBef>
              <a:spcAft>
                <a:spcPct val="0"/>
              </a:spcAft>
            </a:pPr>
            <a:endParaRPr lang="tr-TR" b="1" smtClean="0">
              <a:solidFill>
                <a:srgbClr val="FF00FF"/>
              </a:solidFill>
              <a:effectLst>
                <a:outerShdw blurRad="38100" dist="38100" dir="2700000" algn="tl">
                  <a:srgbClr val="C0C0C0"/>
                </a:outerShdw>
              </a:effectLst>
            </a:endParaRPr>
          </a:p>
          <a:p>
            <a:pPr fontAlgn="base">
              <a:spcBef>
                <a:spcPct val="0"/>
              </a:spcBef>
              <a:spcAft>
                <a:spcPct val="0"/>
              </a:spcAft>
            </a:pPr>
            <a:r>
              <a:rPr lang="tr-TR" sz="1400" b="1" smtClean="0">
                <a:solidFill>
                  <a:srgbClr val="FFFFFF"/>
                </a:solidFill>
              </a:rPr>
              <a:t>Bir evi ısıtmak için ısı pompası kullanılmaktadır. Evin içi sürekli olarak 21 °C sıcaklıkta tutulmaktadır. Dışarıda sıcaklık -5 °C iken evin ısı kaybı 135000 kJ/h'dir. Verilen koşullarda ısı pompasını çalıştırmak için en az ne kadar güç gerekecektir?</a:t>
            </a:r>
          </a:p>
          <a:p>
            <a:pPr fontAlgn="base">
              <a:spcBef>
                <a:spcPct val="0"/>
              </a:spcBef>
              <a:spcAft>
                <a:spcPct val="0"/>
              </a:spcAft>
            </a:pPr>
            <a:endParaRPr lang="tr-TR" sz="1400" b="1" smtClean="0">
              <a:solidFill>
                <a:srgbClr val="FFFFFF"/>
              </a:solidFill>
            </a:endParaRPr>
          </a:p>
          <a:p>
            <a:pPr fontAlgn="base">
              <a:spcBef>
                <a:spcPct val="0"/>
              </a:spcBef>
              <a:spcAft>
                <a:spcPct val="0"/>
              </a:spcAft>
            </a:pPr>
            <a:r>
              <a:rPr lang="tr-TR" sz="1400" b="1" smtClean="0">
                <a:solidFill>
                  <a:srgbClr val="FF0000"/>
                </a:solidFill>
              </a:rPr>
              <a:t>Çözüm </a:t>
            </a:r>
          </a:p>
          <a:p>
            <a:pPr fontAlgn="base">
              <a:spcBef>
                <a:spcPct val="0"/>
              </a:spcBef>
              <a:spcAft>
                <a:spcPct val="0"/>
              </a:spcAft>
            </a:pPr>
            <a:r>
              <a:rPr lang="tr-TR" sz="1400" b="1" smtClean="0">
                <a:solidFill>
                  <a:srgbClr val="000000"/>
                </a:solidFill>
              </a:rPr>
              <a:t>Evin içini istenen sıcaklıkta tutabilmek için, ısı pompası kaybedilen ısıl enerji kadar ısıl enerjiyi eve sağlamak zorundadır. Başka bir deyişle, ısı pompası eve (yüksek sıcaklıktaki ısıl enerji deposuna) </a:t>
            </a:r>
            <a:r>
              <a:rPr lang="tr-TR" sz="1400" b="1" i="1" smtClean="0">
                <a:solidFill>
                  <a:srgbClr val="000000"/>
                </a:solidFill>
              </a:rPr>
              <a:t>Q</a:t>
            </a:r>
            <a:r>
              <a:rPr lang="tr-TR" sz="1400" b="1" i="1" baseline="-25000" smtClean="0">
                <a:solidFill>
                  <a:srgbClr val="000000"/>
                </a:solidFill>
              </a:rPr>
              <a:t>H</a:t>
            </a:r>
            <a:r>
              <a:rPr lang="tr-TR" sz="1400" b="1" i="1" smtClean="0">
                <a:solidFill>
                  <a:srgbClr val="000000"/>
                </a:solidFill>
              </a:rPr>
              <a:t> = </a:t>
            </a:r>
            <a:r>
              <a:rPr lang="tr-TR" sz="1400" b="1" smtClean="0">
                <a:solidFill>
                  <a:srgbClr val="000000"/>
                </a:solidFill>
              </a:rPr>
              <a:t>135000 kJ/h = 37.5 kVV ısı vermek durumundadır.</a:t>
            </a:r>
          </a:p>
        </p:txBody>
      </p:sp>
      <p:pic>
        <p:nvPicPr>
          <p:cNvPr id="133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413000"/>
            <a:ext cx="216376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971800"/>
            <a:ext cx="5256212"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886200"/>
            <a:ext cx="338455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6" name="Text Box 6"/>
          <p:cNvSpPr txBox="1">
            <a:spLocks noChangeArrowheads="1"/>
          </p:cNvSpPr>
          <p:nvPr/>
        </p:nvSpPr>
        <p:spPr bwMode="auto">
          <a:xfrm>
            <a:off x="539750" y="4876800"/>
            <a:ext cx="5976938" cy="13684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tr-TR" sz="1400" b="1" smtClean="0">
                <a:solidFill>
                  <a:srgbClr val="000000"/>
                </a:solidFill>
              </a:rPr>
              <a:t>Isı pompası evin ısı gereksinimini 3.32 kW elektrik gücü tüketerek karşılamaktadır. Eğer bu evde elektrikli ısıtıcılar kullanılsaydı, güç gereksinimi bu değerin 11.3 katı olan 37.5 kW olurdu. Bunun nedeni, elektrikli ısıtıcılarda elektriğin ısıya dönüşüm oranının 1:1 olmasıdır. Fakat ısı pompasıyla dışarıdan alınan ısıl enerjinin bir soğutma çevrimiyle eve aktarılması sadece 3.32 kW güç gerektirmektedir.  </a:t>
            </a:r>
          </a:p>
        </p:txBody>
      </p:sp>
    </p:spTree>
    <p:extLst>
      <p:ext uri="{BB962C8B-B14F-4D97-AF65-F5344CB8AC3E}">
        <p14:creationId xmlns:p14="http://schemas.microsoft.com/office/powerpoint/2010/main" val="73612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5" y="980728"/>
            <a:ext cx="859745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804" y="2680973"/>
            <a:ext cx="2779200" cy="186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29" y="2684375"/>
            <a:ext cx="26638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122617" y="4238215"/>
            <a:ext cx="2801024" cy="646331"/>
          </a:xfrm>
          <a:prstGeom prst="rect">
            <a:avLst/>
          </a:prstGeom>
          <a:noFill/>
        </p:spPr>
        <p:txBody>
          <a:bodyPr wrap="square" rtlCol="0">
            <a:spAutoFit/>
          </a:bodyPr>
          <a:lstStyle/>
          <a:p>
            <a:r>
              <a:rPr lang="tr-TR" dirty="0" smtClean="0"/>
              <a:t>Q=W (</a:t>
            </a:r>
            <a:r>
              <a:rPr lang="tr-TR" dirty="0" err="1" smtClean="0"/>
              <a:t>T.D.I.Kanununa</a:t>
            </a:r>
            <a:r>
              <a:rPr lang="tr-TR" dirty="0" smtClean="0"/>
              <a:t> uygun ama T.D.II. Kanununa aykırı)</a:t>
            </a:r>
            <a:endParaRPr lang="en-US"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9351" y="2975118"/>
            <a:ext cx="5715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4344835" y="4543681"/>
            <a:ext cx="4343178" cy="923330"/>
          </a:xfrm>
          <a:prstGeom prst="rect">
            <a:avLst/>
          </a:prstGeom>
          <a:noFill/>
        </p:spPr>
        <p:txBody>
          <a:bodyPr wrap="square" rtlCol="0">
            <a:spAutoFit/>
          </a:bodyPr>
          <a:lstStyle/>
          <a:p>
            <a:r>
              <a:rPr lang="tr-TR" dirty="0" smtClean="0"/>
              <a:t>Ağırlığın düşmesi ile pervane döner. İç enerji artar. (W=DU).  Ama pervaneye ısı vererek ağırlık </a:t>
            </a:r>
            <a:r>
              <a:rPr lang="tr-TR" dirty="0" err="1" smtClean="0"/>
              <a:t>kaldırılımaz</a:t>
            </a:r>
            <a:r>
              <a:rPr lang="tr-TR" dirty="0" smtClean="0"/>
              <a:t>.</a:t>
            </a:r>
            <a:endParaRPr lang="en-US" dirty="0"/>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60" y="5467011"/>
            <a:ext cx="5913288" cy="135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58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212" y="3298738"/>
            <a:ext cx="5715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96" y="1102553"/>
            <a:ext cx="8773244" cy="248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872" y="3717032"/>
            <a:ext cx="5727082" cy="276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56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4" y="1039530"/>
            <a:ext cx="8753368" cy="104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6" y="2492896"/>
            <a:ext cx="8437563"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038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30" y="1653859"/>
            <a:ext cx="8553797" cy="214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08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19" y="404664"/>
            <a:ext cx="67913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24518"/>
            <a:ext cx="8358214" cy="310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902357"/>
            <a:ext cx="4299360" cy="183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24" y="5738106"/>
            <a:ext cx="7339749" cy="84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574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dirty="0"/>
          </a:p>
        </p:txBody>
      </p:sp>
      <p:sp>
        <p:nvSpPr>
          <p:cNvPr id="7" name="Rectangle 3"/>
          <p:cNvSpPr txBox="1">
            <a:spLocks noChangeArrowheads="1"/>
          </p:cNvSpPr>
          <p:nvPr/>
        </p:nvSpPr>
        <p:spPr>
          <a:xfrm>
            <a:off x="360460" y="3779646"/>
            <a:ext cx="8250139"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8" name="Metin kutusu 7"/>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5</a:t>
            </a:r>
            <a:endParaRPr lang="tr-TR" sz="2000" b="1" dirty="0"/>
          </a:p>
          <a:p>
            <a:pPr algn="ctr"/>
            <a:r>
              <a:rPr lang="tr-TR" sz="2000" b="1" dirty="0" smtClean="0"/>
              <a:t>TERMODİNAMİĞİN İKİNCİ YASASI</a:t>
            </a:r>
            <a:endParaRPr lang="tr-TR" sz="20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21088"/>
            <a:ext cx="6660232" cy="243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17" y="1259242"/>
            <a:ext cx="8983934" cy="226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548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9</a:t>
            </a:fld>
            <a:endParaRPr lang="tr-TR"/>
          </a:p>
        </p:txBody>
      </p:sp>
      <p:pic>
        <p:nvPicPr>
          <p:cNvPr id="5" name="Resim 4"/>
          <p:cNvPicPr>
            <a:picLocks noChangeAspect="1"/>
          </p:cNvPicPr>
          <p:nvPr/>
        </p:nvPicPr>
        <p:blipFill>
          <a:blip r:embed="rId2"/>
          <a:stretch>
            <a:fillRect/>
          </a:stretch>
        </p:blipFill>
        <p:spPr>
          <a:xfrm>
            <a:off x="444378" y="165483"/>
            <a:ext cx="8101030" cy="6075773"/>
          </a:xfrm>
          <a:prstGeom prst="rect">
            <a:avLst/>
          </a:prstGeom>
        </p:spPr>
      </p:pic>
    </p:spTree>
    <p:extLst>
      <p:ext uri="{BB962C8B-B14F-4D97-AF65-F5344CB8AC3E}">
        <p14:creationId xmlns:p14="http://schemas.microsoft.com/office/powerpoint/2010/main" val="42874064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TC101972873[[fn=Yaz]]</Template>
  <TotalTime>2249</TotalTime>
  <Words>1085</Words>
  <Application>Microsoft Office PowerPoint</Application>
  <PresentationFormat>Ekran Gösterisi (4:3)</PresentationFormat>
  <Paragraphs>135</Paragraphs>
  <Slides>27</Slides>
  <Notes>16</Notes>
  <HiddenSlides>0</HiddenSlides>
  <MMClips>0</MMClips>
  <ScaleCrop>false</ScaleCrop>
  <HeadingPairs>
    <vt:vector size="6" baseType="variant">
      <vt:variant>
        <vt:lpstr>Kullanılan Yazı Tipleri</vt:lpstr>
      </vt:variant>
      <vt:variant>
        <vt:i4>2</vt:i4>
      </vt:variant>
      <vt:variant>
        <vt:lpstr>Tema</vt:lpstr>
      </vt:variant>
      <vt:variant>
        <vt:i4>3</vt:i4>
      </vt:variant>
      <vt:variant>
        <vt:lpstr>Slayt Başlıkları</vt:lpstr>
      </vt:variant>
      <vt:variant>
        <vt:i4>27</vt:i4>
      </vt:variant>
    </vt:vector>
  </HeadingPairs>
  <TitlesOfParts>
    <vt:vector size="32" baseType="lpstr">
      <vt:lpstr>Arial</vt:lpstr>
      <vt:lpstr>Calibri</vt:lpstr>
      <vt:lpstr>Ofis Teması</vt:lpstr>
      <vt:lpstr>4_Default Design</vt:lpstr>
      <vt:lpstr>1_Default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HBULUT</cp:lastModifiedBy>
  <cp:revision>369</cp:revision>
  <dcterms:created xsi:type="dcterms:W3CDTF">2013-08-29T13:19:34Z</dcterms:created>
  <dcterms:modified xsi:type="dcterms:W3CDTF">2018-12-03T13:12:34Z</dcterms:modified>
</cp:coreProperties>
</file>