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361" r:id="rId15"/>
    <p:sldId id="268" r:id="rId16"/>
    <p:sldId id="269" r:id="rId17"/>
    <p:sldId id="270" r:id="rId18"/>
    <p:sldId id="271" r:id="rId19"/>
    <p:sldId id="272" r:id="rId20"/>
    <p:sldId id="273" r:id="rId21"/>
    <p:sldId id="275" r:id="rId22"/>
    <p:sldId id="276" r:id="rId23"/>
    <p:sldId id="277" r:id="rId24"/>
    <p:sldId id="278" r:id="rId25"/>
    <p:sldId id="346" r:id="rId26"/>
    <p:sldId id="281" r:id="rId27"/>
    <p:sldId id="345" r:id="rId28"/>
    <p:sldId id="282" r:id="rId29"/>
    <p:sldId id="283" r:id="rId30"/>
    <p:sldId id="285" r:id="rId31"/>
    <p:sldId id="286" r:id="rId32"/>
    <p:sldId id="287" r:id="rId33"/>
    <p:sldId id="288" r:id="rId34"/>
    <p:sldId id="289" r:id="rId35"/>
    <p:sldId id="290" r:id="rId36"/>
    <p:sldId id="291" r:id="rId37"/>
    <p:sldId id="292" r:id="rId38"/>
    <p:sldId id="293" r:id="rId39"/>
    <p:sldId id="294" r:id="rId40"/>
    <p:sldId id="295" r:id="rId41"/>
    <p:sldId id="344" r:id="rId42"/>
    <p:sldId id="298" r:id="rId43"/>
    <p:sldId id="299" r:id="rId44"/>
    <p:sldId id="300" r:id="rId45"/>
    <p:sldId id="362" r:id="rId46"/>
    <p:sldId id="302" r:id="rId47"/>
    <p:sldId id="303" r:id="rId48"/>
    <p:sldId id="304" r:id="rId49"/>
    <p:sldId id="306" r:id="rId50"/>
    <p:sldId id="307" r:id="rId51"/>
    <p:sldId id="308" r:id="rId52"/>
    <p:sldId id="310" r:id="rId53"/>
    <p:sldId id="311" r:id="rId54"/>
    <p:sldId id="312" r:id="rId55"/>
    <p:sldId id="313" r:id="rId56"/>
    <p:sldId id="347" r:id="rId57"/>
    <p:sldId id="348" r:id="rId58"/>
    <p:sldId id="349" r:id="rId59"/>
    <p:sldId id="350" r:id="rId60"/>
    <p:sldId id="351" r:id="rId61"/>
    <p:sldId id="352" r:id="rId62"/>
    <p:sldId id="353" r:id="rId63"/>
    <p:sldId id="354" r:id="rId64"/>
    <p:sldId id="355" r:id="rId65"/>
    <p:sldId id="356" r:id="rId66"/>
    <p:sldId id="357" r:id="rId67"/>
    <p:sldId id="358" r:id="rId68"/>
    <p:sldId id="359" r:id="rId69"/>
    <p:sldId id="360" r:id="rId7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EC0749-A071-4B12-A737-CB19DA11BE8C}" type="datetimeFigureOut">
              <a:rPr lang="tr-TR" smtClean="0"/>
              <a:t>19.04.2024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CDB4D-55C1-4D8D-A98D-B68B554701C6}" type="slidenum">
              <a:rPr lang="tr-TR" smtClean="0"/>
              <a:t>‹#›</a:t>
            </a:fld>
            <a:endParaRPr lang="tr-TR"/>
          </a:p>
        </p:txBody>
      </p:sp>
    </p:spTree>
    <p:extLst>
      <p:ext uri="{BB962C8B-B14F-4D97-AF65-F5344CB8AC3E}">
        <p14:creationId xmlns:p14="http://schemas.microsoft.com/office/powerpoint/2010/main" val="208509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52E44D80-CB42-4432-ABCD-1D960F3040ED}" type="datetime1">
              <a:rPr lang="tr-TR" smtClean="0"/>
              <a:t>19.04.2024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4BEFF7-B7DF-46FB-8C18-48C9339AFC4D}" type="slidenum">
              <a:rPr lang="tr-TR" smtClean="0"/>
              <a:t>‹#›</a:t>
            </a:fld>
            <a:endParaRPr lang="tr-TR"/>
          </a:p>
        </p:txBody>
      </p:sp>
    </p:spTree>
    <p:extLst>
      <p:ext uri="{BB962C8B-B14F-4D97-AF65-F5344CB8AC3E}">
        <p14:creationId xmlns:p14="http://schemas.microsoft.com/office/powerpoint/2010/main" val="3657059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5A45F8B-842F-4586-BF8D-C07D4C320CA9}" type="datetime1">
              <a:rPr lang="tr-TR" smtClean="0"/>
              <a:t>19.04.2024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4BEFF7-B7DF-46FB-8C18-48C9339AFC4D}" type="slidenum">
              <a:rPr lang="tr-TR" smtClean="0"/>
              <a:t>‹#›</a:t>
            </a:fld>
            <a:endParaRPr lang="tr-TR"/>
          </a:p>
        </p:txBody>
      </p:sp>
    </p:spTree>
    <p:extLst>
      <p:ext uri="{BB962C8B-B14F-4D97-AF65-F5344CB8AC3E}">
        <p14:creationId xmlns:p14="http://schemas.microsoft.com/office/powerpoint/2010/main" val="39922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8E974D9-A651-4F96-9D95-F9AB565C0223}" type="datetime1">
              <a:rPr lang="tr-TR" smtClean="0"/>
              <a:t>19.04.2024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4BEFF7-B7DF-46FB-8C18-48C9339AFC4D}" type="slidenum">
              <a:rPr lang="tr-TR" smtClean="0"/>
              <a:t>‹#›</a:t>
            </a:fld>
            <a:endParaRPr lang="tr-TR"/>
          </a:p>
        </p:txBody>
      </p:sp>
    </p:spTree>
    <p:extLst>
      <p:ext uri="{BB962C8B-B14F-4D97-AF65-F5344CB8AC3E}">
        <p14:creationId xmlns:p14="http://schemas.microsoft.com/office/powerpoint/2010/main" val="2059101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4572000" y="6310313"/>
            <a:ext cx="4572000" cy="547687"/>
          </a:xfrm>
          <a:prstGeom prst="rect">
            <a:avLst/>
          </a:prstGeom>
          <a:solidFill>
            <a:srgbClr val="3217D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altLang="tr-TR">
              <a:solidFill>
                <a:srgbClr val="000000"/>
              </a:solidFill>
            </a:endParaRPr>
          </a:p>
        </p:txBody>
      </p:sp>
      <p:sp>
        <p:nvSpPr>
          <p:cNvPr id="52227" name="Rectangle 3"/>
          <p:cNvSpPr>
            <a:spLocks noChangeArrowheads="1"/>
          </p:cNvSpPr>
          <p:nvPr/>
        </p:nvSpPr>
        <p:spPr bwMode="auto">
          <a:xfrm>
            <a:off x="0" y="0"/>
            <a:ext cx="9144000" cy="1447800"/>
          </a:xfrm>
          <a:prstGeom prst="rect">
            <a:avLst/>
          </a:prstGeom>
          <a:gradFill rotWithShape="1">
            <a:gsLst>
              <a:gs pos="0">
                <a:srgbClr val="3217D1"/>
              </a:gs>
              <a:gs pos="100000">
                <a:schemeClr val="tx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52228" name="Rectangle 4"/>
          <p:cNvSpPr>
            <a:spLocks noGrp="1" noChangeArrowheads="1"/>
          </p:cNvSpPr>
          <p:nvPr>
            <p:ph type="ctrTitle"/>
          </p:nvPr>
        </p:nvSpPr>
        <p:spPr>
          <a:xfrm>
            <a:off x="685800" y="2130425"/>
            <a:ext cx="7772400" cy="1470025"/>
          </a:xfrm>
        </p:spPr>
        <p:txBody>
          <a:bodyPr/>
          <a:lstStyle>
            <a:lvl1pPr algn="ctr">
              <a:defRPr>
                <a:solidFill>
                  <a:schemeClr val="tx1"/>
                </a:solidFill>
              </a:defRPr>
            </a:lvl1pPr>
          </a:lstStyle>
          <a:p>
            <a:pPr lvl="0"/>
            <a:r>
              <a:rPr lang="en-US" altLang="tr-TR" noProof="0"/>
              <a:t>Asıl başlık stili için tıklatın</a:t>
            </a:r>
          </a:p>
        </p:txBody>
      </p:sp>
      <p:sp>
        <p:nvSpPr>
          <p:cNvPr id="52229"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tr-TR" noProof="0"/>
              <a:t>Asıl alt başlık stilini düzenlemek için tıklatın</a:t>
            </a:r>
          </a:p>
        </p:txBody>
      </p:sp>
      <p:sp>
        <p:nvSpPr>
          <p:cNvPr id="52230" name="Rectangle 6"/>
          <p:cNvSpPr>
            <a:spLocks noChangeArrowheads="1"/>
          </p:cNvSpPr>
          <p:nvPr/>
        </p:nvSpPr>
        <p:spPr bwMode="auto">
          <a:xfrm>
            <a:off x="0" y="6310313"/>
            <a:ext cx="4572000" cy="54768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altLang="tr-TR">
              <a:solidFill>
                <a:srgbClr val="000000"/>
              </a:solidFill>
            </a:endParaRPr>
          </a:p>
        </p:txBody>
      </p:sp>
    </p:spTree>
    <p:extLst>
      <p:ext uri="{BB962C8B-B14F-4D97-AF65-F5344CB8AC3E}">
        <p14:creationId xmlns:p14="http://schemas.microsoft.com/office/powerpoint/2010/main" val="1582094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4176502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Tree>
    <p:extLst>
      <p:ext uri="{BB962C8B-B14F-4D97-AF65-F5344CB8AC3E}">
        <p14:creationId xmlns:p14="http://schemas.microsoft.com/office/powerpoint/2010/main" val="143612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295400"/>
            <a:ext cx="4038600" cy="48307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295400"/>
            <a:ext cx="4038600" cy="48307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4199344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1316505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1498091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3002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Tree>
    <p:extLst>
      <p:ext uri="{BB962C8B-B14F-4D97-AF65-F5344CB8AC3E}">
        <p14:creationId xmlns:p14="http://schemas.microsoft.com/office/powerpoint/2010/main" val="4208121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ABCFB88-0242-482C-8CA4-2E094250D5AC}" type="datetime1">
              <a:rPr lang="tr-TR" smtClean="0"/>
              <a:t>19.04.2024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4BEFF7-B7DF-46FB-8C18-48C9339AFC4D}" type="slidenum">
              <a:rPr lang="tr-TR" smtClean="0"/>
              <a:t>‹#›</a:t>
            </a:fld>
            <a:endParaRPr lang="tr-TR"/>
          </a:p>
        </p:txBody>
      </p:sp>
    </p:spTree>
    <p:extLst>
      <p:ext uri="{BB962C8B-B14F-4D97-AF65-F5344CB8AC3E}">
        <p14:creationId xmlns:p14="http://schemas.microsoft.com/office/powerpoint/2010/main" val="1006476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Tree>
    <p:extLst>
      <p:ext uri="{BB962C8B-B14F-4D97-AF65-F5344CB8AC3E}">
        <p14:creationId xmlns:p14="http://schemas.microsoft.com/office/powerpoint/2010/main" val="648931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515247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2400"/>
            <a:ext cx="2057400" cy="5973763"/>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2400"/>
            <a:ext cx="6019800" cy="5973763"/>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466798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DA55DEC4-B6B0-4196-8880-21B081671A26}" type="datetime1">
              <a:rPr lang="tr-TR" smtClean="0"/>
              <a:t>19.04.2024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4BEFF7-B7DF-46FB-8C18-48C9339AFC4D}" type="slidenum">
              <a:rPr lang="tr-TR" smtClean="0"/>
              <a:t>‹#›</a:t>
            </a:fld>
            <a:endParaRPr lang="tr-TR"/>
          </a:p>
        </p:txBody>
      </p:sp>
    </p:spTree>
    <p:extLst>
      <p:ext uri="{BB962C8B-B14F-4D97-AF65-F5344CB8AC3E}">
        <p14:creationId xmlns:p14="http://schemas.microsoft.com/office/powerpoint/2010/main" val="293344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A73045D-9A54-42A2-9B76-BDE2BAF3B2E2}" type="datetime1">
              <a:rPr lang="tr-TR" smtClean="0"/>
              <a:t>19.04.2024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04BEFF7-B7DF-46FB-8C18-48C9339AFC4D}" type="slidenum">
              <a:rPr lang="tr-TR" smtClean="0"/>
              <a:t>‹#›</a:t>
            </a:fld>
            <a:endParaRPr lang="tr-TR"/>
          </a:p>
        </p:txBody>
      </p:sp>
    </p:spTree>
    <p:extLst>
      <p:ext uri="{BB962C8B-B14F-4D97-AF65-F5344CB8AC3E}">
        <p14:creationId xmlns:p14="http://schemas.microsoft.com/office/powerpoint/2010/main" val="197685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CF10CC9-BBD1-4FC4-8C2B-CA1719CB1689}" type="datetime1">
              <a:rPr lang="tr-TR" smtClean="0"/>
              <a:t>19.04.2024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04BEFF7-B7DF-46FB-8C18-48C9339AFC4D}" type="slidenum">
              <a:rPr lang="tr-TR" smtClean="0"/>
              <a:t>‹#›</a:t>
            </a:fld>
            <a:endParaRPr lang="tr-TR"/>
          </a:p>
        </p:txBody>
      </p:sp>
    </p:spTree>
    <p:extLst>
      <p:ext uri="{BB962C8B-B14F-4D97-AF65-F5344CB8AC3E}">
        <p14:creationId xmlns:p14="http://schemas.microsoft.com/office/powerpoint/2010/main" val="1708539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F50A35F-D93B-4318-969A-DA75BE3B0C02}" type="datetime1">
              <a:rPr lang="tr-TR" smtClean="0"/>
              <a:t>19.04.2024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04BEFF7-B7DF-46FB-8C18-48C9339AFC4D}" type="slidenum">
              <a:rPr lang="tr-TR" smtClean="0"/>
              <a:t>‹#›</a:t>
            </a:fld>
            <a:endParaRPr lang="tr-TR"/>
          </a:p>
        </p:txBody>
      </p:sp>
    </p:spTree>
    <p:extLst>
      <p:ext uri="{BB962C8B-B14F-4D97-AF65-F5344CB8AC3E}">
        <p14:creationId xmlns:p14="http://schemas.microsoft.com/office/powerpoint/2010/main" val="2059301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A69CEF3-375D-4D6B-B08C-41252DC4A933}" type="datetime1">
              <a:rPr lang="tr-TR" smtClean="0"/>
              <a:t>19.04.2024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04BEFF7-B7DF-46FB-8C18-48C9339AFC4D}" type="slidenum">
              <a:rPr lang="tr-TR" smtClean="0"/>
              <a:t>‹#›</a:t>
            </a:fld>
            <a:endParaRPr lang="tr-TR"/>
          </a:p>
        </p:txBody>
      </p:sp>
    </p:spTree>
    <p:extLst>
      <p:ext uri="{BB962C8B-B14F-4D97-AF65-F5344CB8AC3E}">
        <p14:creationId xmlns:p14="http://schemas.microsoft.com/office/powerpoint/2010/main" val="1837969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BB7D6F0-A466-4313-B59B-B77E24F59D6F}" type="datetime1">
              <a:rPr lang="tr-TR" smtClean="0"/>
              <a:t>19.04.2024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04BEFF7-B7DF-46FB-8C18-48C9339AFC4D}" type="slidenum">
              <a:rPr lang="tr-TR" smtClean="0"/>
              <a:t>‹#›</a:t>
            </a:fld>
            <a:endParaRPr lang="tr-TR"/>
          </a:p>
        </p:txBody>
      </p:sp>
    </p:spTree>
    <p:extLst>
      <p:ext uri="{BB962C8B-B14F-4D97-AF65-F5344CB8AC3E}">
        <p14:creationId xmlns:p14="http://schemas.microsoft.com/office/powerpoint/2010/main" val="59581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D37E414C-07F1-446F-ACC4-687BA213EE38}" type="datetime1">
              <a:rPr lang="tr-TR" smtClean="0"/>
              <a:t>19.04.2024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04BEFF7-B7DF-46FB-8C18-48C9339AFC4D}" type="slidenum">
              <a:rPr lang="tr-TR" smtClean="0"/>
              <a:t>‹#›</a:t>
            </a:fld>
            <a:endParaRPr lang="tr-TR"/>
          </a:p>
        </p:txBody>
      </p:sp>
    </p:spTree>
    <p:extLst>
      <p:ext uri="{BB962C8B-B14F-4D97-AF65-F5344CB8AC3E}">
        <p14:creationId xmlns:p14="http://schemas.microsoft.com/office/powerpoint/2010/main" val="2338810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AF6E2-481F-492F-8BD5-74F0143903B3}" type="datetime1">
              <a:rPr lang="tr-TR" smtClean="0"/>
              <a:t>19.04.2024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BEFF7-B7DF-46FB-8C18-48C9339AFC4D}" type="slidenum">
              <a:rPr lang="tr-TR" smtClean="0"/>
              <a:t>‹#›</a:t>
            </a:fld>
            <a:endParaRPr lang="tr-TR"/>
          </a:p>
        </p:txBody>
      </p:sp>
    </p:spTree>
    <p:extLst>
      <p:ext uri="{BB962C8B-B14F-4D97-AF65-F5344CB8AC3E}">
        <p14:creationId xmlns:p14="http://schemas.microsoft.com/office/powerpoint/2010/main" val="4182797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6310313"/>
            <a:ext cx="4572000" cy="54768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altLang="tr-TR">
              <a:solidFill>
                <a:srgbClr val="000000"/>
              </a:solidFill>
            </a:endParaRPr>
          </a:p>
        </p:txBody>
      </p:sp>
      <p:sp>
        <p:nvSpPr>
          <p:cNvPr id="51203" name="Rectangle 3"/>
          <p:cNvSpPr>
            <a:spLocks noChangeArrowheads="1"/>
          </p:cNvSpPr>
          <p:nvPr/>
        </p:nvSpPr>
        <p:spPr bwMode="auto">
          <a:xfrm>
            <a:off x="4572000" y="6310313"/>
            <a:ext cx="4572000" cy="547687"/>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tr-TR" altLang="tr-TR">
              <a:solidFill>
                <a:srgbClr val="000000"/>
              </a:solidFill>
            </a:endParaRPr>
          </a:p>
        </p:txBody>
      </p:sp>
      <p:sp>
        <p:nvSpPr>
          <p:cNvPr id="51204" name="Rectangle 4"/>
          <p:cNvSpPr>
            <a:spLocks noChangeArrowheads="1"/>
          </p:cNvSpPr>
          <p:nvPr/>
        </p:nvSpPr>
        <p:spPr bwMode="auto">
          <a:xfrm>
            <a:off x="0" y="0"/>
            <a:ext cx="9144000" cy="1066800"/>
          </a:xfrm>
          <a:prstGeom prst="rect">
            <a:avLst/>
          </a:prstGeom>
          <a:solidFill>
            <a:srgbClr val="CC3300">
              <a:alpha val="67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51205" name="Rectangle 5"/>
          <p:cNvSpPr>
            <a:spLocks noGrp="1" noChangeArrowheads="1"/>
          </p:cNvSpPr>
          <p:nvPr>
            <p:ph type="title"/>
          </p:nvPr>
        </p:nvSpPr>
        <p:spPr bwMode="auto">
          <a:xfrm>
            <a:off x="457200" y="1524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a:t>Asıl başlık stili için tıklatın</a:t>
            </a:r>
          </a:p>
        </p:txBody>
      </p:sp>
      <p:sp>
        <p:nvSpPr>
          <p:cNvPr id="51206" name="Rectangle 6"/>
          <p:cNvSpPr>
            <a:spLocks noGrp="1" noChangeArrowheads="1"/>
          </p:cNvSpPr>
          <p:nvPr>
            <p:ph type="body" idx="1"/>
          </p:nvPr>
        </p:nvSpPr>
        <p:spPr bwMode="auto">
          <a:xfrm>
            <a:off x="457200" y="1295400"/>
            <a:ext cx="8229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a:t>Asıl metin stillerini düzenlemek için tıklatın</a:t>
            </a:r>
          </a:p>
          <a:p>
            <a:pPr lvl="1"/>
            <a:r>
              <a:rPr lang="en-US" altLang="tr-TR"/>
              <a:t>İkinci düzey</a:t>
            </a:r>
          </a:p>
          <a:p>
            <a:pPr lvl="2"/>
            <a:r>
              <a:rPr lang="en-US" altLang="tr-TR"/>
              <a:t>Üçüncü düzey</a:t>
            </a:r>
          </a:p>
          <a:p>
            <a:pPr lvl="3"/>
            <a:r>
              <a:rPr lang="en-US" altLang="tr-TR"/>
              <a:t>Dördüncü düzey</a:t>
            </a:r>
          </a:p>
          <a:p>
            <a:pPr lvl="4"/>
            <a:r>
              <a:rPr lang="en-US" altLang="tr-TR"/>
              <a:t>Beşinci düzey</a:t>
            </a:r>
          </a:p>
        </p:txBody>
      </p:sp>
      <p:sp>
        <p:nvSpPr>
          <p:cNvPr id="51207" name="Text Box 7"/>
          <p:cNvSpPr txBox="1">
            <a:spLocks noChangeArrowheads="1"/>
          </p:cNvSpPr>
          <p:nvPr/>
        </p:nvSpPr>
        <p:spPr bwMode="auto">
          <a:xfrm>
            <a:off x="4708525" y="6383338"/>
            <a:ext cx="4054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tr-TR" altLang="tr-TR" sz="1400">
                <a:solidFill>
                  <a:srgbClr val="FFFFFF"/>
                </a:solidFill>
              </a:rPr>
              <a:t>Bölüm</a:t>
            </a:r>
            <a:r>
              <a:rPr lang="en-US" altLang="tr-TR" sz="1400">
                <a:solidFill>
                  <a:srgbClr val="FFFFFF"/>
                </a:solidFill>
              </a:rPr>
              <a:t> </a:t>
            </a:r>
            <a:r>
              <a:rPr lang="tr-TR" altLang="tr-TR" sz="1400">
                <a:solidFill>
                  <a:srgbClr val="FFFFFF"/>
                </a:solidFill>
              </a:rPr>
              <a:t>7</a:t>
            </a:r>
            <a:r>
              <a:rPr lang="en-US" altLang="tr-TR" sz="1400">
                <a:solidFill>
                  <a:srgbClr val="FFFFFF"/>
                </a:solidFill>
              </a:rPr>
              <a:t>:  </a:t>
            </a:r>
            <a:r>
              <a:rPr lang="tr-TR" altLang="tr-TR" sz="1400">
                <a:solidFill>
                  <a:srgbClr val="FFFFFF"/>
                </a:solidFill>
              </a:rPr>
              <a:t>Entropi</a:t>
            </a:r>
            <a:endParaRPr lang="en-US" altLang="tr-TR" sz="1400">
              <a:solidFill>
                <a:srgbClr val="FFFFFF"/>
              </a:solidFill>
            </a:endParaRPr>
          </a:p>
        </p:txBody>
      </p:sp>
      <p:sp>
        <p:nvSpPr>
          <p:cNvPr id="51208" name="Text Box 8"/>
          <p:cNvSpPr txBox="1">
            <a:spLocks noChangeArrowheads="1"/>
          </p:cNvSpPr>
          <p:nvPr/>
        </p:nvSpPr>
        <p:spPr bwMode="auto">
          <a:xfrm>
            <a:off x="365125" y="6400800"/>
            <a:ext cx="4054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fld id="{DA7E9E29-7069-4750-8D4E-7B10893C7F55}" type="slidenum">
              <a:rPr lang="en-US" altLang="tr-TR" sz="1400" smtClean="0">
                <a:solidFill>
                  <a:srgbClr val="FFFFFF"/>
                </a:solidFill>
              </a:rPr>
              <a:pPr fontAlgn="base">
                <a:spcBef>
                  <a:spcPct val="0"/>
                </a:spcBef>
                <a:spcAft>
                  <a:spcPct val="0"/>
                </a:spcAft>
              </a:pPr>
              <a:t>‹#›</a:t>
            </a:fld>
            <a:endParaRPr lang="en-US" altLang="tr-TR" sz="1400">
              <a:solidFill>
                <a:srgbClr val="FFFFFF"/>
              </a:solidFill>
            </a:endParaRPr>
          </a:p>
        </p:txBody>
      </p:sp>
    </p:spTree>
    <p:extLst>
      <p:ext uri="{BB962C8B-B14F-4D97-AF65-F5344CB8AC3E}">
        <p14:creationId xmlns:p14="http://schemas.microsoft.com/office/powerpoint/2010/main" val="64492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600" kern="12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panose="020B0604020202020204" pitchFamily="34" charset="0"/>
        </a:defRPr>
      </a:lvl2pPr>
      <a:lvl3pPr algn="l" rtl="0" fontAlgn="base">
        <a:spcBef>
          <a:spcPct val="0"/>
        </a:spcBef>
        <a:spcAft>
          <a:spcPct val="0"/>
        </a:spcAft>
        <a:defRPr sz="3600">
          <a:solidFill>
            <a:schemeClr val="bg1"/>
          </a:solidFill>
          <a:latin typeface="Arial" panose="020B0604020202020204" pitchFamily="34" charset="0"/>
        </a:defRPr>
      </a:lvl3pPr>
      <a:lvl4pPr algn="l" rtl="0" fontAlgn="base">
        <a:spcBef>
          <a:spcPct val="0"/>
        </a:spcBef>
        <a:spcAft>
          <a:spcPct val="0"/>
        </a:spcAft>
        <a:defRPr sz="3600">
          <a:solidFill>
            <a:schemeClr val="bg1"/>
          </a:solidFill>
          <a:latin typeface="Arial" panose="020B0604020202020204" pitchFamily="34" charset="0"/>
        </a:defRPr>
      </a:lvl4pPr>
      <a:lvl5pPr algn="l" rtl="0" fontAlgn="base">
        <a:spcBef>
          <a:spcPct val="0"/>
        </a:spcBef>
        <a:spcAft>
          <a:spcPct val="0"/>
        </a:spcAft>
        <a:defRPr sz="3600">
          <a:solidFill>
            <a:schemeClr val="bg1"/>
          </a:solidFill>
          <a:latin typeface="Arial" panose="020B0604020202020204" pitchFamily="34" charset="0"/>
        </a:defRPr>
      </a:lvl5pPr>
      <a:lvl6pPr marL="457200" algn="l" rtl="0" fontAlgn="base">
        <a:spcBef>
          <a:spcPct val="0"/>
        </a:spcBef>
        <a:spcAft>
          <a:spcPct val="0"/>
        </a:spcAft>
        <a:defRPr sz="3600">
          <a:solidFill>
            <a:schemeClr val="bg1"/>
          </a:solidFill>
          <a:latin typeface="Arial" panose="020B0604020202020204" pitchFamily="34" charset="0"/>
        </a:defRPr>
      </a:lvl6pPr>
      <a:lvl7pPr marL="914400" algn="l" rtl="0" fontAlgn="base">
        <a:spcBef>
          <a:spcPct val="0"/>
        </a:spcBef>
        <a:spcAft>
          <a:spcPct val="0"/>
        </a:spcAft>
        <a:defRPr sz="3600">
          <a:solidFill>
            <a:schemeClr val="bg1"/>
          </a:solidFill>
          <a:latin typeface="Arial" panose="020B0604020202020204" pitchFamily="34" charset="0"/>
        </a:defRPr>
      </a:lvl7pPr>
      <a:lvl8pPr marL="1371600" algn="l" rtl="0" fontAlgn="base">
        <a:spcBef>
          <a:spcPct val="0"/>
        </a:spcBef>
        <a:spcAft>
          <a:spcPct val="0"/>
        </a:spcAft>
        <a:defRPr sz="3600">
          <a:solidFill>
            <a:schemeClr val="bg1"/>
          </a:solidFill>
          <a:latin typeface="Arial" panose="020B0604020202020204" pitchFamily="34" charset="0"/>
        </a:defRPr>
      </a:lvl8pPr>
      <a:lvl9pPr marL="1828800" algn="l" rtl="0" fontAlgn="base">
        <a:spcBef>
          <a:spcPct val="0"/>
        </a:spcBef>
        <a:spcAft>
          <a:spcPct val="0"/>
        </a:spcAft>
        <a:defRPr sz="3600">
          <a:solidFill>
            <a:schemeClr val="bg1"/>
          </a:solidFill>
          <a:latin typeface="Arial" panose="020B0604020202020204" pitchFamily="34" charset="0"/>
        </a:defRPr>
      </a:lvl9pPr>
    </p:titleStyle>
    <p:bodyStyle>
      <a:lvl1pPr marL="342900" indent="-342900" algn="l" rtl="0" fontAlgn="base">
        <a:spcBef>
          <a:spcPct val="20000"/>
        </a:spcBef>
        <a:spcAft>
          <a:spcPct val="0"/>
        </a:spcAft>
        <a:buBlip>
          <a:blip r:embed="rId13"/>
        </a:buBlip>
        <a:defRPr sz="3200" kern="1200">
          <a:solidFill>
            <a:schemeClr val="tx1"/>
          </a:solidFill>
          <a:latin typeface="+mn-lt"/>
          <a:ea typeface="+mn-ea"/>
          <a:cs typeface="+mn-cs"/>
        </a:defRPr>
      </a:lvl1pPr>
      <a:lvl2pPr marL="806450" indent="-349250" algn="l" rtl="0" fontAlgn="base">
        <a:spcBef>
          <a:spcPct val="20000"/>
        </a:spcBef>
        <a:spcAft>
          <a:spcPct val="0"/>
        </a:spcAft>
        <a:buBlip>
          <a:blip r:embed="rId14"/>
        </a:buBlip>
        <a:defRPr sz="2800" kern="1200">
          <a:solidFill>
            <a:schemeClr val="tx1"/>
          </a:solidFill>
          <a:latin typeface="+mn-lt"/>
          <a:ea typeface="+mn-ea"/>
          <a:cs typeface="+mn-cs"/>
        </a:defRPr>
      </a:lvl2pPr>
      <a:lvl3pPr marL="1255713" indent="-334963" algn="l" rtl="0" fontAlgn="base">
        <a:spcBef>
          <a:spcPct val="20000"/>
        </a:spcBef>
        <a:spcAft>
          <a:spcPct val="0"/>
        </a:spcAft>
        <a:buBlip>
          <a:blip r:embed="rId15"/>
        </a:buBlip>
        <a:defRPr sz="2400" kern="1200">
          <a:solidFill>
            <a:schemeClr val="tx1"/>
          </a:solidFill>
          <a:latin typeface="+mn-lt"/>
          <a:ea typeface="+mn-ea"/>
          <a:cs typeface="+mn-cs"/>
        </a:defRPr>
      </a:lvl3pPr>
      <a:lvl4pPr marL="1720850" indent="-349250" algn="l" rtl="0" fontAlgn="base">
        <a:spcBef>
          <a:spcPct val="20000"/>
        </a:spcBef>
        <a:spcAft>
          <a:spcPct val="0"/>
        </a:spcAft>
        <a:buBlip>
          <a:blip r:embed="rId16"/>
        </a:buBlip>
        <a:defRPr sz="2000" kern="1200">
          <a:solidFill>
            <a:schemeClr val="tx1"/>
          </a:solidFill>
          <a:latin typeface="+mn-lt"/>
          <a:ea typeface="+mn-ea"/>
          <a:cs typeface="+mn-cs"/>
        </a:defRPr>
      </a:lvl4pPr>
      <a:lvl5pPr marL="2170113" indent="-334963"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70.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50.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7.jp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0.jp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0.png"/></Relationships>
</file>

<file path=ppt/slides/_rels/slide3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30.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3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12.xml"/><Relationship Id="rId4" Type="http://schemas.openxmlformats.org/officeDocument/2006/relationships/image" Target="../media/image110.png"/></Relationships>
</file>

<file path=ppt/slides/_rels/slide57.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117.png"/><Relationship Id="rId2" Type="http://schemas.openxmlformats.org/officeDocument/2006/relationships/image" Target="../media/image111.png"/><Relationship Id="rId1" Type="http://schemas.openxmlformats.org/officeDocument/2006/relationships/slideLayout" Target="../slideLayouts/slideLayout12.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5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12.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5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12.xml"/><Relationship Id="rId4" Type="http://schemas.openxmlformats.org/officeDocument/2006/relationships/image" Target="../media/image125.pn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12.xml"/><Relationship Id="rId5" Type="http://schemas.openxmlformats.org/officeDocument/2006/relationships/image" Target="../media/image129.png"/><Relationship Id="rId4" Type="http://schemas.openxmlformats.org/officeDocument/2006/relationships/image" Target="../media/image128.png"/></Relationships>
</file>

<file path=ppt/slides/_rels/slide6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12.xml"/><Relationship Id="rId5" Type="http://schemas.openxmlformats.org/officeDocument/2006/relationships/image" Target="../media/image134.png"/><Relationship Id="rId4" Type="http://schemas.openxmlformats.org/officeDocument/2006/relationships/image" Target="../media/image133.png"/></Relationships>
</file>

<file path=ppt/slides/_rels/slide62.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12.xml"/><Relationship Id="rId4" Type="http://schemas.openxmlformats.org/officeDocument/2006/relationships/image" Target="../media/image139.png"/></Relationships>
</file>

<file path=ppt/slides/_rels/slide64.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image" Target="../media/image142.png"/><Relationship Id="rId1" Type="http://schemas.openxmlformats.org/officeDocument/2006/relationships/slideLayout" Target="../slideLayouts/slideLayout12.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66.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12.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50.png"/></Relationships>
</file>

<file path=ppt/slides/_rels/slide67.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12.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s>
</file>

<file path=ppt/slides/_rels/slide68.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12.xml"/><Relationship Id="rId4" Type="http://schemas.openxmlformats.org/officeDocument/2006/relationships/image" Target="../media/image160.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27584" y="1630834"/>
            <a:ext cx="7488832"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tr-TR" sz="7200" dirty="0"/>
              <a:t>MÜHENDİSLER İÇİN TERMODİNAMİK</a:t>
            </a:r>
          </a:p>
          <a:p>
            <a:pPr algn="ctr"/>
            <a:r>
              <a:rPr lang="tr-TR" sz="2400" dirty="0"/>
              <a:t>Prof. Dr. Hüsamettin BULUT</a:t>
            </a:r>
          </a:p>
        </p:txBody>
      </p:sp>
      <p:sp>
        <p:nvSpPr>
          <p:cNvPr id="2" name="Slayt Numarası Yer Tutucusu 1"/>
          <p:cNvSpPr>
            <a:spLocks noGrp="1"/>
          </p:cNvSpPr>
          <p:nvPr>
            <p:ph type="sldNum" sz="quarter" idx="12"/>
          </p:nvPr>
        </p:nvSpPr>
        <p:spPr/>
        <p:txBody>
          <a:bodyPr/>
          <a:lstStyle/>
          <a:p>
            <a:fld id="{404BEFF7-B7DF-46FB-8C18-48C9339AFC4D}" type="slidenum">
              <a:rPr lang="tr-TR" smtClean="0"/>
              <a:t>1</a:t>
            </a:fld>
            <a:endParaRPr lang="tr-TR"/>
          </a:p>
        </p:txBody>
      </p:sp>
    </p:spTree>
    <p:extLst>
      <p:ext uri="{BB962C8B-B14F-4D97-AF65-F5344CB8AC3E}">
        <p14:creationId xmlns:p14="http://schemas.microsoft.com/office/powerpoint/2010/main" val="583600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sp>
        <p:nvSpPr>
          <p:cNvPr id="3" name="Dikdörtgen 2"/>
          <p:cNvSpPr/>
          <p:nvPr/>
        </p:nvSpPr>
        <p:spPr>
          <a:xfrm>
            <a:off x="111575" y="1556792"/>
            <a:ext cx="7809446" cy="2031325"/>
          </a:xfrm>
          <a:prstGeom prst="rect">
            <a:avLst/>
          </a:prstGeom>
        </p:spPr>
        <p:txBody>
          <a:bodyPr wrap="none">
            <a:spAutoFit/>
          </a:bodyPr>
          <a:lstStyle/>
          <a:p>
            <a:r>
              <a:rPr lang="tr-TR" b="1" dirty="0"/>
              <a:t>6.2 TANIMLAMA</a:t>
            </a:r>
          </a:p>
          <a:p>
            <a:endParaRPr lang="tr-TR" b="1" dirty="0"/>
          </a:p>
          <a:p>
            <a:pPr algn="just"/>
            <a:r>
              <a:rPr lang="tr-TR" dirty="0" err="1"/>
              <a:t>Entropi</a:t>
            </a:r>
            <a:r>
              <a:rPr lang="tr-TR" dirty="0"/>
              <a:t> değişimini </a:t>
            </a:r>
            <a:r>
              <a:rPr lang="tr-TR" dirty="0" err="1"/>
              <a:t>entalpi</a:t>
            </a:r>
            <a:r>
              <a:rPr lang="tr-TR" dirty="0"/>
              <a:t> değişimi ile ilişkilendirmek için (4.12)’</a:t>
            </a:r>
            <a:r>
              <a:rPr lang="tr-TR" dirty="0" err="1"/>
              <a:t>nin</a:t>
            </a:r>
            <a:r>
              <a:rPr lang="tr-TR" dirty="0"/>
              <a:t> türevi alınarak</a:t>
            </a:r>
          </a:p>
          <a:p>
            <a:pPr algn="just"/>
            <a:endParaRPr lang="tr-TR" dirty="0"/>
          </a:p>
          <a:p>
            <a:pPr algn="just"/>
            <a:endParaRPr lang="tr-TR" dirty="0"/>
          </a:p>
          <a:p>
            <a:endParaRPr lang="tr-TR" b="1" dirty="0"/>
          </a:p>
          <a:p>
            <a:endParaRPr lang="tr-TR"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963863"/>
            <a:ext cx="601980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Dikdörtgen 3"/>
              <p:cNvSpPr/>
              <p:nvPr/>
            </p:nvSpPr>
            <p:spPr>
              <a:xfrm>
                <a:off x="122616" y="3745346"/>
                <a:ext cx="8740991" cy="369332"/>
              </a:xfrm>
              <a:prstGeom prst="rect">
                <a:avLst/>
              </a:prstGeom>
            </p:spPr>
            <p:txBody>
              <a:bodyPr wrap="square">
                <a:spAutoFit/>
              </a:bodyPr>
              <a:lstStyle/>
              <a:p>
                <a:r>
                  <a:rPr lang="tr-TR" dirty="0"/>
                  <a:t>elde edilir. </a:t>
                </a:r>
                <a14:m>
                  <m:oMath xmlns:m="http://schemas.openxmlformats.org/officeDocument/2006/math">
                    <m:r>
                      <a:rPr lang="tr-TR" i="1" dirty="0" smtClean="0">
                        <a:latin typeface="Cambria Math"/>
                      </a:rPr>
                      <m:t>𝑑𝑢</m:t>
                    </m:r>
                  </m:oMath>
                </a14:m>
                <a:r>
                  <a:rPr lang="tr-TR" dirty="0"/>
                  <a:t> (6.9) denkleminde yerine konulursa</a:t>
                </a:r>
              </a:p>
            </p:txBody>
          </p:sp>
        </mc:Choice>
        <mc:Fallback xmlns="">
          <p:sp>
            <p:nvSpPr>
              <p:cNvPr id="4" name="Dikdörtgen 3"/>
              <p:cNvSpPr>
                <a:spLocks noRot="1" noChangeAspect="1" noMove="1" noResize="1" noEditPoints="1" noAdjustHandles="1" noChangeArrowheads="1" noChangeShapeType="1" noTextEdit="1"/>
              </p:cNvSpPr>
              <p:nvPr/>
            </p:nvSpPr>
            <p:spPr>
              <a:xfrm>
                <a:off x="122616" y="3745346"/>
                <a:ext cx="8740991" cy="369332"/>
              </a:xfrm>
              <a:prstGeom prst="rect">
                <a:avLst/>
              </a:prstGeom>
              <a:blipFill rotWithShape="1">
                <a:blip r:embed="rId3"/>
                <a:stretch>
                  <a:fillRect l="-558" t="-8197" b="-24590"/>
                </a:stretch>
              </a:blipFill>
            </p:spPr>
            <p:txBody>
              <a:bodyPr/>
              <a:lstStyle/>
              <a:p>
                <a:r>
                  <a:rPr lang="tr-TR">
                    <a:noFill/>
                  </a:rPr>
                  <a:t> </a:t>
                </a:r>
              </a:p>
            </p:txBody>
          </p:sp>
        </mc:Fallback>
      </mc:AlternateContent>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9083" y="4611414"/>
            <a:ext cx="572452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111575" y="5445224"/>
            <a:ext cx="8752032" cy="646331"/>
          </a:xfrm>
          <a:prstGeom prst="rect">
            <a:avLst/>
          </a:prstGeom>
        </p:spPr>
        <p:txBody>
          <a:bodyPr wrap="square">
            <a:spAutoFit/>
          </a:bodyPr>
          <a:lstStyle/>
          <a:p>
            <a:pPr algn="just"/>
            <a:r>
              <a:rPr lang="tr-TR" dirty="0"/>
              <a:t>bulunur. (6.9) ve (6.12) denklemleri çeşitli tersinir ve tersinmez işlemler için sonraki kısımlarda kullanılacaktır. </a:t>
            </a:r>
          </a:p>
        </p:txBody>
      </p:sp>
      <p:sp>
        <p:nvSpPr>
          <p:cNvPr id="6" name="Slayt Numarası Yer Tutucusu 5"/>
          <p:cNvSpPr>
            <a:spLocks noGrp="1"/>
          </p:cNvSpPr>
          <p:nvPr>
            <p:ph type="sldNum" sz="quarter" idx="12"/>
          </p:nvPr>
        </p:nvSpPr>
        <p:spPr/>
        <p:txBody>
          <a:bodyPr/>
          <a:lstStyle/>
          <a:p>
            <a:fld id="{404BEFF7-B7DF-46FB-8C18-48C9339AFC4D}" type="slidenum">
              <a:rPr lang="tr-TR" smtClean="0"/>
              <a:t>10</a:t>
            </a:fld>
            <a:endParaRPr lang="tr-TR"/>
          </a:p>
        </p:txBody>
      </p:sp>
    </p:spTree>
    <p:extLst>
      <p:ext uri="{BB962C8B-B14F-4D97-AF65-F5344CB8AC3E}">
        <p14:creationId xmlns:p14="http://schemas.microsoft.com/office/powerpoint/2010/main" val="1639734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sp>
        <p:nvSpPr>
          <p:cNvPr id="3" name="Dikdörtgen 2"/>
          <p:cNvSpPr/>
          <p:nvPr/>
        </p:nvSpPr>
        <p:spPr>
          <a:xfrm>
            <a:off x="111575" y="1556792"/>
            <a:ext cx="5169428" cy="1200329"/>
          </a:xfrm>
          <a:prstGeom prst="rect">
            <a:avLst/>
          </a:prstGeom>
        </p:spPr>
        <p:txBody>
          <a:bodyPr wrap="none">
            <a:spAutoFit/>
          </a:bodyPr>
          <a:lstStyle/>
          <a:p>
            <a:r>
              <a:rPr lang="tr-TR" b="1" dirty="0"/>
              <a:t>6.3 SABİT ÖZGÜL ISILAR İLE İDEAL GAZ İÇİN ENTROPİ</a:t>
            </a:r>
          </a:p>
          <a:p>
            <a:endParaRPr lang="tr-TR" b="1" dirty="0"/>
          </a:p>
          <a:p>
            <a:r>
              <a:rPr lang="pl-PL" dirty="0"/>
              <a:t>İdeal gaz kabulü ile (6.9)</a:t>
            </a:r>
            <a:endParaRPr lang="tr-TR" dirty="0"/>
          </a:p>
          <a:p>
            <a:endParaRPr lang="tr-TR"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2210" y="2636912"/>
            <a:ext cx="641985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446016"/>
            <a:ext cx="621030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111575" y="4365104"/>
            <a:ext cx="4207177" cy="369332"/>
          </a:xfrm>
          <a:prstGeom prst="rect">
            <a:avLst/>
          </a:prstGeom>
        </p:spPr>
        <p:txBody>
          <a:bodyPr wrap="none">
            <a:spAutoFit/>
          </a:bodyPr>
          <a:lstStyle/>
          <a:p>
            <a:r>
              <a:rPr lang="tr-TR" dirty="0"/>
              <a:t>Özgül ısılar kabulü ile (6.13) </a:t>
            </a:r>
            <a:r>
              <a:rPr lang="tr-TR" dirty="0" err="1"/>
              <a:t>integre</a:t>
            </a:r>
            <a:r>
              <a:rPr lang="tr-TR" dirty="0"/>
              <a:t> edilirse</a:t>
            </a:r>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4941168"/>
            <a:ext cx="61912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ayt Numarası Yer Tutucusu 4"/>
          <p:cNvSpPr>
            <a:spLocks noGrp="1"/>
          </p:cNvSpPr>
          <p:nvPr>
            <p:ph type="sldNum" sz="quarter" idx="12"/>
          </p:nvPr>
        </p:nvSpPr>
        <p:spPr/>
        <p:txBody>
          <a:bodyPr/>
          <a:lstStyle/>
          <a:p>
            <a:fld id="{404BEFF7-B7DF-46FB-8C18-48C9339AFC4D}" type="slidenum">
              <a:rPr lang="tr-TR" smtClean="0"/>
              <a:t>11</a:t>
            </a:fld>
            <a:endParaRPr lang="tr-TR"/>
          </a:p>
        </p:txBody>
      </p:sp>
    </p:spTree>
    <p:extLst>
      <p:ext uri="{BB962C8B-B14F-4D97-AF65-F5344CB8AC3E}">
        <p14:creationId xmlns:p14="http://schemas.microsoft.com/office/powerpoint/2010/main" val="649304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sp>
        <p:nvSpPr>
          <p:cNvPr id="4" name="Dikdörtgen 3"/>
          <p:cNvSpPr/>
          <p:nvPr/>
        </p:nvSpPr>
        <p:spPr>
          <a:xfrm>
            <a:off x="111575" y="1556792"/>
            <a:ext cx="5700791" cy="1754326"/>
          </a:xfrm>
          <a:prstGeom prst="rect">
            <a:avLst/>
          </a:prstGeom>
        </p:spPr>
        <p:txBody>
          <a:bodyPr wrap="none">
            <a:spAutoFit/>
          </a:bodyPr>
          <a:lstStyle/>
          <a:p>
            <a:r>
              <a:rPr lang="tr-TR" b="1" dirty="0"/>
              <a:t>6.3 SABİT ÖZGÜL ISILAR İLE İDEAL GAZ İÇİN ENTROPİ</a:t>
            </a:r>
          </a:p>
          <a:p>
            <a:endParaRPr lang="tr-TR" b="1" dirty="0"/>
          </a:p>
          <a:p>
            <a:pPr algn="just"/>
            <a:endParaRPr lang="tr-TR" dirty="0"/>
          </a:p>
          <a:p>
            <a:pPr algn="just"/>
            <a:r>
              <a:rPr lang="tr-TR" dirty="0"/>
              <a:t>Benzer şekilde (6.12) yeniden düzenlenir ve </a:t>
            </a:r>
            <a:r>
              <a:rPr lang="tr-TR" dirty="0" err="1"/>
              <a:t>integre</a:t>
            </a:r>
            <a:r>
              <a:rPr lang="tr-TR" dirty="0"/>
              <a:t> edilirse</a:t>
            </a:r>
          </a:p>
          <a:p>
            <a:endParaRPr lang="tr-TR" b="1" dirty="0"/>
          </a:p>
          <a:p>
            <a:endParaRPr lang="tr-TR"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617" y="3356591"/>
            <a:ext cx="627697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137206" y="4293096"/>
            <a:ext cx="8820365" cy="923330"/>
          </a:xfrm>
          <a:prstGeom prst="rect">
            <a:avLst/>
          </a:prstGeom>
        </p:spPr>
        <p:txBody>
          <a:bodyPr wrap="square">
            <a:spAutoFit/>
          </a:bodyPr>
          <a:lstStyle/>
          <a:p>
            <a:pPr algn="just"/>
            <a:r>
              <a:rPr lang="tr-TR" dirty="0"/>
              <a:t>Bir özellikteki değişim hâl değişim yolundan bağımsız olduğundan, iş yapan maddenin ideal gaz ve özgül ısıların sabit olduğu durumlarda yukarıdaki bağıntılar tersinir veya tersinmez herhangi bir işlem için geçerlidir. </a:t>
            </a:r>
          </a:p>
        </p:txBody>
      </p:sp>
      <p:sp>
        <p:nvSpPr>
          <p:cNvPr id="7" name="Slayt Numarası Yer Tutucusu 6"/>
          <p:cNvSpPr>
            <a:spLocks noGrp="1"/>
          </p:cNvSpPr>
          <p:nvPr>
            <p:ph type="sldNum" sz="quarter" idx="12"/>
          </p:nvPr>
        </p:nvSpPr>
        <p:spPr/>
        <p:txBody>
          <a:bodyPr/>
          <a:lstStyle/>
          <a:p>
            <a:fld id="{404BEFF7-B7DF-46FB-8C18-48C9339AFC4D}" type="slidenum">
              <a:rPr lang="tr-TR" smtClean="0"/>
              <a:t>12</a:t>
            </a:fld>
            <a:endParaRPr lang="tr-TR"/>
          </a:p>
        </p:txBody>
      </p:sp>
    </p:spTree>
    <p:extLst>
      <p:ext uri="{BB962C8B-B14F-4D97-AF65-F5344CB8AC3E}">
        <p14:creationId xmlns:p14="http://schemas.microsoft.com/office/powerpoint/2010/main" val="2686990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617" y="3356591"/>
            <a:ext cx="627697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ayt Numarası Yer Tutucusu 6"/>
          <p:cNvSpPr>
            <a:spLocks noGrp="1"/>
          </p:cNvSpPr>
          <p:nvPr>
            <p:ph type="sldNum" sz="quarter" idx="12"/>
          </p:nvPr>
        </p:nvSpPr>
        <p:spPr/>
        <p:txBody>
          <a:bodyPr/>
          <a:lstStyle/>
          <a:p>
            <a:fld id="{404BEFF7-B7DF-46FB-8C18-48C9339AFC4D}" type="slidenum">
              <a:rPr lang="tr-TR" smtClean="0"/>
              <a:t>13</a:t>
            </a:fld>
            <a:endParaRPr lang="tr-T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348880"/>
            <a:ext cx="61912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etin kutusu 2">
            <a:extLst>
              <a:ext uri="{FF2B5EF4-FFF2-40B4-BE49-F238E27FC236}">
                <a16:creationId xmlns:a16="http://schemas.microsoft.com/office/drawing/2014/main" id="{6CF74602-66C4-41D0-AF5B-825FEDB92C10}"/>
              </a:ext>
            </a:extLst>
          </p:cNvPr>
          <p:cNvSpPr txBox="1"/>
          <p:nvPr/>
        </p:nvSpPr>
        <p:spPr>
          <a:xfrm>
            <a:off x="2339752" y="1696162"/>
            <a:ext cx="3816424" cy="369332"/>
          </a:xfrm>
          <a:prstGeom prst="rect">
            <a:avLst/>
          </a:prstGeom>
          <a:noFill/>
        </p:spPr>
        <p:txBody>
          <a:bodyPr wrap="square" rtlCol="0">
            <a:spAutoFit/>
          </a:bodyPr>
          <a:lstStyle/>
          <a:p>
            <a:r>
              <a:rPr lang="tr-TR" u="sng" dirty="0"/>
              <a:t>İDEAL GAZLAR İÇİN, </a:t>
            </a:r>
            <a:r>
              <a:rPr lang="tr-TR" u="sng" dirty="0" err="1"/>
              <a:t>Entropi</a:t>
            </a:r>
            <a:r>
              <a:rPr lang="tr-TR" u="sng" dirty="0"/>
              <a:t> Değişimi:</a:t>
            </a:r>
          </a:p>
        </p:txBody>
      </p:sp>
      <p:sp>
        <p:nvSpPr>
          <p:cNvPr id="4" name="Metin kutusu 3">
            <a:extLst>
              <a:ext uri="{FF2B5EF4-FFF2-40B4-BE49-F238E27FC236}">
                <a16:creationId xmlns:a16="http://schemas.microsoft.com/office/drawing/2014/main" id="{562A2657-51C4-4DBB-93B3-4ECC1D04A01F}"/>
              </a:ext>
            </a:extLst>
          </p:cNvPr>
          <p:cNvSpPr txBox="1"/>
          <p:nvPr/>
        </p:nvSpPr>
        <p:spPr>
          <a:xfrm>
            <a:off x="899592" y="2438578"/>
            <a:ext cx="1872208" cy="369332"/>
          </a:xfrm>
          <a:prstGeom prst="rect">
            <a:avLst/>
          </a:prstGeom>
          <a:noFill/>
        </p:spPr>
        <p:txBody>
          <a:bodyPr wrap="square" rtlCol="0">
            <a:spAutoFit/>
          </a:bodyPr>
          <a:lstStyle/>
          <a:p>
            <a:r>
              <a:rPr lang="tr-TR" dirty="0"/>
              <a:t>Kapalı Sistemler</a:t>
            </a:r>
          </a:p>
        </p:txBody>
      </p:sp>
      <p:sp>
        <p:nvSpPr>
          <p:cNvPr id="9" name="Metin kutusu 8">
            <a:extLst>
              <a:ext uri="{FF2B5EF4-FFF2-40B4-BE49-F238E27FC236}">
                <a16:creationId xmlns:a16="http://schemas.microsoft.com/office/drawing/2014/main" id="{F4E07497-71CC-4773-83E1-406FD961B721}"/>
              </a:ext>
            </a:extLst>
          </p:cNvPr>
          <p:cNvSpPr txBox="1"/>
          <p:nvPr/>
        </p:nvSpPr>
        <p:spPr>
          <a:xfrm>
            <a:off x="899592" y="3523527"/>
            <a:ext cx="1872208" cy="369332"/>
          </a:xfrm>
          <a:prstGeom prst="rect">
            <a:avLst/>
          </a:prstGeom>
          <a:noFill/>
        </p:spPr>
        <p:txBody>
          <a:bodyPr wrap="square" rtlCol="0">
            <a:spAutoFit/>
          </a:bodyPr>
          <a:lstStyle/>
          <a:p>
            <a:r>
              <a:rPr lang="tr-TR" dirty="0"/>
              <a:t>Açık Sistemler</a:t>
            </a:r>
          </a:p>
        </p:txBody>
      </p:sp>
    </p:spTree>
    <p:extLst>
      <p:ext uri="{BB962C8B-B14F-4D97-AF65-F5344CB8AC3E}">
        <p14:creationId xmlns:p14="http://schemas.microsoft.com/office/powerpoint/2010/main" val="1127153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sp>
        <p:nvSpPr>
          <p:cNvPr id="3" name="Dikdörtgen 2"/>
          <p:cNvSpPr/>
          <p:nvPr/>
        </p:nvSpPr>
        <p:spPr>
          <a:xfrm>
            <a:off x="111575" y="1556792"/>
            <a:ext cx="6270819" cy="2031325"/>
          </a:xfrm>
          <a:prstGeom prst="rect">
            <a:avLst/>
          </a:prstGeom>
        </p:spPr>
        <p:txBody>
          <a:bodyPr wrap="none">
            <a:spAutoFit/>
          </a:bodyPr>
          <a:lstStyle/>
          <a:p>
            <a:r>
              <a:rPr lang="tr-TR" b="1" dirty="0"/>
              <a:t>6.3 SABİT ÖZGÜL ISILAR İLE İDEAL GAZ İÇİN ENTROPİ</a:t>
            </a:r>
          </a:p>
          <a:p>
            <a:endParaRPr lang="tr-TR" b="1" dirty="0"/>
          </a:p>
          <a:p>
            <a:r>
              <a:rPr lang="tr-TR" dirty="0"/>
              <a:t>Eğer </a:t>
            </a:r>
            <a:r>
              <a:rPr lang="tr-TR" dirty="0" err="1"/>
              <a:t>entropi</a:t>
            </a:r>
            <a:r>
              <a:rPr lang="tr-TR" dirty="0"/>
              <a:t> değişimi sıfır yani </a:t>
            </a:r>
            <a:r>
              <a:rPr lang="tr-TR" dirty="0" err="1">
                <a:solidFill>
                  <a:srgbClr val="FF0000"/>
                </a:solidFill>
              </a:rPr>
              <a:t>izentropik</a:t>
            </a:r>
            <a:r>
              <a:rPr lang="tr-TR" dirty="0">
                <a:solidFill>
                  <a:srgbClr val="FF0000"/>
                </a:solidFill>
              </a:rPr>
              <a:t> işlem </a:t>
            </a:r>
            <a:r>
              <a:rPr lang="tr-TR" dirty="0"/>
              <a:t>ise (6.15) ve (6.16)</a:t>
            </a:r>
          </a:p>
          <a:p>
            <a:endParaRPr lang="tr-TR" b="1" dirty="0"/>
          </a:p>
          <a:p>
            <a:endParaRPr lang="tr-TR" b="1" dirty="0"/>
          </a:p>
          <a:p>
            <a:endParaRPr lang="tr-TR" b="1" dirty="0"/>
          </a:p>
          <a:p>
            <a:endParaRPr lang="tr-TR"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990850"/>
            <a:ext cx="6677025"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254542" y="4293096"/>
            <a:ext cx="8677398" cy="369332"/>
          </a:xfrm>
          <a:prstGeom prst="rect">
            <a:avLst/>
          </a:prstGeom>
        </p:spPr>
        <p:txBody>
          <a:bodyPr wrap="square">
            <a:spAutoFit/>
          </a:bodyPr>
          <a:lstStyle/>
          <a:p>
            <a:r>
              <a:rPr lang="tr-TR" dirty="0"/>
              <a:t>denklemini elde etmek için kullanılabilir. Bu iki denklem:</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964" y="4797152"/>
            <a:ext cx="580072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225306" y="5587727"/>
            <a:ext cx="8706634" cy="646331"/>
          </a:xfrm>
          <a:prstGeom prst="rect">
            <a:avLst/>
          </a:prstGeom>
        </p:spPr>
        <p:txBody>
          <a:bodyPr wrap="square">
            <a:spAutoFit/>
          </a:bodyPr>
          <a:lstStyle/>
          <a:p>
            <a:pPr algn="just"/>
            <a:r>
              <a:rPr lang="tr-TR" dirty="0"/>
              <a:t>elde etmek için birleştirilir. Bunlar elbette Bölüm 4’te ideal bir gazın </a:t>
            </a:r>
            <a:r>
              <a:rPr lang="tr-TR" b="1" dirty="0"/>
              <a:t>sanki dengeli </a:t>
            </a:r>
            <a:r>
              <a:rPr lang="tr-TR" b="1" dirty="0" err="1"/>
              <a:t>adyabatik</a:t>
            </a:r>
            <a:r>
              <a:rPr lang="tr-TR" b="1" dirty="0"/>
              <a:t> </a:t>
            </a:r>
            <a:r>
              <a:rPr lang="tr-TR" dirty="0"/>
              <a:t>işleme uğradığında elde edilen denklemlerle özdeştir.</a:t>
            </a:r>
          </a:p>
        </p:txBody>
      </p:sp>
      <p:sp>
        <p:nvSpPr>
          <p:cNvPr id="6" name="Slayt Numarası Yer Tutucusu 5"/>
          <p:cNvSpPr>
            <a:spLocks noGrp="1"/>
          </p:cNvSpPr>
          <p:nvPr>
            <p:ph type="sldNum" sz="quarter" idx="12"/>
          </p:nvPr>
        </p:nvSpPr>
        <p:spPr/>
        <p:txBody>
          <a:bodyPr/>
          <a:lstStyle/>
          <a:p>
            <a:fld id="{404BEFF7-B7DF-46FB-8C18-48C9339AFC4D}" type="slidenum">
              <a:rPr lang="tr-TR" smtClean="0"/>
              <a:t>14</a:t>
            </a:fld>
            <a:endParaRPr lang="tr-TR"/>
          </a:p>
        </p:txBody>
      </p:sp>
    </p:spTree>
    <p:extLst>
      <p:ext uri="{BB962C8B-B14F-4D97-AF65-F5344CB8AC3E}">
        <p14:creationId xmlns:p14="http://schemas.microsoft.com/office/powerpoint/2010/main" val="1129687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32" y="1410895"/>
            <a:ext cx="8809323"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sp>
        <p:nvSpPr>
          <p:cNvPr id="3" name="Dikdörtgen 2"/>
          <p:cNvSpPr/>
          <p:nvPr/>
        </p:nvSpPr>
        <p:spPr>
          <a:xfrm>
            <a:off x="121800" y="1022579"/>
            <a:ext cx="8809323" cy="369332"/>
          </a:xfrm>
          <a:prstGeom prst="rect">
            <a:avLst/>
          </a:prstGeom>
        </p:spPr>
        <p:txBody>
          <a:bodyPr wrap="square">
            <a:spAutoFit/>
          </a:bodyPr>
          <a:lstStyle/>
          <a:p>
            <a:r>
              <a:rPr lang="tr-TR" b="1" dirty="0"/>
              <a:t>6.3 SABİT ÖZGÜL ISILAR İLE İDEAL GAZ İÇİN ENTROPİ</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32" y="4434855"/>
            <a:ext cx="8797992"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ayt Numarası Yer Tutucusu 3"/>
          <p:cNvSpPr>
            <a:spLocks noGrp="1"/>
          </p:cNvSpPr>
          <p:nvPr>
            <p:ph type="sldNum" sz="quarter" idx="12"/>
          </p:nvPr>
        </p:nvSpPr>
        <p:spPr/>
        <p:txBody>
          <a:bodyPr/>
          <a:lstStyle/>
          <a:p>
            <a:fld id="{404BEFF7-B7DF-46FB-8C18-48C9339AFC4D}" type="slidenum">
              <a:rPr lang="tr-TR" smtClean="0"/>
              <a:t>15</a:t>
            </a:fld>
            <a:endParaRPr lang="tr-TR"/>
          </a:p>
        </p:txBody>
      </p:sp>
      <p:sp>
        <p:nvSpPr>
          <p:cNvPr id="5" name="Dikdörtgen 4">
            <a:extLst>
              <a:ext uri="{FF2B5EF4-FFF2-40B4-BE49-F238E27FC236}">
                <a16:creationId xmlns:a16="http://schemas.microsoft.com/office/drawing/2014/main" id="{9365C5D3-D39D-44EE-8D34-6EF7DC3BE267}"/>
              </a:ext>
            </a:extLst>
          </p:cNvPr>
          <p:cNvSpPr/>
          <p:nvPr/>
        </p:nvSpPr>
        <p:spPr>
          <a:xfrm>
            <a:off x="5532770" y="3570947"/>
            <a:ext cx="1584176" cy="7898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Hava</a:t>
            </a:r>
          </a:p>
        </p:txBody>
      </p:sp>
      <p:cxnSp>
        <p:nvCxnSpPr>
          <p:cNvPr id="7" name="Düz Bağlayıcı 6">
            <a:extLst>
              <a:ext uri="{FF2B5EF4-FFF2-40B4-BE49-F238E27FC236}">
                <a16:creationId xmlns:a16="http://schemas.microsoft.com/office/drawing/2014/main" id="{C0D6BDDD-D94B-47A6-8739-B661437D57BC}"/>
              </a:ext>
            </a:extLst>
          </p:cNvPr>
          <p:cNvCxnSpPr/>
          <p:nvPr/>
        </p:nvCxnSpPr>
        <p:spPr>
          <a:xfrm>
            <a:off x="5076056" y="3933056"/>
            <a:ext cx="936104" cy="0"/>
          </a:xfrm>
          <a:prstGeom prst="line">
            <a:avLst/>
          </a:prstGeom>
        </p:spPr>
        <p:style>
          <a:lnRef idx="1">
            <a:schemeClr val="dk1"/>
          </a:lnRef>
          <a:fillRef idx="0">
            <a:schemeClr val="dk1"/>
          </a:fillRef>
          <a:effectRef idx="0">
            <a:schemeClr val="dk1"/>
          </a:effectRef>
          <a:fontRef idx="minor">
            <a:schemeClr val="tx1"/>
          </a:fontRef>
        </p:style>
      </p:cxnSp>
      <p:sp>
        <p:nvSpPr>
          <p:cNvPr id="8" name="Serbest Form: Şekil 7">
            <a:extLst>
              <a:ext uri="{FF2B5EF4-FFF2-40B4-BE49-F238E27FC236}">
                <a16:creationId xmlns:a16="http://schemas.microsoft.com/office/drawing/2014/main" id="{4EB9611A-0838-4DAB-8D1D-B34B80B6DC7C}"/>
              </a:ext>
            </a:extLst>
          </p:cNvPr>
          <p:cNvSpPr/>
          <p:nvPr/>
        </p:nvSpPr>
        <p:spPr>
          <a:xfrm>
            <a:off x="5932188" y="3826276"/>
            <a:ext cx="131261" cy="257452"/>
          </a:xfrm>
          <a:custGeom>
            <a:avLst/>
            <a:gdLst>
              <a:gd name="connsiteX0" fmla="*/ 24729 w 131261"/>
              <a:gd name="connsiteY0" fmla="*/ 79899 h 257452"/>
              <a:gd name="connsiteX1" fmla="*/ 95750 w 131261"/>
              <a:gd name="connsiteY1" fmla="*/ 133165 h 257452"/>
              <a:gd name="connsiteX2" fmla="*/ 104628 w 131261"/>
              <a:gd name="connsiteY2" fmla="*/ 186431 h 257452"/>
              <a:gd name="connsiteX3" fmla="*/ 113505 w 131261"/>
              <a:gd name="connsiteY3" fmla="*/ 213064 h 257452"/>
              <a:gd name="connsiteX4" fmla="*/ 86872 w 131261"/>
              <a:gd name="connsiteY4" fmla="*/ 221941 h 257452"/>
              <a:gd name="connsiteX5" fmla="*/ 33606 w 131261"/>
              <a:gd name="connsiteY5" fmla="*/ 257452 h 257452"/>
              <a:gd name="connsiteX6" fmla="*/ 15851 w 131261"/>
              <a:gd name="connsiteY6" fmla="*/ 230819 h 257452"/>
              <a:gd name="connsiteX7" fmla="*/ 15851 w 131261"/>
              <a:gd name="connsiteY7" fmla="*/ 142042 h 257452"/>
              <a:gd name="connsiteX8" fmla="*/ 60239 w 131261"/>
              <a:gd name="connsiteY8" fmla="*/ 133165 h 257452"/>
              <a:gd name="connsiteX9" fmla="*/ 86872 w 131261"/>
              <a:gd name="connsiteY9" fmla="*/ 115409 h 257452"/>
              <a:gd name="connsiteX10" fmla="*/ 104628 w 131261"/>
              <a:gd name="connsiteY10" fmla="*/ 88776 h 257452"/>
              <a:gd name="connsiteX11" fmla="*/ 131261 w 131261"/>
              <a:gd name="connsiteY11" fmla="*/ 79899 h 257452"/>
              <a:gd name="connsiteX12" fmla="*/ 122383 w 131261"/>
              <a:gd name="connsiteY12" fmla="*/ 53266 h 257452"/>
              <a:gd name="connsiteX13" fmla="*/ 60239 w 131261"/>
              <a:gd name="connsiteY13" fmla="*/ 0 h 257452"/>
              <a:gd name="connsiteX14" fmla="*/ 15851 w 131261"/>
              <a:gd name="connsiteY14" fmla="*/ 8877 h 257452"/>
              <a:gd name="connsiteX15" fmla="*/ 24729 w 131261"/>
              <a:gd name="connsiteY15" fmla="*/ 79899 h 25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1261" h="257452">
                <a:moveTo>
                  <a:pt x="24729" y="79899"/>
                </a:moveTo>
                <a:cubicBezTo>
                  <a:pt x="38046" y="100614"/>
                  <a:pt x="86336" y="111983"/>
                  <a:pt x="95750" y="133165"/>
                </a:cubicBezTo>
                <a:cubicBezTo>
                  <a:pt x="103061" y="149614"/>
                  <a:pt x="100723" y="168859"/>
                  <a:pt x="104628" y="186431"/>
                </a:cubicBezTo>
                <a:cubicBezTo>
                  <a:pt x="106658" y="195566"/>
                  <a:pt x="110546" y="204186"/>
                  <a:pt x="113505" y="213064"/>
                </a:cubicBezTo>
                <a:cubicBezTo>
                  <a:pt x="104627" y="216023"/>
                  <a:pt x="95052" y="217396"/>
                  <a:pt x="86872" y="221941"/>
                </a:cubicBezTo>
                <a:cubicBezTo>
                  <a:pt x="68218" y="232304"/>
                  <a:pt x="33606" y="257452"/>
                  <a:pt x="33606" y="257452"/>
                </a:cubicBezTo>
                <a:cubicBezTo>
                  <a:pt x="27688" y="248574"/>
                  <a:pt x="20054" y="240626"/>
                  <a:pt x="15851" y="230819"/>
                </a:cubicBezTo>
                <a:cubicBezTo>
                  <a:pt x="6489" y="208974"/>
                  <a:pt x="-759" y="161420"/>
                  <a:pt x="15851" y="142042"/>
                </a:cubicBezTo>
                <a:cubicBezTo>
                  <a:pt x="25671" y="130586"/>
                  <a:pt x="45443" y="136124"/>
                  <a:pt x="60239" y="133165"/>
                </a:cubicBezTo>
                <a:cubicBezTo>
                  <a:pt x="69117" y="127246"/>
                  <a:pt x="79327" y="122954"/>
                  <a:pt x="86872" y="115409"/>
                </a:cubicBezTo>
                <a:cubicBezTo>
                  <a:pt x="94417" y="107864"/>
                  <a:pt x="96296" y="95441"/>
                  <a:pt x="104628" y="88776"/>
                </a:cubicBezTo>
                <a:cubicBezTo>
                  <a:pt x="111935" y="82930"/>
                  <a:pt x="122383" y="82858"/>
                  <a:pt x="131261" y="79899"/>
                </a:cubicBezTo>
                <a:cubicBezTo>
                  <a:pt x="128302" y="71021"/>
                  <a:pt x="127822" y="60881"/>
                  <a:pt x="122383" y="53266"/>
                </a:cubicBezTo>
                <a:cubicBezTo>
                  <a:pt x="102812" y="25866"/>
                  <a:pt x="85833" y="17062"/>
                  <a:pt x="60239" y="0"/>
                </a:cubicBezTo>
                <a:cubicBezTo>
                  <a:pt x="45443" y="2959"/>
                  <a:pt x="21979" y="-4912"/>
                  <a:pt x="15851" y="8877"/>
                </a:cubicBezTo>
                <a:cubicBezTo>
                  <a:pt x="-18324" y="85772"/>
                  <a:pt x="11412" y="59184"/>
                  <a:pt x="24729" y="7989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41C88FEE-5CDA-4ED7-82D3-CA89578F0B3F}"/>
              </a:ext>
            </a:extLst>
          </p:cNvPr>
          <p:cNvSpPr txBox="1"/>
          <p:nvPr/>
        </p:nvSpPr>
        <p:spPr>
          <a:xfrm>
            <a:off x="4644008" y="3826276"/>
            <a:ext cx="1210268" cy="369332"/>
          </a:xfrm>
          <a:prstGeom prst="rect">
            <a:avLst/>
          </a:prstGeom>
          <a:noFill/>
        </p:spPr>
        <p:txBody>
          <a:bodyPr wrap="none" rtlCol="0">
            <a:spAutoFit/>
          </a:bodyPr>
          <a:lstStyle/>
          <a:p>
            <a:r>
              <a:rPr lang="tr-TR" dirty="0" err="1"/>
              <a:t>Wmil</a:t>
            </a:r>
            <a:r>
              <a:rPr lang="tr-TR" dirty="0"/>
              <a:t>=-720</a:t>
            </a:r>
          </a:p>
        </p:txBody>
      </p:sp>
      <p:cxnSp>
        <p:nvCxnSpPr>
          <p:cNvPr id="11" name="Düz Ok Bağlayıcısı 10">
            <a:extLst>
              <a:ext uri="{FF2B5EF4-FFF2-40B4-BE49-F238E27FC236}">
                <a16:creationId xmlns:a16="http://schemas.microsoft.com/office/drawing/2014/main" id="{61E9A71A-6889-4D57-80AB-585D50E9871B}"/>
              </a:ext>
            </a:extLst>
          </p:cNvPr>
          <p:cNvCxnSpPr/>
          <p:nvPr/>
        </p:nvCxnSpPr>
        <p:spPr>
          <a:xfrm>
            <a:off x="6732240" y="3826276"/>
            <a:ext cx="7920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Düz Ok Bağlayıcısı 12">
            <a:extLst>
              <a:ext uri="{FF2B5EF4-FFF2-40B4-BE49-F238E27FC236}">
                <a16:creationId xmlns:a16="http://schemas.microsoft.com/office/drawing/2014/main" id="{2765D5BC-BB99-46FC-9065-B5BD5E5B5596}"/>
              </a:ext>
            </a:extLst>
          </p:cNvPr>
          <p:cNvCxnSpPr/>
          <p:nvPr/>
        </p:nvCxnSpPr>
        <p:spPr>
          <a:xfrm flipH="1">
            <a:off x="6660232" y="3933056"/>
            <a:ext cx="7920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Metin kutusu 13">
            <a:extLst>
              <a:ext uri="{FF2B5EF4-FFF2-40B4-BE49-F238E27FC236}">
                <a16:creationId xmlns:a16="http://schemas.microsoft.com/office/drawing/2014/main" id="{65B66B3C-77E4-4DC6-9D47-02869667B73A}"/>
              </a:ext>
            </a:extLst>
          </p:cNvPr>
          <p:cNvSpPr txBox="1"/>
          <p:nvPr/>
        </p:nvSpPr>
        <p:spPr>
          <a:xfrm>
            <a:off x="7740352" y="3826276"/>
            <a:ext cx="572593" cy="369332"/>
          </a:xfrm>
          <a:prstGeom prst="rect">
            <a:avLst/>
          </a:prstGeom>
          <a:noFill/>
        </p:spPr>
        <p:txBody>
          <a:bodyPr wrap="none" rtlCol="0">
            <a:spAutoFit/>
          </a:bodyPr>
          <a:lstStyle/>
          <a:p>
            <a:r>
              <a:rPr lang="tr-TR" dirty="0"/>
              <a:t>Q=0</a:t>
            </a:r>
          </a:p>
        </p:txBody>
      </p:sp>
      <p:sp>
        <p:nvSpPr>
          <p:cNvPr id="15" name="Metin kutusu 14">
            <a:extLst>
              <a:ext uri="{FF2B5EF4-FFF2-40B4-BE49-F238E27FC236}">
                <a16:creationId xmlns:a16="http://schemas.microsoft.com/office/drawing/2014/main" id="{CA215477-7A8B-499D-AF77-7472F4D93711}"/>
              </a:ext>
            </a:extLst>
          </p:cNvPr>
          <p:cNvSpPr txBox="1"/>
          <p:nvPr/>
        </p:nvSpPr>
        <p:spPr>
          <a:xfrm>
            <a:off x="539552" y="3826276"/>
            <a:ext cx="3007555" cy="646331"/>
          </a:xfrm>
          <a:prstGeom prst="rect">
            <a:avLst/>
          </a:prstGeom>
          <a:noFill/>
        </p:spPr>
        <p:txBody>
          <a:bodyPr wrap="none" rtlCol="0">
            <a:spAutoFit/>
          </a:bodyPr>
          <a:lstStyle/>
          <a:p>
            <a:r>
              <a:rPr lang="tr-TR" dirty="0"/>
              <a:t>Q-W=DU=</a:t>
            </a:r>
            <a:r>
              <a:rPr lang="tr-TR" dirty="0" err="1"/>
              <a:t>mCv</a:t>
            </a:r>
            <a:r>
              <a:rPr lang="tr-TR" dirty="0"/>
              <a:t>(T2-T1)</a:t>
            </a:r>
          </a:p>
          <a:p>
            <a:r>
              <a:rPr lang="tr-TR" dirty="0"/>
              <a:t>0-(-720)=4.76*0.717*(T2-293)</a:t>
            </a:r>
          </a:p>
        </p:txBody>
      </p:sp>
    </p:spTree>
    <p:extLst>
      <p:ext uri="{BB962C8B-B14F-4D97-AF65-F5344CB8AC3E}">
        <p14:creationId xmlns:p14="http://schemas.microsoft.com/office/powerpoint/2010/main" val="1617608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sp>
        <p:nvSpPr>
          <p:cNvPr id="3" name="Dikdörtgen 2"/>
          <p:cNvSpPr/>
          <p:nvPr/>
        </p:nvSpPr>
        <p:spPr>
          <a:xfrm>
            <a:off x="122615" y="1596821"/>
            <a:ext cx="8809323" cy="369332"/>
          </a:xfrm>
          <a:prstGeom prst="rect">
            <a:avLst/>
          </a:prstGeom>
        </p:spPr>
        <p:txBody>
          <a:bodyPr wrap="square">
            <a:spAutoFit/>
          </a:bodyPr>
          <a:lstStyle/>
          <a:p>
            <a:r>
              <a:rPr lang="tr-TR" b="1" dirty="0"/>
              <a:t>6.3 SABİT ÖZGÜL ISILAR İLE İDEAL GAZ İÇİN ENTROPİ</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7" y="2295525"/>
            <a:ext cx="8809324"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ayt Numarası Yer Tutucusu 3"/>
          <p:cNvSpPr>
            <a:spLocks noGrp="1"/>
          </p:cNvSpPr>
          <p:nvPr>
            <p:ph type="sldNum" sz="quarter" idx="12"/>
          </p:nvPr>
        </p:nvSpPr>
        <p:spPr/>
        <p:txBody>
          <a:bodyPr/>
          <a:lstStyle/>
          <a:p>
            <a:fld id="{404BEFF7-B7DF-46FB-8C18-48C9339AFC4D}" type="slidenum">
              <a:rPr lang="tr-TR" smtClean="0"/>
              <a:t>16</a:t>
            </a:fld>
            <a:endParaRPr lang="tr-TR"/>
          </a:p>
        </p:txBody>
      </p:sp>
    </p:spTree>
    <p:extLst>
      <p:ext uri="{BB962C8B-B14F-4D97-AF65-F5344CB8AC3E}">
        <p14:creationId xmlns:p14="http://schemas.microsoft.com/office/powerpoint/2010/main" val="1415989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sp>
        <p:nvSpPr>
          <p:cNvPr id="3" name="Dikdörtgen 2"/>
          <p:cNvSpPr/>
          <p:nvPr/>
        </p:nvSpPr>
        <p:spPr>
          <a:xfrm>
            <a:off x="122615" y="1596821"/>
            <a:ext cx="8809323" cy="1200329"/>
          </a:xfrm>
          <a:prstGeom prst="rect">
            <a:avLst/>
          </a:prstGeom>
        </p:spPr>
        <p:txBody>
          <a:bodyPr wrap="square">
            <a:spAutoFit/>
          </a:bodyPr>
          <a:lstStyle/>
          <a:p>
            <a:r>
              <a:rPr lang="tr-TR" b="1" dirty="0"/>
              <a:t>6.4 DEĞİŞKEN ÖZGÜL ISILAR İLE İDEAL GAZ İÇİN ENTROPİ</a:t>
            </a:r>
          </a:p>
          <a:p>
            <a:endParaRPr lang="tr-TR" b="1" dirty="0"/>
          </a:p>
          <a:p>
            <a:pPr algn="just"/>
            <a:r>
              <a:rPr lang="tr-TR" dirty="0"/>
              <a:t>Bir ideal gaz için özgül ısılar belirli bir sıcaklık aralığında sabit olarak kabul edilemiyor ise (6.12)’ye geri dönülür ve</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924944"/>
            <a:ext cx="663892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Dikdörtgen 3"/>
              <p:cNvSpPr/>
              <p:nvPr/>
            </p:nvSpPr>
            <p:spPr>
              <a:xfrm>
                <a:off x="122616" y="3573016"/>
                <a:ext cx="8809321" cy="667747"/>
              </a:xfrm>
              <a:prstGeom prst="rect">
                <a:avLst/>
              </a:prstGeom>
            </p:spPr>
            <p:txBody>
              <a:bodyPr wrap="square">
                <a:spAutoFit/>
              </a:bodyPr>
              <a:lstStyle/>
              <a:p>
                <a:pPr algn="just"/>
                <a:r>
                  <a:rPr lang="tr-TR" dirty="0"/>
                  <a:t>yazılır. Gaz sabiti </a:t>
                </a:r>
                <a:r>
                  <a:rPr lang="tr-TR" dirty="0" err="1"/>
                  <a:t>R’li</a:t>
                </a:r>
                <a:r>
                  <a:rPr lang="tr-TR" dirty="0"/>
                  <a:t> integralden alınabilir fakat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𝐶</m:t>
                        </m:r>
                      </m:e>
                      <m:sub>
                        <m:r>
                          <a:rPr lang="tr-TR" i="1" dirty="0" smtClean="0">
                            <a:latin typeface="Cambria Math"/>
                          </a:rPr>
                          <m:t>𝑝</m:t>
                        </m:r>
                      </m:sub>
                    </m:sSub>
                    <m:r>
                      <a:rPr lang="tr-TR" i="1" dirty="0" smtClean="0">
                        <a:latin typeface="Cambria Math"/>
                      </a:rPr>
                      <m:t>=</m:t>
                    </m:r>
                    <m:sSub>
                      <m:sSubPr>
                        <m:ctrlPr>
                          <a:rPr lang="tr-TR" b="0" i="1" dirty="0" smtClean="0">
                            <a:latin typeface="Cambria Math" panose="02040503050406030204" pitchFamily="18" charset="0"/>
                          </a:rPr>
                        </m:ctrlPr>
                      </m:sSubPr>
                      <m:e>
                        <m:r>
                          <a:rPr lang="tr-TR" i="1" dirty="0" err="1" smtClean="0">
                            <a:latin typeface="Cambria Math"/>
                          </a:rPr>
                          <m:t>𝐶</m:t>
                        </m:r>
                      </m:e>
                      <m:sub>
                        <m:r>
                          <a:rPr lang="tr-TR" i="1" dirty="0" err="1" smtClean="0">
                            <a:latin typeface="Cambria Math"/>
                          </a:rPr>
                          <m:t>𝑝</m:t>
                        </m:r>
                      </m:sub>
                    </m:sSub>
                    <m:r>
                      <a:rPr lang="tr-TR" b="0" i="1" dirty="0" smtClean="0">
                        <a:latin typeface="Cambria Math"/>
                      </a:rPr>
                      <m:t>(</m:t>
                    </m:r>
                    <m:r>
                      <a:rPr lang="tr-TR" b="0" i="1" dirty="0" smtClean="0">
                        <a:latin typeface="Cambria Math"/>
                      </a:rPr>
                      <m:t>𝑇</m:t>
                    </m:r>
                    <m:r>
                      <a:rPr lang="tr-TR" b="0" i="1" dirty="0" smtClean="0">
                        <a:latin typeface="Cambria Math"/>
                      </a:rPr>
                      <m:t>)</m:t>
                    </m:r>
                  </m:oMath>
                </a14:m>
                <a:r>
                  <a:rPr lang="tr-TR" dirty="0" err="1"/>
                  <a:t>’li</a:t>
                </a:r>
                <a:r>
                  <a:rPr lang="tr-TR" dirty="0"/>
                  <a:t> alınamaz. Bundan dolayı (6.19) </a:t>
                </a:r>
                <a:r>
                  <a:rPr lang="tr-TR" dirty="0" err="1"/>
                  <a:t>integre</a:t>
                </a:r>
                <a:r>
                  <a:rPr lang="tr-TR" dirty="0"/>
                  <a:t> edilir ve</a:t>
                </a:r>
              </a:p>
            </p:txBody>
          </p:sp>
        </mc:Choice>
        <mc:Fallback xmlns="">
          <p:sp>
            <p:nvSpPr>
              <p:cNvPr id="4" name="Dikdörtgen 3"/>
              <p:cNvSpPr>
                <a:spLocks noRot="1" noChangeAspect="1" noMove="1" noResize="1" noEditPoints="1" noAdjustHandles="1" noChangeArrowheads="1" noChangeShapeType="1" noTextEdit="1"/>
              </p:cNvSpPr>
              <p:nvPr/>
            </p:nvSpPr>
            <p:spPr>
              <a:xfrm>
                <a:off x="122616" y="3573016"/>
                <a:ext cx="8809321" cy="667747"/>
              </a:xfrm>
              <a:prstGeom prst="rect">
                <a:avLst/>
              </a:prstGeom>
              <a:blipFill rotWithShape="1">
                <a:blip r:embed="rId3"/>
                <a:stretch>
                  <a:fillRect l="-554" t="-3636" r="-623" b="-13636"/>
                </a:stretch>
              </a:blipFill>
            </p:spPr>
            <p:txBody>
              <a:bodyPr/>
              <a:lstStyle/>
              <a:p>
                <a:r>
                  <a:rPr lang="tr-TR">
                    <a:noFill/>
                  </a:rPr>
                  <a:t> </a:t>
                </a:r>
              </a:p>
            </p:txBody>
          </p:sp>
        </mc:Fallback>
      </mc:AlternateContent>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5095" y="4437112"/>
            <a:ext cx="63055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Dikdörtgen 4"/>
              <p:cNvSpPr/>
              <p:nvPr/>
            </p:nvSpPr>
            <p:spPr>
              <a:xfrm>
                <a:off x="122614" y="5173091"/>
                <a:ext cx="8809325" cy="646331"/>
              </a:xfrm>
              <a:prstGeom prst="rect">
                <a:avLst/>
              </a:prstGeom>
            </p:spPr>
            <p:txBody>
              <a:bodyPr wrap="square">
                <a:spAutoFit/>
              </a:bodyPr>
              <a:lstStyle/>
              <a:p>
                <a:pPr algn="just"/>
                <a:r>
                  <a:rPr lang="tr-TR" dirty="0"/>
                  <a:t>elde edilir. Yukarıda denklemdeki integral yalnız sıcaklığa bağlıdır ve büyüklüğü gaz tablolarından belirlenebilir. Tablodaki </a:t>
                </a:r>
                <a14:m>
                  <m:oMath xmlns:m="http://schemas.openxmlformats.org/officeDocument/2006/math">
                    <m:sSup>
                      <m:sSupPr>
                        <m:ctrlPr>
                          <a:rPr lang="tr-TR" b="0" i="1" dirty="0" smtClean="0">
                            <a:latin typeface="Cambria Math" panose="02040503050406030204" pitchFamily="18" charset="0"/>
                          </a:rPr>
                        </m:ctrlPr>
                      </m:sSupPr>
                      <m:e>
                        <m:r>
                          <a:rPr lang="tr-TR" i="1" dirty="0" smtClean="0">
                            <a:latin typeface="Cambria Math"/>
                          </a:rPr>
                          <m:t>𝑠</m:t>
                        </m:r>
                      </m:e>
                      <m:sup>
                        <m:r>
                          <a:rPr lang="tr-TR" b="0" i="1" dirty="0" smtClean="0">
                            <a:latin typeface="Cambria Math"/>
                          </a:rPr>
                          <m:t>0</m:t>
                        </m:r>
                      </m:sup>
                    </m:sSup>
                  </m:oMath>
                </a14:m>
                <a:r>
                  <a:rPr lang="tr-TR" dirty="0"/>
                  <a:t> fonksiyonu kullanılarak</a:t>
                </a:r>
              </a:p>
            </p:txBody>
          </p:sp>
        </mc:Choice>
        <mc:Fallback xmlns="">
          <p:sp>
            <p:nvSpPr>
              <p:cNvPr id="5" name="Dikdörtgen 4"/>
              <p:cNvSpPr>
                <a:spLocks noRot="1" noChangeAspect="1" noMove="1" noResize="1" noEditPoints="1" noAdjustHandles="1" noChangeArrowheads="1" noChangeShapeType="1" noTextEdit="1"/>
              </p:cNvSpPr>
              <p:nvPr/>
            </p:nvSpPr>
            <p:spPr>
              <a:xfrm>
                <a:off x="122614" y="5173091"/>
                <a:ext cx="8809325" cy="646331"/>
              </a:xfrm>
              <a:prstGeom prst="rect">
                <a:avLst/>
              </a:prstGeom>
              <a:blipFill rotWithShape="1">
                <a:blip r:embed="rId5"/>
                <a:stretch>
                  <a:fillRect l="-554" t="-4717" r="-623" b="-14151"/>
                </a:stretch>
              </a:blipFill>
            </p:spPr>
            <p:txBody>
              <a:bodyPr/>
              <a:lstStyle/>
              <a:p>
                <a:r>
                  <a:rPr lang="tr-TR">
                    <a:noFill/>
                  </a:rPr>
                  <a:t> </a:t>
                </a:r>
              </a:p>
            </p:txBody>
          </p:sp>
        </mc:Fallback>
      </mc:AlternateContent>
      <p:sp>
        <p:nvSpPr>
          <p:cNvPr id="6" name="Slayt Numarası Yer Tutucusu 5"/>
          <p:cNvSpPr>
            <a:spLocks noGrp="1"/>
          </p:cNvSpPr>
          <p:nvPr>
            <p:ph type="sldNum" sz="quarter" idx="12"/>
          </p:nvPr>
        </p:nvSpPr>
        <p:spPr/>
        <p:txBody>
          <a:bodyPr/>
          <a:lstStyle/>
          <a:p>
            <a:fld id="{404BEFF7-B7DF-46FB-8C18-48C9339AFC4D}" type="slidenum">
              <a:rPr lang="tr-TR" smtClean="0"/>
              <a:t>17</a:t>
            </a:fld>
            <a:endParaRPr lang="tr-TR"/>
          </a:p>
        </p:txBody>
      </p:sp>
    </p:spTree>
    <p:extLst>
      <p:ext uri="{BB962C8B-B14F-4D97-AF65-F5344CB8AC3E}">
        <p14:creationId xmlns:p14="http://schemas.microsoft.com/office/powerpoint/2010/main" val="61198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091685"/>
            <a:ext cx="59817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122615" y="1484784"/>
            <a:ext cx="8809323" cy="646331"/>
          </a:xfrm>
          <a:prstGeom prst="rect">
            <a:avLst/>
          </a:prstGeom>
        </p:spPr>
        <p:txBody>
          <a:bodyPr wrap="square">
            <a:spAutoFit/>
          </a:bodyPr>
          <a:lstStyle/>
          <a:p>
            <a:r>
              <a:rPr lang="tr-TR" b="1" dirty="0"/>
              <a:t>6.4 DEĞİŞKEN ÖZGÜL ISILAR İLE İDEAL GAZ İÇİN ENTROPİ</a:t>
            </a:r>
          </a:p>
          <a:p>
            <a:endParaRPr lang="tr-TR" b="1" dirty="0"/>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009" y="3070803"/>
            <a:ext cx="628650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122619" y="3645024"/>
            <a:ext cx="8809321" cy="923330"/>
          </a:xfrm>
          <a:prstGeom prst="rect">
            <a:avLst/>
          </a:prstGeom>
        </p:spPr>
        <p:txBody>
          <a:bodyPr wrap="square">
            <a:spAutoFit/>
          </a:bodyPr>
          <a:lstStyle/>
          <a:p>
            <a:pPr algn="just"/>
            <a:r>
              <a:rPr lang="tr-TR" dirty="0" err="1"/>
              <a:t>İzentropik</a:t>
            </a:r>
            <a:r>
              <a:rPr lang="tr-TR" dirty="0"/>
              <a:t> bir işlem için özgül ısılar sabit değilse (6.17) ve (6.18) kullanılamaz. Bununla beraber, (6.22) kullanılabilir ve </a:t>
            </a:r>
            <a:r>
              <a:rPr lang="tr-TR" dirty="0" err="1"/>
              <a:t>izentropik</a:t>
            </a:r>
            <a:r>
              <a:rPr lang="tr-TR" dirty="0"/>
              <a:t> işlem için</a:t>
            </a:r>
          </a:p>
          <a:p>
            <a:pPr algn="just"/>
            <a:endParaRPr lang="tr-TR" dirty="0"/>
          </a:p>
        </p:txBody>
      </p:sp>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7508" y="4478635"/>
            <a:ext cx="68580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233009" y="5311049"/>
            <a:ext cx="8572500" cy="369332"/>
          </a:xfrm>
          <a:prstGeom prst="rect">
            <a:avLst/>
          </a:prstGeom>
        </p:spPr>
        <p:txBody>
          <a:bodyPr wrap="square">
            <a:spAutoFit/>
          </a:bodyPr>
          <a:lstStyle/>
          <a:p>
            <a:pPr algn="just"/>
            <a:r>
              <a:rPr lang="tr-TR" dirty="0"/>
              <a:t>elde edilir. Böylece yalnız sıcaklığa bağlı bir Pr bağıl basıncı tanımlanır: </a:t>
            </a:r>
          </a:p>
        </p:txBody>
      </p:sp>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3399" y="5865888"/>
            <a:ext cx="535305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ayt Numarası Yer Tutucusu 3"/>
          <p:cNvSpPr>
            <a:spLocks noGrp="1"/>
          </p:cNvSpPr>
          <p:nvPr>
            <p:ph type="sldNum" sz="quarter" idx="12"/>
          </p:nvPr>
        </p:nvSpPr>
        <p:spPr/>
        <p:txBody>
          <a:bodyPr/>
          <a:lstStyle/>
          <a:p>
            <a:fld id="{404BEFF7-B7DF-46FB-8C18-48C9339AFC4D}" type="slidenum">
              <a:rPr lang="tr-TR" smtClean="0"/>
              <a:t>18</a:t>
            </a:fld>
            <a:endParaRPr lang="tr-TR"/>
          </a:p>
        </p:txBody>
      </p:sp>
    </p:spTree>
    <p:extLst>
      <p:ext uri="{BB962C8B-B14F-4D97-AF65-F5344CB8AC3E}">
        <p14:creationId xmlns:p14="http://schemas.microsoft.com/office/powerpoint/2010/main" val="649304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sp>
        <p:nvSpPr>
          <p:cNvPr id="4" name="Dikdörtgen 3"/>
          <p:cNvSpPr/>
          <p:nvPr/>
        </p:nvSpPr>
        <p:spPr>
          <a:xfrm>
            <a:off x="173052" y="825081"/>
            <a:ext cx="8809323" cy="1477328"/>
          </a:xfrm>
          <a:prstGeom prst="rect">
            <a:avLst/>
          </a:prstGeom>
        </p:spPr>
        <p:txBody>
          <a:bodyPr wrap="square">
            <a:spAutoFit/>
          </a:bodyPr>
          <a:lstStyle/>
          <a:p>
            <a:r>
              <a:rPr lang="tr-TR" b="1" dirty="0"/>
              <a:t>6.4 DEĞİŞKEN ÖZGÜL ISILAR İLE İDEAL GAZ İÇİN ENTROPİ</a:t>
            </a:r>
          </a:p>
          <a:p>
            <a:endParaRPr lang="tr-TR" b="1" dirty="0"/>
          </a:p>
          <a:p>
            <a:r>
              <a:rPr lang="tr-TR" dirty="0" err="1"/>
              <a:t>İzentropik</a:t>
            </a:r>
            <a:r>
              <a:rPr lang="tr-TR" dirty="0"/>
              <a:t> bir işlem için basınç oranı da</a:t>
            </a:r>
          </a:p>
          <a:p>
            <a:endParaRPr lang="tr-TR" b="1" dirty="0"/>
          </a:p>
          <a:p>
            <a:endParaRPr lang="tr-TR" b="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1884394"/>
            <a:ext cx="54006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231082" y="2738550"/>
            <a:ext cx="8809323" cy="646331"/>
          </a:xfrm>
          <a:prstGeom prst="rect">
            <a:avLst/>
          </a:prstGeom>
        </p:spPr>
        <p:txBody>
          <a:bodyPr wrap="square">
            <a:spAutoFit/>
          </a:bodyPr>
          <a:lstStyle/>
          <a:p>
            <a:r>
              <a:rPr lang="tr-TR" dirty="0"/>
              <a:t>Hacim oranı ideal gaz denklemi kullanılarak bulunabilir. Bağıl basınç oranı kullanılıp </a:t>
            </a:r>
            <a:r>
              <a:rPr lang="tr-TR" dirty="0" err="1"/>
              <a:t>izentropik</a:t>
            </a:r>
            <a:r>
              <a:rPr lang="tr-TR" dirty="0"/>
              <a:t> </a:t>
            </a:r>
          </a:p>
          <a:p>
            <a:r>
              <a:rPr lang="tr-TR" dirty="0"/>
              <a:t>işlem kabul edildiğinde hacim oranı:</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449547"/>
            <a:ext cx="57150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Dikdörtgen 5"/>
              <p:cNvSpPr/>
              <p:nvPr/>
            </p:nvSpPr>
            <p:spPr>
              <a:xfrm>
                <a:off x="395536" y="4161137"/>
                <a:ext cx="8809323" cy="369332"/>
              </a:xfrm>
              <a:prstGeom prst="rect">
                <a:avLst/>
              </a:prstGeom>
            </p:spPr>
            <p:txBody>
              <a:bodyPr wrap="square">
                <a:spAutoFit/>
              </a:bodyPr>
              <a:lstStyle/>
              <a:p>
                <a:r>
                  <a:rPr lang="tr-TR" dirty="0"/>
                  <a:t>şeklindedir. Bu nedenle, yalnız sıcaklığa bağlı bağıl özgül hacim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𝑣</m:t>
                        </m:r>
                      </m:e>
                      <m:sub>
                        <m:r>
                          <m:rPr>
                            <m:sty m:val="p"/>
                          </m:rPr>
                          <a:rPr lang="tr-TR" b="0" i="0" dirty="0" smtClean="0">
                            <a:latin typeface="Cambria Math"/>
                          </a:rPr>
                          <m:t>r</m:t>
                        </m:r>
                      </m:sub>
                    </m:sSub>
                  </m:oMath>
                </a14:m>
                <a:endParaRPr lang="tr-TR" dirty="0"/>
              </a:p>
            </p:txBody>
          </p:sp>
        </mc:Choice>
        <mc:Fallback xmlns="">
          <p:sp>
            <p:nvSpPr>
              <p:cNvPr id="6" name="Dikdörtgen 5"/>
              <p:cNvSpPr>
                <a:spLocks noRot="1" noChangeAspect="1" noMove="1" noResize="1" noEditPoints="1" noAdjustHandles="1" noChangeArrowheads="1" noChangeShapeType="1" noTextEdit="1"/>
              </p:cNvSpPr>
              <p:nvPr/>
            </p:nvSpPr>
            <p:spPr>
              <a:xfrm>
                <a:off x="395536" y="4161137"/>
                <a:ext cx="8809323" cy="369332"/>
              </a:xfrm>
              <a:prstGeom prst="rect">
                <a:avLst/>
              </a:prstGeom>
              <a:blipFill rotWithShape="0">
                <a:blip r:embed="rId4"/>
                <a:stretch>
                  <a:fillRect l="-623" t="-10000" b="-26667"/>
                </a:stretch>
              </a:blipFill>
            </p:spPr>
            <p:txBody>
              <a:bodyPr/>
              <a:lstStyle/>
              <a:p>
                <a:r>
                  <a:rPr lang="tr-TR">
                    <a:noFill/>
                  </a:rPr>
                  <a:t> </a:t>
                </a:r>
              </a:p>
            </p:txBody>
          </p:sp>
        </mc:Fallback>
      </mc:AlternateContent>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6255" y="4619812"/>
            <a:ext cx="600075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ayt Numarası Yer Tutucusu 2"/>
          <p:cNvSpPr>
            <a:spLocks noGrp="1"/>
          </p:cNvSpPr>
          <p:nvPr>
            <p:ph type="sldNum" sz="quarter" idx="12"/>
          </p:nvPr>
        </p:nvSpPr>
        <p:spPr/>
        <p:txBody>
          <a:bodyPr/>
          <a:lstStyle/>
          <a:p>
            <a:fld id="{404BEFF7-B7DF-46FB-8C18-48C9339AFC4D}" type="slidenum">
              <a:rPr lang="tr-TR" smtClean="0"/>
              <a:t>19</a:t>
            </a:fld>
            <a:endParaRPr lang="tr-TR"/>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760" y="5851866"/>
            <a:ext cx="554355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Resim 6"/>
          <p:cNvPicPr>
            <a:picLocks noChangeAspect="1"/>
          </p:cNvPicPr>
          <p:nvPr/>
        </p:nvPicPr>
        <p:blipFill rotWithShape="1">
          <a:blip r:embed="rId7"/>
          <a:srcRect t="40595" b="24460"/>
          <a:stretch/>
        </p:blipFill>
        <p:spPr>
          <a:xfrm>
            <a:off x="72632" y="5219598"/>
            <a:ext cx="8913124" cy="720080"/>
          </a:xfrm>
          <a:prstGeom prst="rect">
            <a:avLst/>
          </a:prstGeom>
        </p:spPr>
      </p:pic>
    </p:spTree>
    <p:extLst>
      <p:ext uri="{BB962C8B-B14F-4D97-AF65-F5344CB8AC3E}">
        <p14:creationId xmlns:p14="http://schemas.microsoft.com/office/powerpoint/2010/main" val="2686990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51520" y="332656"/>
            <a:ext cx="8640960" cy="1015663"/>
          </a:xfrm>
          <a:prstGeom prst="rect">
            <a:avLst/>
          </a:prstGeom>
          <a:noFill/>
        </p:spPr>
        <p:txBody>
          <a:bodyPr wrap="square" rtlCol="0">
            <a:spAutoFit/>
          </a:bodyPr>
          <a:lstStyle/>
          <a:p>
            <a:pPr algn="ctr"/>
            <a:r>
              <a:rPr lang="tr-TR" sz="3200" b="1" dirty="0"/>
              <a:t>BÖLÜM – 6</a:t>
            </a:r>
          </a:p>
          <a:p>
            <a:pPr algn="ctr"/>
            <a:r>
              <a:rPr lang="tr-TR" sz="2800" b="1" dirty="0"/>
              <a:t>ENTROPİ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20888"/>
            <a:ext cx="3447743" cy="380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5641" y="2420888"/>
            <a:ext cx="4386839" cy="3637866"/>
          </a:xfrm>
          <a:prstGeom prst="rect">
            <a:avLst/>
          </a:prstGeom>
        </p:spPr>
      </p:pic>
      <p:sp>
        <p:nvSpPr>
          <p:cNvPr id="6" name="Slayt Numarası Yer Tutucusu 5"/>
          <p:cNvSpPr>
            <a:spLocks noGrp="1"/>
          </p:cNvSpPr>
          <p:nvPr>
            <p:ph type="sldNum" sz="quarter" idx="12"/>
          </p:nvPr>
        </p:nvSpPr>
        <p:spPr/>
        <p:txBody>
          <a:bodyPr/>
          <a:lstStyle/>
          <a:p>
            <a:fld id="{404BEFF7-B7DF-46FB-8C18-48C9339AFC4D}" type="slidenum">
              <a:rPr lang="tr-TR" smtClean="0"/>
              <a:t>2</a:t>
            </a:fld>
            <a:endParaRPr lang="tr-TR"/>
          </a:p>
        </p:txBody>
      </p:sp>
    </p:spTree>
    <p:extLst>
      <p:ext uri="{BB962C8B-B14F-4D97-AF65-F5344CB8AC3E}">
        <p14:creationId xmlns:p14="http://schemas.microsoft.com/office/powerpoint/2010/main" val="4166122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7" y="1052736"/>
            <a:ext cx="8809323" cy="5620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sp>
        <p:nvSpPr>
          <p:cNvPr id="2" name="Slayt Numarası Yer Tutucusu 1"/>
          <p:cNvSpPr>
            <a:spLocks noGrp="1"/>
          </p:cNvSpPr>
          <p:nvPr>
            <p:ph type="sldNum" sz="quarter" idx="12"/>
          </p:nvPr>
        </p:nvSpPr>
        <p:spPr/>
        <p:txBody>
          <a:bodyPr/>
          <a:lstStyle/>
          <a:p>
            <a:fld id="{404BEFF7-B7DF-46FB-8C18-48C9339AFC4D}" type="slidenum">
              <a:rPr lang="tr-TR" smtClean="0"/>
              <a:t>20</a:t>
            </a:fld>
            <a:endParaRPr lang="tr-TR"/>
          </a:p>
        </p:txBody>
      </p:sp>
    </p:spTree>
    <p:extLst>
      <p:ext uri="{BB962C8B-B14F-4D97-AF65-F5344CB8AC3E}">
        <p14:creationId xmlns:p14="http://schemas.microsoft.com/office/powerpoint/2010/main" val="1617608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01" y="1628800"/>
            <a:ext cx="8842039"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12" y="3724300"/>
            <a:ext cx="8826828"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ayt Numarası Yer Tutucusu 2"/>
          <p:cNvSpPr>
            <a:spLocks noGrp="1"/>
          </p:cNvSpPr>
          <p:nvPr>
            <p:ph type="sldNum" sz="quarter" idx="12"/>
          </p:nvPr>
        </p:nvSpPr>
        <p:spPr/>
        <p:txBody>
          <a:bodyPr/>
          <a:lstStyle/>
          <a:p>
            <a:fld id="{404BEFF7-B7DF-46FB-8C18-48C9339AFC4D}" type="slidenum">
              <a:rPr lang="tr-TR" smtClean="0"/>
              <a:t>21</a:t>
            </a:fld>
            <a:endParaRPr lang="tr-TR"/>
          </a:p>
        </p:txBody>
      </p:sp>
    </p:spTree>
    <p:extLst>
      <p:ext uri="{BB962C8B-B14F-4D97-AF65-F5344CB8AC3E}">
        <p14:creationId xmlns:p14="http://schemas.microsoft.com/office/powerpoint/2010/main" val="1415989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821330"/>
            <a:ext cx="3565356" cy="3574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sp>
        <p:nvSpPr>
          <p:cNvPr id="3" name="Dikdörtgen 2"/>
          <p:cNvSpPr/>
          <p:nvPr/>
        </p:nvSpPr>
        <p:spPr>
          <a:xfrm>
            <a:off x="122615" y="1596821"/>
            <a:ext cx="8809323" cy="1477328"/>
          </a:xfrm>
          <a:prstGeom prst="rect">
            <a:avLst/>
          </a:prstGeom>
        </p:spPr>
        <p:txBody>
          <a:bodyPr wrap="square">
            <a:spAutoFit/>
          </a:bodyPr>
          <a:lstStyle/>
          <a:p>
            <a:r>
              <a:rPr lang="tr-TR" b="1" dirty="0"/>
              <a:t>6.5  BUHAR, KATI VE SIVILAR GİBİ MADDELER İÇİN ENTROPİ</a:t>
            </a:r>
          </a:p>
          <a:p>
            <a:endParaRPr lang="tr-TR" b="1" dirty="0"/>
          </a:p>
          <a:p>
            <a:pPr algn="just"/>
            <a:r>
              <a:rPr lang="tr-TR" dirty="0"/>
              <a:t>Buhar gibi saf maddeler için </a:t>
            </a:r>
            <a:r>
              <a:rPr lang="tr-TR" dirty="0" err="1"/>
              <a:t>entropi</a:t>
            </a:r>
            <a:r>
              <a:rPr lang="tr-TR" dirty="0"/>
              <a:t> tablolardan okunur. Kuruluk derecesi bölgesinde (ıslak buhar bölgesi) </a:t>
            </a:r>
            <a:r>
              <a:rPr lang="tr-TR" dirty="0" err="1"/>
              <a:t>entropi</a:t>
            </a:r>
            <a:r>
              <a:rPr lang="tr-TR" dirty="0"/>
              <a:t>:</a:t>
            </a:r>
          </a:p>
          <a:p>
            <a:pPr algn="just"/>
            <a:endParaRPr lang="tr-TR" b="1"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8857" y="2859836"/>
            <a:ext cx="563880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7177" y="3429000"/>
            <a:ext cx="4320480"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25" y="6243003"/>
            <a:ext cx="37147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ayt Numarası Yer Tutucusu 3"/>
          <p:cNvSpPr>
            <a:spLocks noGrp="1"/>
          </p:cNvSpPr>
          <p:nvPr>
            <p:ph type="sldNum" sz="quarter" idx="12"/>
          </p:nvPr>
        </p:nvSpPr>
        <p:spPr/>
        <p:txBody>
          <a:bodyPr/>
          <a:lstStyle/>
          <a:p>
            <a:fld id="{404BEFF7-B7DF-46FB-8C18-48C9339AFC4D}" type="slidenum">
              <a:rPr lang="tr-TR" smtClean="0"/>
              <a:t>22</a:t>
            </a:fld>
            <a:endParaRPr lang="tr-TR"/>
          </a:p>
        </p:txBody>
      </p:sp>
      <p:sp>
        <p:nvSpPr>
          <p:cNvPr id="5" name="Metin kutusu 4">
            <a:extLst>
              <a:ext uri="{FF2B5EF4-FFF2-40B4-BE49-F238E27FC236}">
                <a16:creationId xmlns:a16="http://schemas.microsoft.com/office/drawing/2014/main" id="{662EEE19-044A-47C5-9055-11A4AEFECBD1}"/>
              </a:ext>
            </a:extLst>
          </p:cNvPr>
          <p:cNvSpPr txBox="1"/>
          <p:nvPr/>
        </p:nvSpPr>
        <p:spPr>
          <a:xfrm>
            <a:off x="3607070" y="3512491"/>
            <a:ext cx="1252961" cy="369332"/>
          </a:xfrm>
          <a:prstGeom prst="rect">
            <a:avLst/>
          </a:prstGeom>
          <a:noFill/>
        </p:spPr>
        <p:txBody>
          <a:bodyPr wrap="square" rtlCol="0">
            <a:spAutoFit/>
          </a:bodyPr>
          <a:lstStyle/>
          <a:p>
            <a:r>
              <a:rPr lang="tr-TR" dirty="0" err="1"/>
              <a:t>ds</a:t>
            </a:r>
            <a:r>
              <a:rPr lang="tr-TR" dirty="0"/>
              <a:t>=s2-s1</a:t>
            </a:r>
          </a:p>
        </p:txBody>
      </p:sp>
    </p:spTree>
    <p:extLst>
      <p:ext uri="{BB962C8B-B14F-4D97-AF65-F5344CB8AC3E}">
        <p14:creationId xmlns:p14="http://schemas.microsoft.com/office/powerpoint/2010/main" val="61198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060848"/>
            <a:ext cx="3905795" cy="2391109"/>
          </a:xfrm>
          <a:prstGeom prst="rect">
            <a:avLst/>
          </a:prstGeom>
        </p:spPr>
      </p:pic>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sp>
        <p:nvSpPr>
          <p:cNvPr id="3" name="Dikdörtgen 2"/>
          <p:cNvSpPr/>
          <p:nvPr/>
        </p:nvSpPr>
        <p:spPr>
          <a:xfrm>
            <a:off x="122615" y="1596821"/>
            <a:ext cx="8809323" cy="646331"/>
          </a:xfrm>
          <a:prstGeom prst="rect">
            <a:avLst/>
          </a:prstGeom>
        </p:spPr>
        <p:txBody>
          <a:bodyPr wrap="square">
            <a:spAutoFit/>
          </a:bodyPr>
          <a:lstStyle/>
          <a:p>
            <a:r>
              <a:rPr lang="tr-TR" b="1" dirty="0"/>
              <a:t>6.5  BUHAR, KATI VE SIVILAR GİBİ MADDELER İÇİN ENTROPİ</a:t>
            </a:r>
          </a:p>
          <a:p>
            <a:endParaRPr lang="tr-TR" b="1"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3156" y="5001400"/>
            <a:ext cx="581977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Dikdörtgen 3"/>
              <p:cNvSpPr/>
              <p:nvPr/>
            </p:nvSpPr>
            <p:spPr>
              <a:xfrm>
                <a:off x="4359938" y="2852936"/>
                <a:ext cx="4572000" cy="1754326"/>
              </a:xfrm>
              <a:prstGeom prst="rect">
                <a:avLst/>
              </a:prstGeom>
            </p:spPr>
            <p:txBody>
              <a:bodyPr>
                <a:spAutoFit/>
              </a:bodyPr>
              <a:lstStyle/>
              <a:p>
                <a:r>
                  <a:rPr lang="tr-TR" dirty="0"/>
                  <a:t>Bir katı veya sıvı için </a:t>
                </a:r>
                <a:r>
                  <a:rPr lang="tr-TR" dirty="0" err="1"/>
                  <a:t>entropi</a:t>
                </a:r>
                <a:r>
                  <a:rPr lang="tr-TR" dirty="0"/>
                  <a:t> değişimi, özgül ısı sabit kabul edilebilirse oldukça basit olarak bulunabilir. </a:t>
                </a:r>
              </a:p>
              <a:p>
                <a:r>
                  <a:rPr lang="tr-TR" dirty="0"/>
                  <a:t>(6.9)’a dönülürse katı veya sıvının sıkıştırılamaz yani </a:t>
                </a:r>
                <a14:m>
                  <m:oMath xmlns:m="http://schemas.openxmlformats.org/officeDocument/2006/math">
                    <m:r>
                      <a:rPr lang="tr-TR" i="1" dirty="0">
                        <a:latin typeface="Cambria Math"/>
                      </a:rPr>
                      <m:t>𝑑𝑣</m:t>
                    </m:r>
                    <m:r>
                      <a:rPr lang="tr-TR" i="1" dirty="0">
                        <a:latin typeface="Cambria Math"/>
                      </a:rPr>
                      <m:t>=0 </m:t>
                    </m:r>
                  </m:oMath>
                </a14:m>
                <a:r>
                  <a:rPr lang="tr-TR" dirty="0"/>
                  <a:t>olduğu kabulü ile</a:t>
                </a:r>
              </a:p>
              <a:p>
                <a:endParaRPr lang="tr-TR" b="1" dirty="0"/>
              </a:p>
            </p:txBody>
          </p:sp>
        </mc:Choice>
        <mc:Fallback xmlns="">
          <p:sp>
            <p:nvSpPr>
              <p:cNvPr id="4" name="Dikdörtgen 3"/>
              <p:cNvSpPr>
                <a:spLocks noRot="1" noChangeAspect="1" noMove="1" noResize="1" noEditPoints="1" noAdjustHandles="1" noChangeArrowheads="1" noChangeShapeType="1" noTextEdit="1"/>
              </p:cNvSpPr>
              <p:nvPr/>
            </p:nvSpPr>
            <p:spPr>
              <a:xfrm>
                <a:off x="4359938" y="2852936"/>
                <a:ext cx="4572000" cy="1754326"/>
              </a:xfrm>
              <a:prstGeom prst="rect">
                <a:avLst/>
              </a:prstGeom>
              <a:blipFill rotWithShape="1">
                <a:blip r:embed="rId4"/>
                <a:stretch>
                  <a:fillRect l="-1067" t="-1736" r="-667"/>
                </a:stretch>
              </a:blipFill>
            </p:spPr>
            <p:txBody>
              <a:bodyPr/>
              <a:lstStyle/>
              <a:p>
                <a:r>
                  <a:rPr lang="tr-TR">
                    <a:noFill/>
                  </a:rPr>
                  <a:t> </a:t>
                </a:r>
              </a:p>
            </p:txBody>
          </p:sp>
        </mc:Fallback>
      </mc:AlternateContent>
      <p:sp>
        <p:nvSpPr>
          <p:cNvPr id="7" name="Slayt Numarası Yer Tutucusu 6"/>
          <p:cNvSpPr>
            <a:spLocks noGrp="1"/>
          </p:cNvSpPr>
          <p:nvPr>
            <p:ph type="sldNum" sz="quarter" idx="12"/>
          </p:nvPr>
        </p:nvSpPr>
        <p:spPr/>
        <p:txBody>
          <a:bodyPr/>
          <a:lstStyle/>
          <a:p>
            <a:fld id="{404BEFF7-B7DF-46FB-8C18-48C9339AFC4D}" type="slidenum">
              <a:rPr lang="tr-TR" smtClean="0"/>
              <a:t>23</a:t>
            </a:fld>
            <a:endParaRPr lang="tr-TR"/>
          </a:p>
        </p:txBody>
      </p:sp>
    </p:spTree>
    <p:extLst>
      <p:ext uri="{BB962C8B-B14F-4D97-AF65-F5344CB8AC3E}">
        <p14:creationId xmlns:p14="http://schemas.microsoft.com/office/powerpoint/2010/main" val="6493040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04BEFF7-B7DF-46FB-8C18-48C9339AFC4D}" type="slidenum">
              <a:rPr lang="tr-TR" smtClean="0"/>
              <a:t>24</a:t>
            </a:fld>
            <a:endParaRPr lang="tr-TR"/>
          </a:p>
        </p:txBody>
      </p:sp>
      <p:sp>
        <p:nvSpPr>
          <p:cNvPr id="5" name="Metin kutusu 4"/>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sp>
        <p:nvSpPr>
          <p:cNvPr id="6" name="Dikdörtgen 5"/>
          <p:cNvSpPr/>
          <p:nvPr/>
        </p:nvSpPr>
        <p:spPr>
          <a:xfrm>
            <a:off x="122615" y="1596821"/>
            <a:ext cx="8809323" cy="646331"/>
          </a:xfrm>
          <a:prstGeom prst="rect">
            <a:avLst/>
          </a:prstGeom>
        </p:spPr>
        <p:txBody>
          <a:bodyPr wrap="square">
            <a:spAutoFit/>
          </a:bodyPr>
          <a:lstStyle/>
          <a:p>
            <a:r>
              <a:rPr lang="tr-TR" b="1" dirty="0"/>
              <a:t>6.5  BUHAR, KATI VE SIVILAR GİBİ MADDELER İÇİN ENTROPİ</a:t>
            </a:r>
          </a:p>
          <a:p>
            <a:endParaRPr lang="tr-TR" b="1"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17" y="2224927"/>
            <a:ext cx="4809423" cy="2193960"/>
          </a:xfrm>
          <a:prstGeom prst="rect">
            <a:avLst/>
          </a:prstGeom>
        </p:spPr>
      </p:pic>
      <mc:AlternateContent xmlns:mc="http://schemas.openxmlformats.org/markup-compatibility/2006" xmlns:a14="http://schemas.microsoft.com/office/drawing/2010/main">
        <mc:Choice Requires="a14">
          <p:sp>
            <p:nvSpPr>
              <p:cNvPr id="9" name="Dikdörtgen 8"/>
              <p:cNvSpPr/>
              <p:nvPr/>
            </p:nvSpPr>
            <p:spPr>
              <a:xfrm>
                <a:off x="4932040" y="2640822"/>
                <a:ext cx="3999900" cy="1797159"/>
              </a:xfrm>
              <a:prstGeom prst="rect">
                <a:avLst/>
              </a:prstGeom>
            </p:spPr>
            <p:txBody>
              <a:bodyPr wrap="square">
                <a:spAutoFit/>
              </a:bodyPr>
              <a:lstStyle/>
              <a:p>
                <a:pPr algn="just"/>
                <a:r>
                  <a:rPr lang="tr-TR" dirty="0"/>
                  <a:t>Burada katı ve sıvılar için </a:t>
                </a:r>
                <a14:m>
                  <m:oMath xmlns:m="http://schemas.openxmlformats.org/officeDocument/2006/math">
                    <m:sSub>
                      <m:sSubPr>
                        <m:ctrlPr>
                          <a:rPr lang="tr-TR" i="1" dirty="0">
                            <a:latin typeface="Cambria Math" panose="02040503050406030204" pitchFamily="18" charset="0"/>
                          </a:rPr>
                        </m:ctrlPr>
                      </m:sSubPr>
                      <m:e>
                        <m:r>
                          <a:rPr lang="tr-TR" i="1" dirty="0">
                            <a:latin typeface="Cambria Math"/>
                          </a:rPr>
                          <m:t>𝐶</m:t>
                        </m:r>
                      </m:e>
                      <m:sub>
                        <m:r>
                          <a:rPr lang="tr-TR" i="1" dirty="0">
                            <a:latin typeface="Cambria Math"/>
                          </a:rPr>
                          <m:t>𝑝</m:t>
                        </m:r>
                      </m:sub>
                    </m:sSub>
                    <m:r>
                      <a:rPr lang="tr-TR" i="1" dirty="0">
                        <a:latin typeface="Cambria Math"/>
                      </a:rPr>
                      <m:t>=</m:t>
                    </m:r>
                    <m:sSub>
                      <m:sSubPr>
                        <m:ctrlPr>
                          <a:rPr lang="tr-TR" i="1" dirty="0">
                            <a:latin typeface="Cambria Math" panose="02040503050406030204" pitchFamily="18" charset="0"/>
                          </a:rPr>
                        </m:ctrlPr>
                      </m:sSubPr>
                      <m:e>
                        <m:r>
                          <a:rPr lang="tr-TR" i="1" dirty="0">
                            <a:latin typeface="Cambria Math"/>
                          </a:rPr>
                          <m:t>𝐶</m:t>
                        </m:r>
                      </m:e>
                      <m:sub>
                        <m:r>
                          <a:rPr lang="tr-TR" i="1" dirty="0">
                            <a:latin typeface="Cambria Math"/>
                          </a:rPr>
                          <m:t>𝑣</m:t>
                        </m:r>
                      </m:sub>
                    </m:sSub>
                  </m:oMath>
                </a14:m>
                <a:r>
                  <a:rPr lang="tr-TR" dirty="0"/>
                  <a:t> olduğundan özgül ısının indisi düşürülmüştür. </a:t>
                </a:r>
              </a:p>
              <a:p>
                <a:pPr algn="just"/>
                <a:r>
                  <a:rPr lang="tr-TR" dirty="0"/>
                  <a:t>Tablolar genellikle </a:t>
                </a:r>
                <a14:m>
                  <m:oMath xmlns:m="http://schemas.openxmlformats.org/officeDocument/2006/math">
                    <m:sSub>
                      <m:sSubPr>
                        <m:ctrlPr>
                          <a:rPr lang="tr-TR" i="1" dirty="0">
                            <a:latin typeface="Cambria Math" panose="02040503050406030204" pitchFamily="18" charset="0"/>
                          </a:rPr>
                        </m:ctrlPr>
                      </m:sSubPr>
                      <m:e>
                        <m:r>
                          <a:rPr lang="tr-TR" i="1" dirty="0">
                            <a:latin typeface="Cambria Math"/>
                          </a:rPr>
                          <m:t>𝐶</m:t>
                        </m:r>
                      </m:e>
                      <m:sub>
                        <m:r>
                          <a:rPr lang="tr-TR" i="1" dirty="0">
                            <a:latin typeface="Cambria Math"/>
                          </a:rPr>
                          <m:t>𝑝</m:t>
                        </m:r>
                      </m:sub>
                    </m:sSub>
                  </m:oMath>
                </a14:m>
                <a:r>
                  <a:rPr lang="tr-TR" dirty="0"/>
                  <a:t>’</a:t>
                </a:r>
                <a:r>
                  <a:rPr lang="tr-TR" dirty="0" err="1"/>
                  <a:t>nin</a:t>
                </a:r>
                <a:r>
                  <a:rPr lang="tr-TR" dirty="0"/>
                  <a:t> değerlerini verir; bu durum C’ye eşit kabul edildiğindendir. Sabit özgül ısı kabulüyle</a:t>
                </a:r>
              </a:p>
            </p:txBody>
          </p:sp>
        </mc:Choice>
        <mc:Fallback xmlns="">
          <p:sp>
            <p:nvSpPr>
              <p:cNvPr id="9" name="Dikdörtgen 8"/>
              <p:cNvSpPr>
                <a:spLocks noRot="1" noChangeAspect="1" noMove="1" noResize="1" noEditPoints="1" noAdjustHandles="1" noChangeArrowheads="1" noChangeShapeType="1" noTextEdit="1"/>
              </p:cNvSpPr>
              <p:nvPr/>
            </p:nvSpPr>
            <p:spPr>
              <a:xfrm>
                <a:off x="4932040" y="2640822"/>
                <a:ext cx="3999900" cy="1797159"/>
              </a:xfrm>
              <a:prstGeom prst="rect">
                <a:avLst/>
              </a:prstGeom>
              <a:blipFill rotWithShape="1">
                <a:blip r:embed="rId3"/>
                <a:stretch>
                  <a:fillRect l="-1220" t="-1356" r="-1372" b="-4407"/>
                </a:stretch>
              </a:blipFill>
            </p:spPr>
            <p:txBody>
              <a:bodyPr/>
              <a:lstStyle/>
              <a:p>
                <a:r>
                  <a:rPr lang="tr-TR">
                    <a:noFill/>
                  </a:rPr>
                  <a:t> </a:t>
                </a:r>
              </a:p>
            </p:txBody>
          </p:sp>
        </mc:Fallback>
      </mc:AlternateContent>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4965" y="5229200"/>
            <a:ext cx="627697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6060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sp>
        <p:nvSpPr>
          <p:cNvPr id="3" name="Dikdörtgen 2"/>
          <p:cNvSpPr/>
          <p:nvPr/>
        </p:nvSpPr>
        <p:spPr>
          <a:xfrm>
            <a:off x="122617" y="1233626"/>
            <a:ext cx="8809323" cy="369332"/>
          </a:xfrm>
          <a:prstGeom prst="rect">
            <a:avLst/>
          </a:prstGeom>
        </p:spPr>
        <p:txBody>
          <a:bodyPr wrap="square">
            <a:spAutoFit/>
          </a:bodyPr>
          <a:lstStyle/>
          <a:p>
            <a:r>
              <a:rPr lang="tr-TR" b="1" dirty="0"/>
              <a:t>6.6 CLAUSIUS EŞİTSİZLİĞİ</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03" y="1988841"/>
            <a:ext cx="3570454"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Dikdörtgen 3"/>
              <p:cNvSpPr/>
              <p:nvPr/>
            </p:nvSpPr>
            <p:spPr>
              <a:xfrm>
                <a:off x="3563888" y="1982627"/>
                <a:ext cx="5368052" cy="1754326"/>
              </a:xfrm>
              <a:prstGeom prst="rect">
                <a:avLst/>
              </a:prstGeom>
            </p:spPr>
            <p:txBody>
              <a:bodyPr wrap="square">
                <a:spAutoFit/>
              </a:bodyPr>
              <a:lstStyle/>
              <a:p>
                <a:pPr algn="just"/>
                <a:r>
                  <a:rPr lang="tr-TR" dirty="0"/>
                  <a:t>Carnot çevrimi tersinir bir çevrimdir ve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𝑊</m:t>
                        </m:r>
                      </m:e>
                      <m:sub>
                        <m:r>
                          <a:rPr lang="tr-TR" i="1" dirty="0" smtClean="0">
                            <a:latin typeface="Cambria Math"/>
                          </a:rPr>
                          <m:t>𝑡𝑟</m:t>
                        </m:r>
                      </m:sub>
                    </m:sSub>
                  </m:oMath>
                </a14:m>
                <a:endParaRPr lang="tr-TR" dirty="0"/>
              </a:p>
              <a:p>
                <a:pPr algn="just"/>
                <a:r>
                  <a:rPr lang="tr-TR" dirty="0"/>
                  <a:t>olarak gösterilecek işi üretir. Şekil 6-4’de gösterildiği </a:t>
                </a:r>
              </a:p>
              <a:p>
                <a:pPr algn="just"/>
                <a:r>
                  <a:rPr lang="tr-TR" dirty="0"/>
                  <a:t>gibi, aynı depolar arasında çalışan bir tersinmez çevrimi göz önüne alalım.</a:t>
                </a:r>
              </a:p>
              <a:p>
                <a:pPr algn="just"/>
                <a:endParaRPr lang="tr-TR" dirty="0"/>
              </a:p>
              <a:p>
                <a:pPr algn="just"/>
                <a:r>
                  <a:rPr lang="tr-TR" dirty="0"/>
                  <a:t> </a:t>
                </a:r>
              </a:p>
            </p:txBody>
          </p:sp>
        </mc:Choice>
        <mc:Fallback xmlns="">
          <p:sp>
            <p:nvSpPr>
              <p:cNvPr id="4" name="Dikdörtgen 3"/>
              <p:cNvSpPr>
                <a:spLocks noRot="1" noChangeAspect="1" noMove="1" noResize="1" noEditPoints="1" noAdjustHandles="1" noChangeArrowheads="1" noChangeShapeType="1" noTextEdit="1"/>
              </p:cNvSpPr>
              <p:nvPr/>
            </p:nvSpPr>
            <p:spPr>
              <a:xfrm>
                <a:off x="3563888" y="1982627"/>
                <a:ext cx="5368052" cy="1754326"/>
              </a:xfrm>
              <a:prstGeom prst="rect">
                <a:avLst/>
              </a:prstGeom>
              <a:blipFill rotWithShape="1">
                <a:blip r:embed="rId3"/>
                <a:stretch>
                  <a:fillRect l="-1023" t="-1736" r="-1023"/>
                </a:stretch>
              </a:blipFill>
            </p:spPr>
            <p:txBody>
              <a:bodyPr/>
              <a:lstStyle/>
              <a:p>
                <a:r>
                  <a:rPr lang="tr-TR">
                    <a:noFill/>
                  </a:rPr>
                  <a:t> </a:t>
                </a:r>
              </a:p>
            </p:txBody>
          </p:sp>
        </mc:Fallback>
      </mc:AlternateContent>
      <p:sp>
        <p:nvSpPr>
          <p:cNvPr id="7" name="Dikdörtgen 6"/>
          <p:cNvSpPr/>
          <p:nvPr/>
        </p:nvSpPr>
        <p:spPr>
          <a:xfrm>
            <a:off x="141802" y="5085184"/>
            <a:ext cx="8790137" cy="646331"/>
          </a:xfrm>
          <a:prstGeom prst="rect">
            <a:avLst/>
          </a:prstGeom>
        </p:spPr>
        <p:txBody>
          <a:bodyPr wrap="square">
            <a:spAutoFit/>
          </a:bodyPr>
          <a:lstStyle/>
          <a:p>
            <a:pPr algn="just"/>
            <a:r>
              <a:rPr lang="tr-TR" b="1" dirty="0"/>
              <a:t>Açıktır ki </a:t>
            </a:r>
            <a:r>
              <a:rPr lang="tr-TR" b="1" dirty="0" err="1"/>
              <a:t>Carnot</a:t>
            </a:r>
            <a:r>
              <a:rPr lang="tr-TR" b="1" dirty="0"/>
              <a:t> çevrimi mümkün olan maksimum verime sahip olduğundan, tersinmez çevrimin verimi </a:t>
            </a:r>
            <a:r>
              <a:rPr lang="tr-TR" b="1" dirty="0" err="1"/>
              <a:t>Carnot</a:t>
            </a:r>
            <a:r>
              <a:rPr lang="tr-TR" b="1" dirty="0"/>
              <a:t> çevriminin veriminden daha az olmak zorundadır. </a:t>
            </a:r>
            <a:endParaRPr lang="tr-TR" dirty="0"/>
          </a:p>
        </p:txBody>
      </p:sp>
      <p:sp>
        <p:nvSpPr>
          <p:cNvPr id="8" name="Slayt Numarası Yer Tutucusu 7"/>
          <p:cNvSpPr>
            <a:spLocks noGrp="1"/>
          </p:cNvSpPr>
          <p:nvPr>
            <p:ph type="sldNum" sz="quarter" idx="12"/>
          </p:nvPr>
        </p:nvSpPr>
        <p:spPr/>
        <p:txBody>
          <a:bodyPr/>
          <a:lstStyle/>
          <a:p>
            <a:fld id="{404BEFF7-B7DF-46FB-8C18-48C9339AFC4D}" type="slidenum">
              <a:rPr lang="tr-TR" smtClean="0"/>
              <a:t>25</a:t>
            </a:fld>
            <a:endParaRPr lang="tr-TR"/>
          </a:p>
        </p:txBody>
      </p:sp>
    </p:spTree>
    <p:extLst>
      <p:ext uri="{BB962C8B-B14F-4D97-AF65-F5344CB8AC3E}">
        <p14:creationId xmlns:p14="http://schemas.microsoft.com/office/powerpoint/2010/main" val="1617608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13" y="2060848"/>
            <a:ext cx="3312368" cy="2540312"/>
          </a:xfrm>
          <a:prstGeom prst="rect">
            <a:avLst/>
          </a:prstGeom>
        </p:spPr>
      </p:pic>
      <p:sp>
        <p:nvSpPr>
          <p:cNvPr id="5" name="Metin kutusu 4"/>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sp>
        <p:nvSpPr>
          <p:cNvPr id="6" name="Dikdörtgen 5"/>
          <p:cNvSpPr/>
          <p:nvPr/>
        </p:nvSpPr>
        <p:spPr>
          <a:xfrm>
            <a:off x="122617" y="1233626"/>
            <a:ext cx="8809323" cy="369332"/>
          </a:xfrm>
          <a:prstGeom prst="rect">
            <a:avLst/>
          </a:prstGeom>
        </p:spPr>
        <p:txBody>
          <a:bodyPr wrap="square">
            <a:spAutoFit/>
          </a:bodyPr>
          <a:lstStyle/>
          <a:p>
            <a:r>
              <a:rPr lang="tr-TR" b="1" dirty="0"/>
              <a:t>6.6 CLAUSIUS EŞİTSİZLİĞİ</a:t>
            </a:r>
          </a:p>
        </p:txBody>
      </p:sp>
      <mc:AlternateContent xmlns:mc="http://schemas.openxmlformats.org/markup-compatibility/2006" xmlns:a14="http://schemas.microsoft.com/office/drawing/2010/main">
        <mc:Choice Requires="a14">
          <p:sp>
            <p:nvSpPr>
              <p:cNvPr id="7" name="Dikdörtgen 6"/>
              <p:cNvSpPr/>
              <p:nvPr/>
            </p:nvSpPr>
            <p:spPr>
              <a:xfrm>
                <a:off x="3413280" y="2231180"/>
                <a:ext cx="5518659" cy="923330"/>
              </a:xfrm>
              <a:prstGeom prst="rect">
                <a:avLst/>
              </a:prstGeom>
            </p:spPr>
            <p:txBody>
              <a:bodyPr wrap="square">
                <a:spAutoFit/>
              </a:bodyPr>
              <a:lstStyle/>
              <a:p>
                <a:pPr algn="just"/>
                <a:r>
                  <a:rPr lang="tr-TR" dirty="0"/>
                  <a:t>Diğer bir deyişle, aynı miktarda </a:t>
                </a:r>
                <a14:m>
                  <m:oMath xmlns:m="http://schemas.openxmlformats.org/officeDocument/2006/math">
                    <m:sSub>
                      <m:sSubPr>
                        <m:ctrlPr>
                          <a:rPr lang="tr-TR" i="1" dirty="0">
                            <a:latin typeface="Cambria Math" panose="02040503050406030204" pitchFamily="18" charset="0"/>
                          </a:rPr>
                        </m:ctrlPr>
                      </m:sSubPr>
                      <m:e>
                        <m:r>
                          <a:rPr lang="tr-TR" i="1" dirty="0">
                            <a:latin typeface="Cambria Math"/>
                          </a:rPr>
                          <m:t>𝑄</m:t>
                        </m:r>
                      </m:e>
                      <m:sub>
                        <m:r>
                          <a:rPr lang="tr-TR" i="1" dirty="0">
                            <a:latin typeface="Cambria Math"/>
                          </a:rPr>
                          <m:t>𝐻</m:t>
                        </m:r>
                      </m:sub>
                    </m:sSub>
                  </m:oMath>
                </a14:m>
                <a:r>
                  <a:rPr lang="tr-TR" dirty="0"/>
                  <a:t> ısı girişi için</a:t>
                </a:r>
              </a:p>
              <a:p>
                <a:pPr algn="just"/>
                <a:endParaRPr lang="tr-TR" dirty="0"/>
              </a:p>
              <a:p>
                <a:pPr algn="just"/>
                <a:r>
                  <a:rPr lang="tr-TR" dirty="0"/>
                  <a:t>		</a:t>
                </a:r>
                <a14:m>
                  <m:oMath xmlns:m="http://schemas.openxmlformats.org/officeDocument/2006/math">
                    <m:sSub>
                      <m:sSubPr>
                        <m:ctrlPr>
                          <a:rPr lang="tr-TR" i="1">
                            <a:latin typeface="Cambria Math" panose="02040503050406030204" pitchFamily="18" charset="0"/>
                          </a:rPr>
                        </m:ctrlPr>
                      </m:sSubPr>
                      <m:e>
                        <m:r>
                          <a:rPr lang="tr-TR" i="1">
                            <a:latin typeface="Cambria Math"/>
                          </a:rPr>
                          <m:t>𝑊</m:t>
                        </m:r>
                      </m:e>
                      <m:sub>
                        <m:r>
                          <a:rPr lang="tr-TR" i="1">
                            <a:latin typeface="Cambria Math"/>
                          </a:rPr>
                          <m:t>𝑡𝑧</m:t>
                        </m:r>
                      </m:sub>
                    </m:sSub>
                    <m:r>
                      <a:rPr lang="tr-TR" i="1">
                        <a:latin typeface="Cambria Math"/>
                      </a:rPr>
                      <m:t>&lt;</m:t>
                    </m:r>
                    <m:sSub>
                      <m:sSubPr>
                        <m:ctrlPr>
                          <a:rPr lang="tr-TR" i="1">
                            <a:latin typeface="Cambria Math" panose="02040503050406030204" pitchFamily="18" charset="0"/>
                          </a:rPr>
                        </m:ctrlPr>
                      </m:sSubPr>
                      <m:e>
                        <m:r>
                          <a:rPr lang="tr-TR" i="1">
                            <a:latin typeface="Cambria Math"/>
                          </a:rPr>
                          <m:t>𝑊</m:t>
                        </m:r>
                      </m:e>
                      <m:sub>
                        <m:r>
                          <a:rPr lang="tr-TR" i="1">
                            <a:latin typeface="Cambria Math"/>
                          </a:rPr>
                          <m:t>𝑡𝑟</m:t>
                        </m:r>
                      </m:sub>
                    </m:sSub>
                    <m:r>
                      <a:rPr lang="tr-TR" i="1">
                        <a:latin typeface="Cambria Math"/>
                      </a:rPr>
                      <m:t> </m:t>
                    </m:r>
                  </m:oMath>
                </a14:m>
                <a:r>
                  <a:rPr lang="tr-TR" dirty="0"/>
                  <a:t>              	               (6.32)</a:t>
                </a:r>
              </a:p>
            </p:txBody>
          </p:sp>
        </mc:Choice>
        <mc:Fallback xmlns="">
          <p:sp>
            <p:nvSpPr>
              <p:cNvPr id="7" name="Dikdörtgen 6"/>
              <p:cNvSpPr>
                <a:spLocks noRot="1" noChangeAspect="1" noMove="1" noResize="1" noEditPoints="1" noAdjustHandles="1" noChangeArrowheads="1" noChangeShapeType="1" noTextEdit="1"/>
              </p:cNvSpPr>
              <p:nvPr/>
            </p:nvSpPr>
            <p:spPr>
              <a:xfrm>
                <a:off x="3413280" y="2231180"/>
                <a:ext cx="5518659" cy="923330"/>
              </a:xfrm>
              <a:prstGeom prst="rect">
                <a:avLst/>
              </a:prstGeom>
              <a:blipFill rotWithShape="1">
                <a:blip r:embed="rId3"/>
                <a:stretch>
                  <a:fillRect l="-994" t="-3311" b="-9934"/>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Dikdörtgen 7"/>
              <p:cNvSpPr/>
              <p:nvPr/>
            </p:nvSpPr>
            <p:spPr>
              <a:xfrm>
                <a:off x="3413282" y="3468408"/>
                <a:ext cx="5518658" cy="923330"/>
              </a:xfrm>
              <a:prstGeom prst="rect">
                <a:avLst/>
              </a:prstGeom>
            </p:spPr>
            <p:txBody>
              <a:bodyPr wrap="square">
                <a:spAutoFit/>
              </a:bodyPr>
              <a:lstStyle/>
              <a:p>
                <a:pPr algn="just"/>
                <a:r>
                  <a:rPr lang="tr-TR" dirty="0"/>
                  <a:t>olmalıdır.</a:t>
                </a:r>
                <a14:m>
                  <m:oMath xmlns:m="http://schemas.openxmlformats.org/officeDocument/2006/math">
                    <m:r>
                      <a:rPr lang="tr-TR">
                        <a:latin typeface="Cambria Math"/>
                      </a:rPr>
                      <m:t>  </m:t>
                    </m:r>
                    <m:sSub>
                      <m:sSubPr>
                        <m:ctrlPr>
                          <a:rPr lang="tr-TR" i="1">
                            <a:latin typeface="Cambria Math" panose="02040503050406030204" pitchFamily="18" charset="0"/>
                          </a:rPr>
                        </m:ctrlPr>
                      </m:sSubPr>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a:rPr>
                                  <m:t>𝑄</m:t>
                                </m:r>
                              </m:e>
                              <m:sub>
                                <m:r>
                                  <a:rPr lang="tr-TR" i="1">
                                    <a:latin typeface="Cambria Math"/>
                                  </a:rPr>
                                  <m:t>𝐻</m:t>
                                </m:r>
                              </m:sub>
                            </m:sSub>
                          </m:e>
                        </m:d>
                      </m:e>
                      <m:sub>
                        <m:r>
                          <a:rPr lang="tr-TR" i="1">
                            <a:latin typeface="Cambria Math"/>
                          </a:rPr>
                          <m:t>𝑡𝑧</m:t>
                        </m:r>
                      </m:sub>
                    </m:sSub>
                    <m:r>
                      <a:rPr lang="tr-TR" i="1">
                        <a:latin typeface="Cambria Math"/>
                      </a:rPr>
                      <m:t> </m:t>
                    </m:r>
                    <m:r>
                      <a:rPr lang="tr-TR" i="1">
                        <a:latin typeface="Cambria Math"/>
                      </a:rPr>
                      <m:t>𝑣𝑒</m:t>
                    </m:r>
                    <m:r>
                      <m:rPr>
                        <m:nor/>
                      </m:rPr>
                      <a:rPr lang="tr-TR">
                        <a:latin typeface="Cambria Math"/>
                      </a:rPr>
                      <m:t> </m:t>
                    </m:r>
                    <m:sSub>
                      <m:sSubPr>
                        <m:ctrlPr>
                          <a:rPr lang="tr-TR" i="1">
                            <a:latin typeface="Cambria Math" panose="02040503050406030204" pitchFamily="18" charset="0"/>
                          </a:rPr>
                        </m:ctrlPr>
                      </m:sSubPr>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a:rPr>
                                  <m:t>𝑄</m:t>
                                </m:r>
                              </m:e>
                              <m:sub>
                                <m:r>
                                  <a:rPr lang="tr-TR" i="1">
                                    <a:latin typeface="Cambria Math"/>
                                  </a:rPr>
                                  <m:t>𝐻</m:t>
                                </m:r>
                              </m:sub>
                            </m:sSub>
                          </m:e>
                        </m:d>
                      </m:e>
                      <m:sub>
                        <m:r>
                          <a:rPr lang="tr-TR" i="1">
                            <a:latin typeface="Cambria Math"/>
                          </a:rPr>
                          <m:t>𝑡𝑟</m:t>
                        </m:r>
                      </m:sub>
                    </m:sSub>
                  </m:oMath>
                </a14:m>
                <a:r>
                  <a:rPr lang="tr-TR" dirty="0"/>
                  <a:t>’</a:t>
                </a:r>
                <a:r>
                  <a:rPr lang="tr-TR" dirty="0" err="1"/>
                  <a:t>nin</a:t>
                </a:r>
                <a:r>
                  <a:rPr lang="tr-TR" dirty="0"/>
                  <a:t> aynı olduğu kabulüyle birinci yasanın bir çevrime </a:t>
                </a:r>
                <a14:m>
                  <m:oMath xmlns:m="http://schemas.openxmlformats.org/officeDocument/2006/math">
                    <m:d>
                      <m:dPr>
                        <m:ctrlPr>
                          <a:rPr lang="tr-TR" i="1">
                            <a:latin typeface="Cambria Math" panose="02040503050406030204" pitchFamily="18" charset="0"/>
                          </a:rPr>
                        </m:ctrlPr>
                      </m:dPr>
                      <m:e>
                        <m:r>
                          <a:rPr lang="tr-TR" i="1">
                            <a:latin typeface="Cambria Math"/>
                          </a:rPr>
                          <m:t>𝑊</m:t>
                        </m:r>
                        <m:r>
                          <a:rPr lang="tr-TR" i="1">
                            <a:latin typeface="Cambria Math"/>
                          </a:rPr>
                          <m:t>=</m:t>
                        </m:r>
                        <m:sSub>
                          <m:sSubPr>
                            <m:ctrlPr>
                              <a:rPr lang="tr-TR" i="1">
                                <a:latin typeface="Cambria Math" panose="02040503050406030204" pitchFamily="18" charset="0"/>
                              </a:rPr>
                            </m:ctrlPr>
                          </m:sSubPr>
                          <m:e>
                            <m:r>
                              <a:rPr lang="tr-TR" i="1">
                                <a:latin typeface="Cambria Math"/>
                              </a:rPr>
                              <m:t>𝑄</m:t>
                            </m:r>
                          </m:e>
                          <m:sub>
                            <m:r>
                              <a:rPr lang="tr-TR" i="1">
                                <a:latin typeface="Cambria Math"/>
                              </a:rPr>
                              <m:t>𝐻</m:t>
                            </m:r>
                          </m:sub>
                        </m:sSub>
                        <m:r>
                          <a:rPr lang="tr-TR" i="1">
                            <a:latin typeface="Cambria Math"/>
                          </a:rPr>
                          <m:t>−</m:t>
                        </m:r>
                        <m:sSub>
                          <m:sSubPr>
                            <m:ctrlPr>
                              <a:rPr lang="tr-TR" i="1">
                                <a:latin typeface="Cambria Math" panose="02040503050406030204" pitchFamily="18" charset="0"/>
                              </a:rPr>
                            </m:ctrlPr>
                          </m:sSubPr>
                          <m:e>
                            <m:r>
                              <a:rPr lang="tr-TR" i="1">
                                <a:latin typeface="Cambria Math"/>
                              </a:rPr>
                              <m:t>𝑄</m:t>
                            </m:r>
                          </m:e>
                          <m:sub>
                            <m:r>
                              <a:rPr lang="tr-TR" i="1">
                                <a:latin typeface="Cambria Math"/>
                              </a:rPr>
                              <m:t>𝐿</m:t>
                            </m:r>
                          </m:sub>
                        </m:sSub>
                      </m:e>
                    </m:d>
                  </m:oMath>
                </a14:m>
                <a:r>
                  <a:rPr lang="tr-TR" dirty="0"/>
                  <a:t> uygulanmasından:</a:t>
                </a:r>
              </a:p>
            </p:txBody>
          </p:sp>
        </mc:Choice>
        <mc:Fallback xmlns="">
          <p:sp>
            <p:nvSpPr>
              <p:cNvPr id="8" name="Dikdörtgen 7"/>
              <p:cNvSpPr>
                <a:spLocks noRot="1" noChangeAspect="1" noMove="1" noResize="1" noEditPoints="1" noAdjustHandles="1" noChangeArrowheads="1" noChangeShapeType="1" noTextEdit="1"/>
              </p:cNvSpPr>
              <p:nvPr/>
            </p:nvSpPr>
            <p:spPr>
              <a:xfrm>
                <a:off x="3413282" y="3468408"/>
                <a:ext cx="5518658" cy="923330"/>
              </a:xfrm>
              <a:prstGeom prst="rect">
                <a:avLst/>
              </a:prstGeom>
              <a:blipFill rotWithShape="1">
                <a:blip r:embed="rId4"/>
                <a:stretch>
                  <a:fillRect l="-994" t="-3311" r="-884" b="-9934"/>
                </a:stretch>
              </a:blipFill>
            </p:spPr>
            <p:txBody>
              <a:bodyPr/>
              <a:lstStyle/>
              <a:p>
                <a:r>
                  <a:rPr lang="tr-TR">
                    <a:noFill/>
                  </a:rPr>
                  <a:t> </a:t>
                </a:r>
              </a:p>
            </p:txBody>
          </p:sp>
        </mc:Fallback>
      </mc:AlternateContent>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8345" y="4772744"/>
            <a:ext cx="561022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Metin kutusu 10"/>
          <p:cNvSpPr txBox="1"/>
          <p:nvPr/>
        </p:nvSpPr>
        <p:spPr>
          <a:xfrm>
            <a:off x="3708367" y="5445224"/>
            <a:ext cx="2464242" cy="369332"/>
          </a:xfrm>
          <a:prstGeom prst="rect">
            <a:avLst/>
          </a:prstGeom>
          <a:noFill/>
        </p:spPr>
        <p:txBody>
          <a:bodyPr wrap="square" rtlCol="0">
            <a:spAutoFit/>
          </a:bodyPr>
          <a:lstStyle/>
          <a:p>
            <a:r>
              <a:rPr lang="tr-TR" dirty="0"/>
              <a:t>Olduğu görülür.</a:t>
            </a:r>
          </a:p>
        </p:txBody>
      </p:sp>
      <p:sp>
        <p:nvSpPr>
          <p:cNvPr id="12" name="Slayt Numarası Yer Tutucusu 11"/>
          <p:cNvSpPr>
            <a:spLocks noGrp="1"/>
          </p:cNvSpPr>
          <p:nvPr>
            <p:ph type="sldNum" sz="quarter" idx="12"/>
          </p:nvPr>
        </p:nvSpPr>
        <p:spPr/>
        <p:txBody>
          <a:bodyPr/>
          <a:lstStyle/>
          <a:p>
            <a:fld id="{404BEFF7-B7DF-46FB-8C18-48C9339AFC4D}" type="slidenum">
              <a:rPr lang="tr-TR" smtClean="0"/>
              <a:t>26</a:t>
            </a:fld>
            <a:endParaRPr lang="tr-TR"/>
          </a:p>
        </p:txBody>
      </p:sp>
    </p:spTree>
    <p:extLst>
      <p:ext uri="{BB962C8B-B14F-4D97-AF65-F5344CB8AC3E}">
        <p14:creationId xmlns:p14="http://schemas.microsoft.com/office/powerpoint/2010/main" val="18791115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sp>
        <p:nvSpPr>
          <p:cNvPr id="4" name="Dikdörtgen 3"/>
          <p:cNvSpPr/>
          <p:nvPr/>
        </p:nvSpPr>
        <p:spPr>
          <a:xfrm>
            <a:off x="122617" y="1233626"/>
            <a:ext cx="8809323" cy="923330"/>
          </a:xfrm>
          <a:prstGeom prst="rect">
            <a:avLst/>
          </a:prstGeom>
        </p:spPr>
        <p:txBody>
          <a:bodyPr wrap="square">
            <a:spAutoFit/>
          </a:bodyPr>
          <a:lstStyle/>
          <a:p>
            <a:r>
              <a:rPr lang="tr-TR" b="1" dirty="0"/>
              <a:t>6.6 CLAUSIUS EŞİTSİZLİĞİ</a:t>
            </a:r>
          </a:p>
          <a:p>
            <a:endParaRPr lang="tr-TR" b="1" dirty="0"/>
          </a:p>
          <a:p>
            <a:pPr algn="just"/>
            <a:r>
              <a:rPr lang="tr-TR" dirty="0"/>
              <a:t>Buradan (6.1) ve (6.3) göz önüne alınarak:</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791279"/>
            <a:ext cx="4355385" cy="539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Dikdörtgen 4"/>
              <p:cNvSpPr/>
              <p:nvPr/>
            </p:nvSpPr>
            <p:spPr>
              <a:xfrm>
                <a:off x="216614" y="2663385"/>
                <a:ext cx="8809323" cy="1477328"/>
              </a:xfrm>
              <a:prstGeom prst="rect">
                <a:avLst/>
              </a:prstGeom>
            </p:spPr>
            <p:txBody>
              <a:bodyPr wrap="square">
                <a:spAutoFit/>
              </a:bodyPr>
              <a:lstStyle/>
              <a:p>
                <a:pPr algn="just"/>
                <a:r>
                  <a:rPr lang="tr-TR" dirty="0"/>
                  <a:t>elde edilir. Yukarıdaki integral tersinir çevrim için sıfırdır.</a:t>
                </a:r>
              </a:p>
              <a:p>
                <a:pPr algn="just"/>
                <a:r>
                  <a:rPr lang="tr-TR" dirty="0"/>
                  <a:t>Bir ısı makinesinden daha ziyade tersinmez bir soğutma makinesi göz önüne alınırsa aynı miktarda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𝑄</m:t>
                        </m:r>
                      </m:e>
                      <m:sub>
                        <m:r>
                          <a:rPr lang="tr-TR" i="1" dirty="0" smtClean="0">
                            <a:latin typeface="Cambria Math"/>
                          </a:rPr>
                          <m:t>𝐿</m:t>
                        </m:r>
                      </m:sub>
                    </m:sSub>
                  </m:oMath>
                </a14:m>
                <a:r>
                  <a:rPr lang="tr-TR" dirty="0"/>
                  <a:t> soğutmasını yapmak için daha fazla işe ihtiyaç olacaktır. Soğutma makinelerine birinci yasanın uygulanmasıyla, (6.34)’le aynı eşitsizliğe ulaşılır. Bundan dolayı, tersinir veya tersinmez bütün çevrimler için</a:t>
                </a:r>
              </a:p>
            </p:txBody>
          </p:sp>
        </mc:Choice>
        <mc:Fallback xmlns="">
          <p:sp>
            <p:nvSpPr>
              <p:cNvPr id="5" name="Dikdörtgen 4"/>
              <p:cNvSpPr>
                <a:spLocks noRot="1" noChangeAspect="1" noMove="1" noResize="1" noEditPoints="1" noAdjustHandles="1" noChangeArrowheads="1" noChangeShapeType="1" noTextEdit="1"/>
              </p:cNvSpPr>
              <p:nvPr/>
            </p:nvSpPr>
            <p:spPr>
              <a:xfrm>
                <a:off x="216614" y="2663385"/>
                <a:ext cx="8809323" cy="1477328"/>
              </a:xfrm>
              <a:prstGeom prst="rect">
                <a:avLst/>
              </a:prstGeom>
              <a:blipFill>
                <a:blip r:embed="rId3"/>
                <a:stretch>
                  <a:fillRect l="-623" t="-2479" r="-554" b="-5785"/>
                </a:stretch>
              </a:blipFill>
            </p:spPr>
            <p:txBody>
              <a:bodyPr/>
              <a:lstStyle/>
              <a:p>
                <a:r>
                  <a:rPr lang="tr-TR">
                    <a:noFill/>
                  </a:rPr>
                  <a:t> </a:t>
                </a:r>
              </a:p>
            </p:txBody>
          </p:sp>
        </mc:Fallback>
      </mc:AlternateContent>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794" y="4177680"/>
            <a:ext cx="56578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ikdörtgen 6"/>
          <p:cNvSpPr/>
          <p:nvPr/>
        </p:nvSpPr>
        <p:spPr>
          <a:xfrm>
            <a:off x="122616" y="5849921"/>
            <a:ext cx="8809323" cy="369332"/>
          </a:xfrm>
          <a:prstGeom prst="rect">
            <a:avLst/>
          </a:prstGeom>
        </p:spPr>
        <p:txBody>
          <a:bodyPr wrap="square">
            <a:spAutoFit/>
          </a:bodyPr>
          <a:lstStyle/>
          <a:p>
            <a:r>
              <a:rPr lang="tr-TR" b="1" dirty="0" err="1">
                <a:solidFill>
                  <a:srgbClr val="FF0000"/>
                </a:solidFill>
              </a:rPr>
              <a:t>Clausius</a:t>
            </a:r>
            <a:r>
              <a:rPr lang="tr-TR" b="1" dirty="0">
                <a:solidFill>
                  <a:srgbClr val="FF0000"/>
                </a:solidFill>
              </a:rPr>
              <a:t> eşitsizliği </a:t>
            </a:r>
            <a:r>
              <a:rPr lang="tr-TR" dirty="0"/>
              <a:t>olarak bilinir ve </a:t>
            </a:r>
            <a:r>
              <a:rPr lang="tr-TR" b="1" dirty="0"/>
              <a:t>termodinamiğin ikinci yasasının bir sonucudur. </a:t>
            </a:r>
          </a:p>
        </p:txBody>
      </p:sp>
      <p:sp>
        <p:nvSpPr>
          <p:cNvPr id="3" name="Slayt Numarası Yer Tutucusu 2"/>
          <p:cNvSpPr>
            <a:spLocks noGrp="1"/>
          </p:cNvSpPr>
          <p:nvPr>
            <p:ph type="sldNum" sz="quarter" idx="12"/>
          </p:nvPr>
        </p:nvSpPr>
        <p:spPr/>
        <p:txBody>
          <a:bodyPr/>
          <a:lstStyle/>
          <a:p>
            <a:fld id="{404BEFF7-B7DF-46FB-8C18-48C9339AFC4D}" type="slidenum">
              <a:rPr lang="tr-TR" smtClean="0"/>
              <a:t>27</a:t>
            </a:fld>
            <a:endParaRPr lang="tr-TR"/>
          </a:p>
        </p:txBody>
      </p:sp>
      <p:sp>
        <p:nvSpPr>
          <p:cNvPr id="6" name="Metin kutusu 5">
            <a:extLst>
              <a:ext uri="{FF2B5EF4-FFF2-40B4-BE49-F238E27FC236}">
                <a16:creationId xmlns:a16="http://schemas.microsoft.com/office/drawing/2014/main" id="{5850B1F9-F6AB-43E8-8F99-63BB540E7D91}"/>
              </a:ext>
            </a:extLst>
          </p:cNvPr>
          <p:cNvSpPr txBox="1"/>
          <p:nvPr/>
        </p:nvSpPr>
        <p:spPr>
          <a:xfrm>
            <a:off x="3347864" y="4768230"/>
            <a:ext cx="4968552" cy="923330"/>
          </a:xfrm>
          <a:prstGeom prst="rect">
            <a:avLst/>
          </a:prstGeom>
          <a:noFill/>
        </p:spPr>
        <p:txBody>
          <a:bodyPr wrap="square" rtlCol="0">
            <a:spAutoFit/>
          </a:bodyPr>
          <a:lstStyle/>
          <a:p>
            <a:r>
              <a:rPr lang="tr-TR" dirty="0"/>
              <a:t>=0,  Tersinir Çevrim</a:t>
            </a:r>
          </a:p>
          <a:p>
            <a:r>
              <a:rPr lang="tr-TR" dirty="0"/>
              <a:t>&lt;0,  Tersinmez Çevrim (Gerçek Çevrim)</a:t>
            </a:r>
          </a:p>
          <a:p>
            <a:r>
              <a:rPr lang="tr-TR" dirty="0"/>
              <a:t>&gt;0, İmkansız Çevrim(Mümkün olmayan çevrim)</a:t>
            </a:r>
          </a:p>
        </p:txBody>
      </p:sp>
      <mc:AlternateContent xmlns:mc="http://schemas.openxmlformats.org/markup-compatibility/2006" xmlns:a14="http://schemas.microsoft.com/office/drawing/2010/main">
        <mc:Choice Requires="a14">
          <p:sp>
            <p:nvSpPr>
              <p:cNvPr id="10" name="Dikdörtgen 9">
                <a:extLst>
                  <a:ext uri="{FF2B5EF4-FFF2-40B4-BE49-F238E27FC236}">
                    <a16:creationId xmlns:a16="http://schemas.microsoft.com/office/drawing/2014/main" id="{B1D09BFC-62A0-4B9B-8A9A-5C8235CCB0C7}"/>
                  </a:ext>
                </a:extLst>
              </p:cNvPr>
              <p:cNvSpPr/>
              <p:nvPr/>
            </p:nvSpPr>
            <p:spPr>
              <a:xfrm>
                <a:off x="1979712" y="4752572"/>
                <a:ext cx="1224136" cy="91614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tr-TR" sz="2400" i="1">
                              <a:solidFill>
                                <a:srgbClr val="836967"/>
                              </a:solidFill>
                              <a:latin typeface="Cambria Math" panose="02040503050406030204" pitchFamily="18" charset="0"/>
                            </a:rPr>
                          </m:ctrlPr>
                        </m:dPr>
                        <m:e>
                          <m:r>
                            <a:rPr lang="tr-TR" sz="2400">
                              <a:latin typeface="Cambria Math" panose="02040503050406030204" pitchFamily="18" charset="0"/>
                            </a:rPr>
                            <m:t> </m:t>
                          </m:r>
                          <m:r>
                            <a:rPr lang="tr-TR" sz="2400" i="0">
                              <a:latin typeface="Cambria Math" panose="02040503050406030204" pitchFamily="18" charset="0"/>
                            </a:rPr>
                            <m:t> </m:t>
                          </m:r>
                          <m:nary>
                            <m:naryPr>
                              <m:grow m:val="on"/>
                              <m:subHide m:val="on"/>
                              <m:supHide m:val="on"/>
                              <m:ctrlPr>
                                <a:rPr lang="tr-TR" sz="2400" i="1">
                                  <a:latin typeface="Cambria Math" panose="02040503050406030204" pitchFamily="18" charset="0"/>
                                </a:rPr>
                              </m:ctrlPr>
                            </m:naryPr>
                            <m:sub/>
                            <m:sup/>
                            <m:e>
                              <m:f>
                                <m:fPr>
                                  <m:ctrlPr>
                                    <a:rPr lang="tr-TR" sz="2400" i="1">
                                      <a:solidFill>
                                        <a:srgbClr val="836967"/>
                                      </a:solidFill>
                                      <a:latin typeface="Cambria Math" panose="02040503050406030204" pitchFamily="18" charset="0"/>
                                    </a:rPr>
                                  </m:ctrlPr>
                                </m:fPr>
                                <m:num>
                                  <m:r>
                                    <a:rPr lang="tr-TR" sz="2400" i="1">
                                      <a:latin typeface="Cambria Math" panose="02040503050406030204" pitchFamily="18" charset="0"/>
                                    </a:rPr>
                                    <m:t>𝛿</m:t>
                                  </m:r>
                                  <m:r>
                                    <a:rPr lang="tr-TR" sz="2400" i="1">
                                      <a:latin typeface="Cambria Math" panose="02040503050406030204" pitchFamily="18" charset="0"/>
                                    </a:rPr>
                                    <m:t>𝑄</m:t>
                                  </m:r>
                                </m:num>
                                <m:den>
                                  <m:r>
                                    <a:rPr lang="tr-TR" sz="2400" i="1">
                                      <a:latin typeface="Cambria Math" panose="02040503050406030204" pitchFamily="18" charset="0"/>
                                    </a:rPr>
                                    <m:t>𝑇</m:t>
                                  </m:r>
                                </m:den>
                              </m:f>
                            </m:e>
                          </m:nary>
                          <m:r>
                            <a:rPr lang="tr-TR" sz="2400" i="0">
                              <a:latin typeface="Cambria Math" panose="02040503050406030204" pitchFamily="18" charset="0"/>
                            </a:rPr>
                            <m:t>  </m:t>
                          </m:r>
                        </m:e>
                      </m:d>
                    </m:oMath>
                  </m:oMathPara>
                </a14:m>
                <a:endParaRPr lang="tr-TR" sz="2400" dirty="0"/>
              </a:p>
            </p:txBody>
          </p:sp>
        </mc:Choice>
        <mc:Fallback xmlns="">
          <p:sp>
            <p:nvSpPr>
              <p:cNvPr id="10" name="Dikdörtgen 9">
                <a:extLst>
                  <a:ext uri="{FF2B5EF4-FFF2-40B4-BE49-F238E27FC236}">
                    <a16:creationId xmlns:a16="http://schemas.microsoft.com/office/drawing/2014/main" id="{B1D09BFC-62A0-4B9B-8A9A-5C8235CCB0C7}"/>
                  </a:ext>
                </a:extLst>
              </p:cNvPr>
              <p:cNvSpPr>
                <a:spLocks noRot="1" noChangeAspect="1" noMove="1" noResize="1" noEditPoints="1" noAdjustHandles="1" noChangeArrowheads="1" noChangeShapeType="1" noTextEdit="1"/>
              </p:cNvSpPr>
              <p:nvPr/>
            </p:nvSpPr>
            <p:spPr>
              <a:xfrm>
                <a:off x="1979712" y="4752572"/>
                <a:ext cx="1224136" cy="916148"/>
              </a:xfrm>
              <a:prstGeom prst="rect">
                <a:avLst/>
              </a:prstGeom>
              <a:blipFill>
                <a:blip r:embed="rId5"/>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14159896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32" y="791223"/>
            <a:ext cx="7910692" cy="3087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167338" y="455186"/>
            <a:ext cx="8809323" cy="369332"/>
          </a:xfrm>
          <a:prstGeom prst="rect">
            <a:avLst/>
          </a:prstGeom>
        </p:spPr>
        <p:txBody>
          <a:bodyPr wrap="square">
            <a:spAutoFit/>
          </a:bodyPr>
          <a:lstStyle/>
          <a:p>
            <a:r>
              <a:rPr lang="tr-TR" b="1" dirty="0"/>
              <a:t>6.6 CLAUSIUS EŞİTSİZLİĞİ</a:t>
            </a:r>
          </a:p>
        </p:txBody>
      </p:sp>
      <p:sp>
        <p:nvSpPr>
          <p:cNvPr id="3" name="Slayt Numarası Yer Tutucusu 2"/>
          <p:cNvSpPr>
            <a:spLocks noGrp="1"/>
          </p:cNvSpPr>
          <p:nvPr>
            <p:ph type="sldNum" sz="quarter" idx="12"/>
          </p:nvPr>
        </p:nvSpPr>
        <p:spPr/>
        <p:txBody>
          <a:bodyPr/>
          <a:lstStyle/>
          <a:p>
            <a:fld id="{404BEFF7-B7DF-46FB-8C18-48C9339AFC4D}" type="slidenum">
              <a:rPr lang="tr-TR" smtClean="0"/>
              <a:t>28</a:t>
            </a:fld>
            <a:endParaRPr lang="tr-TR"/>
          </a:p>
        </p:txBody>
      </p:sp>
      <p:pic>
        <p:nvPicPr>
          <p:cNvPr id="5" name="Resim 4">
            <a:extLst>
              <a:ext uri="{FF2B5EF4-FFF2-40B4-BE49-F238E27FC236}">
                <a16:creationId xmlns:a16="http://schemas.microsoft.com/office/drawing/2014/main" id="{F525BB24-6FC2-482F-A590-0C38CDEA20CB}"/>
              </a:ext>
            </a:extLst>
          </p:cNvPr>
          <p:cNvPicPr>
            <a:picLocks noChangeAspect="1"/>
          </p:cNvPicPr>
          <p:nvPr/>
        </p:nvPicPr>
        <p:blipFill>
          <a:blip r:embed="rId3"/>
          <a:stretch>
            <a:fillRect/>
          </a:stretch>
        </p:blipFill>
        <p:spPr>
          <a:xfrm>
            <a:off x="1136775" y="3878987"/>
            <a:ext cx="6781006" cy="2956425"/>
          </a:xfrm>
          <a:prstGeom prst="rect">
            <a:avLst/>
          </a:prstGeom>
        </p:spPr>
      </p:pic>
      <p:sp>
        <p:nvSpPr>
          <p:cNvPr id="6" name="Yay 5">
            <a:extLst>
              <a:ext uri="{FF2B5EF4-FFF2-40B4-BE49-F238E27FC236}">
                <a16:creationId xmlns:a16="http://schemas.microsoft.com/office/drawing/2014/main" id="{72ED5F85-A054-4690-A51A-19DE600B01F6}"/>
              </a:ext>
            </a:extLst>
          </p:cNvPr>
          <p:cNvSpPr/>
          <p:nvPr/>
        </p:nvSpPr>
        <p:spPr>
          <a:xfrm>
            <a:off x="1835696" y="1988840"/>
            <a:ext cx="2880320" cy="1224136"/>
          </a:xfrm>
          <a:prstGeom prst="arc">
            <a:avLst>
              <a:gd name="adj1" fmla="val 16200000"/>
              <a:gd name="adj2" fmla="val 1621063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7" name="Metin kutusu 6"/>
          <p:cNvSpPr txBox="1"/>
          <p:nvPr/>
        </p:nvSpPr>
        <p:spPr>
          <a:xfrm>
            <a:off x="7154224" y="3696091"/>
            <a:ext cx="3979551" cy="3139321"/>
          </a:xfrm>
          <a:prstGeom prst="rect">
            <a:avLst/>
          </a:prstGeom>
          <a:noFill/>
        </p:spPr>
        <p:txBody>
          <a:bodyPr wrap="none" rtlCol="0">
            <a:spAutoFit/>
          </a:bodyPr>
          <a:lstStyle/>
          <a:p>
            <a:r>
              <a:rPr lang="tr-TR" dirty="0" smtClean="0"/>
              <a:t>QH=2015kJ</a:t>
            </a:r>
          </a:p>
          <a:p>
            <a:r>
              <a:rPr lang="tr-TR" dirty="0" smtClean="0"/>
              <a:t>QL=1651 </a:t>
            </a:r>
            <a:r>
              <a:rPr lang="tr-TR" dirty="0" err="1" smtClean="0"/>
              <a:t>kJ</a:t>
            </a:r>
            <a:endParaRPr lang="tr-TR" dirty="0" smtClean="0"/>
          </a:p>
          <a:p>
            <a:r>
              <a:rPr lang="tr-TR" dirty="0" smtClean="0"/>
              <a:t>W=QH-QL</a:t>
            </a:r>
          </a:p>
          <a:p>
            <a:r>
              <a:rPr lang="tr-TR" dirty="0" smtClean="0"/>
              <a:t>W=364kJ</a:t>
            </a:r>
          </a:p>
          <a:p>
            <a:r>
              <a:rPr lang="tr-TR" dirty="0" smtClean="0"/>
              <a:t>Verim=W/QH</a:t>
            </a:r>
          </a:p>
          <a:p>
            <a:r>
              <a:rPr lang="tr-TR" dirty="0" smtClean="0"/>
              <a:t>Verim, gerçek=0.18</a:t>
            </a:r>
          </a:p>
          <a:p>
            <a:r>
              <a:rPr lang="tr-TR" dirty="0" smtClean="0"/>
              <a:t>Verim, </a:t>
            </a:r>
            <a:r>
              <a:rPr lang="tr-TR" dirty="0" err="1" smtClean="0"/>
              <a:t>Carnot</a:t>
            </a:r>
            <a:r>
              <a:rPr lang="tr-TR" dirty="0" smtClean="0"/>
              <a:t>=1-TL/TH</a:t>
            </a:r>
          </a:p>
          <a:p>
            <a:r>
              <a:rPr lang="tr-TR" dirty="0" smtClean="0"/>
              <a:t>Verim, </a:t>
            </a:r>
            <a:r>
              <a:rPr lang="tr-TR" dirty="0" err="1" smtClean="0"/>
              <a:t>Canot</a:t>
            </a:r>
            <a:r>
              <a:rPr lang="tr-TR" dirty="0" smtClean="0"/>
              <a:t>=1-(333.1/452.9)</a:t>
            </a:r>
          </a:p>
          <a:p>
            <a:r>
              <a:rPr lang="tr-TR" dirty="0" smtClean="0"/>
              <a:t>Verim, </a:t>
            </a:r>
            <a:r>
              <a:rPr lang="tr-TR" dirty="0" err="1" smtClean="0"/>
              <a:t>Carnot</a:t>
            </a:r>
            <a:r>
              <a:rPr lang="tr-TR" dirty="0" smtClean="0"/>
              <a:t>=0.26&gt; Verim, gerçek=0.18</a:t>
            </a:r>
          </a:p>
          <a:p>
            <a:r>
              <a:rPr lang="tr-TR" dirty="0" smtClean="0"/>
              <a:t>Tersinmez(gerçek) çevrimdir.</a:t>
            </a:r>
          </a:p>
          <a:p>
            <a:endParaRPr lang="tr-TR" dirty="0"/>
          </a:p>
        </p:txBody>
      </p:sp>
    </p:spTree>
    <p:extLst>
      <p:ext uri="{BB962C8B-B14F-4D97-AF65-F5344CB8AC3E}">
        <p14:creationId xmlns:p14="http://schemas.microsoft.com/office/powerpoint/2010/main" val="611981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7" y="1988840"/>
            <a:ext cx="4089343"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sp>
        <p:nvSpPr>
          <p:cNvPr id="3" name="Dikdörtgen 2"/>
          <p:cNvSpPr/>
          <p:nvPr/>
        </p:nvSpPr>
        <p:spPr>
          <a:xfrm>
            <a:off x="122617" y="1233626"/>
            <a:ext cx="8809323" cy="369332"/>
          </a:xfrm>
          <a:prstGeom prst="rect">
            <a:avLst/>
          </a:prstGeom>
        </p:spPr>
        <p:txBody>
          <a:bodyPr wrap="square">
            <a:spAutoFit/>
          </a:bodyPr>
          <a:lstStyle/>
          <a:p>
            <a:r>
              <a:rPr lang="tr-TR" b="1" dirty="0"/>
              <a:t>6.7 TERSİNMEZ İŞLEM İÇİN ENTROPİ DEĞİŞİMİ</a:t>
            </a:r>
          </a:p>
        </p:txBody>
      </p:sp>
      <p:sp>
        <p:nvSpPr>
          <p:cNvPr id="4" name="Dikdörtgen 3"/>
          <p:cNvSpPr/>
          <p:nvPr/>
        </p:nvSpPr>
        <p:spPr>
          <a:xfrm>
            <a:off x="3491880" y="1772816"/>
            <a:ext cx="5440060" cy="923330"/>
          </a:xfrm>
          <a:prstGeom prst="rect">
            <a:avLst/>
          </a:prstGeom>
        </p:spPr>
        <p:txBody>
          <a:bodyPr wrap="square">
            <a:spAutoFit/>
          </a:bodyPr>
          <a:lstStyle/>
          <a:p>
            <a:pPr algn="just"/>
            <a:r>
              <a:rPr lang="tr-TR" dirty="0"/>
              <a:t>C ile işaretlenen tersinmez hâl değişim yoluyla 2. hâlden 1. hâle geri dönülebildiğini de varsayalım. Tersinir çevrim için</a:t>
            </a:r>
          </a:p>
        </p:txBody>
      </p:sp>
      <p:pic>
        <p:nvPicPr>
          <p:cNvPr id="25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852936"/>
            <a:ext cx="280035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9151" y="3043436"/>
            <a:ext cx="8763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3635896" y="4005064"/>
            <a:ext cx="5296044" cy="646331"/>
          </a:xfrm>
          <a:prstGeom prst="rect">
            <a:avLst/>
          </a:prstGeom>
        </p:spPr>
        <p:txBody>
          <a:bodyPr wrap="square">
            <a:spAutoFit/>
          </a:bodyPr>
          <a:lstStyle/>
          <a:p>
            <a:r>
              <a:rPr lang="tr-TR" dirty="0"/>
              <a:t>elde edilir. Tersinmez işlem içeren çevrim için </a:t>
            </a:r>
            <a:r>
              <a:rPr lang="tr-TR" dirty="0" err="1"/>
              <a:t>Clausius</a:t>
            </a:r>
            <a:r>
              <a:rPr lang="tr-TR" dirty="0"/>
              <a:t> eşitsizliği</a:t>
            </a:r>
          </a:p>
        </p:txBody>
      </p:sp>
      <p:pic>
        <p:nvPicPr>
          <p:cNvPr id="2560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4731990"/>
            <a:ext cx="287655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7738" y="4912965"/>
            <a:ext cx="61912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ayt Numarası Yer Tutucusu 5"/>
          <p:cNvSpPr>
            <a:spLocks noGrp="1"/>
          </p:cNvSpPr>
          <p:nvPr>
            <p:ph type="sldNum" sz="quarter" idx="12"/>
          </p:nvPr>
        </p:nvSpPr>
        <p:spPr/>
        <p:txBody>
          <a:bodyPr/>
          <a:lstStyle/>
          <a:p>
            <a:fld id="{404BEFF7-B7DF-46FB-8C18-48C9339AFC4D}" type="slidenum">
              <a:rPr lang="tr-TR" smtClean="0"/>
              <a:t>29</a:t>
            </a:fld>
            <a:endParaRPr lang="tr-TR"/>
          </a:p>
        </p:txBody>
      </p:sp>
    </p:spTree>
    <p:extLst>
      <p:ext uri="{BB962C8B-B14F-4D97-AF65-F5344CB8AC3E}">
        <p14:creationId xmlns:p14="http://schemas.microsoft.com/office/powerpoint/2010/main" val="2686990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sp>
        <p:nvSpPr>
          <p:cNvPr id="5" name="Dikdörtgen 4"/>
          <p:cNvSpPr/>
          <p:nvPr/>
        </p:nvSpPr>
        <p:spPr>
          <a:xfrm>
            <a:off x="122617" y="1268760"/>
            <a:ext cx="8809323" cy="1477328"/>
          </a:xfrm>
          <a:prstGeom prst="rect">
            <a:avLst/>
          </a:prstGeom>
        </p:spPr>
        <p:txBody>
          <a:bodyPr wrap="square">
            <a:spAutoFit/>
          </a:bodyPr>
          <a:lstStyle/>
          <a:p>
            <a:r>
              <a:rPr lang="tr-TR" b="1" dirty="0"/>
              <a:t>6.1 GİRİŞ</a:t>
            </a:r>
          </a:p>
          <a:p>
            <a:endParaRPr lang="tr-TR" b="1" dirty="0"/>
          </a:p>
          <a:p>
            <a:pPr algn="just"/>
            <a:r>
              <a:rPr lang="tr-TR" dirty="0"/>
              <a:t>Bir işleme termodinamiğin ikinci yasasını uygulayabilmek için </a:t>
            </a:r>
            <a:r>
              <a:rPr lang="tr-TR" b="1" dirty="0" err="1">
                <a:solidFill>
                  <a:srgbClr val="FF0000"/>
                </a:solidFill>
              </a:rPr>
              <a:t>entropi</a:t>
            </a:r>
            <a:r>
              <a:rPr lang="tr-TR" dirty="0"/>
              <a:t> denilen bir özelliği tanımlayacağız. İlk önce bir çevrim için birinci yasa yazıldığı ve sonra bir işlem için bağıntı türetildiği gibi bu, birinci yasa irdelemesine paralel olacaktır.</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17" y="3068960"/>
            <a:ext cx="4113503" cy="3085127"/>
          </a:xfrm>
          <a:prstGeom prst="rect">
            <a:avLst/>
          </a:prstGeom>
          <a:ln>
            <a:noFill/>
          </a:ln>
          <a:effectLst>
            <a:outerShdw blurRad="292100" dist="139700" dir="2700000" algn="tl" rotWithShape="0">
              <a:srgbClr val="333333">
                <a:alpha val="65000"/>
              </a:srgbClr>
            </a:outerShdw>
          </a:effectLst>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226" y="3068959"/>
            <a:ext cx="4846774" cy="3085127"/>
          </a:xfrm>
          <a:prstGeom prst="rect">
            <a:avLst/>
          </a:prstGeom>
        </p:spPr>
      </p:pic>
      <p:sp>
        <p:nvSpPr>
          <p:cNvPr id="2" name="Slayt Numarası Yer Tutucusu 1"/>
          <p:cNvSpPr>
            <a:spLocks noGrp="1"/>
          </p:cNvSpPr>
          <p:nvPr>
            <p:ph type="sldNum" sz="quarter" idx="12"/>
          </p:nvPr>
        </p:nvSpPr>
        <p:spPr/>
        <p:txBody>
          <a:bodyPr/>
          <a:lstStyle/>
          <a:p>
            <a:fld id="{404BEFF7-B7DF-46FB-8C18-48C9339AFC4D}" type="slidenum">
              <a:rPr lang="tr-TR" smtClean="0"/>
              <a:t>3</a:t>
            </a:fld>
            <a:endParaRPr lang="tr-TR"/>
          </a:p>
        </p:txBody>
      </p:sp>
    </p:spTree>
    <p:extLst>
      <p:ext uri="{BB962C8B-B14F-4D97-AF65-F5344CB8AC3E}">
        <p14:creationId xmlns:p14="http://schemas.microsoft.com/office/powerpoint/2010/main" val="8253343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sp>
        <p:nvSpPr>
          <p:cNvPr id="3" name="Dikdörtgen 2"/>
          <p:cNvSpPr/>
          <p:nvPr/>
        </p:nvSpPr>
        <p:spPr>
          <a:xfrm>
            <a:off x="122616" y="1988840"/>
            <a:ext cx="8809323" cy="369332"/>
          </a:xfrm>
          <a:prstGeom prst="rect">
            <a:avLst/>
          </a:prstGeom>
        </p:spPr>
        <p:txBody>
          <a:bodyPr wrap="square">
            <a:spAutoFit/>
          </a:bodyPr>
          <a:lstStyle/>
          <a:p>
            <a:r>
              <a:rPr lang="tr-TR" dirty="0"/>
              <a:t>(6.37)’den (6.36) çıkarılırsa</a:t>
            </a:r>
          </a:p>
        </p:txBody>
      </p:sp>
      <p:sp>
        <p:nvSpPr>
          <p:cNvPr id="4" name="Dikdörtgen 3"/>
          <p:cNvSpPr/>
          <p:nvPr/>
        </p:nvSpPr>
        <p:spPr>
          <a:xfrm>
            <a:off x="122617" y="1233626"/>
            <a:ext cx="8809323" cy="369332"/>
          </a:xfrm>
          <a:prstGeom prst="rect">
            <a:avLst/>
          </a:prstGeom>
        </p:spPr>
        <p:txBody>
          <a:bodyPr wrap="square">
            <a:spAutoFit/>
          </a:bodyPr>
          <a:lstStyle/>
          <a:p>
            <a:r>
              <a:rPr lang="tr-TR" b="1" dirty="0"/>
              <a:t>6.7 TERSİNMEZ İŞLEM İÇİN ENTROPİ DEĞİŞİMİ</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358172"/>
            <a:ext cx="61341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Dikdörtgen 4"/>
              <p:cNvSpPr/>
              <p:nvPr/>
            </p:nvSpPr>
            <p:spPr>
              <a:xfrm>
                <a:off x="122615" y="3717032"/>
                <a:ext cx="8809323" cy="646331"/>
              </a:xfrm>
              <a:prstGeom prst="rect">
                <a:avLst/>
              </a:prstGeom>
            </p:spPr>
            <p:txBody>
              <a:bodyPr wrap="square">
                <a:spAutoFit/>
              </a:bodyPr>
              <a:lstStyle/>
              <a:p>
                <a:pPr algn="just"/>
                <a:r>
                  <a:rPr lang="tr-TR" dirty="0"/>
                  <a:t>Fakat tersinir B yolu boyunca </a:t>
                </a:r>
                <a14:m>
                  <m:oMath xmlns:m="http://schemas.openxmlformats.org/officeDocument/2006/math">
                    <m:r>
                      <a:rPr lang="tr-TR" b="0" i="1" dirty="0" smtClean="0">
                        <a:latin typeface="Cambria Math"/>
                        <a:ea typeface="Cambria Math"/>
                      </a:rPr>
                      <m:t>𝛿</m:t>
                    </m:r>
                    <m:r>
                      <a:rPr lang="tr-TR" i="1" dirty="0" smtClean="0">
                        <a:latin typeface="Cambria Math"/>
                      </a:rPr>
                      <m:t>𝑄</m:t>
                    </m:r>
                    <m:r>
                      <a:rPr lang="tr-TR" i="1" dirty="0" smtClean="0">
                        <a:latin typeface="Cambria Math"/>
                      </a:rPr>
                      <m:t>=</m:t>
                    </m:r>
                    <m:r>
                      <a:rPr lang="tr-TR" i="1" dirty="0" smtClean="0">
                        <a:latin typeface="Cambria Math"/>
                      </a:rPr>
                      <m:t>𝑇</m:t>
                    </m:r>
                    <m:r>
                      <a:rPr lang="tr-TR" i="1" dirty="0" smtClean="0">
                        <a:latin typeface="Cambria Math"/>
                      </a:rPr>
                      <m:t>=</m:t>
                    </m:r>
                    <m:r>
                      <a:rPr lang="tr-TR" i="1" dirty="0" err="1" smtClean="0">
                        <a:latin typeface="Cambria Math"/>
                      </a:rPr>
                      <m:t>𝑑𝑆</m:t>
                    </m:r>
                    <m:r>
                      <a:rPr lang="tr-TR" b="0" i="1" dirty="0" smtClean="0">
                        <a:latin typeface="Cambria Math"/>
                      </a:rPr>
                      <m:t> </m:t>
                    </m:r>
                    <m:r>
                      <a:rPr lang="tr-TR" i="1" dirty="0" err="1" smtClean="0">
                        <a:latin typeface="Cambria Math"/>
                      </a:rPr>
                      <m:t>’</m:t>
                    </m:r>
                    <m:r>
                      <a:rPr lang="tr-TR" i="1" dirty="0" err="1" smtClean="0">
                        <a:latin typeface="Cambria Math"/>
                      </a:rPr>
                      <m:t>𝑑𝑖𝑟</m:t>
                    </m:r>
                  </m:oMath>
                </a14:m>
                <a:r>
                  <a:rPr lang="tr-TR" dirty="0"/>
                  <a:t>. Bu yüzden, bir çevrimi oluşturan herhangi bir hâl değişim yolu için:</a:t>
                </a:r>
              </a:p>
            </p:txBody>
          </p:sp>
        </mc:Choice>
        <mc:Fallback xmlns="">
          <p:sp>
            <p:nvSpPr>
              <p:cNvPr id="5" name="Dikdörtgen 4"/>
              <p:cNvSpPr>
                <a:spLocks noRot="1" noChangeAspect="1" noMove="1" noResize="1" noEditPoints="1" noAdjustHandles="1" noChangeArrowheads="1" noChangeShapeType="1" noTextEdit="1"/>
              </p:cNvSpPr>
              <p:nvPr/>
            </p:nvSpPr>
            <p:spPr>
              <a:xfrm>
                <a:off x="122615" y="3717032"/>
                <a:ext cx="8809323" cy="646331"/>
              </a:xfrm>
              <a:prstGeom prst="rect">
                <a:avLst/>
              </a:prstGeom>
              <a:blipFill rotWithShape="1">
                <a:blip r:embed="rId3"/>
                <a:stretch>
                  <a:fillRect l="-554" t="-4717" r="-623" b="-14151"/>
                </a:stretch>
              </a:blipFill>
            </p:spPr>
            <p:txBody>
              <a:bodyPr/>
              <a:lstStyle/>
              <a:p>
                <a:r>
                  <a:rPr lang="tr-TR">
                    <a:noFill/>
                  </a:rPr>
                  <a:t> </a:t>
                </a:r>
              </a:p>
            </p:txBody>
          </p:sp>
        </mc:Fallback>
      </mc:AlternateContent>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1491" y="4293096"/>
            <a:ext cx="644842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122614" y="5291507"/>
            <a:ext cx="8809323" cy="369332"/>
          </a:xfrm>
          <a:prstGeom prst="rect">
            <a:avLst/>
          </a:prstGeom>
        </p:spPr>
        <p:txBody>
          <a:bodyPr wrap="square">
            <a:spAutoFit/>
          </a:bodyPr>
          <a:lstStyle/>
          <a:p>
            <a:pPr algn="just"/>
            <a:r>
              <a:rPr lang="tr-TR" dirty="0"/>
              <a:t>olur. Eşitlik tersinir işlem ve eşitsizlik tersinmez işlem içindir.</a:t>
            </a:r>
          </a:p>
        </p:txBody>
      </p:sp>
      <p:sp>
        <p:nvSpPr>
          <p:cNvPr id="7" name="Slayt Numarası Yer Tutucusu 6"/>
          <p:cNvSpPr>
            <a:spLocks noGrp="1"/>
          </p:cNvSpPr>
          <p:nvPr>
            <p:ph type="sldNum" sz="quarter" idx="12"/>
          </p:nvPr>
        </p:nvSpPr>
        <p:spPr/>
        <p:txBody>
          <a:bodyPr/>
          <a:lstStyle/>
          <a:p>
            <a:fld id="{404BEFF7-B7DF-46FB-8C18-48C9339AFC4D}" type="slidenum">
              <a:rPr lang="tr-TR" smtClean="0"/>
              <a:t>30</a:t>
            </a:fld>
            <a:endParaRPr lang="tr-TR"/>
          </a:p>
        </p:txBody>
      </p:sp>
    </p:spTree>
    <p:extLst>
      <p:ext uri="{BB962C8B-B14F-4D97-AF65-F5344CB8AC3E}">
        <p14:creationId xmlns:p14="http://schemas.microsoft.com/office/powerpoint/2010/main" val="1129687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mc:AlternateContent xmlns:mc="http://schemas.openxmlformats.org/markup-compatibility/2006" xmlns:a14="http://schemas.microsoft.com/office/drawing/2010/main">
        <mc:Choice Requires="a14">
          <p:sp>
            <p:nvSpPr>
              <p:cNvPr id="3" name="Dikdörtgen 2"/>
              <p:cNvSpPr/>
              <p:nvPr/>
            </p:nvSpPr>
            <p:spPr>
              <a:xfrm>
                <a:off x="122617" y="2136339"/>
                <a:ext cx="8809323" cy="3693319"/>
              </a:xfrm>
              <a:prstGeom prst="rect">
                <a:avLst/>
              </a:prstGeom>
            </p:spPr>
            <p:txBody>
              <a:bodyPr wrap="square">
                <a:spAutoFit/>
              </a:bodyPr>
              <a:lstStyle/>
              <a:p>
                <a:pPr algn="just"/>
                <a:r>
                  <a:rPr lang="tr-TR" dirty="0"/>
                  <a:t>Sonuç olarak bir işleme ikinci yasasının uygulanmasında, (6.39) denklemi bütün sonuçlarımızı  özetleyebilir. Önerilen bir işlemin ikinci yasayı sağlayıp sağlamadığı incelenmek istenirse (6.39) kullanılarak basitçe kontrol edilebilir. Enerji ve birinci yasanın eş anlamlı olmasına benzer şekilde, </a:t>
                </a:r>
                <a:r>
                  <a:rPr lang="tr-TR" dirty="0" err="1"/>
                  <a:t>entropi</a:t>
                </a:r>
                <a:r>
                  <a:rPr lang="tr-TR" dirty="0"/>
                  <a:t> ve ikinci yasanın eş anlamlı olduğu görülmektedir. </a:t>
                </a:r>
              </a:p>
              <a:p>
                <a:pPr algn="just"/>
                <a:r>
                  <a:rPr lang="tr-TR" dirty="0"/>
                  <a:t>Sonuçta, çevresiyle işve ısı alışverişi yapmayan ayrık bir sistemi ele alalım. Böyle bir sistem için herhangi bir işlemde birinci yasa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𝑈</m:t>
                        </m:r>
                      </m:e>
                      <m:sub>
                        <m:r>
                          <a:rPr lang="tr-TR" i="1" dirty="0" smtClean="0">
                            <a:latin typeface="Cambria Math"/>
                          </a:rPr>
                          <m:t>2</m:t>
                        </m:r>
                      </m:sub>
                    </m:sSub>
                    <m:r>
                      <a:rPr lang="tr-TR" b="0" i="1" dirty="0" smtClean="0">
                        <a:latin typeface="Cambria Math"/>
                      </a:rPr>
                      <m:t>=</m:t>
                    </m:r>
                    <m:r>
                      <a:rPr lang="tr-TR" i="1" dirty="0" smtClean="0">
                        <a:latin typeface="Cambria Math"/>
                      </a:rPr>
                      <m:t> </m:t>
                    </m:r>
                    <m:sSub>
                      <m:sSubPr>
                        <m:ctrlPr>
                          <a:rPr lang="tr-TR" b="0" i="1" dirty="0" smtClean="0">
                            <a:latin typeface="Cambria Math" panose="02040503050406030204" pitchFamily="18" charset="0"/>
                          </a:rPr>
                        </m:ctrlPr>
                      </m:sSubPr>
                      <m:e>
                        <m:r>
                          <a:rPr lang="tr-TR" i="1" dirty="0" smtClean="0">
                            <a:latin typeface="Cambria Math"/>
                          </a:rPr>
                          <m:t>𝑈</m:t>
                        </m:r>
                      </m:e>
                      <m:sub>
                        <m:r>
                          <a:rPr lang="tr-TR" b="0" i="1" dirty="0" smtClean="0">
                            <a:latin typeface="Cambria Math"/>
                          </a:rPr>
                          <m:t>1</m:t>
                        </m:r>
                      </m:sub>
                    </m:sSub>
                  </m:oMath>
                </a14:m>
                <a:r>
                  <a:rPr lang="tr-TR" dirty="0"/>
                  <a:t> sonucunu verir. Denklem (6.39) ise</a:t>
                </a:r>
              </a:p>
              <a:p>
                <a:pPr algn="just"/>
                <a:endParaRPr lang="tr-TR" dirty="0"/>
              </a:p>
              <a:p>
                <a:pPr algn="just"/>
                <a:r>
                  <a:rPr lang="tr-TR" dirty="0">
                    <a:ea typeface="Cambria Math"/>
                  </a:rPr>
                  <a:t>				</a:t>
                </a:r>
                <a14:m>
                  <m:oMath xmlns:m="http://schemas.openxmlformats.org/officeDocument/2006/math">
                    <m:r>
                      <a:rPr lang="tr-TR" i="1" smtClean="0">
                        <a:latin typeface="Cambria Math"/>
                        <a:ea typeface="Cambria Math"/>
                      </a:rPr>
                      <m:t>𝛥</m:t>
                    </m:r>
                    <m:r>
                      <a:rPr lang="tr-TR" b="0" i="1" smtClean="0">
                        <a:latin typeface="Cambria Math"/>
                        <a:ea typeface="Cambria Math"/>
                      </a:rPr>
                      <m:t>𝑆</m:t>
                    </m:r>
                    <m:r>
                      <a:rPr lang="tr-TR" b="0" i="1" dirty="0" smtClean="0">
                        <a:latin typeface="Cambria Math"/>
                        <a:ea typeface="Cambria Math"/>
                      </a:rPr>
                      <m:t>≥</m:t>
                    </m:r>
                    <m:r>
                      <a:rPr lang="tr-TR" b="0" i="1" smtClean="0">
                        <a:latin typeface="Cambria Math"/>
                        <a:ea typeface="Cambria Math"/>
                      </a:rPr>
                      <m:t>0</m:t>
                    </m:r>
                  </m:oMath>
                </a14:m>
                <a:r>
                  <a:rPr lang="tr-TR" dirty="0"/>
                  <a:t>				 (6.40)</a:t>
                </a:r>
              </a:p>
              <a:p>
                <a:pPr algn="just"/>
                <a:endParaRPr lang="tr-TR" dirty="0"/>
              </a:p>
              <a:p>
                <a:pPr algn="just"/>
                <a:r>
                  <a:rPr lang="tr-TR" dirty="0"/>
                  <a:t>şeklini alır.</a:t>
                </a:r>
              </a:p>
              <a:p>
                <a:pPr algn="just"/>
                <a:r>
                  <a:rPr lang="tr-TR" b="1" dirty="0"/>
                  <a:t>Buna göre, tersinir ve tersinmez bir işlem olup olmamasına bağlı olarak ayrık bir sistemin </a:t>
                </a:r>
                <a:r>
                  <a:rPr lang="tr-TR" b="1" dirty="0" err="1"/>
                  <a:t>entropisi</a:t>
                </a:r>
                <a:r>
                  <a:rPr lang="tr-TR" b="1" dirty="0"/>
                  <a:t> ya sabit kalır ya da artar. Bundan dolayı, gerçek bir işlem için ayrık sistemin </a:t>
                </a:r>
                <a:r>
                  <a:rPr lang="tr-TR" b="1" dirty="0" err="1"/>
                  <a:t>entropisi</a:t>
                </a:r>
                <a:r>
                  <a:rPr lang="tr-TR" b="1" dirty="0"/>
                  <a:t> artar.</a:t>
                </a:r>
              </a:p>
            </p:txBody>
          </p:sp>
        </mc:Choice>
        <mc:Fallback xmlns="">
          <p:sp>
            <p:nvSpPr>
              <p:cNvPr id="3" name="Dikdörtgen 2"/>
              <p:cNvSpPr>
                <a:spLocks noRot="1" noChangeAspect="1" noMove="1" noResize="1" noEditPoints="1" noAdjustHandles="1" noChangeArrowheads="1" noChangeShapeType="1" noTextEdit="1"/>
              </p:cNvSpPr>
              <p:nvPr/>
            </p:nvSpPr>
            <p:spPr>
              <a:xfrm>
                <a:off x="122617" y="2136339"/>
                <a:ext cx="8809323" cy="3693319"/>
              </a:xfrm>
              <a:prstGeom prst="rect">
                <a:avLst/>
              </a:prstGeom>
              <a:blipFill rotWithShape="1">
                <a:blip r:embed="rId2"/>
                <a:stretch>
                  <a:fillRect l="-554" t="-825" r="-623" b="-1650"/>
                </a:stretch>
              </a:blipFill>
            </p:spPr>
            <p:txBody>
              <a:bodyPr/>
              <a:lstStyle/>
              <a:p>
                <a:r>
                  <a:rPr lang="tr-TR">
                    <a:noFill/>
                  </a:rPr>
                  <a:t> </a:t>
                </a:r>
              </a:p>
            </p:txBody>
          </p:sp>
        </mc:Fallback>
      </mc:AlternateContent>
      <p:sp>
        <p:nvSpPr>
          <p:cNvPr id="4" name="Dikdörtgen 3"/>
          <p:cNvSpPr/>
          <p:nvPr/>
        </p:nvSpPr>
        <p:spPr>
          <a:xfrm>
            <a:off x="122617" y="1233626"/>
            <a:ext cx="8809323" cy="369332"/>
          </a:xfrm>
          <a:prstGeom prst="rect">
            <a:avLst/>
          </a:prstGeom>
        </p:spPr>
        <p:txBody>
          <a:bodyPr wrap="square">
            <a:spAutoFit/>
          </a:bodyPr>
          <a:lstStyle/>
          <a:p>
            <a:r>
              <a:rPr lang="tr-TR" b="1" dirty="0"/>
              <a:t>6.7 TERSİNMEZ İŞLEM İÇİN ENTROPİ DEĞİŞİMİ</a:t>
            </a:r>
          </a:p>
        </p:txBody>
      </p:sp>
      <p:sp>
        <p:nvSpPr>
          <p:cNvPr id="5" name="Slayt Numarası Yer Tutucusu 4"/>
          <p:cNvSpPr>
            <a:spLocks noGrp="1"/>
          </p:cNvSpPr>
          <p:nvPr>
            <p:ph type="sldNum" sz="quarter" idx="12"/>
          </p:nvPr>
        </p:nvSpPr>
        <p:spPr/>
        <p:txBody>
          <a:bodyPr/>
          <a:lstStyle/>
          <a:p>
            <a:fld id="{404BEFF7-B7DF-46FB-8C18-48C9339AFC4D}" type="slidenum">
              <a:rPr lang="tr-TR" smtClean="0"/>
              <a:t>31</a:t>
            </a:fld>
            <a:endParaRPr lang="tr-TR"/>
          </a:p>
        </p:txBody>
      </p:sp>
    </p:spTree>
    <p:extLst>
      <p:ext uri="{BB962C8B-B14F-4D97-AF65-F5344CB8AC3E}">
        <p14:creationId xmlns:p14="http://schemas.microsoft.com/office/powerpoint/2010/main" val="16176083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sp>
        <p:nvSpPr>
          <p:cNvPr id="3" name="Dikdörtgen 2"/>
          <p:cNvSpPr/>
          <p:nvPr/>
        </p:nvSpPr>
        <p:spPr>
          <a:xfrm>
            <a:off x="360319" y="1264749"/>
            <a:ext cx="8809323" cy="369332"/>
          </a:xfrm>
          <a:prstGeom prst="rect">
            <a:avLst/>
          </a:prstGeom>
        </p:spPr>
        <p:txBody>
          <a:bodyPr wrap="square">
            <a:spAutoFit/>
          </a:bodyPr>
          <a:lstStyle/>
          <a:p>
            <a:pPr algn="just"/>
            <a:r>
              <a:rPr lang="tr-TR" dirty="0"/>
              <a:t>Evren için ENTROPİNİN ARTMA PRENSİBİ :</a:t>
            </a:r>
          </a:p>
        </p:txBody>
      </p:sp>
      <p:sp>
        <p:nvSpPr>
          <p:cNvPr id="4" name="Dikdörtgen 3"/>
          <p:cNvSpPr/>
          <p:nvPr/>
        </p:nvSpPr>
        <p:spPr>
          <a:xfrm>
            <a:off x="75325" y="781462"/>
            <a:ext cx="8809323" cy="369332"/>
          </a:xfrm>
          <a:prstGeom prst="rect">
            <a:avLst/>
          </a:prstGeom>
        </p:spPr>
        <p:txBody>
          <a:bodyPr wrap="square">
            <a:spAutoFit/>
          </a:bodyPr>
          <a:lstStyle/>
          <a:p>
            <a:r>
              <a:rPr lang="tr-TR" b="1" dirty="0"/>
              <a:t>6.7 TERSİNMEZ İŞLEM İÇİN ENTROPİ DEĞİŞİMİ</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137749"/>
            <a:ext cx="619125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Dikdörtgen 4"/>
              <p:cNvSpPr/>
              <p:nvPr/>
            </p:nvSpPr>
            <p:spPr>
              <a:xfrm>
                <a:off x="183771" y="2714434"/>
                <a:ext cx="8809322" cy="1200329"/>
              </a:xfrm>
              <a:prstGeom prst="rect">
                <a:avLst/>
              </a:prstGeom>
            </p:spPr>
            <p:txBody>
              <a:bodyPr wrap="square">
                <a:spAutoFit/>
              </a:bodyPr>
              <a:lstStyle/>
              <a:p>
                <a:pPr algn="just"/>
                <a:r>
                  <a:rPr lang="tr-TR" dirty="0" err="1"/>
                  <a:t>Entropinin</a:t>
                </a:r>
                <a:r>
                  <a:rPr lang="tr-TR" dirty="0"/>
                  <a:t> artma prensibi, çoğu kez ikinci yasanın matematiksel ifadesi olarak kullanılır. </a:t>
                </a:r>
              </a:p>
              <a:p>
                <a:pPr algn="just"/>
                <a:endParaRPr lang="tr-TR" dirty="0"/>
              </a:p>
              <a:p>
                <a:pPr algn="just"/>
                <a:r>
                  <a:rPr lang="tr-TR" dirty="0"/>
                  <a:t>(6.41)’de </a:t>
                </a:r>
                <a14:m>
                  <m:oMath xmlns:m="http://schemas.openxmlformats.org/officeDocument/2006/math">
                    <m:r>
                      <a:rPr lang="tr-TR" i="1" dirty="0" smtClean="0">
                        <a:latin typeface="Cambria Math"/>
                        <a:ea typeface="Cambria Math"/>
                      </a:rPr>
                      <m:t>𝛥</m:t>
                    </m:r>
                    <m:sSub>
                      <m:sSubPr>
                        <m:ctrlPr>
                          <a:rPr lang="tr-TR" b="0" i="1" dirty="0" smtClean="0">
                            <a:latin typeface="Cambria Math" panose="02040503050406030204" pitchFamily="18" charset="0"/>
                            <a:ea typeface="Cambria Math"/>
                          </a:rPr>
                        </m:ctrlPr>
                      </m:sSubPr>
                      <m:e>
                        <m:r>
                          <a:rPr lang="tr-TR" b="0" i="1" dirty="0" smtClean="0">
                            <a:latin typeface="Cambria Math"/>
                            <a:ea typeface="Cambria Math"/>
                          </a:rPr>
                          <m:t>𝑆</m:t>
                        </m:r>
                      </m:e>
                      <m:sub>
                        <m:r>
                          <a:rPr lang="tr-TR" b="0" i="1" dirty="0" smtClean="0">
                            <a:latin typeface="Cambria Math"/>
                            <a:ea typeface="Cambria Math"/>
                          </a:rPr>
                          <m:t>𝑒𝑣𝑟𝑒𝑛</m:t>
                        </m:r>
                      </m:sub>
                    </m:sSub>
                  </m:oMath>
                </a14:m>
                <a:r>
                  <a:rPr lang="tr-TR" dirty="0"/>
                  <a:t>, </a:t>
                </a:r>
                <a:r>
                  <a:rPr lang="tr-TR" dirty="0" err="1"/>
                  <a:t>entropi</a:t>
                </a:r>
                <a:r>
                  <a:rPr lang="tr-TR" dirty="0"/>
                  <a:t> üretimi </a:t>
                </a:r>
                <a14:m>
                  <m:oMath xmlns:m="http://schemas.openxmlformats.org/officeDocument/2006/math">
                    <m:r>
                      <a:rPr lang="tr-TR" i="1" dirty="0" smtClean="0">
                        <a:latin typeface="Cambria Math"/>
                        <a:ea typeface="Cambria Math"/>
                      </a:rPr>
                      <m:t>𝛥</m:t>
                    </m:r>
                    <m:sSub>
                      <m:sSubPr>
                        <m:ctrlPr>
                          <a:rPr lang="tr-TR" b="0" i="1" dirty="0" smtClean="0">
                            <a:latin typeface="Cambria Math" panose="02040503050406030204" pitchFamily="18" charset="0"/>
                            <a:ea typeface="Cambria Math"/>
                          </a:rPr>
                        </m:ctrlPr>
                      </m:sSubPr>
                      <m:e>
                        <m:r>
                          <a:rPr lang="tr-TR" b="0" i="1" dirty="0" smtClean="0">
                            <a:latin typeface="Cambria Math"/>
                            <a:ea typeface="Cambria Math"/>
                          </a:rPr>
                          <m:t>𝑆</m:t>
                        </m:r>
                      </m:e>
                      <m:sub>
                        <m:r>
                          <a:rPr lang="tr-TR" b="0" i="1" dirty="0" smtClean="0">
                            <a:latin typeface="Cambria Math"/>
                            <a:ea typeface="Cambria Math"/>
                          </a:rPr>
                          <m:t>ü</m:t>
                        </m:r>
                        <m:r>
                          <a:rPr lang="tr-TR" b="0" i="1" dirty="0" smtClean="0">
                            <a:latin typeface="Cambria Math"/>
                            <a:ea typeface="Cambria Math"/>
                          </a:rPr>
                          <m:t>𝑟𝑒𝑡𝑖𝑚</m:t>
                        </m:r>
                        <m:r>
                          <a:rPr lang="tr-TR" b="0" i="1" dirty="0" smtClean="0">
                            <a:latin typeface="Cambria Math"/>
                            <a:ea typeface="Cambria Math"/>
                          </a:rPr>
                          <m:t> </m:t>
                        </m:r>
                      </m:sub>
                    </m:sSub>
                  </m:oMath>
                </a14:m>
                <a:r>
                  <a:rPr lang="tr-TR" dirty="0"/>
                  <a:t> veya net </a:t>
                </a:r>
                <a:r>
                  <a:rPr lang="tr-TR" dirty="0" err="1"/>
                  <a:t>entropi</a:t>
                </a:r>
                <a:r>
                  <a:rPr lang="tr-TR" dirty="0"/>
                  <a:t> artışı </a:t>
                </a:r>
                <a14:m>
                  <m:oMath xmlns:m="http://schemas.openxmlformats.org/officeDocument/2006/math">
                    <m:r>
                      <a:rPr lang="tr-TR" i="1" dirty="0">
                        <a:latin typeface="Cambria Math"/>
                        <a:ea typeface="Cambria Math"/>
                      </a:rPr>
                      <m:t>𝛥</m:t>
                    </m:r>
                    <m:sSub>
                      <m:sSubPr>
                        <m:ctrlPr>
                          <a:rPr lang="tr-TR" i="1" dirty="0">
                            <a:latin typeface="Cambria Math" panose="02040503050406030204" pitchFamily="18" charset="0"/>
                            <a:ea typeface="Cambria Math"/>
                          </a:rPr>
                        </m:ctrlPr>
                      </m:sSubPr>
                      <m:e>
                        <m:r>
                          <a:rPr lang="tr-TR" i="1" dirty="0">
                            <a:latin typeface="Cambria Math"/>
                            <a:ea typeface="Cambria Math"/>
                          </a:rPr>
                          <m:t>𝑆</m:t>
                        </m:r>
                      </m:e>
                      <m:sub>
                        <m:r>
                          <m:rPr>
                            <m:nor/>
                          </m:rPr>
                          <a:rPr lang="tr-TR" i="1" dirty="0">
                            <a:latin typeface="Cambria Math"/>
                            <a:ea typeface="Cambria Math"/>
                          </a:rPr>
                          <m:t>net</m:t>
                        </m:r>
                      </m:sub>
                    </m:sSub>
                    <m:r>
                      <a:rPr lang="tr-TR" i="1" dirty="0">
                        <a:latin typeface="Cambria Math"/>
                        <a:ea typeface="Cambria Math"/>
                      </a:rPr>
                      <m:t> </m:t>
                    </m:r>
                    <m:r>
                      <a:rPr lang="tr-TR" b="0" i="1" dirty="0" smtClean="0">
                        <a:latin typeface="Cambria Math"/>
                        <a:ea typeface="Cambria Math"/>
                      </a:rPr>
                      <m:t> </m:t>
                    </m:r>
                  </m:oMath>
                </a14:m>
                <a:r>
                  <a:rPr lang="tr-TR" dirty="0"/>
                  <a:t>olarak da adlandırılır. </a:t>
                </a:r>
              </a:p>
            </p:txBody>
          </p:sp>
        </mc:Choice>
        <mc:Fallback xmlns="">
          <p:sp>
            <p:nvSpPr>
              <p:cNvPr id="5" name="Dikdörtgen 4"/>
              <p:cNvSpPr>
                <a:spLocks noRot="1" noChangeAspect="1" noMove="1" noResize="1" noEditPoints="1" noAdjustHandles="1" noChangeArrowheads="1" noChangeShapeType="1" noTextEdit="1"/>
              </p:cNvSpPr>
              <p:nvPr/>
            </p:nvSpPr>
            <p:spPr>
              <a:xfrm>
                <a:off x="183771" y="2714434"/>
                <a:ext cx="8809322" cy="1200329"/>
              </a:xfrm>
              <a:prstGeom prst="rect">
                <a:avLst/>
              </a:prstGeom>
              <a:blipFill>
                <a:blip r:embed="rId3"/>
                <a:stretch>
                  <a:fillRect l="-554" t="-2538" r="-623" b="-7107"/>
                </a:stretch>
              </a:blipFill>
            </p:spPr>
            <p:txBody>
              <a:bodyPr/>
              <a:lstStyle/>
              <a:p>
                <a:r>
                  <a:rPr lang="tr-TR">
                    <a:noFill/>
                  </a:rPr>
                  <a:t> </a:t>
                </a:r>
              </a:p>
            </p:txBody>
          </p:sp>
        </mc:Fallback>
      </mc:AlternateContent>
      <p:sp>
        <p:nvSpPr>
          <p:cNvPr id="6" name="Slayt Numarası Yer Tutucusu 5"/>
          <p:cNvSpPr>
            <a:spLocks noGrp="1"/>
          </p:cNvSpPr>
          <p:nvPr>
            <p:ph type="sldNum" sz="quarter" idx="12"/>
          </p:nvPr>
        </p:nvSpPr>
        <p:spPr/>
        <p:txBody>
          <a:bodyPr/>
          <a:lstStyle/>
          <a:p>
            <a:fld id="{404BEFF7-B7DF-46FB-8C18-48C9339AFC4D}" type="slidenum">
              <a:rPr lang="tr-TR" smtClean="0"/>
              <a:t>32</a:t>
            </a:fld>
            <a:endParaRPr lang="tr-TR"/>
          </a:p>
        </p:txBody>
      </p:sp>
      <mc:AlternateContent xmlns:mc="http://schemas.openxmlformats.org/markup-compatibility/2006" xmlns:a14="http://schemas.microsoft.com/office/drawing/2010/main">
        <mc:Choice Requires="a14">
          <p:sp>
            <p:nvSpPr>
              <p:cNvPr id="7" name="Dikdörtgen 6">
                <a:extLst>
                  <a:ext uri="{FF2B5EF4-FFF2-40B4-BE49-F238E27FC236}">
                    <a16:creationId xmlns:a16="http://schemas.microsoft.com/office/drawing/2014/main" id="{E51F9167-4B01-47A6-907A-EFAB905319D5}"/>
                  </a:ext>
                </a:extLst>
              </p:cNvPr>
              <p:cNvSpPr/>
              <p:nvPr/>
            </p:nvSpPr>
            <p:spPr>
              <a:xfrm>
                <a:off x="-109847" y="4420086"/>
                <a:ext cx="9144000" cy="9696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tr-TR" i="1">
                              <a:solidFill>
                                <a:srgbClr val="836967"/>
                              </a:solidFill>
                              <a:latin typeface="Cambria Math" panose="02040503050406030204" pitchFamily="18" charset="0"/>
                            </a:rPr>
                          </m:ctrlPr>
                        </m:dPr>
                        <m:e>
                          <m:r>
                            <a:rPr lang="tr-TR">
                              <a:latin typeface="Cambria Math" panose="02040503050406030204" pitchFamily="18" charset="0"/>
                            </a:rPr>
                            <m:t>∆</m:t>
                          </m:r>
                          <m:r>
                            <a:rPr lang="tr-TR" i="1">
                              <a:latin typeface="Cambria Math" panose="02040503050406030204" pitchFamily="18" charset="0"/>
                            </a:rPr>
                            <m:t>𝑆𝑡𝑜𝑝𝑙𝑎𝑚</m:t>
                          </m:r>
                          <m:r>
                            <a:rPr lang="tr-TR">
                              <a:latin typeface="Cambria Math" panose="02040503050406030204" pitchFamily="18" charset="0"/>
                            </a:rPr>
                            <m:t>= ∆</m:t>
                          </m:r>
                          <m:r>
                            <a:rPr lang="tr-TR" i="1">
                              <a:latin typeface="Cambria Math" panose="02040503050406030204" pitchFamily="18" charset="0"/>
                            </a:rPr>
                            <m:t>𝑆𝑆𝑖𝑠𝑡𝑒𝑚</m:t>
                          </m:r>
                          <m:r>
                            <a:rPr lang="tr-TR">
                              <a:latin typeface="Cambria Math" panose="02040503050406030204" pitchFamily="18" charset="0"/>
                            </a:rPr>
                            <m:t>+∆</m:t>
                          </m:r>
                          <m:r>
                            <a:rPr lang="tr-TR" i="1">
                              <a:latin typeface="Cambria Math" panose="02040503050406030204" pitchFamily="18" charset="0"/>
                            </a:rPr>
                            <m:t>𝑆</m:t>
                          </m:r>
                          <m:r>
                            <a:rPr lang="tr-TR">
                              <a:latin typeface="Cambria Math" panose="02040503050406030204" pitchFamily="18" charset="0"/>
                            </a:rPr>
                            <m:t>Ç</m:t>
                          </m:r>
                          <m:r>
                            <a:rPr lang="tr-TR" i="1">
                              <a:latin typeface="Cambria Math" panose="02040503050406030204" pitchFamily="18" charset="0"/>
                            </a:rPr>
                            <m:t>𝑒𝑣𝑟𝑒</m:t>
                          </m:r>
                        </m:e>
                      </m:d>
                      <m:r>
                        <a:rPr lang="tr-TR">
                          <a:latin typeface="Cambria Math" panose="02040503050406030204" pitchFamily="18" charset="0"/>
                        </a:rPr>
                        <m:t>         </m:t>
                      </m:r>
                      <m:m>
                        <m:mPr>
                          <m:plcHide m:val="on"/>
                          <m:mcs>
                            <m:mc>
                              <m:mcPr>
                                <m:count m:val="1"/>
                                <m:mcJc m:val="center"/>
                              </m:mcPr>
                            </m:mc>
                          </m:mcs>
                          <m:ctrlPr>
                            <a:rPr lang="tr-TR" i="1">
                              <a:solidFill>
                                <a:srgbClr val="836967"/>
                              </a:solidFill>
                              <a:latin typeface="Cambria Math" panose="02040503050406030204" pitchFamily="18" charset="0"/>
                            </a:rPr>
                          </m:ctrlPr>
                        </m:mPr>
                        <m:mr>
                          <m:e>
                            <m:r>
                              <a:rPr lang="tr-TR">
                                <a:latin typeface="Cambria Math" panose="02040503050406030204" pitchFamily="18" charset="0"/>
                              </a:rPr>
                              <m:t>=0, </m:t>
                            </m:r>
                            <m:r>
                              <a:rPr lang="tr-TR" i="1">
                                <a:latin typeface="Cambria Math" panose="02040503050406030204" pitchFamily="18" charset="0"/>
                              </a:rPr>
                              <m:t>𝑇𝑒𝑟𝑠𝑖𝑛𝑖𝑟</m:t>
                            </m:r>
                            <m:r>
                              <a:rPr lang="tr-TR">
                                <a:latin typeface="Cambria Math" panose="02040503050406030204" pitchFamily="18" charset="0"/>
                              </a:rPr>
                              <m:t> İş</m:t>
                            </m:r>
                            <m:r>
                              <a:rPr lang="tr-TR" i="1">
                                <a:latin typeface="Cambria Math" panose="02040503050406030204" pitchFamily="18" charset="0"/>
                              </a:rPr>
                              <m:t>𝑙𝑒𝑚</m:t>
                            </m:r>
                          </m:e>
                        </m:mr>
                        <m:mr>
                          <m:e>
                            <m:r>
                              <a:rPr lang="tr-TR">
                                <a:latin typeface="Cambria Math" panose="02040503050406030204" pitchFamily="18" charset="0"/>
                              </a:rPr>
                              <m:t>&gt;0, </m:t>
                            </m:r>
                            <m:r>
                              <a:rPr lang="tr-TR" i="1">
                                <a:latin typeface="Cambria Math" panose="02040503050406030204" pitchFamily="18" charset="0"/>
                              </a:rPr>
                              <m:t>𝑇𝑒𝑟𝑠𝑖𝑛𝑚𝑒𝑧</m:t>
                            </m:r>
                            <m:r>
                              <a:rPr lang="tr-TR">
                                <a:latin typeface="Cambria Math" panose="02040503050406030204" pitchFamily="18" charset="0"/>
                              </a:rPr>
                              <m:t> </m:t>
                            </m:r>
                            <m:r>
                              <a:rPr lang="tr-TR" i="1">
                                <a:latin typeface="Cambria Math" panose="02040503050406030204" pitchFamily="18" charset="0"/>
                              </a:rPr>
                              <m:t>𝑖</m:t>
                            </m:r>
                            <m:r>
                              <a:rPr lang="tr-TR">
                                <a:latin typeface="Cambria Math" panose="02040503050406030204" pitchFamily="18" charset="0"/>
                              </a:rPr>
                              <m:t>ş</m:t>
                            </m:r>
                            <m:r>
                              <a:rPr lang="tr-TR" i="1">
                                <a:latin typeface="Cambria Math" panose="02040503050406030204" pitchFamily="18" charset="0"/>
                              </a:rPr>
                              <m:t>𝑙𝑒𝑚</m:t>
                            </m:r>
                            <m:r>
                              <a:rPr lang="tr-TR">
                                <a:latin typeface="Cambria Math" panose="02040503050406030204" pitchFamily="18" charset="0"/>
                              </a:rPr>
                              <m:t> (</m:t>
                            </m:r>
                            <m:r>
                              <a:rPr lang="tr-TR" i="1">
                                <a:latin typeface="Cambria Math" panose="02040503050406030204" pitchFamily="18" charset="0"/>
                              </a:rPr>
                              <m:t>𝑀</m:t>
                            </m:r>
                            <m:r>
                              <a:rPr lang="tr-TR">
                                <a:latin typeface="Cambria Math" panose="02040503050406030204" pitchFamily="18" charset="0"/>
                              </a:rPr>
                              <m:t>ü</m:t>
                            </m:r>
                            <m:r>
                              <a:rPr lang="tr-TR" i="1">
                                <a:latin typeface="Cambria Math" panose="02040503050406030204" pitchFamily="18" charset="0"/>
                              </a:rPr>
                              <m:t>𝑚𝑘</m:t>
                            </m:r>
                            <m:r>
                              <a:rPr lang="tr-TR">
                                <a:latin typeface="Cambria Math" panose="02040503050406030204" pitchFamily="18" charset="0"/>
                              </a:rPr>
                              <m:t>ü</m:t>
                            </m:r>
                            <m:r>
                              <a:rPr lang="tr-TR" i="1">
                                <a:latin typeface="Cambria Math" panose="02040503050406030204" pitchFamily="18" charset="0"/>
                              </a:rPr>
                              <m:t>𝑛</m:t>
                            </m:r>
                            <m:r>
                              <a:rPr lang="tr-TR">
                                <a:latin typeface="Cambria Math" panose="02040503050406030204" pitchFamily="18" charset="0"/>
                              </a:rPr>
                              <m:t>, </m:t>
                            </m:r>
                            <m:r>
                              <a:rPr lang="tr-TR" i="1">
                                <a:latin typeface="Cambria Math" panose="02040503050406030204" pitchFamily="18" charset="0"/>
                              </a:rPr>
                              <m:t>𝑔𝑒𝑟</m:t>
                            </m:r>
                            <m:r>
                              <a:rPr lang="tr-TR">
                                <a:latin typeface="Cambria Math" panose="02040503050406030204" pitchFamily="18" charset="0"/>
                              </a:rPr>
                              <m:t>ç</m:t>
                            </m:r>
                            <m:r>
                              <a:rPr lang="tr-TR" i="1">
                                <a:latin typeface="Cambria Math" panose="02040503050406030204" pitchFamily="18" charset="0"/>
                              </a:rPr>
                              <m:t>𝑒𝑘</m:t>
                            </m:r>
                            <m:r>
                              <a:rPr lang="tr-TR">
                                <a:latin typeface="Cambria Math" panose="02040503050406030204" pitchFamily="18" charset="0"/>
                              </a:rPr>
                              <m:t> </m:t>
                            </m:r>
                            <m:r>
                              <a:rPr lang="tr-TR" i="1">
                                <a:latin typeface="Cambria Math" panose="02040503050406030204" pitchFamily="18" charset="0"/>
                              </a:rPr>
                              <m:t>𝑖</m:t>
                            </m:r>
                            <m:r>
                              <a:rPr lang="tr-TR">
                                <a:latin typeface="Cambria Math" panose="02040503050406030204" pitchFamily="18" charset="0"/>
                              </a:rPr>
                              <m:t>ş</m:t>
                            </m:r>
                            <m:r>
                              <a:rPr lang="tr-TR" i="1">
                                <a:latin typeface="Cambria Math" panose="02040503050406030204" pitchFamily="18" charset="0"/>
                              </a:rPr>
                              <m:t>𝑙𝑒𝑚</m:t>
                            </m:r>
                            <m:r>
                              <a:rPr lang="tr-TR">
                                <a:latin typeface="Cambria Math" panose="02040503050406030204" pitchFamily="18" charset="0"/>
                              </a:rPr>
                              <m:t>) </m:t>
                            </m:r>
                          </m:e>
                        </m:mr>
                        <m:mr>
                          <m:e>
                            <m:d>
                              <m:dPr>
                                <m:begChr m:val=""/>
                                <m:ctrlPr>
                                  <a:rPr lang="tr-TR" i="1">
                                    <a:latin typeface="Cambria Math" panose="02040503050406030204" pitchFamily="18" charset="0"/>
                                  </a:rPr>
                                </m:ctrlPr>
                              </m:dPr>
                              <m:e>
                                <m:r>
                                  <a:rPr lang="tr-TR">
                                    <a:latin typeface="Cambria Math" panose="02040503050406030204" pitchFamily="18" charset="0"/>
                                  </a:rPr>
                                  <m:t>&lt;0, İ</m:t>
                                </m:r>
                                <m:r>
                                  <a:rPr lang="tr-TR" i="1">
                                    <a:latin typeface="Cambria Math" panose="02040503050406030204" pitchFamily="18" charset="0"/>
                                  </a:rPr>
                                  <m:t>𝑚𝑘𝑎𝑛𝑠</m:t>
                                </m:r>
                                <m:r>
                                  <a:rPr lang="tr-TR">
                                    <a:latin typeface="Cambria Math" panose="02040503050406030204" pitchFamily="18" charset="0"/>
                                  </a:rPr>
                                  <m:t>ı</m:t>
                                </m:r>
                                <m:r>
                                  <a:rPr lang="tr-TR" i="1">
                                    <a:latin typeface="Cambria Math" panose="02040503050406030204" pitchFamily="18" charset="0"/>
                                  </a:rPr>
                                  <m:t>𝑧</m:t>
                                </m:r>
                                <m:r>
                                  <a:rPr lang="tr-TR">
                                    <a:latin typeface="Cambria Math" panose="02040503050406030204" pitchFamily="18" charset="0"/>
                                  </a:rPr>
                                  <m:t> İş</m:t>
                                </m:r>
                                <m:r>
                                  <a:rPr lang="tr-TR" i="1">
                                    <a:latin typeface="Cambria Math" panose="02040503050406030204" pitchFamily="18" charset="0"/>
                                  </a:rPr>
                                  <m:t>𝑙𝑒𝑚</m:t>
                                </m:r>
                                <m:r>
                                  <a:rPr lang="tr-TR">
                                    <a:latin typeface="Cambria Math" panose="02040503050406030204" pitchFamily="18" charset="0"/>
                                  </a:rPr>
                                  <m:t> (</m:t>
                                </m:r>
                                <m:r>
                                  <a:rPr lang="tr-TR" i="1">
                                    <a:latin typeface="Cambria Math" panose="02040503050406030204" pitchFamily="18" charset="0"/>
                                  </a:rPr>
                                  <m:t>𝑀</m:t>
                                </m:r>
                                <m:r>
                                  <a:rPr lang="tr-TR">
                                    <a:latin typeface="Cambria Math" panose="02040503050406030204" pitchFamily="18" charset="0"/>
                                  </a:rPr>
                                  <m:t>ü</m:t>
                                </m:r>
                                <m:r>
                                  <a:rPr lang="tr-TR" i="1">
                                    <a:latin typeface="Cambria Math" panose="02040503050406030204" pitchFamily="18" charset="0"/>
                                  </a:rPr>
                                  <m:t>𝑚𝑘</m:t>
                                </m:r>
                                <m:r>
                                  <a:rPr lang="tr-TR">
                                    <a:latin typeface="Cambria Math" panose="02040503050406030204" pitchFamily="18" charset="0"/>
                                  </a:rPr>
                                  <m:t>ü</m:t>
                                </m:r>
                                <m:r>
                                  <a:rPr lang="tr-TR" i="1">
                                    <a:latin typeface="Cambria Math" panose="02040503050406030204" pitchFamily="18" charset="0"/>
                                  </a:rPr>
                                  <m:t>𝑛</m:t>
                                </m:r>
                                <m:r>
                                  <a:rPr lang="tr-TR">
                                    <a:latin typeface="Cambria Math" panose="02040503050406030204" pitchFamily="18" charset="0"/>
                                  </a:rPr>
                                  <m:t> </m:t>
                                </m:r>
                                <m:r>
                                  <a:rPr lang="tr-TR" i="1">
                                    <a:latin typeface="Cambria Math" panose="02040503050406030204" pitchFamily="18" charset="0"/>
                                  </a:rPr>
                                  <m:t>𝑜𝑙𝑚𝑎𝑦𝑎𝑛</m:t>
                                </m:r>
                              </m:e>
                            </m:d>
                          </m:e>
                        </m:mr>
                      </m:m>
                    </m:oMath>
                  </m:oMathPara>
                </a14:m>
                <a:endParaRPr lang="tr-TR" dirty="0"/>
              </a:p>
            </p:txBody>
          </p:sp>
        </mc:Choice>
        <mc:Fallback xmlns="">
          <p:sp>
            <p:nvSpPr>
              <p:cNvPr id="7" name="Dikdörtgen 6">
                <a:extLst>
                  <a:ext uri="{FF2B5EF4-FFF2-40B4-BE49-F238E27FC236}">
                    <a16:creationId xmlns:a16="http://schemas.microsoft.com/office/drawing/2014/main" id="{E51F9167-4B01-47A6-907A-EFAB905319D5}"/>
                  </a:ext>
                </a:extLst>
              </p:cNvPr>
              <p:cNvSpPr>
                <a:spLocks noRot="1" noChangeAspect="1" noMove="1" noResize="1" noEditPoints="1" noAdjustHandles="1" noChangeArrowheads="1" noChangeShapeType="1" noTextEdit="1"/>
              </p:cNvSpPr>
              <p:nvPr/>
            </p:nvSpPr>
            <p:spPr>
              <a:xfrm>
                <a:off x="-109847" y="4420086"/>
                <a:ext cx="9144000" cy="969689"/>
              </a:xfrm>
              <a:prstGeom prst="rect">
                <a:avLst/>
              </a:prstGeom>
              <a:blipFill>
                <a:blip r:embed="rId4"/>
                <a:stretch>
                  <a:fillRect/>
                </a:stretch>
              </a:blipFill>
            </p:spPr>
            <p:txBody>
              <a:bodyPr/>
              <a:lstStyle/>
              <a:p>
                <a:r>
                  <a:rPr lang="tr-TR">
                    <a:noFill/>
                  </a:rPr>
                  <a:t> </a:t>
                </a:r>
              </a:p>
            </p:txBody>
          </p:sp>
        </mc:Fallback>
      </mc:AlternateContent>
      <p:pic>
        <p:nvPicPr>
          <p:cNvPr id="8" name="Resim 7">
            <a:extLst>
              <a:ext uri="{FF2B5EF4-FFF2-40B4-BE49-F238E27FC236}">
                <a16:creationId xmlns:a16="http://schemas.microsoft.com/office/drawing/2014/main" id="{B94D7696-B240-42A6-93AC-2E8255F5E27B}"/>
              </a:ext>
            </a:extLst>
          </p:cNvPr>
          <p:cNvPicPr>
            <a:picLocks noChangeAspect="1"/>
          </p:cNvPicPr>
          <p:nvPr/>
        </p:nvPicPr>
        <p:blipFill>
          <a:blip r:embed="rId5"/>
          <a:stretch>
            <a:fillRect/>
          </a:stretch>
        </p:blipFill>
        <p:spPr>
          <a:xfrm>
            <a:off x="3275856" y="5585404"/>
            <a:ext cx="4495800" cy="1228725"/>
          </a:xfrm>
          <a:prstGeom prst="rect">
            <a:avLst/>
          </a:prstGeom>
        </p:spPr>
      </p:pic>
    </p:spTree>
    <p:extLst>
      <p:ext uri="{BB962C8B-B14F-4D97-AF65-F5344CB8AC3E}">
        <p14:creationId xmlns:p14="http://schemas.microsoft.com/office/powerpoint/2010/main" val="14159896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sp>
        <p:nvSpPr>
          <p:cNvPr id="3" name="Dikdörtgen 2"/>
          <p:cNvSpPr/>
          <p:nvPr/>
        </p:nvSpPr>
        <p:spPr>
          <a:xfrm>
            <a:off x="122617" y="1233626"/>
            <a:ext cx="8809323" cy="369332"/>
          </a:xfrm>
          <a:prstGeom prst="rect">
            <a:avLst/>
          </a:prstGeom>
        </p:spPr>
        <p:txBody>
          <a:bodyPr wrap="square">
            <a:spAutoFit/>
          </a:bodyPr>
          <a:lstStyle/>
          <a:p>
            <a:r>
              <a:rPr lang="tr-TR" b="1" dirty="0"/>
              <a:t>6.7 TERSİNMEZ İŞLEM İÇİN ENTROPİ DEĞİŞİMİ</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7" y="1573350"/>
            <a:ext cx="8809323"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ayt Numarası Yer Tutucusu 3"/>
          <p:cNvSpPr>
            <a:spLocks noGrp="1"/>
          </p:cNvSpPr>
          <p:nvPr>
            <p:ph type="sldNum" sz="quarter" idx="12"/>
          </p:nvPr>
        </p:nvSpPr>
        <p:spPr/>
        <p:txBody>
          <a:bodyPr/>
          <a:lstStyle/>
          <a:p>
            <a:fld id="{404BEFF7-B7DF-46FB-8C18-48C9339AFC4D}" type="slidenum">
              <a:rPr lang="tr-TR" smtClean="0"/>
              <a:t>33</a:t>
            </a:fld>
            <a:endParaRPr lang="tr-TR"/>
          </a:p>
        </p:txBody>
      </p:sp>
    </p:spTree>
    <p:extLst>
      <p:ext uri="{BB962C8B-B14F-4D97-AF65-F5344CB8AC3E}">
        <p14:creationId xmlns:p14="http://schemas.microsoft.com/office/powerpoint/2010/main" val="611981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sp>
        <p:nvSpPr>
          <p:cNvPr id="3" name="Dikdörtgen 2"/>
          <p:cNvSpPr/>
          <p:nvPr/>
        </p:nvSpPr>
        <p:spPr>
          <a:xfrm>
            <a:off x="122617" y="1233626"/>
            <a:ext cx="8809323" cy="369332"/>
          </a:xfrm>
          <a:prstGeom prst="rect">
            <a:avLst/>
          </a:prstGeom>
        </p:spPr>
        <p:txBody>
          <a:bodyPr wrap="square">
            <a:spAutoFit/>
          </a:bodyPr>
          <a:lstStyle/>
          <a:p>
            <a:r>
              <a:rPr lang="tr-TR" b="1" dirty="0"/>
              <a:t>6.7 TERSİNMEZ İŞLEM İÇİN ENTROPİ DEĞİŞİMİ</a:t>
            </a: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6" y="1523107"/>
            <a:ext cx="8809323"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15" y="2618930"/>
            <a:ext cx="8809323"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ayt Numarası Yer Tutucusu 3"/>
          <p:cNvSpPr>
            <a:spLocks noGrp="1"/>
          </p:cNvSpPr>
          <p:nvPr>
            <p:ph type="sldNum" sz="quarter" idx="12"/>
          </p:nvPr>
        </p:nvSpPr>
        <p:spPr/>
        <p:txBody>
          <a:bodyPr/>
          <a:lstStyle/>
          <a:p>
            <a:fld id="{404BEFF7-B7DF-46FB-8C18-48C9339AFC4D}" type="slidenum">
              <a:rPr lang="tr-TR" smtClean="0"/>
              <a:t>34</a:t>
            </a:fld>
            <a:endParaRPr lang="tr-TR"/>
          </a:p>
        </p:txBody>
      </p:sp>
      <p:sp>
        <p:nvSpPr>
          <p:cNvPr id="5" name="Metin kutusu 4">
            <a:extLst>
              <a:ext uri="{FF2B5EF4-FFF2-40B4-BE49-F238E27FC236}">
                <a16:creationId xmlns:a16="http://schemas.microsoft.com/office/drawing/2014/main" id="{893B2423-E674-41DA-BDA2-8AA0B5408693}"/>
              </a:ext>
            </a:extLst>
          </p:cNvPr>
          <p:cNvSpPr txBox="1"/>
          <p:nvPr/>
        </p:nvSpPr>
        <p:spPr>
          <a:xfrm>
            <a:off x="4067944" y="6181280"/>
            <a:ext cx="4275273" cy="369332"/>
          </a:xfrm>
          <a:prstGeom prst="rect">
            <a:avLst/>
          </a:prstGeom>
          <a:noFill/>
        </p:spPr>
        <p:txBody>
          <a:bodyPr wrap="none" rtlCol="0">
            <a:spAutoFit/>
          </a:bodyPr>
          <a:lstStyle/>
          <a:p>
            <a:r>
              <a:rPr lang="tr-TR" dirty="0"/>
              <a:t>Tersinmez işlem yani gerçek işlem, mümkün</a:t>
            </a:r>
          </a:p>
        </p:txBody>
      </p:sp>
    </p:spTree>
    <p:extLst>
      <p:ext uri="{BB962C8B-B14F-4D97-AF65-F5344CB8AC3E}">
        <p14:creationId xmlns:p14="http://schemas.microsoft.com/office/powerpoint/2010/main" val="6493040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sp>
        <p:nvSpPr>
          <p:cNvPr id="3" name="Dikdörtgen 2"/>
          <p:cNvSpPr/>
          <p:nvPr/>
        </p:nvSpPr>
        <p:spPr>
          <a:xfrm>
            <a:off x="122617" y="1233626"/>
            <a:ext cx="8809323" cy="369332"/>
          </a:xfrm>
          <a:prstGeom prst="rect">
            <a:avLst/>
          </a:prstGeom>
        </p:spPr>
        <p:txBody>
          <a:bodyPr wrap="square">
            <a:spAutoFit/>
          </a:bodyPr>
          <a:lstStyle/>
          <a:p>
            <a:r>
              <a:rPr lang="tr-TR" b="1" dirty="0"/>
              <a:t>6.8  İKİNCİ YASANIN BİR KONTROL HACMİNE UYGULANMASI</a:t>
            </a:r>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739" y="3073290"/>
            <a:ext cx="655320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214" y="1988840"/>
            <a:ext cx="808672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Dikdörtgen 3"/>
              <p:cNvSpPr/>
              <p:nvPr/>
            </p:nvSpPr>
            <p:spPr>
              <a:xfrm>
                <a:off x="122617" y="3933056"/>
                <a:ext cx="8809323" cy="369332"/>
              </a:xfrm>
              <a:prstGeom prst="rect">
                <a:avLst/>
              </a:prstGeom>
            </p:spPr>
            <p:txBody>
              <a:bodyPr wrap="square">
                <a:spAutoFit/>
              </a:bodyPr>
              <a:lstStyle/>
              <a:p>
                <a:r>
                  <a:rPr lang="tr-TR" dirty="0"/>
                  <a:t>Yukarıdaki denklem </a:t>
                </a:r>
                <a14:m>
                  <m:oMath xmlns:m="http://schemas.openxmlformats.org/officeDocument/2006/math">
                    <m:r>
                      <a:rPr lang="tr-TR" i="1" dirty="0" smtClean="0">
                        <a:latin typeface="Cambria Math"/>
                      </a:rPr>
                      <m:t>𝑑𝑡</m:t>
                    </m:r>
                  </m:oMath>
                </a14:m>
                <a:r>
                  <a:rPr lang="tr-TR" dirty="0" err="1"/>
                  <a:t>’ye</a:t>
                </a:r>
                <a:r>
                  <a:rPr lang="tr-TR" dirty="0"/>
                  <a:t> bölünür ve zamanla değişimler için nokta kullanılırsa:</a:t>
                </a:r>
              </a:p>
            </p:txBody>
          </p:sp>
        </mc:Choice>
        <mc:Fallback xmlns="">
          <p:sp>
            <p:nvSpPr>
              <p:cNvPr id="4" name="Dikdörtgen 3"/>
              <p:cNvSpPr>
                <a:spLocks noRot="1" noChangeAspect="1" noMove="1" noResize="1" noEditPoints="1" noAdjustHandles="1" noChangeArrowheads="1" noChangeShapeType="1" noTextEdit="1"/>
              </p:cNvSpPr>
              <p:nvPr/>
            </p:nvSpPr>
            <p:spPr>
              <a:xfrm>
                <a:off x="122617" y="3933056"/>
                <a:ext cx="8809323" cy="369332"/>
              </a:xfrm>
              <a:prstGeom prst="rect">
                <a:avLst/>
              </a:prstGeom>
              <a:blipFill rotWithShape="1">
                <a:blip r:embed="rId4"/>
                <a:stretch>
                  <a:fillRect l="-554" t="-8197" b="-24590"/>
                </a:stretch>
              </a:blipFill>
            </p:spPr>
            <p:txBody>
              <a:bodyPr/>
              <a:lstStyle/>
              <a:p>
                <a:r>
                  <a:rPr lang="tr-TR">
                    <a:noFill/>
                  </a:rPr>
                  <a:t> </a:t>
                </a:r>
              </a:p>
            </p:txBody>
          </p:sp>
        </mc:Fallback>
      </mc:AlternateContent>
      <p:pic>
        <p:nvPicPr>
          <p:cNvPr id="307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7059" y="4635996"/>
            <a:ext cx="63531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ayt Numarası Yer Tutucusu 4"/>
          <p:cNvSpPr>
            <a:spLocks noGrp="1"/>
          </p:cNvSpPr>
          <p:nvPr>
            <p:ph type="sldNum" sz="quarter" idx="12"/>
          </p:nvPr>
        </p:nvSpPr>
        <p:spPr/>
        <p:txBody>
          <a:bodyPr/>
          <a:lstStyle/>
          <a:p>
            <a:fld id="{404BEFF7-B7DF-46FB-8C18-48C9339AFC4D}" type="slidenum">
              <a:rPr lang="tr-TR" smtClean="0"/>
              <a:t>35</a:t>
            </a:fld>
            <a:endParaRPr lang="tr-TR"/>
          </a:p>
        </p:txBody>
      </p:sp>
    </p:spTree>
    <p:extLst>
      <p:ext uri="{BB962C8B-B14F-4D97-AF65-F5344CB8AC3E}">
        <p14:creationId xmlns:p14="http://schemas.microsoft.com/office/powerpoint/2010/main" val="2686990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6425" y="5336341"/>
            <a:ext cx="612457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3228" y="1570026"/>
            <a:ext cx="630555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122617" y="1233626"/>
            <a:ext cx="8809323" cy="369332"/>
          </a:xfrm>
          <a:prstGeom prst="rect">
            <a:avLst/>
          </a:prstGeom>
        </p:spPr>
        <p:txBody>
          <a:bodyPr wrap="square">
            <a:spAutoFit/>
          </a:bodyPr>
          <a:lstStyle/>
          <a:p>
            <a:r>
              <a:rPr lang="tr-TR" b="1" dirty="0"/>
              <a:t>6.8  İKİNCİ YASANIN BİR KONTROL HACMİNE UYGULANMASI</a:t>
            </a:r>
          </a:p>
        </p:txBody>
      </p:sp>
      <mc:AlternateContent xmlns:mc="http://schemas.openxmlformats.org/markup-compatibility/2006" xmlns:a14="http://schemas.microsoft.com/office/drawing/2010/main">
        <mc:Choice Requires="a14">
          <p:sp>
            <p:nvSpPr>
              <p:cNvPr id="3" name="Dikdörtgen 2"/>
              <p:cNvSpPr/>
              <p:nvPr/>
            </p:nvSpPr>
            <p:spPr>
              <a:xfrm>
                <a:off x="122617" y="4690010"/>
                <a:ext cx="8809323" cy="646331"/>
              </a:xfrm>
              <a:prstGeom prst="rect">
                <a:avLst/>
              </a:prstGeom>
            </p:spPr>
            <p:txBody>
              <a:bodyPr wrap="square">
                <a:spAutoFit/>
              </a:bodyPr>
              <a:lstStyle/>
              <a:p>
                <a:r>
                  <a:rPr lang="tr-TR" b="1" dirty="0">
                    <a:solidFill>
                      <a:srgbClr val="FF0000"/>
                    </a:solidFill>
                  </a:rPr>
                  <a:t>Sürekli akışlı işlemde kontrol hacminin </a:t>
                </a:r>
                <a:r>
                  <a:rPr lang="tr-TR" b="1" dirty="0" err="1">
                    <a:solidFill>
                      <a:srgbClr val="FF0000"/>
                    </a:solidFill>
                  </a:rPr>
                  <a:t>entropisi</a:t>
                </a:r>
                <a:r>
                  <a:rPr lang="tr-TR" b="1" dirty="0">
                    <a:solidFill>
                      <a:srgbClr val="FF0000"/>
                    </a:solidFill>
                  </a:rPr>
                  <a:t> zamana göre sabit kalır. </a:t>
                </a:r>
              </a:p>
              <a:p>
                <a14:m>
                  <m:oMath xmlns:m="http://schemas.openxmlformats.org/officeDocument/2006/math">
                    <m:sSub>
                      <m:sSubPr>
                        <m:ctrlPr>
                          <a:rPr lang="tr-TR" b="0" i="1" dirty="0" smtClean="0">
                            <a:latin typeface="Cambria Math" panose="02040503050406030204" pitchFamily="18" charset="0"/>
                          </a:rPr>
                        </m:ctrlPr>
                      </m:sSubPr>
                      <m:e>
                        <m:acc>
                          <m:accPr>
                            <m:chr m:val="̇"/>
                            <m:ctrlPr>
                              <a:rPr lang="tr-TR" i="1" dirty="0" smtClean="0">
                                <a:latin typeface="Cambria Math" panose="02040503050406030204" pitchFamily="18" charset="0"/>
                              </a:rPr>
                            </m:ctrlPr>
                          </m:accPr>
                          <m:e>
                            <m:r>
                              <a:rPr lang="tr-TR" b="0" i="1" dirty="0" smtClean="0">
                                <a:latin typeface="Cambria Math"/>
                              </a:rPr>
                              <m:t>𝑚</m:t>
                            </m:r>
                          </m:e>
                        </m:acc>
                      </m:e>
                      <m:sub>
                        <m:r>
                          <a:rPr lang="tr-TR" i="1" dirty="0" smtClean="0">
                            <a:latin typeface="Cambria Math"/>
                          </a:rPr>
                          <m:t>2</m:t>
                        </m:r>
                      </m:sub>
                    </m:sSub>
                    <m:r>
                      <a:rPr lang="tr-TR" b="0" i="1" dirty="0" smtClean="0">
                        <a:latin typeface="Cambria Math"/>
                      </a:rPr>
                      <m:t>=</m:t>
                    </m:r>
                    <m:sSub>
                      <m:sSubPr>
                        <m:ctrlPr>
                          <a:rPr lang="tr-TR" b="0" i="1" dirty="0" smtClean="0">
                            <a:latin typeface="Cambria Math" panose="02040503050406030204" pitchFamily="18" charset="0"/>
                          </a:rPr>
                        </m:ctrlPr>
                      </m:sSubPr>
                      <m:e>
                        <m:acc>
                          <m:accPr>
                            <m:chr m:val="̇"/>
                            <m:ctrlPr>
                              <a:rPr lang="tr-TR" i="1" dirty="0" smtClean="0">
                                <a:latin typeface="Cambria Math" panose="02040503050406030204" pitchFamily="18" charset="0"/>
                              </a:rPr>
                            </m:ctrlPr>
                          </m:accPr>
                          <m:e>
                            <m:r>
                              <a:rPr lang="tr-TR" b="0" i="1" dirty="0" smtClean="0">
                                <a:latin typeface="Cambria Math"/>
                              </a:rPr>
                              <m:t>𝑚</m:t>
                            </m:r>
                          </m:e>
                        </m:acc>
                      </m:e>
                      <m:sub>
                        <m:r>
                          <a:rPr lang="tr-TR" b="0" i="1" dirty="0" smtClean="0">
                            <a:latin typeface="Cambria Math"/>
                          </a:rPr>
                          <m:t>1</m:t>
                        </m:r>
                      </m:sub>
                    </m:sSub>
                    <m:r>
                      <a:rPr lang="tr-TR" b="0" i="1" dirty="0" smtClean="0">
                        <a:latin typeface="Cambria Math"/>
                      </a:rPr>
                      <m:t>=</m:t>
                    </m:r>
                    <m:acc>
                      <m:accPr>
                        <m:chr m:val="̇"/>
                        <m:ctrlPr>
                          <a:rPr lang="tr-TR" b="0" i="1" dirty="0" smtClean="0">
                            <a:latin typeface="Cambria Math" panose="02040503050406030204" pitchFamily="18" charset="0"/>
                          </a:rPr>
                        </m:ctrlPr>
                      </m:accPr>
                      <m:e>
                        <m:r>
                          <a:rPr lang="tr-TR" b="0" i="1" dirty="0" smtClean="0">
                            <a:latin typeface="Cambria Math"/>
                          </a:rPr>
                          <m:t>𝑚</m:t>
                        </m:r>
                      </m:e>
                    </m:acc>
                    <m:r>
                      <a:rPr lang="tr-TR" i="1" dirty="0" smtClean="0">
                        <a:latin typeface="Cambria Math"/>
                      </a:rPr>
                      <m:t> </m:t>
                    </m:r>
                  </m:oMath>
                </a14:m>
                <a:r>
                  <a:rPr lang="tr-TR" dirty="0"/>
                  <a:t>olduğu kabul edilerek:</a:t>
                </a:r>
              </a:p>
            </p:txBody>
          </p:sp>
        </mc:Choice>
        <mc:Fallback xmlns="">
          <p:sp>
            <p:nvSpPr>
              <p:cNvPr id="3" name="Dikdörtgen 2"/>
              <p:cNvSpPr>
                <a:spLocks noRot="1" noChangeAspect="1" noMove="1" noResize="1" noEditPoints="1" noAdjustHandles="1" noChangeArrowheads="1" noChangeShapeType="1" noTextEdit="1"/>
              </p:cNvSpPr>
              <p:nvPr/>
            </p:nvSpPr>
            <p:spPr>
              <a:xfrm>
                <a:off x="122617" y="4690010"/>
                <a:ext cx="8809323" cy="646331"/>
              </a:xfrm>
              <a:prstGeom prst="rect">
                <a:avLst/>
              </a:prstGeom>
              <a:blipFill rotWithShape="1">
                <a:blip r:embed="rId4"/>
                <a:stretch>
                  <a:fillRect l="-554" t="-4717" b="-14151"/>
                </a:stretch>
              </a:blipFill>
            </p:spPr>
            <p:txBody>
              <a:bodyPr/>
              <a:lstStyle/>
              <a:p>
                <a:r>
                  <a:rPr lang="tr-TR">
                    <a:noFill/>
                  </a:rPr>
                  <a:t> </a:t>
                </a:r>
              </a:p>
            </p:txBody>
          </p:sp>
        </mc:Fallback>
      </mc:AlternateContent>
      <p:sp>
        <p:nvSpPr>
          <p:cNvPr id="5" name="Slayt Numarası Yer Tutucusu 4"/>
          <p:cNvSpPr>
            <a:spLocks noGrp="1"/>
          </p:cNvSpPr>
          <p:nvPr>
            <p:ph type="sldNum" sz="quarter" idx="12"/>
          </p:nvPr>
        </p:nvSpPr>
        <p:spPr/>
        <p:txBody>
          <a:bodyPr/>
          <a:lstStyle/>
          <a:p>
            <a:fld id="{404BEFF7-B7DF-46FB-8C18-48C9339AFC4D}" type="slidenum">
              <a:rPr lang="tr-TR" smtClean="0"/>
              <a:t>36</a:t>
            </a:fld>
            <a:endParaRPr lang="tr-TR"/>
          </a:p>
        </p:txBody>
      </p:sp>
    </p:spTree>
    <p:extLst>
      <p:ext uri="{BB962C8B-B14F-4D97-AF65-F5344CB8AC3E}">
        <p14:creationId xmlns:p14="http://schemas.microsoft.com/office/powerpoint/2010/main" val="11296874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sp>
        <p:nvSpPr>
          <p:cNvPr id="3" name="Dikdörtgen 2"/>
          <p:cNvSpPr/>
          <p:nvPr/>
        </p:nvSpPr>
        <p:spPr>
          <a:xfrm>
            <a:off x="122617" y="1233626"/>
            <a:ext cx="8809323" cy="369332"/>
          </a:xfrm>
          <a:prstGeom prst="rect">
            <a:avLst/>
          </a:prstGeom>
        </p:spPr>
        <p:txBody>
          <a:bodyPr wrap="square">
            <a:spAutoFit/>
          </a:bodyPr>
          <a:lstStyle/>
          <a:p>
            <a:r>
              <a:rPr lang="tr-TR" b="1" dirty="0"/>
              <a:t>6.8  İKİNCİ YASANIN BİR KONTROL HACMİNE UYGULANMASI</a:t>
            </a:r>
          </a:p>
        </p:txBody>
      </p:sp>
      <p:sp>
        <p:nvSpPr>
          <p:cNvPr id="4" name="Dikdörtgen 3"/>
          <p:cNvSpPr/>
          <p:nvPr/>
        </p:nvSpPr>
        <p:spPr>
          <a:xfrm>
            <a:off x="122616" y="2240416"/>
            <a:ext cx="8809323" cy="646331"/>
          </a:xfrm>
          <a:prstGeom prst="rect">
            <a:avLst/>
          </a:prstGeom>
        </p:spPr>
        <p:txBody>
          <a:bodyPr wrap="square">
            <a:spAutoFit/>
          </a:bodyPr>
          <a:lstStyle/>
          <a:p>
            <a:r>
              <a:rPr lang="tr-TR" dirty="0"/>
              <a:t> Bununla beraber, sürekli akışlı </a:t>
            </a:r>
            <a:r>
              <a:rPr lang="tr-TR" dirty="0" err="1"/>
              <a:t>adyabatik</a:t>
            </a:r>
            <a:r>
              <a:rPr lang="tr-TR" dirty="0"/>
              <a:t> bir işlem için </a:t>
            </a:r>
            <a:r>
              <a:rPr lang="tr-TR" dirty="0" err="1"/>
              <a:t>entropinin</a:t>
            </a:r>
            <a:r>
              <a:rPr lang="tr-TR" dirty="0"/>
              <a:t> </a:t>
            </a:r>
            <a:r>
              <a:rPr lang="tr-TR" dirty="0" err="1"/>
              <a:t>tersinmezliklere</a:t>
            </a:r>
            <a:r>
              <a:rPr lang="tr-TR" dirty="0"/>
              <a:t> bağlı olarak girişten çıkışa kadar arttığı da belirtilmelidir.</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9864" y="3068960"/>
            <a:ext cx="517207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122617" y="4005064"/>
            <a:ext cx="8809322" cy="923330"/>
          </a:xfrm>
          <a:prstGeom prst="rect">
            <a:avLst/>
          </a:prstGeom>
        </p:spPr>
        <p:txBody>
          <a:bodyPr wrap="square">
            <a:spAutoFit/>
          </a:bodyPr>
          <a:lstStyle/>
          <a:p>
            <a:pPr algn="just"/>
            <a:r>
              <a:rPr lang="tr-TR" b="1" dirty="0">
                <a:solidFill>
                  <a:srgbClr val="C00000"/>
                </a:solidFill>
              </a:rPr>
              <a:t>Tersinir </a:t>
            </a:r>
            <a:r>
              <a:rPr lang="tr-TR" b="1" dirty="0" err="1">
                <a:solidFill>
                  <a:srgbClr val="C00000"/>
                </a:solidFill>
              </a:rPr>
              <a:t>adyabatik</a:t>
            </a:r>
            <a:r>
              <a:rPr lang="tr-TR" b="1" dirty="0">
                <a:solidFill>
                  <a:srgbClr val="C00000"/>
                </a:solidFill>
              </a:rPr>
              <a:t> işlem için giriş </a:t>
            </a:r>
            <a:r>
              <a:rPr lang="tr-TR" b="1" dirty="0" err="1">
                <a:solidFill>
                  <a:srgbClr val="C00000"/>
                </a:solidFill>
              </a:rPr>
              <a:t>entropisi</a:t>
            </a:r>
            <a:r>
              <a:rPr lang="tr-TR" b="1" dirty="0">
                <a:solidFill>
                  <a:srgbClr val="C00000"/>
                </a:solidFill>
              </a:rPr>
              <a:t> ve çıkış </a:t>
            </a:r>
            <a:r>
              <a:rPr lang="tr-TR" b="1" dirty="0" err="1">
                <a:solidFill>
                  <a:srgbClr val="C00000"/>
                </a:solidFill>
              </a:rPr>
              <a:t>entropisi</a:t>
            </a:r>
            <a:r>
              <a:rPr lang="tr-TR" b="1" dirty="0">
                <a:solidFill>
                  <a:srgbClr val="C00000"/>
                </a:solidFill>
              </a:rPr>
              <a:t> eşittir, yani </a:t>
            </a:r>
            <a:r>
              <a:rPr lang="tr-TR" b="1" dirty="0" err="1">
                <a:solidFill>
                  <a:srgbClr val="C00000"/>
                </a:solidFill>
              </a:rPr>
              <a:t>izentropik</a:t>
            </a:r>
            <a:r>
              <a:rPr lang="tr-TR" b="1" dirty="0">
                <a:solidFill>
                  <a:srgbClr val="C00000"/>
                </a:solidFill>
              </a:rPr>
              <a:t> </a:t>
            </a:r>
          </a:p>
          <a:p>
            <a:pPr algn="just"/>
            <a:r>
              <a:rPr lang="tr-TR" b="1" dirty="0">
                <a:solidFill>
                  <a:srgbClr val="C00000"/>
                </a:solidFill>
              </a:rPr>
              <a:t>işlem söz konusudur</a:t>
            </a:r>
            <a:r>
              <a:rPr lang="tr-TR" dirty="0"/>
              <a:t>. İdeal bir türbindeki akış benzeri buhar içeren tersinir </a:t>
            </a:r>
            <a:r>
              <a:rPr lang="tr-TR" dirty="0" err="1"/>
              <a:t>adyabatik</a:t>
            </a:r>
            <a:r>
              <a:rPr lang="tr-TR" dirty="0"/>
              <a:t> hâl değişimlerinin çözümünde bu durum kullanılmaktadır.</a:t>
            </a: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090" y="5013176"/>
            <a:ext cx="64198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122617" y="5949280"/>
            <a:ext cx="8809322" cy="369332"/>
          </a:xfrm>
          <a:prstGeom prst="rect">
            <a:avLst/>
          </a:prstGeom>
        </p:spPr>
        <p:txBody>
          <a:bodyPr wrap="square">
            <a:spAutoFit/>
          </a:bodyPr>
          <a:lstStyle/>
          <a:p>
            <a:r>
              <a:rPr lang="tr-TR" dirty="0"/>
              <a:t>Bu üretim </a:t>
            </a:r>
            <a:r>
              <a:rPr lang="tr-TR" b="1" dirty="0"/>
              <a:t>tersinir</a:t>
            </a:r>
            <a:r>
              <a:rPr lang="tr-TR" dirty="0"/>
              <a:t> hâl değişimleri için </a:t>
            </a:r>
            <a:r>
              <a:rPr lang="tr-TR" b="1" dirty="0"/>
              <a:t>sıfır</a:t>
            </a:r>
            <a:r>
              <a:rPr lang="tr-TR" dirty="0"/>
              <a:t> ve </a:t>
            </a:r>
            <a:r>
              <a:rPr lang="tr-TR" b="1" dirty="0"/>
              <a:t>tersinmez</a:t>
            </a:r>
            <a:r>
              <a:rPr lang="tr-TR" dirty="0"/>
              <a:t> hâl değişimleri için de </a:t>
            </a:r>
            <a:r>
              <a:rPr lang="tr-TR" b="1" dirty="0"/>
              <a:t>pozitiftir</a:t>
            </a:r>
            <a:r>
              <a:rPr lang="tr-TR" dirty="0"/>
              <a:t>. </a:t>
            </a:r>
          </a:p>
        </p:txBody>
      </p:sp>
      <p:sp>
        <p:nvSpPr>
          <p:cNvPr id="7" name="Slayt Numarası Yer Tutucusu 6"/>
          <p:cNvSpPr>
            <a:spLocks noGrp="1"/>
          </p:cNvSpPr>
          <p:nvPr>
            <p:ph type="sldNum" sz="quarter" idx="12"/>
          </p:nvPr>
        </p:nvSpPr>
        <p:spPr/>
        <p:txBody>
          <a:bodyPr/>
          <a:lstStyle/>
          <a:p>
            <a:fld id="{404BEFF7-B7DF-46FB-8C18-48C9339AFC4D}" type="slidenum">
              <a:rPr lang="tr-TR" smtClean="0"/>
              <a:t>37</a:t>
            </a:fld>
            <a:endParaRPr lang="tr-TR"/>
          </a:p>
        </p:txBody>
      </p:sp>
    </p:spTree>
    <p:extLst>
      <p:ext uri="{BB962C8B-B14F-4D97-AF65-F5344CB8AC3E}">
        <p14:creationId xmlns:p14="http://schemas.microsoft.com/office/powerpoint/2010/main" val="16176083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sp>
        <p:nvSpPr>
          <p:cNvPr id="3" name="Dikdörtgen 2"/>
          <p:cNvSpPr/>
          <p:nvPr/>
        </p:nvSpPr>
        <p:spPr>
          <a:xfrm>
            <a:off x="122617" y="1233626"/>
            <a:ext cx="8809323" cy="369332"/>
          </a:xfrm>
          <a:prstGeom prst="rect">
            <a:avLst/>
          </a:prstGeom>
        </p:spPr>
        <p:txBody>
          <a:bodyPr wrap="square">
            <a:spAutoFit/>
          </a:bodyPr>
          <a:lstStyle/>
          <a:p>
            <a:r>
              <a:rPr lang="tr-TR" b="1" dirty="0"/>
              <a:t>6.8  İKİNCİ YASANIN BİR KONTROL HACMİNE UYGULANMASI</a:t>
            </a:r>
          </a:p>
        </p:txBody>
      </p:sp>
      <p:sp>
        <p:nvSpPr>
          <p:cNvPr id="8" name="Dikdörtgen 7"/>
          <p:cNvSpPr/>
          <p:nvPr/>
        </p:nvSpPr>
        <p:spPr>
          <a:xfrm>
            <a:off x="122616" y="1844824"/>
            <a:ext cx="8809323" cy="646331"/>
          </a:xfrm>
          <a:prstGeom prst="rect">
            <a:avLst/>
          </a:prstGeom>
        </p:spPr>
        <p:txBody>
          <a:bodyPr wrap="square">
            <a:spAutoFit/>
          </a:bodyPr>
          <a:lstStyle/>
          <a:p>
            <a:pPr algn="just"/>
            <a:r>
              <a:rPr lang="tr-TR" dirty="0"/>
              <a:t>Verim bir makinenin gerçek performansının ideal performansına oranı olarak tanımlanır. İdeal performans çoğu kez </a:t>
            </a:r>
            <a:r>
              <a:rPr lang="tr-TR" b="1" dirty="0" err="1">
                <a:solidFill>
                  <a:schemeClr val="accent6">
                    <a:lumMod val="75000"/>
                  </a:schemeClr>
                </a:solidFill>
              </a:rPr>
              <a:t>izentropik</a:t>
            </a:r>
            <a:r>
              <a:rPr lang="tr-TR" dirty="0"/>
              <a:t> bir işlem ile ilişkilidir. Örneğin bir türbinin verimi:</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7465" y="2695575"/>
            <a:ext cx="532447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9" name="Dikdörtgen 8"/>
              <p:cNvSpPr/>
              <p:nvPr/>
            </p:nvSpPr>
            <p:spPr>
              <a:xfrm>
                <a:off x="122617" y="3645024"/>
                <a:ext cx="8809322" cy="923330"/>
              </a:xfrm>
              <a:prstGeom prst="rect">
                <a:avLst/>
              </a:prstGeom>
            </p:spPr>
            <p:txBody>
              <a:bodyPr wrap="square">
                <a:spAutoFit/>
              </a:bodyPr>
              <a:lstStyle/>
              <a:p>
                <a:r>
                  <a:rPr lang="tr-TR" dirty="0"/>
                  <a:t>Burada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𝑤</m:t>
                        </m:r>
                      </m:e>
                      <m:sub>
                        <m:r>
                          <a:rPr lang="tr-TR" i="1" dirty="0" smtClean="0">
                            <a:latin typeface="Cambria Math"/>
                          </a:rPr>
                          <m:t>𝑎</m:t>
                        </m:r>
                      </m:sub>
                    </m:sSub>
                  </m:oMath>
                </a14:m>
                <a:r>
                  <a:rPr lang="tr-TR" dirty="0"/>
                  <a:t> gerçek (özgül) iş çıkışı ve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𝑤</m:t>
                        </m:r>
                      </m:e>
                      <m:sub>
                        <m:r>
                          <a:rPr lang="tr-TR" i="1" dirty="0" smtClean="0">
                            <a:latin typeface="Cambria Math"/>
                          </a:rPr>
                          <m:t>𝑠</m:t>
                        </m:r>
                      </m:sub>
                    </m:sSub>
                  </m:oMath>
                </a14:m>
                <a:r>
                  <a:rPr lang="tr-TR" dirty="0"/>
                  <a:t> </a:t>
                </a:r>
                <a:r>
                  <a:rPr lang="tr-TR" dirty="0" err="1"/>
                  <a:t>izentropik</a:t>
                </a:r>
                <a:r>
                  <a:rPr lang="tr-TR" dirty="0"/>
                  <a:t> işlem ile ilişkili (özgül) iş çıkışıdır. Genellikle, verim ölçü olarak istenen çıkış kullanılarak tanımlanır; bir yayıcı için basınç artışı ve bir lüle için kinetik enerji artışı kullanılmalıdır. Bir kompresör veya pompa için verim:</a:t>
                </a:r>
              </a:p>
            </p:txBody>
          </p:sp>
        </mc:Choice>
        <mc:Fallback xmlns="">
          <p:sp>
            <p:nvSpPr>
              <p:cNvPr id="9" name="Dikdörtgen 8"/>
              <p:cNvSpPr>
                <a:spLocks noRot="1" noChangeAspect="1" noMove="1" noResize="1" noEditPoints="1" noAdjustHandles="1" noChangeArrowheads="1" noChangeShapeType="1" noTextEdit="1"/>
              </p:cNvSpPr>
              <p:nvPr/>
            </p:nvSpPr>
            <p:spPr>
              <a:xfrm>
                <a:off x="122617" y="3645024"/>
                <a:ext cx="8809322" cy="923330"/>
              </a:xfrm>
              <a:prstGeom prst="rect">
                <a:avLst/>
              </a:prstGeom>
              <a:blipFill rotWithShape="1">
                <a:blip r:embed="rId3"/>
                <a:stretch>
                  <a:fillRect l="-554" t="-3311" r="-1038" b="-9934"/>
                </a:stretch>
              </a:blipFill>
            </p:spPr>
            <p:txBody>
              <a:bodyPr/>
              <a:lstStyle/>
              <a:p>
                <a:r>
                  <a:rPr lang="tr-TR">
                    <a:noFill/>
                  </a:rPr>
                  <a:t> </a:t>
                </a:r>
              </a:p>
            </p:txBody>
          </p:sp>
        </mc:Fallback>
      </mc:AlternateContent>
      <p:pic>
        <p:nvPicPr>
          <p:cNvPr id="337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6515" y="4653136"/>
            <a:ext cx="53054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Dikdörtgen 9"/>
          <p:cNvSpPr/>
          <p:nvPr/>
        </p:nvSpPr>
        <p:spPr>
          <a:xfrm>
            <a:off x="122618" y="5661248"/>
            <a:ext cx="8809322" cy="646331"/>
          </a:xfrm>
          <a:prstGeom prst="rect">
            <a:avLst/>
          </a:prstGeom>
        </p:spPr>
        <p:txBody>
          <a:bodyPr wrap="square">
            <a:spAutoFit/>
          </a:bodyPr>
          <a:lstStyle/>
          <a:p>
            <a:r>
              <a:rPr lang="tr-TR" dirty="0"/>
              <a:t>Her bir verim </a:t>
            </a:r>
            <a:r>
              <a:rPr lang="tr-TR" dirty="0" err="1"/>
              <a:t>adyabatik</a:t>
            </a:r>
            <a:r>
              <a:rPr lang="tr-TR" dirty="0"/>
              <a:t> hâl değişimlerine dayandığından yukarıdaki verimler </a:t>
            </a:r>
            <a:r>
              <a:rPr lang="tr-TR" b="1" dirty="0" err="1"/>
              <a:t>adyabatik</a:t>
            </a:r>
            <a:r>
              <a:rPr lang="tr-TR" b="1" dirty="0"/>
              <a:t> verimler </a:t>
            </a:r>
            <a:r>
              <a:rPr lang="tr-TR" dirty="0"/>
              <a:t>olarak da isimlendirilir.</a:t>
            </a:r>
          </a:p>
        </p:txBody>
      </p:sp>
      <p:sp>
        <p:nvSpPr>
          <p:cNvPr id="4" name="Slayt Numarası Yer Tutucusu 3"/>
          <p:cNvSpPr>
            <a:spLocks noGrp="1"/>
          </p:cNvSpPr>
          <p:nvPr>
            <p:ph type="sldNum" sz="quarter" idx="12"/>
          </p:nvPr>
        </p:nvSpPr>
        <p:spPr/>
        <p:txBody>
          <a:bodyPr/>
          <a:lstStyle/>
          <a:p>
            <a:fld id="{404BEFF7-B7DF-46FB-8C18-48C9339AFC4D}" type="slidenum">
              <a:rPr lang="tr-TR" smtClean="0"/>
              <a:t>38</a:t>
            </a:fld>
            <a:endParaRPr lang="tr-TR"/>
          </a:p>
        </p:txBody>
      </p:sp>
    </p:spTree>
    <p:extLst>
      <p:ext uri="{BB962C8B-B14F-4D97-AF65-F5344CB8AC3E}">
        <p14:creationId xmlns:p14="http://schemas.microsoft.com/office/powerpoint/2010/main" val="14159896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sp>
        <p:nvSpPr>
          <p:cNvPr id="3" name="Dikdörtgen 2"/>
          <p:cNvSpPr/>
          <p:nvPr/>
        </p:nvSpPr>
        <p:spPr>
          <a:xfrm>
            <a:off x="122617" y="1233626"/>
            <a:ext cx="8809323" cy="369332"/>
          </a:xfrm>
          <a:prstGeom prst="rect">
            <a:avLst/>
          </a:prstGeom>
        </p:spPr>
        <p:txBody>
          <a:bodyPr wrap="square">
            <a:spAutoFit/>
          </a:bodyPr>
          <a:lstStyle/>
          <a:p>
            <a:r>
              <a:rPr lang="tr-TR" b="1" dirty="0"/>
              <a:t>6.8  İKİNCİ YASANIN BİR KONTROL HACMİNE UYGULANMASI</a:t>
            </a: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7" y="1820527"/>
            <a:ext cx="8809323"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ayt Numarası Yer Tutucusu 3"/>
          <p:cNvSpPr>
            <a:spLocks noGrp="1"/>
          </p:cNvSpPr>
          <p:nvPr>
            <p:ph type="sldNum" sz="quarter" idx="12"/>
          </p:nvPr>
        </p:nvSpPr>
        <p:spPr/>
        <p:txBody>
          <a:bodyPr/>
          <a:lstStyle/>
          <a:p>
            <a:fld id="{404BEFF7-B7DF-46FB-8C18-48C9339AFC4D}" type="slidenum">
              <a:rPr lang="tr-TR" smtClean="0"/>
              <a:t>39</a:t>
            </a:fld>
            <a:endParaRPr lang="tr-TR"/>
          </a:p>
        </p:txBody>
      </p:sp>
    </p:spTree>
    <p:extLst>
      <p:ext uri="{BB962C8B-B14F-4D97-AF65-F5344CB8AC3E}">
        <p14:creationId xmlns:p14="http://schemas.microsoft.com/office/powerpoint/2010/main" val="61198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mc:AlternateContent xmlns:mc="http://schemas.openxmlformats.org/markup-compatibility/2006" xmlns:a14="http://schemas.microsoft.com/office/drawing/2010/main">
        <mc:Choice Requires="a14">
          <p:sp>
            <p:nvSpPr>
              <p:cNvPr id="3" name="Dikdörtgen 2"/>
              <p:cNvSpPr/>
              <p:nvPr/>
            </p:nvSpPr>
            <p:spPr>
              <a:xfrm>
                <a:off x="122617" y="1484784"/>
                <a:ext cx="8809323" cy="4603953"/>
              </a:xfrm>
              <a:prstGeom prst="rect">
                <a:avLst/>
              </a:prstGeom>
            </p:spPr>
            <p:txBody>
              <a:bodyPr wrap="square">
                <a:spAutoFit/>
              </a:bodyPr>
              <a:lstStyle/>
              <a:p>
                <a:r>
                  <a:rPr lang="tr-TR" b="1" dirty="0"/>
                  <a:t>6.2 TANIMLAMA</a:t>
                </a:r>
              </a:p>
              <a:p>
                <a:endParaRPr lang="tr-TR" b="1" dirty="0"/>
              </a:p>
              <a:p>
                <a:pPr algn="just"/>
                <a:r>
                  <a:rPr lang="tr-TR" dirty="0"/>
                  <a:t>Kısım 5.5’te belirtilen hâl değişimlerinden oluşmuş bir çevrime göre çalışan tersinir bir </a:t>
                </a:r>
                <a:r>
                  <a:rPr lang="tr-TR" b="1" dirty="0" err="1"/>
                  <a:t>Carnot</a:t>
                </a:r>
                <a:r>
                  <a:rPr lang="tr-TR" b="1" dirty="0"/>
                  <a:t> makinesini</a:t>
                </a:r>
                <a:r>
                  <a:rPr lang="tr-TR" dirty="0"/>
                  <a:t> ele alalım. </a:t>
                </a:r>
                <a14:m>
                  <m:oMath xmlns:m="http://schemas.openxmlformats.org/officeDocument/2006/math">
                    <m:nary>
                      <m:naryPr>
                        <m:chr m:val="∮"/>
                        <m:limLoc m:val="undOvr"/>
                        <m:subHide m:val="on"/>
                        <m:supHide m:val="on"/>
                        <m:ctrlPr>
                          <a:rPr lang="tr-TR" i="1" smtClean="0">
                            <a:latin typeface="Cambria Math" panose="02040503050406030204" pitchFamily="18" charset="0"/>
                          </a:rPr>
                        </m:ctrlPr>
                      </m:naryPr>
                      <m:sub/>
                      <m:sup/>
                      <m:e>
                        <m:r>
                          <a:rPr lang="tr-TR" b="0" i="1" smtClean="0">
                            <a:latin typeface="Cambria Math"/>
                          </a:rPr>
                          <m:t>𝛿</m:t>
                        </m:r>
                        <m:r>
                          <a:rPr lang="tr-TR" b="0" i="1" smtClean="0">
                            <a:latin typeface="Cambria Math"/>
                          </a:rPr>
                          <m:t>𝑄</m:t>
                        </m:r>
                        <m:r>
                          <a:rPr lang="tr-TR" b="0" i="1" smtClean="0">
                            <a:latin typeface="Cambria Math"/>
                          </a:rPr>
                          <m:t>/</m:t>
                        </m:r>
                        <m:r>
                          <a:rPr lang="tr-TR" b="0" i="1" smtClean="0">
                            <a:latin typeface="Cambria Math"/>
                          </a:rPr>
                          <m:t>𝑇</m:t>
                        </m:r>
                      </m:e>
                    </m:nary>
                  </m:oMath>
                </a14:m>
                <a:r>
                  <a:rPr lang="tr-TR" dirty="0"/>
                  <a:t> büyüklüğü, ısının ısı geçişinin meydana geldiği mutlak sıcaklığa bölümünün çevrimsel integralidir.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𝑇</m:t>
                        </m:r>
                      </m:e>
                      <m:sub>
                        <m:r>
                          <a:rPr lang="tr-TR" i="1" dirty="0" smtClean="0">
                            <a:latin typeface="Cambria Math"/>
                          </a:rPr>
                          <m:t>𝐻</m:t>
                        </m:r>
                      </m:sub>
                    </m:sSub>
                  </m:oMath>
                </a14:m>
                <a:r>
                  <a:rPr lang="tr-TR" dirty="0"/>
                  <a:t> sıcaklığı,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𝑄</m:t>
                        </m:r>
                      </m:e>
                      <m:sub>
                        <m:r>
                          <a:rPr lang="tr-TR" i="1" dirty="0" smtClean="0">
                            <a:latin typeface="Cambria Math"/>
                          </a:rPr>
                          <m:t>𝐻</m:t>
                        </m:r>
                      </m:sub>
                    </m:sSub>
                  </m:oMath>
                </a14:m>
                <a:r>
                  <a:rPr lang="tr-TR" dirty="0"/>
                  <a:t> ısı geçişi boyunca </a:t>
                </a:r>
                <a:r>
                  <a:rPr lang="tr-TR" b="1" dirty="0"/>
                  <a:t>sabit ve </a:t>
                </a:r>
                <a14:m>
                  <m:oMath xmlns:m="http://schemas.openxmlformats.org/officeDocument/2006/math">
                    <m:sSub>
                      <m:sSubPr>
                        <m:ctrlPr>
                          <a:rPr lang="tr-TR" b="1" i="1" dirty="0" smtClean="0">
                            <a:latin typeface="Cambria Math" panose="02040503050406030204" pitchFamily="18" charset="0"/>
                          </a:rPr>
                        </m:ctrlPr>
                      </m:sSubPr>
                      <m:e>
                        <m:r>
                          <a:rPr lang="tr-TR" b="1" i="1" dirty="0" smtClean="0">
                            <a:latin typeface="Cambria Math"/>
                          </a:rPr>
                          <m:t>𝑻</m:t>
                        </m:r>
                      </m:e>
                      <m:sub>
                        <m:r>
                          <a:rPr lang="tr-TR" b="1" i="1" dirty="0" smtClean="0">
                            <a:latin typeface="Cambria Math"/>
                          </a:rPr>
                          <m:t>𝑳</m:t>
                        </m:r>
                      </m:sub>
                    </m:sSub>
                  </m:oMath>
                </a14:m>
                <a:r>
                  <a:rPr lang="tr-TR" b="1" dirty="0"/>
                  <a:t> sıcaklığı da </a:t>
                </a:r>
                <a14:m>
                  <m:oMath xmlns:m="http://schemas.openxmlformats.org/officeDocument/2006/math">
                    <m:sSub>
                      <m:sSubPr>
                        <m:ctrlPr>
                          <a:rPr lang="tr-TR" b="1" i="1" dirty="0" smtClean="0">
                            <a:latin typeface="Cambria Math" panose="02040503050406030204" pitchFamily="18" charset="0"/>
                          </a:rPr>
                        </m:ctrlPr>
                      </m:sSubPr>
                      <m:e>
                        <m:r>
                          <a:rPr lang="tr-TR" b="1" i="1" dirty="0" smtClean="0">
                            <a:latin typeface="Cambria Math"/>
                          </a:rPr>
                          <m:t>𝑸</m:t>
                        </m:r>
                      </m:e>
                      <m:sub>
                        <m:r>
                          <a:rPr lang="tr-TR" b="1" i="1" dirty="0" smtClean="0">
                            <a:latin typeface="Cambria Math"/>
                          </a:rPr>
                          <m:t>𝑳</m:t>
                        </m:r>
                      </m:sub>
                    </m:sSub>
                    <m:r>
                      <a:rPr lang="tr-TR" b="1" i="1" dirty="0" smtClean="0">
                        <a:latin typeface="Cambria Math"/>
                      </a:rPr>
                      <m:t> </m:t>
                    </m:r>
                  </m:oMath>
                </a14:m>
                <a:r>
                  <a:rPr lang="tr-TR" b="1" dirty="0"/>
                  <a:t>ısı geçişi boyunca sabit olduğundan</a:t>
                </a:r>
                <a:r>
                  <a:rPr lang="tr-TR" dirty="0"/>
                  <a:t>, bu integral:</a:t>
                </a:r>
              </a:p>
              <a:p>
                <a:pPr algn="just"/>
                <a:endParaRPr lang="tr-TR" dirty="0"/>
              </a:p>
              <a:p>
                <a:pPr algn="ctr"/>
                <a:r>
                  <a:rPr lang="tr-TR" dirty="0"/>
                  <a:t>			</a:t>
                </a:r>
                <a14:m>
                  <m:oMath xmlns:m="http://schemas.openxmlformats.org/officeDocument/2006/math">
                    <m:nary>
                      <m:naryPr>
                        <m:chr m:val="∮"/>
                        <m:limLoc m:val="undOvr"/>
                        <m:subHide m:val="on"/>
                        <m:supHide m:val="on"/>
                        <m:ctrlPr>
                          <a:rPr lang="tr-TR" i="1" smtClean="0">
                            <a:latin typeface="Cambria Math" panose="02040503050406030204" pitchFamily="18" charset="0"/>
                          </a:rPr>
                        </m:ctrlPr>
                      </m:naryPr>
                      <m:sub/>
                      <m:sup/>
                      <m:e>
                        <m:f>
                          <m:fPr>
                            <m:ctrlPr>
                              <a:rPr lang="tr-TR" b="0" i="1" smtClean="0">
                                <a:latin typeface="Cambria Math" panose="02040503050406030204" pitchFamily="18" charset="0"/>
                              </a:rPr>
                            </m:ctrlPr>
                          </m:fPr>
                          <m:num>
                            <m:r>
                              <a:rPr lang="tr-TR" b="0" i="1" smtClean="0">
                                <a:latin typeface="Cambria Math"/>
                              </a:rPr>
                              <m:t>𝛿</m:t>
                            </m:r>
                            <m:r>
                              <a:rPr lang="tr-TR" b="0" i="1" smtClean="0">
                                <a:latin typeface="Cambria Math"/>
                              </a:rPr>
                              <m:t>𝑄</m:t>
                            </m:r>
                          </m:num>
                          <m:den>
                            <m:r>
                              <a:rPr lang="tr-TR" b="0" i="1" smtClean="0">
                                <a:latin typeface="Cambria Math"/>
                              </a:rPr>
                              <m:t>𝑇</m:t>
                            </m:r>
                          </m:den>
                        </m:f>
                        <m:r>
                          <a:rPr lang="tr-TR" b="0" i="1" smtClean="0">
                            <a:latin typeface="Cambria Math"/>
                          </a:rPr>
                          <m:t>=</m:t>
                        </m:r>
                        <m:f>
                          <m:fPr>
                            <m:ctrlPr>
                              <a:rPr lang="tr-TR" b="0" i="1" dirty="0" smtClean="0">
                                <a:latin typeface="Cambria Math" panose="02040503050406030204" pitchFamily="18" charset="0"/>
                              </a:rPr>
                            </m:ctrlPr>
                          </m:fPr>
                          <m:num>
                            <m:sSub>
                              <m:sSubPr>
                                <m:ctrlPr>
                                  <a:rPr lang="tr-TR" b="0" i="1" dirty="0" smtClean="0">
                                    <a:latin typeface="Cambria Math" panose="02040503050406030204" pitchFamily="18" charset="0"/>
                                  </a:rPr>
                                </m:ctrlPr>
                              </m:sSubPr>
                              <m:e>
                                <m:r>
                                  <a:rPr lang="tr-TR" i="1" dirty="0" smtClean="0">
                                    <a:latin typeface="Cambria Math"/>
                                  </a:rPr>
                                  <m:t>𝑄</m:t>
                                </m:r>
                              </m:e>
                              <m:sub>
                                <m:r>
                                  <a:rPr lang="tr-TR" i="1" dirty="0" smtClean="0">
                                    <a:latin typeface="Cambria Math"/>
                                  </a:rPr>
                                  <m:t>𝐻</m:t>
                                </m:r>
                              </m:sub>
                            </m:sSub>
                          </m:num>
                          <m:den>
                            <m:sSub>
                              <m:sSubPr>
                                <m:ctrlPr>
                                  <a:rPr lang="tr-TR" b="0" i="1" dirty="0" smtClean="0">
                                    <a:latin typeface="Cambria Math" panose="02040503050406030204" pitchFamily="18" charset="0"/>
                                  </a:rPr>
                                </m:ctrlPr>
                              </m:sSubPr>
                              <m:e>
                                <m:r>
                                  <a:rPr lang="tr-TR" i="1" dirty="0" smtClean="0">
                                    <a:latin typeface="Cambria Math"/>
                                  </a:rPr>
                                  <m:t>𝑇</m:t>
                                </m:r>
                              </m:e>
                              <m:sub>
                                <m:r>
                                  <a:rPr lang="tr-TR" i="1" dirty="0" smtClean="0">
                                    <a:latin typeface="Cambria Math"/>
                                  </a:rPr>
                                  <m:t>𝐻</m:t>
                                </m:r>
                              </m:sub>
                            </m:sSub>
                          </m:den>
                        </m:f>
                      </m:e>
                    </m:nary>
                    <m:r>
                      <a:rPr lang="tr-TR" b="0" i="1" dirty="0" smtClean="0">
                        <a:latin typeface="Cambria Math"/>
                      </a:rPr>
                      <m:t>−</m:t>
                    </m:r>
                    <m:f>
                      <m:fPr>
                        <m:ctrlPr>
                          <a:rPr lang="tr-TR" b="0" i="1" dirty="0" smtClean="0">
                            <a:latin typeface="Cambria Math" panose="02040503050406030204" pitchFamily="18" charset="0"/>
                          </a:rPr>
                        </m:ctrlPr>
                      </m:fPr>
                      <m:num>
                        <m:sSub>
                          <m:sSubPr>
                            <m:ctrlPr>
                              <a:rPr lang="tr-TR" b="0" i="1" dirty="0" smtClean="0">
                                <a:latin typeface="Cambria Math" panose="02040503050406030204" pitchFamily="18" charset="0"/>
                              </a:rPr>
                            </m:ctrlPr>
                          </m:sSubPr>
                          <m:e>
                            <m:r>
                              <a:rPr lang="tr-TR" i="1" dirty="0" smtClean="0">
                                <a:latin typeface="Cambria Math"/>
                              </a:rPr>
                              <m:t>𝑄</m:t>
                            </m:r>
                          </m:e>
                          <m:sub>
                            <m:r>
                              <a:rPr lang="tr-TR" i="1" dirty="0" smtClean="0">
                                <a:latin typeface="Cambria Math"/>
                              </a:rPr>
                              <m:t>𝐿</m:t>
                            </m:r>
                          </m:sub>
                        </m:sSub>
                      </m:num>
                      <m:den>
                        <m:sSub>
                          <m:sSubPr>
                            <m:ctrlPr>
                              <a:rPr lang="tr-TR" b="0" i="1" dirty="0" smtClean="0">
                                <a:latin typeface="Cambria Math" panose="02040503050406030204" pitchFamily="18" charset="0"/>
                              </a:rPr>
                            </m:ctrlPr>
                          </m:sSubPr>
                          <m:e>
                            <m:r>
                              <a:rPr lang="tr-TR" i="1" dirty="0" smtClean="0">
                                <a:latin typeface="Cambria Math"/>
                              </a:rPr>
                              <m:t>𝑇</m:t>
                            </m:r>
                          </m:e>
                          <m:sub>
                            <m:r>
                              <a:rPr lang="tr-TR" i="1" dirty="0" smtClean="0">
                                <a:latin typeface="Cambria Math"/>
                              </a:rPr>
                              <m:t>𝐿</m:t>
                            </m:r>
                          </m:sub>
                        </m:sSub>
                      </m:den>
                    </m:f>
                  </m:oMath>
                </a14:m>
                <a:r>
                  <a:rPr lang="tr-TR" dirty="0"/>
                  <a:t> 			(6.1)</a:t>
                </a:r>
              </a:p>
              <a:p>
                <a:pPr algn="ctr"/>
                <a:endParaRPr lang="tr-TR" dirty="0"/>
              </a:p>
              <a:p>
                <a:pPr algn="just"/>
                <a:r>
                  <a:rPr lang="tr-TR" dirty="0"/>
                  <a:t>olarak verilir. Burada </a:t>
                </a:r>
                <a:r>
                  <a:rPr lang="tr-TR" dirty="0" err="1"/>
                  <a:t>Carnot</a:t>
                </a:r>
                <a:r>
                  <a:rPr lang="tr-TR" dirty="0"/>
                  <a:t> makinesinden ayrılan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a:rPr>
                          <m:t>𝑄</m:t>
                        </m:r>
                      </m:e>
                      <m:sub>
                        <m:r>
                          <a:rPr lang="tr-TR" i="1" dirty="0" smtClean="0">
                            <a:latin typeface="Cambria Math"/>
                          </a:rPr>
                          <m:t>𝐿</m:t>
                        </m:r>
                      </m:sub>
                    </m:sSub>
                  </m:oMath>
                </a14:m>
                <a:r>
                  <a:rPr lang="tr-TR" dirty="0"/>
                  <a:t> ısısı denklemde pozitif olarak göz önüne alınmaktadır. (5.4) ve (5.9)’u kullanarak </a:t>
                </a:r>
                <a:r>
                  <a:rPr lang="tr-TR" dirty="0" err="1"/>
                  <a:t>Carnot</a:t>
                </a:r>
                <a:r>
                  <a:rPr lang="tr-TR" dirty="0"/>
                  <a:t> çevrimi için</a:t>
                </a:r>
              </a:p>
              <a:p>
                <a:pPr algn="just"/>
                <a:endParaRPr lang="tr-TR" dirty="0"/>
              </a:p>
              <a:p>
                <a:pPr algn="just"/>
                <a:r>
                  <a:rPr lang="tr-TR" b="0" dirty="0"/>
                  <a:t>			</a:t>
                </a:r>
                <a14:m>
                  <m:oMath xmlns:m="http://schemas.openxmlformats.org/officeDocument/2006/math">
                    <m:f>
                      <m:fPr>
                        <m:ctrlPr>
                          <a:rPr lang="tr-TR" b="0" i="1" dirty="0" smtClean="0">
                            <a:latin typeface="Cambria Math" panose="02040503050406030204" pitchFamily="18" charset="0"/>
                          </a:rPr>
                        </m:ctrlPr>
                      </m:fPr>
                      <m:num>
                        <m:sSub>
                          <m:sSubPr>
                            <m:ctrlPr>
                              <a:rPr lang="tr-TR" b="0" i="1" dirty="0" smtClean="0">
                                <a:latin typeface="Cambria Math" panose="02040503050406030204" pitchFamily="18" charset="0"/>
                              </a:rPr>
                            </m:ctrlPr>
                          </m:sSubPr>
                          <m:e>
                            <m:r>
                              <a:rPr lang="tr-TR" i="1" dirty="0" smtClean="0">
                                <a:latin typeface="Cambria Math"/>
                              </a:rPr>
                              <m:t>𝑄</m:t>
                            </m:r>
                          </m:e>
                          <m:sub>
                            <m:r>
                              <a:rPr lang="tr-TR" i="1" dirty="0" smtClean="0">
                                <a:latin typeface="Cambria Math"/>
                              </a:rPr>
                              <m:t>𝐿</m:t>
                            </m:r>
                          </m:sub>
                        </m:sSub>
                      </m:num>
                      <m:den>
                        <m:sSub>
                          <m:sSubPr>
                            <m:ctrlPr>
                              <a:rPr lang="tr-TR" b="0" i="1" dirty="0" smtClean="0">
                                <a:latin typeface="Cambria Math" panose="02040503050406030204" pitchFamily="18" charset="0"/>
                              </a:rPr>
                            </m:ctrlPr>
                          </m:sSubPr>
                          <m:e>
                            <m:r>
                              <a:rPr lang="tr-TR" i="1" dirty="0" smtClean="0">
                                <a:latin typeface="Cambria Math"/>
                              </a:rPr>
                              <m:t>𝑄</m:t>
                            </m:r>
                          </m:e>
                          <m:sub>
                            <m:r>
                              <a:rPr lang="tr-TR" i="1" dirty="0" smtClean="0">
                                <a:latin typeface="Cambria Math"/>
                              </a:rPr>
                              <m:t>𝐻</m:t>
                            </m:r>
                          </m:sub>
                        </m:sSub>
                      </m:den>
                    </m:f>
                    <m:r>
                      <a:rPr lang="tr-TR" b="0" i="1" dirty="0" smtClean="0">
                        <a:latin typeface="Cambria Math"/>
                      </a:rPr>
                      <m:t>=</m:t>
                    </m:r>
                    <m:f>
                      <m:fPr>
                        <m:ctrlPr>
                          <a:rPr lang="tr-TR" b="0" i="1" dirty="0" smtClean="0">
                            <a:latin typeface="Cambria Math" panose="02040503050406030204" pitchFamily="18" charset="0"/>
                          </a:rPr>
                        </m:ctrlPr>
                      </m:fPr>
                      <m:num>
                        <m:sSub>
                          <m:sSubPr>
                            <m:ctrlPr>
                              <a:rPr lang="tr-TR" b="0" i="1" dirty="0" smtClean="0">
                                <a:latin typeface="Cambria Math" panose="02040503050406030204" pitchFamily="18" charset="0"/>
                              </a:rPr>
                            </m:ctrlPr>
                          </m:sSubPr>
                          <m:e>
                            <m:r>
                              <a:rPr lang="tr-TR" b="0" i="1" dirty="0" smtClean="0">
                                <a:latin typeface="Cambria Math"/>
                              </a:rPr>
                              <m:t>𝑇</m:t>
                            </m:r>
                          </m:e>
                          <m:sub>
                            <m:r>
                              <a:rPr lang="tr-TR" b="0" i="1" dirty="0" smtClean="0">
                                <a:latin typeface="Cambria Math"/>
                              </a:rPr>
                              <m:t>𝐿</m:t>
                            </m:r>
                          </m:sub>
                        </m:sSub>
                      </m:num>
                      <m:den>
                        <m:sSub>
                          <m:sSubPr>
                            <m:ctrlPr>
                              <a:rPr lang="tr-TR" b="0" i="1" dirty="0" smtClean="0">
                                <a:latin typeface="Cambria Math" panose="02040503050406030204" pitchFamily="18" charset="0"/>
                              </a:rPr>
                            </m:ctrlPr>
                          </m:sSubPr>
                          <m:e>
                            <m:r>
                              <a:rPr lang="tr-TR" b="0" i="1" dirty="0" smtClean="0">
                                <a:latin typeface="Cambria Math"/>
                              </a:rPr>
                              <m:t>𝑇</m:t>
                            </m:r>
                          </m:e>
                          <m:sub>
                            <m:r>
                              <a:rPr lang="tr-TR" b="0" i="1" dirty="0" smtClean="0">
                                <a:latin typeface="Cambria Math"/>
                              </a:rPr>
                              <m:t>𝐻</m:t>
                            </m:r>
                          </m:sub>
                        </m:sSub>
                      </m:den>
                    </m:f>
                    <m:r>
                      <a:rPr lang="tr-TR" b="0" i="1" dirty="0" smtClean="0">
                        <a:latin typeface="Cambria Math"/>
                      </a:rPr>
                      <m:t>     </m:t>
                    </m:r>
                    <m:r>
                      <a:rPr lang="tr-TR" b="0" i="1" dirty="0" smtClean="0">
                        <a:latin typeface="Cambria Math"/>
                      </a:rPr>
                      <m:t>𝑣𝑒𝑦𝑎</m:t>
                    </m:r>
                    <m:r>
                      <a:rPr lang="tr-TR" b="0" i="1" dirty="0" smtClean="0">
                        <a:latin typeface="Cambria Math"/>
                      </a:rPr>
                      <m:t>     </m:t>
                    </m:r>
                    <m:f>
                      <m:fPr>
                        <m:ctrlPr>
                          <a:rPr lang="tr-TR" b="0" i="1" dirty="0" smtClean="0">
                            <a:latin typeface="Cambria Math" panose="02040503050406030204" pitchFamily="18" charset="0"/>
                          </a:rPr>
                        </m:ctrlPr>
                      </m:fPr>
                      <m:num>
                        <m:sSub>
                          <m:sSubPr>
                            <m:ctrlPr>
                              <a:rPr lang="tr-TR" b="0" i="1" dirty="0" smtClean="0">
                                <a:latin typeface="Cambria Math" panose="02040503050406030204" pitchFamily="18" charset="0"/>
                              </a:rPr>
                            </m:ctrlPr>
                          </m:sSubPr>
                          <m:e>
                            <m:r>
                              <a:rPr lang="tr-TR" b="0" i="1" dirty="0" smtClean="0">
                                <a:latin typeface="Cambria Math"/>
                              </a:rPr>
                              <m:t>𝑄</m:t>
                            </m:r>
                          </m:e>
                          <m:sub>
                            <m:r>
                              <a:rPr lang="tr-TR" b="0" i="1" dirty="0" smtClean="0">
                                <a:latin typeface="Cambria Math"/>
                              </a:rPr>
                              <m:t>𝐻</m:t>
                            </m:r>
                          </m:sub>
                        </m:sSub>
                      </m:num>
                      <m:den>
                        <m:sSub>
                          <m:sSubPr>
                            <m:ctrlPr>
                              <a:rPr lang="tr-TR" b="0" i="1" dirty="0" smtClean="0">
                                <a:latin typeface="Cambria Math" panose="02040503050406030204" pitchFamily="18" charset="0"/>
                              </a:rPr>
                            </m:ctrlPr>
                          </m:sSubPr>
                          <m:e>
                            <m:r>
                              <a:rPr lang="tr-TR" b="0" i="1" dirty="0" smtClean="0">
                                <a:latin typeface="Cambria Math"/>
                              </a:rPr>
                              <m:t>𝑇</m:t>
                            </m:r>
                          </m:e>
                          <m:sub>
                            <m:r>
                              <a:rPr lang="tr-TR" b="0" i="1" dirty="0" smtClean="0">
                                <a:latin typeface="Cambria Math"/>
                              </a:rPr>
                              <m:t>𝐻</m:t>
                            </m:r>
                          </m:sub>
                        </m:sSub>
                      </m:den>
                    </m:f>
                    <m:r>
                      <a:rPr lang="tr-TR" b="0" i="1" dirty="0" smtClean="0">
                        <a:latin typeface="Cambria Math"/>
                      </a:rPr>
                      <m:t>=</m:t>
                    </m:r>
                    <m:f>
                      <m:fPr>
                        <m:ctrlPr>
                          <a:rPr lang="tr-TR" b="0" i="1" dirty="0" smtClean="0">
                            <a:latin typeface="Cambria Math" panose="02040503050406030204" pitchFamily="18" charset="0"/>
                          </a:rPr>
                        </m:ctrlPr>
                      </m:fPr>
                      <m:num>
                        <m:sSub>
                          <m:sSubPr>
                            <m:ctrlPr>
                              <a:rPr lang="tr-TR" b="0" i="1" dirty="0" smtClean="0">
                                <a:latin typeface="Cambria Math" panose="02040503050406030204" pitchFamily="18" charset="0"/>
                              </a:rPr>
                            </m:ctrlPr>
                          </m:sSubPr>
                          <m:e>
                            <m:r>
                              <a:rPr lang="tr-TR" b="0" i="1" dirty="0" smtClean="0">
                                <a:latin typeface="Cambria Math"/>
                              </a:rPr>
                              <m:t>𝑄</m:t>
                            </m:r>
                          </m:e>
                          <m:sub>
                            <m:r>
                              <a:rPr lang="tr-TR" b="0" i="1" dirty="0" smtClean="0">
                                <a:latin typeface="Cambria Math"/>
                              </a:rPr>
                              <m:t>𝐿</m:t>
                            </m:r>
                          </m:sub>
                        </m:sSub>
                      </m:num>
                      <m:den>
                        <m:sSub>
                          <m:sSubPr>
                            <m:ctrlPr>
                              <a:rPr lang="tr-TR" b="0" i="1" dirty="0" smtClean="0">
                                <a:latin typeface="Cambria Math" panose="02040503050406030204" pitchFamily="18" charset="0"/>
                              </a:rPr>
                            </m:ctrlPr>
                          </m:sSubPr>
                          <m:e>
                            <m:r>
                              <a:rPr lang="tr-TR" b="0" i="1" dirty="0" smtClean="0">
                                <a:latin typeface="Cambria Math"/>
                              </a:rPr>
                              <m:t>𝑇</m:t>
                            </m:r>
                          </m:e>
                          <m:sub>
                            <m:r>
                              <a:rPr lang="tr-TR" b="0" i="1" dirty="0" smtClean="0">
                                <a:latin typeface="Cambria Math"/>
                              </a:rPr>
                              <m:t>𝐿</m:t>
                            </m:r>
                          </m:sub>
                        </m:sSub>
                      </m:den>
                    </m:f>
                    <m:r>
                      <a:rPr lang="tr-TR" b="0" i="1" dirty="0" smtClean="0">
                        <a:latin typeface="Cambria Math"/>
                      </a:rPr>
                      <m:t> </m:t>
                    </m:r>
                  </m:oMath>
                </a14:m>
                <a:r>
                  <a:rPr lang="tr-TR" dirty="0"/>
                  <a:t>    		(6.2)</a:t>
                </a:r>
              </a:p>
              <a:p>
                <a:pPr algn="just"/>
                <a:endParaRPr lang="tr-TR" dirty="0"/>
              </a:p>
              <a:p>
                <a:pPr algn="just"/>
                <a:r>
                  <a:rPr lang="tr-TR" dirty="0"/>
                  <a:t>olduğu görülür. </a:t>
                </a:r>
              </a:p>
            </p:txBody>
          </p:sp>
        </mc:Choice>
        <mc:Fallback xmlns="">
          <p:sp>
            <p:nvSpPr>
              <p:cNvPr id="3" name="Dikdörtgen 2"/>
              <p:cNvSpPr>
                <a:spLocks noRot="1" noChangeAspect="1" noMove="1" noResize="1" noEditPoints="1" noAdjustHandles="1" noChangeArrowheads="1" noChangeShapeType="1" noTextEdit="1"/>
              </p:cNvSpPr>
              <p:nvPr/>
            </p:nvSpPr>
            <p:spPr>
              <a:xfrm>
                <a:off x="122617" y="1484784"/>
                <a:ext cx="8809323" cy="4603953"/>
              </a:xfrm>
              <a:prstGeom prst="rect">
                <a:avLst/>
              </a:prstGeom>
              <a:blipFill rotWithShape="1">
                <a:blip r:embed="rId2"/>
                <a:stretch>
                  <a:fillRect l="-554" t="-662" r="-623" b="-1192"/>
                </a:stretch>
              </a:blipFill>
            </p:spPr>
            <p:txBody>
              <a:bodyPr/>
              <a:lstStyle/>
              <a:p>
                <a:r>
                  <a:rPr lang="tr-TR">
                    <a:noFill/>
                  </a:rPr>
                  <a:t> </a:t>
                </a:r>
              </a:p>
            </p:txBody>
          </p:sp>
        </mc:Fallback>
      </mc:AlternateContent>
      <p:sp>
        <p:nvSpPr>
          <p:cNvPr id="4" name="Slayt Numarası Yer Tutucusu 3"/>
          <p:cNvSpPr>
            <a:spLocks noGrp="1"/>
          </p:cNvSpPr>
          <p:nvPr>
            <p:ph type="sldNum" sz="quarter" idx="12"/>
          </p:nvPr>
        </p:nvSpPr>
        <p:spPr/>
        <p:txBody>
          <a:bodyPr/>
          <a:lstStyle/>
          <a:p>
            <a:fld id="{404BEFF7-B7DF-46FB-8C18-48C9339AFC4D}" type="slidenum">
              <a:rPr lang="tr-TR" smtClean="0"/>
              <a:t>4</a:t>
            </a:fld>
            <a:endParaRPr lang="tr-TR"/>
          </a:p>
        </p:txBody>
      </p:sp>
    </p:spTree>
    <p:extLst>
      <p:ext uri="{BB962C8B-B14F-4D97-AF65-F5344CB8AC3E}">
        <p14:creationId xmlns:p14="http://schemas.microsoft.com/office/powerpoint/2010/main" val="24481555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02" y="1052736"/>
            <a:ext cx="8807738"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ayt Numarası Yer Tutucusu 2"/>
          <p:cNvSpPr>
            <a:spLocks noGrp="1"/>
          </p:cNvSpPr>
          <p:nvPr>
            <p:ph type="sldNum" sz="quarter" idx="12"/>
          </p:nvPr>
        </p:nvSpPr>
        <p:spPr/>
        <p:txBody>
          <a:bodyPr/>
          <a:lstStyle/>
          <a:p>
            <a:fld id="{404BEFF7-B7DF-46FB-8C18-48C9339AFC4D}" type="slidenum">
              <a:rPr lang="tr-TR" smtClean="0"/>
              <a:t>40</a:t>
            </a:fld>
            <a:endParaRPr lang="tr-TR"/>
          </a:p>
        </p:txBody>
      </p:sp>
    </p:spTree>
    <p:extLst>
      <p:ext uri="{BB962C8B-B14F-4D97-AF65-F5344CB8AC3E}">
        <p14:creationId xmlns:p14="http://schemas.microsoft.com/office/powerpoint/2010/main" val="21747017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36428"/>
            <a:ext cx="8809323" cy="4673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093296"/>
            <a:ext cx="8809323"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Metin kutusu 5"/>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sp>
        <p:nvSpPr>
          <p:cNvPr id="2" name="Slayt Numarası Yer Tutucusu 1"/>
          <p:cNvSpPr>
            <a:spLocks noGrp="1"/>
          </p:cNvSpPr>
          <p:nvPr>
            <p:ph type="sldNum" sz="quarter" idx="12"/>
          </p:nvPr>
        </p:nvSpPr>
        <p:spPr/>
        <p:txBody>
          <a:bodyPr/>
          <a:lstStyle/>
          <a:p>
            <a:fld id="{404BEFF7-B7DF-46FB-8C18-48C9339AFC4D}" type="slidenum">
              <a:rPr lang="tr-TR" smtClean="0"/>
              <a:t>41</a:t>
            </a:fld>
            <a:endParaRPr lang="tr-TR"/>
          </a:p>
        </p:txBody>
      </p:sp>
    </p:spTree>
    <p:extLst>
      <p:ext uri="{BB962C8B-B14F-4D97-AF65-F5344CB8AC3E}">
        <p14:creationId xmlns:p14="http://schemas.microsoft.com/office/powerpoint/2010/main" val="11296874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07" y="1268760"/>
            <a:ext cx="8809323"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etin kutusu 4"/>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sp>
        <p:nvSpPr>
          <p:cNvPr id="2" name="Slayt Numarası Yer Tutucusu 1"/>
          <p:cNvSpPr>
            <a:spLocks noGrp="1"/>
          </p:cNvSpPr>
          <p:nvPr>
            <p:ph type="sldNum" sz="quarter" idx="12"/>
          </p:nvPr>
        </p:nvSpPr>
        <p:spPr/>
        <p:txBody>
          <a:bodyPr/>
          <a:lstStyle/>
          <a:p>
            <a:fld id="{404BEFF7-B7DF-46FB-8C18-48C9339AFC4D}" type="slidenum">
              <a:rPr lang="tr-TR" smtClean="0"/>
              <a:t>42</a:t>
            </a:fld>
            <a:endParaRPr lang="tr-TR"/>
          </a:p>
        </p:txBody>
      </p:sp>
    </p:spTree>
    <p:extLst>
      <p:ext uri="{BB962C8B-B14F-4D97-AF65-F5344CB8AC3E}">
        <p14:creationId xmlns:p14="http://schemas.microsoft.com/office/powerpoint/2010/main" val="16176083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8809323"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165" y="4221088"/>
            <a:ext cx="8809323"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etin kutusu 4"/>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sp>
        <p:nvSpPr>
          <p:cNvPr id="2" name="Slayt Numarası Yer Tutucusu 1"/>
          <p:cNvSpPr>
            <a:spLocks noGrp="1"/>
          </p:cNvSpPr>
          <p:nvPr>
            <p:ph type="sldNum" sz="quarter" idx="12"/>
          </p:nvPr>
        </p:nvSpPr>
        <p:spPr/>
        <p:txBody>
          <a:bodyPr/>
          <a:lstStyle/>
          <a:p>
            <a:fld id="{404BEFF7-B7DF-46FB-8C18-48C9339AFC4D}" type="slidenum">
              <a:rPr lang="tr-TR" smtClean="0"/>
              <a:t>43</a:t>
            </a:fld>
            <a:endParaRPr lang="tr-TR"/>
          </a:p>
        </p:txBody>
      </p:sp>
    </p:spTree>
    <p:extLst>
      <p:ext uri="{BB962C8B-B14F-4D97-AF65-F5344CB8AC3E}">
        <p14:creationId xmlns:p14="http://schemas.microsoft.com/office/powerpoint/2010/main" val="14159896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65" y="1132295"/>
            <a:ext cx="8809323"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etin kutusu 4"/>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sp>
        <p:nvSpPr>
          <p:cNvPr id="2" name="Slayt Numarası Yer Tutucusu 1"/>
          <p:cNvSpPr>
            <a:spLocks noGrp="1"/>
          </p:cNvSpPr>
          <p:nvPr>
            <p:ph type="sldNum" sz="quarter" idx="12"/>
          </p:nvPr>
        </p:nvSpPr>
        <p:spPr/>
        <p:txBody>
          <a:bodyPr/>
          <a:lstStyle/>
          <a:p>
            <a:fld id="{404BEFF7-B7DF-46FB-8C18-48C9339AFC4D}" type="slidenum">
              <a:rPr lang="tr-TR" smtClean="0"/>
              <a:t>44</a:t>
            </a:fld>
            <a:endParaRPr lang="tr-TR"/>
          </a:p>
        </p:txBody>
      </p:sp>
      <p:sp>
        <p:nvSpPr>
          <p:cNvPr id="4" name="Dikdörtgen 3">
            <a:extLst>
              <a:ext uri="{FF2B5EF4-FFF2-40B4-BE49-F238E27FC236}">
                <a16:creationId xmlns:a16="http://schemas.microsoft.com/office/drawing/2014/main" id="{69DD1D47-B8DE-4383-B8BB-BB00A74D94F8}"/>
              </a:ext>
            </a:extLst>
          </p:cNvPr>
          <p:cNvSpPr/>
          <p:nvPr/>
        </p:nvSpPr>
        <p:spPr>
          <a:xfrm>
            <a:off x="1115616" y="3717032"/>
            <a:ext cx="3024336"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HAVA</a:t>
            </a:r>
          </a:p>
          <a:p>
            <a:pPr algn="ctr"/>
            <a:r>
              <a:rPr lang="tr-TR" dirty="0"/>
              <a:t>400 </a:t>
            </a:r>
            <a:r>
              <a:rPr lang="tr-TR" dirty="0" err="1"/>
              <a:t>kPa</a:t>
            </a:r>
            <a:endParaRPr lang="tr-TR" dirty="0"/>
          </a:p>
          <a:p>
            <a:pPr algn="ctr"/>
            <a:r>
              <a:rPr lang="tr-TR" dirty="0"/>
              <a:t>40 </a:t>
            </a:r>
            <a:r>
              <a:rPr lang="tr-TR" dirty="0" err="1"/>
              <a:t>oC</a:t>
            </a:r>
            <a:endParaRPr lang="tr-TR" dirty="0"/>
          </a:p>
          <a:p>
            <a:pPr algn="ctr"/>
            <a:r>
              <a:rPr lang="tr-TR" dirty="0"/>
              <a:t>S2-s1=?</a:t>
            </a:r>
          </a:p>
        </p:txBody>
      </p:sp>
      <p:cxnSp>
        <p:nvCxnSpPr>
          <p:cNvPr id="7" name="Düz Bağlayıcı 6">
            <a:extLst>
              <a:ext uri="{FF2B5EF4-FFF2-40B4-BE49-F238E27FC236}">
                <a16:creationId xmlns:a16="http://schemas.microsoft.com/office/drawing/2014/main" id="{70F14F6D-6D9C-4C44-91E2-889F4D906837}"/>
              </a:ext>
            </a:extLst>
          </p:cNvPr>
          <p:cNvCxnSpPr/>
          <p:nvPr/>
        </p:nvCxnSpPr>
        <p:spPr>
          <a:xfrm>
            <a:off x="467544" y="4437112"/>
            <a:ext cx="136815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k: Aşağı Bükülü 7">
            <a:extLst>
              <a:ext uri="{FF2B5EF4-FFF2-40B4-BE49-F238E27FC236}">
                <a16:creationId xmlns:a16="http://schemas.microsoft.com/office/drawing/2014/main" id="{67F095F3-989C-450A-9742-38E8CA5ED918}"/>
              </a:ext>
            </a:extLst>
          </p:cNvPr>
          <p:cNvSpPr/>
          <p:nvPr/>
        </p:nvSpPr>
        <p:spPr>
          <a:xfrm>
            <a:off x="467544" y="4149080"/>
            <a:ext cx="288032" cy="5760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Serbest Form: Şekil 8">
            <a:extLst>
              <a:ext uri="{FF2B5EF4-FFF2-40B4-BE49-F238E27FC236}">
                <a16:creationId xmlns:a16="http://schemas.microsoft.com/office/drawing/2014/main" id="{9F12A1CA-3BC9-4652-B664-7CA34939B9BA}"/>
              </a:ext>
            </a:extLst>
          </p:cNvPr>
          <p:cNvSpPr/>
          <p:nvPr/>
        </p:nvSpPr>
        <p:spPr>
          <a:xfrm>
            <a:off x="1502310" y="4149080"/>
            <a:ext cx="433633" cy="659877"/>
          </a:xfrm>
          <a:custGeom>
            <a:avLst/>
            <a:gdLst>
              <a:gd name="connsiteX0" fmla="*/ 103695 w 433633"/>
              <a:gd name="connsiteY0" fmla="*/ 348792 h 659877"/>
              <a:gd name="connsiteX1" fmla="*/ 160255 w 433633"/>
              <a:gd name="connsiteY1" fmla="*/ 339365 h 659877"/>
              <a:gd name="connsiteX2" fmla="*/ 188536 w 433633"/>
              <a:gd name="connsiteY2" fmla="*/ 320512 h 659877"/>
              <a:gd name="connsiteX3" fmla="*/ 216816 w 433633"/>
              <a:gd name="connsiteY3" fmla="*/ 311085 h 659877"/>
              <a:gd name="connsiteX4" fmla="*/ 339365 w 433633"/>
              <a:gd name="connsiteY4" fmla="*/ 339365 h 659877"/>
              <a:gd name="connsiteX5" fmla="*/ 405352 w 433633"/>
              <a:gd name="connsiteY5" fmla="*/ 414780 h 659877"/>
              <a:gd name="connsiteX6" fmla="*/ 414779 w 433633"/>
              <a:gd name="connsiteY6" fmla="*/ 452487 h 659877"/>
              <a:gd name="connsiteX7" fmla="*/ 433633 w 433633"/>
              <a:gd name="connsiteY7" fmla="*/ 509048 h 659877"/>
              <a:gd name="connsiteX8" fmla="*/ 414779 w 433633"/>
              <a:gd name="connsiteY8" fmla="*/ 593889 h 659877"/>
              <a:gd name="connsiteX9" fmla="*/ 405352 w 433633"/>
              <a:gd name="connsiteY9" fmla="*/ 631596 h 659877"/>
              <a:gd name="connsiteX10" fmla="*/ 348791 w 433633"/>
              <a:gd name="connsiteY10" fmla="*/ 659877 h 659877"/>
              <a:gd name="connsiteX11" fmla="*/ 226243 w 433633"/>
              <a:gd name="connsiteY11" fmla="*/ 650450 h 659877"/>
              <a:gd name="connsiteX12" fmla="*/ 150829 w 433633"/>
              <a:gd name="connsiteY12" fmla="*/ 631596 h 659877"/>
              <a:gd name="connsiteX13" fmla="*/ 122548 w 433633"/>
              <a:gd name="connsiteY13" fmla="*/ 603316 h 659877"/>
              <a:gd name="connsiteX14" fmla="*/ 84841 w 433633"/>
              <a:gd name="connsiteY14" fmla="*/ 584462 h 659877"/>
              <a:gd name="connsiteX15" fmla="*/ 56561 w 433633"/>
              <a:gd name="connsiteY15" fmla="*/ 565609 h 659877"/>
              <a:gd name="connsiteX16" fmla="*/ 65987 w 433633"/>
              <a:gd name="connsiteY16" fmla="*/ 377073 h 659877"/>
              <a:gd name="connsiteX17" fmla="*/ 75414 w 433633"/>
              <a:gd name="connsiteY17" fmla="*/ 320512 h 659877"/>
              <a:gd name="connsiteX18" fmla="*/ 94268 w 433633"/>
              <a:gd name="connsiteY18" fmla="*/ 292231 h 659877"/>
              <a:gd name="connsiteX19" fmla="*/ 122548 w 433633"/>
              <a:gd name="connsiteY19" fmla="*/ 273378 h 659877"/>
              <a:gd name="connsiteX20" fmla="*/ 150829 w 433633"/>
              <a:gd name="connsiteY20" fmla="*/ 292231 h 659877"/>
              <a:gd name="connsiteX21" fmla="*/ 188536 w 433633"/>
              <a:gd name="connsiteY21" fmla="*/ 329939 h 659877"/>
              <a:gd name="connsiteX22" fmla="*/ 263950 w 433633"/>
              <a:gd name="connsiteY22" fmla="*/ 320512 h 659877"/>
              <a:gd name="connsiteX23" fmla="*/ 282804 w 433633"/>
              <a:gd name="connsiteY23" fmla="*/ 263951 h 659877"/>
              <a:gd name="connsiteX24" fmla="*/ 273377 w 433633"/>
              <a:gd name="connsiteY24" fmla="*/ 75415 h 659877"/>
              <a:gd name="connsiteX25" fmla="*/ 179109 w 433633"/>
              <a:gd name="connsiteY25" fmla="*/ 28281 h 659877"/>
              <a:gd name="connsiteX26" fmla="*/ 150829 w 433633"/>
              <a:gd name="connsiteY26" fmla="*/ 18854 h 659877"/>
              <a:gd name="connsiteX27" fmla="*/ 75414 w 433633"/>
              <a:gd name="connsiteY27" fmla="*/ 0 h 659877"/>
              <a:gd name="connsiteX28" fmla="*/ 28280 w 433633"/>
              <a:gd name="connsiteY28" fmla="*/ 9427 h 659877"/>
              <a:gd name="connsiteX29" fmla="*/ 0 w 433633"/>
              <a:gd name="connsiteY29" fmla="*/ 75415 h 659877"/>
              <a:gd name="connsiteX30" fmla="*/ 9427 w 433633"/>
              <a:gd name="connsiteY30" fmla="*/ 169683 h 659877"/>
              <a:gd name="connsiteX31" fmla="*/ 84841 w 433633"/>
              <a:gd name="connsiteY31" fmla="*/ 263951 h 659877"/>
              <a:gd name="connsiteX32" fmla="*/ 141402 w 433633"/>
              <a:gd name="connsiteY32" fmla="*/ 301658 h 659877"/>
              <a:gd name="connsiteX33" fmla="*/ 169682 w 433633"/>
              <a:gd name="connsiteY33" fmla="*/ 320512 h 659877"/>
              <a:gd name="connsiteX34" fmla="*/ 235670 w 433633"/>
              <a:gd name="connsiteY34" fmla="*/ 339365 h 659877"/>
              <a:gd name="connsiteX35" fmla="*/ 320511 w 433633"/>
              <a:gd name="connsiteY35" fmla="*/ 348792 h 659877"/>
              <a:gd name="connsiteX36" fmla="*/ 226243 w 433633"/>
              <a:gd name="connsiteY36" fmla="*/ 358219 h 6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3633" h="659877">
                <a:moveTo>
                  <a:pt x="103695" y="348792"/>
                </a:moveTo>
                <a:cubicBezTo>
                  <a:pt x="122548" y="345650"/>
                  <a:pt x="142122" y="345409"/>
                  <a:pt x="160255" y="339365"/>
                </a:cubicBezTo>
                <a:cubicBezTo>
                  <a:pt x="171003" y="335782"/>
                  <a:pt x="178402" y="325579"/>
                  <a:pt x="188536" y="320512"/>
                </a:cubicBezTo>
                <a:cubicBezTo>
                  <a:pt x="197424" y="316068"/>
                  <a:pt x="207389" y="314227"/>
                  <a:pt x="216816" y="311085"/>
                </a:cubicBezTo>
                <a:cubicBezTo>
                  <a:pt x="320828" y="331888"/>
                  <a:pt x="280683" y="319806"/>
                  <a:pt x="339365" y="339365"/>
                </a:cubicBezTo>
                <a:cubicBezTo>
                  <a:pt x="383356" y="405353"/>
                  <a:pt x="358219" y="383357"/>
                  <a:pt x="405352" y="414780"/>
                </a:cubicBezTo>
                <a:cubicBezTo>
                  <a:pt x="408494" y="427349"/>
                  <a:pt x="411056" y="440078"/>
                  <a:pt x="414779" y="452487"/>
                </a:cubicBezTo>
                <a:cubicBezTo>
                  <a:pt x="420490" y="471522"/>
                  <a:pt x="433633" y="509048"/>
                  <a:pt x="433633" y="509048"/>
                </a:cubicBezTo>
                <a:cubicBezTo>
                  <a:pt x="416620" y="611122"/>
                  <a:pt x="433345" y="528911"/>
                  <a:pt x="414779" y="593889"/>
                </a:cubicBezTo>
                <a:cubicBezTo>
                  <a:pt x="411220" y="606346"/>
                  <a:pt x="412539" y="620816"/>
                  <a:pt x="405352" y="631596"/>
                </a:cubicBezTo>
                <a:cubicBezTo>
                  <a:pt x="394909" y="647260"/>
                  <a:pt x="364924" y="654499"/>
                  <a:pt x="348791" y="659877"/>
                </a:cubicBezTo>
                <a:cubicBezTo>
                  <a:pt x="307942" y="656735"/>
                  <a:pt x="266801" y="656244"/>
                  <a:pt x="226243" y="650450"/>
                </a:cubicBezTo>
                <a:cubicBezTo>
                  <a:pt x="200592" y="646785"/>
                  <a:pt x="150829" y="631596"/>
                  <a:pt x="150829" y="631596"/>
                </a:cubicBezTo>
                <a:cubicBezTo>
                  <a:pt x="141402" y="622169"/>
                  <a:pt x="133396" y="611065"/>
                  <a:pt x="122548" y="603316"/>
                </a:cubicBezTo>
                <a:cubicBezTo>
                  <a:pt x="111113" y="595148"/>
                  <a:pt x="97042" y="591434"/>
                  <a:pt x="84841" y="584462"/>
                </a:cubicBezTo>
                <a:cubicBezTo>
                  <a:pt x="75004" y="578841"/>
                  <a:pt x="65988" y="571893"/>
                  <a:pt x="56561" y="565609"/>
                </a:cubicBezTo>
                <a:cubicBezTo>
                  <a:pt x="59703" y="502764"/>
                  <a:pt x="61161" y="439811"/>
                  <a:pt x="65987" y="377073"/>
                </a:cubicBezTo>
                <a:cubicBezTo>
                  <a:pt x="67453" y="358016"/>
                  <a:pt x="69370" y="338645"/>
                  <a:pt x="75414" y="320512"/>
                </a:cubicBezTo>
                <a:cubicBezTo>
                  <a:pt x="78997" y="309764"/>
                  <a:pt x="86257" y="300242"/>
                  <a:pt x="94268" y="292231"/>
                </a:cubicBezTo>
                <a:cubicBezTo>
                  <a:pt x="102279" y="284220"/>
                  <a:pt x="113121" y="279662"/>
                  <a:pt x="122548" y="273378"/>
                </a:cubicBezTo>
                <a:cubicBezTo>
                  <a:pt x="131975" y="279662"/>
                  <a:pt x="143751" y="283384"/>
                  <a:pt x="150829" y="292231"/>
                </a:cubicBezTo>
                <a:cubicBezTo>
                  <a:pt x="187395" y="337938"/>
                  <a:pt x="126830" y="309370"/>
                  <a:pt x="188536" y="329939"/>
                </a:cubicBezTo>
                <a:cubicBezTo>
                  <a:pt x="213674" y="326797"/>
                  <a:pt x="243196" y="335040"/>
                  <a:pt x="263950" y="320512"/>
                </a:cubicBezTo>
                <a:cubicBezTo>
                  <a:pt x="280231" y="309115"/>
                  <a:pt x="282804" y="263951"/>
                  <a:pt x="282804" y="263951"/>
                </a:cubicBezTo>
                <a:cubicBezTo>
                  <a:pt x="279662" y="201106"/>
                  <a:pt x="290996" y="135822"/>
                  <a:pt x="273377" y="75415"/>
                </a:cubicBezTo>
                <a:cubicBezTo>
                  <a:pt x="264028" y="43363"/>
                  <a:pt x="205640" y="35862"/>
                  <a:pt x="179109" y="28281"/>
                </a:cubicBezTo>
                <a:cubicBezTo>
                  <a:pt x="169555" y="25551"/>
                  <a:pt x="160415" y="21469"/>
                  <a:pt x="150829" y="18854"/>
                </a:cubicBezTo>
                <a:cubicBezTo>
                  <a:pt x="125830" y="12036"/>
                  <a:pt x="75414" y="0"/>
                  <a:pt x="75414" y="0"/>
                </a:cubicBezTo>
                <a:cubicBezTo>
                  <a:pt x="59703" y="3142"/>
                  <a:pt x="41318" y="114"/>
                  <a:pt x="28280" y="9427"/>
                </a:cubicBezTo>
                <a:cubicBezTo>
                  <a:pt x="18088" y="16707"/>
                  <a:pt x="4604" y="61603"/>
                  <a:pt x="0" y="75415"/>
                </a:cubicBezTo>
                <a:cubicBezTo>
                  <a:pt x="3142" y="106838"/>
                  <a:pt x="2810" y="138805"/>
                  <a:pt x="9427" y="169683"/>
                </a:cubicBezTo>
                <a:cubicBezTo>
                  <a:pt x="16766" y="203931"/>
                  <a:pt x="62815" y="249267"/>
                  <a:pt x="84841" y="263951"/>
                </a:cubicBezTo>
                <a:lnTo>
                  <a:pt x="141402" y="301658"/>
                </a:lnTo>
                <a:cubicBezTo>
                  <a:pt x="150829" y="307943"/>
                  <a:pt x="158934" y="316929"/>
                  <a:pt x="169682" y="320512"/>
                </a:cubicBezTo>
                <a:cubicBezTo>
                  <a:pt x="190803" y="327552"/>
                  <a:pt x="213683" y="335982"/>
                  <a:pt x="235670" y="339365"/>
                </a:cubicBezTo>
                <a:cubicBezTo>
                  <a:pt x="263794" y="343692"/>
                  <a:pt x="292231" y="345650"/>
                  <a:pt x="320511" y="348792"/>
                </a:cubicBezTo>
                <a:cubicBezTo>
                  <a:pt x="271364" y="365175"/>
                  <a:pt x="302168" y="358219"/>
                  <a:pt x="226243" y="35821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a:extLst>
              <a:ext uri="{FF2B5EF4-FFF2-40B4-BE49-F238E27FC236}">
                <a16:creationId xmlns:a16="http://schemas.microsoft.com/office/drawing/2014/main" id="{CC72ED8B-68FB-4135-984C-8FD836701A1B}"/>
              </a:ext>
            </a:extLst>
          </p:cNvPr>
          <p:cNvSpPr txBox="1"/>
          <p:nvPr/>
        </p:nvSpPr>
        <p:spPr>
          <a:xfrm>
            <a:off x="155165" y="3777236"/>
            <a:ext cx="1421864" cy="369332"/>
          </a:xfrm>
          <a:prstGeom prst="rect">
            <a:avLst/>
          </a:prstGeom>
          <a:noFill/>
        </p:spPr>
        <p:txBody>
          <a:bodyPr wrap="none" rtlCol="0">
            <a:spAutoFit/>
          </a:bodyPr>
          <a:lstStyle/>
          <a:p>
            <a:r>
              <a:rPr lang="tr-TR" dirty="0" err="1"/>
              <a:t>Wmil</a:t>
            </a:r>
            <a:r>
              <a:rPr lang="tr-TR" dirty="0"/>
              <a:t>=-200 </a:t>
            </a:r>
            <a:r>
              <a:rPr lang="tr-TR" dirty="0" err="1"/>
              <a:t>kj</a:t>
            </a:r>
            <a:endParaRPr lang="tr-TR" dirty="0"/>
          </a:p>
        </p:txBody>
      </p:sp>
      <p:cxnSp>
        <p:nvCxnSpPr>
          <p:cNvPr id="6" name="Düz Bağlayıcı 5">
            <a:extLst>
              <a:ext uri="{FF2B5EF4-FFF2-40B4-BE49-F238E27FC236}">
                <a16:creationId xmlns:a16="http://schemas.microsoft.com/office/drawing/2014/main" id="{E51006AD-0AD1-43E9-92F0-C9618C672159}"/>
              </a:ext>
            </a:extLst>
          </p:cNvPr>
          <p:cNvCxnSpPr/>
          <p:nvPr/>
        </p:nvCxnSpPr>
        <p:spPr>
          <a:xfrm flipV="1">
            <a:off x="1619672" y="3573016"/>
            <a:ext cx="216024"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Düz Bağlayıcı 11">
            <a:extLst>
              <a:ext uri="{FF2B5EF4-FFF2-40B4-BE49-F238E27FC236}">
                <a16:creationId xmlns:a16="http://schemas.microsoft.com/office/drawing/2014/main" id="{39DD7B85-6059-4B58-B3D4-E25308007143}"/>
              </a:ext>
            </a:extLst>
          </p:cNvPr>
          <p:cNvCxnSpPr/>
          <p:nvPr/>
        </p:nvCxnSpPr>
        <p:spPr>
          <a:xfrm flipV="1">
            <a:off x="2195736" y="3645024"/>
            <a:ext cx="144016"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Düz Bağlayıcı 13">
            <a:extLst>
              <a:ext uri="{FF2B5EF4-FFF2-40B4-BE49-F238E27FC236}">
                <a16:creationId xmlns:a16="http://schemas.microsoft.com/office/drawing/2014/main" id="{30811985-6F12-4A9F-8E46-1FDB2D3F4F72}"/>
              </a:ext>
            </a:extLst>
          </p:cNvPr>
          <p:cNvCxnSpPr>
            <a:cxnSpLocks/>
            <a:stCxn id="4" idx="0"/>
          </p:cNvCxnSpPr>
          <p:nvPr/>
        </p:nvCxnSpPr>
        <p:spPr>
          <a:xfrm flipV="1">
            <a:off x="2627784" y="3573016"/>
            <a:ext cx="288032"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Düz Bağlayıcı 16">
            <a:extLst>
              <a:ext uri="{FF2B5EF4-FFF2-40B4-BE49-F238E27FC236}">
                <a16:creationId xmlns:a16="http://schemas.microsoft.com/office/drawing/2014/main" id="{1E911652-BA57-413E-99CD-87C085546ED6}"/>
              </a:ext>
            </a:extLst>
          </p:cNvPr>
          <p:cNvCxnSpPr/>
          <p:nvPr/>
        </p:nvCxnSpPr>
        <p:spPr>
          <a:xfrm flipV="1">
            <a:off x="3491880" y="3645024"/>
            <a:ext cx="288032"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Düz Bağlayıcı 18">
            <a:extLst>
              <a:ext uri="{FF2B5EF4-FFF2-40B4-BE49-F238E27FC236}">
                <a16:creationId xmlns:a16="http://schemas.microsoft.com/office/drawing/2014/main" id="{D3A05E36-A179-4347-A1C0-2080E2D2243F}"/>
              </a:ext>
            </a:extLst>
          </p:cNvPr>
          <p:cNvCxnSpPr/>
          <p:nvPr/>
        </p:nvCxnSpPr>
        <p:spPr>
          <a:xfrm flipH="1">
            <a:off x="1403648" y="5373216"/>
            <a:ext cx="173381"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Düz Bağlayıcı 20">
            <a:extLst>
              <a:ext uri="{FF2B5EF4-FFF2-40B4-BE49-F238E27FC236}">
                <a16:creationId xmlns:a16="http://schemas.microsoft.com/office/drawing/2014/main" id="{EFAB9430-5D8A-4BB5-A21E-704684C338F3}"/>
              </a:ext>
            </a:extLst>
          </p:cNvPr>
          <p:cNvCxnSpPr/>
          <p:nvPr/>
        </p:nvCxnSpPr>
        <p:spPr>
          <a:xfrm flipH="1">
            <a:off x="2195736" y="5373216"/>
            <a:ext cx="216024"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Düz Bağlayıcı 22">
            <a:extLst>
              <a:ext uri="{FF2B5EF4-FFF2-40B4-BE49-F238E27FC236}">
                <a16:creationId xmlns:a16="http://schemas.microsoft.com/office/drawing/2014/main" id="{CEFB40D0-0E6F-48CE-B002-542A0EA8FA3C}"/>
              </a:ext>
            </a:extLst>
          </p:cNvPr>
          <p:cNvCxnSpPr/>
          <p:nvPr/>
        </p:nvCxnSpPr>
        <p:spPr>
          <a:xfrm flipH="1">
            <a:off x="2915816" y="5373216"/>
            <a:ext cx="288032"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Düz Ok Bağlayıcısı 24">
            <a:extLst>
              <a:ext uri="{FF2B5EF4-FFF2-40B4-BE49-F238E27FC236}">
                <a16:creationId xmlns:a16="http://schemas.microsoft.com/office/drawing/2014/main" id="{B0AC27CD-0A0D-41B0-B5C4-DA8C9DE68A60}"/>
              </a:ext>
            </a:extLst>
          </p:cNvPr>
          <p:cNvCxnSpPr/>
          <p:nvPr/>
        </p:nvCxnSpPr>
        <p:spPr>
          <a:xfrm>
            <a:off x="3779912" y="4293096"/>
            <a:ext cx="792088"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7" name="Düz Ok Bağlayıcısı 26">
            <a:extLst>
              <a:ext uri="{FF2B5EF4-FFF2-40B4-BE49-F238E27FC236}">
                <a16:creationId xmlns:a16="http://schemas.microsoft.com/office/drawing/2014/main" id="{9DD156CA-803F-447C-A2A2-FF42BDD9B276}"/>
              </a:ext>
            </a:extLst>
          </p:cNvPr>
          <p:cNvCxnSpPr/>
          <p:nvPr/>
        </p:nvCxnSpPr>
        <p:spPr>
          <a:xfrm flipH="1">
            <a:off x="3635896" y="4509120"/>
            <a:ext cx="1080120"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8" name="Metin kutusu 27">
            <a:extLst>
              <a:ext uri="{FF2B5EF4-FFF2-40B4-BE49-F238E27FC236}">
                <a16:creationId xmlns:a16="http://schemas.microsoft.com/office/drawing/2014/main" id="{24B5ABA5-73AE-4891-9A0C-50D981059559}"/>
              </a:ext>
            </a:extLst>
          </p:cNvPr>
          <p:cNvSpPr txBox="1"/>
          <p:nvPr/>
        </p:nvSpPr>
        <p:spPr>
          <a:xfrm>
            <a:off x="4860032" y="4437112"/>
            <a:ext cx="3243132" cy="369332"/>
          </a:xfrm>
          <a:prstGeom prst="rect">
            <a:avLst/>
          </a:prstGeom>
          <a:noFill/>
        </p:spPr>
        <p:txBody>
          <a:bodyPr wrap="none" rtlCol="0">
            <a:spAutoFit/>
          </a:bodyPr>
          <a:lstStyle/>
          <a:p>
            <a:r>
              <a:rPr lang="tr-TR" dirty="0"/>
              <a:t>Q=0 (Yalıtımlı Sistem, izolasyonlu</a:t>
            </a:r>
          </a:p>
        </p:txBody>
      </p:sp>
    </p:spTree>
    <p:extLst>
      <p:ext uri="{BB962C8B-B14F-4D97-AF65-F5344CB8AC3E}">
        <p14:creationId xmlns:p14="http://schemas.microsoft.com/office/powerpoint/2010/main" val="16447628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8809323"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sp>
        <p:nvSpPr>
          <p:cNvPr id="2" name="Slayt Numarası Yer Tutucusu 1"/>
          <p:cNvSpPr>
            <a:spLocks noGrp="1"/>
          </p:cNvSpPr>
          <p:nvPr>
            <p:ph type="sldNum" sz="quarter" idx="12"/>
          </p:nvPr>
        </p:nvSpPr>
        <p:spPr/>
        <p:txBody>
          <a:bodyPr/>
          <a:lstStyle/>
          <a:p>
            <a:fld id="{404BEFF7-B7DF-46FB-8C18-48C9339AFC4D}" type="slidenum">
              <a:rPr lang="tr-TR" smtClean="0"/>
              <a:t>45</a:t>
            </a:fld>
            <a:endParaRPr lang="tr-TR"/>
          </a:p>
        </p:txBody>
      </p:sp>
    </p:spTree>
    <p:extLst>
      <p:ext uri="{BB962C8B-B14F-4D97-AF65-F5344CB8AC3E}">
        <p14:creationId xmlns:p14="http://schemas.microsoft.com/office/powerpoint/2010/main" val="6493040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556792"/>
            <a:ext cx="8809323"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sp>
        <p:nvSpPr>
          <p:cNvPr id="3" name="Slayt Numarası Yer Tutucusu 2"/>
          <p:cNvSpPr>
            <a:spLocks noGrp="1"/>
          </p:cNvSpPr>
          <p:nvPr>
            <p:ph type="sldNum" sz="quarter" idx="12"/>
          </p:nvPr>
        </p:nvSpPr>
        <p:spPr/>
        <p:txBody>
          <a:bodyPr/>
          <a:lstStyle/>
          <a:p>
            <a:fld id="{404BEFF7-B7DF-46FB-8C18-48C9339AFC4D}" type="slidenum">
              <a:rPr lang="tr-TR" smtClean="0"/>
              <a:t>46</a:t>
            </a:fld>
            <a:endParaRPr lang="tr-TR"/>
          </a:p>
        </p:txBody>
      </p:sp>
    </p:spTree>
    <p:extLst>
      <p:ext uri="{BB962C8B-B14F-4D97-AF65-F5344CB8AC3E}">
        <p14:creationId xmlns:p14="http://schemas.microsoft.com/office/powerpoint/2010/main" val="26869900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590933"/>
            <a:ext cx="8916748"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ayt Numarası Yer Tutucusu 2"/>
          <p:cNvSpPr>
            <a:spLocks noGrp="1"/>
          </p:cNvSpPr>
          <p:nvPr>
            <p:ph type="sldNum" sz="quarter" idx="12"/>
          </p:nvPr>
        </p:nvSpPr>
        <p:spPr/>
        <p:txBody>
          <a:bodyPr/>
          <a:lstStyle/>
          <a:p>
            <a:fld id="{404BEFF7-B7DF-46FB-8C18-48C9339AFC4D}" type="slidenum">
              <a:rPr lang="tr-TR" smtClean="0"/>
              <a:t>47</a:t>
            </a:fld>
            <a:endParaRPr lang="tr-T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37298"/>
            <a:ext cx="8234043" cy="2994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96874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880932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ayt Numarası Yer Tutucusu 2"/>
          <p:cNvSpPr>
            <a:spLocks noGrp="1"/>
          </p:cNvSpPr>
          <p:nvPr>
            <p:ph type="sldNum" sz="quarter" idx="12"/>
          </p:nvPr>
        </p:nvSpPr>
        <p:spPr/>
        <p:txBody>
          <a:bodyPr/>
          <a:lstStyle/>
          <a:p>
            <a:fld id="{404BEFF7-B7DF-46FB-8C18-48C9339AFC4D}" type="slidenum">
              <a:rPr lang="tr-TR" smtClean="0"/>
              <a:t>48</a:t>
            </a:fld>
            <a:endParaRPr lang="tr-TR"/>
          </a:p>
        </p:txBody>
      </p:sp>
    </p:spTree>
    <p:extLst>
      <p:ext uri="{BB962C8B-B14F-4D97-AF65-F5344CB8AC3E}">
        <p14:creationId xmlns:p14="http://schemas.microsoft.com/office/powerpoint/2010/main" val="14159896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8809323"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44" y="5301208"/>
            <a:ext cx="902970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ayt Numarası Yer Tutucusu 2"/>
          <p:cNvSpPr>
            <a:spLocks noGrp="1"/>
          </p:cNvSpPr>
          <p:nvPr>
            <p:ph type="sldNum" sz="quarter" idx="12"/>
          </p:nvPr>
        </p:nvSpPr>
        <p:spPr/>
        <p:txBody>
          <a:bodyPr/>
          <a:lstStyle/>
          <a:p>
            <a:fld id="{404BEFF7-B7DF-46FB-8C18-48C9339AFC4D}" type="slidenum">
              <a:rPr lang="tr-TR" smtClean="0"/>
              <a:t>49</a:t>
            </a:fld>
            <a:endParaRPr lang="tr-TR"/>
          </a:p>
        </p:txBody>
      </p:sp>
    </p:spTree>
    <p:extLst>
      <p:ext uri="{BB962C8B-B14F-4D97-AF65-F5344CB8AC3E}">
        <p14:creationId xmlns:p14="http://schemas.microsoft.com/office/powerpoint/2010/main" val="61198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563938" y="1340768"/>
            <a:ext cx="2562225" cy="1781175"/>
          </a:xfrm>
          <a:prstGeom prst="rect">
            <a:avLst/>
          </a:prstGeom>
        </p:spPr>
      </p:pic>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mc:AlternateContent xmlns:mc="http://schemas.openxmlformats.org/markup-compatibility/2006" xmlns:a14="http://schemas.microsoft.com/office/drawing/2010/main">
        <mc:Choice Requires="a14">
          <p:sp>
            <p:nvSpPr>
              <p:cNvPr id="3" name="Dikdörtgen 2"/>
              <p:cNvSpPr/>
              <p:nvPr/>
            </p:nvSpPr>
            <p:spPr>
              <a:xfrm>
                <a:off x="130059" y="1340768"/>
                <a:ext cx="8794437" cy="3033907"/>
              </a:xfrm>
              <a:prstGeom prst="rect">
                <a:avLst/>
              </a:prstGeom>
            </p:spPr>
            <p:txBody>
              <a:bodyPr wrap="square">
                <a:spAutoFit/>
              </a:bodyPr>
              <a:lstStyle/>
              <a:p>
                <a:r>
                  <a:rPr lang="tr-TR" b="1" dirty="0"/>
                  <a:t>6.2 TANIMLAMA</a:t>
                </a:r>
              </a:p>
              <a:p>
                <a:endParaRPr lang="tr-TR" b="1" dirty="0"/>
              </a:p>
              <a:p>
                <a:r>
                  <a:rPr lang="tr-TR" dirty="0"/>
                  <a:t>Bunun eşitlik (6.1)’de yerine konulmasıyla,</a:t>
                </a:r>
              </a:p>
              <a:p>
                <a:endParaRPr lang="tr-TR" dirty="0"/>
              </a:p>
              <a:p>
                <a:r>
                  <a:rPr lang="tr-TR" dirty="0"/>
                  <a:t>		</a:t>
                </a:r>
                <a14:m>
                  <m:oMath xmlns:m="http://schemas.openxmlformats.org/officeDocument/2006/math">
                    <m:nary>
                      <m:naryPr>
                        <m:chr m:val="∮"/>
                        <m:limLoc m:val="undOvr"/>
                        <m:subHide m:val="on"/>
                        <m:supHide m:val="on"/>
                        <m:ctrlPr>
                          <a:rPr lang="tr-TR" i="1" smtClean="0">
                            <a:latin typeface="Cambria Math" panose="02040503050406030204" pitchFamily="18" charset="0"/>
                          </a:rPr>
                        </m:ctrlPr>
                      </m:naryPr>
                      <m:sub/>
                      <m:sup/>
                      <m:e>
                        <m:f>
                          <m:fPr>
                            <m:ctrlPr>
                              <a:rPr lang="tr-TR" b="0" i="1" smtClean="0">
                                <a:latin typeface="Cambria Math" panose="02040503050406030204" pitchFamily="18" charset="0"/>
                              </a:rPr>
                            </m:ctrlPr>
                          </m:fPr>
                          <m:num>
                            <m:r>
                              <a:rPr lang="tr-TR" b="0" i="1" smtClean="0">
                                <a:latin typeface="Cambria Math"/>
                              </a:rPr>
                              <m:t>𝛿</m:t>
                            </m:r>
                            <m:r>
                              <a:rPr lang="tr-TR" b="0" i="1" smtClean="0">
                                <a:latin typeface="Cambria Math"/>
                              </a:rPr>
                              <m:t>𝑄</m:t>
                            </m:r>
                          </m:num>
                          <m:den>
                            <m:r>
                              <a:rPr lang="tr-TR" b="0" i="1" smtClean="0">
                                <a:latin typeface="Cambria Math"/>
                              </a:rPr>
                              <m:t>𝑇</m:t>
                            </m:r>
                          </m:den>
                        </m:f>
                        <m:r>
                          <a:rPr lang="tr-TR" b="0" i="1" smtClean="0">
                            <a:latin typeface="Cambria Math"/>
                          </a:rPr>
                          <m:t>=0</m:t>
                        </m:r>
                      </m:e>
                    </m:nary>
                  </m:oMath>
                </a14:m>
                <a:r>
                  <a:rPr lang="tr-TR" b="1" dirty="0"/>
                  <a:t>	</a:t>
                </a:r>
                <a:r>
                  <a:rPr lang="tr-TR" dirty="0"/>
                  <a:t>                  	(6.3)</a:t>
                </a:r>
              </a:p>
              <a:p>
                <a:endParaRPr lang="tr-TR" b="1" dirty="0"/>
              </a:p>
              <a:p>
                <a:r>
                  <a:rPr lang="tr-TR" dirty="0"/>
                  <a:t>olan önemli sonucu bulunur. 	Bu nedenle,  </a:t>
                </a:r>
                <a14:m>
                  <m:oMath xmlns:m="http://schemas.openxmlformats.org/officeDocument/2006/math">
                    <m:nary>
                      <m:naryPr>
                        <m:chr m:val="∮"/>
                        <m:limLoc m:val="undOvr"/>
                        <m:subHide m:val="on"/>
                        <m:supHide m:val="on"/>
                        <m:ctrlPr>
                          <a:rPr lang="tr-TR" i="1" smtClean="0">
                            <a:latin typeface="Cambria Math" panose="02040503050406030204" pitchFamily="18" charset="0"/>
                          </a:rPr>
                        </m:ctrlPr>
                      </m:naryPr>
                      <m:sub/>
                      <m:sup/>
                      <m:e>
                        <m:r>
                          <a:rPr lang="tr-TR" b="0" i="1" smtClean="0">
                            <a:latin typeface="Cambria Math"/>
                          </a:rPr>
                          <m:t>𝛿</m:t>
                        </m:r>
                        <m:r>
                          <a:rPr lang="tr-TR" b="0" i="1" smtClean="0">
                            <a:latin typeface="Cambria Math"/>
                          </a:rPr>
                          <m:t>𝑄</m:t>
                        </m:r>
                        <m:r>
                          <a:rPr lang="tr-TR" b="0" i="1" smtClean="0">
                            <a:latin typeface="Cambria Math"/>
                          </a:rPr>
                          <m:t>/</m:t>
                        </m:r>
                        <m:r>
                          <a:rPr lang="tr-TR" b="0" i="1" smtClean="0">
                            <a:latin typeface="Cambria Math"/>
                          </a:rPr>
                          <m:t>𝑇</m:t>
                        </m:r>
                      </m:e>
                    </m:nary>
                  </m:oMath>
                </a14:m>
                <a:r>
                  <a:rPr lang="tr-TR" dirty="0"/>
                  <a:t> büyüklüğü tam diferansiyeldir çünkü çevrimsel integrali sıfırdır. Bu tam diferansiyeli </a:t>
                </a:r>
                <a14:m>
                  <m:oMath xmlns:m="http://schemas.openxmlformats.org/officeDocument/2006/math">
                    <m:r>
                      <a:rPr lang="tr-TR" i="1" dirty="0" smtClean="0">
                        <a:latin typeface="Cambria Math"/>
                      </a:rPr>
                      <m:t>𝑑𝑆</m:t>
                    </m:r>
                  </m:oMath>
                </a14:m>
                <a:r>
                  <a:rPr lang="tr-TR" dirty="0"/>
                  <a:t> ile gösterelim. Burada S yalnız sistemin hâline bağlı </a:t>
                </a:r>
                <a:r>
                  <a:rPr lang="tr-TR" dirty="0" err="1"/>
                  <a:t>skaler</a:t>
                </a:r>
                <a:r>
                  <a:rPr lang="tr-TR" dirty="0"/>
                  <a:t> bir fonksiyonu gösterir. Bu, gerçekte bir sistem özelliğinin tanımıdır. Bu yaygın özelliğe </a:t>
                </a:r>
                <a:r>
                  <a:rPr lang="tr-TR" b="1" dirty="0" err="1">
                    <a:solidFill>
                      <a:srgbClr val="FF0000"/>
                    </a:solidFill>
                  </a:rPr>
                  <a:t>entropi</a:t>
                </a:r>
                <a:r>
                  <a:rPr lang="tr-TR" dirty="0"/>
                  <a:t> diyeceğiz; bunun diferansiyeli</a:t>
                </a:r>
              </a:p>
            </p:txBody>
          </p:sp>
        </mc:Choice>
        <mc:Fallback xmlns="">
          <p:sp>
            <p:nvSpPr>
              <p:cNvPr id="3" name="Dikdörtgen 2"/>
              <p:cNvSpPr>
                <a:spLocks noRot="1" noChangeAspect="1" noMove="1" noResize="1" noEditPoints="1" noAdjustHandles="1" noChangeArrowheads="1" noChangeShapeType="1" noTextEdit="1"/>
              </p:cNvSpPr>
              <p:nvPr/>
            </p:nvSpPr>
            <p:spPr>
              <a:xfrm>
                <a:off x="130059" y="1340768"/>
                <a:ext cx="8794437" cy="3033907"/>
              </a:xfrm>
              <a:prstGeom prst="rect">
                <a:avLst/>
              </a:prstGeom>
              <a:blipFill rotWithShape="1">
                <a:blip r:embed="rId4"/>
                <a:stretch>
                  <a:fillRect l="-554" t="-1004" b="-2209"/>
                </a:stretch>
              </a:blipFill>
            </p:spPr>
            <p:txBody>
              <a:bodyPr/>
              <a:lstStyle/>
              <a:p>
                <a:r>
                  <a:rPr lang="tr-TR">
                    <a:noFill/>
                  </a:rPr>
                  <a:t> </a:t>
                </a:r>
              </a:p>
            </p:txBody>
          </p:sp>
        </mc:Fallback>
      </mc:AlternateContent>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961" y="4870353"/>
            <a:ext cx="55911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122615" y="5841727"/>
            <a:ext cx="4881433" cy="369332"/>
          </a:xfrm>
          <a:prstGeom prst="rect">
            <a:avLst/>
          </a:prstGeom>
        </p:spPr>
        <p:txBody>
          <a:bodyPr wrap="square">
            <a:spAutoFit/>
          </a:bodyPr>
          <a:lstStyle/>
          <a:p>
            <a:r>
              <a:rPr lang="tr-TR" sz="1400" dirty="0">
                <a:solidFill>
                  <a:schemeClr val="accent2"/>
                </a:solidFill>
              </a:rPr>
              <a:t>Burada “tr” alt indisi işlemin tersinir olduğunu göstermektedir</a:t>
            </a:r>
            <a:r>
              <a:rPr lang="tr-TR" dirty="0">
                <a:solidFill>
                  <a:schemeClr val="accent2"/>
                </a:solidFill>
              </a:rPr>
              <a:t>.</a:t>
            </a:r>
          </a:p>
        </p:txBody>
      </p:sp>
      <p:sp>
        <p:nvSpPr>
          <p:cNvPr id="7" name="Slayt Numarası Yer Tutucusu 6"/>
          <p:cNvSpPr>
            <a:spLocks noGrp="1"/>
          </p:cNvSpPr>
          <p:nvPr>
            <p:ph type="sldNum" sz="quarter" idx="12"/>
          </p:nvPr>
        </p:nvSpPr>
        <p:spPr/>
        <p:txBody>
          <a:bodyPr/>
          <a:lstStyle/>
          <a:p>
            <a:fld id="{404BEFF7-B7DF-46FB-8C18-48C9339AFC4D}" type="slidenum">
              <a:rPr lang="tr-TR" smtClean="0"/>
              <a:t>5</a:t>
            </a:fld>
            <a:endParaRPr lang="tr-TR"/>
          </a:p>
        </p:txBody>
      </p:sp>
    </p:spTree>
    <p:extLst>
      <p:ext uri="{BB962C8B-B14F-4D97-AF65-F5344CB8AC3E}">
        <p14:creationId xmlns:p14="http://schemas.microsoft.com/office/powerpoint/2010/main" val="23134073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30871"/>
            <a:ext cx="8809323"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etin kutusu 2"/>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sp>
        <p:nvSpPr>
          <p:cNvPr id="2" name="Slayt Numarası Yer Tutucusu 1"/>
          <p:cNvSpPr>
            <a:spLocks noGrp="1"/>
          </p:cNvSpPr>
          <p:nvPr>
            <p:ph type="sldNum" sz="quarter" idx="12"/>
          </p:nvPr>
        </p:nvSpPr>
        <p:spPr/>
        <p:txBody>
          <a:bodyPr/>
          <a:lstStyle/>
          <a:p>
            <a:fld id="{404BEFF7-B7DF-46FB-8C18-48C9339AFC4D}" type="slidenum">
              <a:rPr lang="tr-TR" smtClean="0"/>
              <a:t>50</a:t>
            </a:fld>
            <a:endParaRPr lang="tr-TR"/>
          </a:p>
        </p:txBody>
      </p:sp>
    </p:spTree>
    <p:extLst>
      <p:ext uri="{BB962C8B-B14F-4D97-AF65-F5344CB8AC3E}">
        <p14:creationId xmlns:p14="http://schemas.microsoft.com/office/powerpoint/2010/main" val="6493040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94" y="1135794"/>
            <a:ext cx="8809323"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5958555"/>
            <a:ext cx="7934325"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etin kutusu 4"/>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sp>
        <p:nvSpPr>
          <p:cNvPr id="2" name="Slayt Numarası Yer Tutucusu 1"/>
          <p:cNvSpPr>
            <a:spLocks noGrp="1"/>
          </p:cNvSpPr>
          <p:nvPr>
            <p:ph type="sldNum" sz="quarter" idx="12"/>
          </p:nvPr>
        </p:nvSpPr>
        <p:spPr/>
        <p:txBody>
          <a:bodyPr/>
          <a:lstStyle/>
          <a:p>
            <a:fld id="{404BEFF7-B7DF-46FB-8C18-48C9339AFC4D}" type="slidenum">
              <a:rPr lang="tr-TR" smtClean="0"/>
              <a:t>51</a:t>
            </a:fld>
            <a:endParaRPr lang="tr-TR"/>
          </a:p>
        </p:txBody>
      </p:sp>
    </p:spTree>
    <p:extLst>
      <p:ext uri="{BB962C8B-B14F-4D97-AF65-F5344CB8AC3E}">
        <p14:creationId xmlns:p14="http://schemas.microsoft.com/office/powerpoint/2010/main" val="11296874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38" y="1248772"/>
            <a:ext cx="8809323"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etin kutusu 4"/>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sp>
        <p:nvSpPr>
          <p:cNvPr id="2" name="Slayt Numarası Yer Tutucusu 1"/>
          <p:cNvSpPr>
            <a:spLocks noGrp="1"/>
          </p:cNvSpPr>
          <p:nvPr>
            <p:ph type="sldNum" sz="quarter" idx="12"/>
          </p:nvPr>
        </p:nvSpPr>
        <p:spPr/>
        <p:txBody>
          <a:bodyPr/>
          <a:lstStyle/>
          <a:p>
            <a:fld id="{404BEFF7-B7DF-46FB-8C18-48C9339AFC4D}" type="slidenum">
              <a:rPr lang="tr-TR" smtClean="0"/>
              <a:t>52</a:t>
            </a:fld>
            <a:endParaRPr lang="tr-TR"/>
          </a:p>
        </p:txBody>
      </p:sp>
    </p:spTree>
    <p:extLst>
      <p:ext uri="{BB962C8B-B14F-4D97-AF65-F5344CB8AC3E}">
        <p14:creationId xmlns:p14="http://schemas.microsoft.com/office/powerpoint/2010/main" val="16176083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268760"/>
            <a:ext cx="8809323"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sp>
        <p:nvSpPr>
          <p:cNvPr id="2" name="Slayt Numarası Yer Tutucusu 1"/>
          <p:cNvSpPr>
            <a:spLocks noGrp="1"/>
          </p:cNvSpPr>
          <p:nvPr>
            <p:ph type="sldNum" sz="quarter" idx="12"/>
          </p:nvPr>
        </p:nvSpPr>
        <p:spPr/>
        <p:txBody>
          <a:bodyPr/>
          <a:lstStyle/>
          <a:p>
            <a:fld id="{404BEFF7-B7DF-46FB-8C18-48C9339AFC4D}" type="slidenum">
              <a:rPr lang="tr-TR" smtClean="0"/>
              <a:t>53</a:t>
            </a:fld>
            <a:endParaRPr lang="tr-TR"/>
          </a:p>
        </p:txBody>
      </p:sp>
    </p:spTree>
    <p:extLst>
      <p:ext uri="{BB962C8B-B14F-4D97-AF65-F5344CB8AC3E}">
        <p14:creationId xmlns:p14="http://schemas.microsoft.com/office/powerpoint/2010/main" val="14159896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38" y="1268760"/>
            <a:ext cx="8809323"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179512" y="116632"/>
            <a:ext cx="8809323" cy="1015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tr-TR" sz="2000" b="1" dirty="0">
              <a:solidFill>
                <a:srgbClr val="7030A0"/>
              </a:solidFill>
            </a:endParaRPr>
          </a:p>
          <a:p>
            <a:pPr algn="ctr"/>
            <a:r>
              <a:rPr lang="tr-TR" sz="2000" b="1" dirty="0">
                <a:solidFill>
                  <a:schemeClr val="accent6">
                    <a:lumMod val="50000"/>
                  </a:schemeClr>
                </a:solidFill>
                <a:latin typeface="Gill Sans Ultra Bold" panose="020B0A02020104020203" pitchFamily="34" charset="0"/>
              </a:rPr>
              <a:t>ÇÖZÜMLÜ PROBLEMLER</a:t>
            </a:r>
          </a:p>
          <a:p>
            <a:pPr algn="ctr"/>
            <a:endParaRPr lang="tr-TR" sz="2000" b="1" dirty="0">
              <a:solidFill>
                <a:srgbClr val="7030A0"/>
              </a:solidFill>
            </a:endParaRPr>
          </a:p>
        </p:txBody>
      </p:sp>
      <p:sp>
        <p:nvSpPr>
          <p:cNvPr id="2" name="Slayt Numarası Yer Tutucusu 1"/>
          <p:cNvSpPr>
            <a:spLocks noGrp="1"/>
          </p:cNvSpPr>
          <p:nvPr>
            <p:ph type="sldNum" sz="quarter" idx="12"/>
          </p:nvPr>
        </p:nvSpPr>
        <p:spPr/>
        <p:txBody>
          <a:bodyPr/>
          <a:lstStyle/>
          <a:p>
            <a:fld id="{404BEFF7-B7DF-46FB-8C18-48C9339AFC4D}" type="slidenum">
              <a:rPr lang="tr-TR" smtClean="0"/>
              <a:t>54</a:t>
            </a:fld>
            <a:endParaRPr lang="tr-TR"/>
          </a:p>
        </p:txBody>
      </p:sp>
    </p:spTree>
    <p:extLst>
      <p:ext uri="{BB962C8B-B14F-4D97-AF65-F5344CB8AC3E}">
        <p14:creationId xmlns:p14="http://schemas.microsoft.com/office/powerpoint/2010/main" val="611981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755650" y="76200"/>
            <a:ext cx="784860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tr-TR" altLang="tr-TR" b="1">
                <a:solidFill>
                  <a:srgbClr val="FF3399"/>
                </a:solidFill>
                <a:effectLst>
                  <a:outerShdw blurRad="38100" dist="38100" dir="2700000" algn="tl">
                    <a:srgbClr val="C0C0C0"/>
                  </a:outerShdw>
                </a:effectLst>
              </a:rPr>
              <a:t>ÖRNEK </a:t>
            </a:r>
          </a:p>
          <a:p>
            <a:pPr fontAlgn="base">
              <a:spcBef>
                <a:spcPct val="0"/>
              </a:spcBef>
              <a:spcAft>
                <a:spcPct val="0"/>
              </a:spcAft>
            </a:pPr>
            <a:endParaRPr lang="tr-TR" altLang="tr-TR" b="1">
              <a:solidFill>
                <a:srgbClr val="FF3399"/>
              </a:solidFill>
              <a:effectLst>
                <a:outerShdw blurRad="38100" dist="38100" dir="2700000" algn="tl">
                  <a:srgbClr val="C0C0C0"/>
                </a:outerShdw>
              </a:effectLst>
            </a:endParaRPr>
          </a:p>
          <a:p>
            <a:pPr fontAlgn="base">
              <a:spcBef>
                <a:spcPct val="0"/>
              </a:spcBef>
              <a:spcAft>
                <a:spcPct val="0"/>
              </a:spcAft>
            </a:pPr>
            <a:r>
              <a:rPr lang="tr-TR" altLang="tr-TR" sz="1400" b="1">
                <a:solidFill>
                  <a:srgbClr val="FFFFFF"/>
                </a:solidFill>
              </a:rPr>
              <a:t>Bir hal değişimi sırasında, sistemden 300 K sıcaklıktaki çevre havaya, şekilde gösterildiği gibi 750 kJ ısı geçişi olmaktadır. Bu hal değişimi sırasında çevre havanın entropi değişimini hesaplayın </a:t>
            </a:r>
          </a:p>
        </p:txBody>
      </p:sp>
      <p:pic>
        <p:nvPicPr>
          <p:cNvPr id="706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1700213"/>
            <a:ext cx="1865312"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0" name="Text Box 4"/>
          <p:cNvSpPr txBox="1">
            <a:spLocks noChangeArrowheads="1"/>
          </p:cNvSpPr>
          <p:nvPr/>
        </p:nvSpPr>
        <p:spPr bwMode="auto">
          <a:xfrm>
            <a:off x="755650" y="2349500"/>
            <a:ext cx="5616575"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altLang="tr-TR" sz="1400" b="1">
                <a:solidFill>
                  <a:srgbClr val="FF3300"/>
                </a:solidFill>
              </a:rPr>
              <a:t>Çözüm </a:t>
            </a:r>
          </a:p>
          <a:p>
            <a:pPr algn="just" fontAlgn="base">
              <a:spcBef>
                <a:spcPct val="50000"/>
              </a:spcBef>
              <a:spcAft>
                <a:spcPct val="0"/>
              </a:spcAft>
            </a:pPr>
            <a:r>
              <a:rPr lang="tr-TR" altLang="tr-TR" sz="1400" b="1">
                <a:solidFill>
                  <a:srgbClr val="000000"/>
                </a:solidFill>
              </a:rPr>
              <a:t>Çevre hava büyük miktarlarda ısı alışverişini sıcaklığı değişmeden yapabilmektedir. Bu nedenle, 300 K sıcaklıkta bir ısıl enerji deposu olarak gözönüne alınabilir ve entropi değişimi:</a:t>
            </a:r>
          </a:p>
        </p:txBody>
      </p:sp>
      <p:pic>
        <p:nvPicPr>
          <p:cNvPr id="706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324" y="3606801"/>
            <a:ext cx="3959225"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2" name="Text Box 6"/>
          <p:cNvSpPr txBox="1">
            <a:spLocks noChangeArrowheads="1"/>
          </p:cNvSpPr>
          <p:nvPr/>
        </p:nvSpPr>
        <p:spPr bwMode="auto">
          <a:xfrm>
            <a:off x="971550" y="4941888"/>
            <a:ext cx="6121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altLang="tr-TR" sz="1400" b="1">
                <a:solidFill>
                  <a:srgbClr val="000000"/>
                </a:solidFill>
              </a:rPr>
              <a:t>Q</a:t>
            </a:r>
            <a:r>
              <a:rPr lang="tr-TR" altLang="tr-TR" sz="1400" b="1" baseline="-25000">
                <a:solidFill>
                  <a:srgbClr val="000000"/>
                </a:solidFill>
              </a:rPr>
              <a:t>çevre</a:t>
            </a:r>
            <a:r>
              <a:rPr lang="tr-TR" altLang="tr-TR" sz="1400" b="1">
                <a:solidFill>
                  <a:srgbClr val="000000"/>
                </a:solidFill>
              </a:rPr>
              <a:t> ve </a:t>
            </a:r>
            <a:r>
              <a:rPr lang="tr-TR" altLang="tr-TR" sz="1400" b="1">
                <a:solidFill>
                  <a:srgbClr val="000000"/>
                </a:solidFill>
                <a:sym typeface="Symbol" panose="05050102010706020507" pitchFamily="18" charset="2"/>
              </a:rPr>
              <a:t>S</a:t>
            </a:r>
            <a:r>
              <a:rPr lang="tr-TR" altLang="tr-TR" sz="1400" b="1" baseline="-25000">
                <a:solidFill>
                  <a:srgbClr val="000000"/>
                </a:solidFill>
                <a:sym typeface="Symbol" panose="05050102010706020507" pitchFamily="18" charset="2"/>
              </a:rPr>
              <a:t>çevre</a:t>
            </a:r>
            <a:r>
              <a:rPr lang="tr-TR" altLang="tr-TR" sz="1400" b="1">
                <a:solidFill>
                  <a:srgbClr val="000000"/>
                </a:solidFill>
                <a:sym typeface="Symbol" panose="05050102010706020507" pitchFamily="18" charset="2"/>
              </a:rPr>
              <a:t> </a:t>
            </a:r>
            <a:r>
              <a:rPr lang="tr-TR" altLang="tr-TR" sz="1400" b="1">
                <a:solidFill>
                  <a:srgbClr val="000000"/>
                </a:solidFill>
              </a:rPr>
              <a:t>artı değerlerdir, çünkü ısı geçişi çevreye olmaktadır.</a:t>
            </a:r>
          </a:p>
        </p:txBody>
      </p:sp>
    </p:spTree>
    <p:extLst>
      <p:ext uri="{BB962C8B-B14F-4D97-AF65-F5344CB8AC3E}">
        <p14:creationId xmlns:p14="http://schemas.microsoft.com/office/powerpoint/2010/main" val="12681960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685800" y="152400"/>
            <a:ext cx="7561263"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tr-TR" altLang="tr-TR" b="1">
                <a:solidFill>
                  <a:srgbClr val="FF3399"/>
                </a:solidFill>
                <a:effectLst>
                  <a:outerShdw blurRad="38100" dist="38100" dir="2700000" algn="tl">
                    <a:srgbClr val="C0C0C0"/>
                  </a:outerShdw>
                </a:effectLst>
              </a:rPr>
              <a:t>ÖRNEK </a:t>
            </a:r>
          </a:p>
          <a:p>
            <a:pPr fontAlgn="base">
              <a:spcBef>
                <a:spcPct val="0"/>
              </a:spcBef>
              <a:spcAft>
                <a:spcPct val="0"/>
              </a:spcAft>
            </a:pPr>
            <a:r>
              <a:rPr lang="tr-TR" altLang="tr-TR" sz="1400" b="1">
                <a:solidFill>
                  <a:srgbClr val="FFFFFF"/>
                </a:solidFill>
              </a:rPr>
              <a:t>800 K sıcaklıktaki bir ısıl enerji deposundan </a:t>
            </a:r>
            <a:r>
              <a:rPr lang="tr-TR" altLang="tr-TR" sz="1400" b="1" i="1">
                <a:solidFill>
                  <a:srgbClr val="FFFFFF"/>
                </a:solidFill>
              </a:rPr>
              <a:t>(a) </a:t>
            </a:r>
            <a:r>
              <a:rPr lang="tr-TR" altLang="tr-TR" sz="1400" b="1">
                <a:solidFill>
                  <a:srgbClr val="FFFFFF"/>
                </a:solidFill>
              </a:rPr>
              <a:t>500 K, </a:t>
            </a:r>
            <a:r>
              <a:rPr lang="tr-TR" altLang="tr-TR" sz="1400" b="1" i="1">
                <a:solidFill>
                  <a:srgbClr val="FFFFFF"/>
                </a:solidFill>
              </a:rPr>
              <a:t>(b) </a:t>
            </a:r>
            <a:r>
              <a:rPr lang="tr-TR" altLang="tr-TR" sz="1400" b="1">
                <a:solidFill>
                  <a:srgbClr val="FFFFFF"/>
                </a:solidFill>
              </a:rPr>
              <a:t>750 K sıcaklığındaki bir ısıl enerji deposuna 2000 kJ ısı ısı geçişi olmaktadır. Hangi işlemin daha tersinmez olduğunu belirleyin.</a:t>
            </a:r>
          </a:p>
        </p:txBody>
      </p:sp>
      <p:pic>
        <p:nvPicPr>
          <p:cNvPr id="747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060575"/>
            <a:ext cx="2401888"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447800"/>
            <a:ext cx="5689600" cy="211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3581400"/>
            <a:ext cx="5832475"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8" name="Text Box 6"/>
          <p:cNvSpPr txBox="1">
            <a:spLocks noChangeArrowheads="1"/>
          </p:cNvSpPr>
          <p:nvPr/>
        </p:nvSpPr>
        <p:spPr bwMode="auto">
          <a:xfrm>
            <a:off x="323850" y="5410200"/>
            <a:ext cx="8424863" cy="9429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tr-TR" altLang="tr-TR" sz="1400" b="1">
                <a:solidFill>
                  <a:srgbClr val="000000"/>
                </a:solidFill>
              </a:rPr>
              <a:t>İkinci şıktaki ısı geçişi için toplam entropi değişimi daha azdır, bu nedenle tersinmezlik daha azdır. Bu beklenen bir sonuçtur, çünkü ısıl enerji depoları arasındaki sıcaklık farkı daha küçüktür. Bu hal değişimleriyle ilgili tersinmezlikler iki ısıl enerji deposu arasında bir Carnot ısı makinesini çalıştırarak yokedilebilir, bu durumda </a:t>
            </a:r>
            <a:r>
              <a:rPr lang="tr-TR" altLang="tr-TR" sz="1400" b="1">
                <a:solidFill>
                  <a:srgbClr val="000000"/>
                </a:solidFill>
                <a:sym typeface="Symbol" panose="05050102010706020507" pitchFamily="18" charset="2"/>
              </a:rPr>
              <a:t></a:t>
            </a:r>
            <a:r>
              <a:rPr lang="tr-TR" altLang="tr-TR" sz="1400" b="1" i="1">
                <a:solidFill>
                  <a:srgbClr val="000000"/>
                </a:solidFill>
              </a:rPr>
              <a:t>S</a:t>
            </a:r>
            <a:r>
              <a:rPr lang="tr-TR" altLang="tr-TR" sz="1400" b="1" i="1" baseline="-25000">
                <a:solidFill>
                  <a:srgbClr val="000000"/>
                </a:solidFill>
              </a:rPr>
              <a:t>top</a:t>
            </a:r>
            <a:r>
              <a:rPr lang="tr-TR" altLang="tr-TR" sz="1400" b="1">
                <a:solidFill>
                  <a:srgbClr val="000000"/>
                </a:solidFill>
              </a:rPr>
              <a:t>= 0 olur.</a:t>
            </a:r>
          </a:p>
        </p:txBody>
      </p:sp>
    </p:spTree>
    <p:extLst>
      <p:ext uri="{BB962C8B-B14F-4D97-AF65-F5344CB8AC3E}">
        <p14:creationId xmlns:p14="http://schemas.microsoft.com/office/powerpoint/2010/main" val="26036621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684213" y="152400"/>
            <a:ext cx="78486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tr-TR" altLang="tr-TR" b="1" dirty="0">
                <a:solidFill>
                  <a:srgbClr val="FF3399"/>
                </a:solidFill>
                <a:effectLst>
                  <a:outerShdw blurRad="38100" dist="38100" dir="2700000" algn="tl">
                    <a:srgbClr val="C0C0C0"/>
                  </a:outerShdw>
                </a:effectLst>
              </a:rPr>
              <a:t>ÖRNEK</a:t>
            </a:r>
            <a:r>
              <a:rPr lang="tr-TR" altLang="tr-TR" sz="1400" b="1" dirty="0">
                <a:solidFill>
                  <a:srgbClr val="000000"/>
                </a:solidFill>
              </a:rPr>
              <a:t> </a:t>
            </a:r>
          </a:p>
          <a:p>
            <a:pPr fontAlgn="base">
              <a:spcBef>
                <a:spcPct val="0"/>
              </a:spcBef>
              <a:spcAft>
                <a:spcPct val="0"/>
              </a:spcAft>
            </a:pPr>
            <a:r>
              <a:rPr lang="tr-TR" altLang="tr-TR" sz="1400" b="1" dirty="0">
                <a:solidFill>
                  <a:srgbClr val="FFFFFF"/>
                </a:solidFill>
              </a:rPr>
              <a:t>Sabit hacimli kapalı bir kapta başlangıçta 20 °C sıcaklık ve 140 </a:t>
            </a:r>
            <a:r>
              <a:rPr lang="tr-TR" altLang="tr-TR" sz="1400" b="1" dirty="0" err="1">
                <a:solidFill>
                  <a:srgbClr val="FFFFFF"/>
                </a:solidFill>
              </a:rPr>
              <a:t>kPa</a:t>
            </a:r>
            <a:r>
              <a:rPr lang="tr-TR" altLang="tr-TR" sz="1400" b="1" dirty="0">
                <a:solidFill>
                  <a:srgbClr val="FFFFFF"/>
                </a:solidFill>
              </a:rPr>
              <a:t> basınçta 5 kg soğutucu akışkan-134a bulunmaktadır. Daha sonra soğutucu akışkandan basıncı 100 </a:t>
            </a:r>
            <a:r>
              <a:rPr lang="tr-TR" altLang="tr-TR" sz="1400" b="1" dirty="0" err="1">
                <a:solidFill>
                  <a:srgbClr val="FFFFFF"/>
                </a:solidFill>
              </a:rPr>
              <a:t>kPa</a:t>
            </a:r>
            <a:r>
              <a:rPr lang="tr-TR" altLang="tr-TR" sz="1400" b="1" dirty="0">
                <a:solidFill>
                  <a:srgbClr val="FFFFFF"/>
                </a:solidFill>
              </a:rPr>
              <a:t> olana kadar ısı çekilmekte ve bu arada soğutucu akışkan bir döner kanatla karıştırılmaktadır. Bu hal değişimi sırasında soğutucu akışkan-134a'nin </a:t>
            </a:r>
            <a:r>
              <a:rPr lang="tr-TR" altLang="tr-TR" sz="1400" b="1" dirty="0" err="1">
                <a:solidFill>
                  <a:srgbClr val="FFFFFF"/>
                </a:solidFill>
              </a:rPr>
              <a:t>entropi</a:t>
            </a:r>
            <a:r>
              <a:rPr lang="tr-TR" altLang="tr-TR" sz="1400" b="1" dirty="0">
                <a:solidFill>
                  <a:srgbClr val="FFFFFF"/>
                </a:solidFill>
              </a:rPr>
              <a:t> değişimini hesaplayın.</a:t>
            </a:r>
          </a:p>
        </p:txBody>
      </p:sp>
      <p:sp>
        <p:nvSpPr>
          <p:cNvPr id="76803" name="Text Box 3"/>
          <p:cNvSpPr txBox="1">
            <a:spLocks noChangeArrowheads="1"/>
          </p:cNvSpPr>
          <p:nvPr/>
        </p:nvSpPr>
        <p:spPr bwMode="auto">
          <a:xfrm>
            <a:off x="755650" y="1773238"/>
            <a:ext cx="741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altLang="tr-TR" sz="1400" b="1">
                <a:solidFill>
                  <a:srgbClr val="FF3300"/>
                </a:solidFill>
              </a:rPr>
              <a:t>Çözüm</a:t>
            </a:r>
            <a:r>
              <a:rPr lang="tr-TR" altLang="tr-TR" sz="1400">
                <a:solidFill>
                  <a:srgbClr val="FF3300"/>
                </a:solidFill>
              </a:rPr>
              <a:t> </a:t>
            </a:r>
          </a:p>
        </p:txBody>
      </p:sp>
      <p:pic>
        <p:nvPicPr>
          <p:cNvPr id="768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133600"/>
            <a:ext cx="4392612" cy="129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500438"/>
            <a:ext cx="3816350" cy="68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292600"/>
            <a:ext cx="5327650"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4868863"/>
            <a:ext cx="4535488"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1844675"/>
            <a:ext cx="25209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888" y="3789363"/>
            <a:ext cx="2808287" cy="245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98748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684213" y="152400"/>
            <a:ext cx="7848600"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tr-TR" altLang="tr-TR" b="1" dirty="0">
                <a:solidFill>
                  <a:srgbClr val="FF3399"/>
                </a:solidFill>
                <a:effectLst>
                  <a:outerShdw blurRad="38100" dist="38100" dir="2700000" algn="tl">
                    <a:srgbClr val="C0C0C0"/>
                  </a:outerShdw>
                </a:effectLst>
              </a:rPr>
              <a:t>ÖRNEK</a:t>
            </a:r>
          </a:p>
          <a:p>
            <a:pPr algn="just" fontAlgn="base">
              <a:spcBef>
                <a:spcPct val="0"/>
              </a:spcBef>
              <a:spcAft>
                <a:spcPct val="0"/>
              </a:spcAft>
            </a:pPr>
            <a:r>
              <a:rPr lang="tr-TR" altLang="tr-TR" sz="1400" b="1" dirty="0">
                <a:solidFill>
                  <a:srgbClr val="FFFFFF"/>
                </a:solidFill>
              </a:rPr>
              <a:t>Su buharı sürekli akışlı </a:t>
            </a:r>
            <a:r>
              <a:rPr lang="tr-TR" altLang="tr-TR" sz="1400" b="1" dirty="0" err="1">
                <a:solidFill>
                  <a:srgbClr val="FFFFFF"/>
                </a:solidFill>
              </a:rPr>
              <a:t>adyabatik</a:t>
            </a:r>
            <a:r>
              <a:rPr lang="tr-TR" altLang="tr-TR" sz="1400" b="1" dirty="0">
                <a:solidFill>
                  <a:srgbClr val="FFFFFF"/>
                </a:solidFill>
              </a:rPr>
              <a:t> bir türbine 5 </a:t>
            </a:r>
            <a:r>
              <a:rPr lang="tr-TR" altLang="tr-TR" sz="1400" b="1" dirty="0" err="1">
                <a:solidFill>
                  <a:srgbClr val="FFFFFF"/>
                </a:solidFill>
              </a:rPr>
              <a:t>MPa</a:t>
            </a:r>
            <a:r>
              <a:rPr lang="tr-TR" altLang="tr-TR" sz="1400" b="1" dirty="0">
                <a:solidFill>
                  <a:srgbClr val="FFFFFF"/>
                </a:solidFill>
              </a:rPr>
              <a:t> basınç ve 450 °C sıcaklıkta girmekte ve 1.4 </a:t>
            </a:r>
            <a:r>
              <a:rPr lang="tr-TR" altLang="tr-TR" sz="1400" b="1" dirty="0" err="1">
                <a:solidFill>
                  <a:srgbClr val="FFFFFF"/>
                </a:solidFill>
              </a:rPr>
              <a:t>MPa</a:t>
            </a:r>
            <a:r>
              <a:rPr lang="tr-TR" altLang="tr-TR" sz="1400" b="1" dirty="0">
                <a:solidFill>
                  <a:srgbClr val="FFFFFF"/>
                </a:solidFill>
              </a:rPr>
              <a:t> basınçta çıkmaktadır. Akışın tersinir, kinetik ve potansiyel enerji değişimlerinin ihmal edilebilir olduğunu kabul ederek, türbindeki akış sırasında buharın birim kütlesi tarafından yapılan işi hesaplayın.</a:t>
            </a:r>
          </a:p>
        </p:txBody>
      </p:sp>
      <p:pic>
        <p:nvPicPr>
          <p:cNvPr id="788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81400"/>
            <a:ext cx="2665413"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676400"/>
            <a:ext cx="214312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060575"/>
            <a:ext cx="5111750"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4076700"/>
            <a:ext cx="4751388" cy="120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00" y="5661025"/>
            <a:ext cx="4535488"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6" name="Text Box 8"/>
          <p:cNvSpPr txBox="1">
            <a:spLocks noChangeArrowheads="1"/>
          </p:cNvSpPr>
          <p:nvPr/>
        </p:nvSpPr>
        <p:spPr bwMode="auto">
          <a:xfrm>
            <a:off x="3048000" y="1524000"/>
            <a:ext cx="2449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altLang="tr-TR" sz="1400" b="1">
                <a:solidFill>
                  <a:srgbClr val="FF3300"/>
                </a:solidFill>
              </a:rPr>
              <a:t>Çözüm</a:t>
            </a:r>
          </a:p>
        </p:txBody>
      </p:sp>
    </p:spTree>
    <p:extLst>
      <p:ext uri="{BB962C8B-B14F-4D97-AF65-F5344CB8AC3E}">
        <p14:creationId xmlns:p14="http://schemas.microsoft.com/office/powerpoint/2010/main" val="37734849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611188" y="0"/>
            <a:ext cx="8137525" cy="249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tr-TR" altLang="tr-TR" b="1">
                <a:solidFill>
                  <a:srgbClr val="FF3399"/>
                </a:solidFill>
                <a:effectLst>
                  <a:outerShdw blurRad="38100" dist="38100" dir="2700000" algn="tl">
                    <a:srgbClr val="C0C0C0"/>
                  </a:outerShdw>
                </a:effectLst>
              </a:rPr>
              <a:t>ÖRNEK</a:t>
            </a:r>
          </a:p>
          <a:p>
            <a:pPr fontAlgn="base">
              <a:spcBef>
                <a:spcPct val="0"/>
              </a:spcBef>
              <a:spcAft>
                <a:spcPct val="0"/>
              </a:spcAft>
            </a:pPr>
            <a:r>
              <a:rPr lang="tr-TR" altLang="tr-TR" sz="1400" b="1">
                <a:solidFill>
                  <a:srgbClr val="FFFFFF"/>
                </a:solidFill>
              </a:rPr>
              <a:t>Azot gazı sürekli akışlı açık bir sistemde, 100 kPa basınç ve 17 °C sıcaklıktan 600 kPa basınç ve 57 °C sıcaklığa sıkıştırılmaktadır. Sıkıştırma işlemi sırasında azotun entropi değişimini, (a) azot tablosundaki özelik değerlerini kullanarak, </a:t>
            </a:r>
            <a:r>
              <a:rPr lang="tr-TR" altLang="tr-TR" sz="1400" b="1" i="1">
                <a:solidFill>
                  <a:srgbClr val="FFFFFF"/>
                </a:solidFill>
              </a:rPr>
              <a:t>(b) </a:t>
            </a:r>
            <a:r>
              <a:rPr lang="tr-TR" altLang="tr-TR" sz="1400" b="1">
                <a:solidFill>
                  <a:srgbClr val="FFFFFF"/>
                </a:solidFill>
              </a:rPr>
              <a:t>ortalama özgül ısıları kullanarak hesaplayın.</a:t>
            </a:r>
          </a:p>
          <a:p>
            <a:pPr fontAlgn="base">
              <a:spcBef>
                <a:spcPct val="0"/>
              </a:spcBef>
              <a:spcAft>
                <a:spcPct val="0"/>
              </a:spcAft>
            </a:pPr>
            <a:endParaRPr lang="tr-TR" altLang="tr-TR" sz="1400" b="1">
              <a:solidFill>
                <a:srgbClr val="FFFFFF"/>
              </a:solidFill>
            </a:endParaRPr>
          </a:p>
          <a:p>
            <a:pPr fontAlgn="base">
              <a:spcBef>
                <a:spcPct val="0"/>
              </a:spcBef>
              <a:spcAft>
                <a:spcPct val="0"/>
              </a:spcAft>
            </a:pPr>
            <a:endParaRPr lang="tr-TR" altLang="tr-TR" sz="1400" b="1">
              <a:solidFill>
                <a:srgbClr val="000000"/>
              </a:solidFill>
            </a:endParaRPr>
          </a:p>
          <a:p>
            <a:pPr fontAlgn="base">
              <a:spcBef>
                <a:spcPct val="0"/>
              </a:spcBef>
              <a:spcAft>
                <a:spcPct val="0"/>
              </a:spcAft>
            </a:pPr>
            <a:r>
              <a:rPr lang="tr-TR" altLang="tr-TR" sz="1400" b="1">
                <a:solidFill>
                  <a:srgbClr val="000000"/>
                </a:solidFill>
              </a:rPr>
              <a:t>Verilen koşullarda azot mükemmel gaz kabul edilebilir, çünkü kritik nokta değerleriyle karşılaştırıldığında sıcaklığı yüksek, basıncı düşüktür (azot için, </a:t>
            </a:r>
            <a:r>
              <a:rPr lang="tr-TR" altLang="tr-TR" sz="1400" b="1" i="1">
                <a:solidFill>
                  <a:srgbClr val="000000"/>
                </a:solidFill>
              </a:rPr>
              <a:t>T</a:t>
            </a:r>
            <a:r>
              <a:rPr lang="tr-TR" altLang="tr-TR" sz="1400" b="1" i="1" baseline="-25000">
                <a:solidFill>
                  <a:srgbClr val="000000"/>
                </a:solidFill>
              </a:rPr>
              <a:t>cr</a:t>
            </a:r>
            <a:r>
              <a:rPr lang="tr-TR" altLang="tr-TR" sz="1400" b="1" i="1">
                <a:solidFill>
                  <a:srgbClr val="000000"/>
                </a:solidFill>
              </a:rPr>
              <a:t> = </a:t>
            </a:r>
            <a:r>
              <a:rPr lang="tr-TR" altLang="tr-TR" sz="1400" b="1">
                <a:solidFill>
                  <a:srgbClr val="000000"/>
                </a:solidFill>
              </a:rPr>
              <a:t>-147 °C ve </a:t>
            </a:r>
            <a:r>
              <a:rPr lang="tr-TR" altLang="tr-TR" sz="1400" b="1" i="1">
                <a:solidFill>
                  <a:srgbClr val="000000"/>
                </a:solidFill>
              </a:rPr>
              <a:t>P</a:t>
            </a:r>
            <a:r>
              <a:rPr lang="tr-TR" altLang="tr-TR" sz="1400" b="1" i="1" baseline="-25000">
                <a:solidFill>
                  <a:srgbClr val="000000"/>
                </a:solidFill>
              </a:rPr>
              <a:t>cr</a:t>
            </a:r>
            <a:r>
              <a:rPr lang="tr-TR" altLang="tr-TR" sz="1400" b="1" i="1">
                <a:solidFill>
                  <a:srgbClr val="000000"/>
                </a:solidFill>
              </a:rPr>
              <a:t> </a:t>
            </a:r>
            <a:r>
              <a:rPr lang="tr-TR" altLang="tr-TR" sz="1400" b="1">
                <a:solidFill>
                  <a:srgbClr val="000000"/>
                </a:solidFill>
              </a:rPr>
              <a:t>= 3390 kPa). Bu nedenle mükemmel gaz kabulü altında çıkarılan entropi değişimi bağıntıları bu probleme uygulanabilir.</a:t>
            </a:r>
          </a:p>
        </p:txBody>
      </p:sp>
      <p:pic>
        <p:nvPicPr>
          <p:cNvPr id="839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2514600"/>
            <a:ext cx="406717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3124200"/>
            <a:ext cx="5076825" cy="122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5095875"/>
            <a:ext cx="4608513"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4" name="Text Box 6"/>
          <p:cNvSpPr txBox="1">
            <a:spLocks noChangeArrowheads="1"/>
          </p:cNvSpPr>
          <p:nvPr/>
        </p:nvSpPr>
        <p:spPr bwMode="auto">
          <a:xfrm>
            <a:off x="3995738" y="2362200"/>
            <a:ext cx="4968875" cy="7302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altLang="tr-TR" sz="1400" b="1">
                <a:solidFill>
                  <a:srgbClr val="000000"/>
                </a:solidFill>
              </a:rPr>
              <a:t>(a) Azot tablosunda (Tablo A-18) verilen özelikler birim-mol için verilmiştir. Verilen sıcaklıklardaki s° değerleri tablodan okunur ve denkleme konursa,</a:t>
            </a:r>
          </a:p>
        </p:txBody>
      </p:sp>
      <p:sp>
        <p:nvSpPr>
          <p:cNvPr id="83975" name="Text Box 7"/>
          <p:cNvSpPr txBox="1">
            <a:spLocks noChangeArrowheads="1"/>
          </p:cNvSpPr>
          <p:nvPr/>
        </p:nvSpPr>
        <p:spPr bwMode="auto">
          <a:xfrm>
            <a:off x="179388" y="4572000"/>
            <a:ext cx="8640762" cy="5175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altLang="tr-TR" sz="1400" b="1" i="1">
                <a:solidFill>
                  <a:srgbClr val="000000"/>
                </a:solidFill>
              </a:rPr>
              <a:t>b) </a:t>
            </a:r>
            <a:r>
              <a:rPr lang="tr-TR" altLang="tr-TR" sz="1400" b="1">
                <a:solidFill>
                  <a:srgbClr val="000000"/>
                </a:solidFill>
              </a:rPr>
              <a:t>Bu kez C</a:t>
            </a:r>
            <a:r>
              <a:rPr lang="tr-TR" altLang="tr-TR" sz="1400" b="1" baseline="-25000">
                <a:solidFill>
                  <a:srgbClr val="000000"/>
                </a:solidFill>
              </a:rPr>
              <a:t>p</a:t>
            </a:r>
            <a:r>
              <a:rPr lang="tr-TR" altLang="tr-TR" sz="1400" b="1">
                <a:solidFill>
                  <a:srgbClr val="000000"/>
                </a:solidFill>
              </a:rPr>
              <a:t> değeri sabit kabul edilsin ve ortalama sıcaklık olan 37 °C sıcaklıktaki </a:t>
            </a:r>
            <a:r>
              <a:rPr lang="tr-TR" altLang="tr-TR" sz="1400" b="1" i="1">
                <a:solidFill>
                  <a:srgbClr val="000000"/>
                </a:solidFill>
              </a:rPr>
              <a:t>C</a:t>
            </a:r>
            <a:r>
              <a:rPr lang="tr-TR" altLang="tr-TR" sz="1400" b="1" i="1" baseline="-25000">
                <a:solidFill>
                  <a:srgbClr val="000000"/>
                </a:solidFill>
              </a:rPr>
              <a:t>p</a:t>
            </a:r>
            <a:r>
              <a:rPr lang="tr-TR" altLang="tr-TR" sz="1400" b="1" i="1">
                <a:solidFill>
                  <a:srgbClr val="000000"/>
                </a:solidFill>
              </a:rPr>
              <a:t> </a:t>
            </a:r>
            <a:r>
              <a:rPr lang="tr-TR" altLang="tr-TR" sz="1400" b="1">
                <a:solidFill>
                  <a:srgbClr val="000000"/>
                </a:solidFill>
              </a:rPr>
              <a:t>değeri (Tablo A-26) kullanılsın. </a:t>
            </a:r>
          </a:p>
        </p:txBody>
      </p:sp>
    </p:spTree>
    <p:extLst>
      <p:ext uri="{BB962C8B-B14F-4D97-AF65-F5344CB8AC3E}">
        <p14:creationId xmlns:p14="http://schemas.microsoft.com/office/powerpoint/2010/main" val="3397368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sp>
        <p:nvSpPr>
          <p:cNvPr id="3" name="Dikdörtgen 2"/>
          <p:cNvSpPr/>
          <p:nvPr/>
        </p:nvSpPr>
        <p:spPr>
          <a:xfrm>
            <a:off x="111575" y="1556792"/>
            <a:ext cx="1761508" cy="369332"/>
          </a:xfrm>
          <a:prstGeom prst="rect">
            <a:avLst/>
          </a:prstGeom>
        </p:spPr>
        <p:txBody>
          <a:bodyPr wrap="none">
            <a:spAutoFit/>
          </a:bodyPr>
          <a:lstStyle/>
          <a:p>
            <a:r>
              <a:rPr lang="tr-TR" b="1" dirty="0"/>
              <a:t>6.2 TANIMLAMA</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75" y="2204864"/>
            <a:ext cx="3662498" cy="3456384"/>
          </a:xfrm>
          <a:prstGeom prst="rect">
            <a:avLst/>
          </a:prstGeom>
        </p:spPr>
      </p:pic>
      <p:sp>
        <p:nvSpPr>
          <p:cNvPr id="6" name="Dikdörtgen 5"/>
          <p:cNvSpPr/>
          <p:nvPr/>
        </p:nvSpPr>
        <p:spPr>
          <a:xfrm>
            <a:off x="3635896" y="2636912"/>
            <a:ext cx="5296044" cy="1477328"/>
          </a:xfrm>
          <a:prstGeom prst="rect">
            <a:avLst/>
          </a:prstGeom>
        </p:spPr>
        <p:txBody>
          <a:bodyPr wrap="square">
            <a:spAutoFit/>
          </a:bodyPr>
          <a:lstStyle/>
          <a:p>
            <a:pPr algn="just"/>
            <a:r>
              <a:rPr lang="tr-TR" dirty="0"/>
              <a:t>Yukarıdaki denklemden, tersinir bir işlem için </a:t>
            </a:r>
            <a:r>
              <a:rPr lang="tr-TR" b="1" dirty="0" err="1"/>
              <a:t>entropi</a:t>
            </a:r>
            <a:r>
              <a:rPr lang="tr-TR" dirty="0"/>
              <a:t> değişiminin, ısı geçiş işleminde enerjinin sisteme eklenmesine veya sistemden çekilmesine bağlı olarak ya pozitif ya da negatif  olabildiği görülmektedir.</a:t>
            </a:r>
          </a:p>
          <a:p>
            <a:pPr algn="just"/>
            <a:endParaRPr lang="tr-TR" dirty="0"/>
          </a:p>
        </p:txBody>
      </p:sp>
      <p:sp>
        <p:nvSpPr>
          <p:cNvPr id="7" name="Dikdörtgen 6"/>
          <p:cNvSpPr/>
          <p:nvPr/>
        </p:nvSpPr>
        <p:spPr>
          <a:xfrm>
            <a:off x="795036" y="6181190"/>
            <a:ext cx="8136904" cy="461665"/>
          </a:xfrm>
          <a:prstGeom prst="rect">
            <a:avLst/>
          </a:prstGeom>
        </p:spPr>
        <p:txBody>
          <a:bodyPr wrap="square">
            <a:spAutoFit/>
          </a:bodyPr>
          <a:lstStyle/>
          <a:p>
            <a:pPr algn="ctr"/>
            <a:r>
              <a:rPr lang="tr-TR" sz="2400" b="1" dirty="0">
                <a:solidFill>
                  <a:srgbClr val="FF0000"/>
                </a:solidFill>
              </a:rPr>
              <a:t>Tersinir </a:t>
            </a:r>
            <a:r>
              <a:rPr lang="tr-TR" sz="2400" b="1" dirty="0" err="1">
                <a:solidFill>
                  <a:srgbClr val="FF0000"/>
                </a:solidFill>
              </a:rPr>
              <a:t>adyabatik</a:t>
            </a:r>
            <a:r>
              <a:rPr lang="tr-TR" sz="2400" b="1" dirty="0">
                <a:solidFill>
                  <a:srgbClr val="FF0000"/>
                </a:solidFill>
              </a:rPr>
              <a:t> bir işlem için </a:t>
            </a:r>
            <a:r>
              <a:rPr lang="tr-TR" sz="2400" b="1" dirty="0" err="1">
                <a:solidFill>
                  <a:srgbClr val="FF0000"/>
                </a:solidFill>
              </a:rPr>
              <a:t>entropi</a:t>
            </a:r>
            <a:r>
              <a:rPr lang="tr-TR" sz="2400" b="1" dirty="0">
                <a:solidFill>
                  <a:srgbClr val="FF0000"/>
                </a:solidFill>
              </a:rPr>
              <a:t> değişimi sıfırdır.</a:t>
            </a:r>
          </a:p>
        </p:txBody>
      </p:sp>
      <p:sp>
        <p:nvSpPr>
          <p:cNvPr id="8" name="Slayt Numarası Yer Tutucusu 7"/>
          <p:cNvSpPr>
            <a:spLocks noGrp="1"/>
          </p:cNvSpPr>
          <p:nvPr>
            <p:ph type="sldNum" sz="quarter" idx="12"/>
          </p:nvPr>
        </p:nvSpPr>
        <p:spPr/>
        <p:txBody>
          <a:bodyPr/>
          <a:lstStyle/>
          <a:p>
            <a:fld id="{404BEFF7-B7DF-46FB-8C18-48C9339AFC4D}" type="slidenum">
              <a:rPr lang="tr-TR" smtClean="0"/>
              <a:t>6</a:t>
            </a:fld>
            <a:endParaRPr lang="tr-TR"/>
          </a:p>
        </p:txBody>
      </p:sp>
    </p:spTree>
    <p:extLst>
      <p:ext uri="{BB962C8B-B14F-4D97-AF65-F5344CB8AC3E}">
        <p14:creationId xmlns:p14="http://schemas.microsoft.com/office/powerpoint/2010/main" val="7830855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539750" y="441443"/>
            <a:ext cx="80645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tr-TR" altLang="tr-TR" b="1" dirty="0">
                <a:solidFill>
                  <a:srgbClr val="FF3399"/>
                </a:solidFill>
                <a:effectLst>
                  <a:outerShdw blurRad="38100" dist="38100" dir="2700000" algn="tl">
                    <a:srgbClr val="C0C0C0"/>
                  </a:outerShdw>
                </a:effectLst>
              </a:rPr>
              <a:t>ÖRNEK</a:t>
            </a:r>
            <a:r>
              <a:rPr lang="tr-TR" altLang="tr-TR" sz="1400" b="1" dirty="0">
                <a:solidFill>
                  <a:srgbClr val="000000"/>
                </a:solidFill>
              </a:rPr>
              <a:t> </a:t>
            </a:r>
          </a:p>
          <a:p>
            <a:pPr algn="just" fontAlgn="base">
              <a:spcBef>
                <a:spcPct val="0"/>
              </a:spcBef>
              <a:spcAft>
                <a:spcPct val="0"/>
              </a:spcAft>
            </a:pPr>
            <a:r>
              <a:rPr lang="tr-TR" altLang="tr-TR" sz="1400" b="1" dirty="0">
                <a:solidFill>
                  <a:srgbClr val="FFFFFF"/>
                </a:solidFill>
              </a:rPr>
              <a:t>Hava, </a:t>
            </a:r>
            <a:r>
              <a:rPr lang="tr-TR" altLang="tr-TR" sz="1400" b="1" dirty="0" err="1">
                <a:solidFill>
                  <a:srgbClr val="FFFFFF"/>
                </a:solidFill>
              </a:rPr>
              <a:t>adyabatik</a:t>
            </a:r>
            <a:r>
              <a:rPr lang="tr-TR" altLang="tr-TR" sz="1400" b="1" dirty="0">
                <a:solidFill>
                  <a:srgbClr val="FFFFFF"/>
                </a:solidFill>
              </a:rPr>
              <a:t> bir piston-silindir düzeneğinde tersinir bir hal değişimiyle sıkıştırılmaktadır. Başlangıçta havanın sıcaklığı 22°C, basıncı 95 </a:t>
            </a:r>
            <a:r>
              <a:rPr lang="tr-TR" altLang="tr-TR" sz="1400" b="1" dirty="0" err="1">
                <a:solidFill>
                  <a:srgbClr val="FFFFFF"/>
                </a:solidFill>
              </a:rPr>
              <a:t>kPa'dir</a:t>
            </a:r>
            <a:r>
              <a:rPr lang="tr-TR" altLang="tr-TR" sz="1400" b="1" dirty="0">
                <a:solidFill>
                  <a:srgbClr val="FFFFFF"/>
                </a:solidFill>
              </a:rPr>
              <a:t>. Piston-silindir düzeneğinin hacimsel sıkıştırma oranı </a:t>
            </a:r>
            <a:r>
              <a:rPr lang="tr-TR" altLang="tr-TR" sz="1400" b="1" i="1" dirty="0">
                <a:solidFill>
                  <a:srgbClr val="FFFFFF"/>
                </a:solidFill>
              </a:rPr>
              <a:t>V</a:t>
            </a:r>
            <a:r>
              <a:rPr lang="tr-TR" altLang="tr-TR" sz="1400" b="1" i="1" baseline="-25000" dirty="0">
                <a:solidFill>
                  <a:srgbClr val="FFFFFF"/>
                </a:solidFill>
              </a:rPr>
              <a:t>1</a:t>
            </a:r>
            <a:r>
              <a:rPr lang="tr-TR" altLang="tr-TR" sz="1400" b="1" i="1" dirty="0">
                <a:solidFill>
                  <a:srgbClr val="FFFFFF"/>
                </a:solidFill>
              </a:rPr>
              <a:t>/V</a:t>
            </a:r>
            <a:r>
              <a:rPr lang="tr-TR" altLang="tr-TR" sz="1400" b="1" i="1" baseline="-25000" dirty="0">
                <a:solidFill>
                  <a:srgbClr val="FFFFFF"/>
                </a:solidFill>
              </a:rPr>
              <a:t>2</a:t>
            </a:r>
            <a:r>
              <a:rPr lang="tr-TR" altLang="tr-TR" sz="1400" b="1" i="1" dirty="0">
                <a:solidFill>
                  <a:srgbClr val="FFFFFF"/>
                </a:solidFill>
              </a:rPr>
              <a:t> = </a:t>
            </a:r>
            <a:r>
              <a:rPr lang="tr-TR" altLang="tr-TR" sz="1400" b="1" dirty="0">
                <a:solidFill>
                  <a:srgbClr val="FFFFFF"/>
                </a:solidFill>
              </a:rPr>
              <a:t>8 olduğuna göre, havanın son haldeki sıcaklığını ve sıkıştırma işini birim kütle için  hesaplayın.</a:t>
            </a:r>
          </a:p>
          <a:p>
            <a:pPr algn="just" fontAlgn="base">
              <a:spcBef>
                <a:spcPct val="0"/>
              </a:spcBef>
              <a:spcAft>
                <a:spcPct val="0"/>
              </a:spcAft>
            </a:pPr>
            <a:endParaRPr lang="tr-TR" altLang="tr-TR" sz="1400" b="1" dirty="0">
              <a:solidFill>
                <a:srgbClr val="FFFFFF"/>
              </a:solidFill>
            </a:endParaRPr>
          </a:p>
          <a:p>
            <a:pPr algn="just" fontAlgn="base">
              <a:spcBef>
                <a:spcPct val="0"/>
              </a:spcBef>
              <a:spcAft>
                <a:spcPct val="0"/>
              </a:spcAft>
            </a:pPr>
            <a:r>
              <a:rPr lang="tr-TR" altLang="tr-TR" sz="1400" b="1" dirty="0">
                <a:solidFill>
                  <a:srgbClr val="000000"/>
                </a:solidFill>
              </a:rPr>
              <a:t>Verilen koşullarda hava mükemmel bir gaz kabul edilebilir, çünkü kritik nokta değerleriyle karşılaştırıldığında, sıcaklığı yüksek, basıncı düşüktür. Bu nedenle mükemmel gazlar için geliştirilen </a:t>
            </a:r>
            <a:r>
              <a:rPr lang="tr-TR" altLang="tr-TR" sz="1400" b="1" dirty="0" err="1">
                <a:solidFill>
                  <a:srgbClr val="000000"/>
                </a:solidFill>
              </a:rPr>
              <a:t>izantropik</a:t>
            </a:r>
            <a:r>
              <a:rPr lang="tr-TR" altLang="tr-TR" sz="1400" b="1" dirty="0">
                <a:solidFill>
                  <a:srgbClr val="000000"/>
                </a:solidFill>
              </a:rPr>
              <a:t> bağıntılar bu probleme uygulanabilir.</a:t>
            </a:r>
          </a:p>
        </p:txBody>
      </p:sp>
      <p:pic>
        <p:nvPicPr>
          <p:cNvPr id="880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257077"/>
            <a:ext cx="3203285" cy="173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70" name="Text Box 6"/>
          <p:cNvSpPr txBox="1">
            <a:spLocks noChangeArrowheads="1"/>
          </p:cNvSpPr>
          <p:nvPr/>
        </p:nvSpPr>
        <p:spPr bwMode="auto">
          <a:xfrm>
            <a:off x="539750" y="2603008"/>
            <a:ext cx="8208963" cy="304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altLang="tr-TR" sz="1400" b="1" dirty="0">
                <a:solidFill>
                  <a:srgbClr val="000000"/>
                </a:solidFill>
              </a:rPr>
              <a:t>çözüm yolu Son haldeki sıcaklık, havanın özgül ısısını sabit kabul ederek hesaplanabilir:</a:t>
            </a:r>
          </a:p>
        </p:txBody>
      </p:sp>
      <p:pic>
        <p:nvPicPr>
          <p:cNvPr id="880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095925"/>
            <a:ext cx="2808287" cy="83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5965" y="4123829"/>
            <a:ext cx="3673475"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a:extLst>
              <a:ext uri="{FF2B5EF4-FFF2-40B4-BE49-F238E27FC236}">
                <a16:creationId xmlns:a16="http://schemas.microsoft.com/office/drawing/2014/main" id="{A6883501-2F8C-4D39-8A16-583B9B58BCD0}"/>
              </a:ext>
            </a:extLst>
          </p:cNvPr>
          <p:cNvSpPr txBox="1"/>
          <p:nvPr/>
        </p:nvSpPr>
        <p:spPr>
          <a:xfrm>
            <a:off x="5289540" y="5085184"/>
            <a:ext cx="3240360" cy="923330"/>
          </a:xfrm>
          <a:prstGeom prst="rect">
            <a:avLst/>
          </a:prstGeom>
          <a:noFill/>
        </p:spPr>
        <p:txBody>
          <a:bodyPr wrap="square" rtlCol="0">
            <a:spAutoFit/>
          </a:bodyPr>
          <a:lstStyle/>
          <a:p>
            <a:r>
              <a:rPr lang="tr-TR" dirty="0"/>
              <a:t>q-w=</a:t>
            </a:r>
            <a:r>
              <a:rPr lang="tr-TR" dirty="0" err="1"/>
              <a:t>Cv</a:t>
            </a:r>
            <a:r>
              <a:rPr lang="tr-TR" dirty="0"/>
              <a:t>(T2-T1)</a:t>
            </a:r>
          </a:p>
          <a:p>
            <a:r>
              <a:rPr lang="tr-TR" dirty="0"/>
              <a:t>-w=0.718kj/</a:t>
            </a:r>
            <a:r>
              <a:rPr lang="tr-TR" dirty="0" err="1"/>
              <a:t>kgK</a:t>
            </a:r>
            <a:r>
              <a:rPr lang="tr-TR" dirty="0"/>
              <a:t>(665.2-295)K</a:t>
            </a:r>
          </a:p>
          <a:p>
            <a:r>
              <a:rPr lang="tr-TR" dirty="0"/>
              <a:t>W=</a:t>
            </a:r>
            <a:r>
              <a:rPr lang="tr-TR" dirty="0">
                <a:solidFill>
                  <a:srgbClr val="FF0000"/>
                </a:solidFill>
              </a:rPr>
              <a:t>-</a:t>
            </a:r>
            <a:r>
              <a:rPr lang="tr-TR" dirty="0"/>
              <a:t>265 </a:t>
            </a:r>
            <a:r>
              <a:rPr lang="tr-TR" dirty="0" err="1"/>
              <a:t>kj</a:t>
            </a:r>
            <a:r>
              <a:rPr lang="tr-TR" dirty="0"/>
              <a:t>/kg (Sıkıştırma işi)</a:t>
            </a:r>
          </a:p>
        </p:txBody>
      </p:sp>
      <p:pic>
        <p:nvPicPr>
          <p:cNvPr id="3" name="Resim 2">
            <a:extLst>
              <a:ext uri="{FF2B5EF4-FFF2-40B4-BE49-F238E27FC236}">
                <a16:creationId xmlns:a16="http://schemas.microsoft.com/office/drawing/2014/main" id="{17106F09-A07C-4CEF-8DA1-AB647D12218A}"/>
              </a:ext>
            </a:extLst>
          </p:cNvPr>
          <p:cNvPicPr>
            <a:picLocks noChangeAspect="1"/>
          </p:cNvPicPr>
          <p:nvPr/>
        </p:nvPicPr>
        <p:blipFill rotWithShape="1">
          <a:blip r:embed="rId5"/>
          <a:srcRect r="54117"/>
          <a:stretch/>
        </p:blipFill>
        <p:spPr>
          <a:xfrm>
            <a:off x="539750" y="5031763"/>
            <a:ext cx="2816093" cy="616174"/>
          </a:xfrm>
          <a:prstGeom prst="rect">
            <a:avLst/>
          </a:prstGeom>
        </p:spPr>
      </p:pic>
      <p:sp>
        <p:nvSpPr>
          <p:cNvPr id="4" name="Metin kutusu 3">
            <a:extLst>
              <a:ext uri="{FF2B5EF4-FFF2-40B4-BE49-F238E27FC236}">
                <a16:creationId xmlns:a16="http://schemas.microsoft.com/office/drawing/2014/main" id="{B1F6AF10-B57C-4382-893E-00E3824DD0ED}"/>
              </a:ext>
            </a:extLst>
          </p:cNvPr>
          <p:cNvSpPr txBox="1"/>
          <p:nvPr/>
        </p:nvSpPr>
        <p:spPr>
          <a:xfrm>
            <a:off x="1115616" y="5877272"/>
            <a:ext cx="1050288" cy="369332"/>
          </a:xfrm>
          <a:prstGeom prst="rect">
            <a:avLst/>
          </a:prstGeom>
          <a:noFill/>
        </p:spPr>
        <p:txBody>
          <a:bodyPr wrap="none" rtlCol="0">
            <a:spAutoFit/>
          </a:bodyPr>
          <a:lstStyle/>
          <a:p>
            <a:r>
              <a:rPr lang="tr-TR" dirty="0"/>
              <a:t>S2-s1=0</a:t>
            </a:r>
          </a:p>
        </p:txBody>
      </p:sp>
    </p:spTree>
    <p:extLst>
      <p:ext uri="{BB962C8B-B14F-4D97-AF65-F5344CB8AC3E}">
        <p14:creationId xmlns:p14="http://schemas.microsoft.com/office/powerpoint/2010/main" val="1276953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755650" y="152400"/>
            <a:ext cx="8159750" cy="206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tr-TR" altLang="tr-TR" b="1">
                <a:solidFill>
                  <a:srgbClr val="FF3399"/>
                </a:solidFill>
                <a:effectLst>
                  <a:outerShdw blurRad="38100" dist="38100" dir="2700000" algn="tl">
                    <a:srgbClr val="C0C0C0"/>
                  </a:outerShdw>
                </a:effectLst>
              </a:rPr>
              <a:t>ÖRNEK </a:t>
            </a:r>
          </a:p>
          <a:p>
            <a:pPr fontAlgn="base">
              <a:spcBef>
                <a:spcPct val="0"/>
              </a:spcBef>
              <a:spcAft>
                <a:spcPct val="0"/>
              </a:spcAft>
            </a:pPr>
            <a:r>
              <a:rPr lang="tr-TR" altLang="tr-TR" sz="1400" b="1">
                <a:solidFill>
                  <a:srgbClr val="FFFFFF"/>
                </a:solidFill>
              </a:rPr>
              <a:t>Suyu 100 kPa basınçtan 1 MPa basınca sürekli akışlı bir sistemde izantropik olarak sıkıştırmak için gerekli işi, suyun ilk halde (a) doymuş sıvı, </a:t>
            </a:r>
            <a:r>
              <a:rPr lang="tr-TR" altLang="tr-TR" sz="1400" b="1" i="1">
                <a:solidFill>
                  <a:srgbClr val="FFFFFF"/>
                </a:solidFill>
              </a:rPr>
              <a:t>(b) </a:t>
            </a:r>
            <a:r>
              <a:rPr lang="tr-TR" altLang="tr-TR" sz="1400" b="1">
                <a:solidFill>
                  <a:srgbClr val="FFFFFF"/>
                </a:solidFill>
              </a:rPr>
              <a:t>doymuş buhar olduğunu kabul ederek hesaplayın. Kinetik ve potansiyel enerji değişimlerini ihmal edin. </a:t>
            </a:r>
          </a:p>
          <a:p>
            <a:pPr fontAlgn="base">
              <a:spcBef>
                <a:spcPct val="0"/>
              </a:spcBef>
              <a:spcAft>
                <a:spcPct val="0"/>
              </a:spcAft>
            </a:pPr>
            <a:endParaRPr lang="tr-TR" altLang="tr-TR" sz="1400" b="1">
              <a:solidFill>
                <a:srgbClr val="FFFFFF"/>
              </a:solidFill>
            </a:endParaRPr>
          </a:p>
          <a:p>
            <a:pPr fontAlgn="base">
              <a:spcBef>
                <a:spcPct val="0"/>
              </a:spcBef>
              <a:spcAft>
                <a:spcPct val="0"/>
              </a:spcAft>
            </a:pPr>
            <a:r>
              <a:rPr lang="tr-TR" altLang="tr-TR" sz="1400" b="1">
                <a:solidFill>
                  <a:srgbClr val="000000"/>
                </a:solidFill>
              </a:rPr>
              <a:t> </a:t>
            </a:r>
          </a:p>
          <a:p>
            <a:pPr fontAlgn="base">
              <a:spcBef>
                <a:spcPct val="0"/>
              </a:spcBef>
              <a:spcAft>
                <a:spcPct val="0"/>
              </a:spcAft>
            </a:pPr>
            <a:r>
              <a:rPr lang="tr-TR" altLang="tr-TR" sz="1400" b="1">
                <a:solidFill>
                  <a:srgbClr val="000000"/>
                </a:solidFill>
              </a:rPr>
              <a:t>Aracı akışkan sıvı olduğu için pompadaki işin çok daha az olması beklenmektedir. Sıkıştırmanın tersinir olduğu, kinetik ve potansiyel enerjilerin ihmal edilebileceği problemde belirtilmiştir. </a:t>
            </a:r>
          </a:p>
        </p:txBody>
      </p:sp>
      <p:pic>
        <p:nvPicPr>
          <p:cNvPr id="911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2279650"/>
            <a:ext cx="2571750"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057400"/>
            <a:ext cx="294322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715000"/>
            <a:ext cx="29622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724400"/>
            <a:ext cx="496252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43" name="Text Box 7"/>
          <p:cNvSpPr txBox="1">
            <a:spLocks noChangeArrowheads="1"/>
          </p:cNvSpPr>
          <p:nvPr/>
        </p:nvSpPr>
        <p:spPr bwMode="auto">
          <a:xfrm>
            <a:off x="381000" y="4724400"/>
            <a:ext cx="3124200" cy="7302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altLang="tr-TR" sz="1400" b="1">
                <a:solidFill>
                  <a:srgbClr val="000000"/>
                </a:solidFill>
              </a:rPr>
              <a:t>(a) Bu durumda su başlangıçta doymuş sıvı halindedir, özgül hacmi Tablo A-5' ten bulunabilir:</a:t>
            </a:r>
          </a:p>
        </p:txBody>
      </p:sp>
    </p:spTree>
    <p:extLst>
      <p:ext uri="{BB962C8B-B14F-4D97-AF65-F5344CB8AC3E}">
        <p14:creationId xmlns:p14="http://schemas.microsoft.com/office/powerpoint/2010/main" val="8394338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00200"/>
            <a:ext cx="5184775"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63" name="Text Box 3"/>
          <p:cNvSpPr txBox="1">
            <a:spLocks noChangeArrowheads="1"/>
          </p:cNvSpPr>
          <p:nvPr/>
        </p:nvSpPr>
        <p:spPr bwMode="auto">
          <a:xfrm>
            <a:off x="533400" y="533400"/>
            <a:ext cx="81359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altLang="tr-TR" sz="1400" b="1" i="1">
                <a:solidFill>
                  <a:srgbClr val="FFFFFF"/>
                </a:solidFill>
              </a:rPr>
              <a:t>(b) </a:t>
            </a:r>
            <a:r>
              <a:rPr lang="tr-TR" altLang="tr-TR" sz="1400" b="1">
                <a:solidFill>
                  <a:srgbClr val="FFFFFF"/>
                </a:solidFill>
              </a:rPr>
              <a:t>Bu kez su başlangıçta doymuş buhar halindedir ve sıkıştırma sırasında buhar halinde kalır. Bir gazın özgül hacmi sıkıştırma sırasında önemli ölçüde değiştiği için, </a:t>
            </a:r>
          </a:p>
        </p:txBody>
      </p:sp>
      <p:pic>
        <p:nvPicPr>
          <p:cNvPr id="921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3822700"/>
            <a:ext cx="6408738"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9962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395288" y="188913"/>
            <a:ext cx="8280400" cy="121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tr-TR" altLang="tr-TR" b="1">
                <a:solidFill>
                  <a:srgbClr val="FF3399"/>
                </a:solidFill>
                <a:effectLst>
                  <a:outerShdw blurRad="38100" dist="38100" dir="2700000" algn="tl">
                    <a:srgbClr val="C0C0C0"/>
                  </a:outerShdw>
                </a:effectLst>
              </a:rPr>
              <a:t>ÖRNEK</a:t>
            </a:r>
          </a:p>
          <a:p>
            <a:pPr fontAlgn="base">
              <a:spcBef>
                <a:spcPct val="0"/>
              </a:spcBef>
              <a:spcAft>
                <a:spcPct val="0"/>
              </a:spcAft>
            </a:pPr>
            <a:r>
              <a:rPr lang="tr-TR" altLang="tr-TR" sz="1400" b="1">
                <a:solidFill>
                  <a:srgbClr val="FFFFFF"/>
                </a:solidFill>
              </a:rPr>
              <a:t>Hava sürekli akışlı, tersinir bir kompresörde 100 kPa basınç ve 300 K sıcaklıktan, 900 kPa basınca sıkıştırılmaktadır. Akışkanın birim kütlesi için sıkıştırma işini, sıkıştırmanın (a) </a:t>
            </a:r>
            <a:r>
              <a:rPr lang="tr-TR" altLang="tr-TR" sz="1400" b="1" i="1">
                <a:solidFill>
                  <a:srgbClr val="FFFFFF"/>
                </a:solidFill>
              </a:rPr>
              <a:t>k = </a:t>
            </a:r>
            <a:r>
              <a:rPr lang="tr-TR" altLang="tr-TR" sz="1400" b="1">
                <a:solidFill>
                  <a:srgbClr val="FFFFFF"/>
                </a:solidFill>
              </a:rPr>
              <a:t>1.4 olmak üzere izantropik, </a:t>
            </a:r>
            <a:r>
              <a:rPr lang="tr-TR" altLang="tr-TR" sz="1400" b="1" i="1">
                <a:solidFill>
                  <a:srgbClr val="FFFFFF"/>
                </a:solidFill>
              </a:rPr>
              <a:t>(b) n = </a:t>
            </a:r>
            <a:r>
              <a:rPr lang="tr-TR" altLang="tr-TR" sz="1400" b="1">
                <a:solidFill>
                  <a:srgbClr val="FFFFFF"/>
                </a:solidFill>
              </a:rPr>
              <a:t>1.3 olmak üzere politropik, (c) sabit sıcaklıkta, </a:t>
            </a:r>
            <a:r>
              <a:rPr lang="tr-TR" altLang="tr-TR" sz="1400" b="1" i="1">
                <a:solidFill>
                  <a:srgbClr val="FFFFFF"/>
                </a:solidFill>
              </a:rPr>
              <a:t>(d) n=</a:t>
            </a:r>
            <a:r>
              <a:rPr lang="tr-TR" altLang="tr-TR" sz="1400" b="1">
                <a:solidFill>
                  <a:srgbClr val="FFFFFF"/>
                </a:solidFill>
              </a:rPr>
              <a:t>1.3 olmak üzere tersinir, iki kademeli ve arasoğutmalı olması durumunda hesaplayın.</a:t>
            </a:r>
          </a:p>
        </p:txBody>
      </p:sp>
      <p:sp>
        <p:nvSpPr>
          <p:cNvPr id="96259" name="Text Box 3"/>
          <p:cNvSpPr txBox="1">
            <a:spLocks noChangeArrowheads="1"/>
          </p:cNvSpPr>
          <p:nvPr/>
        </p:nvSpPr>
        <p:spPr bwMode="auto">
          <a:xfrm>
            <a:off x="395288" y="1524000"/>
            <a:ext cx="482441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altLang="tr-TR" sz="1400" b="1">
                <a:solidFill>
                  <a:srgbClr val="000000"/>
                </a:solidFill>
              </a:rPr>
              <a:t>Verilen koşullarda hava mükemmel gaz kabul edilebilir, çünkü kritik nokta değerleriyle karşılaştırıldığı zaman sıcaklığı yüksek ve basıncı düşüktür.</a:t>
            </a:r>
          </a:p>
        </p:txBody>
      </p:sp>
      <p:pic>
        <p:nvPicPr>
          <p:cNvPr id="962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314575"/>
            <a:ext cx="4679950"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1913" y="1676400"/>
            <a:ext cx="1760537"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3716338"/>
            <a:ext cx="3167063" cy="261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3285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840538"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590800"/>
            <a:ext cx="5183188"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284" name="Text Box 4"/>
          <p:cNvSpPr txBox="1">
            <a:spLocks noChangeArrowheads="1"/>
          </p:cNvSpPr>
          <p:nvPr/>
        </p:nvSpPr>
        <p:spPr bwMode="auto">
          <a:xfrm>
            <a:off x="395288" y="4149725"/>
            <a:ext cx="7921625" cy="9429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altLang="tr-TR" sz="1400" b="1">
                <a:solidFill>
                  <a:srgbClr val="000000"/>
                </a:solidFill>
              </a:rPr>
              <a:t>Yukarıdan görüleceği gibi, sabit sıcaklıkta sıkıştırma en az işi, izantropik sıkıştırma da en çok işi gerektirmektedir, iki kademeli politropik sıkıştırma kullanıldığı zaman kompresör işi azalmaktadır. Kademe sayısı arttıkça, kompresör işi sabit sıcaklıkta sıkıştırma için bulunan değere yaklaşacaktır.</a:t>
            </a:r>
          </a:p>
        </p:txBody>
      </p:sp>
    </p:spTree>
    <p:extLst>
      <p:ext uri="{BB962C8B-B14F-4D97-AF65-F5344CB8AC3E}">
        <p14:creationId xmlns:p14="http://schemas.microsoft.com/office/powerpoint/2010/main" val="26294807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468313" y="0"/>
            <a:ext cx="8351837" cy="143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tr-TR" altLang="tr-TR" b="1" dirty="0">
                <a:solidFill>
                  <a:srgbClr val="FF3399"/>
                </a:solidFill>
                <a:effectLst>
                  <a:outerShdw blurRad="38100" dist="38100" dir="2700000" algn="tl">
                    <a:srgbClr val="C0C0C0"/>
                  </a:outerShdw>
                </a:effectLst>
              </a:rPr>
              <a:t>ÖRNEK</a:t>
            </a:r>
            <a:r>
              <a:rPr lang="tr-TR" altLang="tr-TR" sz="1400" b="1" dirty="0">
                <a:solidFill>
                  <a:srgbClr val="000000"/>
                </a:solidFill>
              </a:rPr>
              <a:t> </a:t>
            </a:r>
          </a:p>
          <a:p>
            <a:pPr fontAlgn="base">
              <a:spcBef>
                <a:spcPct val="0"/>
              </a:spcBef>
              <a:spcAft>
                <a:spcPct val="0"/>
              </a:spcAft>
            </a:pPr>
            <a:endParaRPr lang="tr-TR" altLang="tr-TR" sz="1400" b="1" dirty="0">
              <a:solidFill>
                <a:srgbClr val="000000"/>
              </a:solidFill>
            </a:endParaRPr>
          </a:p>
          <a:p>
            <a:pPr fontAlgn="base">
              <a:spcBef>
                <a:spcPct val="0"/>
              </a:spcBef>
              <a:spcAft>
                <a:spcPct val="0"/>
              </a:spcAft>
            </a:pPr>
            <a:r>
              <a:rPr lang="tr-TR" altLang="tr-TR" sz="1400" b="1" dirty="0">
                <a:solidFill>
                  <a:srgbClr val="FFFFFF"/>
                </a:solidFill>
              </a:rPr>
              <a:t>Su buharı sürekli akışlı bir </a:t>
            </a:r>
            <a:r>
              <a:rPr lang="tr-TR" altLang="tr-TR" sz="1400" b="1" dirty="0" err="1">
                <a:solidFill>
                  <a:srgbClr val="FFFFFF"/>
                </a:solidFill>
              </a:rPr>
              <a:t>adyabatik</a:t>
            </a:r>
            <a:r>
              <a:rPr lang="tr-TR" altLang="tr-TR" sz="1400" b="1" dirty="0">
                <a:solidFill>
                  <a:srgbClr val="FFFFFF"/>
                </a:solidFill>
              </a:rPr>
              <a:t> türbine 3 </a:t>
            </a:r>
            <a:r>
              <a:rPr lang="tr-TR" altLang="tr-TR" sz="1400" b="1" dirty="0" err="1">
                <a:solidFill>
                  <a:srgbClr val="FFFFFF"/>
                </a:solidFill>
              </a:rPr>
              <a:t>MPa</a:t>
            </a:r>
            <a:r>
              <a:rPr lang="tr-TR" altLang="tr-TR" sz="1400" b="1" dirty="0">
                <a:solidFill>
                  <a:srgbClr val="FFFFFF"/>
                </a:solidFill>
              </a:rPr>
              <a:t> basınç ve 400 °C sıcaklıkta girmekte, 50 </a:t>
            </a:r>
            <a:r>
              <a:rPr lang="tr-TR" altLang="tr-TR" sz="1400" b="1" dirty="0" err="1">
                <a:solidFill>
                  <a:srgbClr val="FFFFFF"/>
                </a:solidFill>
              </a:rPr>
              <a:t>kPa</a:t>
            </a:r>
            <a:r>
              <a:rPr lang="tr-TR" altLang="tr-TR" sz="1400" b="1" dirty="0">
                <a:solidFill>
                  <a:srgbClr val="FFFFFF"/>
                </a:solidFill>
              </a:rPr>
              <a:t> basınç ve 100 °C sıcaklıkta çıkmaktadır. Türbinin gücü 2 MW olup buharın türbindeki kinetik enerji değişimi ihmal edilebilir, (a) Türbinin </a:t>
            </a:r>
            <a:r>
              <a:rPr lang="tr-TR" altLang="tr-TR" sz="1400" b="1" dirty="0" err="1">
                <a:solidFill>
                  <a:srgbClr val="FFFFFF"/>
                </a:solidFill>
              </a:rPr>
              <a:t>adyabatik</a:t>
            </a:r>
            <a:r>
              <a:rPr lang="tr-TR" altLang="tr-TR" sz="1400" b="1" dirty="0">
                <a:solidFill>
                  <a:srgbClr val="FFFFFF"/>
                </a:solidFill>
              </a:rPr>
              <a:t> verimini, </a:t>
            </a:r>
            <a:r>
              <a:rPr lang="tr-TR" altLang="tr-TR" sz="1400" b="1" i="1" dirty="0">
                <a:solidFill>
                  <a:srgbClr val="FFFFFF"/>
                </a:solidFill>
              </a:rPr>
              <a:t>(b) </a:t>
            </a:r>
            <a:r>
              <a:rPr lang="tr-TR" altLang="tr-TR" sz="1400" b="1" dirty="0">
                <a:solidFill>
                  <a:srgbClr val="FFFFFF"/>
                </a:solidFill>
              </a:rPr>
              <a:t>türbinde akan su buharının kütle debisini hesaplayın.</a:t>
            </a:r>
          </a:p>
        </p:txBody>
      </p:sp>
      <p:pic>
        <p:nvPicPr>
          <p:cNvPr id="993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3725" y="1700213"/>
            <a:ext cx="470535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32" name="Text Box 4"/>
          <p:cNvSpPr txBox="1">
            <a:spLocks noChangeArrowheads="1"/>
          </p:cNvSpPr>
          <p:nvPr/>
        </p:nvSpPr>
        <p:spPr bwMode="auto">
          <a:xfrm>
            <a:off x="539750" y="1600200"/>
            <a:ext cx="3673475"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altLang="tr-TR" sz="1400" b="1">
                <a:solidFill>
                  <a:srgbClr val="FF3300"/>
                </a:solidFill>
              </a:rPr>
              <a:t>Çözüm </a:t>
            </a:r>
          </a:p>
          <a:p>
            <a:pPr fontAlgn="base">
              <a:spcBef>
                <a:spcPct val="50000"/>
              </a:spcBef>
              <a:spcAft>
                <a:spcPct val="0"/>
              </a:spcAft>
            </a:pPr>
            <a:r>
              <a:rPr lang="tr-TR" altLang="tr-TR" sz="1400" b="1">
                <a:solidFill>
                  <a:srgbClr val="000000"/>
                </a:solidFill>
              </a:rPr>
              <a:t>(a) Türbin adyabatiktir, ayrıca akışın kinetik ve potansiyel enerjilerindeki değişim ihmal edilebilecek değerlerdedir. </a:t>
            </a:r>
          </a:p>
        </p:txBody>
      </p:sp>
      <p:pic>
        <p:nvPicPr>
          <p:cNvPr id="993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43200"/>
            <a:ext cx="43148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657600"/>
            <a:ext cx="45053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191000"/>
            <a:ext cx="38100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257800"/>
            <a:ext cx="33432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825" y="4800600"/>
            <a:ext cx="3152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38" name="Text Box 10"/>
          <p:cNvSpPr txBox="1">
            <a:spLocks noChangeArrowheads="1"/>
          </p:cNvSpPr>
          <p:nvPr/>
        </p:nvSpPr>
        <p:spPr bwMode="auto">
          <a:xfrm>
            <a:off x="4787900" y="3994150"/>
            <a:ext cx="41052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altLang="tr-TR" sz="1400" b="1" i="1">
                <a:solidFill>
                  <a:srgbClr val="000000"/>
                </a:solidFill>
              </a:rPr>
              <a:t>(b) </a:t>
            </a:r>
            <a:r>
              <a:rPr lang="tr-TR" altLang="tr-TR" sz="1400" b="1">
                <a:solidFill>
                  <a:srgbClr val="000000"/>
                </a:solidFill>
              </a:rPr>
              <a:t>Türbinden geçen su buharının kütle debisi sürekli akışlı açık sistem için enerjinin korunumu denkleminden belirlenebilir </a:t>
            </a:r>
          </a:p>
        </p:txBody>
      </p:sp>
    </p:spTree>
    <p:extLst>
      <p:ext uri="{BB962C8B-B14F-4D97-AF65-F5344CB8AC3E}">
        <p14:creationId xmlns:p14="http://schemas.microsoft.com/office/powerpoint/2010/main" val="31540031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539750" y="404813"/>
            <a:ext cx="8375650"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tr-TR" altLang="tr-TR" b="1">
                <a:solidFill>
                  <a:srgbClr val="FF3399"/>
                </a:solidFill>
                <a:effectLst>
                  <a:outerShdw blurRad="38100" dist="38100" dir="2700000" algn="tl">
                    <a:srgbClr val="C0C0C0"/>
                  </a:outerShdw>
                </a:effectLst>
              </a:rPr>
              <a:t>ÖRNEK</a:t>
            </a:r>
          </a:p>
          <a:p>
            <a:pPr algn="just" fontAlgn="base">
              <a:spcBef>
                <a:spcPct val="0"/>
              </a:spcBef>
              <a:spcAft>
                <a:spcPct val="0"/>
              </a:spcAft>
            </a:pPr>
            <a:r>
              <a:rPr lang="tr-TR" altLang="tr-TR" sz="1400" b="1">
                <a:solidFill>
                  <a:srgbClr val="FFFFFF"/>
                </a:solidFill>
              </a:rPr>
              <a:t>Hava, sürekli akışlı bir adyabatik kompresörde 100 kPa basınç ve 12 °C sıcaklıktan, 800 kPa basınca sıkıştırılmaktadır. Havanın kütle debisi 0.2 kg/s'dir, kompresörün adyabatik verimi yüzde 80'dir. (a) Havanın çıkış sıcaklığını ve </a:t>
            </a:r>
            <a:r>
              <a:rPr lang="tr-TR" altLang="tr-TR" sz="1400" b="1" i="1">
                <a:solidFill>
                  <a:srgbClr val="FFFFFF"/>
                </a:solidFill>
              </a:rPr>
              <a:t>(b) </a:t>
            </a:r>
            <a:r>
              <a:rPr lang="tr-TR" altLang="tr-TR" sz="1400" b="1">
                <a:solidFill>
                  <a:srgbClr val="FFFFFF"/>
                </a:solidFill>
              </a:rPr>
              <a:t>kompresörü çalıştırmak için gerekli gücü hesaplayın.</a:t>
            </a:r>
          </a:p>
          <a:p>
            <a:pPr fontAlgn="base">
              <a:spcBef>
                <a:spcPct val="0"/>
              </a:spcBef>
              <a:spcAft>
                <a:spcPct val="0"/>
              </a:spcAft>
            </a:pPr>
            <a:endParaRPr lang="tr-TR" altLang="tr-TR" sz="1400" b="1">
              <a:solidFill>
                <a:srgbClr val="FFFFFF"/>
              </a:solidFill>
            </a:endParaRPr>
          </a:p>
          <a:p>
            <a:pPr fontAlgn="base">
              <a:spcBef>
                <a:spcPct val="0"/>
              </a:spcBef>
              <a:spcAft>
                <a:spcPct val="0"/>
              </a:spcAft>
            </a:pPr>
            <a:r>
              <a:rPr lang="tr-TR" altLang="tr-TR" sz="1400" b="1">
                <a:solidFill>
                  <a:srgbClr val="000000"/>
                </a:solidFill>
              </a:rPr>
              <a:t>(a) Verilen koşullarda hava mükemmel gaz kabul edilebilir, </a:t>
            </a:r>
          </a:p>
        </p:txBody>
      </p:sp>
      <p:pic>
        <p:nvPicPr>
          <p:cNvPr id="1013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905000"/>
            <a:ext cx="3600450"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38400"/>
            <a:ext cx="366712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048000"/>
            <a:ext cx="379095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191000"/>
            <a:ext cx="379095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4981575"/>
            <a:ext cx="326707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84" name="Text Box 8"/>
          <p:cNvSpPr txBox="1">
            <a:spLocks noChangeArrowheads="1"/>
          </p:cNvSpPr>
          <p:nvPr/>
        </p:nvSpPr>
        <p:spPr bwMode="auto">
          <a:xfrm>
            <a:off x="4648200" y="4191000"/>
            <a:ext cx="40322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altLang="tr-TR" sz="1400" b="1" i="1">
                <a:solidFill>
                  <a:srgbClr val="000000"/>
                </a:solidFill>
              </a:rPr>
              <a:t>(b) </a:t>
            </a:r>
            <a:r>
              <a:rPr lang="tr-TR" altLang="tr-TR" sz="1400" b="1">
                <a:solidFill>
                  <a:srgbClr val="000000"/>
                </a:solidFill>
              </a:rPr>
              <a:t>Kompresörün gerektirdiği güç, sürekli akışlı açık sistemler için enerjinin korunumu denklemini kullanarak hesaplanabilir.</a:t>
            </a:r>
          </a:p>
        </p:txBody>
      </p:sp>
    </p:spTree>
    <p:extLst>
      <p:ext uri="{BB962C8B-B14F-4D97-AF65-F5344CB8AC3E}">
        <p14:creationId xmlns:p14="http://schemas.microsoft.com/office/powerpoint/2010/main" val="40127256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539750" y="76200"/>
            <a:ext cx="8353425" cy="213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tr-TR" altLang="tr-TR" b="1">
                <a:solidFill>
                  <a:srgbClr val="FF3399"/>
                </a:solidFill>
                <a:effectLst>
                  <a:outerShdw blurRad="38100" dist="38100" dir="2700000" algn="tl">
                    <a:srgbClr val="C0C0C0"/>
                  </a:outerShdw>
                </a:effectLst>
              </a:rPr>
              <a:t>ÖRNEK</a:t>
            </a:r>
          </a:p>
          <a:p>
            <a:pPr fontAlgn="base">
              <a:spcBef>
                <a:spcPct val="0"/>
              </a:spcBef>
              <a:spcAft>
                <a:spcPct val="0"/>
              </a:spcAft>
            </a:pPr>
            <a:endParaRPr lang="tr-TR" altLang="tr-TR" b="1">
              <a:solidFill>
                <a:srgbClr val="FF3399"/>
              </a:solidFill>
              <a:effectLst>
                <a:outerShdw blurRad="38100" dist="38100" dir="2700000" algn="tl">
                  <a:srgbClr val="C0C0C0"/>
                </a:outerShdw>
              </a:effectLst>
            </a:endParaRPr>
          </a:p>
          <a:p>
            <a:pPr fontAlgn="base">
              <a:spcBef>
                <a:spcPct val="0"/>
              </a:spcBef>
              <a:spcAft>
                <a:spcPct val="0"/>
              </a:spcAft>
            </a:pPr>
            <a:r>
              <a:rPr lang="tr-TR" altLang="tr-TR" sz="1400" b="1">
                <a:solidFill>
                  <a:srgbClr val="FFFFFF"/>
                </a:solidFill>
              </a:rPr>
              <a:t>200 kPa basınç ve 950 K sıcaklıktaki hava adyabatik bir lüleye düşük bir hızda girmekte ve 80 kPa basınçta çıkmaktadır. Lülenin adyabatik verimi yüzde 92 olduğuna göre, (a) olabilecek en yüksek çıkış hızını, </a:t>
            </a:r>
            <a:r>
              <a:rPr lang="tr-TR" altLang="tr-TR" sz="1400" b="1" i="1">
                <a:solidFill>
                  <a:srgbClr val="FFFFFF"/>
                </a:solidFill>
              </a:rPr>
              <a:t>(b) </a:t>
            </a:r>
            <a:r>
              <a:rPr lang="tr-TR" altLang="tr-TR" sz="1400" b="1">
                <a:solidFill>
                  <a:srgbClr val="FFFFFF"/>
                </a:solidFill>
              </a:rPr>
              <a:t>çıkış sıcaklığını ve (c) çıkış hızını hesaplayın.</a:t>
            </a:r>
          </a:p>
          <a:p>
            <a:pPr fontAlgn="base">
              <a:spcBef>
                <a:spcPct val="0"/>
              </a:spcBef>
              <a:spcAft>
                <a:spcPct val="0"/>
              </a:spcAft>
            </a:pPr>
            <a:endParaRPr lang="tr-TR" altLang="tr-TR" sz="1400" b="1">
              <a:solidFill>
                <a:srgbClr val="FFFFFF"/>
              </a:solidFill>
            </a:endParaRPr>
          </a:p>
          <a:p>
            <a:pPr fontAlgn="base">
              <a:spcBef>
                <a:spcPct val="0"/>
              </a:spcBef>
              <a:spcAft>
                <a:spcPct val="0"/>
              </a:spcAft>
            </a:pPr>
            <a:r>
              <a:rPr lang="tr-TR" altLang="tr-TR" sz="1400" b="1">
                <a:solidFill>
                  <a:srgbClr val="FF3300"/>
                </a:solidFill>
              </a:rPr>
              <a:t>Çözüm </a:t>
            </a:r>
          </a:p>
          <a:p>
            <a:pPr fontAlgn="base">
              <a:spcBef>
                <a:spcPct val="0"/>
              </a:spcBef>
              <a:spcAft>
                <a:spcPct val="0"/>
              </a:spcAft>
            </a:pPr>
            <a:r>
              <a:rPr lang="tr-TR" altLang="tr-TR" sz="1400" b="1">
                <a:solidFill>
                  <a:srgbClr val="000000"/>
                </a:solidFill>
              </a:rPr>
              <a:t>Verilen koşullarda hava mükemmel gaz kabul edilebilir, çünkü kritik nokta değerleriyle karşılaştırıldığı zaman sıcaklığı yüksek, basıncı ise düşüktür </a:t>
            </a:r>
          </a:p>
        </p:txBody>
      </p:sp>
      <p:pic>
        <p:nvPicPr>
          <p:cNvPr id="1034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133600"/>
            <a:ext cx="2505075"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584575"/>
            <a:ext cx="2557463"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2819400"/>
            <a:ext cx="4105275" cy="123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30" name="Text Box 6"/>
          <p:cNvSpPr txBox="1">
            <a:spLocks noChangeArrowheads="1"/>
          </p:cNvSpPr>
          <p:nvPr/>
        </p:nvSpPr>
        <p:spPr bwMode="auto">
          <a:xfrm>
            <a:off x="3563938" y="2286000"/>
            <a:ext cx="5257800" cy="5175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altLang="tr-TR" sz="1400" b="1">
                <a:solidFill>
                  <a:srgbClr val="000000"/>
                </a:solidFill>
              </a:rPr>
              <a:t>(a) Lüle çıkışında en yüksek hız, lüledeki hal değişiminde tersinmezliklerin olmaması durumunda gerçekleşebilir. </a:t>
            </a:r>
          </a:p>
        </p:txBody>
      </p:sp>
      <p:pic>
        <p:nvPicPr>
          <p:cNvPr id="1034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4191000"/>
            <a:ext cx="1871662"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638" y="5105400"/>
            <a:ext cx="3998912"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0667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609600" y="1447800"/>
            <a:ext cx="8208963" cy="5175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altLang="tr-TR" sz="1400" b="1" i="1">
                <a:solidFill>
                  <a:srgbClr val="000000"/>
                </a:solidFill>
              </a:rPr>
              <a:t>(b) </a:t>
            </a:r>
            <a:r>
              <a:rPr lang="tr-TR" altLang="tr-TR" sz="1400" b="1">
                <a:solidFill>
                  <a:srgbClr val="000000"/>
                </a:solidFill>
              </a:rPr>
              <a:t>Havanın gerçek çıkış sıcaklığı, yukarıda verilen izantropik çıkış sıcaklığından daha yüksek olacaktır. Özgül ısılar sabit kabul edilirse,</a:t>
            </a:r>
          </a:p>
        </p:txBody>
      </p:sp>
      <p:pic>
        <p:nvPicPr>
          <p:cNvPr id="1044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133600"/>
            <a:ext cx="3671888"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279900"/>
            <a:ext cx="2808288"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3" name="Text Box 5"/>
          <p:cNvSpPr txBox="1">
            <a:spLocks noChangeArrowheads="1"/>
          </p:cNvSpPr>
          <p:nvPr/>
        </p:nvSpPr>
        <p:spPr bwMode="auto">
          <a:xfrm>
            <a:off x="762000" y="3810000"/>
            <a:ext cx="6696075" cy="304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tr-TR" altLang="tr-TR" sz="1400" b="1">
                <a:solidFill>
                  <a:srgbClr val="000000"/>
                </a:solidFill>
              </a:rPr>
              <a:t>(c)  Havanın gerçek çıkış hızı, adyabatik lüle veriminin tanımından  bulunur </a:t>
            </a:r>
          </a:p>
        </p:txBody>
      </p:sp>
      <p:pic>
        <p:nvPicPr>
          <p:cNvPr id="1044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5029200"/>
            <a:ext cx="4608513"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345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76000"/>
                    </a14:imgEffect>
                  </a14:imgLayer>
                </a14:imgProps>
              </a:ext>
              <a:ext uri="{28A0092B-C50C-407E-A947-70E740481C1C}">
                <a14:useLocalDpi xmlns:a14="http://schemas.microsoft.com/office/drawing/2010/main" val="0"/>
              </a:ext>
            </a:extLst>
          </a:blip>
          <a:srcRect/>
          <a:stretch>
            <a:fillRect/>
          </a:stretch>
        </p:blipFill>
        <p:spPr bwMode="auto">
          <a:xfrm>
            <a:off x="122617" y="2204864"/>
            <a:ext cx="3956369" cy="3104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sp>
        <p:nvSpPr>
          <p:cNvPr id="4" name="Dikdörtgen 3"/>
          <p:cNvSpPr/>
          <p:nvPr/>
        </p:nvSpPr>
        <p:spPr>
          <a:xfrm>
            <a:off x="111575" y="1412776"/>
            <a:ext cx="8820365" cy="369332"/>
          </a:xfrm>
          <a:prstGeom prst="rect">
            <a:avLst/>
          </a:prstGeom>
        </p:spPr>
        <p:txBody>
          <a:bodyPr wrap="square">
            <a:spAutoFit/>
          </a:bodyPr>
          <a:lstStyle/>
          <a:p>
            <a:r>
              <a:rPr lang="tr-TR" b="1" dirty="0"/>
              <a:t>6.2 TANIMLAMA</a:t>
            </a: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3871" y="4139703"/>
            <a:ext cx="481807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5539081"/>
            <a:ext cx="5224036" cy="656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4359940" y="2576427"/>
            <a:ext cx="4572000" cy="1200329"/>
          </a:xfrm>
          <a:prstGeom prst="rect">
            <a:avLst/>
          </a:prstGeom>
        </p:spPr>
        <p:txBody>
          <a:bodyPr>
            <a:spAutoFit/>
          </a:bodyPr>
          <a:lstStyle/>
          <a:p>
            <a:r>
              <a:rPr lang="tr-TR" dirty="0"/>
              <a:t>Sıcaklık </a:t>
            </a:r>
            <a:r>
              <a:rPr lang="tr-TR" dirty="0" err="1"/>
              <a:t>entropiye</a:t>
            </a:r>
            <a:r>
              <a:rPr lang="tr-TR" dirty="0"/>
              <a:t> göre çizildiğinde, </a:t>
            </a:r>
            <a:r>
              <a:rPr lang="tr-TR" dirty="0" err="1"/>
              <a:t>Carnot</a:t>
            </a:r>
            <a:r>
              <a:rPr lang="tr-TR" dirty="0"/>
              <a:t> çevrimi basit bir gösterime sahiptir. Bu Şekil 6-1’de gösterilmektedir. Durum 1’den Durum 2’ye olan ilk işlem için </a:t>
            </a:r>
            <a:r>
              <a:rPr lang="tr-TR" dirty="0" err="1"/>
              <a:t>entropideki</a:t>
            </a:r>
            <a:r>
              <a:rPr lang="tr-TR" dirty="0"/>
              <a:t> değişim</a:t>
            </a:r>
          </a:p>
        </p:txBody>
      </p:sp>
      <p:sp>
        <p:nvSpPr>
          <p:cNvPr id="8" name="Slayt Numarası Yer Tutucusu 7"/>
          <p:cNvSpPr>
            <a:spLocks noGrp="1"/>
          </p:cNvSpPr>
          <p:nvPr>
            <p:ph type="sldNum" sz="quarter" idx="12"/>
          </p:nvPr>
        </p:nvSpPr>
        <p:spPr/>
        <p:txBody>
          <a:bodyPr/>
          <a:lstStyle/>
          <a:p>
            <a:fld id="{404BEFF7-B7DF-46FB-8C18-48C9339AFC4D}" type="slidenum">
              <a:rPr lang="tr-TR" smtClean="0"/>
              <a:t>7</a:t>
            </a:fld>
            <a:endParaRPr lang="tr-TR"/>
          </a:p>
        </p:txBody>
      </p:sp>
    </p:spTree>
    <p:extLst>
      <p:ext uri="{BB962C8B-B14F-4D97-AF65-F5344CB8AC3E}">
        <p14:creationId xmlns:p14="http://schemas.microsoft.com/office/powerpoint/2010/main" val="2119222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p:sp>
        <p:nvSpPr>
          <p:cNvPr id="3" name="Dikdörtgen 2"/>
          <p:cNvSpPr/>
          <p:nvPr/>
        </p:nvSpPr>
        <p:spPr>
          <a:xfrm>
            <a:off x="111575" y="1556792"/>
            <a:ext cx="1761508" cy="923330"/>
          </a:xfrm>
          <a:prstGeom prst="rect">
            <a:avLst/>
          </a:prstGeom>
        </p:spPr>
        <p:txBody>
          <a:bodyPr wrap="none">
            <a:spAutoFit/>
          </a:bodyPr>
          <a:lstStyle/>
          <a:p>
            <a:r>
              <a:rPr lang="tr-TR" b="1" dirty="0"/>
              <a:t>6.2 TANIMLAMA</a:t>
            </a:r>
          </a:p>
          <a:p>
            <a:endParaRPr lang="tr-TR" b="1" dirty="0"/>
          </a:p>
          <a:p>
            <a:endParaRPr lang="tr-TR" b="1" dirty="0"/>
          </a:p>
        </p:txBody>
      </p:sp>
      <p:sp>
        <p:nvSpPr>
          <p:cNvPr id="4" name="Dikdörtgen 3"/>
          <p:cNvSpPr/>
          <p:nvPr/>
        </p:nvSpPr>
        <p:spPr>
          <a:xfrm>
            <a:off x="4067942" y="2780928"/>
            <a:ext cx="4936004" cy="1754326"/>
          </a:xfrm>
          <a:prstGeom prst="rect">
            <a:avLst/>
          </a:prstGeom>
        </p:spPr>
        <p:txBody>
          <a:bodyPr wrap="square">
            <a:spAutoFit/>
          </a:bodyPr>
          <a:lstStyle/>
          <a:p>
            <a:pPr algn="just"/>
            <a:r>
              <a:rPr lang="tr-TR" dirty="0"/>
              <a:t>Durum 2’den durum 3’e olan tersinir </a:t>
            </a:r>
            <a:r>
              <a:rPr lang="tr-TR" dirty="0" err="1"/>
              <a:t>adyabatik</a:t>
            </a:r>
            <a:r>
              <a:rPr lang="tr-TR" dirty="0"/>
              <a:t> işlem için </a:t>
            </a:r>
            <a:r>
              <a:rPr lang="tr-TR" dirty="0" err="1"/>
              <a:t>entropi</a:t>
            </a:r>
            <a:r>
              <a:rPr lang="tr-TR" dirty="0"/>
              <a:t> değişimi sıfırdır. Durum 3’ten durum 4’e olan işlem için </a:t>
            </a:r>
            <a:r>
              <a:rPr lang="tr-TR" dirty="0" err="1"/>
              <a:t>entropi</a:t>
            </a:r>
            <a:r>
              <a:rPr lang="tr-TR" dirty="0"/>
              <a:t> değişimi ilk hâl değişime oranla sayısal olarak eşittir. Durum 4’ten durum 1’e olan işlem ise tersinir </a:t>
            </a:r>
            <a:r>
              <a:rPr lang="tr-TR" dirty="0" err="1"/>
              <a:t>adyabatik</a:t>
            </a:r>
            <a:r>
              <a:rPr lang="tr-TR" dirty="0"/>
              <a:t> bir işlem olup </a:t>
            </a:r>
            <a:r>
              <a:rPr lang="tr-TR" dirty="0" err="1"/>
              <a:t>entropi</a:t>
            </a:r>
            <a:r>
              <a:rPr lang="tr-TR" dirty="0"/>
              <a:t> değişimi sıfırdır. </a:t>
            </a:r>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76000"/>
                    </a14:imgEffect>
                  </a14:imgLayer>
                </a14:imgProps>
              </a:ext>
              <a:ext uri="{28A0092B-C50C-407E-A947-70E740481C1C}">
                <a14:useLocalDpi xmlns:a14="http://schemas.microsoft.com/office/drawing/2010/main" val="0"/>
              </a:ext>
            </a:extLst>
          </a:blip>
          <a:srcRect/>
          <a:stretch>
            <a:fillRect/>
          </a:stretch>
        </p:blipFill>
        <p:spPr bwMode="auto">
          <a:xfrm>
            <a:off x="111573" y="2204864"/>
            <a:ext cx="3956369" cy="3104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87986" y="5589240"/>
            <a:ext cx="4590103" cy="369332"/>
          </a:xfrm>
          <a:prstGeom prst="rect">
            <a:avLst/>
          </a:prstGeom>
        </p:spPr>
        <p:txBody>
          <a:bodyPr wrap="none">
            <a:spAutoFit/>
          </a:bodyPr>
          <a:lstStyle/>
          <a:p>
            <a:r>
              <a:rPr lang="tr-TR" dirty="0"/>
              <a:t>Tersinir bir işlemde ısı geçişi diferansiyel olarak,</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5" y="5958572"/>
            <a:ext cx="53625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ayt Numarası Yer Tutucusu 6"/>
          <p:cNvSpPr>
            <a:spLocks noGrp="1"/>
          </p:cNvSpPr>
          <p:nvPr>
            <p:ph type="sldNum" sz="quarter" idx="12"/>
          </p:nvPr>
        </p:nvSpPr>
        <p:spPr/>
        <p:txBody>
          <a:bodyPr/>
          <a:lstStyle/>
          <a:p>
            <a:fld id="{404BEFF7-B7DF-46FB-8C18-48C9339AFC4D}" type="slidenum">
              <a:rPr lang="tr-TR" smtClean="0"/>
              <a:t>8</a:t>
            </a:fld>
            <a:endParaRPr lang="tr-TR"/>
          </a:p>
        </p:txBody>
      </p:sp>
    </p:spTree>
    <p:extLst>
      <p:ext uri="{BB962C8B-B14F-4D97-AF65-F5344CB8AC3E}">
        <p14:creationId xmlns:p14="http://schemas.microsoft.com/office/powerpoint/2010/main" val="487313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2617" y="116632"/>
            <a:ext cx="880932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sz="2000" b="1" dirty="0"/>
              <a:t>BÖLÜM – 6</a:t>
            </a:r>
          </a:p>
          <a:p>
            <a:pPr algn="ctr"/>
            <a:r>
              <a:rPr lang="tr-TR" sz="2000" b="1" dirty="0"/>
              <a:t>ENTROPİ</a:t>
            </a:r>
          </a:p>
        </p:txBody>
      </p:sp>
      <mc:AlternateContent xmlns:mc="http://schemas.openxmlformats.org/markup-compatibility/2006" xmlns:a14="http://schemas.microsoft.com/office/drawing/2010/main">
        <mc:Choice Requires="a14">
          <p:sp>
            <p:nvSpPr>
              <p:cNvPr id="3" name="Dikdörtgen 2"/>
              <p:cNvSpPr/>
              <p:nvPr/>
            </p:nvSpPr>
            <p:spPr>
              <a:xfrm>
                <a:off x="111575" y="1556792"/>
                <a:ext cx="8820365" cy="4801314"/>
              </a:xfrm>
              <a:prstGeom prst="rect">
                <a:avLst/>
              </a:prstGeom>
            </p:spPr>
            <p:txBody>
              <a:bodyPr wrap="square">
                <a:spAutoFit/>
              </a:bodyPr>
              <a:lstStyle/>
              <a:p>
                <a:r>
                  <a:rPr lang="tr-TR" b="1" dirty="0"/>
                  <a:t>6.2 TANIMLAMA</a:t>
                </a:r>
              </a:p>
              <a:p>
                <a:endParaRPr lang="tr-TR" b="1" dirty="0"/>
              </a:p>
              <a:p>
                <a:pPr algn="just"/>
                <a14:m>
                  <m:oMathPara xmlns:m="http://schemas.openxmlformats.org/officeDocument/2006/math">
                    <m:oMathParaPr>
                      <m:jc m:val="centerGroup"/>
                    </m:oMathParaPr>
                    <m:oMath xmlns:m="http://schemas.openxmlformats.org/officeDocument/2006/math">
                      <m:r>
                        <a:rPr lang="tr-TR" i="1" dirty="0" smtClean="0">
                          <a:latin typeface="Cambria Math"/>
                        </a:rPr>
                        <m:t>𝑄𝑛𝑒𝑡</m:t>
                      </m:r>
                      <m:r>
                        <a:rPr lang="tr-TR" i="1" dirty="0" smtClean="0">
                          <a:latin typeface="Cambria Math"/>
                        </a:rPr>
                        <m:t>=</m:t>
                      </m:r>
                      <m:r>
                        <a:rPr lang="tr-TR" i="1" dirty="0" err="1" smtClean="0">
                          <a:latin typeface="Cambria Math"/>
                        </a:rPr>
                        <m:t>𝑊𝑛𝑒𝑡</m:t>
                      </m:r>
                      <m:r>
                        <a:rPr lang="tr-TR" i="1" dirty="0" smtClean="0">
                          <a:latin typeface="Cambria Math"/>
                        </a:rPr>
                        <m:t>=</m:t>
                      </m:r>
                      <m:r>
                        <a:rPr lang="tr-TR" i="1" dirty="0" smtClean="0">
                          <a:latin typeface="Cambria Math"/>
                          <a:ea typeface="Cambria Math"/>
                        </a:rPr>
                        <m:t>𝛥</m:t>
                      </m:r>
                      <m:r>
                        <a:rPr lang="tr-TR" i="1" dirty="0" err="1" smtClean="0">
                          <a:latin typeface="Cambria Math"/>
                        </a:rPr>
                        <m:t>𝑇</m:t>
                      </m:r>
                      <m:r>
                        <a:rPr lang="tr-TR" i="1" dirty="0" smtClean="0">
                          <a:latin typeface="Cambria Math"/>
                          <a:ea typeface="Cambria Math"/>
                        </a:rPr>
                        <m:t>𝛥</m:t>
                      </m:r>
                      <m:r>
                        <a:rPr lang="tr-TR" i="1" dirty="0" err="1" smtClean="0">
                          <a:latin typeface="Cambria Math"/>
                        </a:rPr>
                        <m:t>𝑆</m:t>
                      </m:r>
                      <m:r>
                        <a:rPr lang="tr-TR" i="1" dirty="0" err="1" smtClean="0">
                          <a:latin typeface="Cambria Math"/>
                        </a:rPr>
                        <m:t>’</m:t>
                      </m:r>
                      <m:r>
                        <a:rPr lang="tr-TR" i="1" dirty="0" err="1" smtClean="0">
                          <a:latin typeface="Cambria Math"/>
                        </a:rPr>
                        <m:t>𝑑𝑖𝑟</m:t>
                      </m:r>
                      <m:r>
                        <a:rPr lang="tr-TR" i="1" dirty="0" smtClean="0">
                          <a:latin typeface="Cambria Math"/>
                        </a:rPr>
                        <m:t>.</m:t>
                      </m:r>
                    </m:oMath>
                  </m:oMathPara>
                </a14:m>
                <a:endParaRPr lang="tr-TR" dirty="0"/>
              </a:p>
              <a:p>
                <a:pPr algn="just"/>
                <a:endParaRPr lang="tr-TR" dirty="0"/>
              </a:p>
              <a:p>
                <a:pPr algn="just"/>
                <a:r>
                  <a:rPr lang="tr-TR" dirty="0"/>
                  <a:t>Sonsuz küçük tersinir bir işlem için termodinamiğin birinci yasası(6.7)’</a:t>
                </a:r>
                <a:r>
                  <a:rPr lang="tr-TR" dirty="0" err="1"/>
                  <a:t>yi</a:t>
                </a:r>
                <a:r>
                  <a:rPr lang="tr-TR" dirty="0"/>
                  <a:t> kullanarak</a:t>
                </a:r>
              </a:p>
              <a:p>
                <a:pPr algn="just"/>
                <a:endParaRPr lang="tr-TR" dirty="0"/>
              </a:p>
              <a:p>
                <a:pPr algn="just"/>
                <a:r>
                  <a:rPr lang="tr-TR" b="0" dirty="0"/>
                  <a:t>			</a:t>
                </a:r>
                <a14:m>
                  <m:oMath xmlns:m="http://schemas.openxmlformats.org/officeDocument/2006/math">
                    <m:r>
                      <a:rPr lang="tr-TR" b="0" i="1" smtClean="0">
                        <a:latin typeface="Cambria Math"/>
                      </a:rPr>
                      <m:t>𝑇</m:t>
                    </m:r>
                    <m:r>
                      <a:rPr lang="tr-TR" b="0" i="1" smtClean="0">
                        <a:latin typeface="Cambria Math"/>
                      </a:rPr>
                      <m:t> </m:t>
                    </m:r>
                    <m:r>
                      <a:rPr lang="tr-TR" b="0" i="1" smtClean="0">
                        <a:latin typeface="Cambria Math"/>
                      </a:rPr>
                      <m:t>𝑑𝑆</m:t>
                    </m:r>
                    <m:r>
                      <a:rPr lang="tr-TR" b="0" i="1" smtClean="0">
                        <a:latin typeface="Cambria Math"/>
                      </a:rPr>
                      <m:t>−</m:t>
                    </m:r>
                    <m:r>
                      <a:rPr lang="tr-TR" b="0" i="1" smtClean="0">
                        <a:latin typeface="Cambria Math"/>
                      </a:rPr>
                      <m:t>𝑃</m:t>
                    </m:r>
                    <m:r>
                      <a:rPr lang="tr-TR" b="0" i="1" smtClean="0">
                        <a:latin typeface="Cambria Math"/>
                      </a:rPr>
                      <m:t> </m:t>
                    </m:r>
                    <m:r>
                      <a:rPr lang="tr-TR" b="0" i="1" smtClean="0">
                        <a:latin typeface="Cambria Math"/>
                      </a:rPr>
                      <m:t>𝑑𝑉</m:t>
                    </m:r>
                    <m:r>
                      <a:rPr lang="tr-TR" b="0" i="1" smtClean="0">
                        <a:latin typeface="Cambria Math"/>
                      </a:rPr>
                      <m:t>=</m:t>
                    </m:r>
                    <m:r>
                      <a:rPr lang="tr-TR" b="0" i="1" smtClean="0">
                        <a:latin typeface="Cambria Math"/>
                      </a:rPr>
                      <m:t>𝑑𝑈</m:t>
                    </m:r>
                  </m:oMath>
                </a14:m>
                <a:r>
                  <a:rPr lang="tr-TR" dirty="0"/>
                  <a:t>				 (6.8)</a:t>
                </a:r>
              </a:p>
              <a:p>
                <a:pPr algn="just"/>
                <a:endParaRPr lang="tr-TR" dirty="0"/>
              </a:p>
              <a:p>
                <a:pPr algn="just"/>
                <a:r>
                  <a:rPr lang="tr-TR" dirty="0"/>
                  <a:t>Eğer tersinmez bir işlem varsa </a:t>
                </a:r>
                <a14:m>
                  <m:oMath xmlns:m="http://schemas.openxmlformats.org/officeDocument/2006/math">
                    <m:r>
                      <a:rPr lang="tr-TR" b="0" i="1" smtClean="0">
                        <a:latin typeface="Cambria Math"/>
                      </a:rPr>
                      <m:t>𝛿</m:t>
                    </m:r>
                    <m:r>
                      <a:rPr lang="tr-TR" b="0" i="1" smtClean="0">
                        <a:latin typeface="Cambria Math"/>
                      </a:rPr>
                      <m:t>𝑊</m:t>
                    </m:r>
                    <m:r>
                      <a:rPr lang="tr-TR" b="0" i="1" dirty="0" smtClean="0">
                        <a:latin typeface="Cambria Math"/>
                        <a:ea typeface="Cambria Math"/>
                      </a:rPr>
                      <m:t>≠</m:t>
                    </m:r>
                    <m:r>
                      <a:rPr lang="tr-TR" b="0" i="1" smtClean="0">
                        <a:latin typeface="Cambria Math"/>
                      </a:rPr>
                      <m:t>𝑃</m:t>
                    </m:r>
                    <m:r>
                      <a:rPr lang="tr-TR" b="0" i="1" smtClean="0">
                        <a:latin typeface="Cambria Math"/>
                      </a:rPr>
                      <m:t> </m:t>
                    </m:r>
                    <m:r>
                      <a:rPr lang="tr-TR" b="0" i="1" smtClean="0">
                        <a:latin typeface="Cambria Math"/>
                      </a:rPr>
                      <m:t>𝑑𝑉</m:t>
                    </m:r>
                    <m:r>
                      <a:rPr lang="tr-TR" b="0" i="1" smtClean="0">
                        <a:latin typeface="Cambria Math"/>
                      </a:rPr>
                      <m:t> </m:t>
                    </m:r>
                    <m:r>
                      <a:rPr lang="tr-TR" b="0" i="1" smtClean="0">
                        <a:latin typeface="Cambria Math"/>
                      </a:rPr>
                      <m:t>𝑣𝑒</m:t>
                    </m:r>
                    <m:r>
                      <a:rPr lang="tr-TR" b="0" i="1" smtClean="0">
                        <a:latin typeface="Cambria Math"/>
                      </a:rPr>
                      <m:t> </m:t>
                    </m:r>
                    <m:r>
                      <a:rPr lang="tr-TR" b="0" i="1" smtClean="0">
                        <a:latin typeface="Cambria Math"/>
                      </a:rPr>
                      <m:t>𝛿</m:t>
                    </m:r>
                    <m:r>
                      <a:rPr lang="tr-TR" b="0" i="1" smtClean="0">
                        <a:latin typeface="Cambria Math"/>
                      </a:rPr>
                      <m:t>𝑄</m:t>
                    </m:r>
                    <m:r>
                      <a:rPr lang="tr-TR" b="0" i="1" dirty="0" smtClean="0">
                        <a:latin typeface="Cambria Math"/>
                        <a:ea typeface="Cambria Math"/>
                      </a:rPr>
                      <m:t>≠</m:t>
                    </m:r>
                    <m:r>
                      <a:rPr lang="tr-TR" b="0" i="1" smtClean="0">
                        <a:latin typeface="Cambria Math"/>
                      </a:rPr>
                      <m:t>𝑇</m:t>
                    </m:r>
                    <m:r>
                      <a:rPr lang="tr-TR" b="0" i="1" smtClean="0">
                        <a:latin typeface="Cambria Math"/>
                      </a:rPr>
                      <m:t> </m:t>
                    </m:r>
                    <m:r>
                      <a:rPr lang="tr-TR" b="0" i="1" smtClean="0">
                        <a:latin typeface="Cambria Math"/>
                      </a:rPr>
                      <m:t>𝑑𝑆</m:t>
                    </m:r>
                  </m:oMath>
                </a14:m>
                <a:r>
                  <a:rPr lang="tr-TR" dirty="0"/>
                  <a:t>  </a:t>
                </a:r>
                <a:r>
                  <a:rPr lang="tr-TR" dirty="0" err="1"/>
                  <a:t>dir</a:t>
                </a:r>
                <a:r>
                  <a:rPr lang="tr-TR" dirty="0"/>
                  <a:t>.</a:t>
                </a:r>
              </a:p>
              <a:p>
                <a:pPr algn="just"/>
                <a:endParaRPr lang="tr-TR" dirty="0"/>
              </a:p>
              <a:p>
                <a:pPr algn="just"/>
                <a:r>
                  <a:rPr lang="tr-TR" b="0" dirty="0"/>
                  <a:t>			</a:t>
                </a:r>
                <a14:m>
                  <m:oMath xmlns:m="http://schemas.openxmlformats.org/officeDocument/2006/math">
                    <m:r>
                      <a:rPr lang="tr-TR" b="0" i="1" smtClean="0">
                        <a:latin typeface="Cambria Math"/>
                      </a:rPr>
                      <m:t>𝑇</m:t>
                    </m:r>
                    <m:r>
                      <a:rPr lang="tr-TR" b="0" i="1" smtClean="0">
                        <a:latin typeface="Cambria Math"/>
                      </a:rPr>
                      <m:t> </m:t>
                    </m:r>
                    <m:r>
                      <a:rPr lang="tr-TR" b="0" i="1" smtClean="0">
                        <a:latin typeface="Cambria Math"/>
                      </a:rPr>
                      <m:t>𝑑𝑠</m:t>
                    </m:r>
                    <m:r>
                      <a:rPr lang="tr-TR" b="0" i="1" smtClean="0">
                        <a:latin typeface="Cambria Math"/>
                      </a:rPr>
                      <m:t>−</m:t>
                    </m:r>
                    <m:r>
                      <a:rPr lang="tr-TR" b="0" i="1" smtClean="0">
                        <a:latin typeface="Cambria Math"/>
                      </a:rPr>
                      <m:t>𝑃</m:t>
                    </m:r>
                    <m:r>
                      <a:rPr lang="tr-TR" b="0" i="1" smtClean="0">
                        <a:latin typeface="Cambria Math"/>
                      </a:rPr>
                      <m:t> </m:t>
                    </m:r>
                    <m:r>
                      <a:rPr lang="tr-TR" b="0" i="1" smtClean="0">
                        <a:latin typeface="Cambria Math"/>
                      </a:rPr>
                      <m:t>𝑑𝑣</m:t>
                    </m:r>
                    <m:r>
                      <a:rPr lang="tr-TR" b="0" i="1" smtClean="0">
                        <a:latin typeface="Cambria Math"/>
                      </a:rPr>
                      <m:t>=</m:t>
                    </m:r>
                    <m:r>
                      <a:rPr lang="tr-TR" b="0" i="1" smtClean="0">
                        <a:latin typeface="Cambria Math"/>
                      </a:rPr>
                      <m:t>𝑑𝑢</m:t>
                    </m:r>
                  </m:oMath>
                </a14:m>
                <a:r>
                  <a:rPr lang="tr-TR" dirty="0"/>
                  <a:t>				 (6.9)</a:t>
                </a:r>
              </a:p>
              <a:p>
                <a:pPr algn="just"/>
                <a:endParaRPr lang="tr-TR" dirty="0"/>
              </a:p>
              <a:p>
                <a:pPr algn="just"/>
                <a:r>
                  <a:rPr lang="tr-TR" dirty="0"/>
                  <a:t>Burada özgül </a:t>
                </a:r>
                <a:r>
                  <a:rPr lang="tr-TR" dirty="0" err="1"/>
                  <a:t>entropi</a:t>
                </a:r>
                <a:r>
                  <a:rPr lang="tr-TR" dirty="0"/>
                  <a:t>;</a:t>
                </a:r>
              </a:p>
              <a:p>
                <a:pPr algn="just"/>
                <a:endParaRPr lang="tr-TR" dirty="0"/>
              </a:p>
              <a:p>
                <a:pPr algn="just"/>
                <a:r>
                  <a:rPr lang="tr-TR" b="0" dirty="0"/>
                  <a:t>			</a:t>
                </a:r>
                <a14:m>
                  <m:oMath xmlns:m="http://schemas.openxmlformats.org/officeDocument/2006/math">
                    <m:r>
                      <a:rPr lang="tr-TR" b="0" i="1" dirty="0" smtClean="0">
                        <a:latin typeface="Cambria Math"/>
                      </a:rPr>
                      <m:t>𝑠</m:t>
                    </m:r>
                    <m:r>
                      <a:rPr lang="tr-TR" b="0" i="1" dirty="0" smtClean="0">
                        <a:latin typeface="Cambria Math"/>
                      </a:rPr>
                      <m:t> = </m:t>
                    </m:r>
                    <m:r>
                      <a:rPr lang="tr-TR" b="0" i="1" dirty="0" smtClean="0">
                        <a:latin typeface="Cambria Math"/>
                      </a:rPr>
                      <m:t>𝑆</m:t>
                    </m:r>
                    <m:r>
                      <a:rPr lang="tr-TR" b="0" i="1" dirty="0" smtClean="0">
                        <a:latin typeface="Cambria Math"/>
                      </a:rPr>
                      <m:t>/</m:t>
                    </m:r>
                    <m:r>
                      <a:rPr lang="tr-TR" b="0" i="1" dirty="0" smtClean="0">
                        <a:latin typeface="Cambria Math"/>
                      </a:rPr>
                      <m:t>𝑚</m:t>
                    </m:r>
                  </m:oMath>
                </a14:m>
                <a:r>
                  <a:rPr lang="tr-TR" dirty="0"/>
                  <a:t>				 (6.10)</a:t>
                </a:r>
              </a:p>
              <a:p>
                <a:pPr algn="just"/>
                <a:endParaRPr lang="tr-TR" dirty="0"/>
              </a:p>
              <a:p>
                <a:pPr algn="just"/>
                <a:endParaRPr lang="tr-TR" dirty="0"/>
              </a:p>
            </p:txBody>
          </p:sp>
        </mc:Choice>
        <mc:Fallback xmlns="">
          <p:sp>
            <p:nvSpPr>
              <p:cNvPr id="3" name="Dikdörtgen 2"/>
              <p:cNvSpPr>
                <a:spLocks noRot="1" noChangeAspect="1" noMove="1" noResize="1" noEditPoints="1" noAdjustHandles="1" noChangeArrowheads="1" noChangeShapeType="1" noTextEdit="1"/>
              </p:cNvSpPr>
              <p:nvPr/>
            </p:nvSpPr>
            <p:spPr>
              <a:xfrm>
                <a:off x="111575" y="1556792"/>
                <a:ext cx="8820365" cy="4801314"/>
              </a:xfrm>
              <a:prstGeom prst="rect">
                <a:avLst/>
              </a:prstGeom>
              <a:blipFill rotWithShape="1">
                <a:blip r:embed="rId2"/>
                <a:stretch>
                  <a:fillRect l="-553" t="-635"/>
                </a:stretch>
              </a:blipFill>
            </p:spPr>
            <p:txBody>
              <a:bodyPr/>
              <a:lstStyle/>
              <a:p>
                <a:r>
                  <a:rPr lang="tr-TR">
                    <a:noFill/>
                  </a:rPr>
                  <a:t> </a:t>
                </a:r>
              </a:p>
            </p:txBody>
          </p:sp>
        </mc:Fallback>
      </mc:AlternateContent>
      <p:sp>
        <p:nvSpPr>
          <p:cNvPr id="4" name="Slayt Numarası Yer Tutucusu 3"/>
          <p:cNvSpPr>
            <a:spLocks noGrp="1"/>
          </p:cNvSpPr>
          <p:nvPr>
            <p:ph type="sldNum" sz="quarter" idx="12"/>
          </p:nvPr>
        </p:nvSpPr>
        <p:spPr/>
        <p:txBody>
          <a:bodyPr/>
          <a:lstStyle/>
          <a:p>
            <a:fld id="{404BEFF7-B7DF-46FB-8C18-48C9339AFC4D}" type="slidenum">
              <a:rPr lang="tr-TR" smtClean="0"/>
              <a:t>9</a:t>
            </a:fld>
            <a:endParaRPr lang="tr-TR"/>
          </a:p>
        </p:txBody>
      </p:sp>
    </p:spTree>
    <p:extLst>
      <p:ext uri="{BB962C8B-B14F-4D97-AF65-F5344CB8AC3E}">
        <p14:creationId xmlns:p14="http://schemas.microsoft.com/office/powerpoint/2010/main" val="3157717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882</TotalTime>
  <Words>2566</Words>
  <Application>Microsoft Office PowerPoint</Application>
  <PresentationFormat>Ekran Gösterisi (4:3)</PresentationFormat>
  <Paragraphs>405</Paragraphs>
  <Slides>68</Slides>
  <Notes>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68</vt:i4>
      </vt:variant>
    </vt:vector>
  </HeadingPairs>
  <TitlesOfParts>
    <vt:vector size="75" baseType="lpstr">
      <vt:lpstr>Arial</vt:lpstr>
      <vt:lpstr>Calibri</vt:lpstr>
      <vt:lpstr>Cambria Math</vt:lpstr>
      <vt:lpstr>Gill Sans Ultra Bold</vt:lpstr>
      <vt:lpstr>Symbol</vt:lpstr>
      <vt:lpstr>Ofis Teması</vt:lpstr>
      <vt:lpstr>1_Default Design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By NeC ® 2010 | Katilimsiz.Com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HARUN CİFCİ</dc:creator>
  <cp:lastModifiedBy>BULUT-PC</cp:lastModifiedBy>
  <cp:revision>138</cp:revision>
  <dcterms:created xsi:type="dcterms:W3CDTF">2013-12-12T08:12:05Z</dcterms:created>
  <dcterms:modified xsi:type="dcterms:W3CDTF">2024-04-19T12:44:20Z</dcterms:modified>
</cp:coreProperties>
</file>