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261" r:id="rId6"/>
    <p:sldId id="262" r:id="rId7"/>
    <p:sldId id="263" r:id="rId8"/>
    <p:sldId id="264" r:id="rId9"/>
    <p:sldId id="265" r:id="rId10"/>
    <p:sldId id="300" r:id="rId11"/>
    <p:sldId id="266" r:id="rId12"/>
    <p:sldId id="268" r:id="rId13"/>
    <p:sldId id="269" r:id="rId14"/>
    <p:sldId id="270" r:id="rId15"/>
    <p:sldId id="271" r:id="rId16"/>
    <p:sldId id="272" r:id="rId17"/>
    <p:sldId id="273" r:id="rId18"/>
    <p:sldId id="274" r:id="rId19"/>
    <p:sldId id="301"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2" r:id="rId33"/>
    <p:sldId id="287" r:id="rId34"/>
    <p:sldId id="288" r:id="rId35"/>
    <p:sldId id="289" r:id="rId36"/>
    <p:sldId id="303"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EB491-3400-4E07-8CAB-0297A10DF79E}" type="datetimeFigureOut">
              <a:rPr lang="tr-TR" smtClean="0"/>
              <a:t>2.5.2014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3D9CE-57FB-49D8-8445-33C66A0A02AF}" type="slidenum">
              <a:rPr lang="tr-TR" smtClean="0"/>
              <a:t>‹#›</a:t>
            </a:fld>
            <a:endParaRPr lang="tr-TR"/>
          </a:p>
        </p:txBody>
      </p:sp>
    </p:spTree>
    <p:extLst>
      <p:ext uri="{BB962C8B-B14F-4D97-AF65-F5344CB8AC3E}">
        <p14:creationId xmlns:p14="http://schemas.microsoft.com/office/powerpoint/2010/main" val="176405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3630E59-3F2C-411B-858E-EE488322F099}" type="datetime1">
              <a:rPr lang="tr-TR" smtClean="0"/>
              <a:t>2.5.2014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254652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779D4BF-269B-4171-8B10-764A215E70A7}" type="datetime1">
              <a:rPr lang="tr-TR" smtClean="0"/>
              <a:t>2.5.2014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251479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B7806E2-5393-4859-9471-CBAE1E43781A}" type="datetime1">
              <a:rPr lang="tr-TR" smtClean="0"/>
              <a:t>2.5.2014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186254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B61485-74EA-44E8-96D2-81C063FF1CFD}" type="datetime1">
              <a:rPr lang="tr-TR" smtClean="0"/>
              <a:t>2.5.2014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389005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13684F-891A-49D4-BCAC-AC9282CF74BD}" type="datetime1">
              <a:rPr lang="tr-TR" smtClean="0"/>
              <a:t>2.5.2014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303414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E128382-58C5-408F-9814-E5F311AF3CFD}" type="datetime1">
              <a:rPr lang="tr-TR" smtClean="0"/>
              <a:t>2.5.2014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27189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52517C-FA66-4463-8D36-44EF6749531B}" type="datetime1">
              <a:rPr lang="tr-TR" smtClean="0"/>
              <a:t>2.5.2014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395879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F925A0D-CE24-4ECF-9FAB-FF6387D81AAB}" type="datetime1">
              <a:rPr lang="tr-TR" smtClean="0"/>
              <a:t>2.5.2014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263691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6F5EE3-E464-424D-AFED-02C07A9CB5B4}" type="datetime1">
              <a:rPr lang="tr-TR" smtClean="0"/>
              <a:t>2.5.2014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394618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86860F-A794-493F-9E67-7B53C60F613A}" type="datetime1">
              <a:rPr lang="tr-TR" smtClean="0"/>
              <a:t>2.5.2014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273244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EA82B7-8D48-4F48-A659-034FCAFD8BA0}" type="datetime1">
              <a:rPr lang="tr-TR" smtClean="0"/>
              <a:t>2.5.2014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D72532-62E9-4C87-AC4E-01C684DE57FA}" type="slidenum">
              <a:rPr lang="tr-TR" smtClean="0"/>
              <a:t>‹#›</a:t>
            </a:fld>
            <a:endParaRPr lang="tr-TR"/>
          </a:p>
        </p:txBody>
      </p:sp>
    </p:spTree>
    <p:extLst>
      <p:ext uri="{BB962C8B-B14F-4D97-AF65-F5344CB8AC3E}">
        <p14:creationId xmlns:p14="http://schemas.microsoft.com/office/powerpoint/2010/main" val="48267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95C8E-9664-414D-BDAA-9DF5952B93F8}" type="datetime1">
              <a:rPr lang="tr-TR" smtClean="0"/>
              <a:t>2.5.2014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72532-62E9-4C87-AC4E-01C684DE57FA}" type="slidenum">
              <a:rPr lang="tr-TR" smtClean="0"/>
              <a:t>‹#›</a:t>
            </a:fld>
            <a:endParaRPr lang="tr-TR"/>
          </a:p>
        </p:txBody>
      </p:sp>
    </p:spTree>
    <p:extLst>
      <p:ext uri="{BB962C8B-B14F-4D97-AF65-F5344CB8AC3E}">
        <p14:creationId xmlns:p14="http://schemas.microsoft.com/office/powerpoint/2010/main" val="107800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smtClean="0"/>
              <a:t>MÜHENDİSLER İÇİN TERMODİNAMİK</a:t>
            </a:r>
          </a:p>
          <a:p>
            <a:pPr algn="ctr"/>
            <a:r>
              <a:rPr lang="tr-TR" sz="2400" dirty="0" smtClean="0"/>
              <a:t>Prof. Dr. Hüsamettin BULUT</a:t>
            </a:r>
          </a:p>
        </p:txBody>
      </p:sp>
      <p:sp>
        <p:nvSpPr>
          <p:cNvPr id="3" name="Slayt Numarası Yer Tutucusu 2"/>
          <p:cNvSpPr>
            <a:spLocks noGrp="1"/>
          </p:cNvSpPr>
          <p:nvPr>
            <p:ph type="sldNum" sz="quarter" idx="12"/>
          </p:nvPr>
        </p:nvSpPr>
        <p:spPr/>
        <p:txBody>
          <a:bodyPr/>
          <a:lstStyle/>
          <a:p>
            <a:fld id="{3FD72532-62E9-4C87-AC4E-01C684DE57FA}" type="slidenum">
              <a:rPr lang="tr-TR" smtClean="0"/>
              <a:t>1</a:t>
            </a:fld>
            <a:endParaRPr lang="tr-TR"/>
          </a:p>
        </p:txBody>
      </p:sp>
    </p:spTree>
    <p:extLst>
      <p:ext uri="{BB962C8B-B14F-4D97-AF65-F5344CB8AC3E}">
        <p14:creationId xmlns:p14="http://schemas.microsoft.com/office/powerpoint/2010/main" val="3267687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5" name="Dikdörtgen 4"/>
          <p:cNvSpPr/>
          <p:nvPr/>
        </p:nvSpPr>
        <p:spPr>
          <a:xfrm>
            <a:off x="122615" y="1556792"/>
            <a:ext cx="8809323" cy="369332"/>
          </a:xfrm>
          <a:prstGeom prst="rect">
            <a:avLst/>
          </a:prstGeom>
        </p:spPr>
        <p:txBody>
          <a:bodyPr wrap="square">
            <a:spAutoFit/>
          </a:bodyPr>
          <a:lstStyle/>
          <a:p>
            <a:r>
              <a:rPr lang="tr-TR" b="1" dirty="0" smtClean="0"/>
              <a:t>13.1 YANMA DENKLEMLERİ</a:t>
            </a:r>
          </a:p>
        </p:txBody>
      </p:sp>
      <p:sp>
        <p:nvSpPr>
          <p:cNvPr id="6" name="Rectangle 4"/>
          <p:cNvSpPr>
            <a:spLocks noChangeArrowheads="1"/>
          </p:cNvSpPr>
          <p:nvPr/>
        </p:nvSpPr>
        <p:spPr bwMode="auto">
          <a:xfrm>
            <a:off x="152400" y="2755900"/>
            <a:ext cx="8779538" cy="3139321"/>
          </a:xfrm>
          <a:prstGeom prst="rect">
            <a:avLst/>
          </a:prstGeom>
          <a:noFill/>
          <a:ln>
            <a:noFill/>
          </a:ln>
          <a:effectLst/>
          <a:extLst/>
        </p:spPr>
        <p:txBody>
          <a:bodyPr wrap="square">
            <a:spAutoFit/>
          </a:bodyPr>
          <a:lstStyle/>
          <a:p>
            <a:r>
              <a:rPr lang="tr-TR" altLang="tr-TR" b="1" dirty="0">
                <a:solidFill>
                  <a:srgbClr val="FF0000"/>
                </a:solidFill>
              </a:rPr>
              <a:t>S</a:t>
            </a:r>
            <a:r>
              <a:rPr lang="en-US" altLang="tr-TR" b="1" dirty="0" err="1">
                <a:solidFill>
                  <a:srgbClr val="FF0000"/>
                </a:solidFill>
              </a:rPr>
              <a:t>tokiyometrik</a:t>
            </a:r>
            <a:r>
              <a:rPr lang="en-US" altLang="tr-TR" b="1" dirty="0">
                <a:solidFill>
                  <a:srgbClr val="FF0000"/>
                </a:solidFill>
              </a:rPr>
              <a:t> </a:t>
            </a:r>
            <a:r>
              <a:rPr lang="en-US" altLang="tr-TR" dirty="0" err="1">
                <a:solidFill>
                  <a:srgbClr val="FF0000"/>
                </a:solidFill>
              </a:rPr>
              <a:t>veya</a:t>
            </a:r>
            <a:r>
              <a:rPr lang="en-US" altLang="tr-TR" dirty="0">
                <a:solidFill>
                  <a:srgbClr val="FF0000"/>
                </a:solidFill>
              </a:rPr>
              <a:t> </a:t>
            </a:r>
            <a:r>
              <a:rPr lang="en-US" altLang="tr-TR" b="1" dirty="0" err="1">
                <a:solidFill>
                  <a:srgbClr val="FF0000"/>
                </a:solidFill>
              </a:rPr>
              <a:t>kuramsal</a:t>
            </a:r>
            <a:r>
              <a:rPr lang="en-US" altLang="tr-TR" b="1" dirty="0">
                <a:solidFill>
                  <a:srgbClr val="FF0000"/>
                </a:solidFill>
              </a:rPr>
              <a:t> </a:t>
            </a:r>
            <a:r>
              <a:rPr lang="en-US" altLang="tr-TR" b="1" dirty="0" err="1">
                <a:solidFill>
                  <a:srgbClr val="FF0000"/>
                </a:solidFill>
              </a:rPr>
              <a:t>hava</a:t>
            </a:r>
            <a:r>
              <a:rPr lang="tr-TR" altLang="tr-TR" b="1" dirty="0">
                <a:solidFill>
                  <a:srgbClr val="FF0000"/>
                </a:solidFill>
              </a:rPr>
              <a:t>:</a:t>
            </a:r>
            <a:r>
              <a:rPr lang="en-US" altLang="tr-TR" dirty="0" err="1"/>
              <a:t>Bir</a:t>
            </a:r>
            <a:r>
              <a:rPr lang="en-US" altLang="tr-TR" dirty="0"/>
              <a:t> </a:t>
            </a:r>
            <a:r>
              <a:rPr lang="en-US" altLang="tr-TR" dirty="0" err="1"/>
              <a:t>yakıtın</a:t>
            </a:r>
            <a:r>
              <a:rPr lang="en-US" altLang="tr-TR" dirty="0"/>
              <a:t> tam </a:t>
            </a:r>
            <a:r>
              <a:rPr lang="en-US" altLang="tr-TR" dirty="0" err="1"/>
              <a:t>yanması</a:t>
            </a:r>
            <a:r>
              <a:rPr lang="en-US" altLang="tr-TR" dirty="0"/>
              <a:t> </a:t>
            </a:r>
            <a:r>
              <a:rPr lang="en-US" altLang="tr-TR" dirty="0" err="1"/>
              <a:t>için</a:t>
            </a:r>
            <a:r>
              <a:rPr lang="en-US" altLang="tr-TR" dirty="0"/>
              <a:t> </a:t>
            </a:r>
            <a:r>
              <a:rPr lang="en-US" altLang="tr-TR" dirty="0" err="1"/>
              <a:t>gereken</a:t>
            </a:r>
            <a:r>
              <a:rPr lang="tr-TR" altLang="tr-TR" dirty="0"/>
              <a:t> </a:t>
            </a:r>
            <a:r>
              <a:rPr lang="en-US" altLang="tr-TR" dirty="0"/>
              <a:t>minimum </a:t>
            </a:r>
            <a:r>
              <a:rPr lang="en-US" altLang="tr-TR" dirty="0" err="1"/>
              <a:t>hava</a:t>
            </a:r>
            <a:r>
              <a:rPr lang="en-US" altLang="tr-TR" dirty="0"/>
              <a:t> </a:t>
            </a:r>
            <a:r>
              <a:rPr lang="en-US" altLang="tr-TR" dirty="0" err="1"/>
              <a:t>miktarına</a:t>
            </a:r>
            <a:r>
              <a:rPr lang="en-US" altLang="tr-TR" dirty="0"/>
              <a:t> </a:t>
            </a:r>
            <a:r>
              <a:rPr lang="en-US" altLang="tr-TR" b="1" dirty="0" err="1"/>
              <a:t>stokiyometrik</a:t>
            </a:r>
            <a:r>
              <a:rPr lang="en-US" altLang="tr-TR" b="1" dirty="0"/>
              <a:t> </a:t>
            </a:r>
            <a:r>
              <a:rPr lang="en-US" altLang="tr-TR" dirty="0" err="1"/>
              <a:t>veya</a:t>
            </a:r>
            <a:r>
              <a:rPr lang="en-US" altLang="tr-TR" dirty="0"/>
              <a:t> </a:t>
            </a:r>
            <a:r>
              <a:rPr lang="en-US" altLang="tr-TR" b="1" dirty="0" err="1"/>
              <a:t>kuramsal</a:t>
            </a:r>
            <a:r>
              <a:rPr lang="en-US" altLang="tr-TR" b="1" dirty="0"/>
              <a:t> </a:t>
            </a:r>
            <a:r>
              <a:rPr lang="en-US" altLang="tr-TR" b="1" dirty="0" err="1"/>
              <a:t>hava</a:t>
            </a:r>
            <a:r>
              <a:rPr lang="en-US" altLang="tr-TR" b="1" dirty="0"/>
              <a:t> </a:t>
            </a:r>
            <a:r>
              <a:rPr lang="en-US" altLang="tr-TR" dirty="0" err="1"/>
              <a:t>denir</a:t>
            </a:r>
            <a:r>
              <a:rPr lang="en-US" altLang="tr-TR" dirty="0"/>
              <a:t>.</a:t>
            </a:r>
            <a:endParaRPr lang="tr-TR" altLang="tr-TR" dirty="0"/>
          </a:p>
          <a:p>
            <a:r>
              <a:rPr lang="tr-TR" altLang="tr-TR" b="1" dirty="0">
                <a:solidFill>
                  <a:srgbClr val="FF0000"/>
                </a:solidFill>
              </a:rPr>
              <a:t>S</a:t>
            </a:r>
            <a:r>
              <a:rPr lang="en-US" altLang="tr-TR" b="1" dirty="0" err="1">
                <a:solidFill>
                  <a:srgbClr val="FF0000"/>
                </a:solidFill>
              </a:rPr>
              <a:t>tokiyometrik</a:t>
            </a:r>
            <a:r>
              <a:rPr lang="en-US" altLang="tr-TR" dirty="0" err="1">
                <a:solidFill>
                  <a:srgbClr val="FF0000"/>
                </a:solidFill>
              </a:rPr>
              <a:t>veya</a:t>
            </a:r>
            <a:r>
              <a:rPr lang="en-US" altLang="tr-TR" dirty="0">
                <a:solidFill>
                  <a:srgbClr val="FF0000"/>
                </a:solidFill>
              </a:rPr>
              <a:t> </a:t>
            </a:r>
            <a:r>
              <a:rPr lang="en-US" altLang="tr-TR" b="1" dirty="0" err="1">
                <a:solidFill>
                  <a:srgbClr val="FF0000"/>
                </a:solidFill>
              </a:rPr>
              <a:t>kuramsal</a:t>
            </a:r>
            <a:r>
              <a:rPr lang="en-US" altLang="tr-TR" b="1" dirty="0">
                <a:solidFill>
                  <a:srgbClr val="FF0000"/>
                </a:solidFill>
              </a:rPr>
              <a:t> </a:t>
            </a:r>
            <a:r>
              <a:rPr lang="en-US" altLang="tr-TR" b="1" dirty="0" err="1">
                <a:solidFill>
                  <a:srgbClr val="FF0000"/>
                </a:solidFill>
              </a:rPr>
              <a:t>yanma</a:t>
            </a:r>
            <a:r>
              <a:rPr lang="tr-TR" altLang="tr-TR" b="1" dirty="0">
                <a:solidFill>
                  <a:srgbClr val="FF0000"/>
                </a:solidFill>
              </a:rPr>
              <a:t>:</a:t>
            </a:r>
            <a:r>
              <a:rPr lang="en-US" altLang="tr-TR" dirty="0" err="1"/>
              <a:t>Bir</a:t>
            </a:r>
            <a:r>
              <a:rPr lang="en-US" altLang="tr-TR" dirty="0"/>
              <a:t> </a:t>
            </a:r>
            <a:r>
              <a:rPr lang="en-US" altLang="tr-TR" dirty="0" err="1"/>
              <a:t>yakıtın</a:t>
            </a:r>
            <a:r>
              <a:rPr lang="en-US" altLang="tr-TR" dirty="0"/>
              <a:t> </a:t>
            </a:r>
            <a:r>
              <a:rPr lang="en-US" altLang="tr-TR" dirty="0" err="1"/>
              <a:t>kuramsal</a:t>
            </a:r>
            <a:r>
              <a:rPr lang="en-US" altLang="tr-TR" dirty="0"/>
              <a:t> </a:t>
            </a:r>
            <a:r>
              <a:rPr lang="en-US" altLang="tr-TR" dirty="0" err="1"/>
              <a:t>hava</a:t>
            </a:r>
            <a:r>
              <a:rPr lang="en-US" altLang="tr-TR" dirty="0"/>
              <a:t> </a:t>
            </a:r>
            <a:r>
              <a:rPr lang="en-US" altLang="tr-TR" dirty="0" err="1"/>
              <a:t>ile</a:t>
            </a:r>
            <a:r>
              <a:rPr lang="en-US" altLang="tr-TR" dirty="0"/>
              <a:t> </a:t>
            </a:r>
            <a:r>
              <a:rPr lang="en-US" altLang="tr-TR" dirty="0" err="1"/>
              <a:t>tamamen</a:t>
            </a:r>
            <a:r>
              <a:rPr lang="en-US" altLang="tr-TR" dirty="0"/>
              <a:t> </a:t>
            </a:r>
            <a:r>
              <a:rPr lang="en-US" altLang="tr-TR" dirty="0" err="1"/>
              <a:t>yanması</a:t>
            </a:r>
            <a:r>
              <a:rPr lang="tr-TR" altLang="tr-TR" dirty="0"/>
              <a:t> </a:t>
            </a:r>
            <a:r>
              <a:rPr lang="en-US" altLang="tr-TR" dirty="0" err="1"/>
              <a:t>sırasında</a:t>
            </a:r>
            <a:r>
              <a:rPr lang="tr-TR" altLang="tr-TR" dirty="0"/>
              <a:t> </a:t>
            </a:r>
            <a:r>
              <a:rPr lang="en-US" altLang="tr-TR" dirty="0" err="1"/>
              <a:t>meydana</a:t>
            </a:r>
            <a:r>
              <a:rPr lang="en-US" altLang="tr-TR" dirty="0"/>
              <a:t> </a:t>
            </a:r>
            <a:r>
              <a:rPr lang="en-US" altLang="tr-TR" dirty="0" err="1"/>
              <a:t>gelen</a:t>
            </a:r>
            <a:r>
              <a:rPr lang="en-US" altLang="tr-TR" dirty="0"/>
              <a:t> ideal </a:t>
            </a:r>
            <a:r>
              <a:rPr lang="en-US" altLang="tr-TR" dirty="0" err="1"/>
              <a:t>yanma</a:t>
            </a:r>
            <a:r>
              <a:rPr lang="en-US" altLang="tr-TR" dirty="0"/>
              <a:t> </a:t>
            </a:r>
            <a:r>
              <a:rPr lang="en-US" altLang="tr-TR" dirty="0" err="1"/>
              <a:t>işlemine</a:t>
            </a:r>
            <a:r>
              <a:rPr lang="en-US" altLang="tr-TR" dirty="0"/>
              <a:t> </a:t>
            </a:r>
            <a:r>
              <a:rPr lang="en-US" altLang="tr-TR" dirty="0" err="1"/>
              <a:t>yakıtın</a:t>
            </a:r>
            <a:r>
              <a:rPr lang="en-US" altLang="tr-TR" dirty="0"/>
              <a:t> </a:t>
            </a:r>
            <a:r>
              <a:rPr lang="en-US" altLang="tr-TR" b="1" dirty="0" err="1"/>
              <a:t>stokiyometrik</a:t>
            </a:r>
            <a:r>
              <a:rPr lang="en-US" altLang="tr-TR" dirty="0" err="1"/>
              <a:t>veya</a:t>
            </a:r>
            <a:r>
              <a:rPr lang="en-US" altLang="tr-TR" dirty="0"/>
              <a:t> </a:t>
            </a:r>
            <a:r>
              <a:rPr lang="en-US" altLang="tr-TR" b="1" dirty="0" err="1"/>
              <a:t>kuramsal</a:t>
            </a:r>
            <a:r>
              <a:rPr lang="en-US" altLang="tr-TR" b="1" dirty="0"/>
              <a:t> </a:t>
            </a:r>
            <a:r>
              <a:rPr lang="en-US" altLang="tr-TR" dirty="0" err="1"/>
              <a:t>yanması</a:t>
            </a:r>
            <a:r>
              <a:rPr lang="en-US" altLang="tr-TR" dirty="0"/>
              <a:t> </a:t>
            </a:r>
            <a:r>
              <a:rPr lang="en-US" altLang="tr-TR" dirty="0" err="1"/>
              <a:t>denir</a:t>
            </a:r>
            <a:r>
              <a:rPr lang="en-US" altLang="tr-TR" dirty="0"/>
              <a:t>.</a:t>
            </a:r>
          </a:p>
          <a:p>
            <a:r>
              <a:rPr lang="tr-TR" altLang="tr-TR" b="1" dirty="0">
                <a:solidFill>
                  <a:srgbClr val="FF0000"/>
                </a:solidFill>
              </a:rPr>
              <a:t>F</a:t>
            </a:r>
            <a:r>
              <a:rPr lang="en-US" altLang="tr-TR" b="1" dirty="0" err="1">
                <a:solidFill>
                  <a:srgbClr val="FF0000"/>
                </a:solidFill>
              </a:rPr>
              <a:t>azla</a:t>
            </a:r>
            <a:r>
              <a:rPr lang="en-US" altLang="tr-TR" b="1" dirty="0">
                <a:solidFill>
                  <a:srgbClr val="FF0000"/>
                </a:solidFill>
              </a:rPr>
              <a:t> </a:t>
            </a:r>
            <a:r>
              <a:rPr lang="en-US" altLang="tr-TR" b="1" dirty="0" err="1">
                <a:solidFill>
                  <a:srgbClr val="FF0000"/>
                </a:solidFill>
              </a:rPr>
              <a:t>hava</a:t>
            </a:r>
            <a:r>
              <a:rPr lang="en-US" altLang="tr-TR" b="1" dirty="0" err="1">
                <a:solidFill>
                  <a:srgbClr val="CC00CC"/>
                </a:solidFill>
              </a:rPr>
              <a:t>:</a:t>
            </a:r>
            <a:r>
              <a:rPr lang="en-US" altLang="tr-TR" dirty="0" err="1"/>
              <a:t>Gerçek</a:t>
            </a:r>
            <a:r>
              <a:rPr lang="en-US" altLang="tr-TR" dirty="0"/>
              <a:t> </a:t>
            </a:r>
            <a:r>
              <a:rPr lang="en-US" altLang="tr-TR" dirty="0" err="1"/>
              <a:t>yanma</a:t>
            </a:r>
            <a:r>
              <a:rPr lang="en-US" altLang="tr-TR" dirty="0"/>
              <a:t> </a:t>
            </a:r>
            <a:r>
              <a:rPr lang="en-US" altLang="tr-TR" dirty="0" err="1"/>
              <a:t>işlemlerinde</a:t>
            </a:r>
            <a:r>
              <a:rPr lang="en-US" altLang="tr-TR" dirty="0"/>
              <a:t>, tam </a:t>
            </a:r>
            <a:r>
              <a:rPr lang="en-US" altLang="tr-TR" dirty="0" err="1"/>
              <a:t>yanmayı</a:t>
            </a:r>
            <a:r>
              <a:rPr lang="en-US" altLang="tr-TR" dirty="0"/>
              <a:t> </a:t>
            </a:r>
            <a:r>
              <a:rPr lang="en-US" altLang="tr-TR" dirty="0" err="1"/>
              <a:t>sağlamak</a:t>
            </a:r>
            <a:r>
              <a:rPr lang="en-US" altLang="tr-TR" dirty="0"/>
              <a:t> </a:t>
            </a:r>
            <a:r>
              <a:rPr lang="en-US" altLang="tr-TR" dirty="0" err="1"/>
              <a:t>ve</a:t>
            </a:r>
            <a:r>
              <a:rPr lang="en-US" altLang="tr-TR" dirty="0"/>
              <a:t> </a:t>
            </a:r>
            <a:r>
              <a:rPr lang="en-US" altLang="tr-TR" dirty="0" err="1"/>
              <a:t>yanma</a:t>
            </a:r>
            <a:r>
              <a:rPr lang="en-US" altLang="tr-TR" dirty="0"/>
              <a:t> </a:t>
            </a:r>
            <a:r>
              <a:rPr lang="en-US" altLang="tr-TR" dirty="0" err="1"/>
              <a:t>odasının</a:t>
            </a:r>
            <a:r>
              <a:rPr lang="tr-TR" altLang="tr-TR" dirty="0"/>
              <a:t> </a:t>
            </a:r>
            <a:r>
              <a:rPr lang="en-US" altLang="tr-TR" dirty="0" err="1"/>
              <a:t>sıcaklığını</a:t>
            </a:r>
            <a:r>
              <a:rPr lang="en-US" altLang="tr-TR" dirty="0"/>
              <a:t> </a:t>
            </a:r>
            <a:r>
              <a:rPr lang="en-US" altLang="tr-TR" dirty="0" err="1"/>
              <a:t>koktrol</a:t>
            </a:r>
            <a:r>
              <a:rPr lang="en-US" altLang="tr-TR" dirty="0"/>
              <a:t> </a:t>
            </a:r>
            <a:r>
              <a:rPr lang="en-US" altLang="tr-TR" dirty="0" err="1"/>
              <a:t>etmek</a:t>
            </a:r>
            <a:r>
              <a:rPr lang="en-US" altLang="tr-TR" dirty="0"/>
              <a:t> </a:t>
            </a:r>
            <a:r>
              <a:rPr lang="en-US" altLang="tr-TR" dirty="0" err="1"/>
              <a:t>için</a:t>
            </a:r>
            <a:r>
              <a:rPr lang="en-US" altLang="tr-TR" dirty="0"/>
              <a:t> </a:t>
            </a:r>
            <a:r>
              <a:rPr lang="en-US" altLang="tr-TR" dirty="0" err="1"/>
              <a:t>stokiyometrik</a:t>
            </a:r>
            <a:r>
              <a:rPr lang="en-US" altLang="tr-TR" dirty="0"/>
              <a:t> </a:t>
            </a:r>
            <a:r>
              <a:rPr lang="en-US" altLang="tr-TR" dirty="0" err="1"/>
              <a:t>miktardan</a:t>
            </a:r>
            <a:r>
              <a:rPr lang="en-US" altLang="tr-TR" dirty="0"/>
              <a:t> </a:t>
            </a:r>
            <a:r>
              <a:rPr lang="en-US" altLang="tr-TR" dirty="0" err="1"/>
              <a:t>daha</a:t>
            </a:r>
            <a:r>
              <a:rPr lang="en-US" altLang="tr-TR" dirty="0"/>
              <a:t> </a:t>
            </a:r>
            <a:r>
              <a:rPr lang="en-US" altLang="tr-TR" dirty="0" err="1"/>
              <a:t>fazla</a:t>
            </a:r>
            <a:r>
              <a:rPr lang="en-US" altLang="tr-TR" dirty="0"/>
              <a:t> </a:t>
            </a:r>
            <a:r>
              <a:rPr lang="en-US" altLang="tr-TR" dirty="0" err="1"/>
              <a:t>hava</a:t>
            </a:r>
            <a:r>
              <a:rPr lang="tr-TR" altLang="tr-TR" dirty="0"/>
              <a:t> </a:t>
            </a:r>
            <a:r>
              <a:rPr lang="en-US" altLang="tr-TR" dirty="0" err="1"/>
              <a:t>kullanmak</a:t>
            </a:r>
            <a:r>
              <a:rPr lang="en-US" altLang="tr-TR" dirty="0"/>
              <a:t> </a:t>
            </a:r>
            <a:r>
              <a:rPr lang="en-US" altLang="tr-TR" dirty="0" err="1"/>
              <a:t>genel</a:t>
            </a:r>
            <a:r>
              <a:rPr lang="en-US" altLang="tr-TR" dirty="0"/>
              <a:t> </a:t>
            </a:r>
            <a:r>
              <a:rPr lang="en-US" altLang="tr-TR" dirty="0" err="1"/>
              <a:t>bir</a:t>
            </a:r>
            <a:r>
              <a:rPr lang="en-US" altLang="tr-TR" dirty="0"/>
              <a:t> </a:t>
            </a:r>
            <a:r>
              <a:rPr lang="en-US" altLang="tr-TR" dirty="0" err="1"/>
              <a:t>uygulamadır</a:t>
            </a:r>
            <a:r>
              <a:rPr lang="en-US" altLang="tr-TR" dirty="0"/>
              <a:t>. </a:t>
            </a:r>
            <a:r>
              <a:rPr lang="en-US" altLang="tr-TR" dirty="0" err="1"/>
              <a:t>Stokiyometrik</a:t>
            </a:r>
            <a:r>
              <a:rPr lang="en-US" altLang="tr-TR" dirty="0"/>
              <a:t> </a:t>
            </a:r>
            <a:r>
              <a:rPr lang="en-US" altLang="tr-TR" dirty="0" err="1"/>
              <a:t>miktardan</a:t>
            </a:r>
            <a:r>
              <a:rPr lang="en-US" altLang="tr-TR" dirty="0"/>
              <a:t> </a:t>
            </a:r>
            <a:r>
              <a:rPr lang="en-US" altLang="tr-TR" dirty="0" err="1"/>
              <a:t>fazla</a:t>
            </a:r>
            <a:r>
              <a:rPr lang="en-US" altLang="tr-TR" dirty="0"/>
              <a:t> </a:t>
            </a:r>
            <a:r>
              <a:rPr lang="en-US" altLang="tr-TR" dirty="0" err="1"/>
              <a:t>hava</a:t>
            </a:r>
            <a:r>
              <a:rPr lang="tr-TR" altLang="tr-TR" dirty="0"/>
              <a:t> </a:t>
            </a:r>
            <a:r>
              <a:rPr lang="en-US" altLang="tr-TR" dirty="0" err="1"/>
              <a:t>miktarına</a:t>
            </a:r>
            <a:r>
              <a:rPr lang="en-US" altLang="tr-TR" dirty="0"/>
              <a:t> </a:t>
            </a:r>
            <a:r>
              <a:rPr lang="en-US" altLang="tr-TR" b="1" dirty="0" err="1"/>
              <a:t>fazla</a:t>
            </a:r>
            <a:r>
              <a:rPr lang="en-US" altLang="tr-TR" b="1" dirty="0"/>
              <a:t> </a:t>
            </a:r>
            <a:r>
              <a:rPr lang="en-US" altLang="tr-TR" b="1" dirty="0" err="1"/>
              <a:t>hava</a:t>
            </a:r>
            <a:r>
              <a:rPr lang="en-US" altLang="tr-TR" b="1" dirty="0"/>
              <a:t> </a:t>
            </a:r>
            <a:r>
              <a:rPr lang="tr-TR" altLang="tr-TR" dirty="0"/>
              <a:t>d</a:t>
            </a:r>
            <a:r>
              <a:rPr lang="en-US" altLang="tr-TR" dirty="0" err="1"/>
              <a:t>enir</a:t>
            </a:r>
            <a:endParaRPr lang="tr-TR" altLang="tr-TR" dirty="0"/>
          </a:p>
          <a:p>
            <a:r>
              <a:rPr lang="tr-TR" altLang="tr-TR" b="1" dirty="0">
                <a:solidFill>
                  <a:srgbClr val="FF0000"/>
                </a:solidFill>
              </a:rPr>
              <a:t>E</a:t>
            </a:r>
            <a:r>
              <a:rPr lang="en-US" altLang="tr-TR" b="1" dirty="0" err="1">
                <a:solidFill>
                  <a:srgbClr val="FF0000"/>
                </a:solidFill>
              </a:rPr>
              <a:t>ksik</a:t>
            </a:r>
            <a:r>
              <a:rPr lang="en-US" altLang="tr-TR" b="1" dirty="0">
                <a:solidFill>
                  <a:srgbClr val="FF0000"/>
                </a:solidFill>
              </a:rPr>
              <a:t> </a:t>
            </a:r>
            <a:r>
              <a:rPr lang="en-US" altLang="tr-TR" b="1" dirty="0" err="1">
                <a:solidFill>
                  <a:srgbClr val="FF0000"/>
                </a:solidFill>
              </a:rPr>
              <a:t>hava</a:t>
            </a:r>
            <a:r>
              <a:rPr lang="en-US" altLang="tr-TR" b="1" dirty="0">
                <a:solidFill>
                  <a:srgbClr val="FF0000"/>
                </a:solidFill>
              </a:rPr>
              <a:t>:</a:t>
            </a:r>
            <a:r>
              <a:rPr lang="tr-TR" altLang="tr-TR" b="1" dirty="0">
                <a:solidFill>
                  <a:srgbClr val="FF0000"/>
                </a:solidFill>
              </a:rPr>
              <a:t> </a:t>
            </a:r>
            <a:r>
              <a:rPr lang="en-US" altLang="tr-TR" dirty="0" err="1"/>
              <a:t>Stokiyometrik</a:t>
            </a:r>
            <a:r>
              <a:rPr lang="tr-TR" altLang="tr-TR" dirty="0"/>
              <a:t> </a:t>
            </a:r>
            <a:r>
              <a:rPr lang="en-US" altLang="tr-TR" dirty="0" err="1"/>
              <a:t>miktardan</a:t>
            </a:r>
            <a:r>
              <a:rPr lang="en-US" altLang="tr-TR" dirty="0"/>
              <a:t> </a:t>
            </a:r>
            <a:r>
              <a:rPr lang="en-US" altLang="tr-TR" dirty="0" err="1"/>
              <a:t>daha</a:t>
            </a:r>
            <a:r>
              <a:rPr lang="en-US" altLang="tr-TR" dirty="0"/>
              <a:t> </a:t>
            </a:r>
            <a:r>
              <a:rPr lang="en-US" altLang="tr-TR" dirty="0" err="1"/>
              <a:t>az</a:t>
            </a:r>
            <a:r>
              <a:rPr lang="en-US" altLang="tr-TR" dirty="0"/>
              <a:t> </a:t>
            </a:r>
            <a:r>
              <a:rPr lang="en-US" altLang="tr-TR" dirty="0" err="1"/>
              <a:t>havaya</a:t>
            </a:r>
            <a:r>
              <a:rPr lang="en-US" altLang="tr-TR" dirty="0"/>
              <a:t> </a:t>
            </a:r>
            <a:r>
              <a:rPr lang="en-US" altLang="tr-TR" b="1" dirty="0" err="1"/>
              <a:t>eksik</a:t>
            </a:r>
            <a:r>
              <a:rPr lang="en-US" altLang="tr-TR" b="1" dirty="0"/>
              <a:t> </a:t>
            </a:r>
            <a:r>
              <a:rPr lang="en-US" altLang="tr-TR" b="1" dirty="0" err="1"/>
              <a:t>hava</a:t>
            </a:r>
            <a:r>
              <a:rPr lang="en-US" altLang="tr-TR" b="1" dirty="0"/>
              <a:t> </a:t>
            </a:r>
            <a:r>
              <a:rPr lang="en-US" altLang="tr-TR" dirty="0" err="1"/>
              <a:t>denir</a:t>
            </a:r>
            <a:endParaRPr lang="en-US" altLang="tr-TR" dirty="0"/>
          </a:p>
          <a:p>
            <a:r>
              <a:rPr lang="tr-TR" altLang="tr-TR" b="1" dirty="0">
                <a:solidFill>
                  <a:srgbClr val="FF0000"/>
                </a:solidFill>
              </a:rPr>
              <a:t>E</a:t>
            </a:r>
            <a:r>
              <a:rPr lang="en-US" altLang="tr-TR" b="1" dirty="0" err="1">
                <a:solidFill>
                  <a:srgbClr val="FF0000"/>
                </a:solidFill>
              </a:rPr>
              <a:t>şdeğerlik</a:t>
            </a:r>
            <a:r>
              <a:rPr lang="en-US" altLang="tr-TR" b="1" dirty="0">
                <a:solidFill>
                  <a:srgbClr val="FF0000"/>
                </a:solidFill>
              </a:rPr>
              <a:t> </a:t>
            </a:r>
            <a:r>
              <a:rPr lang="en-US" altLang="tr-TR" b="1" dirty="0" err="1">
                <a:solidFill>
                  <a:srgbClr val="FF0000"/>
                </a:solidFill>
              </a:rPr>
              <a:t>oranı:</a:t>
            </a:r>
            <a:r>
              <a:rPr lang="en-US" altLang="tr-TR" dirty="0" err="1"/>
              <a:t>Yanma</a:t>
            </a:r>
            <a:r>
              <a:rPr lang="tr-TR" altLang="tr-TR" dirty="0"/>
              <a:t> </a:t>
            </a:r>
            <a:r>
              <a:rPr lang="en-US" altLang="tr-TR" dirty="0" err="1"/>
              <a:t>işlemlerinde</a:t>
            </a:r>
            <a:r>
              <a:rPr lang="en-US" altLang="tr-TR" dirty="0"/>
              <a:t> </a:t>
            </a:r>
            <a:r>
              <a:rPr lang="en-US" altLang="tr-TR" dirty="0" err="1"/>
              <a:t>kullanılan</a:t>
            </a:r>
            <a:r>
              <a:rPr lang="en-US" altLang="tr-TR" dirty="0"/>
              <a:t> </a:t>
            </a:r>
            <a:r>
              <a:rPr lang="en-US" altLang="tr-TR" dirty="0" err="1"/>
              <a:t>hava</a:t>
            </a:r>
            <a:r>
              <a:rPr lang="en-US" altLang="tr-TR" dirty="0"/>
              <a:t> </a:t>
            </a:r>
            <a:r>
              <a:rPr lang="en-US" altLang="tr-TR" dirty="0" err="1"/>
              <a:t>miktarı</a:t>
            </a:r>
            <a:r>
              <a:rPr lang="en-US" altLang="tr-TR" dirty="0"/>
              <a:t> </a:t>
            </a:r>
            <a:r>
              <a:rPr lang="en-US" altLang="tr-TR" dirty="0" err="1"/>
              <a:t>gerçek</a:t>
            </a:r>
            <a:r>
              <a:rPr lang="en-US" altLang="tr-TR" dirty="0"/>
              <a:t> </a:t>
            </a:r>
            <a:r>
              <a:rPr lang="en-US" altLang="tr-TR" dirty="0" err="1"/>
              <a:t>yakıt-hava</a:t>
            </a:r>
            <a:r>
              <a:rPr lang="en-US" altLang="tr-TR" dirty="0"/>
              <a:t> </a:t>
            </a:r>
            <a:r>
              <a:rPr lang="en-US" altLang="tr-TR" dirty="0" err="1"/>
              <a:t>oranının</a:t>
            </a:r>
            <a:r>
              <a:rPr lang="en-US" altLang="tr-TR" dirty="0"/>
              <a:t> </a:t>
            </a:r>
            <a:r>
              <a:rPr lang="en-US" altLang="tr-TR" dirty="0" err="1"/>
              <a:t>kuramsal</a:t>
            </a:r>
            <a:r>
              <a:rPr lang="en-US" altLang="tr-TR" dirty="0"/>
              <a:t> </a:t>
            </a:r>
            <a:r>
              <a:rPr lang="en-US" altLang="tr-TR" dirty="0" err="1"/>
              <a:t>yakıt</a:t>
            </a:r>
            <a:r>
              <a:rPr lang="en-US" altLang="tr-TR" dirty="0"/>
              <a:t> </a:t>
            </a:r>
            <a:r>
              <a:rPr lang="en-US" altLang="tr-TR" dirty="0" err="1"/>
              <a:t>havaoranına</a:t>
            </a:r>
            <a:r>
              <a:rPr lang="en-US" altLang="tr-TR" dirty="0"/>
              <a:t> </a:t>
            </a:r>
            <a:r>
              <a:rPr lang="en-US" altLang="tr-TR" dirty="0" err="1"/>
              <a:t>oranı</a:t>
            </a:r>
            <a:r>
              <a:rPr lang="en-US" altLang="tr-TR" dirty="0"/>
              <a:t> </a:t>
            </a:r>
            <a:r>
              <a:rPr lang="en-US" altLang="tr-TR" dirty="0" err="1"/>
              <a:t>demek</a:t>
            </a:r>
            <a:r>
              <a:rPr lang="en-US" altLang="tr-TR" dirty="0"/>
              <a:t> </a:t>
            </a:r>
            <a:r>
              <a:rPr lang="en-US" altLang="tr-TR" dirty="0" err="1"/>
              <a:t>olan</a:t>
            </a:r>
            <a:r>
              <a:rPr lang="en-US" altLang="tr-TR" dirty="0"/>
              <a:t> </a:t>
            </a:r>
            <a:r>
              <a:rPr lang="en-US" altLang="tr-TR" b="1" dirty="0" err="1"/>
              <a:t>eşdeğerlik</a:t>
            </a:r>
            <a:r>
              <a:rPr lang="en-US" altLang="tr-TR" b="1" dirty="0"/>
              <a:t> </a:t>
            </a:r>
            <a:r>
              <a:rPr lang="en-US" altLang="tr-TR" b="1" dirty="0" err="1"/>
              <a:t>oranı</a:t>
            </a:r>
            <a:r>
              <a:rPr lang="en-US" altLang="tr-TR" b="1" dirty="0"/>
              <a:t> </a:t>
            </a:r>
            <a:r>
              <a:rPr lang="en-US" altLang="tr-TR" dirty="0" err="1"/>
              <a:t>ile</a:t>
            </a:r>
            <a:r>
              <a:rPr lang="en-US" altLang="tr-TR" dirty="0"/>
              <a:t> </a:t>
            </a:r>
            <a:r>
              <a:rPr lang="en-US" altLang="tr-TR" dirty="0" err="1"/>
              <a:t>ifade</a:t>
            </a:r>
            <a:r>
              <a:rPr lang="en-US" altLang="tr-TR" dirty="0"/>
              <a:t> </a:t>
            </a:r>
            <a:r>
              <a:rPr lang="en-US" altLang="tr-TR" dirty="0" err="1"/>
              <a:t>edilir</a:t>
            </a:r>
            <a:r>
              <a:rPr lang="en-US" altLang="tr-TR" dirty="0"/>
              <a:t>.</a:t>
            </a:r>
          </a:p>
        </p:txBody>
      </p:sp>
      <p:sp>
        <p:nvSpPr>
          <p:cNvPr id="7" name="Slayt Numarası Yer Tutucusu 6"/>
          <p:cNvSpPr>
            <a:spLocks noGrp="1"/>
          </p:cNvSpPr>
          <p:nvPr>
            <p:ph type="sldNum" sz="quarter" idx="12"/>
          </p:nvPr>
        </p:nvSpPr>
        <p:spPr/>
        <p:txBody>
          <a:bodyPr/>
          <a:lstStyle/>
          <a:p>
            <a:fld id="{3FD72532-62E9-4C87-AC4E-01C684DE57FA}" type="slidenum">
              <a:rPr lang="tr-TR" smtClean="0"/>
              <a:t>10</a:t>
            </a:fld>
            <a:endParaRPr lang="tr-TR"/>
          </a:p>
        </p:txBody>
      </p:sp>
    </p:spTree>
    <p:extLst>
      <p:ext uri="{BB962C8B-B14F-4D97-AF65-F5344CB8AC3E}">
        <p14:creationId xmlns:p14="http://schemas.microsoft.com/office/powerpoint/2010/main" val="5535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13.1 YANMA DENKLEMLERİ</a:t>
            </a:r>
          </a:p>
        </p:txBody>
      </p:sp>
      <p:sp>
        <p:nvSpPr>
          <p:cNvPr id="2" name="Dikdörtgen 1"/>
          <p:cNvSpPr/>
          <p:nvPr/>
        </p:nvSpPr>
        <p:spPr>
          <a:xfrm>
            <a:off x="122614" y="2204864"/>
            <a:ext cx="8809323" cy="923330"/>
          </a:xfrm>
          <a:prstGeom prst="rect">
            <a:avLst/>
          </a:prstGeom>
        </p:spPr>
        <p:txBody>
          <a:bodyPr wrap="square">
            <a:spAutoFit/>
          </a:bodyPr>
          <a:lstStyle/>
          <a:p>
            <a:r>
              <a:rPr lang="tr-TR" dirty="0" smtClean="0"/>
              <a:t>Bir yanma işleminde gerçekte kullanılan hava miktarı, hava kütlesinin yakıt kütlesine oranını ifade eden </a:t>
            </a:r>
            <a:r>
              <a:rPr lang="tr-TR" b="1" dirty="0" smtClean="0">
                <a:solidFill>
                  <a:srgbClr val="FF0000"/>
                </a:solidFill>
              </a:rPr>
              <a:t>hava-yakıt oranı(AF) </a:t>
            </a:r>
            <a:r>
              <a:rPr lang="tr-TR" dirty="0" smtClean="0"/>
              <a:t>ile ifade edilir. Bunun tersi ise </a:t>
            </a:r>
            <a:r>
              <a:rPr lang="tr-TR" b="1" dirty="0" smtClean="0">
                <a:solidFill>
                  <a:srgbClr val="FF0000"/>
                </a:solidFill>
              </a:rPr>
              <a:t>yakıt-hava oranı(FA)</a:t>
            </a:r>
            <a:r>
              <a:rPr lang="tr-TR" dirty="0" smtClean="0"/>
              <a:t> olup bunlar aşağıdaki gibidirler:</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429000"/>
            <a:ext cx="5152027" cy="53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3" y="4437112"/>
            <a:ext cx="8809325" cy="646331"/>
          </a:xfrm>
          <a:prstGeom prst="rect">
            <a:avLst/>
          </a:prstGeom>
        </p:spPr>
        <p:txBody>
          <a:bodyPr wrap="square">
            <a:spAutoFit/>
          </a:bodyPr>
          <a:lstStyle/>
          <a:p>
            <a:r>
              <a:rPr lang="tr-TR" dirty="0" smtClean="0"/>
              <a:t>(13.3)’te verilen </a:t>
            </a:r>
            <a:r>
              <a:rPr lang="tr-TR" dirty="0" err="1" smtClean="0"/>
              <a:t>propanın</a:t>
            </a:r>
            <a:r>
              <a:rPr lang="tr-TR" dirty="0" smtClean="0"/>
              <a:t> teorik havayla yanması denklemi tekrar göz önüne alınarak hava-yakıt oranı aşağıdaki gibi yazılabilir. </a:t>
            </a:r>
            <a:endParaRPr lang="tr-T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32" y="5301208"/>
            <a:ext cx="54387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3FD72532-62E9-4C87-AC4E-01C684DE57FA}" type="slidenum">
              <a:rPr lang="tr-TR" smtClean="0"/>
              <a:t>11</a:t>
            </a:fld>
            <a:endParaRPr lang="tr-TR"/>
          </a:p>
        </p:txBody>
      </p:sp>
    </p:spTree>
    <p:extLst>
      <p:ext uri="{BB962C8B-B14F-4D97-AF65-F5344CB8AC3E}">
        <p14:creationId xmlns:p14="http://schemas.microsoft.com/office/powerpoint/2010/main" val="322999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13.1 YANMA DENKLEMLERİ</a:t>
            </a:r>
          </a:p>
        </p:txBody>
      </p:sp>
      <p:sp>
        <p:nvSpPr>
          <p:cNvPr id="2" name="Dikdörtgen 1"/>
          <p:cNvSpPr/>
          <p:nvPr/>
        </p:nvSpPr>
        <p:spPr>
          <a:xfrm>
            <a:off x="122615" y="2276872"/>
            <a:ext cx="8809324" cy="923330"/>
          </a:xfrm>
          <a:prstGeom prst="rect">
            <a:avLst/>
          </a:prstGeom>
        </p:spPr>
        <p:txBody>
          <a:bodyPr wrap="square">
            <a:spAutoFit/>
          </a:bodyPr>
          <a:lstStyle/>
          <a:p>
            <a:r>
              <a:rPr lang="tr-TR" dirty="0" smtClean="0"/>
              <a:t>Burada, havanın moleküler ağırlığı(</a:t>
            </a:r>
            <a:r>
              <a:rPr lang="tr-TR" dirty="0" err="1" smtClean="0"/>
              <a:t>mol</a:t>
            </a:r>
            <a:r>
              <a:rPr lang="tr-TR" dirty="0" smtClean="0"/>
              <a:t> veya </a:t>
            </a:r>
            <a:r>
              <a:rPr lang="tr-TR" dirty="0" err="1" smtClean="0"/>
              <a:t>kmol</a:t>
            </a:r>
            <a:r>
              <a:rPr lang="tr-TR" dirty="0" smtClean="0"/>
              <a:t> kütlesi) 29 kg/</a:t>
            </a:r>
            <a:r>
              <a:rPr lang="tr-TR" dirty="0" err="1" smtClean="0"/>
              <a:t>kmol</a:t>
            </a:r>
            <a:r>
              <a:rPr lang="tr-TR" dirty="0" smtClean="0"/>
              <a:t> ve </a:t>
            </a:r>
            <a:r>
              <a:rPr lang="tr-TR" dirty="0" err="1" smtClean="0"/>
              <a:t>propanın</a:t>
            </a:r>
            <a:r>
              <a:rPr lang="tr-TR" dirty="0" smtClean="0"/>
              <a:t> moleküler ağırlığı44 kg/</a:t>
            </a:r>
            <a:r>
              <a:rPr lang="tr-TR" dirty="0" err="1" smtClean="0"/>
              <a:t>kmol</a:t>
            </a:r>
            <a:r>
              <a:rPr lang="tr-TR" dirty="0" smtClean="0"/>
              <a:t> olarak alınmıştır. Eğer, </a:t>
            </a:r>
            <a:r>
              <a:rPr lang="tr-TR" dirty="0" err="1" smtClean="0"/>
              <a:t>propan</a:t>
            </a:r>
            <a:r>
              <a:rPr lang="tr-TR" dirty="0" smtClean="0"/>
              <a:t> AF &gt;15.69 ile yanarsa buna </a:t>
            </a:r>
            <a:r>
              <a:rPr lang="tr-TR" b="1" dirty="0" smtClean="0">
                <a:solidFill>
                  <a:srgbClr val="FF0000"/>
                </a:solidFill>
              </a:rPr>
              <a:t>fakir karışım </a:t>
            </a:r>
            <a:r>
              <a:rPr lang="tr-TR" dirty="0" smtClean="0"/>
              <a:t>ve </a:t>
            </a:r>
            <a:r>
              <a:rPr lang="tr-TR" dirty="0" err="1" smtClean="0"/>
              <a:t>propan</a:t>
            </a:r>
            <a:r>
              <a:rPr lang="tr-TR" dirty="0" smtClean="0"/>
              <a:t> AF &lt;15.69 ile yanarsa buna </a:t>
            </a:r>
            <a:r>
              <a:rPr lang="tr-TR" b="1" dirty="0" smtClean="0">
                <a:solidFill>
                  <a:srgbClr val="FF0000"/>
                </a:solidFill>
              </a:rPr>
              <a:t>zengin karışım </a:t>
            </a:r>
            <a:r>
              <a:rPr lang="tr-TR" dirty="0" smtClean="0"/>
              <a:t>denir.</a:t>
            </a:r>
            <a:endParaRPr lang="tr-TR" dirty="0"/>
          </a:p>
        </p:txBody>
      </p:sp>
      <mc:AlternateContent xmlns:mc="http://schemas.openxmlformats.org/markup-compatibility/2006" xmlns:a14="http://schemas.microsoft.com/office/drawing/2010/main">
        <mc:Choice Requires="a14">
          <p:sp>
            <p:nvSpPr>
              <p:cNvPr id="5" name="Dikdörtgen 4"/>
              <p:cNvSpPr/>
              <p:nvPr/>
            </p:nvSpPr>
            <p:spPr>
              <a:xfrm>
                <a:off x="122614" y="3422686"/>
                <a:ext cx="8809323" cy="1754326"/>
              </a:xfrm>
              <a:prstGeom prst="rect">
                <a:avLst/>
              </a:prstGeom>
            </p:spPr>
            <p:txBody>
              <a:bodyPr wrap="square">
                <a:spAutoFit/>
              </a:bodyPr>
              <a:lstStyle/>
              <a:p>
                <a:pPr algn="just"/>
                <a:r>
                  <a:rPr lang="tr-TR" dirty="0" smtClean="0"/>
                  <a:t>Hidrokarbon yakıtların yanması sonucunda yanma ürünleri içerisinde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r>
                      <a:rPr lang="tr-TR" i="1" dirty="0" smtClean="0">
                        <a:latin typeface="Cambria Math"/>
                      </a:rPr>
                      <m:t> </m:t>
                    </m:r>
                  </m:oMath>
                </a14:m>
                <a:r>
                  <a:rPr lang="tr-TR" dirty="0" smtClean="0"/>
                  <a:t>oluşur. Yanma hesaplarında, su buharının belli bir kısmi basınçtaki doyma sıcaklığı olan çiy noktasının belirlenmesi ile sıklıkla karşılaşılır. Eğer sıcaklık </a:t>
                </a:r>
                <a:r>
                  <a:rPr lang="tr-TR" b="1" dirty="0" smtClean="0"/>
                  <a:t>çiy noktasının </a:t>
                </a:r>
                <a:r>
                  <a:rPr lang="tr-TR" dirty="0" smtClean="0"/>
                  <a:t>altına düşerse su buharı </a:t>
                </a:r>
                <a:r>
                  <a:rPr lang="tr-TR" dirty="0" err="1" smtClean="0"/>
                  <a:t>yoğuşmaya</a:t>
                </a:r>
                <a:r>
                  <a:rPr lang="tr-TR" dirty="0" smtClean="0"/>
                  <a:t> başlar. </a:t>
                </a:r>
                <a:r>
                  <a:rPr lang="tr-TR" dirty="0" err="1" smtClean="0"/>
                  <a:t>Yoğuşan</a:t>
                </a:r>
                <a:r>
                  <a:rPr lang="tr-TR" dirty="0" smtClean="0"/>
                  <a:t> su buharı korozyona neden olan elementler içerdiğinden, yanma ürünlerinin sıcaklığının çiy noktasının altına düşmediğinden emin olunması çoğunlukla önemlidir.</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22614" y="3422686"/>
                <a:ext cx="8809323" cy="1754326"/>
              </a:xfrm>
              <a:prstGeom prst="rect">
                <a:avLst/>
              </a:prstGeom>
              <a:blipFill rotWithShape="1">
                <a:blip r:embed="rId2"/>
                <a:stretch>
                  <a:fillRect l="-554" t="-1736" r="-623" b="-4514"/>
                </a:stretch>
              </a:blipFill>
            </p:spPr>
            <p:txBody>
              <a:bodyPr/>
              <a:lstStyle/>
              <a:p>
                <a:r>
                  <a:rPr lang="tr-TR">
                    <a:noFill/>
                  </a:rPr>
                  <a:t> </a:t>
                </a:r>
              </a:p>
            </p:txBody>
          </p:sp>
        </mc:Fallback>
      </mc:AlternateContent>
      <p:sp>
        <p:nvSpPr>
          <p:cNvPr id="6" name="Slayt Numarası Yer Tutucusu 5"/>
          <p:cNvSpPr>
            <a:spLocks noGrp="1"/>
          </p:cNvSpPr>
          <p:nvPr>
            <p:ph type="sldNum" sz="quarter" idx="12"/>
          </p:nvPr>
        </p:nvSpPr>
        <p:spPr/>
        <p:txBody>
          <a:bodyPr/>
          <a:lstStyle/>
          <a:p>
            <a:fld id="{3FD72532-62E9-4C87-AC4E-01C684DE57FA}" type="slidenum">
              <a:rPr lang="tr-TR" smtClean="0"/>
              <a:t>12</a:t>
            </a:fld>
            <a:endParaRPr lang="tr-TR"/>
          </a:p>
        </p:txBody>
      </p:sp>
    </p:spTree>
    <p:extLst>
      <p:ext uri="{BB962C8B-B14F-4D97-AF65-F5344CB8AC3E}">
        <p14:creationId xmlns:p14="http://schemas.microsoft.com/office/powerpoint/2010/main" val="3270121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3" y="1052736"/>
            <a:ext cx="8819195" cy="545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13</a:t>
            </a:fld>
            <a:endParaRPr lang="tr-TR"/>
          </a:p>
        </p:txBody>
      </p:sp>
    </p:spTree>
    <p:extLst>
      <p:ext uri="{BB962C8B-B14F-4D97-AF65-F5344CB8AC3E}">
        <p14:creationId xmlns:p14="http://schemas.microsoft.com/office/powerpoint/2010/main" val="1741566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1412776"/>
            <a:ext cx="8809323" cy="446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14</a:t>
            </a:fld>
            <a:endParaRPr lang="tr-TR"/>
          </a:p>
        </p:txBody>
      </p:sp>
    </p:spTree>
    <p:extLst>
      <p:ext uri="{BB962C8B-B14F-4D97-AF65-F5344CB8AC3E}">
        <p14:creationId xmlns:p14="http://schemas.microsoft.com/office/powerpoint/2010/main" val="3574912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1268760"/>
            <a:ext cx="8809323"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15</a:t>
            </a:fld>
            <a:endParaRPr lang="tr-TR"/>
          </a:p>
        </p:txBody>
      </p:sp>
    </p:spTree>
    <p:extLst>
      <p:ext uri="{BB962C8B-B14F-4D97-AF65-F5344CB8AC3E}">
        <p14:creationId xmlns:p14="http://schemas.microsoft.com/office/powerpoint/2010/main" val="1615964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556791"/>
            <a:ext cx="8809323" cy="156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5" y="3284984"/>
            <a:ext cx="8809323"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16</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p:sp>
        <p:nvSpPr>
          <p:cNvPr id="2" name="Dikdörtgen 1"/>
          <p:cNvSpPr/>
          <p:nvPr/>
        </p:nvSpPr>
        <p:spPr>
          <a:xfrm>
            <a:off x="122615" y="2204864"/>
            <a:ext cx="8809323" cy="1477328"/>
          </a:xfrm>
          <a:prstGeom prst="rect">
            <a:avLst/>
          </a:prstGeom>
        </p:spPr>
        <p:txBody>
          <a:bodyPr wrap="square">
            <a:spAutoFit/>
          </a:bodyPr>
          <a:lstStyle/>
          <a:p>
            <a:pPr algn="just"/>
            <a:r>
              <a:rPr lang="tr-TR" dirty="0" smtClean="0"/>
              <a:t>Bir kimyasal reaksiyon gerçekleştiğinde, bir sistemin kimyasal bileşiminde önemli değişiklikler olabilir. Bu, kontrol hacminden çıkan karışım giren karışımdan farklı olduğu için problem oluşturur. Farklı tablolarda </a:t>
            </a:r>
            <a:r>
              <a:rPr lang="tr-TR" dirty="0" err="1" smtClean="0"/>
              <a:t>entalpi</a:t>
            </a:r>
            <a:r>
              <a:rPr lang="tr-TR" dirty="0" smtClean="0"/>
              <a:t> için farklı sıfır noktaları kullanıldığı için bir standart referans durum belirlemek gereklidir. Bu kitapta standart referans durum 25 °C (77 °F) ve 1 </a:t>
            </a:r>
            <a:r>
              <a:rPr lang="tr-TR" dirty="0" err="1" smtClean="0"/>
              <a:t>atm</a:t>
            </a:r>
            <a:r>
              <a:rPr lang="tr-TR" dirty="0" smtClean="0"/>
              <a:t> koşulları seçilerek örneğin h° olduğu gibi “°” üst indisi ile gösterilecektir.</a:t>
            </a:r>
            <a:endParaRPr lang="tr-TR" dirty="0"/>
          </a:p>
        </p:txBody>
      </p:sp>
      <mc:AlternateContent xmlns:mc="http://schemas.openxmlformats.org/markup-compatibility/2006" xmlns:a14="http://schemas.microsoft.com/office/drawing/2010/main">
        <mc:Choice Requires="a14">
          <p:sp>
            <p:nvSpPr>
              <p:cNvPr id="5" name="Dikdörtgen 4"/>
              <p:cNvSpPr/>
              <p:nvPr/>
            </p:nvSpPr>
            <p:spPr>
              <a:xfrm>
                <a:off x="122616" y="3789040"/>
                <a:ext cx="8809322" cy="369332"/>
              </a:xfrm>
              <a:prstGeom prst="rect">
                <a:avLst/>
              </a:prstGeom>
            </p:spPr>
            <p:txBody>
              <a:bodyPr wrap="square">
                <a:spAutoFit/>
              </a:bodyPr>
              <a:lstStyle/>
              <a:p>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oMath>
                </a14:m>
                <a:r>
                  <a:rPr lang="tr-TR" dirty="0" smtClean="0"/>
                  <a:t>’nin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ile yanması göz önüne alındığında, aşağıdaki denklemdeki gibi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 oluşur.</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22616" y="3789040"/>
                <a:ext cx="8809322" cy="369332"/>
              </a:xfrm>
              <a:prstGeom prst="rect">
                <a:avLst/>
              </a:prstGeom>
              <a:blipFill rotWithShape="1">
                <a:blip r:embed="rId2"/>
                <a:stretch>
                  <a:fillRect t="-8333" b="-26667"/>
                </a:stretch>
              </a:blipFill>
            </p:spPr>
            <p:txBody>
              <a:bodyPr/>
              <a:lstStyle/>
              <a:p>
                <a:r>
                  <a:rPr lang="tr-TR">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718" y="4342523"/>
            <a:ext cx="5070723" cy="33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3FD72532-62E9-4C87-AC4E-01C684DE57FA}" type="slidenum">
              <a:rPr lang="tr-TR" smtClean="0"/>
              <a:t>17</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mc:AlternateContent xmlns:mc="http://schemas.openxmlformats.org/markup-compatibility/2006" xmlns:a14="http://schemas.microsoft.com/office/drawing/2010/main">
        <mc:Choice Requires="a14">
          <p:sp>
            <p:nvSpPr>
              <p:cNvPr id="2" name="Dikdörtgen 1"/>
              <p:cNvSpPr/>
              <p:nvPr/>
            </p:nvSpPr>
            <p:spPr>
              <a:xfrm>
                <a:off x="122614" y="2348880"/>
                <a:ext cx="8809323" cy="1754326"/>
              </a:xfrm>
              <a:prstGeom prst="rect">
                <a:avLst/>
              </a:prstGeom>
            </p:spPr>
            <p:txBody>
              <a:bodyPr wrap="square">
                <a:spAutoFit/>
              </a:bodyPr>
              <a:lstStyle/>
              <a:p>
                <a:r>
                  <a:rPr lang="tr-TR" dirty="0" smtClean="0"/>
                  <a:t>Eğer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oMath>
                </a14:m>
                <a:r>
                  <a:rPr lang="tr-TR" dirty="0" smtClean="0"/>
                  <a:t> ve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yanma odasına 25 °C (77 °F) ve 1 </a:t>
                </a:r>
                <a:r>
                  <a:rPr lang="tr-TR" dirty="0" err="1" smtClean="0"/>
                  <a:t>atm’de</a:t>
                </a:r>
                <a:r>
                  <a:rPr lang="tr-TR" dirty="0" smtClean="0"/>
                  <a:t> girer ve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 (l) yanma odasını 25 °C (77 °F) ve 1 </a:t>
                </a:r>
                <a:r>
                  <a:rPr lang="tr-TR" dirty="0" err="1" smtClean="0"/>
                  <a:t>atm’de</a:t>
                </a:r>
                <a:r>
                  <a:rPr lang="tr-TR" dirty="0" smtClean="0"/>
                  <a:t> terk ederse oluşan her bir </a:t>
                </a:r>
                <a:r>
                  <a:rPr lang="tr-TR" dirty="0" err="1" smtClean="0"/>
                  <a:t>kmol</a:t>
                </a:r>
                <a:r>
                  <a:rPr lang="tr-TR" dirty="0" smtClean="0"/>
                  <a:t>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 (l) için ölçülen ısı transferi -285830 </a:t>
                </a:r>
                <a:r>
                  <a:rPr lang="tr-TR" dirty="0" err="1" smtClean="0"/>
                  <a:t>kJ</a:t>
                </a:r>
                <a:r>
                  <a:rPr lang="tr-TR" dirty="0" smtClean="0"/>
                  <a:t> olur. [Burada, kimyasal bileşikten sonra gelen (l) sembolü sıvı fazı ve (g) sembolü ise gaz fazı ifade eder. Eğer herhangi bir sembol yoksa bu da gaz fazı anlamına gelir.] Isı transferinin önündeki (-) işareti ise Şekil 13-1’de gösterildiği gibi, enerjinin (ısının) kontrol hacmini terk ettiği anlamına gelir.</a:t>
                </a:r>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22614" y="2348880"/>
                <a:ext cx="8809323" cy="1754326"/>
              </a:xfrm>
              <a:prstGeom prst="rect">
                <a:avLst/>
              </a:prstGeom>
              <a:blipFill rotWithShape="1">
                <a:blip r:embed="rId2"/>
                <a:stretch>
                  <a:fillRect l="-554" t="-1736" b="-4514"/>
                </a:stretch>
              </a:blipFill>
            </p:spPr>
            <p:txBody>
              <a:bodyPr/>
              <a:lstStyle/>
              <a:p>
                <a:r>
                  <a:rPr lang="tr-TR">
                    <a:noFill/>
                  </a:rPr>
                  <a:t> </a:t>
                </a:r>
              </a:p>
            </p:txBody>
          </p:sp>
        </mc:Fallback>
      </mc:AlternateContent>
      <p:sp>
        <p:nvSpPr>
          <p:cNvPr id="5" name="Dikdörtgen 4"/>
          <p:cNvSpPr/>
          <p:nvPr/>
        </p:nvSpPr>
        <p:spPr>
          <a:xfrm>
            <a:off x="122613" y="4293096"/>
            <a:ext cx="8809325" cy="646331"/>
          </a:xfrm>
          <a:prstGeom prst="rect">
            <a:avLst/>
          </a:prstGeom>
        </p:spPr>
        <p:txBody>
          <a:bodyPr wrap="square">
            <a:spAutoFit/>
          </a:bodyPr>
          <a:lstStyle/>
          <a:p>
            <a:r>
              <a:rPr lang="tr-TR" dirty="0" smtClean="0"/>
              <a:t>Yanma işleminin olduğu bir kontrol hacmine Termodinamiğin 1. Yasası uygulanarak aşağıdaki denklem elde edilir.</a:t>
            </a:r>
            <a:endParaRPr lang="tr-T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038700"/>
            <a:ext cx="44481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3FD72532-62E9-4C87-AC4E-01C684DE57FA}" type="slidenum">
              <a:rPr lang="tr-TR" smtClean="0"/>
              <a:t>18</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08920"/>
            <a:ext cx="2743200"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373" y="4149080"/>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833267"/>
            <a:ext cx="21447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8" name="Dikdörtgen 7"/>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p:sp>
        <p:nvSpPr>
          <p:cNvPr id="9" name="Slayt Numarası Yer Tutucusu 8"/>
          <p:cNvSpPr>
            <a:spLocks noGrp="1"/>
          </p:cNvSpPr>
          <p:nvPr>
            <p:ph type="sldNum" sz="quarter" idx="12"/>
          </p:nvPr>
        </p:nvSpPr>
        <p:spPr/>
        <p:txBody>
          <a:bodyPr/>
          <a:lstStyle/>
          <a:p>
            <a:fld id="{3FD72532-62E9-4C87-AC4E-01C684DE57FA}" type="slidenum">
              <a:rPr lang="tr-TR" smtClean="0"/>
              <a:t>19</a:t>
            </a:fld>
            <a:endParaRPr lang="tr-TR"/>
          </a:p>
        </p:txBody>
      </p:sp>
    </p:spTree>
    <p:extLst>
      <p:ext uri="{BB962C8B-B14F-4D97-AF65-F5344CB8AC3E}">
        <p14:creationId xmlns:p14="http://schemas.microsoft.com/office/powerpoint/2010/main" val="296697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4396" y="332656"/>
            <a:ext cx="8640960" cy="1015663"/>
          </a:xfrm>
          <a:prstGeom prst="rect">
            <a:avLst/>
          </a:prstGeom>
          <a:noFill/>
        </p:spPr>
        <p:txBody>
          <a:bodyPr wrap="square" rtlCol="0">
            <a:spAutoFit/>
          </a:bodyPr>
          <a:lstStyle/>
          <a:p>
            <a:pPr algn="ctr"/>
            <a:r>
              <a:rPr lang="tr-TR" sz="3200" b="1" dirty="0"/>
              <a:t>BÖLÜM – </a:t>
            </a:r>
            <a:r>
              <a:rPr lang="tr-TR" sz="3200" b="1" dirty="0" smtClean="0"/>
              <a:t>13</a:t>
            </a:r>
            <a:endParaRPr lang="tr-TR" sz="3200" b="1" dirty="0"/>
          </a:p>
          <a:p>
            <a:pPr algn="ctr"/>
            <a:r>
              <a:rPr lang="tr-TR" sz="2800" b="1" dirty="0" smtClean="0"/>
              <a:t>YANMA</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557290"/>
            <a:ext cx="3267075" cy="2447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8" y="1557290"/>
            <a:ext cx="2945904" cy="147295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452" y="3933056"/>
            <a:ext cx="2667000" cy="1714500"/>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194" y="3982512"/>
            <a:ext cx="2448272" cy="1762756"/>
          </a:xfrm>
          <a:prstGeom prst="rect">
            <a:avLst/>
          </a:prstGeom>
        </p:spPr>
      </p:pic>
      <p:sp>
        <p:nvSpPr>
          <p:cNvPr id="8" name="Slayt Numarası Yer Tutucusu 7"/>
          <p:cNvSpPr>
            <a:spLocks noGrp="1"/>
          </p:cNvSpPr>
          <p:nvPr>
            <p:ph type="sldNum" sz="quarter" idx="12"/>
          </p:nvPr>
        </p:nvSpPr>
        <p:spPr/>
        <p:txBody>
          <a:bodyPr/>
          <a:lstStyle/>
          <a:p>
            <a:fld id="{3FD72532-62E9-4C87-AC4E-01C684DE57FA}" type="slidenum">
              <a:rPr lang="tr-TR" smtClean="0"/>
              <a:t>2</a:t>
            </a:fld>
            <a:endParaRPr lang="tr-TR"/>
          </a:p>
        </p:txBody>
      </p:sp>
    </p:spTree>
    <p:extLst>
      <p:ext uri="{BB962C8B-B14F-4D97-AF65-F5344CB8AC3E}">
        <p14:creationId xmlns:p14="http://schemas.microsoft.com/office/powerpoint/2010/main" val="3753427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mc:AlternateContent xmlns:mc="http://schemas.openxmlformats.org/markup-compatibility/2006" xmlns:a14="http://schemas.microsoft.com/office/drawing/2010/main">
        <mc:Choice Requires="a14">
          <p:sp>
            <p:nvSpPr>
              <p:cNvPr id="2" name="Dikdörtgen 1"/>
              <p:cNvSpPr/>
              <p:nvPr/>
            </p:nvSpPr>
            <p:spPr>
              <a:xfrm>
                <a:off x="122615" y="2348880"/>
                <a:ext cx="8809324" cy="1247008"/>
              </a:xfrm>
              <a:prstGeom prst="rect">
                <a:avLst/>
              </a:prstGeom>
            </p:spPr>
            <p:txBody>
              <a:bodyPr wrap="square">
                <a:spAutoFit/>
              </a:bodyPr>
              <a:lstStyle/>
              <a:p>
                <a:r>
                  <a:rPr lang="tr-TR" dirty="0" smtClean="0"/>
                  <a:t>Burada HP yanma odasını terk eden yanma ürünlerinin </a:t>
                </a:r>
                <a:r>
                  <a:rPr lang="tr-TR" dirty="0" err="1" smtClean="0"/>
                  <a:t>entalpisi</a:t>
                </a:r>
                <a:r>
                  <a:rPr lang="tr-TR" dirty="0" smtClean="0"/>
                  <a:t> ve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𝑅</m:t>
                        </m:r>
                      </m:sub>
                    </m:sSub>
                  </m:oMath>
                </a14:m>
                <a:r>
                  <a:rPr lang="tr-TR" dirty="0" smtClean="0"/>
                  <a:t> yanma odasına giren </a:t>
                </a:r>
                <a:r>
                  <a:rPr lang="tr-TR" dirty="0" err="1" smtClean="0"/>
                  <a:t>reaktanların</a:t>
                </a:r>
                <a:r>
                  <a:rPr lang="tr-TR" dirty="0" smtClean="0"/>
                  <a:t> (girenlerin) </a:t>
                </a:r>
                <a:r>
                  <a:rPr lang="tr-TR" dirty="0" err="1" smtClean="0"/>
                  <a:t>entalpisidir</a:t>
                </a:r>
                <a:r>
                  <a:rPr lang="tr-TR" dirty="0" smtClean="0"/>
                  <a:t>. Eğer Şekil 13-1’de verilen örnekteki gibi girenler kararlı elementlerse ve işlem (yanma) sabit basınç ve sıcaklıkta gerçekleşirse işlem sırasındaki </a:t>
                </a:r>
                <a:r>
                  <a:rPr lang="tr-TR" dirty="0" err="1" smtClean="0"/>
                  <a:t>entalpi</a:t>
                </a:r>
                <a:r>
                  <a:rPr lang="tr-TR" dirty="0" smtClean="0"/>
                  <a:t> değişimine </a:t>
                </a:r>
                <a:r>
                  <a:rPr lang="tr-TR" b="1" dirty="0" smtClean="0">
                    <a:solidFill>
                      <a:srgbClr val="FF0000"/>
                    </a:solidFill>
                  </a:rPr>
                  <a:t>oluşum </a:t>
                </a:r>
                <a:r>
                  <a:rPr lang="tr-TR" b="1" dirty="0" err="1" smtClean="0">
                    <a:solidFill>
                      <a:srgbClr val="FF0000"/>
                    </a:solidFill>
                  </a:rPr>
                  <a:t>entalpisi</a:t>
                </a:r>
                <a:r>
                  <a:rPr lang="tr-TR" b="1" dirty="0" smtClean="0">
                    <a:solidFill>
                      <a:srgbClr val="FF0000"/>
                    </a:solidFill>
                  </a:rPr>
                  <a:t> </a:t>
                </a:r>
                <a:r>
                  <a:rPr lang="tr-TR" dirty="0" smtClean="0"/>
                  <a:t>denir ve </a:t>
                </a:r>
                <a14:m>
                  <m:oMath xmlns:m="http://schemas.openxmlformats.org/officeDocument/2006/math">
                    <m:sSubSup>
                      <m:sSubSupPr>
                        <m:ctrlPr>
                          <a:rPr lang="tr-TR" b="0" i="1" smtClean="0">
                            <a:latin typeface="Cambria Math"/>
                          </a:rPr>
                        </m:ctrlPr>
                      </m:sSubSupPr>
                      <m:e>
                        <m:r>
                          <a:rPr lang="tr-TR" b="0" i="1" smtClean="0">
                            <a:latin typeface="Cambria Math"/>
                          </a:rPr>
                          <m:t>h</m:t>
                        </m:r>
                      </m:e>
                      <m:sub>
                        <m:r>
                          <a:rPr lang="tr-TR" b="0" i="1" smtClean="0">
                            <a:latin typeface="Cambria Math"/>
                          </a:rPr>
                          <m:t>𝑓</m:t>
                        </m:r>
                      </m:sub>
                      <m:sup>
                        <m:r>
                          <a:rPr lang="tr-TR" b="0" i="1" smtClean="0">
                            <a:latin typeface="Cambria Math"/>
                          </a:rPr>
                          <m:t>0</m:t>
                        </m:r>
                      </m:sup>
                    </m:sSubSup>
                  </m:oMath>
                </a14:m>
                <a:r>
                  <a:rPr lang="tr-TR" dirty="0" smtClean="0"/>
                  <a:t> ile gösterilir.</a:t>
                </a:r>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22615" y="2348880"/>
                <a:ext cx="8809324" cy="1247008"/>
              </a:xfrm>
              <a:prstGeom prst="rect">
                <a:avLst/>
              </a:prstGeom>
              <a:blipFill rotWithShape="1">
                <a:blip r:embed="rId2"/>
                <a:stretch>
                  <a:fillRect l="-554" t="-2439" b="-4390"/>
                </a:stretch>
              </a:blipFill>
            </p:spPr>
            <p:txBody>
              <a:bodyPr/>
              <a:lstStyle/>
              <a:p>
                <a:r>
                  <a:rPr lang="tr-TR">
                    <a:noFill/>
                  </a:rPr>
                  <a:t> </a:t>
                </a:r>
              </a:p>
            </p:txBody>
          </p:sp>
        </mc:Fallback>
      </mc:AlternateContent>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226" y="4221088"/>
            <a:ext cx="46101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3FD72532-62E9-4C87-AC4E-01C684DE57FA}" type="slidenum">
              <a:rPr lang="tr-TR" smtClean="0"/>
              <a:t>20</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mc:AlternateContent xmlns:mc="http://schemas.openxmlformats.org/markup-compatibility/2006">
        <mc:Choice xmlns:a14="http://schemas.microsoft.com/office/drawing/2010/main" Requires="a14">
          <p:sp>
            <p:nvSpPr>
              <p:cNvPr id="2" name="Dikdörtgen 1"/>
              <p:cNvSpPr/>
              <p:nvPr/>
            </p:nvSpPr>
            <p:spPr>
              <a:xfrm>
                <a:off x="122616" y="2276872"/>
                <a:ext cx="8809322" cy="3544688"/>
              </a:xfrm>
              <a:prstGeom prst="rect">
                <a:avLst/>
              </a:prstGeom>
            </p:spPr>
            <p:txBody>
              <a:bodyPr wrap="square">
                <a:spAutoFit/>
              </a:bodyPr>
              <a:lstStyle/>
              <a:p>
                <a:pPr algn="just"/>
                <a:r>
                  <a:rPr lang="tr-TR" dirty="0" smtClean="0"/>
                  <a:t>Tablo B-6’da çok sayıda bileşiğin oluşum </a:t>
                </a:r>
                <a:r>
                  <a:rPr lang="tr-TR" dirty="0" err="1" smtClean="0"/>
                  <a:t>entalpisi</a:t>
                </a:r>
                <a:r>
                  <a:rPr lang="tr-TR" dirty="0" smtClean="0"/>
                  <a:t> değerleri verilmiştir. Tabloda bazı bileşikler pozitif </a:t>
                </a:r>
                <a14:m>
                  <m:oMath xmlns:m="http://schemas.openxmlformats.org/officeDocument/2006/math">
                    <m:sSubSup>
                      <m:sSubSupPr>
                        <m:ctrlPr>
                          <a:rPr lang="tr-TR" b="0" i="1" smtClean="0">
                            <a:latin typeface="Cambria Math"/>
                          </a:rPr>
                        </m:ctrlPr>
                      </m:sSubSupPr>
                      <m:e>
                        <m:r>
                          <a:rPr lang="tr-TR" b="0" i="1" smtClean="0">
                            <a:latin typeface="Cambria Math"/>
                          </a:rPr>
                          <m:t>h</m:t>
                        </m:r>
                      </m:e>
                      <m:sub>
                        <m:r>
                          <a:rPr lang="tr-TR" b="0" i="1" smtClean="0">
                            <a:latin typeface="Cambria Math"/>
                          </a:rPr>
                          <m:t>𝑓</m:t>
                        </m:r>
                      </m:sub>
                      <m:sup>
                        <m:r>
                          <a:rPr lang="tr-TR" b="0" i="1" smtClean="0">
                            <a:latin typeface="Cambria Math"/>
                          </a:rPr>
                          <m:t>0</m:t>
                        </m:r>
                      </m:sup>
                    </m:sSubSup>
                    <m:r>
                      <a:rPr lang="tr-TR" b="0" i="1" smtClean="0">
                        <a:latin typeface="Cambria Math"/>
                      </a:rPr>
                      <m:t> </m:t>
                    </m:r>
                  </m:oMath>
                </a14:m>
                <a:r>
                  <a:rPr lang="tr-TR" dirty="0" smtClean="0"/>
                  <a:t>değerine sahip olup bu onların oluşması için enerjiye ihtiyaç olduğunu gösterir (endotermik reaksiyon), diğerleri ise negatif </a:t>
                </a:r>
                <a14:m>
                  <m:oMath xmlns:m="http://schemas.openxmlformats.org/officeDocument/2006/math">
                    <m:sSubSup>
                      <m:sSubSupPr>
                        <m:ctrlPr>
                          <a:rPr lang="tr-TR" b="0" i="1" smtClean="0">
                            <a:latin typeface="Cambria Math"/>
                          </a:rPr>
                        </m:ctrlPr>
                      </m:sSubSupPr>
                      <m:e>
                        <m:r>
                          <a:rPr lang="tr-TR" b="0" i="1" smtClean="0">
                            <a:latin typeface="Cambria Math"/>
                          </a:rPr>
                          <m:t>h</m:t>
                        </m:r>
                      </m:e>
                      <m:sub>
                        <m:r>
                          <a:rPr lang="tr-TR" b="0" i="1" smtClean="0">
                            <a:latin typeface="Cambria Math"/>
                          </a:rPr>
                          <m:t>𝑓</m:t>
                        </m:r>
                      </m:sub>
                      <m:sup>
                        <m:r>
                          <a:rPr lang="tr-TR" b="0" i="1" smtClean="0">
                            <a:latin typeface="Cambria Math"/>
                          </a:rPr>
                          <m:t>0</m:t>
                        </m:r>
                      </m:sup>
                    </m:sSubSup>
                  </m:oMath>
                </a14:m>
                <a:r>
                  <a:rPr lang="tr-TR" dirty="0" smtClean="0"/>
                  <a:t>  değerine sahip olup bu onların oluşurken enerji verdiğini gösterir (ekzotermik reaksiyon).</a:t>
                </a:r>
              </a:p>
              <a:p>
                <a:pPr algn="just"/>
                <a:r>
                  <a:rPr lang="tr-TR" dirty="0" smtClean="0"/>
                  <a:t>Oluşum </a:t>
                </a:r>
                <a:r>
                  <a:rPr lang="tr-TR" dirty="0" err="1" smtClean="0"/>
                  <a:t>entalpisi</a:t>
                </a:r>
                <a:r>
                  <a:rPr lang="tr-TR" dirty="0" smtClean="0"/>
                  <a:t>, bir bileşiğin oluşumu sırasında </a:t>
                </a:r>
                <a:r>
                  <a:rPr lang="tr-TR" dirty="0" err="1" smtClean="0"/>
                  <a:t>entalpisindeki</a:t>
                </a:r>
                <a:r>
                  <a:rPr lang="tr-TR" dirty="0" smtClean="0"/>
                  <a:t> değişimdir. Bir bileşik sabit basınç ve sıcaklıkta tam yanma işleminden geçerken </a:t>
                </a:r>
                <a:r>
                  <a:rPr lang="tr-TR" dirty="0" err="1" smtClean="0"/>
                  <a:t>entalpisinde</a:t>
                </a:r>
                <a:r>
                  <a:rPr lang="tr-TR" dirty="0" smtClean="0"/>
                  <a:t> meydana gelen değişime ise </a:t>
                </a:r>
                <a:r>
                  <a:rPr lang="tr-TR" b="1" dirty="0" smtClean="0">
                    <a:solidFill>
                      <a:srgbClr val="FF0000"/>
                    </a:solidFill>
                  </a:rPr>
                  <a:t>yanma </a:t>
                </a:r>
                <a:r>
                  <a:rPr lang="tr-TR" b="1" dirty="0" err="1" smtClean="0">
                    <a:solidFill>
                      <a:srgbClr val="FF0000"/>
                    </a:solidFill>
                  </a:rPr>
                  <a:t>entalpisi</a:t>
                </a:r>
                <a:r>
                  <a:rPr lang="tr-TR" b="1" dirty="0" smtClean="0">
                    <a:solidFill>
                      <a:srgbClr val="FF0000"/>
                    </a:solidFill>
                  </a:rPr>
                  <a:t> </a:t>
                </a:r>
                <a:r>
                  <a:rPr lang="tr-TR" dirty="0" smtClean="0"/>
                  <a:t>denir. Örneğin,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oMath>
                </a14:m>
                <a:r>
                  <a:rPr lang="tr-TR" dirty="0" smtClean="0"/>
                  <a:t>’nin oluşum </a:t>
                </a:r>
                <a:r>
                  <a:rPr lang="tr-TR" dirty="0" err="1" smtClean="0"/>
                  <a:t>entalpisi</a:t>
                </a:r>
                <a:r>
                  <a:rPr lang="tr-TR" dirty="0" smtClean="0"/>
                  <a:t> sıfırdır,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 </m:t>
                    </m:r>
                  </m:oMath>
                </a14:m>
                <a:r>
                  <a:rPr lang="tr-TR" dirty="0" smtClean="0"/>
                  <a:t>bir tam yanma prosesine girdiği zaman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(l)’ya dönüşerek 285830 </a:t>
                </a:r>
                <a:r>
                  <a:rPr lang="tr-TR" dirty="0" err="1" smtClean="0"/>
                  <a:t>kJ</a:t>
                </a:r>
                <a:r>
                  <a:rPr lang="tr-TR" dirty="0" smtClean="0"/>
                  <a:t> </a:t>
                </a:r>
                <a:r>
                  <a:rPr lang="tr-TR" dirty="0" err="1" smtClean="0"/>
                  <a:t>ısıverir</a:t>
                </a:r>
                <a:r>
                  <a:rPr lang="tr-TR" dirty="0" smtClean="0"/>
                  <a:t> ve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oMath>
                </a14:m>
                <a:r>
                  <a:rPr lang="tr-TR" dirty="0" smtClean="0"/>
                  <a:t>’nin yanma </a:t>
                </a:r>
                <a:r>
                  <a:rPr lang="tr-TR" dirty="0" err="1" smtClean="0"/>
                  <a:t>entalpisi</a:t>
                </a:r>
                <a:r>
                  <a:rPr lang="tr-TR" dirty="0" smtClean="0"/>
                  <a:t> 285830 </a:t>
                </a:r>
                <a:r>
                  <a:rPr lang="tr-TR" dirty="0" err="1" smtClean="0"/>
                  <a:t>kJ</a:t>
                </a:r>
                <a:r>
                  <a:rPr lang="tr-TR" dirty="0" smtClean="0"/>
                  <a:t>/</a:t>
                </a:r>
                <a:r>
                  <a:rPr lang="tr-TR" dirty="0" err="1" smtClean="0"/>
                  <a:t>kmol’dür</a:t>
                </a:r>
                <a:r>
                  <a:rPr lang="tr-TR" dirty="0" smtClean="0"/>
                  <a:t>. </a:t>
                </a:r>
                <a:r>
                  <a:rPr lang="tr-TR" dirty="0" smtClean="0"/>
                  <a:t>Bazı bileşiklerin </a:t>
                </a:r>
                <a:r>
                  <a:rPr lang="tr-TR" dirty="0" smtClean="0"/>
                  <a:t>yanma </a:t>
                </a:r>
                <a:r>
                  <a:rPr lang="tr-TR" dirty="0" err="1" smtClean="0"/>
                  <a:t>entalpileri</a:t>
                </a:r>
                <a:r>
                  <a:rPr lang="tr-TR" dirty="0" smtClean="0"/>
                  <a:t> Tablo B-7’de verilmiştir. Yanma ürünleri içindeki su sıvı fazda ise yanma </a:t>
                </a:r>
                <a:r>
                  <a:rPr lang="tr-TR" dirty="0" err="1" smtClean="0"/>
                  <a:t>entalpisine</a:t>
                </a:r>
                <a:r>
                  <a:rPr lang="tr-TR" dirty="0" smtClean="0"/>
                  <a:t> </a:t>
                </a:r>
                <a:r>
                  <a:rPr lang="tr-TR" b="1" dirty="0" smtClean="0">
                    <a:solidFill>
                      <a:srgbClr val="FF0000"/>
                    </a:solidFill>
                  </a:rPr>
                  <a:t>üst ısıl değer (ÜID)</a:t>
                </a:r>
                <a:r>
                  <a:rPr lang="tr-TR" dirty="0"/>
                  <a:t>,</a:t>
                </a:r>
                <a:r>
                  <a:rPr lang="tr-TR" b="1" dirty="0" smtClean="0">
                    <a:solidFill>
                      <a:srgbClr val="FF0000"/>
                    </a:solidFill>
                  </a:rPr>
                  <a:t> </a:t>
                </a:r>
                <a:r>
                  <a:rPr lang="tr-TR" dirty="0" smtClean="0"/>
                  <a:t>yanma ürünleri içindeki su gaz fazda ise yanma </a:t>
                </a:r>
                <a:r>
                  <a:rPr lang="tr-TR" dirty="0" err="1" smtClean="0"/>
                  <a:t>entalpisine</a:t>
                </a:r>
                <a:r>
                  <a:rPr lang="tr-TR" dirty="0" smtClean="0"/>
                  <a:t> </a:t>
                </a:r>
                <a:r>
                  <a:rPr lang="tr-TR" b="1" dirty="0" smtClean="0">
                    <a:solidFill>
                      <a:srgbClr val="FF0000"/>
                    </a:solidFill>
                  </a:rPr>
                  <a:t>alt ısıl değer </a:t>
                </a:r>
                <a:r>
                  <a:rPr lang="tr-TR" b="1" dirty="0">
                    <a:solidFill>
                      <a:srgbClr val="FF0000"/>
                    </a:solidFill>
                  </a:rPr>
                  <a:t>(AID)</a:t>
                </a:r>
                <a:r>
                  <a:rPr lang="tr-TR" dirty="0" smtClean="0"/>
                  <a:t> denir. Üst ısıl değer ile alt ısıl değer arasındaki farka suyun standart koşullarda buharlaşma ısısı denir ve </a:t>
                </a:r>
                <a14:m>
                  <m:oMath xmlns:m="http://schemas.openxmlformats.org/officeDocument/2006/math">
                    <m:sSub>
                      <m:sSubPr>
                        <m:ctrlPr>
                          <a:rPr lang="tr-TR" b="0" i="1" smtClean="0">
                            <a:latin typeface="Cambria Math"/>
                          </a:rPr>
                        </m:ctrlPr>
                      </m:sSubPr>
                      <m:e>
                        <m:acc>
                          <m:accPr>
                            <m:chr m:val="̅"/>
                            <m:ctrlPr>
                              <a:rPr lang="tr-TR" b="0" i="1" smtClean="0">
                                <a:latin typeface="Cambria Math"/>
                              </a:rPr>
                            </m:ctrlPr>
                          </m:accPr>
                          <m:e>
                            <m:r>
                              <a:rPr lang="tr-TR" b="0" i="1" smtClean="0">
                                <a:latin typeface="Cambria Math"/>
                              </a:rPr>
                              <m:t>h</m:t>
                            </m:r>
                          </m:e>
                        </m:acc>
                      </m:e>
                      <m:sub>
                        <m:r>
                          <a:rPr lang="tr-TR" b="0" i="1" smtClean="0">
                            <a:latin typeface="Cambria Math"/>
                          </a:rPr>
                          <m:t>𝑓𝑔</m:t>
                        </m:r>
                      </m:sub>
                    </m:sSub>
                  </m:oMath>
                </a14:m>
                <a:r>
                  <a:rPr lang="tr-TR" dirty="0" smtClean="0"/>
                  <a:t> </a:t>
                </a:r>
                <a:r>
                  <a:rPr lang="tr-TR" dirty="0" smtClean="0"/>
                  <a:t>ile gösterilir.</a:t>
                </a:r>
                <a:endParaRPr lang="tr-TR" dirty="0"/>
              </a:p>
            </p:txBody>
          </p:sp>
        </mc:Choice>
        <mc:Fallback>
          <p:sp>
            <p:nvSpPr>
              <p:cNvPr id="2" name="Dikdörtgen 1"/>
              <p:cNvSpPr>
                <a:spLocks noRot="1" noChangeAspect="1" noMove="1" noResize="1" noEditPoints="1" noAdjustHandles="1" noChangeArrowheads="1" noChangeShapeType="1" noTextEdit="1"/>
              </p:cNvSpPr>
              <p:nvPr/>
            </p:nvSpPr>
            <p:spPr>
              <a:xfrm>
                <a:off x="122616" y="2276872"/>
                <a:ext cx="8809322" cy="3544688"/>
              </a:xfrm>
              <a:prstGeom prst="rect">
                <a:avLst/>
              </a:prstGeom>
              <a:blipFill rotWithShape="1">
                <a:blip r:embed="rId2"/>
                <a:stretch>
                  <a:fillRect l="-554" t="-861" r="-623" b="-1377"/>
                </a:stretch>
              </a:blipFill>
            </p:spPr>
            <p:txBody>
              <a:bodyPr/>
              <a:lstStyle/>
              <a:p>
                <a:r>
                  <a:rPr lang="tr-TR">
                    <a:noFill/>
                  </a:rPr>
                  <a:t> </a:t>
                </a:r>
              </a:p>
            </p:txBody>
          </p:sp>
        </mc:Fallback>
      </mc:AlternateContent>
      <p:sp>
        <p:nvSpPr>
          <p:cNvPr id="5" name="Slayt Numarası Yer Tutucusu 4"/>
          <p:cNvSpPr>
            <a:spLocks noGrp="1"/>
          </p:cNvSpPr>
          <p:nvPr>
            <p:ph type="sldNum" sz="quarter" idx="12"/>
          </p:nvPr>
        </p:nvSpPr>
        <p:spPr/>
        <p:txBody>
          <a:bodyPr/>
          <a:lstStyle/>
          <a:p>
            <a:fld id="{3FD72532-62E9-4C87-AC4E-01C684DE57FA}" type="slidenum">
              <a:rPr lang="tr-TR" smtClean="0"/>
              <a:t>21</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2" name="Dikdörtgen 1"/>
          <p:cNvSpPr/>
          <p:nvPr/>
        </p:nvSpPr>
        <p:spPr>
          <a:xfrm>
            <a:off x="122615" y="2413338"/>
            <a:ext cx="8809323" cy="923330"/>
          </a:xfrm>
          <a:prstGeom prst="rect">
            <a:avLst/>
          </a:prstGeom>
        </p:spPr>
        <p:txBody>
          <a:bodyPr wrap="square">
            <a:spAutoFit/>
          </a:bodyPr>
          <a:lstStyle/>
          <a:p>
            <a:pPr algn="just"/>
            <a:r>
              <a:rPr lang="tr-TR" dirty="0"/>
              <a:t>Herhangi bir reaksiyon için, Denklem (13.8)’de verilen 1. Yasa, bir kontrol hacmine uygulanabilir. </a:t>
            </a:r>
            <a:r>
              <a:rPr lang="tr-TR" dirty="0" smtClean="0"/>
              <a:t>Eğer </a:t>
            </a:r>
            <a:r>
              <a:rPr lang="tr-TR" dirty="0"/>
              <a:t>ürünler ve girenler birkaç bileşenden oluşuyorsa 1. Yasa kinetik ve potansiyel enerji değişimleri </a:t>
            </a:r>
            <a:r>
              <a:rPr lang="tr-TR" dirty="0" smtClean="0"/>
              <a:t>ihmal </a:t>
            </a:r>
            <a:r>
              <a:rPr lang="tr-TR" dirty="0"/>
              <a:t>edilerek aşağıdaki gibi yazılabilir.</a:t>
            </a:r>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445" y="3573016"/>
            <a:ext cx="60293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Dikdörtgen 4"/>
              <p:cNvSpPr/>
              <p:nvPr/>
            </p:nvSpPr>
            <p:spPr>
              <a:xfrm>
                <a:off x="122614" y="4149080"/>
                <a:ext cx="8841155" cy="1200329"/>
              </a:xfrm>
              <a:prstGeom prst="rect">
                <a:avLst/>
              </a:prstGeom>
            </p:spPr>
            <p:txBody>
              <a:bodyPr wrap="square">
                <a:spAutoFit/>
              </a:bodyPr>
              <a:lstStyle/>
              <a:p>
                <a:pPr algn="just"/>
                <a:r>
                  <a:rPr lang="tr-TR" dirty="0" smtClean="0"/>
                  <a:t>Burada </a:t>
                </a:r>
                <a14:m>
                  <m:oMath xmlns:m="http://schemas.openxmlformats.org/officeDocument/2006/math">
                    <m:sSub>
                      <m:sSubPr>
                        <m:ctrlPr>
                          <a:rPr lang="tr-TR" b="0" i="1" dirty="0" smtClean="0">
                            <a:latin typeface="Cambria Math"/>
                          </a:rPr>
                        </m:ctrlPr>
                      </m:sSubPr>
                      <m:e>
                        <m:r>
                          <a:rPr lang="tr-TR" i="1" dirty="0" smtClean="0">
                            <a:latin typeface="Cambria Math"/>
                          </a:rPr>
                          <m:t>𝑁</m:t>
                        </m:r>
                      </m:e>
                      <m:sub>
                        <m:r>
                          <a:rPr lang="tr-TR" i="1" dirty="0" smtClean="0">
                            <a:latin typeface="Cambria Math"/>
                          </a:rPr>
                          <m:t>𝑖</m:t>
                        </m:r>
                      </m:sub>
                    </m:sSub>
                    <m:r>
                      <a:rPr lang="tr-TR" i="1" dirty="0" smtClean="0">
                        <a:latin typeface="Cambria Math"/>
                      </a:rPr>
                      <m:t> </m:t>
                    </m:r>
                  </m:oMath>
                </a14:m>
                <a:r>
                  <a:rPr lang="tr-TR" dirty="0" smtClean="0"/>
                  <a:t>’</a:t>
                </a:r>
                <a:r>
                  <a:rPr lang="tr-TR" dirty="0" err="1" smtClean="0"/>
                  <a:t>ler</a:t>
                </a:r>
                <a:r>
                  <a:rPr lang="tr-TR" dirty="0" smtClean="0"/>
                  <a:t> </a:t>
                </a:r>
                <a:r>
                  <a:rPr lang="tr-TR" dirty="0" err="1"/>
                  <a:t>iile</a:t>
                </a:r>
                <a:r>
                  <a:rPr lang="tr-TR" dirty="0"/>
                  <a:t> gösterilen maddelerin </a:t>
                </a:r>
                <a:r>
                  <a:rPr lang="tr-TR" dirty="0" err="1"/>
                  <a:t>mol</a:t>
                </a:r>
                <a:r>
                  <a:rPr lang="tr-TR" dirty="0"/>
                  <a:t> sayılarıdır. Yapılan </a:t>
                </a:r>
                <a:r>
                  <a:rPr lang="tr-TR" dirty="0" smtClean="0"/>
                  <a:t>iş genelde </a:t>
                </a:r>
                <a:r>
                  <a:rPr lang="tr-TR" dirty="0"/>
                  <a:t>sıfırdır ancak bazen örneğin </a:t>
                </a:r>
                <a:r>
                  <a:rPr lang="tr-TR" dirty="0" smtClean="0"/>
                  <a:t>bir </a:t>
                </a:r>
                <a:r>
                  <a:rPr lang="tr-TR" dirty="0"/>
                  <a:t>yanma türbininde olduğu gibi </a:t>
                </a:r>
                <a:r>
                  <a:rPr lang="tr-TR" dirty="0" smtClean="0"/>
                  <a:t>iş sıfırdan farklı olabilir. Eğer </a:t>
                </a:r>
                <a:r>
                  <a:rPr lang="tr-TR" dirty="0"/>
                  <a:t>yanma işlemi bir bomba kalorimetresinde olduğu gibi </a:t>
                </a:r>
                <a:r>
                  <a:rPr lang="tr-TR" dirty="0" err="1"/>
                  <a:t>rijit</a:t>
                </a:r>
                <a:r>
                  <a:rPr lang="tr-TR" dirty="0"/>
                  <a:t> bir yanma odasında gerçekleşirse 1. </a:t>
                </a:r>
                <a:r>
                  <a:rPr lang="tr-TR" dirty="0" smtClean="0"/>
                  <a:t>Yasa </a:t>
                </a:r>
                <a:r>
                  <a:rPr lang="tr-TR" dirty="0"/>
                  <a:t>aşağıdaki gibi yazılır.</a:t>
                </a:r>
              </a:p>
            </p:txBody>
          </p:sp>
        </mc:Choice>
        <mc:Fallback>
          <p:sp>
            <p:nvSpPr>
              <p:cNvPr id="5" name="Dikdörtgen 4"/>
              <p:cNvSpPr>
                <a:spLocks noRot="1" noChangeAspect="1" noMove="1" noResize="1" noEditPoints="1" noAdjustHandles="1" noChangeArrowheads="1" noChangeShapeType="1" noTextEdit="1"/>
              </p:cNvSpPr>
              <p:nvPr/>
            </p:nvSpPr>
            <p:spPr>
              <a:xfrm>
                <a:off x="122614" y="4149080"/>
                <a:ext cx="8841155" cy="1200329"/>
              </a:xfrm>
              <a:prstGeom prst="rect">
                <a:avLst/>
              </a:prstGeom>
              <a:blipFill rotWithShape="1">
                <a:blip r:embed="rId3"/>
                <a:stretch>
                  <a:fillRect l="-552" t="-2538" r="-621" b="-7107"/>
                </a:stretch>
              </a:blipFill>
            </p:spPr>
            <p:txBody>
              <a:bodyPr/>
              <a:lstStyle/>
              <a:p>
                <a:r>
                  <a:rPr lang="tr-TR">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963" y="5589240"/>
            <a:ext cx="6657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3FD72532-62E9-4C87-AC4E-01C684DE57FA}" type="slidenum">
              <a:rPr lang="tr-TR" smtClean="0"/>
              <a:t>22</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mc:AlternateContent xmlns:mc="http://schemas.openxmlformats.org/markup-compatibility/2006">
        <mc:Choice xmlns:a14="http://schemas.microsoft.com/office/drawing/2010/main" Requires="a14">
          <p:sp>
            <p:nvSpPr>
              <p:cNvPr id="2" name="Dikdörtgen 1"/>
              <p:cNvSpPr/>
              <p:nvPr/>
            </p:nvSpPr>
            <p:spPr>
              <a:xfrm>
                <a:off x="122614" y="2406749"/>
                <a:ext cx="8809323" cy="970009"/>
              </a:xfrm>
              <a:prstGeom prst="rect">
                <a:avLst/>
              </a:prstGeom>
            </p:spPr>
            <p:txBody>
              <a:bodyPr wrap="square">
                <a:spAutoFit/>
              </a:bodyPr>
              <a:lstStyle/>
              <a:p>
                <a:r>
                  <a:rPr lang="tr-TR" dirty="0"/>
                  <a:t>Burada, </a:t>
                </a:r>
                <a14:m>
                  <m:oMath xmlns:m="http://schemas.openxmlformats.org/officeDocument/2006/math">
                    <m:sSubSup>
                      <m:sSubSupPr>
                        <m:ctrlPr>
                          <a:rPr lang="tr-TR" i="1">
                            <a:latin typeface="Cambria Math"/>
                          </a:rPr>
                        </m:ctrlPr>
                      </m:sSubSupPr>
                      <m:e>
                        <m:r>
                          <a:rPr lang="tr-TR" i="1">
                            <a:latin typeface="Cambria Math"/>
                          </a:rPr>
                          <m:t>h</m:t>
                        </m:r>
                      </m:e>
                      <m:sub>
                        <m:r>
                          <a:rPr lang="tr-TR" i="1">
                            <a:latin typeface="Cambria Math"/>
                          </a:rPr>
                          <m:t>𝑓</m:t>
                        </m:r>
                      </m:sub>
                      <m:sup>
                        <m:r>
                          <a:rPr lang="tr-TR" i="1">
                            <a:latin typeface="Cambria Math"/>
                          </a:rPr>
                          <m:t>0</m:t>
                        </m:r>
                      </m:sup>
                    </m:sSubSup>
                  </m:oMath>
                </a14:m>
                <a:r>
                  <a:rPr lang="tr-TR" dirty="0"/>
                  <a:t> değerleri tablo şeklinde verildiğinden iç enerji yerine </a:t>
                </a:r>
                <a:r>
                  <a:rPr lang="tr-TR" dirty="0" err="1"/>
                  <a:t>entalpi</a:t>
                </a:r>
                <a:r>
                  <a:rPr lang="tr-TR" dirty="0"/>
                  <a:t> kullanılmıştır. Bir </a:t>
                </a:r>
                <a:r>
                  <a:rPr lang="tr-TR" dirty="0" smtClean="0"/>
                  <a:t>katı veya sıvı maddenin </a:t>
                </a:r>
                <a:r>
                  <a:rPr lang="tr-TR" dirty="0"/>
                  <a:t>hacmi bir gazın hacmine kıyasla ihmal edilebilir olduğundan, (13.10) denklemi aşağıdaki gibi </a:t>
                </a:r>
                <a:r>
                  <a:rPr lang="tr-TR" dirty="0" smtClean="0"/>
                  <a:t>yazılabilir</a:t>
                </a:r>
                <a:r>
                  <a:rPr lang="tr-TR" dirty="0"/>
                  <a:t>.</a:t>
                </a:r>
              </a:p>
            </p:txBody>
          </p:sp>
        </mc:Choice>
        <mc:Fallback>
          <p:sp>
            <p:nvSpPr>
              <p:cNvPr id="2" name="Dikdörtgen 1"/>
              <p:cNvSpPr>
                <a:spLocks noRot="1" noChangeAspect="1" noMove="1" noResize="1" noEditPoints="1" noAdjustHandles="1" noChangeArrowheads="1" noChangeShapeType="1" noTextEdit="1"/>
              </p:cNvSpPr>
              <p:nvPr/>
            </p:nvSpPr>
            <p:spPr>
              <a:xfrm>
                <a:off x="122614" y="2406749"/>
                <a:ext cx="8809323" cy="970009"/>
              </a:xfrm>
              <a:prstGeom prst="rect">
                <a:avLst/>
              </a:prstGeom>
              <a:blipFill rotWithShape="1">
                <a:blip r:embed="rId2"/>
                <a:stretch>
                  <a:fillRect l="-554" t="-1258" r="-830" b="-9434"/>
                </a:stretch>
              </a:blipFill>
            </p:spPr>
            <p:txBody>
              <a:bodyPr/>
              <a:lstStyle/>
              <a:p>
                <a:r>
                  <a:rPr lang="tr-TR">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239" y="3717032"/>
            <a:ext cx="63627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Dikdörtgen 4"/>
              <p:cNvSpPr/>
              <p:nvPr/>
            </p:nvSpPr>
            <p:spPr>
              <a:xfrm>
                <a:off x="122613" y="4365104"/>
                <a:ext cx="8809323" cy="668901"/>
              </a:xfrm>
              <a:prstGeom prst="rect">
                <a:avLst/>
              </a:prstGeom>
            </p:spPr>
            <p:txBody>
              <a:bodyPr wrap="square">
                <a:spAutoFit/>
              </a:bodyPr>
              <a:lstStyle/>
              <a:p>
                <a:r>
                  <a:rPr lang="tr-TR" dirty="0" smtClean="0"/>
                  <a:t>Eğer </a:t>
                </a:r>
                <a14:m>
                  <m:oMath xmlns:m="http://schemas.openxmlformats.org/officeDocument/2006/math">
                    <m:sSub>
                      <m:sSubPr>
                        <m:ctrlPr>
                          <a:rPr lang="tr-TR" b="0" i="1" dirty="0" smtClean="0">
                            <a:latin typeface="Cambria Math"/>
                          </a:rPr>
                        </m:ctrlPr>
                      </m:sSubPr>
                      <m:e>
                        <m:r>
                          <a:rPr lang="tr-TR" i="1" dirty="0" smtClean="0">
                            <a:latin typeface="Cambria Math"/>
                          </a:rPr>
                          <m:t>𝑁</m:t>
                        </m:r>
                      </m:e>
                      <m:sub>
                        <m:r>
                          <a:rPr lang="tr-TR" i="1" dirty="0" smtClean="0">
                            <a:latin typeface="Cambria Math"/>
                          </a:rPr>
                          <m:t>ü</m:t>
                        </m:r>
                        <m:r>
                          <a:rPr lang="tr-TR" i="1" dirty="0" smtClean="0">
                            <a:latin typeface="Cambria Math"/>
                          </a:rPr>
                          <m:t>𝑟</m:t>
                        </m:r>
                        <m:r>
                          <a:rPr lang="tr-TR" i="1" dirty="0" smtClean="0">
                            <a:latin typeface="Cambria Math"/>
                          </a:rPr>
                          <m:t>ü</m:t>
                        </m:r>
                        <m:r>
                          <a:rPr lang="tr-TR" i="1" dirty="0" smtClean="0">
                            <a:latin typeface="Cambria Math"/>
                          </a:rPr>
                          <m:t>𝑛</m:t>
                        </m:r>
                      </m:sub>
                    </m:sSub>
                    <m:r>
                      <a:rPr lang="tr-TR" i="1" dirty="0" smtClean="0">
                        <a:latin typeface="Cambria Math"/>
                      </a:rPr>
                      <m:t> = </m:t>
                    </m:r>
                    <m:sSub>
                      <m:sSubPr>
                        <m:ctrlPr>
                          <a:rPr lang="tr-TR" b="0" i="1" dirty="0" smtClean="0">
                            <a:latin typeface="Cambria Math"/>
                          </a:rPr>
                        </m:ctrlPr>
                      </m:sSubPr>
                      <m:e>
                        <m:r>
                          <a:rPr lang="tr-TR" i="1" dirty="0" err="1">
                            <a:latin typeface="Cambria Math"/>
                          </a:rPr>
                          <m:t>𝑁</m:t>
                        </m:r>
                      </m:e>
                      <m:sub>
                        <m:r>
                          <a:rPr lang="tr-TR" i="1" dirty="0" err="1">
                            <a:latin typeface="Cambria Math"/>
                          </a:rPr>
                          <m:t>𝑔𝑖𝑟𝑒𝑛</m:t>
                        </m:r>
                      </m:sub>
                    </m:sSub>
                  </m:oMath>
                </a14:m>
                <a:r>
                  <a:rPr lang="tr-TR" dirty="0" smtClean="0"/>
                  <a:t> </a:t>
                </a:r>
                <a:r>
                  <a:rPr lang="tr-TR" dirty="0"/>
                  <a:t>ise izotermal bir işlem için sabit bir hacme ait </a:t>
                </a:r>
                <a14:m>
                  <m:oMath xmlns:m="http://schemas.openxmlformats.org/officeDocument/2006/math">
                    <m:r>
                      <a:rPr lang="tr-TR" i="1" dirty="0" smtClean="0">
                        <a:latin typeface="Cambria Math"/>
                      </a:rPr>
                      <m:t>𝑄</m:t>
                    </m:r>
                  </m:oMath>
                </a14:m>
                <a:r>
                  <a:rPr lang="tr-TR" dirty="0" smtClean="0"/>
                  <a:t> değeri </a:t>
                </a:r>
                <a:r>
                  <a:rPr lang="tr-TR" dirty="0"/>
                  <a:t>kontrol hacmine ait </a:t>
                </a:r>
                <a14:m>
                  <m:oMath xmlns:m="http://schemas.openxmlformats.org/officeDocument/2006/math">
                    <m:r>
                      <a:rPr lang="tr-TR" i="1" dirty="0">
                        <a:latin typeface="Cambria Math"/>
                      </a:rPr>
                      <m:t>𝑄</m:t>
                    </m:r>
                    <m:r>
                      <a:rPr lang="tr-TR" i="1" dirty="0">
                        <a:latin typeface="Cambria Math"/>
                      </a:rPr>
                      <m:t> </m:t>
                    </m:r>
                  </m:oMath>
                </a14:m>
                <a:r>
                  <a:rPr lang="tr-TR" dirty="0"/>
                  <a:t>değerine </a:t>
                </a:r>
                <a:r>
                  <a:rPr lang="tr-TR" dirty="0" smtClean="0"/>
                  <a:t>eşit </a:t>
                </a:r>
                <a:r>
                  <a:rPr lang="tr-TR" dirty="0"/>
                  <a:t>olur.</a:t>
                </a:r>
              </a:p>
            </p:txBody>
          </p:sp>
        </mc:Choice>
        <mc:Fallback>
          <p:sp>
            <p:nvSpPr>
              <p:cNvPr id="5" name="Dikdörtgen 4"/>
              <p:cNvSpPr>
                <a:spLocks noRot="1" noChangeAspect="1" noMove="1" noResize="1" noEditPoints="1" noAdjustHandles="1" noChangeArrowheads="1" noChangeShapeType="1" noTextEdit="1"/>
              </p:cNvSpPr>
              <p:nvPr/>
            </p:nvSpPr>
            <p:spPr>
              <a:xfrm>
                <a:off x="122613" y="4365104"/>
                <a:ext cx="8809323" cy="668901"/>
              </a:xfrm>
              <a:prstGeom prst="rect">
                <a:avLst/>
              </a:prstGeom>
              <a:blipFill rotWithShape="1">
                <a:blip r:embed="rId4"/>
                <a:stretch>
                  <a:fillRect l="-554" t="-3636" b="-13636"/>
                </a:stretch>
              </a:blipFill>
            </p:spPr>
            <p:txBody>
              <a:bodyPr/>
              <a:lstStyle/>
              <a:p>
                <a:r>
                  <a:rPr lang="tr-TR">
                    <a:noFill/>
                  </a:rPr>
                  <a:t> </a:t>
                </a:r>
              </a:p>
            </p:txBody>
          </p:sp>
        </mc:Fallback>
      </mc:AlternateContent>
      <p:sp>
        <p:nvSpPr>
          <p:cNvPr id="6" name="Slayt Numarası Yer Tutucusu 5"/>
          <p:cNvSpPr>
            <a:spLocks noGrp="1"/>
          </p:cNvSpPr>
          <p:nvPr>
            <p:ph type="sldNum" sz="quarter" idx="12"/>
          </p:nvPr>
        </p:nvSpPr>
        <p:spPr/>
        <p:txBody>
          <a:bodyPr/>
          <a:lstStyle/>
          <a:p>
            <a:fld id="{3FD72532-62E9-4C87-AC4E-01C684DE57FA}" type="slidenum">
              <a:rPr lang="tr-TR" smtClean="0"/>
              <a:t>23</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mc:AlternateContent xmlns:mc="http://schemas.openxmlformats.org/markup-compatibility/2006">
        <mc:Choice xmlns:a14="http://schemas.microsoft.com/office/drawing/2010/main" Requires="a14">
          <p:sp>
            <p:nvSpPr>
              <p:cNvPr id="2" name="Dikdörtgen 1"/>
              <p:cNvSpPr/>
              <p:nvPr/>
            </p:nvSpPr>
            <p:spPr>
              <a:xfrm>
                <a:off x="122615" y="2276872"/>
                <a:ext cx="3668248" cy="390748"/>
              </a:xfrm>
              <a:prstGeom prst="rect">
                <a:avLst/>
              </a:prstGeom>
            </p:spPr>
            <p:txBody>
              <a:bodyPr wrap="none">
                <a:spAutoFit/>
              </a:bodyPr>
              <a:lstStyle/>
              <a:p>
                <a:r>
                  <a:rPr lang="tr-TR" b="1" dirty="0" smtClean="0"/>
                  <a:t>Katılar ve sıvılar için:  </a:t>
                </a:r>
                <a14:m>
                  <m:oMath xmlns:m="http://schemas.openxmlformats.org/officeDocument/2006/math">
                    <m:sSub>
                      <m:sSubPr>
                        <m:ctrlPr>
                          <a:rPr lang="tr-TR" i="1">
                            <a:latin typeface="Cambria Math"/>
                          </a:rPr>
                        </m:ctrlPr>
                      </m:sSubPr>
                      <m:e>
                        <m:r>
                          <a:rPr lang="tr-TR" i="1">
                            <a:latin typeface="Cambria Math"/>
                          </a:rPr>
                          <m:t>𝐶</m:t>
                        </m:r>
                      </m:e>
                      <m:sub>
                        <m:r>
                          <a:rPr lang="tr-TR" i="1">
                            <a:latin typeface="Cambria Math"/>
                          </a:rPr>
                          <m:t>𝑝</m:t>
                        </m:r>
                      </m:sub>
                    </m:sSub>
                    <m:r>
                      <a:rPr lang="tr-TR" i="1">
                        <a:latin typeface="Cambria Math"/>
                        <a:ea typeface="Cambria Math"/>
                      </a:rPr>
                      <m:t>𝛥</m:t>
                    </m:r>
                    <m:r>
                      <a:rPr lang="tr-TR" i="1">
                        <a:latin typeface="Cambria Math"/>
                        <a:ea typeface="Cambria Math"/>
                      </a:rPr>
                      <m:t>𝑇</m:t>
                    </m:r>
                  </m:oMath>
                </a14:m>
                <a:r>
                  <a:rPr lang="tr-TR" dirty="0"/>
                  <a:t> kullanılır</a:t>
                </a:r>
                <a:r>
                  <a:rPr lang="tr-TR" dirty="0" smtClean="0"/>
                  <a:t>.</a:t>
                </a:r>
                <a:endParaRPr lang="tr-TR" dirty="0"/>
              </a:p>
            </p:txBody>
          </p:sp>
        </mc:Choice>
        <mc:Fallback>
          <p:sp>
            <p:nvSpPr>
              <p:cNvPr id="2" name="Dikdörtgen 1"/>
              <p:cNvSpPr>
                <a:spLocks noRot="1" noChangeAspect="1" noMove="1" noResize="1" noEditPoints="1" noAdjustHandles="1" noChangeArrowheads="1" noChangeShapeType="1" noTextEdit="1"/>
              </p:cNvSpPr>
              <p:nvPr/>
            </p:nvSpPr>
            <p:spPr>
              <a:xfrm>
                <a:off x="122615" y="2276872"/>
                <a:ext cx="3668248" cy="390748"/>
              </a:xfrm>
              <a:prstGeom prst="rect">
                <a:avLst/>
              </a:prstGeom>
              <a:blipFill rotWithShape="1">
                <a:blip r:embed="rId2"/>
                <a:stretch>
                  <a:fillRect l="-1329" t="-6250" r="-997" b="-20313"/>
                </a:stretch>
              </a:blipFill>
            </p:spPr>
            <p:txBody>
              <a:bodyPr/>
              <a:lstStyle/>
              <a:p>
                <a:r>
                  <a:rPr lang="tr-TR">
                    <a:noFill/>
                  </a:rPr>
                  <a:t> </a:t>
                </a:r>
              </a:p>
            </p:txBody>
          </p:sp>
        </mc:Fallback>
      </mc:AlternateContent>
      <p:sp>
        <p:nvSpPr>
          <p:cNvPr id="4" name="Dikdörtgen 3"/>
          <p:cNvSpPr/>
          <p:nvPr/>
        </p:nvSpPr>
        <p:spPr>
          <a:xfrm>
            <a:off x="122615" y="1556792"/>
            <a:ext cx="8809323" cy="369332"/>
          </a:xfrm>
          <a:prstGeom prst="rect">
            <a:avLst/>
          </a:prstGeom>
        </p:spPr>
        <p:txBody>
          <a:bodyPr wrap="square">
            <a:spAutoFit/>
          </a:bodyPr>
          <a:lstStyle/>
          <a:p>
            <a:r>
              <a:rPr lang="tr-TR" b="1" dirty="0" smtClean="0"/>
              <a:t>13.2 OLUŞUM ENTALPİSİ, YANMA ENTALPİSİ VE BİRİNCİ YASA</a:t>
            </a:r>
          </a:p>
        </p:txBody>
      </p:sp>
      <p:sp>
        <p:nvSpPr>
          <p:cNvPr id="5" name="Dikdörtgen 4"/>
          <p:cNvSpPr/>
          <p:nvPr/>
        </p:nvSpPr>
        <p:spPr>
          <a:xfrm>
            <a:off x="122616" y="2875002"/>
            <a:ext cx="1237839" cy="369332"/>
          </a:xfrm>
          <a:prstGeom prst="rect">
            <a:avLst/>
          </a:prstGeom>
        </p:spPr>
        <p:txBody>
          <a:bodyPr wrap="none">
            <a:spAutoFit/>
          </a:bodyPr>
          <a:lstStyle/>
          <a:p>
            <a:r>
              <a:rPr lang="tr-TR" b="1" dirty="0"/>
              <a:t>Gazlar için:</a:t>
            </a:r>
          </a:p>
        </p:txBody>
      </p:sp>
      <mc:AlternateContent xmlns:mc="http://schemas.openxmlformats.org/markup-compatibility/2006">
        <mc:Choice xmlns:a14="http://schemas.microsoft.com/office/drawing/2010/main" Requires="a14">
          <p:sp>
            <p:nvSpPr>
              <p:cNvPr id="6" name="Dikdörtgen 5"/>
              <p:cNvSpPr/>
              <p:nvPr/>
            </p:nvSpPr>
            <p:spPr>
              <a:xfrm>
                <a:off x="122615" y="3645024"/>
                <a:ext cx="8809323" cy="1252522"/>
              </a:xfrm>
              <a:prstGeom prst="rect">
                <a:avLst/>
              </a:prstGeom>
            </p:spPr>
            <p:txBody>
              <a:bodyPr wrap="square">
                <a:spAutoFit/>
              </a:bodyPr>
              <a:lstStyle/>
              <a:p>
                <a:r>
                  <a:rPr lang="tr-TR" dirty="0" smtClean="0"/>
                  <a:t>1. Yöntem: İdeal gaz ve sabit özgül ısı varsayımı ile . </a:t>
                </a:r>
                <a14:m>
                  <m:oMath xmlns:m="http://schemas.openxmlformats.org/officeDocument/2006/math">
                    <m:acc>
                      <m:accPr>
                        <m:chr m:val="̅"/>
                        <m:ctrlPr>
                          <a:rPr lang="tr-TR" i="1" smtClean="0">
                            <a:latin typeface="Cambria Math"/>
                          </a:rPr>
                        </m:ctrlPr>
                      </m:accPr>
                      <m:e>
                        <m:r>
                          <a:rPr lang="tr-TR" b="0" i="1" smtClean="0">
                            <a:latin typeface="Cambria Math"/>
                          </a:rPr>
                          <m:t>h</m:t>
                        </m:r>
                      </m:e>
                    </m:acc>
                    <m:r>
                      <a:rPr lang="tr-TR" b="0" i="1" smtClean="0">
                        <a:latin typeface="Cambria Math"/>
                      </a:rPr>
                      <m:t>−</m:t>
                    </m:r>
                    <m:sSub>
                      <m:sSubPr>
                        <m:ctrlPr>
                          <a:rPr lang="tr-TR" b="0" i="1" smtClean="0">
                            <a:latin typeface="Cambria Math"/>
                          </a:rPr>
                        </m:ctrlPr>
                      </m:sSubPr>
                      <m:e>
                        <m:acc>
                          <m:accPr>
                            <m:chr m:val="̅"/>
                            <m:ctrlPr>
                              <a:rPr lang="tr-TR" b="0" i="1" smtClean="0">
                                <a:latin typeface="Cambria Math"/>
                              </a:rPr>
                            </m:ctrlPr>
                          </m:accPr>
                          <m:e>
                            <m:r>
                              <a:rPr lang="tr-TR" b="0" i="1" smtClean="0">
                                <a:latin typeface="Cambria Math"/>
                              </a:rPr>
                              <m:t>h</m:t>
                            </m:r>
                          </m:e>
                        </m:acc>
                      </m:e>
                      <m:sub>
                        <m:r>
                          <a:rPr lang="tr-TR" b="0" i="1" smtClean="0">
                            <a:latin typeface="Cambria Math"/>
                          </a:rPr>
                          <m:t>0</m:t>
                        </m:r>
                      </m:sub>
                    </m:sSub>
                    <m:r>
                      <a:rPr lang="tr-TR" b="0" i="1" smtClean="0">
                        <a:latin typeface="Cambria Math"/>
                      </a:rPr>
                      <m:t>=</m:t>
                    </m:r>
                    <m:sSub>
                      <m:sSubPr>
                        <m:ctrlPr>
                          <a:rPr lang="tr-TR" i="1">
                            <a:latin typeface="Cambria Math"/>
                          </a:rPr>
                        </m:ctrlPr>
                      </m:sSubPr>
                      <m:e>
                        <m:acc>
                          <m:accPr>
                            <m:chr m:val="̅"/>
                            <m:ctrlPr>
                              <a:rPr lang="tr-TR" i="1">
                                <a:latin typeface="Cambria Math"/>
                              </a:rPr>
                            </m:ctrlPr>
                          </m:accPr>
                          <m:e>
                            <m:r>
                              <a:rPr lang="tr-TR" b="0" i="1" smtClean="0">
                                <a:latin typeface="Cambria Math"/>
                              </a:rPr>
                              <m:t>𝐶</m:t>
                            </m:r>
                          </m:e>
                        </m:acc>
                      </m:e>
                      <m:sub>
                        <m:r>
                          <a:rPr lang="tr-TR" b="0" i="1" smtClean="0">
                            <a:latin typeface="Cambria Math"/>
                          </a:rPr>
                          <m:t>𝑝</m:t>
                        </m:r>
                      </m:sub>
                    </m:sSub>
                    <m:r>
                      <a:rPr lang="tr-TR" i="1" smtClean="0">
                        <a:latin typeface="Cambria Math"/>
                        <a:ea typeface="Cambria Math"/>
                      </a:rPr>
                      <m:t>𝛥</m:t>
                    </m:r>
                    <m:r>
                      <a:rPr lang="tr-TR" b="0" i="1" smtClean="0">
                        <a:latin typeface="Cambria Math"/>
                        <a:ea typeface="Cambria Math"/>
                      </a:rPr>
                      <m:t>𝑇</m:t>
                    </m:r>
                  </m:oMath>
                </a14:m>
                <a:endParaRPr lang="tr-TR" dirty="0"/>
              </a:p>
              <a:p>
                <a:r>
                  <a:rPr lang="tr-TR" dirty="0"/>
                  <a:t>2. Yöntem: İdeal gaz </a:t>
                </a:r>
                <a:r>
                  <a:rPr lang="tr-TR" dirty="0" smtClean="0"/>
                  <a:t>varsayımı yapılır ve </a:t>
                </a:r>
                <a14:m>
                  <m:oMath xmlns:m="http://schemas.openxmlformats.org/officeDocument/2006/math">
                    <m:acc>
                      <m:accPr>
                        <m:chr m:val="̅"/>
                        <m:ctrlPr>
                          <a:rPr lang="tr-TR" i="1">
                            <a:latin typeface="Cambria Math"/>
                          </a:rPr>
                        </m:ctrlPr>
                      </m:accPr>
                      <m:e>
                        <m:r>
                          <a:rPr lang="tr-TR" i="1">
                            <a:latin typeface="Cambria Math"/>
                          </a:rPr>
                          <m:t>h</m:t>
                        </m:r>
                      </m:e>
                    </m:acc>
                  </m:oMath>
                </a14:m>
                <a:r>
                  <a:rPr lang="tr-TR" dirty="0" smtClean="0"/>
                  <a:t> </a:t>
                </a:r>
                <a:r>
                  <a:rPr lang="tr-TR" dirty="0"/>
                  <a:t>için tablo değerleri kullanılır.</a:t>
                </a:r>
              </a:p>
              <a:p>
                <a:r>
                  <a:rPr lang="tr-TR" dirty="0"/>
                  <a:t>3. Yöntem: Gerçek gaz </a:t>
                </a:r>
                <a:r>
                  <a:rPr lang="tr-TR" dirty="0" smtClean="0"/>
                  <a:t>varsayımı yapılır </a:t>
                </a:r>
                <a:r>
                  <a:rPr lang="tr-TR" dirty="0"/>
                  <a:t>ve </a:t>
                </a:r>
                <a:r>
                  <a:rPr lang="tr-TR" dirty="0" smtClean="0"/>
                  <a:t>genelleştirilmiş diyagramlar </a:t>
                </a:r>
                <a:r>
                  <a:rPr lang="tr-TR" dirty="0"/>
                  <a:t>kullanılır.</a:t>
                </a:r>
              </a:p>
              <a:p>
                <a:r>
                  <a:rPr lang="tr-TR" dirty="0"/>
                  <a:t>4. Yöntem: Buharlar için kızgın buhar tablosuna benzer buhar </a:t>
                </a:r>
                <a:r>
                  <a:rPr lang="tr-TR" dirty="0" smtClean="0"/>
                  <a:t>tabloları kullanılır</a:t>
                </a:r>
                <a:r>
                  <a:rPr lang="tr-TR" dirty="0"/>
                  <a:t>.</a:t>
                </a:r>
              </a:p>
            </p:txBody>
          </p:sp>
        </mc:Choice>
        <mc:Fallback>
          <p:sp>
            <p:nvSpPr>
              <p:cNvPr id="6" name="Dikdörtgen 5"/>
              <p:cNvSpPr>
                <a:spLocks noRot="1" noChangeAspect="1" noMove="1" noResize="1" noEditPoints="1" noAdjustHandles="1" noChangeArrowheads="1" noChangeShapeType="1" noTextEdit="1"/>
              </p:cNvSpPr>
              <p:nvPr/>
            </p:nvSpPr>
            <p:spPr>
              <a:xfrm>
                <a:off x="122615" y="3645024"/>
                <a:ext cx="8809323" cy="1252522"/>
              </a:xfrm>
              <a:prstGeom prst="rect">
                <a:avLst/>
              </a:prstGeom>
              <a:blipFill rotWithShape="1">
                <a:blip r:embed="rId3"/>
                <a:stretch>
                  <a:fillRect l="-554" t="-976" b="-6341"/>
                </a:stretch>
              </a:blipFill>
            </p:spPr>
            <p:txBody>
              <a:bodyPr/>
              <a:lstStyle/>
              <a:p>
                <a:r>
                  <a:rPr lang="tr-TR">
                    <a:noFill/>
                  </a:rPr>
                  <a:t> </a:t>
                </a:r>
              </a:p>
            </p:txBody>
          </p:sp>
        </mc:Fallback>
      </mc:AlternateContent>
      <p:sp>
        <p:nvSpPr>
          <p:cNvPr id="7" name="Dikdörtgen 6"/>
          <p:cNvSpPr/>
          <p:nvPr/>
        </p:nvSpPr>
        <p:spPr>
          <a:xfrm>
            <a:off x="122616" y="5157192"/>
            <a:ext cx="8809322" cy="923330"/>
          </a:xfrm>
          <a:prstGeom prst="rect">
            <a:avLst/>
          </a:prstGeom>
        </p:spPr>
        <p:txBody>
          <a:bodyPr wrap="square">
            <a:spAutoFit/>
          </a:bodyPr>
          <a:lstStyle/>
          <a:p>
            <a:pPr algn="just"/>
            <a:r>
              <a:rPr lang="tr-TR" dirty="0"/>
              <a:t>Özellikle gazlar için hangi yöntemin </a:t>
            </a:r>
            <a:r>
              <a:rPr lang="tr-TR" dirty="0" smtClean="0"/>
              <a:t>kullanılacağı kararı mühendise </a:t>
            </a:r>
            <a:r>
              <a:rPr lang="tr-TR" dirty="0"/>
              <a:t>aittir. Bu kitaptaki örneklerde gazlar </a:t>
            </a:r>
            <a:r>
              <a:rPr lang="tr-TR" dirty="0" smtClean="0"/>
              <a:t>için </a:t>
            </a:r>
            <a:r>
              <a:rPr lang="tr-TR" dirty="0"/>
              <a:t>genellikle 2. Yöntem kullanılmıştır. Çünkü yanma işleminde sıcaklık genellikle büyük ölçüde </a:t>
            </a:r>
            <a:r>
              <a:rPr lang="tr-TR" dirty="0" smtClean="0"/>
              <a:t>değiştiğinden </a:t>
            </a:r>
            <a:r>
              <a:rPr lang="tr-TR" dirty="0"/>
              <a:t>1. Yöntem ciddi hatalar verebilmektedir.</a:t>
            </a:r>
          </a:p>
        </p:txBody>
      </p:sp>
      <p:sp>
        <p:nvSpPr>
          <p:cNvPr id="8" name="Slayt Numarası Yer Tutucusu 7"/>
          <p:cNvSpPr>
            <a:spLocks noGrp="1"/>
          </p:cNvSpPr>
          <p:nvPr>
            <p:ph type="sldNum" sz="quarter" idx="12"/>
          </p:nvPr>
        </p:nvSpPr>
        <p:spPr/>
        <p:txBody>
          <a:bodyPr/>
          <a:lstStyle/>
          <a:p>
            <a:fld id="{3FD72532-62E9-4C87-AC4E-01C684DE57FA}" type="slidenum">
              <a:rPr lang="tr-TR" smtClean="0"/>
              <a:t>24</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412776"/>
            <a:ext cx="8809323" cy="87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78" y="2290376"/>
            <a:ext cx="8809323"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25</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628800"/>
            <a:ext cx="8809323" cy="33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26</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1268760"/>
            <a:ext cx="880932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27</a:t>
            </a:fld>
            <a:endParaRPr lang="tr-TR"/>
          </a:p>
        </p:txBody>
      </p:sp>
    </p:spTree>
    <p:extLst>
      <p:ext uri="{BB962C8B-B14F-4D97-AF65-F5344CB8AC3E}">
        <p14:creationId xmlns:p14="http://schemas.microsoft.com/office/powerpoint/2010/main" val="3222888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484784"/>
            <a:ext cx="880932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28</a:t>
            </a:fld>
            <a:endParaRPr lang="tr-TR"/>
          </a:p>
        </p:txBody>
      </p:sp>
    </p:spTree>
    <p:extLst>
      <p:ext uri="{BB962C8B-B14F-4D97-AF65-F5344CB8AC3E}">
        <p14:creationId xmlns:p14="http://schemas.microsoft.com/office/powerpoint/2010/main" val="1454189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556792"/>
            <a:ext cx="8769864" cy="366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29</a:t>
            </a:fld>
            <a:endParaRPr lang="tr-TR"/>
          </a:p>
        </p:txBody>
      </p:sp>
    </p:spTree>
    <p:extLst>
      <p:ext uri="{BB962C8B-B14F-4D97-AF65-F5344CB8AC3E}">
        <p14:creationId xmlns:p14="http://schemas.microsoft.com/office/powerpoint/2010/main" val="51016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AMAÇLAR</a:t>
            </a:r>
          </a:p>
        </p:txBody>
      </p:sp>
      <p:sp>
        <p:nvSpPr>
          <p:cNvPr id="5" name="Dikdörtgen 4"/>
          <p:cNvSpPr/>
          <p:nvPr/>
        </p:nvSpPr>
        <p:spPr>
          <a:xfrm>
            <a:off x="122616" y="2132856"/>
            <a:ext cx="8809322" cy="3139321"/>
          </a:xfrm>
          <a:prstGeom prst="rect">
            <a:avLst/>
          </a:prstGeom>
        </p:spPr>
        <p:txBody>
          <a:bodyPr wrap="square">
            <a:spAutoFit/>
          </a:bodyPr>
          <a:lstStyle/>
          <a:p>
            <a:pPr algn="just"/>
            <a:r>
              <a:rPr lang="en-US" altLang="tr-TR" dirty="0" smtClean="0"/>
              <a:t>• </a:t>
            </a:r>
            <a:r>
              <a:rPr lang="en-US" altLang="tr-TR" dirty="0" err="1" smtClean="0"/>
              <a:t>Yakıt</a:t>
            </a:r>
            <a:r>
              <a:rPr lang="en-US" altLang="tr-TR" dirty="0" smtClean="0"/>
              <a:t> </a:t>
            </a:r>
            <a:r>
              <a:rPr lang="en-US" altLang="tr-TR" dirty="0" err="1" smtClean="0"/>
              <a:t>ve</a:t>
            </a:r>
            <a:r>
              <a:rPr lang="en-US" altLang="tr-TR" dirty="0" smtClean="0"/>
              <a:t> </a:t>
            </a:r>
            <a:r>
              <a:rPr lang="en-US" altLang="tr-TR" dirty="0" err="1" smtClean="0"/>
              <a:t>yanma</a:t>
            </a:r>
            <a:r>
              <a:rPr lang="en-US" altLang="tr-TR" dirty="0" smtClean="0"/>
              <a:t> </a:t>
            </a:r>
            <a:r>
              <a:rPr lang="en-US" altLang="tr-TR" dirty="0" err="1" smtClean="0"/>
              <a:t>kavramını</a:t>
            </a:r>
            <a:r>
              <a:rPr lang="en-US" altLang="tr-TR" dirty="0" smtClean="0"/>
              <a:t> </a:t>
            </a:r>
            <a:r>
              <a:rPr lang="en-US" altLang="tr-TR" dirty="0" err="1" smtClean="0"/>
              <a:t>öğretmek</a:t>
            </a:r>
            <a:endParaRPr lang="en-US" altLang="tr-TR" dirty="0" smtClean="0"/>
          </a:p>
          <a:p>
            <a:pPr algn="just"/>
            <a:r>
              <a:rPr lang="en-US" altLang="tr-TR" dirty="0" smtClean="0"/>
              <a:t>• </a:t>
            </a:r>
            <a:r>
              <a:rPr lang="en-US" altLang="tr-TR" dirty="0" err="1" smtClean="0">
                <a:solidFill>
                  <a:srgbClr val="FF3300"/>
                </a:solidFill>
              </a:rPr>
              <a:t>Denkleştirilmiş</a:t>
            </a:r>
            <a:r>
              <a:rPr lang="en-US" altLang="tr-TR" dirty="0" smtClean="0">
                <a:solidFill>
                  <a:srgbClr val="FF3300"/>
                </a:solidFill>
              </a:rPr>
              <a:t> </a:t>
            </a:r>
            <a:r>
              <a:rPr lang="en-US" altLang="tr-TR" dirty="0" err="1" smtClean="0">
                <a:solidFill>
                  <a:srgbClr val="FF3300"/>
                </a:solidFill>
              </a:rPr>
              <a:t>kimyasal</a:t>
            </a:r>
            <a:r>
              <a:rPr lang="en-US" altLang="tr-TR" dirty="0" smtClean="0">
                <a:solidFill>
                  <a:srgbClr val="FF3300"/>
                </a:solidFill>
              </a:rPr>
              <a:t> </a:t>
            </a:r>
            <a:r>
              <a:rPr lang="en-US" altLang="tr-TR" dirty="0" err="1" smtClean="0">
                <a:solidFill>
                  <a:srgbClr val="FF3300"/>
                </a:solidFill>
              </a:rPr>
              <a:t>tepkime</a:t>
            </a:r>
            <a:r>
              <a:rPr lang="en-US" altLang="tr-TR" dirty="0" smtClean="0">
                <a:solidFill>
                  <a:srgbClr val="FF3300"/>
                </a:solidFill>
              </a:rPr>
              <a:t> </a:t>
            </a:r>
            <a:r>
              <a:rPr lang="en-US" altLang="tr-TR" dirty="0" err="1" smtClean="0">
                <a:solidFill>
                  <a:srgbClr val="FF3300"/>
                </a:solidFill>
              </a:rPr>
              <a:t>eşitliklerini</a:t>
            </a:r>
            <a:r>
              <a:rPr lang="en-US" altLang="tr-TR" dirty="0" smtClean="0">
                <a:solidFill>
                  <a:srgbClr val="FF3300"/>
                </a:solidFill>
              </a:rPr>
              <a:t> </a:t>
            </a:r>
            <a:r>
              <a:rPr lang="en-US" altLang="tr-TR" dirty="0" err="1" smtClean="0">
                <a:solidFill>
                  <a:srgbClr val="FF3300"/>
                </a:solidFill>
              </a:rPr>
              <a:t>belirlemek</a:t>
            </a:r>
            <a:r>
              <a:rPr lang="tr-TR" altLang="tr-TR" dirty="0" smtClean="0">
                <a:solidFill>
                  <a:srgbClr val="FF3300"/>
                </a:solidFill>
              </a:rPr>
              <a:t> </a:t>
            </a:r>
            <a:r>
              <a:rPr lang="en-US" altLang="tr-TR" dirty="0" err="1" smtClean="0">
                <a:solidFill>
                  <a:srgbClr val="FF3300"/>
                </a:solidFill>
              </a:rPr>
              <a:t>için</a:t>
            </a:r>
            <a:r>
              <a:rPr lang="tr-TR" altLang="tr-TR" dirty="0" smtClean="0">
                <a:solidFill>
                  <a:srgbClr val="FF3300"/>
                </a:solidFill>
              </a:rPr>
              <a:t> </a:t>
            </a:r>
            <a:r>
              <a:rPr lang="en-US" altLang="tr-TR" dirty="0" err="1" smtClean="0">
                <a:solidFill>
                  <a:srgbClr val="FF3300"/>
                </a:solidFill>
              </a:rPr>
              <a:t>tepkimeli</a:t>
            </a:r>
            <a:r>
              <a:rPr lang="en-US" altLang="tr-TR" dirty="0" smtClean="0">
                <a:solidFill>
                  <a:srgbClr val="FF3300"/>
                </a:solidFill>
              </a:rPr>
              <a:t> </a:t>
            </a:r>
            <a:r>
              <a:rPr lang="en-US" altLang="tr-TR" dirty="0" err="1" smtClean="0">
                <a:solidFill>
                  <a:srgbClr val="FF3300"/>
                </a:solidFill>
              </a:rPr>
              <a:t>sistemlere</a:t>
            </a:r>
            <a:r>
              <a:rPr lang="en-US" altLang="tr-TR" dirty="0" smtClean="0">
                <a:solidFill>
                  <a:srgbClr val="FF3300"/>
                </a:solidFill>
              </a:rPr>
              <a:t> </a:t>
            </a:r>
            <a:r>
              <a:rPr lang="en-US" altLang="tr-TR" dirty="0" err="1" smtClean="0">
                <a:solidFill>
                  <a:srgbClr val="FF3300"/>
                </a:solidFill>
              </a:rPr>
              <a:t>kütlenin</a:t>
            </a:r>
            <a:r>
              <a:rPr lang="en-US" altLang="tr-TR" dirty="0" smtClean="0">
                <a:solidFill>
                  <a:srgbClr val="FF3300"/>
                </a:solidFill>
              </a:rPr>
              <a:t> </a:t>
            </a:r>
            <a:r>
              <a:rPr lang="en-US" altLang="tr-TR" dirty="0" err="1" smtClean="0">
                <a:solidFill>
                  <a:srgbClr val="FF3300"/>
                </a:solidFill>
              </a:rPr>
              <a:t>korunumu</a:t>
            </a:r>
            <a:r>
              <a:rPr lang="en-US" altLang="tr-TR" dirty="0" smtClean="0">
                <a:solidFill>
                  <a:srgbClr val="FF3300"/>
                </a:solidFill>
              </a:rPr>
              <a:t> </a:t>
            </a:r>
            <a:r>
              <a:rPr lang="en-US" altLang="tr-TR" dirty="0" err="1" smtClean="0">
                <a:solidFill>
                  <a:srgbClr val="FF3300"/>
                </a:solidFill>
              </a:rPr>
              <a:t>yasasını</a:t>
            </a:r>
            <a:r>
              <a:rPr lang="tr-TR" altLang="tr-TR" dirty="0" smtClean="0">
                <a:solidFill>
                  <a:srgbClr val="FF3300"/>
                </a:solidFill>
              </a:rPr>
              <a:t> </a:t>
            </a:r>
            <a:r>
              <a:rPr lang="en-US" altLang="tr-TR" dirty="0" err="1" smtClean="0">
                <a:solidFill>
                  <a:srgbClr val="FF3300"/>
                </a:solidFill>
              </a:rPr>
              <a:t>uygulamak</a:t>
            </a:r>
            <a:r>
              <a:rPr lang="en-US" altLang="tr-TR" dirty="0" smtClean="0">
                <a:solidFill>
                  <a:srgbClr val="FF3300"/>
                </a:solidFill>
              </a:rPr>
              <a:t>.</a:t>
            </a:r>
          </a:p>
          <a:p>
            <a:pPr algn="just"/>
            <a:r>
              <a:rPr lang="en-US" altLang="tr-TR" dirty="0" smtClean="0"/>
              <a:t>• </a:t>
            </a:r>
            <a:r>
              <a:rPr lang="en-US" altLang="tr-TR" dirty="0" err="1" smtClean="0">
                <a:solidFill>
                  <a:srgbClr val="008000"/>
                </a:solidFill>
              </a:rPr>
              <a:t>Yakıt</a:t>
            </a:r>
            <a:r>
              <a:rPr lang="en-US" altLang="tr-TR" dirty="0" smtClean="0">
                <a:solidFill>
                  <a:srgbClr val="008000"/>
                </a:solidFill>
              </a:rPr>
              <a:t> </a:t>
            </a:r>
            <a:r>
              <a:rPr lang="en-US" altLang="tr-TR" dirty="0" err="1" smtClean="0">
                <a:solidFill>
                  <a:srgbClr val="008000"/>
                </a:solidFill>
              </a:rPr>
              <a:t>hava</a:t>
            </a:r>
            <a:r>
              <a:rPr lang="en-US" altLang="tr-TR" dirty="0" smtClean="0">
                <a:solidFill>
                  <a:srgbClr val="008000"/>
                </a:solidFill>
              </a:rPr>
              <a:t> </a:t>
            </a:r>
            <a:r>
              <a:rPr lang="en-US" altLang="tr-TR" dirty="0" err="1" smtClean="0">
                <a:solidFill>
                  <a:srgbClr val="008000"/>
                </a:solidFill>
              </a:rPr>
              <a:t>oranı</a:t>
            </a:r>
            <a:r>
              <a:rPr lang="en-US" altLang="tr-TR" dirty="0" smtClean="0">
                <a:solidFill>
                  <a:srgbClr val="008000"/>
                </a:solidFill>
              </a:rPr>
              <a:t>, </a:t>
            </a:r>
            <a:r>
              <a:rPr lang="en-US" altLang="tr-TR" dirty="0" err="1" smtClean="0">
                <a:solidFill>
                  <a:srgbClr val="008000"/>
                </a:solidFill>
              </a:rPr>
              <a:t>kuramsal</a:t>
            </a:r>
            <a:r>
              <a:rPr lang="en-US" altLang="tr-TR" dirty="0" smtClean="0">
                <a:solidFill>
                  <a:srgbClr val="008000"/>
                </a:solidFill>
              </a:rPr>
              <a:t> </a:t>
            </a:r>
            <a:r>
              <a:rPr lang="en-US" altLang="tr-TR" dirty="0" err="1" smtClean="0">
                <a:solidFill>
                  <a:srgbClr val="008000"/>
                </a:solidFill>
              </a:rPr>
              <a:t>hava</a:t>
            </a:r>
            <a:r>
              <a:rPr lang="en-US" altLang="tr-TR" dirty="0" smtClean="0">
                <a:solidFill>
                  <a:srgbClr val="008000"/>
                </a:solidFill>
              </a:rPr>
              <a:t> </a:t>
            </a:r>
            <a:r>
              <a:rPr lang="en-US" altLang="tr-TR" dirty="0" err="1" smtClean="0">
                <a:solidFill>
                  <a:srgbClr val="008000"/>
                </a:solidFill>
              </a:rPr>
              <a:t>yüzdesi</a:t>
            </a:r>
            <a:r>
              <a:rPr lang="en-US" altLang="tr-TR" dirty="0" smtClean="0">
                <a:solidFill>
                  <a:srgbClr val="008000"/>
                </a:solidFill>
              </a:rPr>
              <a:t> </a:t>
            </a:r>
            <a:r>
              <a:rPr lang="en-US" altLang="tr-TR" dirty="0" err="1" smtClean="0">
                <a:solidFill>
                  <a:srgbClr val="008000"/>
                </a:solidFill>
              </a:rPr>
              <a:t>ve</a:t>
            </a:r>
            <a:r>
              <a:rPr lang="en-US" altLang="tr-TR" dirty="0" smtClean="0">
                <a:solidFill>
                  <a:srgbClr val="008000"/>
                </a:solidFill>
              </a:rPr>
              <a:t> </a:t>
            </a:r>
            <a:r>
              <a:rPr lang="en-US" altLang="tr-TR" dirty="0" err="1" smtClean="0">
                <a:solidFill>
                  <a:srgbClr val="008000"/>
                </a:solidFill>
              </a:rPr>
              <a:t>çiğlenme</a:t>
            </a:r>
            <a:r>
              <a:rPr lang="tr-TR" altLang="tr-TR" dirty="0" smtClean="0">
                <a:solidFill>
                  <a:srgbClr val="008000"/>
                </a:solidFill>
              </a:rPr>
              <a:t> </a:t>
            </a:r>
            <a:r>
              <a:rPr lang="en-US" altLang="tr-TR" dirty="0" err="1" smtClean="0">
                <a:solidFill>
                  <a:srgbClr val="008000"/>
                </a:solidFill>
              </a:rPr>
              <a:t>sıcaklığı</a:t>
            </a:r>
            <a:r>
              <a:rPr lang="en-US" altLang="tr-TR" dirty="0" smtClean="0">
                <a:solidFill>
                  <a:srgbClr val="008000"/>
                </a:solidFill>
              </a:rPr>
              <a:t> </a:t>
            </a:r>
            <a:r>
              <a:rPr lang="en-US" altLang="tr-TR" dirty="0" err="1" smtClean="0">
                <a:solidFill>
                  <a:srgbClr val="008000"/>
                </a:solidFill>
              </a:rPr>
              <a:t>gibi</a:t>
            </a:r>
            <a:r>
              <a:rPr lang="en-US" altLang="tr-TR" dirty="0" smtClean="0">
                <a:solidFill>
                  <a:srgbClr val="008000"/>
                </a:solidFill>
              </a:rPr>
              <a:t> </a:t>
            </a:r>
            <a:r>
              <a:rPr lang="en-US" altLang="tr-TR" dirty="0" err="1" smtClean="0">
                <a:solidFill>
                  <a:srgbClr val="008000"/>
                </a:solidFill>
              </a:rPr>
              <a:t>yanma</a:t>
            </a:r>
            <a:r>
              <a:rPr lang="en-US" altLang="tr-TR" dirty="0" smtClean="0">
                <a:solidFill>
                  <a:srgbClr val="008000"/>
                </a:solidFill>
              </a:rPr>
              <a:t> </a:t>
            </a:r>
            <a:r>
              <a:rPr lang="en-US" altLang="tr-TR" dirty="0" err="1" smtClean="0">
                <a:solidFill>
                  <a:srgbClr val="008000"/>
                </a:solidFill>
              </a:rPr>
              <a:t>analizinde</a:t>
            </a:r>
            <a:r>
              <a:rPr lang="en-US" altLang="tr-TR" dirty="0" smtClean="0">
                <a:solidFill>
                  <a:srgbClr val="008000"/>
                </a:solidFill>
              </a:rPr>
              <a:t> </a:t>
            </a:r>
            <a:r>
              <a:rPr lang="en-US" altLang="tr-TR" dirty="0" err="1" smtClean="0">
                <a:solidFill>
                  <a:srgbClr val="008000"/>
                </a:solidFill>
              </a:rPr>
              <a:t>kullanılan</a:t>
            </a:r>
            <a:r>
              <a:rPr lang="en-US" altLang="tr-TR" dirty="0" smtClean="0">
                <a:solidFill>
                  <a:srgbClr val="008000"/>
                </a:solidFill>
              </a:rPr>
              <a:t> </a:t>
            </a:r>
            <a:r>
              <a:rPr lang="en-US" altLang="tr-TR" dirty="0" err="1" smtClean="0">
                <a:solidFill>
                  <a:srgbClr val="008000"/>
                </a:solidFill>
              </a:rPr>
              <a:t>parametreleri</a:t>
            </a:r>
            <a:r>
              <a:rPr lang="tr-TR" altLang="tr-TR" dirty="0" smtClean="0">
                <a:solidFill>
                  <a:srgbClr val="008000"/>
                </a:solidFill>
              </a:rPr>
              <a:t> </a:t>
            </a:r>
            <a:r>
              <a:rPr lang="en-US" altLang="tr-TR" dirty="0" err="1" smtClean="0">
                <a:solidFill>
                  <a:srgbClr val="008000"/>
                </a:solidFill>
              </a:rPr>
              <a:t>tanımlamak</a:t>
            </a:r>
            <a:r>
              <a:rPr lang="en-US" altLang="tr-TR" dirty="0" smtClean="0">
                <a:solidFill>
                  <a:srgbClr val="008000"/>
                </a:solidFill>
              </a:rPr>
              <a:t>.</a:t>
            </a:r>
          </a:p>
          <a:p>
            <a:pPr algn="just"/>
            <a:r>
              <a:rPr lang="en-US" altLang="tr-TR" dirty="0" smtClean="0"/>
              <a:t>• </a:t>
            </a:r>
            <a:r>
              <a:rPr lang="en-US" altLang="tr-TR" dirty="0" smtClean="0">
                <a:solidFill>
                  <a:schemeClr val="accent2"/>
                </a:solidFill>
              </a:rPr>
              <a:t>Hem </a:t>
            </a:r>
            <a:r>
              <a:rPr lang="en-US" altLang="tr-TR" dirty="0" err="1" smtClean="0">
                <a:solidFill>
                  <a:schemeClr val="accent2"/>
                </a:solidFill>
              </a:rPr>
              <a:t>kararlı</a:t>
            </a:r>
            <a:r>
              <a:rPr lang="en-US" altLang="tr-TR" dirty="0" smtClean="0">
                <a:solidFill>
                  <a:schemeClr val="accent2"/>
                </a:solidFill>
              </a:rPr>
              <a:t> </a:t>
            </a:r>
            <a:r>
              <a:rPr lang="en-US" altLang="tr-TR" dirty="0" err="1" smtClean="0">
                <a:solidFill>
                  <a:schemeClr val="accent2"/>
                </a:solidFill>
              </a:rPr>
              <a:t>akış</a:t>
            </a:r>
            <a:r>
              <a:rPr lang="en-US" altLang="tr-TR" dirty="0" smtClean="0">
                <a:solidFill>
                  <a:schemeClr val="accent2"/>
                </a:solidFill>
              </a:rPr>
              <a:t> </a:t>
            </a:r>
            <a:r>
              <a:rPr lang="en-US" altLang="tr-TR" dirty="0" err="1" smtClean="0">
                <a:solidFill>
                  <a:schemeClr val="accent2"/>
                </a:solidFill>
              </a:rPr>
              <a:t>ile</a:t>
            </a:r>
            <a:r>
              <a:rPr lang="en-US" altLang="tr-TR" dirty="0" smtClean="0">
                <a:solidFill>
                  <a:schemeClr val="accent2"/>
                </a:solidFill>
              </a:rPr>
              <a:t> </a:t>
            </a:r>
            <a:r>
              <a:rPr lang="en-US" altLang="tr-TR" dirty="0" err="1" smtClean="0">
                <a:solidFill>
                  <a:schemeClr val="accent2"/>
                </a:solidFill>
              </a:rPr>
              <a:t>hacmi</a:t>
            </a:r>
            <a:r>
              <a:rPr lang="en-US" altLang="tr-TR" dirty="0" smtClean="0">
                <a:solidFill>
                  <a:schemeClr val="accent2"/>
                </a:solidFill>
              </a:rPr>
              <a:t> </a:t>
            </a:r>
            <a:r>
              <a:rPr lang="en-US" altLang="tr-TR" dirty="0" err="1" smtClean="0">
                <a:solidFill>
                  <a:schemeClr val="accent2"/>
                </a:solidFill>
              </a:rPr>
              <a:t>kontrol</a:t>
            </a:r>
            <a:r>
              <a:rPr lang="en-US" altLang="tr-TR" dirty="0" smtClean="0">
                <a:solidFill>
                  <a:schemeClr val="accent2"/>
                </a:solidFill>
              </a:rPr>
              <a:t> </a:t>
            </a:r>
            <a:r>
              <a:rPr lang="en-US" altLang="tr-TR" dirty="0" err="1" smtClean="0">
                <a:solidFill>
                  <a:schemeClr val="accent2"/>
                </a:solidFill>
              </a:rPr>
              <a:t>edilen</a:t>
            </a:r>
            <a:r>
              <a:rPr lang="en-US" altLang="tr-TR" dirty="0" smtClean="0">
                <a:solidFill>
                  <a:schemeClr val="accent2"/>
                </a:solidFill>
              </a:rPr>
              <a:t> hem de </a:t>
            </a:r>
            <a:r>
              <a:rPr lang="en-US" altLang="tr-TR" dirty="0" err="1" smtClean="0">
                <a:solidFill>
                  <a:schemeClr val="accent2"/>
                </a:solidFill>
              </a:rPr>
              <a:t>kütlesi</a:t>
            </a:r>
            <a:r>
              <a:rPr lang="tr-TR" altLang="tr-TR" dirty="0" smtClean="0">
                <a:solidFill>
                  <a:schemeClr val="accent2"/>
                </a:solidFill>
              </a:rPr>
              <a:t> </a:t>
            </a:r>
            <a:r>
              <a:rPr lang="en-US" altLang="tr-TR" dirty="0" err="1" smtClean="0">
                <a:solidFill>
                  <a:schemeClr val="accent2"/>
                </a:solidFill>
              </a:rPr>
              <a:t>sabit</a:t>
            </a:r>
            <a:r>
              <a:rPr lang="en-US" altLang="tr-TR" dirty="0" smtClean="0">
                <a:solidFill>
                  <a:schemeClr val="accent2"/>
                </a:solidFill>
              </a:rPr>
              <a:t> </a:t>
            </a:r>
            <a:r>
              <a:rPr lang="en-US" altLang="tr-TR" dirty="0" err="1" smtClean="0">
                <a:solidFill>
                  <a:schemeClr val="accent2"/>
                </a:solidFill>
              </a:rPr>
              <a:t>olan</a:t>
            </a:r>
            <a:r>
              <a:rPr lang="en-US" altLang="tr-TR" dirty="0" smtClean="0">
                <a:solidFill>
                  <a:schemeClr val="accent2"/>
                </a:solidFill>
              </a:rPr>
              <a:t> </a:t>
            </a:r>
            <a:r>
              <a:rPr lang="en-US" altLang="tr-TR" dirty="0" err="1" smtClean="0">
                <a:solidFill>
                  <a:schemeClr val="accent2"/>
                </a:solidFill>
              </a:rPr>
              <a:t>sistemler</a:t>
            </a:r>
            <a:r>
              <a:rPr lang="en-US" altLang="tr-TR" dirty="0" smtClean="0">
                <a:solidFill>
                  <a:schemeClr val="accent2"/>
                </a:solidFill>
              </a:rPr>
              <a:t> </a:t>
            </a:r>
            <a:r>
              <a:rPr lang="en-US" altLang="tr-TR" dirty="0" err="1" smtClean="0">
                <a:solidFill>
                  <a:schemeClr val="accent2"/>
                </a:solidFill>
              </a:rPr>
              <a:t>için</a:t>
            </a:r>
            <a:r>
              <a:rPr lang="en-US" altLang="tr-TR" dirty="0" smtClean="0">
                <a:solidFill>
                  <a:schemeClr val="accent2"/>
                </a:solidFill>
              </a:rPr>
              <a:t> </a:t>
            </a:r>
            <a:r>
              <a:rPr lang="en-US" altLang="tr-TR" dirty="0" err="1" smtClean="0">
                <a:solidFill>
                  <a:schemeClr val="accent2"/>
                </a:solidFill>
              </a:rPr>
              <a:t>enerji</a:t>
            </a:r>
            <a:r>
              <a:rPr lang="en-US" altLang="tr-TR" dirty="0" smtClean="0">
                <a:solidFill>
                  <a:schemeClr val="accent2"/>
                </a:solidFill>
              </a:rPr>
              <a:t> </a:t>
            </a:r>
            <a:r>
              <a:rPr lang="en-US" altLang="tr-TR" dirty="0" err="1" smtClean="0">
                <a:solidFill>
                  <a:schemeClr val="accent2"/>
                </a:solidFill>
              </a:rPr>
              <a:t>denkliklerini</a:t>
            </a:r>
            <a:r>
              <a:rPr lang="en-US" altLang="tr-TR" dirty="0" smtClean="0">
                <a:solidFill>
                  <a:schemeClr val="accent2"/>
                </a:solidFill>
              </a:rPr>
              <a:t> </a:t>
            </a:r>
            <a:r>
              <a:rPr lang="en-US" altLang="tr-TR" dirty="0" err="1" smtClean="0">
                <a:solidFill>
                  <a:schemeClr val="accent2"/>
                </a:solidFill>
              </a:rPr>
              <a:t>tepkimeli</a:t>
            </a:r>
            <a:r>
              <a:rPr lang="tr-TR" altLang="tr-TR" dirty="0" smtClean="0">
                <a:solidFill>
                  <a:schemeClr val="accent2"/>
                </a:solidFill>
              </a:rPr>
              <a:t> </a:t>
            </a:r>
            <a:r>
              <a:rPr lang="en-US" altLang="tr-TR" dirty="0" err="1" smtClean="0">
                <a:solidFill>
                  <a:schemeClr val="accent2"/>
                </a:solidFill>
              </a:rPr>
              <a:t>sistemlere</a:t>
            </a:r>
            <a:r>
              <a:rPr lang="en-US" altLang="tr-TR" dirty="0" smtClean="0">
                <a:solidFill>
                  <a:schemeClr val="accent2"/>
                </a:solidFill>
              </a:rPr>
              <a:t> </a:t>
            </a:r>
            <a:r>
              <a:rPr lang="en-US" altLang="tr-TR" dirty="0" err="1" smtClean="0">
                <a:solidFill>
                  <a:schemeClr val="accent2"/>
                </a:solidFill>
              </a:rPr>
              <a:t>uygulamak</a:t>
            </a:r>
            <a:r>
              <a:rPr lang="en-US" altLang="tr-TR" dirty="0" smtClean="0">
                <a:solidFill>
                  <a:schemeClr val="accent2"/>
                </a:solidFill>
              </a:rPr>
              <a:t>.</a:t>
            </a:r>
          </a:p>
          <a:p>
            <a:pPr algn="just"/>
            <a:r>
              <a:rPr lang="en-US" altLang="tr-TR" dirty="0" smtClean="0"/>
              <a:t>• </a:t>
            </a:r>
            <a:r>
              <a:rPr lang="en-US" altLang="tr-TR" dirty="0" err="1" smtClean="0"/>
              <a:t>Tepkime</a:t>
            </a:r>
            <a:r>
              <a:rPr lang="en-US" altLang="tr-TR" dirty="0" smtClean="0"/>
              <a:t> </a:t>
            </a:r>
            <a:r>
              <a:rPr lang="en-US" altLang="tr-TR" dirty="0" err="1" smtClean="0"/>
              <a:t>entalpisini</a:t>
            </a:r>
            <a:r>
              <a:rPr lang="en-US" altLang="tr-TR" dirty="0" smtClean="0"/>
              <a:t>, </a:t>
            </a:r>
            <a:r>
              <a:rPr lang="en-US" altLang="tr-TR" dirty="0" err="1" smtClean="0"/>
              <a:t>yanma</a:t>
            </a:r>
            <a:r>
              <a:rPr lang="en-US" altLang="tr-TR" dirty="0" smtClean="0"/>
              <a:t> </a:t>
            </a:r>
            <a:r>
              <a:rPr lang="en-US" altLang="tr-TR" dirty="0" err="1" smtClean="0"/>
              <a:t>entalpisini</a:t>
            </a:r>
            <a:r>
              <a:rPr lang="en-US" altLang="tr-TR" dirty="0" smtClean="0"/>
              <a:t> </a:t>
            </a:r>
            <a:r>
              <a:rPr lang="en-US" altLang="tr-TR" dirty="0" err="1" smtClean="0"/>
              <a:t>ve</a:t>
            </a:r>
            <a:r>
              <a:rPr lang="en-US" altLang="tr-TR" dirty="0" smtClean="0"/>
              <a:t> </a:t>
            </a:r>
            <a:r>
              <a:rPr lang="en-US" altLang="tr-TR" dirty="0" err="1" smtClean="0"/>
              <a:t>yakıtların</a:t>
            </a:r>
            <a:r>
              <a:rPr lang="en-US" altLang="tr-TR" dirty="0" smtClean="0"/>
              <a:t> </a:t>
            </a:r>
            <a:r>
              <a:rPr lang="en-US" altLang="tr-TR" dirty="0" err="1" smtClean="0"/>
              <a:t>ısı</a:t>
            </a:r>
            <a:r>
              <a:rPr lang="tr-TR" altLang="tr-TR" dirty="0" smtClean="0"/>
              <a:t> </a:t>
            </a:r>
            <a:r>
              <a:rPr lang="en-US" altLang="tr-TR" dirty="0" err="1" smtClean="0"/>
              <a:t>değerlerini</a:t>
            </a:r>
            <a:r>
              <a:rPr lang="en-US" altLang="tr-TR" dirty="0" smtClean="0"/>
              <a:t> </a:t>
            </a:r>
            <a:r>
              <a:rPr lang="en-US" altLang="tr-TR" dirty="0" err="1" smtClean="0"/>
              <a:t>hesaplamak</a:t>
            </a:r>
            <a:r>
              <a:rPr lang="en-US" altLang="tr-TR" dirty="0" smtClean="0"/>
              <a:t>.</a:t>
            </a:r>
          </a:p>
          <a:p>
            <a:pPr algn="just"/>
            <a:r>
              <a:rPr lang="en-US" altLang="tr-TR" dirty="0" smtClean="0"/>
              <a:t>• </a:t>
            </a:r>
            <a:r>
              <a:rPr lang="en-US" altLang="tr-TR" dirty="0" err="1" smtClean="0">
                <a:solidFill>
                  <a:schemeClr val="hlink"/>
                </a:solidFill>
              </a:rPr>
              <a:t>Tepkimeleri</a:t>
            </a:r>
            <a:r>
              <a:rPr lang="en-US" altLang="tr-TR" dirty="0" smtClean="0">
                <a:solidFill>
                  <a:schemeClr val="hlink"/>
                </a:solidFill>
              </a:rPr>
              <a:t> </a:t>
            </a:r>
            <a:r>
              <a:rPr lang="en-US" altLang="tr-TR" dirty="0" err="1" smtClean="0">
                <a:solidFill>
                  <a:schemeClr val="hlink"/>
                </a:solidFill>
              </a:rPr>
              <a:t>karışımların</a:t>
            </a:r>
            <a:r>
              <a:rPr lang="en-US" altLang="tr-TR" dirty="0" smtClean="0">
                <a:solidFill>
                  <a:schemeClr val="hlink"/>
                </a:solidFill>
              </a:rPr>
              <a:t> </a:t>
            </a:r>
            <a:r>
              <a:rPr lang="en-US" altLang="tr-TR" dirty="0" err="1" smtClean="0">
                <a:solidFill>
                  <a:schemeClr val="hlink"/>
                </a:solidFill>
              </a:rPr>
              <a:t>adyabatik</a:t>
            </a:r>
            <a:r>
              <a:rPr lang="en-US" altLang="tr-TR" dirty="0" smtClean="0">
                <a:solidFill>
                  <a:schemeClr val="hlink"/>
                </a:solidFill>
              </a:rPr>
              <a:t> </a:t>
            </a:r>
            <a:r>
              <a:rPr lang="en-US" altLang="tr-TR" dirty="0" err="1" smtClean="0">
                <a:solidFill>
                  <a:schemeClr val="hlink"/>
                </a:solidFill>
              </a:rPr>
              <a:t>alevlenme</a:t>
            </a:r>
            <a:r>
              <a:rPr lang="tr-TR" altLang="tr-TR" dirty="0" smtClean="0">
                <a:solidFill>
                  <a:schemeClr val="hlink"/>
                </a:solidFill>
              </a:rPr>
              <a:t> </a:t>
            </a:r>
            <a:r>
              <a:rPr lang="en-US" altLang="tr-TR" dirty="0" err="1" smtClean="0">
                <a:solidFill>
                  <a:schemeClr val="hlink"/>
                </a:solidFill>
              </a:rPr>
              <a:t>sıcaklıklarını</a:t>
            </a:r>
            <a:r>
              <a:rPr lang="en-US" altLang="tr-TR" dirty="0" smtClean="0">
                <a:solidFill>
                  <a:schemeClr val="hlink"/>
                </a:solidFill>
              </a:rPr>
              <a:t> </a:t>
            </a:r>
            <a:r>
              <a:rPr lang="en-US" altLang="tr-TR" dirty="0" err="1" smtClean="0">
                <a:solidFill>
                  <a:schemeClr val="hlink"/>
                </a:solidFill>
              </a:rPr>
              <a:t>belirlemek</a:t>
            </a:r>
            <a:r>
              <a:rPr lang="en-US" altLang="tr-TR" dirty="0" smtClean="0">
                <a:solidFill>
                  <a:schemeClr val="hlink"/>
                </a:solidFill>
              </a:rPr>
              <a:t>.</a:t>
            </a:r>
          </a:p>
          <a:p>
            <a:pPr algn="just"/>
            <a:r>
              <a:rPr lang="en-US" altLang="tr-TR" dirty="0" smtClean="0">
                <a:solidFill>
                  <a:schemeClr val="hlink"/>
                </a:solidFill>
              </a:rPr>
              <a:t>• </a:t>
            </a:r>
            <a:r>
              <a:rPr lang="en-US" altLang="tr-TR" dirty="0" err="1" smtClean="0">
                <a:solidFill>
                  <a:schemeClr val="hlink"/>
                </a:solidFill>
              </a:rPr>
              <a:t>Tepkimeli</a:t>
            </a:r>
            <a:r>
              <a:rPr lang="en-US" altLang="tr-TR" dirty="0" smtClean="0">
                <a:solidFill>
                  <a:schemeClr val="hlink"/>
                </a:solidFill>
              </a:rPr>
              <a:t> </a:t>
            </a:r>
            <a:r>
              <a:rPr lang="en-US" altLang="tr-TR" dirty="0" err="1" smtClean="0">
                <a:solidFill>
                  <a:schemeClr val="hlink"/>
                </a:solidFill>
              </a:rPr>
              <a:t>sistemlerin</a:t>
            </a:r>
            <a:r>
              <a:rPr lang="en-US" altLang="tr-TR" dirty="0" smtClean="0">
                <a:solidFill>
                  <a:schemeClr val="hlink"/>
                </a:solidFill>
              </a:rPr>
              <a:t> </a:t>
            </a:r>
            <a:r>
              <a:rPr lang="en-US" altLang="tr-TR" dirty="0" err="1" smtClean="0">
                <a:solidFill>
                  <a:schemeClr val="hlink"/>
                </a:solidFill>
              </a:rPr>
              <a:t>entropi</a:t>
            </a:r>
            <a:r>
              <a:rPr lang="en-US" altLang="tr-TR" dirty="0" smtClean="0">
                <a:solidFill>
                  <a:schemeClr val="hlink"/>
                </a:solidFill>
              </a:rPr>
              <a:t> </a:t>
            </a:r>
            <a:r>
              <a:rPr lang="en-US" altLang="tr-TR" dirty="0" err="1" smtClean="0">
                <a:solidFill>
                  <a:schemeClr val="hlink"/>
                </a:solidFill>
              </a:rPr>
              <a:t>değişimlerini</a:t>
            </a:r>
            <a:r>
              <a:rPr lang="en-US" altLang="tr-TR" dirty="0" smtClean="0">
                <a:solidFill>
                  <a:schemeClr val="hlink"/>
                </a:solidFill>
              </a:rPr>
              <a:t> </a:t>
            </a:r>
            <a:r>
              <a:rPr lang="en-US" altLang="tr-TR" dirty="0" err="1" smtClean="0">
                <a:solidFill>
                  <a:schemeClr val="hlink"/>
                </a:solidFill>
              </a:rPr>
              <a:t>ölçmek</a:t>
            </a:r>
            <a:endParaRPr lang="en-US" altLang="tr-TR" dirty="0" smtClean="0">
              <a:solidFill>
                <a:schemeClr val="hlink"/>
              </a:solidFill>
            </a:endParaRPr>
          </a:p>
          <a:p>
            <a:pPr algn="just"/>
            <a:r>
              <a:rPr lang="en-US" altLang="tr-TR" dirty="0" smtClean="0"/>
              <a:t>• </a:t>
            </a:r>
            <a:r>
              <a:rPr lang="en-US" altLang="tr-TR" dirty="0" err="1" smtClean="0"/>
              <a:t>İkinci</a:t>
            </a:r>
            <a:r>
              <a:rPr lang="en-US" altLang="tr-TR" dirty="0" smtClean="0"/>
              <a:t> </a:t>
            </a:r>
            <a:r>
              <a:rPr lang="en-US" altLang="tr-TR" dirty="0" err="1" smtClean="0"/>
              <a:t>yasa</a:t>
            </a:r>
            <a:r>
              <a:rPr lang="en-US" altLang="tr-TR" dirty="0" smtClean="0"/>
              <a:t> </a:t>
            </a:r>
            <a:r>
              <a:rPr lang="en-US" altLang="tr-TR" dirty="0" err="1" smtClean="0"/>
              <a:t>açısından</a:t>
            </a:r>
            <a:r>
              <a:rPr lang="en-US" altLang="tr-TR" dirty="0" smtClean="0"/>
              <a:t> </a:t>
            </a:r>
            <a:r>
              <a:rPr lang="en-US" altLang="tr-TR" dirty="0" err="1" smtClean="0"/>
              <a:t>tepkimeli</a:t>
            </a:r>
            <a:r>
              <a:rPr lang="en-US" altLang="tr-TR" dirty="0" smtClean="0"/>
              <a:t> </a:t>
            </a:r>
            <a:r>
              <a:rPr lang="en-US" altLang="tr-TR" dirty="0" err="1" smtClean="0"/>
              <a:t>sistemleri</a:t>
            </a:r>
            <a:r>
              <a:rPr lang="en-US" altLang="tr-TR" dirty="0" smtClean="0"/>
              <a:t> </a:t>
            </a:r>
            <a:r>
              <a:rPr lang="en-US" altLang="tr-TR" dirty="0" err="1" smtClean="0"/>
              <a:t>analiz</a:t>
            </a:r>
            <a:r>
              <a:rPr lang="en-US" altLang="tr-TR" dirty="0" smtClean="0"/>
              <a:t> </a:t>
            </a:r>
            <a:r>
              <a:rPr lang="en-US" altLang="tr-TR" dirty="0" err="1" smtClean="0"/>
              <a:t>etmektir</a:t>
            </a:r>
            <a:r>
              <a:rPr lang="en-US" altLang="tr-TR" dirty="0" smtClean="0"/>
              <a:t>.</a:t>
            </a:r>
            <a:endParaRPr lang="tr-TR" dirty="0"/>
          </a:p>
        </p:txBody>
      </p:sp>
      <p:sp>
        <p:nvSpPr>
          <p:cNvPr id="2" name="Slayt Numarası Yer Tutucusu 1"/>
          <p:cNvSpPr>
            <a:spLocks noGrp="1"/>
          </p:cNvSpPr>
          <p:nvPr>
            <p:ph type="sldNum" sz="quarter" idx="12"/>
          </p:nvPr>
        </p:nvSpPr>
        <p:spPr/>
        <p:txBody>
          <a:bodyPr/>
          <a:lstStyle/>
          <a:p>
            <a:fld id="{3FD72532-62E9-4C87-AC4E-01C684DE57FA}" type="slidenum">
              <a:rPr lang="tr-TR" smtClean="0"/>
              <a:t>3</a:t>
            </a:fld>
            <a:endParaRPr lang="tr-TR"/>
          </a:p>
        </p:txBody>
      </p:sp>
    </p:spTree>
    <p:extLst>
      <p:ext uri="{BB962C8B-B14F-4D97-AF65-F5344CB8AC3E}">
        <p14:creationId xmlns:p14="http://schemas.microsoft.com/office/powerpoint/2010/main" val="268953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a:t>13.3 ADYABATİK ALEV SICAKLIĞI</a:t>
            </a:r>
            <a:endParaRPr lang="tr-TR" b="1" dirty="0" smtClean="0"/>
          </a:p>
        </p:txBody>
      </p:sp>
      <mc:AlternateContent xmlns:mc="http://schemas.openxmlformats.org/markup-compatibility/2006">
        <mc:Choice xmlns:a14="http://schemas.microsoft.com/office/drawing/2010/main" Requires="a14">
          <p:sp>
            <p:nvSpPr>
              <p:cNvPr id="2" name="Dikdörtgen 1"/>
              <p:cNvSpPr/>
              <p:nvPr/>
            </p:nvSpPr>
            <p:spPr>
              <a:xfrm>
                <a:off x="122616" y="2348880"/>
                <a:ext cx="8809322" cy="3693319"/>
              </a:xfrm>
              <a:prstGeom prst="rect">
                <a:avLst/>
              </a:prstGeom>
            </p:spPr>
            <p:txBody>
              <a:bodyPr wrap="square">
                <a:spAutoFit/>
              </a:bodyPr>
              <a:lstStyle/>
              <a:p>
                <a:pPr algn="just"/>
                <a:r>
                  <a:rPr lang="tr-TR" dirty="0" smtClean="0"/>
                  <a:t>Yanma işlemi iş alışverişi </a:t>
                </a:r>
                <a:r>
                  <a:rPr lang="tr-TR" dirty="0"/>
                  <a:t>veya kinetik ve potansiyel enerji değişimi olmadan </a:t>
                </a:r>
                <a:r>
                  <a:rPr lang="tr-TR" dirty="0" err="1"/>
                  <a:t>adyabatik</a:t>
                </a:r>
                <a:r>
                  <a:rPr lang="tr-TR" dirty="0"/>
                  <a:t> olarak gerçekleştiğinde, yanma ürünlerinin sıcaklığı </a:t>
                </a:r>
                <a:r>
                  <a:rPr lang="tr-TR" dirty="0" err="1"/>
                  <a:t>adyabatik</a:t>
                </a:r>
                <a:r>
                  <a:rPr lang="tr-TR" dirty="0"/>
                  <a:t> alev </a:t>
                </a:r>
                <a:r>
                  <a:rPr lang="tr-TR" dirty="0" smtClean="0"/>
                  <a:t>sıcaklığı olarak </a:t>
                </a:r>
                <a:r>
                  <a:rPr lang="tr-TR" dirty="0"/>
                  <a:t>ifade edilir. Maksimum </a:t>
                </a:r>
                <a:r>
                  <a:rPr lang="tr-TR" dirty="0" err="1"/>
                  <a:t>adyabatik</a:t>
                </a:r>
                <a:r>
                  <a:rPr lang="tr-TR" dirty="0"/>
                  <a:t> alev </a:t>
                </a:r>
                <a:r>
                  <a:rPr lang="tr-TR" dirty="0" smtClean="0"/>
                  <a:t>sıcaklığı teorik </a:t>
                </a:r>
                <a:r>
                  <a:rPr lang="tr-TR" dirty="0"/>
                  <a:t>havayla elde edilir. Bu durum bize bir yanma sürecinde </a:t>
                </a:r>
                <a:r>
                  <a:rPr lang="tr-TR" dirty="0" err="1"/>
                  <a:t>adyabatik</a:t>
                </a:r>
                <a:r>
                  <a:rPr lang="tr-TR" dirty="0"/>
                  <a:t> alev </a:t>
                </a:r>
                <a:r>
                  <a:rPr lang="tr-TR" dirty="0" smtClean="0"/>
                  <a:t>sıcaklığını fazla </a:t>
                </a:r>
                <a:r>
                  <a:rPr lang="tr-TR" dirty="0"/>
                  <a:t>hava miktarıyla kontrol edilebilme </a:t>
                </a:r>
                <a:r>
                  <a:rPr lang="tr-TR" dirty="0" smtClean="0"/>
                  <a:t>imkânı sağlar</a:t>
                </a:r>
                <a:r>
                  <a:rPr lang="tr-TR" dirty="0"/>
                  <a:t>: Daha büyük miktarda fazla havayla daha düşük </a:t>
                </a:r>
                <a:r>
                  <a:rPr lang="tr-TR" dirty="0" err="1" smtClean="0"/>
                  <a:t>adyabatik</a:t>
                </a:r>
                <a:r>
                  <a:rPr lang="tr-TR" dirty="0" smtClean="0"/>
                  <a:t> </a:t>
                </a:r>
                <a:r>
                  <a:rPr lang="tr-TR" dirty="0"/>
                  <a:t>alev </a:t>
                </a:r>
                <a:r>
                  <a:rPr lang="tr-TR" dirty="0" smtClean="0"/>
                  <a:t>sıcaklığı elde </a:t>
                </a:r>
                <a:r>
                  <a:rPr lang="tr-TR" dirty="0"/>
                  <a:t>edilir. Eğer bir gaz türbinin kanatçıklarının dayanabileceği maksimum </a:t>
                </a:r>
                <a:r>
                  <a:rPr lang="tr-TR" dirty="0" smtClean="0"/>
                  <a:t>sıcaklık </a:t>
                </a:r>
                <a:r>
                  <a:rPr lang="tr-TR" dirty="0"/>
                  <a:t>belli ise gerekli hava </a:t>
                </a:r>
                <a:r>
                  <a:rPr lang="tr-TR" dirty="0" smtClean="0"/>
                  <a:t>fazlalığı izin </a:t>
                </a:r>
                <a:r>
                  <a:rPr lang="tr-TR" dirty="0"/>
                  <a:t>verilen maksimum kanat </a:t>
                </a:r>
                <a:r>
                  <a:rPr lang="tr-TR" dirty="0" smtClean="0"/>
                  <a:t>sıcaklığı aşılmayacak </a:t>
                </a:r>
                <a:r>
                  <a:rPr lang="tr-TR" dirty="0"/>
                  <a:t>şekilde belirlenebilir. </a:t>
                </a:r>
                <a:r>
                  <a:rPr lang="tr-TR" dirty="0" err="1"/>
                  <a:t>Adyabatik</a:t>
                </a:r>
                <a:r>
                  <a:rPr lang="tr-TR" dirty="0"/>
                  <a:t> alev </a:t>
                </a:r>
                <a:r>
                  <a:rPr lang="tr-TR" dirty="0" smtClean="0"/>
                  <a:t>sıcaklığını belirlemek </a:t>
                </a:r>
                <a:r>
                  <a:rPr lang="tr-TR" dirty="0"/>
                  <a:t>için bir </a:t>
                </a:r>
                <a:r>
                  <a:rPr lang="tr-TR" dirty="0" err="1"/>
                  <a:t>iteratif</a:t>
                </a:r>
                <a:r>
                  <a:rPr lang="tr-TR" dirty="0"/>
                  <a:t> (deneme-yanılma) yöntemin </a:t>
                </a:r>
                <a:r>
                  <a:rPr lang="tr-TR" dirty="0" smtClean="0"/>
                  <a:t>kullanılması gerekir</a:t>
                </a:r>
                <a:r>
                  <a:rPr lang="tr-TR" dirty="0"/>
                  <a:t>. Ürünlerin tamamen </a:t>
                </a:r>
                <a14:m>
                  <m:oMath xmlns:m="http://schemas.openxmlformats.org/officeDocument/2006/math">
                    <m:sSub>
                      <m:sSubPr>
                        <m:ctrlPr>
                          <a:rPr lang="tr-TR" b="0" i="1" dirty="0" smtClean="0">
                            <a:latin typeface="Cambria Math"/>
                          </a:rPr>
                        </m:ctrlPr>
                      </m:sSubPr>
                      <m:e>
                        <m:r>
                          <a:rPr lang="tr-TR" i="1" dirty="0" smtClean="0">
                            <a:latin typeface="Cambria Math"/>
                          </a:rPr>
                          <m:t>𝑁</m:t>
                        </m:r>
                      </m:e>
                      <m:sub>
                        <m:r>
                          <a:rPr lang="tr-TR" i="1" dirty="0" smtClean="0">
                            <a:latin typeface="Cambria Math"/>
                          </a:rPr>
                          <m:t>2</m:t>
                        </m:r>
                      </m:sub>
                    </m:sSub>
                  </m:oMath>
                </a14:m>
                <a:r>
                  <a:rPr lang="tr-TR" dirty="0"/>
                  <a:t>’den oluştuğu varsayılarak </a:t>
                </a:r>
                <a:r>
                  <a:rPr lang="tr-TR" dirty="0" err="1"/>
                  <a:t>adyabatik</a:t>
                </a:r>
                <a:r>
                  <a:rPr lang="tr-TR" dirty="0"/>
                  <a:t> alev sıcaklığının </a:t>
                </a:r>
                <a:r>
                  <a:rPr lang="tr-TR" dirty="0" smtClean="0"/>
                  <a:t>hızlı yakınsaması sağlanır.</a:t>
                </a:r>
              </a:p>
              <a:p>
                <a:pPr algn="just"/>
                <a:r>
                  <a:rPr lang="tr-TR" dirty="0" err="1"/>
                  <a:t>Adyabatik</a:t>
                </a:r>
                <a:r>
                  <a:rPr lang="tr-TR" dirty="0"/>
                  <a:t> alev sıcaklığı, yanma odasından </a:t>
                </a:r>
                <a:r>
                  <a:rPr lang="tr-TR" dirty="0" smtClean="0"/>
                  <a:t>ısı transfer olmadığı ve </a:t>
                </a:r>
                <a:r>
                  <a:rPr lang="tr-TR" dirty="0"/>
                  <a:t>ürünlerin parçalanmaya </a:t>
                </a:r>
                <a:r>
                  <a:rPr lang="tr-TR" dirty="0" smtClean="0"/>
                  <a:t>uğramadığı düşünülerek </a:t>
                </a:r>
                <a:r>
                  <a:rPr lang="tr-TR" dirty="0"/>
                  <a:t>tam yanma kabulüyle hesaplanır. Bu etkenlerin her biri </a:t>
                </a:r>
                <a:r>
                  <a:rPr lang="tr-TR" dirty="0" err="1"/>
                  <a:t>adyabatik</a:t>
                </a:r>
                <a:r>
                  <a:rPr lang="tr-TR" dirty="0"/>
                  <a:t> alev </a:t>
                </a:r>
                <a:r>
                  <a:rPr lang="tr-TR" dirty="0" smtClean="0"/>
                  <a:t>sıcaklığını düşürme eğilimindedir</a:t>
                </a:r>
                <a:r>
                  <a:rPr lang="tr-TR" dirty="0"/>
                  <a:t>. Sonuç olarak </a:t>
                </a:r>
                <a:r>
                  <a:rPr lang="tr-TR" dirty="0" err="1"/>
                  <a:t>adyabatik</a:t>
                </a:r>
                <a:r>
                  <a:rPr lang="tr-TR" dirty="0"/>
                  <a:t> alev </a:t>
                </a:r>
                <a:r>
                  <a:rPr lang="tr-TR" dirty="0" smtClean="0"/>
                  <a:t>sıcaklığı belirli </a:t>
                </a:r>
                <a:r>
                  <a:rPr lang="tr-TR" dirty="0"/>
                  <a:t>bir hava </a:t>
                </a:r>
                <a:r>
                  <a:rPr lang="tr-TR" dirty="0" smtClean="0"/>
                  <a:t>fazlalığı altında </a:t>
                </a:r>
                <a:r>
                  <a:rPr lang="tr-TR" dirty="0"/>
                  <a:t>hesaplanacak </a:t>
                </a:r>
                <a:r>
                  <a:rPr lang="tr-TR" dirty="0" smtClean="0"/>
                  <a:t>olası maksimum </a:t>
                </a:r>
                <a:r>
                  <a:rPr lang="tr-TR" dirty="0"/>
                  <a:t>alev sıcaklığıdır.</a:t>
                </a:r>
              </a:p>
            </p:txBody>
          </p:sp>
        </mc:Choice>
        <mc:Fallback>
          <p:sp>
            <p:nvSpPr>
              <p:cNvPr id="2" name="Dikdörtgen 1"/>
              <p:cNvSpPr>
                <a:spLocks noRot="1" noChangeAspect="1" noMove="1" noResize="1" noEditPoints="1" noAdjustHandles="1" noChangeArrowheads="1" noChangeShapeType="1" noTextEdit="1"/>
              </p:cNvSpPr>
              <p:nvPr/>
            </p:nvSpPr>
            <p:spPr>
              <a:xfrm>
                <a:off x="122616" y="2348880"/>
                <a:ext cx="8809322" cy="3693319"/>
              </a:xfrm>
              <a:prstGeom prst="rect">
                <a:avLst/>
              </a:prstGeom>
              <a:blipFill rotWithShape="1">
                <a:blip r:embed="rId2"/>
                <a:stretch>
                  <a:fillRect l="-554" t="-825" r="-623" b="-1650"/>
                </a:stretch>
              </a:blipFill>
            </p:spPr>
            <p:txBody>
              <a:bodyPr/>
              <a:lstStyle/>
              <a:p>
                <a:r>
                  <a:rPr lang="tr-TR">
                    <a:noFill/>
                  </a:rPr>
                  <a:t> </a:t>
                </a:r>
              </a:p>
            </p:txBody>
          </p:sp>
        </mc:Fallback>
      </mc:AlternateContent>
      <p:sp>
        <p:nvSpPr>
          <p:cNvPr id="5" name="Slayt Numarası Yer Tutucusu 4"/>
          <p:cNvSpPr>
            <a:spLocks noGrp="1"/>
          </p:cNvSpPr>
          <p:nvPr>
            <p:ph type="sldNum" sz="quarter" idx="12"/>
          </p:nvPr>
        </p:nvSpPr>
        <p:spPr/>
        <p:txBody>
          <a:bodyPr/>
          <a:lstStyle/>
          <a:p>
            <a:fld id="{3FD72532-62E9-4C87-AC4E-01C684DE57FA}" type="slidenum">
              <a:rPr lang="tr-TR" smtClean="0"/>
              <a:t>30</a:t>
            </a:fld>
            <a:endParaRPr lang="tr-TR"/>
          </a:p>
        </p:txBody>
      </p:sp>
    </p:spTree>
    <p:extLst>
      <p:ext uri="{BB962C8B-B14F-4D97-AF65-F5344CB8AC3E}">
        <p14:creationId xmlns:p14="http://schemas.microsoft.com/office/powerpoint/2010/main" val="3662399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a:t>13.3 ADYABATİK ALEV SICAKLIĞI</a:t>
            </a:r>
            <a:endParaRPr lang="tr-TR" b="1" dirty="0" smtClean="0"/>
          </a:p>
        </p:txBody>
      </p:sp>
      <p:sp>
        <p:nvSpPr>
          <p:cNvPr id="2" name="Dikdörtgen 1"/>
          <p:cNvSpPr/>
          <p:nvPr/>
        </p:nvSpPr>
        <p:spPr>
          <a:xfrm>
            <a:off x="122615" y="2204864"/>
            <a:ext cx="8809324" cy="646331"/>
          </a:xfrm>
          <a:prstGeom prst="rect">
            <a:avLst/>
          </a:prstGeom>
        </p:spPr>
        <p:txBody>
          <a:bodyPr wrap="square">
            <a:spAutoFit/>
          </a:bodyPr>
          <a:lstStyle/>
          <a:p>
            <a:r>
              <a:rPr lang="tr-TR" dirty="0"/>
              <a:t>Önemli miktarda </a:t>
            </a:r>
            <a:r>
              <a:rPr lang="tr-TR" dirty="0" smtClean="0"/>
              <a:t>ısı transferinin </a:t>
            </a:r>
            <a:r>
              <a:rPr lang="tr-TR" dirty="0"/>
              <a:t>olduğu durumda, </a:t>
            </a:r>
            <a:r>
              <a:rPr lang="tr-TR" dirty="0" smtClean="0"/>
              <a:t>ısı transferi </a:t>
            </a:r>
            <a:r>
              <a:rPr lang="tr-TR" dirty="0"/>
              <a:t>aşağıdaki enerji denkleminden hesaplanabilir.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13799"/>
            <a:ext cx="44481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68" y="3957783"/>
            <a:ext cx="6217931" cy="12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3FD72532-62E9-4C87-AC4E-01C684DE57FA}" type="slidenum">
              <a:rPr lang="tr-TR" smtClean="0"/>
              <a:t>31</a:t>
            </a:fld>
            <a:endParaRPr lang="tr-TR"/>
          </a:p>
        </p:txBody>
      </p:sp>
    </p:spTree>
    <p:extLst>
      <p:ext uri="{BB962C8B-B14F-4D97-AF65-F5344CB8AC3E}">
        <p14:creationId xmlns:p14="http://schemas.microsoft.com/office/powerpoint/2010/main" val="710157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20888"/>
            <a:ext cx="3279775"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5"/>
          <p:cNvSpPr>
            <a:spLocks noChangeArrowheads="1"/>
          </p:cNvSpPr>
          <p:nvPr/>
        </p:nvSpPr>
        <p:spPr bwMode="auto">
          <a:xfrm>
            <a:off x="2068132" y="5013176"/>
            <a:ext cx="4419600" cy="915987"/>
          </a:xfrm>
          <a:prstGeom prst="rect">
            <a:avLst/>
          </a:prstGeom>
          <a:solidFill>
            <a:schemeClr val="accent3">
              <a:lumMod val="20000"/>
              <a:lumOff val="80000"/>
            </a:schemeClr>
          </a:solidFill>
          <a:ln>
            <a:noFill/>
          </a:ln>
          <a:effectLst/>
          <a:extLst/>
        </p:spPr>
        <p:txBody>
          <a:bodyPr>
            <a:spAutoFit/>
          </a:bodyPr>
          <a:lstStyle/>
          <a:p>
            <a:r>
              <a:rPr lang="en-US" altLang="tr-TR" dirty="0" err="1"/>
              <a:t>Bir</a:t>
            </a:r>
            <a:r>
              <a:rPr lang="en-US" altLang="tr-TR" dirty="0"/>
              <a:t> </a:t>
            </a:r>
            <a:r>
              <a:rPr lang="en-US" altLang="tr-TR" dirty="0" err="1"/>
              <a:t>yanma</a:t>
            </a:r>
            <a:r>
              <a:rPr lang="en-US" altLang="tr-TR" dirty="0"/>
              <a:t> </a:t>
            </a:r>
            <a:r>
              <a:rPr lang="en-US" altLang="tr-TR" dirty="0" err="1"/>
              <a:t>odasının</a:t>
            </a:r>
            <a:r>
              <a:rPr lang="en-US" altLang="tr-TR" dirty="0"/>
              <a:t> </a:t>
            </a:r>
            <a:r>
              <a:rPr lang="en-US" altLang="tr-TR" dirty="0" err="1"/>
              <a:t>sıcaklığı</a:t>
            </a:r>
            <a:r>
              <a:rPr lang="en-US" altLang="tr-TR" dirty="0"/>
              <a:t> tam</a:t>
            </a:r>
            <a:r>
              <a:rPr lang="tr-TR" altLang="tr-TR" dirty="0"/>
              <a:t> </a:t>
            </a:r>
            <a:r>
              <a:rPr lang="en-US" altLang="tr-TR" dirty="0" err="1"/>
              <a:t>yanma</a:t>
            </a:r>
            <a:r>
              <a:rPr lang="en-US" altLang="tr-TR" dirty="0"/>
              <a:t> </a:t>
            </a:r>
            <a:r>
              <a:rPr lang="en-US" altLang="tr-TR" dirty="0" err="1"/>
              <a:t>olduğunda</a:t>
            </a:r>
            <a:r>
              <a:rPr lang="en-US" altLang="tr-TR" dirty="0"/>
              <a:t> </a:t>
            </a:r>
            <a:r>
              <a:rPr lang="en-US" altLang="tr-TR" dirty="0" err="1"/>
              <a:t>ve</a:t>
            </a:r>
            <a:r>
              <a:rPr lang="en-US" altLang="tr-TR" dirty="0"/>
              <a:t> </a:t>
            </a:r>
            <a:r>
              <a:rPr lang="en-US" altLang="tr-TR" dirty="0" err="1"/>
              <a:t>çevreye</a:t>
            </a:r>
            <a:r>
              <a:rPr lang="en-US" altLang="tr-TR" dirty="0"/>
              <a:t> </a:t>
            </a:r>
            <a:r>
              <a:rPr lang="en-US" altLang="tr-TR" dirty="0" err="1"/>
              <a:t>hiç</a:t>
            </a:r>
            <a:r>
              <a:rPr lang="en-US" altLang="tr-TR" dirty="0"/>
              <a:t> </a:t>
            </a:r>
            <a:r>
              <a:rPr lang="en-US" altLang="tr-TR" dirty="0" err="1"/>
              <a:t>ısı</a:t>
            </a:r>
            <a:r>
              <a:rPr lang="tr-TR" altLang="tr-TR" dirty="0"/>
              <a:t> </a:t>
            </a:r>
            <a:r>
              <a:rPr lang="en-US" altLang="tr-TR" dirty="0" err="1"/>
              <a:t>kaybı</a:t>
            </a:r>
            <a:r>
              <a:rPr lang="en-US" altLang="tr-TR" dirty="0"/>
              <a:t> </a:t>
            </a:r>
            <a:r>
              <a:rPr lang="en-US" altLang="tr-TR" dirty="0" err="1"/>
              <a:t>olmadığında</a:t>
            </a:r>
            <a:r>
              <a:rPr lang="en-US" altLang="tr-TR" dirty="0"/>
              <a:t> </a:t>
            </a:r>
            <a:r>
              <a:rPr lang="en-US" altLang="tr-TR" dirty="0" err="1"/>
              <a:t>maksimumdur</a:t>
            </a:r>
            <a:r>
              <a:rPr lang="en-US" altLang="tr-TR" dirty="0"/>
              <a:t>.</a:t>
            </a:r>
            <a:r>
              <a:rPr lang="tr-TR" altLang="tr-TR" dirty="0"/>
              <a:t> </a:t>
            </a:r>
            <a:r>
              <a:rPr lang="en-US" altLang="tr-TR" dirty="0"/>
              <a:t>(</a:t>
            </a:r>
            <a:r>
              <a:rPr lang="en-US" altLang="tr-TR" i="1" dirty="0"/>
              <a:t>Q=</a:t>
            </a:r>
            <a:r>
              <a:rPr lang="en-US" altLang="tr-TR" dirty="0"/>
              <a:t>0).</a:t>
            </a:r>
          </a:p>
        </p:txBody>
      </p:sp>
      <p:sp>
        <p:nvSpPr>
          <p:cNvPr id="6" name="Metin kutusu 5"/>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7" name="Dikdörtgen 6"/>
          <p:cNvSpPr/>
          <p:nvPr/>
        </p:nvSpPr>
        <p:spPr>
          <a:xfrm>
            <a:off x="122615" y="1556792"/>
            <a:ext cx="8809323" cy="369332"/>
          </a:xfrm>
          <a:prstGeom prst="rect">
            <a:avLst/>
          </a:prstGeom>
        </p:spPr>
        <p:txBody>
          <a:bodyPr wrap="square">
            <a:spAutoFit/>
          </a:bodyPr>
          <a:lstStyle/>
          <a:p>
            <a:r>
              <a:rPr lang="tr-TR" b="1" dirty="0"/>
              <a:t>13.3 ADYABATİK ALEV SICAKLIĞI</a:t>
            </a:r>
            <a:endParaRPr lang="tr-TR" b="1" dirty="0" smtClean="0"/>
          </a:p>
        </p:txBody>
      </p:sp>
      <p:sp>
        <p:nvSpPr>
          <p:cNvPr id="8" name="Slayt Numarası Yer Tutucusu 7"/>
          <p:cNvSpPr>
            <a:spLocks noGrp="1"/>
          </p:cNvSpPr>
          <p:nvPr>
            <p:ph type="sldNum" sz="quarter" idx="12"/>
          </p:nvPr>
        </p:nvSpPr>
        <p:spPr/>
        <p:txBody>
          <a:bodyPr/>
          <a:lstStyle/>
          <a:p>
            <a:fld id="{3FD72532-62E9-4C87-AC4E-01C684DE57FA}" type="slidenum">
              <a:rPr lang="tr-TR" smtClean="0"/>
              <a:t>32</a:t>
            </a:fld>
            <a:endParaRPr lang="tr-TR"/>
          </a:p>
        </p:txBody>
      </p:sp>
    </p:spTree>
    <p:extLst>
      <p:ext uri="{BB962C8B-B14F-4D97-AF65-F5344CB8AC3E}">
        <p14:creationId xmlns:p14="http://schemas.microsoft.com/office/powerpoint/2010/main" val="1781398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980728"/>
            <a:ext cx="891388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33</a:t>
            </a:fld>
            <a:endParaRPr lang="tr-TR"/>
          </a:p>
        </p:txBody>
      </p:sp>
    </p:spTree>
    <p:extLst>
      <p:ext uri="{BB962C8B-B14F-4D97-AF65-F5344CB8AC3E}">
        <p14:creationId xmlns:p14="http://schemas.microsoft.com/office/powerpoint/2010/main" val="3006925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340768"/>
            <a:ext cx="8809323"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45" y="4074666"/>
            <a:ext cx="8786194" cy="137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34</a:t>
            </a:fld>
            <a:endParaRPr lang="tr-TR"/>
          </a:p>
        </p:txBody>
      </p:sp>
    </p:spTree>
    <p:extLst>
      <p:ext uri="{BB962C8B-B14F-4D97-AF65-F5344CB8AC3E}">
        <p14:creationId xmlns:p14="http://schemas.microsoft.com/office/powerpoint/2010/main" val="2761799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 y="825402"/>
            <a:ext cx="8797847"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35</a:t>
            </a:fld>
            <a:endParaRPr lang="tr-TR"/>
          </a:p>
        </p:txBody>
      </p:sp>
    </p:spTree>
    <p:extLst>
      <p:ext uri="{BB962C8B-B14F-4D97-AF65-F5344CB8AC3E}">
        <p14:creationId xmlns:p14="http://schemas.microsoft.com/office/powerpoint/2010/main" val="621001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504" y="152400"/>
            <a:ext cx="8856984" cy="828328"/>
          </a:xfrm>
          <a:solidFill>
            <a:schemeClr val="accent2">
              <a:lumMod val="75000"/>
            </a:schemeClr>
          </a:solidFill>
        </p:spPr>
        <p:txBody>
          <a:bodyPr>
            <a:normAutofit/>
          </a:bodyPr>
          <a:lstStyle/>
          <a:p>
            <a:r>
              <a:rPr lang="tr-TR" altLang="tr-TR" b="1" dirty="0"/>
              <a:t>Özet</a:t>
            </a:r>
            <a:endParaRPr lang="en-US" altLang="tr-TR" b="1" dirty="0"/>
          </a:p>
        </p:txBody>
      </p:sp>
      <p:sp>
        <p:nvSpPr>
          <p:cNvPr id="5" name="Rectangle 3"/>
          <p:cNvSpPr txBox="1">
            <a:spLocks noChangeArrowheads="1"/>
          </p:cNvSpPr>
          <p:nvPr/>
        </p:nvSpPr>
        <p:spPr>
          <a:xfrm>
            <a:off x="914400" y="1524000"/>
            <a:ext cx="67818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altLang="tr-TR" sz="2000" i="1" smtClean="0"/>
              <a:t>Y</a:t>
            </a:r>
            <a:r>
              <a:rPr lang="en-US" altLang="tr-TR" sz="2000" i="1" smtClean="0"/>
              <a:t>anma</a:t>
            </a:r>
            <a:endParaRPr lang="tr-TR" altLang="tr-TR" sz="2000" i="1" smtClean="0"/>
          </a:p>
          <a:p>
            <a:r>
              <a:rPr lang="tr-TR" altLang="tr-TR" sz="2000" i="1" smtClean="0"/>
              <a:t>H</a:t>
            </a:r>
            <a:r>
              <a:rPr lang="en-US" altLang="tr-TR" sz="2000" i="1" smtClean="0"/>
              <a:t>ava-yakıt oranı</a:t>
            </a:r>
            <a:endParaRPr lang="tr-TR" altLang="tr-TR" sz="2000" i="1" smtClean="0"/>
          </a:p>
          <a:p>
            <a:r>
              <a:rPr lang="tr-TR" altLang="tr-TR" sz="2000" i="1" smtClean="0"/>
              <a:t>S</a:t>
            </a:r>
            <a:r>
              <a:rPr lang="en-US" altLang="tr-TR" sz="2000" i="1" smtClean="0"/>
              <a:t>tokiyometrik </a:t>
            </a:r>
            <a:r>
              <a:rPr lang="en-US" altLang="tr-TR" sz="2000" smtClean="0"/>
              <a:t>veya </a:t>
            </a:r>
            <a:r>
              <a:rPr lang="en-US" altLang="tr-TR" sz="2000" i="1" smtClean="0"/>
              <a:t>kuramsal yanma</a:t>
            </a:r>
            <a:endParaRPr lang="tr-TR" altLang="tr-TR" sz="2000" i="1" smtClean="0"/>
          </a:p>
          <a:p>
            <a:r>
              <a:rPr lang="en-US" altLang="tr-TR" sz="2000" i="1" smtClean="0"/>
              <a:t>Yanma</a:t>
            </a:r>
            <a:r>
              <a:rPr lang="tr-TR" altLang="tr-TR" sz="2000" i="1" smtClean="0"/>
              <a:t> </a:t>
            </a:r>
            <a:r>
              <a:rPr lang="en-US" altLang="tr-TR" sz="2000" i="1" smtClean="0"/>
              <a:t>entalpisi</a:t>
            </a:r>
            <a:endParaRPr lang="tr-TR" altLang="tr-TR" sz="2000" i="1" smtClean="0"/>
          </a:p>
          <a:p>
            <a:r>
              <a:rPr lang="en-US" altLang="tr-TR" sz="2000" i="1" smtClean="0"/>
              <a:t>Oluşum</a:t>
            </a:r>
            <a:r>
              <a:rPr lang="tr-TR" altLang="tr-TR" sz="2000" i="1" smtClean="0"/>
              <a:t> </a:t>
            </a:r>
            <a:r>
              <a:rPr lang="en-US" altLang="tr-TR" sz="2000" i="1" smtClean="0"/>
              <a:t>entalpisi</a:t>
            </a:r>
            <a:endParaRPr lang="tr-TR" altLang="tr-TR" sz="2000" i="1" smtClean="0"/>
          </a:p>
          <a:p>
            <a:r>
              <a:rPr lang="en-US" altLang="tr-TR" sz="2000" smtClean="0"/>
              <a:t>Bir yakıtın </a:t>
            </a:r>
            <a:r>
              <a:rPr lang="en-US" altLang="tr-TR" sz="2000" i="1" smtClean="0"/>
              <a:t>ısı değeri </a:t>
            </a:r>
            <a:r>
              <a:rPr lang="en-US" altLang="tr-TR" sz="2000" smtClean="0"/>
              <a:t>yakıt kararlı akım</a:t>
            </a:r>
            <a:r>
              <a:rPr lang="tr-TR" altLang="tr-TR" sz="2000" smtClean="0"/>
              <a:t> </a:t>
            </a:r>
            <a:r>
              <a:rPr lang="en-US" altLang="tr-TR" sz="2000" smtClean="0"/>
              <a:t>işleminde tamamen yandığı ve ürünler girdilerin</a:t>
            </a:r>
            <a:r>
              <a:rPr lang="tr-TR" altLang="tr-TR" sz="2000" smtClean="0"/>
              <a:t> </a:t>
            </a:r>
            <a:r>
              <a:rPr lang="en-US" altLang="tr-TR" sz="2000" smtClean="0"/>
              <a:t>haline geri döndüğünde ortaya çıkan ısı miktarı</a:t>
            </a:r>
            <a:r>
              <a:rPr lang="tr-TR" altLang="tr-TR" sz="2000" smtClean="0"/>
              <a:t> </a:t>
            </a:r>
            <a:r>
              <a:rPr lang="en-US" altLang="tr-TR" sz="2000" smtClean="0"/>
              <a:t>olarak tanımlanır. Bir yakıtın ısı değeri o yakıtın</a:t>
            </a:r>
            <a:r>
              <a:rPr lang="tr-TR" altLang="tr-TR" sz="2000" smtClean="0"/>
              <a:t> </a:t>
            </a:r>
            <a:r>
              <a:rPr lang="en-US" altLang="tr-TR" sz="2000" smtClean="0"/>
              <a:t>yanma entalpisinin mutlak değerine eşittir.</a:t>
            </a:r>
            <a:endParaRPr lang="tr-TR" altLang="tr-TR" sz="2000" smtClean="0"/>
          </a:p>
          <a:p>
            <a:r>
              <a:rPr lang="tr-TR" altLang="tr-TR" sz="2000" i="1" smtClean="0"/>
              <a:t>A</a:t>
            </a:r>
            <a:r>
              <a:rPr lang="en-US" altLang="tr-TR" sz="2000" i="1" smtClean="0"/>
              <a:t>dyabatik alev sıcaklığı</a:t>
            </a:r>
            <a:endParaRPr lang="en-US" altLang="tr-TR" sz="2000" i="1" dirty="0"/>
          </a:p>
        </p:txBody>
      </p:sp>
      <p:sp>
        <p:nvSpPr>
          <p:cNvPr id="6" name="Slayt Numarası Yer Tutucusu 5"/>
          <p:cNvSpPr>
            <a:spLocks noGrp="1"/>
          </p:cNvSpPr>
          <p:nvPr>
            <p:ph type="sldNum" sz="quarter" idx="12"/>
          </p:nvPr>
        </p:nvSpPr>
        <p:spPr/>
        <p:txBody>
          <a:bodyPr/>
          <a:lstStyle/>
          <a:p>
            <a:fld id="{3FD72532-62E9-4C87-AC4E-01C684DE57FA}" type="slidenum">
              <a:rPr lang="tr-TR" smtClean="0"/>
              <a:t>36</a:t>
            </a:fld>
            <a:endParaRPr lang="tr-TR"/>
          </a:p>
        </p:txBody>
      </p:sp>
    </p:spTree>
    <p:extLst>
      <p:ext uri="{BB962C8B-B14F-4D97-AF65-F5344CB8AC3E}">
        <p14:creationId xmlns:p14="http://schemas.microsoft.com/office/powerpoint/2010/main" val="758607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0" y="1700808"/>
            <a:ext cx="7617886" cy="241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65104"/>
            <a:ext cx="74009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37</a:t>
            </a:fld>
            <a:endParaRPr lang="tr-TR"/>
          </a:p>
        </p:txBody>
      </p:sp>
    </p:spTree>
    <p:extLst>
      <p:ext uri="{BB962C8B-B14F-4D97-AF65-F5344CB8AC3E}">
        <p14:creationId xmlns:p14="http://schemas.microsoft.com/office/powerpoint/2010/main" val="2059235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0" y="1241357"/>
            <a:ext cx="7705725"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38</a:t>
            </a:fld>
            <a:endParaRPr lang="tr-TR"/>
          </a:p>
        </p:txBody>
      </p:sp>
    </p:spTree>
    <p:extLst>
      <p:ext uri="{BB962C8B-B14F-4D97-AF65-F5344CB8AC3E}">
        <p14:creationId xmlns:p14="http://schemas.microsoft.com/office/powerpoint/2010/main" val="3005653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2" y="1340768"/>
            <a:ext cx="77628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17" y="4437112"/>
            <a:ext cx="74866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39</a:t>
            </a:fld>
            <a:endParaRPr lang="tr-TR"/>
          </a:p>
        </p:txBody>
      </p:sp>
    </p:spTree>
    <p:extLst>
      <p:ext uri="{BB962C8B-B14F-4D97-AF65-F5344CB8AC3E}">
        <p14:creationId xmlns:p14="http://schemas.microsoft.com/office/powerpoint/2010/main" val="300565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2" name="Dikdörtgen 1"/>
          <p:cNvSpPr/>
          <p:nvPr/>
        </p:nvSpPr>
        <p:spPr>
          <a:xfrm>
            <a:off x="122615" y="1268760"/>
            <a:ext cx="8809323" cy="1477328"/>
          </a:xfrm>
          <a:prstGeom prst="rect">
            <a:avLst/>
          </a:prstGeom>
        </p:spPr>
        <p:txBody>
          <a:bodyPr wrap="square">
            <a:spAutoFit/>
          </a:bodyPr>
          <a:lstStyle/>
          <a:p>
            <a:r>
              <a:rPr lang="tr-TR" altLang="tr-TR" b="1" dirty="0" smtClean="0">
                <a:solidFill>
                  <a:srgbClr val="CC00CC"/>
                </a:solidFill>
              </a:rPr>
              <a:t>YAKIT</a:t>
            </a:r>
            <a:r>
              <a:rPr lang="en-US" altLang="tr-TR" b="1" dirty="0" smtClean="0">
                <a:solidFill>
                  <a:srgbClr val="CC00CC"/>
                </a:solidFill>
              </a:rPr>
              <a:t>:</a:t>
            </a:r>
            <a:r>
              <a:rPr lang="en-US" altLang="tr-TR" dirty="0" smtClean="0"/>
              <a:t>Isı </a:t>
            </a:r>
            <a:r>
              <a:rPr lang="en-US" altLang="tr-TR" dirty="0" err="1" smtClean="0"/>
              <a:t>enerjisi</a:t>
            </a:r>
            <a:r>
              <a:rPr lang="en-US" altLang="tr-TR" dirty="0" smtClean="0"/>
              <a:t> </a:t>
            </a:r>
            <a:r>
              <a:rPr lang="en-US" altLang="tr-TR" dirty="0" err="1" smtClean="0"/>
              <a:t>verecek</a:t>
            </a:r>
            <a:r>
              <a:rPr lang="en-US" altLang="tr-TR" dirty="0" smtClean="0"/>
              <a:t> </a:t>
            </a:r>
            <a:r>
              <a:rPr lang="en-US" altLang="tr-TR" dirty="0" err="1" smtClean="0"/>
              <a:t>şekilde</a:t>
            </a:r>
            <a:r>
              <a:rPr lang="en-US" altLang="tr-TR" dirty="0" smtClean="0"/>
              <a:t> </a:t>
            </a:r>
            <a:r>
              <a:rPr lang="en-US" altLang="tr-TR" dirty="0" err="1" smtClean="0"/>
              <a:t>yanabilen</a:t>
            </a:r>
            <a:r>
              <a:rPr lang="en-US" altLang="tr-TR" dirty="0" smtClean="0"/>
              <a:t> </a:t>
            </a:r>
            <a:r>
              <a:rPr lang="en-US" altLang="tr-TR" dirty="0" err="1" smtClean="0"/>
              <a:t>herhangi</a:t>
            </a:r>
            <a:r>
              <a:rPr lang="en-US" altLang="tr-TR" dirty="0" smtClean="0"/>
              <a:t> </a:t>
            </a:r>
            <a:r>
              <a:rPr lang="en-US" altLang="tr-TR" dirty="0" err="1" smtClean="0"/>
              <a:t>bir</a:t>
            </a:r>
            <a:r>
              <a:rPr lang="en-US" altLang="tr-TR" dirty="0" smtClean="0"/>
              <a:t> </a:t>
            </a:r>
            <a:r>
              <a:rPr lang="en-US" altLang="tr-TR" dirty="0" err="1" smtClean="0"/>
              <a:t>maddeye</a:t>
            </a:r>
            <a:r>
              <a:rPr lang="en-US" altLang="tr-TR" dirty="0" smtClean="0"/>
              <a:t> </a:t>
            </a:r>
            <a:r>
              <a:rPr lang="en-US" altLang="tr-TR" b="1" dirty="0" err="1" smtClean="0"/>
              <a:t>yakıt</a:t>
            </a:r>
            <a:r>
              <a:rPr lang="en-US" altLang="tr-TR" b="1" dirty="0" smtClean="0"/>
              <a:t> </a:t>
            </a:r>
            <a:r>
              <a:rPr lang="en-US" altLang="tr-TR" dirty="0" err="1" smtClean="0"/>
              <a:t>denir</a:t>
            </a:r>
            <a:r>
              <a:rPr lang="en-US" altLang="tr-TR" dirty="0" smtClean="0"/>
              <a:t>. </a:t>
            </a:r>
            <a:r>
              <a:rPr lang="en-US" altLang="tr-TR" dirty="0" err="1" smtClean="0"/>
              <a:t>Eniyi</a:t>
            </a:r>
            <a:r>
              <a:rPr lang="en-US" altLang="tr-TR" dirty="0" smtClean="0"/>
              <a:t> </a:t>
            </a:r>
            <a:r>
              <a:rPr lang="en-US" altLang="tr-TR" dirty="0" err="1" smtClean="0"/>
              <a:t>bilinen</a:t>
            </a:r>
            <a:r>
              <a:rPr lang="en-US" altLang="tr-TR" dirty="0" smtClean="0"/>
              <a:t> </a:t>
            </a:r>
            <a:r>
              <a:rPr lang="en-US" altLang="tr-TR" dirty="0" err="1" smtClean="0"/>
              <a:t>yakıtlar</a:t>
            </a:r>
            <a:r>
              <a:rPr lang="en-US" altLang="tr-TR" dirty="0" smtClean="0"/>
              <a:t> </a:t>
            </a:r>
            <a:r>
              <a:rPr lang="en-US" altLang="tr-TR" dirty="0" err="1" smtClean="0"/>
              <a:t>esas</a:t>
            </a:r>
            <a:r>
              <a:rPr lang="en-US" altLang="tr-TR" dirty="0" smtClean="0"/>
              <a:t> </a:t>
            </a:r>
            <a:r>
              <a:rPr lang="en-US" altLang="tr-TR" dirty="0" err="1" smtClean="0"/>
              <a:t>olarak</a:t>
            </a:r>
            <a:r>
              <a:rPr lang="en-US" altLang="tr-TR" dirty="0" smtClean="0"/>
              <a:t> </a:t>
            </a:r>
            <a:r>
              <a:rPr lang="en-US" altLang="tr-TR" dirty="0" err="1" smtClean="0"/>
              <a:t>hidrojen</a:t>
            </a:r>
            <a:r>
              <a:rPr lang="en-US" altLang="tr-TR" dirty="0" smtClean="0"/>
              <a:t> </a:t>
            </a:r>
            <a:r>
              <a:rPr lang="en-US" altLang="tr-TR" dirty="0" err="1" smtClean="0"/>
              <a:t>ve</a:t>
            </a:r>
            <a:r>
              <a:rPr lang="en-US" altLang="tr-TR" dirty="0" smtClean="0"/>
              <a:t> </a:t>
            </a:r>
            <a:r>
              <a:rPr lang="en-US" altLang="tr-TR" dirty="0" err="1" smtClean="0"/>
              <a:t>karbondan</a:t>
            </a:r>
            <a:r>
              <a:rPr lang="en-US" altLang="tr-TR" dirty="0" smtClean="0"/>
              <a:t> </a:t>
            </a:r>
            <a:r>
              <a:rPr lang="en-US" altLang="tr-TR" dirty="0" err="1" smtClean="0"/>
              <a:t>meydana</a:t>
            </a:r>
            <a:r>
              <a:rPr lang="en-US" altLang="tr-TR" dirty="0" smtClean="0"/>
              <a:t> </a:t>
            </a:r>
            <a:r>
              <a:rPr lang="en-US" altLang="tr-TR" dirty="0" err="1" smtClean="0"/>
              <a:t>gelir</a:t>
            </a:r>
            <a:r>
              <a:rPr lang="en-US" altLang="tr-TR" dirty="0" smtClean="0"/>
              <a:t>. </a:t>
            </a:r>
            <a:r>
              <a:rPr lang="en-US" altLang="tr-TR" dirty="0" err="1" smtClean="0"/>
              <a:t>Onlara</a:t>
            </a:r>
            <a:r>
              <a:rPr lang="tr-TR" altLang="tr-TR" dirty="0" smtClean="0"/>
              <a:t> </a:t>
            </a:r>
            <a:r>
              <a:rPr lang="en-US" altLang="tr-TR" b="1" dirty="0" err="1" smtClean="0"/>
              <a:t>hidrokarbon</a:t>
            </a:r>
            <a:r>
              <a:rPr lang="en-US" altLang="tr-TR" b="1" dirty="0" smtClean="0"/>
              <a:t> </a:t>
            </a:r>
            <a:r>
              <a:rPr lang="en-US" altLang="tr-TR" b="1" dirty="0" err="1" smtClean="0"/>
              <a:t>yakıtlar</a:t>
            </a:r>
            <a:r>
              <a:rPr lang="en-US" altLang="tr-TR" b="1" dirty="0" smtClean="0"/>
              <a:t> </a:t>
            </a:r>
            <a:r>
              <a:rPr lang="en-US" altLang="tr-TR" dirty="0" err="1" smtClean="0"/>
              <a:t>denir</a:t>
            </a:r>
            <a:r>
              <a:rPr lang="en-US" altLang="tr-TR" dirty="0" smtClean="0"/>
              <a:t> </a:t>
            </a:r>
            <a:r>
              <a:rPr lang="en-US" altLang="tr-TR" dirty="0" err="1" smtClean="0"/>
              <a:t>ve</a:t>
            </a:r>
            <a:r>
              <a:rPr lang="en-US" altLang="tr-TR" dirty="0" smtClean="0"/>
              <a:t> </a:t>
            </a:r>
            <a:r>
              <a:rPr lang="en-US" altLang="tr-TR" dirty="0" err="1" smtClean="0"/>
              <a:t>C</a:t>
            </a:r>
            <a:r>
              <a:rPr lang="en-US" altLang="tr-TR" baseline="-25000" dirty="0" err="1" smtClean="0"/>
              <a:t>n</a:t>
            </a:r>
            <a:r>
              <a:rPr lang="en-US" altLang="tr-TR" dirty="0" err="1" smtClean="0"/>
              <a:t>H</a:t>
            </a:r>
            <a:r>
              <a:rPr lang="en-US" altLang="tr-TR" baseline="-25000" dirty="0" err="1" smtClean="0"/>
              <a:t>m</a:t>
            </a:r>
            <a:r>
              <a:rPr lang="en-US" altLang="tr-TR" dirty="0" smtClean="0"/>
              <a:t> </a:t>
            </a:r>
            <a:r>
              <a:rPr lang="en-US" altLang="tr-TR" dirty="0" err="1" smtClean="0"/>
              <a:t>genel</a:t>
            </a:r>
            <a:r>
              <a:rPr lang="en-US" altLang="tr-TR" dirty="0" smtClean="0"/>
              <a:t> </a:t>
            </a:r>
            <a:r>
              <a:rPr lang="en-US" altLang="tr-TR" dirty="0" err="1" smtClean="0"/>
              <a:t>formülü</a:t>
            </a:r>
            <a:r>
              <a:rPr lang="en-US" altLang="tr-TR" dirty="0" smtClean="0"/>
              <a:t> </a:t>
            </a:r>
            <a:r>
              <a:rPr lang="en-US" altLang="tr-TR" dirty="0" err="1" smtClean="0"/>
              <a:t>ile</a:t>
            </a:r>
            <a:r>
              <a:rPr lang="en-US" altLang="tr-TR" dirty="0" smtClean="0"/>
              <a:t> </a:t>
            </a:r>
            <a:r>
              <a:rPr lang="en-US" altLang="tr-TR" dirty="0" err="1" smtClean="0"/>
              <a:t>gösterilirler</a:t>
            </a:r>
            <a:r>
              <a:rPr lang="en-US" altLang="tr-TR" dirty="0" smtClean="0"/>
              <a:t>. </a:t>
            </a:r>
            <a:r>
              <a:rPr lang="en-US" altLang="tr-TR" dirty="0" err="1" smtClean="0"/>
              <a:t>Herfazda</a:t>
            </a:r>
            <a:r>
              <a:rPr lang="en-US" altLang="tr-TR" dirty="0" smtClean="0"/>
              <a:t> </a:t>
            </a:r>
            <a:r>
              <a:rPr lang="en-US" altLang="tr-TR" dirty="0" err="1" smtClean="0"/>
              <a:t>hidrokarbon</a:t>
            </a:r>
            <a:r>
              <a:rPr lang="en-US" altLang="tr-TR" dirty="0" smtClean="0"/>
              <a:t> </a:t>
            </a:r>
            <a:r>
              <a:rPr lang="en-US" altLang="tr-TR" dirty="0" err="1" smtClean="0"/>
              <a:t>yakıt</a:t>
            </a:r>
            <a:r>
              <a:rPr lang="en-US" altLang="tr-TR" dirty="0" smtClean="0"/>
              <a:t> </a:t>
            </a:r>
            <a:r>
              <a:rPr lang="en-US" altLang="tr-TR" dirty="0" err="1" smtClean="0"/>
              <a:t>bulunur</a:t>
            </a:r>
            <a:r>
              <a:rPr lang="en-US" altLang="tr-TR" dirty="0" smtClean="0"/>
              <a:t>. </a:t>
            </a:r>
            <a:r>
              <a:rPr lang="en-US" altLang="tr-TR" dirty="0" err="1" smtClean="0"/>
              <a:t>Örnek</a:t>
            </a:r>
            <a:r>
              <a:rPr lang="en-US" altLang="tr-TR" dirty="0" smtClean="0"/>
              <a:t> </a:t>
            </a:r>
            <a:r>
              <a:rPr lang="en-US" altLang="tr-TR" dirty="0" err="1" smtClean="0"/>
              <a:t>olarak</a:t>
            </a:r>
            <a:r>
              <a:rPr lang="en-US" altLang="tr-TR" dirty="0" smtClean="0"/>
              <a:t> </a:t>
            </a:r>
            <a:r>
              <a:rPr lang="en-US" altLang="tr-TR" dirty="0" err="1" smtClean="0"/>
              <a:t>kömür</a:t>
            </a:r>
            <a:r>
              <a:rPr lang="en-US" altLang="tr-TR" dirty="0" smtClean="0"/>
              <a:t>, </a:t>
            </a:r>
            <a:r>
              <a:rPr lang="en-US" altLang="tr-TR" dirty="0" err="1" smtClean="0"/>
              <a:t>gaz</a:t>
            </a:r>
            <a:r>
              <a:rPr lang="en-US" altLang="tr-TR" dirty="0" smtClean="0"/>
              <a:t> </a:t>
            </a:r>
            <a:r>
              <a:rPr lang="en-US" altLang="tr-TR" dirty="0" err="1" smtClean="0"/>
              <a:t>yağı</a:t>
            </a:r>
            <a:r>
              <a:rPr lang="en-US" altLang="tr-TR" dirty="0" smtClean="0"/>
              <a:t> </a:t>
            </a:r>
            <a:r>
              <a:rPr lang="en-US" altLang="tr-TR" dirty="0" err="1" smtClean="0"/>
              <a:t>ve</a:t>
            </a:r>
            <a:r>
              <a:rPr lang="en-US" altLang="tr-TR" dirty="0" smtClean="0"/>
              <a:t> </a:t>
            </a:r>
            <a:r>
              <a:rPr lang="en-US" altLang="tr-TR" dirty="0" err="1" smtClean="0"/>
              <a:t>doğal</a:t>
            </a:r>
            <a:r>
              <a:rPr lang="en-US" altLang="tr-TR" dirty="0" smtClean="0"/>
              <a:t> </a:t>
            </a:r>
            <a:r>
              <a:rPr lang="en-US" altLang="tr-TR" dirty="0" err="1" smtClean="0"/>
              <a:t>gaz</a:t>
            </a:r>
            <a:r>
              <a:rPr lang="tr-TR" altLang="tr-TR" dirty="0" smtClean="0"/>
              <a:t> </a:t>
            </a:r>
            <a:r>
              <a:rPr lang="en-US" altLang="tr-TR" dirty="0" err="1" smtClean="0"/>
              <a:t>verilebilir</a:t>
            </a:r>
            <a:r>
              <a:rPr lang="en-US" altLang="tr-TR" dirty="0" smtClean="0"/>
              <a:t>. </a:t>
            </a:r>
            <a:r>
              <a:rPr lang="en-US" altLang="tr-TR" dirty="0" err="1" smtClean="0"/>
              <a:t>Kömürün</a:t>
            </a:r>
            <a:r>
              <a:rPr lang="en-US" altLang="tr-TR" dirty="0" smtClean="0"/>
              <a:t> </a:t>
            </a:r>
            <a:r>
              <a:rPr lang="en-US" altLang="tr-TR" dirty="0" err="1" smtClean="0"/>
              <a:t>ana</a:t>
            </a:r>
            <a:r>
              <a:rPr lang="en-US" altLang="tr-TR" dirty="0" smtClean="0"/>
              <a:t> </a:t>
            </a:r>
            <a:r>
              <a:rPr lang="en-US" altLang="tr-TR" dirty="0" err="1" smtClean="0"/>
              <a:t>bileşeni</a:t>
            </a:r>
            <a:r>
              <a:rPr lang="en-US" altLang="tr-TR" dirty="0" smtClean="0"/>
              <a:t> </a:t>
            </a:r>
            <a:r>
              <a:rPr lang="en-US" altLang="tr-TR" dirty="0" err="1" smtClean="0"/>
              <a:t>karbondur</a:t>
            </a:r>
            <a:r>
              <a:rPr lang="en-US" altLang="tr-TR" dirty="0" smtClean="0"/>
              <a:t>. </a:t>
            </a:r>
            <a:r>
              <a:rPr lang="en-US" altLang="tr-TR" dirty="0" err="1" smtClean="0"/>
              <a:t>Kömür</a:t>
            </a:r>
            <a:r>
              <a:rPr lang="en-US" altLang="tr-TR" dirty="0" smtClean="0"/>
              <a:t> </a:t>
            </a:r>
            <a:r>
              <a:rPr lang="en-US" altLang="tr-TR" dirty="0" err="1" smtClean="0"/>
              <a:t>değişen</a:t>
            </a:r>
            <a:r>
              <a:rPr lang="en-US" altLang="tr-TR" dirty="0" smtClean="0"/>
              <a:t> </a:t>
            </a:r>
            <a:r>
              <a:rPr lang="en-US" altLang="tr-TR" dirty="0" err="1" smtClean="0"/>
              <a:t>miktarlarda</a:t>
            </a:r>
            <a:r>
              <a:rPr lang="en-US" altLang="tr-TR" dirty="0" smtClean="0"/>
              <a:t> </a:t>
            </a:r>
            <a:r>
              <a:rPr lang="en-US" altLang="tr-TR" dirty="0" err="1" smtClean="0"/>
              <a:t>oksije</a:t>
            </a:r>
            <a:r>
              <a:rPr lang="tr-TR" altLang="tr-TR" dirty="0" smtClean="0"/>
              <a:t>n ,</a:t>
            </a:r>
            <a:r>
              <a:rPr lang="en-US" altLang="tr-TR" dirty="0" err="1" smtClean="0"/>
              <a:t>hidrojen</a:t>
            </a:r>
            <a:r>
              <a:rPr lang="en-US" altLang="tr-TR" dirty="0" smtClean="0"/>
              <a:t>, </a:t>
            </a:r>
            <a:r>
              <a:rPr lang="en-US" altLang="tr-TR" dirty="0" err="1" smtClean="0"/>
              <a:t>azot</a:t>
            </a:r>
            <a:r>
              <a:rPr lang="en-US" altLang="tr-TR" dirty="0" smtClean="0"/>
              <a:t>, </a:t>
            </a:r>
            <a:r>
              <a:rPr lang="en-US" altLang="tr-TR" dirty="0" err="1" smtClean="0"/>
              <a:t>kükürt</a:t>
            </a:r>
            <a:r>
              <a:rPr lang="en-US" altLang="tr-TR" dirty="0" smtClean="0"/>
              <a:t>, </a:t>
            </a:r>
            <a:r>
              <a:rPr lang="en-US" altLang="tr-TR" dirty="0" err="1" smtClean="0"/>
              <a:t>nem</a:t>
            </a:r>
            <a:r>
              <a:rPr lang="en-US" altLang="tr-TR" dirty="0" smtClean="0"/>
              <a:t> </a:t>
            </a:r>
            <a:r>
              <a:rPr lang="en-US" altLang="tr-TR" dirty="0" err="1" smtClean="0"/>
              <a:t>ve</a:t>
            </a:r>
            <a:r>
              <a:rPr lang="en-US" altLang="tr-TR" dirty="0" smtClean="0"/>
              <a:t> </a:t>
            </a:r>
            <a:r>
              <a:rPr lang="en-US" altLang="tr-TR" dirty="0" err="1" smtClean="0"/>
              <a:t>kül</a:t>
            </a:r>
            <a:r>
              <a:rPr lang="en-US" altLang="tr-TR" dirty="0" smtClean="0"/>
              <a:t> de </a:t>
            </a:r>
            <a:r>
              <a:rPr lang="en-US" altLang="tr-TR" dirty="0" err="1" smtClean="0"/>
              <a:t>içerir</a:t>
            </a:r>
            <a:r>
              <a:rPr lang="en-US" altLang="tr-TR" dirty="0" smtClean="0"/>
              <a:t>.</a:t>
            </a:r>
            <a:endParaRPr lang="en-US" altLang="tr-TR" dirty="0"/>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01" y="3068960"/>
            <a:ext cx="3430588"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139" y="2974713"/>
            <a:ext cx="525780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3FD72532-62E9-4C87-AC4E-01C684DE57FA}" type="slidenum">
              <a:rPr lang="tr-TR" smtClean="0"/>
              <a:t>4</a:t>
            </a:fld>
            <a:endParaRPr lang="tr-TR"/>
          </a:p>
        </p:txBody>
      </p:sp>
    </p:spTree>
    <p:extLst>
      <p:ext uri="{BB962C8B-B14F-4D97-AF65-F5344CB8AC3E}">
        <p14:creationId xmlns:p14="http://schemas.microsoft.com/office/powerpoint/2010/main" val="185527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1" y="1132294"/>
            <a:ext cx="8637652" cy="5715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40</a:t>
            </a:fld>
            <a:endParaRPr lang="tr-TR"/>
          </a:p>
        </p:txBody>
      </p:sp>
    </p:spTree>
    <p:extLst>
      <p:ext uri="{BB962C8B-B14F-4D97-AF65-F5344CB8AC3E}">
        <p14:creationId xmlns:p14="http://schemas.microsoft.com/office/powerpoint/2010/main" val="3005653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352928" cy="160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33549"/>
            <a:ext cx="71532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41</a:t>
            </a:fld>
            <a:endParaRPr lang="tr-TR"/>
          </a:p>
        </p:txBody>
      </p:sp>
    </p:spTree>
    <p:extLst>
      <p:ext uri="{BB962C8B-B14F-4D97-AF65-F5344CB8AC3E}">
        <p14:creationId xmlns:p14="http://schemas.microsoft.com/office/powerpoint/2010/main" val="3005653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0" y="1772816"/>
            <a:ext cx="77057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08" y="3789040"/>
            <a:ext cx="77247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42</a:t>
            </a:fld>
            <a:endParaRPr lang="tr-TR"/>
          </a:p>
        </p:txBody>
      </p:sp>
    </p:spTree>
    <p:extLst>
      <p:ext uri="{BB962C8B-B14F-4D97-AF65-F5344CB8AC3E}">
        <p14:creationId xmlns:p14="http://schemas.microsoft.com/office/powerpoint/2010/main" val="3005653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0" y="1556792"/>
            <a:ext cx="8349620" cy="322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40" y="4869160"/>
            <a:ext cx="830492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43</a:t>
            </a:fld>
            <a:endParaRPr lang="tr-TR"/>
          </a:p>
        </p:txBody>
      </p:sp>
    </p:spTree>
    <p:extLst>
      <p:ext uri="{BB962C8B-B14F-4D97-AF65-F5344CB8AC3E}">
        <p14:creationId xmlns:p14="http://schemas.microsoft.com/office/powerpoint/2010/main" val="1883409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0" y="1556792"/>
            <a:ext cx="870966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44</a:t>
            </a:fld>
            <a:endParaRPr lang="tr-TR"/>
          </a:p>
        </p:txBody>
      </p:sp>
    </p:spTree>
    <p:extLst>
      <p:ext uri="{BB962C8B-B14F-4D97-AF65-F5344CB8AC3E}">
        <p14:creationId xmlns:p14="http://schemas.microsoft.com/office/powerpoint/2010/main" val="818014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0" y="1700808"/>
            <a:ext cx="8565644" cy="474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45</a:t>
            </a:fld>
            <a:endParaRPr lang="tr-TR"/>
          </a:p>
        </p:txBody>
      </p:sp>
    </p:spTree>
    <p:extLst>
      <p:ext uri="{BB962C8B-B14F-4D97-AF65-F5344CB8AC3E}">
        <p14:creationId xmlns:p14="http://schemas.microsoft.com/office/powerpoint/2010/main" val="1114560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2820" y="116631"/>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6" y="1484784"/>
            <a:ext cx="8709660" cy="93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0" y="2276873"/>
            <a:ext cx="870966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46</a:t>
            </a:fld>
            <a:endParaRPr lang="tr-TR"/>
          </a:p>
        </p:txBody>
      </p:sp>
    </p:spTree>
    <p:extLst>
      <p:ext uri="{BB962C8B-B14F-4D97-AF65-F5344CB8AC3E}">
        <p14:creationId xmlns:p14="http://schemas.microsoft.com/office/powerpoint/2010/main" val="228661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13.1 YANMA DENKLEMLERİ</a:t>
            </a:r>
          </a:p>
        </p:txBody>
      </p:sp>
      <p:sp>
        <p:nvSpPr>
          <p:cNvPr id="2" name="Dikdörtgen 1"/>
          <p:cNvSpPr/>
          <p:nvPr/>
        </p:nvSpPr>
        <p:spPr>
          <a:xfrm>
            <a:off x="122615" y="2204864"/>
            <a:ext cx="8809323" cy="923330"/>
          </a:xfrm>
          <a:prstGeom prst="rect">
            <a:avLst/>
          </a:prstGeom>
        </p:spPr>
        <p:txBody>
          <a:bodyPr wrap="square">
            <a:spAutoFit/>
          </a:bodyPr>
          <a:lstStyle/>
          <a:p>
            <a:pPr algn="just"/>
            <a:r>
              <a:rPr lang="tr-TR" dirty="0" smtClean="0"/>
              <a:t>İncelememize kimyasal reaksiyon denklemlerinin özel bir türü olan </a:t>
            </a:r>
            <a:r>
              <a:rPr lang="tr-TR" dirty="0" err="1" smtClean="0"/>
              <a:t>propanın</a:t>
            </a:r>
            <a:r>
              <a:rPr lang="tr-TR" dirty="0" smtClean="0"/>
              <a:t> saf oksijenle yanmasını göz önüne alarak başlayalım. Bu kimyasal reaksiyon aşağıdaki denklemle gösterilmektedir.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284984"/>
            <a:ext cx="49339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3989226"/>
            <a:ext cx="8809323" cy="1200329"/>
          </a:xfrm>
          <a:prstGeom prst="rect">
            <a:avLst/>
          </a:prstGeom>
        </p:spPr>
        <p:txBody>
          <a:bodyPr wrap="square">
            <a:spAutoFit/>
          </a:bodyPr>
          <a:lstStyle/>
          <a:p>
            <a:pPr algn="just"/>
            <a:r>
              <a:rPr lang="tr-TR" dirty="0" smtClean="0"/>
              <a:t>Denklemin sol tarafındaki elementlerin </a:t>
            </a:r>
            <a:r>
              <a:rPr lang="tr-TR" dirty="0" err="1" smtClean="0"/>
              <a:t>mol</a:t>
            </a:r>
            <a:r>
              <a:rPr lang="tr-TR" dirty="0" smtClean="0"/>
              <a:t> sayılarının, sağ tarafındaki elementlerin </a:t>
            </a:r>
            <a:r>
              <a:rPr lang="tr-TR" dirty="0" err="1" smtClean="0"/>
              <a:t>mol</a:t>
            </a:r>
            <a:r>
              <a:rPr lang="tr-TR" dirty="0" smtClean="0"/>
              <a:t> sayılarına eşit olamayabileceği unutulmamalıdır. Buna karşın, denklemdeki bir elementin atomlarının sayısı bir kimyasal reaksiyon sırasında, reaksiyondan önce ve sonra aynı kalmalıdır: Bu, her bir elementin kütlesinin yanma işlemi sırasında korunması için gereklidir.</a:t>
            </a:r>
            <a:endParaRPr lang="tr-TR" dirty="0"/>
          </a:p>
        </p:txBody>
      </p:sp>
      <p:sp>
        <p:nvSpPr>
          <p:cNvPr id="6" name="Slayt Numarası Yer Tutucusu 5"/>
          <p:cNvSpPr>
            <a:spLocks noGrp="1"/>
          </p:cNvSpPr>
          <p:nvPr>
            <p:ph type="sldNum" sz="quarter" idx="12"/>
          </p:nvPr>
        </p:nvSpPr>
        <p:spPr/>
        <p:txBody>
          <a:bodyPr/>
          <a:lstStyle/>
          <a:p>
            <a:fld id="{3FD72532-62E9-4C87-AC4E-01C684DE57FA}" type="slidenum">
              <a:rPr lang="tr-TR" smtClean="0"/>
              <a:t>5</a:t>
            </a:fld>
            <a:endParaRPr lang="tr-TR"/>
          </a:p>
        </p:txBody>
      </p:sp>
    </p:spTree>
    <p:extLst>
      <p:ext uri="{BB962C8B-B14F-4D97-AF65-F5344CB8AC3E}">
        <p14:creationId xmlns:p14="http://schemas.microsoft.com/office/powerpoint/2010/main" val="349655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mc:AlternateContent xmlns:mc="http://schemas.openxmlformats.org/markup-compatibility/2006" xmlns:a14="http://schemas.microsoft.com/office/drawing/2010/main">
        <mc:Choice Requires="a14">
          <p:sp>
            <p:nvSpPr>
              <p:cNvPr id="2" name="Dikdörtgen 1"/>
              <p:cNvSpPr/>
              <p:nvPr/>
            </p:nvSpPr>
            <p:spPr>
              <a:xfrm>
                <a:off x="122616" y="2420888"/>
                <a:ext cx="8809322" cy="2862322"/>
              </a:xfrm>
              <a:prstGeom prst="rect">
                <a:avLst/>
              </a:prstGeom>
            </p:spPr>
            <p:txBody>
              <a:bodyPr wrap="square">
                <a:spAutoFit/>
              </a:bodyPr>
              <a:lstStyle/>
              <a:p>
                <a:pPr algn="just"/>
                <a:r>
                  <a:rPr lang="tr-TR" dirty="0" smtClean="0"/>
                  <a:t>Yukarıda yazılan denklem bize reaksiyon ürünleri hakkında biraz ön bilgi vermektedir. Aksi belirtilmediği sürece, tam yanma varsayımı yapıldığında bir hidrokarbon yakıtın yanma ürünleri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 ve </a:t>
                </a:r>
                <a14:m>
                  <m:oMath xmlns:m="http://schemas.openxmlformats.org/officeDocument/2006/math">
                    <m:r>
                      <a:rPr lang="tr-TR" i="1" dirty="0" smtClean="0">
                        <a:latin typeface="Cambria Math"/>
                      </a:rPr>
                      <m:t>𝐶</m:t>
                    </m:r>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’den oluşur. Eksik yanmada ise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oMath>
                </a14:m>
                <a:r>
                  <a:rPr lang="tr-TR" dirty="0" smtClean="0"/>
                  <a:t>, CO, C ve/veya OH gibi ürünler oluşur.</a:t>
                </a:r>
              </a:p>
              <a:p>
                <a:pPr algn="just"/>
                <a:r>
                  <a:rPr lang="tr-TR" dirty="0" smtClean="0"/>
                  <a:t>Denklem (13.1)’deki gibi basit bir kimyasal reaksiyon için kimyasal denge denklemi kolayca yazılabilir. Daha karmaşık reaksiyonlar için ise aşağıdaki sistematik yöntemi uygulamak yararlı olacaktır.</a:t>
                </a:r>
              </a:p>
              <a:p>
                <a:pPr algn="just"/>
                <a:r>
                  <a:rPr lang="tr-TR" dirty="0" smtClean="0"/>
                  <a:t>1. Yakıtın </a:t>
                </a:r>
                <a:r>
                  <a:rPr lang="tr-TR" dirty="0" err="1" smtClean="0"/>
                  <a:t>mol</a:t>
                </a:r>
                <a:r>
                  <a:rPr lang="tr-TR" dirty="0" smtClean="0"/>
                  <a:t> sayısı1’e eşitlenir.</a:t>
                </a:r>
              </a:p>
              <a:p>
                <a:pPr algn="just"/>
                <a:r>
                  <a:rPr lang="tr-TR" dirty="0" smtClean="0"/>
                  <a:t>2. </a:t>
                </a:r>
                <a14:m>
                  <m:oMath xmlns:m="http://schemas.openxmlformats.org/officeDocument/2006/math">
                    <m:r>
                      <a:rPr lang="tr-TR" i="1" dirty="0" smtClean="0">
                        <a:latin typeface="Cambria Math"/>
                      </a:rPr>
                      <m:t>𝐶</m:t>
                    </m:r>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yakıtın C atomu sayısı ile denkleştirilir.</a:t>
                </a:r>
              </a:p>
              <a:p>
                <a:pPr algn="just"/>
                <a:r>
                  <a:rPr lang="tr-TR" dirty="0" smtClean="0"/>
                  <a:t>3.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 yakıtın H atomu sayısı ile denkleştirilir.</a:t>
                </a:r>
              </a:p>
              <a:p>
                <a:pPr algn="just"/>
                <a:r>
                  <a:rPr lang="tr-TR" dirty="0" smtClean="0"/>
                  <a:t>4.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ise </a:t>
                </a:r>
                <a14:m>
                  <m:oMath xmlns:m="http://schemas.openxmlformats.org/officeDocument/2006/math">
                    <m:r>
                      <a:rPr lang="tr-TR" i="1" dirty="0" smtClean="0">
                        <a:latin typeface="Cambria Math"/>
                      </a:rPr>
                      <m:t>𝐶</m:t>
                    </m:r>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ve </a:t>
                </a:r>
                <a14:m>
                  <m:oMath xmlns:m="http://schemas.openxmlformats.org/officeDocument/2006/math">
                    <m:sSub>
                      <m:sSubPr>
                        <m:ctrlPr>
                          <a:rPr lang="tr-TR" b="0" i="1" dirty="0" smtClean="0">
                            <a:latin typeface="Cambria Math"/>
                          </a:rPr>
                        </m:ctrlPr>
                      </m:sSubPr>
                      <m:e>
                        <m:r>
                          <a:rPr lang="tr-TR" i="1" dirty="0" smtClean="0">
                            <a:latin typeface="Cambria Math"/>
                          </a:rPr>
                          <m:t>𝐻</m:t>
                        </m:r>
                      </m:e>
                      <m:sub>
                        <m:r>
                          <a:rPr lang="tr-TR" i="1" dirty="0" smtClean="0">
                            <a:latin typeface="Cambria Math"/>
                          </a:rPr>
                          <m:t>2</m:t>
                        </m:r>
                      </m:sub>
                    </m:sSub>
                    <m:r>
                      <a:rPr lang="tr-TR" i="1" dirty="0" smtClean="0">
                        <a:latin typeface="Cambria Math"/>
                      </a:rPr>
                      <m:t>𝑂</m:t>
                    </m:r>
                  </m:oMath>
                </a14:m>
                <a:r>
                  <a:rPr lang="tr-TR" dirty="0" smtClean="0"/>
                  <a:t>’dan denkleştirilir.</a:t>
                </a:r>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22616" y="2420888"/>
                <a:ext cx="8809322" cy="2862322"/>
              </a:xfrm>
              <a:prstGeom prst="rect">
                <a:avLst/>
              </a:prstGeom>
              <a:blipFill rotWithShape="1">
                <a:blip r:embed="rId2"/>
                <a:stretch>
                  <a:fillRect l="-554" t="-1064" r="-623" b="-2340"/>
                </a:stretch>
              </a:blipFill>
            </p:spPr>
            <p:txBody>
              <a:bodyPr/>
              <a:lstStyle/>
              <a:p>
                <a:r>
                  <a:rPr lang="tr-TR">
                    <a:noFill/>
                  </a:rPr>
                  <a:t> </a:t>
                </a:r>
              </a:p>
            </p:txBody>
          </p:sp>
        </mc:Fallback>
      </mc:AlternateContent>
      <p:sp>
        <p:nvSpPr>
          <p:cNvPr id="4" name="Dikdörtgen 3"/>
          <p:cNvSpPr/>
          <p:nvPr/>
        </p:nvSpPr>
        <p:spPr>
          <a:xfrm>
            <a:off x="122615" y="1556792"/>
            <a:ext cx="8809323" cy="369332"/>
          </a:xfrm>
          <a:prstGeom prst="rect">
            <a:avLst/>
          </a:prstGeom>
        </p:spPr>
        <p:txBody>
          <a:bodyPr wrap="square">
            <a:spAutoFit/>
          </a:bodyPr>
          <a:lstStyle/>
          <a:p>
            <a:r>
              <a:rPr lang="tr-TR" b="1" dirty="0" smtClean="0"/>
              <a:t>13.1 YANMA DENKLEMLERİ</a:t>
            </a:r>
          </a:p>
        </p:txBody>
      </p:sp>
      <p:sp>
        <p:nvSpPr>
          <p:cNvPr id="5" name="Slayt Numarası Yer Tutucusu 4"/>
          <p:cNvSpPr>
            <a:spLocks noGrp="1"/>
          </p:cNvSpPr>
          <p:nvPr>
            <p:ph type="sldNum" sz="quarter" idx="12"/>
          </p:nvPr>
        </p:nvSpPr>
        <p:spPr/>
        <p:txBody>
          <a:bodyPr/>
          <a:lstStyle/>
          <a:p>
            <a:fld id="{3FD72532-62E9-4C87-AC4E-01C684DE57FA}" type="slidenum">
              <a:rPr lang="tr-TR" smtClean="0"/>
              <a:t>6</a:t>
            </a:fld>
            <a:endParaRPr lang="tr-TR"/>
          </a:p>
        </p:txBody>
      </p:sp>
    </p:spTree>
    <p:extLst>
      <p:ext uri="{BB962C8B-B14F-4D97-AF65-F5344CB8AC3E}">
        <p14:creationId xmlns:p14="http://schemas.microsoft.com/office/powerpoint/2010/main" val="3496556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13.1 YANMA DENKLEMLERİ</a:t>
            </a:r>
          </a:p>
        </p:txBody>
      </p:sp>
      <mc:AlternateContent xmlns:mc="http://schemas.openxmlformats.org/markup-compatibility/2006" xmlns:a14="http://schemas.microsoft.com/office/drawing/2010/main">
        <mc:Choice Requires="a14">
          <p:sp>
            <p:nvSpPr>
              <p:cNvPr id="2" name="Dikdörtgen 1"/>
              <p:cNvSpPr/>
              <p:nvPr/>
            </p:nvSpPr>
            <p:spPr>
              <a:xfrm>
                <a:off x="122616" y="2204864"/>
                <a:ext cx="8809322" cy="1200329"/>
              </a:xfrm>
              <a:prstGeom prst="rect">
                <a:avLst/>
              </a:prstGeom>
            </p:spPr>
            <p:txBody>
              <a:bodyPr wrap="square">
                <a:spAutoFit/>
              </a:bodyPr>
              <a:lstStyle/>
              <a:p>
                <a:pPr algn="just"/>
                <a:r>
                  <a:rPr lang="tr-TR" dirty="0" smtClean="0"/>
                  <a:t>Yukarıdaki denklemde </a:t>
                </a:r>
                <a:r>
                  <a:rPr lang="tr-TR" dirty="0" err="1" smtClean="0"/>
                  <a:t>propanın</a:t>
                </a:r>
                <a:r>
                  <a:rPr lang="tr-TR" dirty="0" smtClean="0"/>
                  <a:t> saf oksijenle yandığı kabul edilmiştir. Aslında, böyle bir yanma işlemi normal olarak havayla gerçekleşir. Yanma işleminde havanın hacimsel olarak </a:t>
                </a:r>
              </a:p>
              <a:p>
                <a:pPr algn="just"/>
                <a:r>
                  <a:rPr lang="tr-TR" dirty="0" smtClean="0"/>
                  <a:t>% 21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ve % 79 </a:t>
                </a:r>
                <a14:m>
                  <m:oMath xmlns:m="http://schemas.openxmlformats.org/officeDocument/2006/math">
                    <m:sSub>
                      <m:sSubPr>
                        <m:ctrlPr>
                          <a:rPr lang="tr-TR" b="0" i="1" dirty="0" smtClean="0">
                            <a:latin typeface="Cambria Math"/>
                          </a:rPr>
                        </m:ctrlPr>
                      </m:sSubPr>
                      <m:e>
                        <m:r>
                          <a:rPr lang="tr-TR" i="1" dirty="0" smtClean="0">
                            <a:latin typeface="Cambria Math"/>
                          </a:rPr>
                          <m:t>𝑁</m:t>
                        </m:r>
                      </m:e>
                      <m:sub>
                        <m:r>
                          <a:rPr lang="tr-TR" i="1" dirty="0" smtClean="0">
                            <a:latin typeface="Cambria Math"/>
                          </a:rPr>
                          <m:t>2</m:t>
                        </m:r>
                      </m:sub>
                    </m:sSub>
                  </m:oMath>
                </a14:m>
                <a:r>
                  <a:rPr lang="tr-TR" dirty="0" smtClean="0"/>
                  <a:t> ’den oluştuğu varsayılarak bir reaksiyondaki her bir </a:t>
                </a:r>
                <a:r>
                  <a:rPr lang="tr-TR" dirty="0" err="1" smtClean="0"/>
                  <a:t>mol</a:t>
                </a:r>
                <a:r>
                  <a:rPr lang="tr-TR" b="0" dirty="0" smtClean="0"/>
                  <a:t>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için aşağıdaki değer elde edilir.</a:t>
                </a:r>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22616" y="2204864"/>
                <a:ext cx="8809322" cy="1200329"/>
              </a:xfrm>
              <a:prstGeom prst="rect">
                <a:avLst/>
              </a:prstGeom>
              <a:blipFill rotWithShape="1">
                <a:blip r:embed="rId2"/>
                <a:stretch>
                  <a:fillRect l="-554" t="-2538" r="-623" b="-7107"/>
                </a:stretch>
              </a:blipFill>
            </p:spPr>
            <p:txBody>
              <a:bodyPr/>
              <a:lstStyle/>
              <a:p>
                <a:r>
                  <a:rPr lang="tr-TR">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573016"/>
            <a:ext cx="45624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122614" y="4581128"/>
                <a:ext cx="8809323" cy="646331"/>
              </a:xfrm>
              <a:prstGeom prst="rect">
                <a:avLst/>
              </a:prstGeom>
            </p:spPr>
            <p:txBody>
              <a:bodyPr wrap="square">
                <a:spAutoFit/>
              </a:bodyPr>
              <a:lstStyle/>
              <a:p>
                <a:r>
                  <a:rPr lang="tr-TR" dirty="0" smtClean="0"/>
                  <a:t>Böylece, </a:t>
                </a:r>
                <a14:m>
                  <m:oMath xmlns:m="http://schemas.openxmlformats.org/officeDocument/2006/math">
                    <m:sSub>
                      <m:sSubPr>
                        <m:ctrlPr>
                          <a:rPr lang="tr-TR" b="0" i="1" dirty="0" smtClean="0">
                            <a:latin typeface="Cambria Math"/>
                          </a:rPr>
                        </m:ctrlPr>
                      </m:sSubPr>
                      <m:e>
                        <m:r>
                          <a:rPr lang="tr-TR" i="1" dirty="0" smtClean="0">
                            <a:latin typeface="Cambria Math"/>
                          </a:rPr>
                          <m:t>𝑁</m:t>
                        </m:r>
                      </m:e>
                      <m:sub>
                        <m:r>
                          <a:rPr lang="tr-TR" i="1" dirty="0" smtClean="0">
                            <a:latin typeface="Cambria Math"/>
                          </a:rPr>
                          <m:t>2</m:t>
                        </m:r>
                      </m:sub>
                    </m:sSub>
                  </m:oMath>
                </a14:m>
                <a:r>
                  <a:rPr lang="tr-TR" dirty="0" smtClean="0"/>
                  <a:t>’nin herhangi bir kimyasal reaksiyona girmediği varsayımı altında, (13.1) denklemi aşağıdaki forma dönüşür:</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22614" y="4581128"/>
                <a:ext cx="8809323" cy="646331"/>
              </a:xfrm>
              <a:prstGeom prst="rect">
                <a:avLst/>
              </a:prstGeom>
              <a:blipFill rotWithShape="1">
                <a:blip r:embed="rId4"/>
                <a:stretch>
                  <a:fillRect l="-554" t="-4673" r="-1107" b="-13084"/>
                </a:stretch>
              </a:blipFill>
            </p:spPr>
            <p:txBody>
              <a:bodyPr/>
              <a:lstStyle/>
              <a:p>
                <a:r>
                  <a:rPr lang="tr-TR">
                    <a:noFill/>
                  </a:rPr>
                  <a:t> </a:t>
                </a:r>
              </a:p>
            </p:txBody>
          </p:sp>
        </mc:Fallback>
      </mc:AlternateContent>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852" y="5661248"/>
            <a:ext cx="5743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3FD72532-62E9-4C87-AC4E-01C684DE57FA}" type="slidenum">
              <a:rPr lang="tr-TR" smtClean="0"/>
              <a:t>7</a:t>
            </a:fld>
            <a:endParaRPr lang="tr-TR"/>
          </a:p>
        </p:txBody>
      </p:sp>
    </p:spTree>
    <p:extLst>
      <p:ext uri="{BB962C8B-B14F-4D97-AF65-F5344CB8AC3E}">
        <p14:creationId xmlns:p14="http://schemas.microsoft.com/office/powerpoint/2010/main" val="349655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5" name="Dikdörtgen 4"/>
          <p:cNvSpPr/>
          <p:nvPr/>
        </p:nvSpPr>
        <p:spPr>
          <a:xfrm>
            <a:off x="122615" y="1556792"/>
            <a:ext cx="8809323" cy="369332"/>
          </a:xfrm>
          <a:prstGeom prst="rect">
            <a:avLst/>
          </a:prstGeom>
        </p:spPr>
        <p:txBody>
          <a:bodyPr wrap="square">
            <a:spAutoFit/>
          </a:bodyPr>
          <a:lstStyle/>
          <a:p>
            <a:r>
              <a:rPr lang="tr-TR" b="1" dirty="0" smtClean="0"/>
              <a:t>13.1 YANMA DENKLEMLERİ</a:t>
            </a:r>
          </a:p>
        </p:txBody>
      </p:sp>
      <p:sp>
        <p:nvSpPr>
          <p:cNvPr id="6" name="Rectangle 7"/>
          <p:cNvSpPr>
            <a:spLocks noChangeArrowheads="1"/>
          </p:cNvSpPr>
          <p:nvPr/>
        </p:nvSpPr>
        <p:spPr bwMode="auto">
          <a:xfrm>
            <a:off x="122615" y="2204864"/>
            <a:ext cx="4648200" cy="286232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tr-TR" dirty="0" err="1"/>
              <a:t>Mol</a:t>
            </a:r>
            <a:r>
              <a:rPr lang="en-US" altLang="tr-TR" dirty="0"/>
              <a:t> </a:t>
            </a:r>
            <a:r>
              <a:rPr lang="en-US" altLang="tr-TR" dirty="0" err="1"/>
              <a:t>veya</a:t>
            </a:r>
            <a:r>
              <a:rPr lang="en-US" altLang="tr-TR" dirty="0"/>
              <a:t> </a:t>
            </a:r>
            <a:r>
              <a:rPr lang="en-US" altLang="tr-TR" dirty="0" err="1"/>
              <a:t>hacimce</a:t>
            </a:r>
            <a:r>
              <a:rPr lang="en-US" altLang="tr-TR" dirty="0"/>
              <a:t> </a:t>
            </a:r>
            <a:r>
              <a:rPr lang="en-US" altLang="tr-TR" dirty="0" err="1"/>
              <a:t>kuru</a:t>
            </a:r>
            <a:r>
              <a:rPr lang="en-US" altLang="tr-TR" dirty="0"/>
              <a:t> </a:t>
            </a:r>
            <a:r>
              <a:rPr lang="en-US" altLang="tr-TR" dirty="0" err="1"/>
              <a:t>hava</a:t>
            </a:r>
            <a:r>
              <a:rPr lang="en-US" altLang="tr-TR" dirty="0"/>
              <a:t> %20.9 </a:t>
            </a:r>
            <a:r>
              <a:rPr lang="en-US" altLang="tr-TR" dirty="0" err="1"/>
              <a:t>oksijen</a:t>
            </a:r>
            <a:r>
              <a:rPr lang="en-US" altLang="tr-TR" dirty="0"/>
              <a:t>, %78.1 azot,%0.9 argon </a:t>
            </a:r>
            <a:r>
              <a:rPr lang="en-US" altLang="tr-TR" dirty="0" err="1"/>
              <a:t>ve</a:t>
            </a:r>
            <a:r>
              <a:rPr lang="en-US" altLang="tr-TR" dirty="0"/>
              <a:t> </a:t>
            </a:r>
            <a:r>
              <a:rPr lang="en-US" altLang="tr-TR" dirty="0" err="1" smtClean="0"/>
              <a:t>az</a:t>
            </a:r>
            <a:r>
              <a:rPr lang="tr-TR" altLang="tr-TR" dirty="0" smtClean="0"/>
              <a:t> </a:t>
            </a:r>
            <a:r>
              <a:rPr lang="en-US" altLang="tr-TR" dirty="0" err="1" smtClean="0"/>
              <a:t>miktarda</a:t>
            </a:r>
            <a:r>
              <a:rPr lang="en-US" altLang="tr-TR" dirty="0" smtClean="0"/>
              <a:t> </a:t>
            </a:r>
            <a:r>
              <a:rPr lang="en-US" altLang="tr-TR" dirty="0" err="1"/>
              <a:t>karbon</a:t>
            </a:r>
            <a:r>
              <a:rPr lang="en-US" altLang="tr-TR" dirty="0"/>
              <a:t> </a:t>
            </a:r>
            <a:r>
              <a:rPr lang="en-US" altLang="tr-TR" dirty="0" err="1"/>
              <a:t>dioksit</a:t>
            </a:r>
            <a:r>
              <a:rPr lang="en-US" altLang="tr-TR" dirty="0"/>
              <a:t>, </a:t>
            </a:r>
            <a:r>
              <a:rPr lang="en-US" altLang="tr-TR" dirty="0" err="1"/>
              <a:t>helyum</a:t>
            </a:r>
            <a:r>
              <a:rPr lang="en-US" altLang="tr-TR" dirty="0"/>
              <a:t>, neon </a:t>
            </a:r>
            <a:r>
              <a:rPr lang="en-US" altLang="tr-TR" dirty="0" err="1"/>
              <a:t>ve</a:t>
            </a:r>
            <a:r>
              <a:rPr lang="en-US" altLang="tr-TR" dirty="0"/>
              <a:t> </a:t>
            </a:r>
            <a:r>
              <a:rPr lang="en-US" altLang="tr-TR" dirty="0" err="1"/>
              <a:t>hidrojenden</a:t>
            </a:r>
            <a:r>
              <a:rPr lang="en-US" altLang="tr-TR" dirty="0"/>
              <a:t> </a:t>
            </a:r>
            <a:r>
              <a:rPr lang="en-US" altLang="tr-TR" dirty="0" err="1"/>
              <a:t>meydana</a:t>
            </a:r>
            <a:r>
              <a:rPr lang="en-US" altLang="tr-TR" dirty="0"/>
              <a:t> </a:t>
            </a:r>
            <a:r>
              <a:rPr lang="en-US" altLang="tr-TR" dirty="0" err="1"/>
              <a:t>gelir</a:t>
            </a:r>
            <a:r>
              <a:rPr lang="en-US" altLang="tr-TR" dirty="0"/>
              <a:t>. </a:t>
            </a:r>
            <a:r>
              <a:rPr lang="en-US" altLang="tr-TR" dirty="0" err="1" smtClean="0"/>
              <a:t>Yanma</a:t>
            </a:r>
            <a:r>
              <a:rPr lang="tr-TR" altLang="tr-TR" dirty="0" smtClean="0"/>
              <a:t> </a:t>
            </a:r>
            <a:r>
              <a:rPr lang="en-US" altLang="tr-TR" dirty="0" err="1" smtClean="0"/>
              <a:t>işlemi</a:t>
            </a:r>
            <a:r>
              <a:rPr lang="en-US" altLang="tr-TR" dirty="0" smtClean="0"/>
              <a:t> </a:t>
            </a:r>
            <a:r>
              <a:rPr lang="en-US" altLang="tr-TR" dirty="0" err="1"/>
              <a:t>incelenirken</a:t>
            </a:r>
            <a:r>
              <a:rPr lang="en-US" altLang="tr-TR" dirty="0"/>
              <a:t>, </a:t>
            </a:r>
            <a:r>
              <a:rPr lang="en-US" altLang="tr-TR" dirty="0" err="1"/>
              <a:t>havadaki</a:t>
            </a:r>
            <a:r>
              <a:rPr lang="en-US" altLang="tr-TR" dirty="0"/>
              <a:t> argon </a:t>
            </a:r>
            <a:r>
              <a:rPr lang="en-US" altLang="tr-TR" dirty="0" err="1"/>
              <a:t>azot</a:t>
            </a:r>
            <a:r>
              <a:rPr lang="en-US" altLang="tr-TR" dirty="0"/>
              <a:t> </a:t>
            </a:r>
            <a:r>
              <a:rPr lang="en-US" altLang="tr-TR" dirty="0" err="1"/>
              <a:t>olarak</a:t>
            </a:r>
            <a:r>
              <a:rPr lang="en-US" altLang="tr-TR" dirty="0"/>
              <a:t> </a:t>
            </a:r>
            <a:r>
              <a:rPr lang="en-US" altLang="tr-TR" dirty="0" err="1"/>
              <a:t>işlem</a:t>
            </a:r>
            <a:r>
              <a:rPr lang="en-US" altLang="tr-TR" dirty="0"/>
              <a:t> </a:t>
            </a:r>
            <a:r>
              <a:rPr lang="en-US" altLang="tr-TR" dirty="0" err="1"/>
              <a:t>görür</a:t>
            </a:r>
            <a:r>
              <a:rPr lang="en-US" altLang="tr-TR" dirty="0"/>
              <a:t> </a:t>
            </a:r>
            <a:r>
              <a:rPr lang="en-US" altLang="tr-TR" dirty="0" err="1"/>
              <a:t>ve</a:t>
            </a:r>
            <a:r>
              <a:rPr lang="en-US" altLang="tr-TR" dirty="0"/>
              <a:t> </a:t>
            </a:r>
            <a:r>
              <a:rPr lang="en-US" altLang="tr-TR" dirty="0" err="1"/>
              <a:t>eser</a:t>
            </a:r>
            <a:r>
              <a:rPr lang="en-US" altLang="tr-TR" dirty="0"/>
              <a:t> </a:t>
            </a:r>
            <a:r>
              <a:rPr lang="en-US" altLang="tr-TR" dirty="0" err="1"/>
              <a:t>miktarda</a:t>
            </a:r>
            <a:endParaRPr lang="en-US" altLang="tr-TR" dirty="0"/>
          </a:p>
          <a:p>
            <a:pPr algn="just"/>
            <a:r>
              <a:rPr lang="en-US" altLang="tr-TR" dirty="0" err="1"/>
              <a:t>bulunan</a:t>
            </a:r>
            <a:r>
              <a:rPr lang="en-US" altLang="tr-TR" dirty="0"/>
              <a:t> </a:t>
            </a:r>
            <a:r>
              <a:rPr lang="en-US" altLang="tr-TR" dirty="0" err="1"/>
              <a:t>diğer</a:t>
            </a:r>
            <a:r>
              <a:rPr lang="en-US" altLang="tr-TR" dirty="0"/>
              <a:t> </a:t>
            </a:r>
            <a:r>
              <a:rPr lang="en-US" altLang="tr-TR" dirty="0" err="1"/>
              <a:t>gazlar</a:t>
            </a:r>
            <a:r>
              <a:rPr lang="en-US" altLang="tr-TR" dirty="0"/>
              <a:t> </a:t>
            </a:r>
            <a:r>
              <a:rPr lang="en-US" altLang="tr-TR" dirty="0" err="1"/>
              <a:t>göz</a:t>
            </a:r>
            <a:r>
              <a:rPr lang="en-US" altLang="tr-TR" dirty="0"/>
              <a:t> </a:t>
            </a:r>
            <a:r>
              <a:rPr lang="en-US" altLang="tr-TR" dirty="0" err="1"/>
              <a:t>ardı</a:t>
            </a:r>
            <a:r>
              <a:rPr lang="en-US" altLang="tr-TR" dirty="0"/>
              <a:t> </a:t>
            </a:r>
            <a:r>
              <a:rPr lang="en-US" altLang="tr-TR" dirty="0" err="1"/>
              <a:t>edilir</a:t>
            </a:r>
            <a:r>
              <a:rPr lang="en-US" altLang="tr-TR" dirty="0"/>
              <a:t>. O </a:t>
            </a:r>
            <a:r>
              <a:rPr lang="en-US" altLang="tr-TR" dirty="0" err="1"/>
              <a:t>zaman</a:t>
            </a:r>
            <a:r>
              <a:rPr lang="en-US" altLang="tr-TR" dirty="0"/>
              <a:t>, </a:t>
            </a:r>
            <a:r>
              <a:rPr lang="en-US" altLang="tr-TR" dirty="0" err="1"/>
              <a:t>kuru</a:t>
            </a:r>
            <a:r>
              <a:rPr lang="en-US" altLang="tr-TR" dirty="0"/>
              <a:t> </a:t>
            </a:r>
            <a:r>
              <a:rPr lang="en-US" altLang="tr-TR" dirty="0" err="1"/>
              <a:t>hava</a:t>
            </a:r>
            <a:r>
              <a:rPr lang="en-US" altLang="tr-TR" dirty="0"/>
              <a:t>, </a:t>
            </a:r>
            <a:r>
              <a:rPr lang="en-US" altLang="tr-TR" dirty="0" err="1"/>
              <a:t>yaklaşık</a:t>
            </a:r>
            <a:r>
              <a:rPr lang="en-US" altLang="tr-TR" dirty="0"/>
              <a:t> </a:t>
            </a:r>
            <a:r>
              <a:rPr lang="en-US" altLang="tr-TR" dirty="0" err="1"/>
              <a:t>molce</a:t>
            </a:r>
            <a:r>
              <a:rPr lang="en-US" altLang="tr-TR" dirty="0"/>
              <a:t> %</a:t>
            </a:r>
            <a:r>
              <a:rPr lang="en-US" altLang="tr-TR" dirty="0" smtClean="0"/>
              <a:t>2</a:t>
            </a:r>
            <a:r>
              <a:rPr lang="tr-TR" altLang="tr-TR" dirty="0" smtClean="0"/>
              <a:t> </a:t>
            </a:r>
            <a:r>
              <a:rPr lang="en-US" altLang="tr-TR" dirty="0" err="1" smtClean="0"/>
              <a:t>oksijen</a:t>
            </a:r>
            <a:r>
              <a:rPr lang="en-US" altLang="tr-TR" dirty="0" smtClean="0"/>
              <a:t> </a:t>
            </a:r>
            <a:r>
              <a:rPr lang="en-US" altLang="tr-TR" dirty="0" err="1"/>
              <a:t>ve</a:t>
            </a:r>
            <a:r>
              <a:rPr lang="en-US" altLang="tr-TR" dirty="0"/>
              <a:t> %79 </a:t>
            </a:r>
            <a:r>
              <a:rPr lang="en-US" altLang="tr-TR" dirty="0" err="1"/>
              <a:t>azotdan</a:t>
            </a:r>
            <a:r>
              <a:rPr lang="en-US" altLang="tr-TR" dirty="0"/>
              <a:t> </a:t>
            </a:r>
            <a:r>
              <a:rPr lang="en-US" altLang="tr-TR" dirty="0" err="1"/>
              <a:t>iberettir</a:t>
            </a:r>
            <a:r>
              <a:rPr lang="en-US" altLang="tr-TR" dirty="0"/>
              <a:t>. Bu </a:t>
            </a:r>
            <a:r>
              <a:rPr lang="en-US" altLang="tr-TR" dirty="0" err="1"/>
              <a:t>nedenle</a:t>
            </a:r>
            <a:r>
              <a:rPr lang="en-US" altLang="tr-TR" dirty="0"/>
              <a:t>, </a:t>
            </a:r>
            <a:r>
              <a:rPr lang="en-US" altLang="tr-TR" dirty="0" err="1"/>
              <a:t>yanma</a:t>
            </a:r>
            <a:r>
              <a:rPr lang="en-US" altLang="tr-TR" dirty="0"/>
              <a:t> </a:t>
            </a:r>
            <a:r>
              <a:rPr lang="en-US" altLang="tr-TR" dirty="0" err="1"/>
              <a:t>odasına</a:t>
            </a:r>
            <a:r>
              <a:rPr lang="en-US" altLang="tr-TR" dirty="0"/>
              <a:t> </a:t>
            </a:r>
            <a:r>
              <a:rPr lang="en-US" altLang="tr-TR" dirty="0" err="1"/>
              <a:t>giren</a:t>
            </a:r>
            <a:r>
              <a:rPr lang="en-US" altLang="tr-TR" dirty="0"/>
              <a:t> </a:t>
            </a:r>
            <a:r>
              <a:rPr lang="en-US" altLang="tr-TR" dirty="0" smtClean="0"/>
              <a:t>her</a:t>
            </a:r>
            <a:r>
              <a:rPr lang="tr-TR" altLang="tr-TR" dirty="0" smtClean="0"/>
              <a:t> </a:t>
            </a:r>
            <a:r>
              <a:rPr lang="en-US" altLang="tr-TR" dirty="0" err="1" smtClean="0"/>
              <a:t>mol</a:t>
            </a:r>
            <a:r>
              <a:rPr lang="en-US" altLang="tr-TR" dirty="0" smtClean="0"/>
              <a:t> </a:t>
            </a:r>
            <a:r>
              <a:rPr lang="en-US" altLang="tr-TR" dirty="0" err="1"/>
              <a:t>oksijen</a:t>
            </a:r>
            <a:r>
              <a:rPr lang="en-US" altLang="tr-TR" dirty="0"/>
              <a:t> 0.79/0.21= 3.76 </a:t>
            </a:r>
            <a:r>
              <a:rPr lang="en-US" altLang="tr-TR" dirty="0" err="1"/>
              <a:t>mol</a:t>
            </a:r>
            <a:r>
              <a:rPr lang="en-US" altLang="tr-TR" dirty="0"/>
              <a:t> </a:t>
            </a:r>
            <a:r>
              <a:rPr lang="en-US" altLang="tr-TR" dirty="0" err="1"/>
              <a:t>azot</a:t>
            </a:r>
            <a:r>
              <a:rPr lang="en-US" altLang="tr-TR" dirty="0"/>
              <a:t> </a:t>
            </a:r>
            <a:r>
              <a:rPr lang="en-US" altLang="tr-TR" dirty="0" err="1"/>
              <a:t>bulunu</a:t>
            </a:r>
            <a:r>
              <a:rPr lang="tr-TR" altLang="tr-TR" dirty="0"/>
              <a:t>r.</a:t>
            </a:r>
            <a:endParaRPr lang="en-US" altLang="tr-TR" dirty="0"/>
          </a:p>
        </p:txBody>
      </p:sp>
      <p:pic>
        <p:nvPicPr>
          <p:cNvPr id="7" name="Picture 2" descr="cen84959_15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665" y="1268760"/>
            <a:ext cx="25844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64" y="5593988"/>
            <a:ext cx="4075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028" y="4459719"/>
            <a:ext cx="2371725"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3FD72532-62E9-4C87-AC4E-01C684DE57FA}" type="slidenum">
              <a:rPr lang="tr-TR" smtClean="0"/>
              <a:t>8</a:t>
            </a:fld>
            <a:endParaRPr lang="tr-TR"/>
          </a:p>
        </p:txBody>
      </p:sp>
    </p:spTree>
    <p:extLst>
      <p:ext uri="{BB962C8B-B14F-4D97-AF65-F5344CB8AC3E}">
        <p14:creationId xmlns:p14="http://schemas.microsoft.com/office/powerpoint/2010/main" val="349655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13</a:t>
            </a:r>
            <a:endParaRPr lang="tr-TR" sz="2000" b="1" dirty="0"/>
          </a:p>
          <a:p>
            <a:pPr algn="ctr"/>
            <a:r>
              <a:rPr lang="tr-TR" sz="2000" b="1" dirty="0" smtClean="0"/>
              <a:t>YANMA</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13.1 YANMA DENKLEMLERİ</a:t>
            </a:r>
          </a:p>
        </p:txBody>
      </p:sp>
      <mc:AlternateContent xmlns:mc="http://schemas.openxmlformats.org/markup-compatibility/2006" xmlns:a14="http://schemas.microsoft.com/office/drawing/2010/main">
        <mc:Choice Requires="a14">
          <p:sp>
            <p:nvSpPr>
              <p:cNvPr id="2" name="Dikdörtgen 1"/>
              <p:cNvSpPr/>
              <p:nvPr/>
            </p:nvSpPr>
            <p:spPr>
              <a:xfrm>
                <a:off x="122616" y="2204864"/>
                <a:ext cx="8809322" cy="2031325"/>
              </a:xfrm>
              <a:prstGeom prst="rect">
                <a:avLst/>
              </a:prstGeom>
            </p:spPr>
            <p:txBody>
              <a:bodyPr wrap="square">
                <a:spAutoFit/>
              </a:bodyPr>
              <a:lstStyle/>
              <a:p>
                <a:pPr algn="just"/>
                <a:r>
                  <a:rPr lang="tr-TR" dirty="0" smtClean="0"/>
                  <a:t>Yakıtın tam yanması için gerekli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oMath>
                </a14:m>
                <a:r>
                  <a:rPr lang="tr-TR" dirty="0" smtClean="0"/>
                  <a:t> ’</a:t>
                </a:r>
                <a:r>
                  <a:rPr lang="tr-TR" dirty="0" err="1" smtClean="0"/>
                  <a:t>yi</a:t>
                </a:r>
                <a:r>
                  <a:rPr lang="tr-TR" dirty="0" smtClean="0"/>
                  <a:t> sağlayan minimum hava miktarına </a:t>
                </a:r>
                <a:r>
                  <a:rPr lang="tr-TR" b="1" dirty="0" smtClean="0">
                    <a:solidFill>
                      <a:srgbClr val="FF0000"/>
                    </a:solidFill>
                  </a:rPr>
                  <a:t>teorik veya </a:t>
                </a:r>
                <a:r>
                  <a:rPr lang="tr-TR" b="1" dirty="0" err="1" smtClean="0">
                    <a:solidFill>
                      <a:srgbClr val="FF0000"/>
                    </a:solidFill>
                  </a:rPr>
                  <a:t>stokiyometrik</a:t>
                </a:r>
                <a:r>
                  <a:rPr lang="tr-TR" b="1" dirty="0" smtClean="0">
                    <a:solidFill>
                      <a:srgbClr val="FF0000"/>
                    </a:solidFill>
                  </a:rPr>
                  <a:t> hava</a:t>
                </a:r>
                <a:r>
                  <a:rPr lang="tr-TR" dirty="0" smtClean="0"/>
                  <a:t> denir. Teorik havayla tam yanma gerçekleştiğinde, (13.3) yanma denkleminde olduğu gibi yanma ürünleri içerisinde </a:t>
                </a:r>
                <a14:m>
                  <m:oMath xmlns:m="http://schemas.openxmlformats.org/officeDocument/2006/math">
                    <m:sSub>
                      <m:sSubPr>
                        <m:ctrlPr>
                          <a:rPr lang="tr-TR" b="0" i="1" dirty="0" smtClean="0">
                            <a:latin typeface="Cambria Math"/>
                          </a:rPr>
                        </m:ctrlPr>
                      </m:sSubPr>
                      <m:e>
                        <m:r>
                          <a:rPr lang="tr-TR" i="1" dirty="0" smtClean="0">
                            <a:latin typeface="Cambria Math"/>
                          </a:rPr>
                          <m:t>𝑂</m:t>
                        </m:r>
                      </m:e>
                      <m:sub>
                        <m:r>
                          <a:rPr lang="tr-TR" i="1" dirty="0" smtClean="0">
                            <a:latin typeface="Cambria Math"/>
                          </a:rPr>
                          <m:t>2</m:t>
                        </m:r>
                      </m:sub>
                    </m:sSub>
                    <m:r>
                      <a:rPr lang="tr-TR" i="1" dirty="0" smtClean="0">
                        <a:latin typeface="Cambria Math"/>
                      </a:rPr>
                      <m:t> </m:t>
                    </m:r>
                  </m:oMath>
                </a14:m>
                <a:r>
                  <a:rPr lang="tr-TR" dirty="0" smtClean="0"/>
                  <a:t>bulunmaz. Gerçekte ise tam yanmanın sağlanması için ürünlerin ve girenlerin  moleküler aktiviteleri ve kimyasal kinetiği sebebiyle teorik olarak gerekenden daha fazla hava kullanılmalıdır. Bu nedenle, teorik hava yüzdesi(teorik hava oranı) veya fazla hava yüzdesi (fazla hava oranı) terimleri sık sık kullanılır ve teorik hava yüzdesi aşağıdaki gibi belirlenir.</a:t>
                </a:r>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22616" y="2204864"/>
                <a:ext cx="8809322" cy="2031325"/>
              </a:xfrm>
              <a:prstGeom prst="rect">
                <a:avLst/>
              </a:prstGeom>
              <a:blipFill rotWithShape="1">
                <a:blip r:embed="rId2"/>
                <a:stretch>
                  <a:fillRect l="-554" t="-1502" r="-623" b="-3904"/>
                </a:stretch>
              </a:blipFill>
            </p:spPr>
            <p:txBody>
              <a:bodyPr/>
              <a:lstStyle/>
              <a:p>
                <a:r>
                  <a:rPr lang="tr-TR">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413467"/>
            <a:ext cx="5512067" cy="38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5157192"/>
            <a:ext cx="8809324" cy="646331"/>
          </a:xfrm>
          <a:prstGeom prst="rect">
            <a:avLst/>
          </a:prstGeom>
        </p:spPr>
        <p:txBody>
          <a:bodyPr wrap="square">
            <a:spAutoFit/>
          </a:bodyPr>
          <a:lstStyle/>
          <a:p>
            <a:r>
              <a:rPr lang="tr-TR" dirty="0" smtClean="0"/>
              <a:t>Çok az miktarda hava eksikliği (yetersizliği) durumunda CO oluşur, daha fazla miktarda hava eksikliği ise bazı hidrokarbonların oluşumuna neden olabilir.</a:t>
            </a:r>
            <a:endParaRPr lang="tr-TR" dirty="0"/>
          </a:p>
        </p:txBody>
      </p:sp>
      <p:sp>
        <p:nvSpPr>
          <p:cNvPr id="6" name="Slayt Numarası Yer Tutucusu 5"/>
          <p:cNvSpPr>
            <a:spLocks noGrp="1"/>
          </p:cNvSpPr>
          <p:nvPr>
            <p:ph type="sldNum" sz="quarter" idx="12"/>
          </p:nvPr>
        </p:nvSpPr>
        <p:spPr/>
        <p:txBody>
          <a:bodyPr/>
          <a:lstStyle/>
          <a:p>
            <a:fld id="{3FD72532-62E9-4C87-AC4E-01C684DE57FA}" type="slidenum">
              <a:rPr lang="tr-TR" smtClean="0"/>
              <a:t>9</a:t>
            </a:fld>
            <a:endParaRPr lang="tr-TR"/>
          </a:p>
        </p:txBody>
      </p:sp>
    </p:spTree>
    <p:extLst>
      <p:ext uri="{BB962C8B-B14F-4D97-AF65-F5344CB8AC3E}">
        <p14:creationId xmlns:p14="http://schemas.microsoft.com/office/powerpoint/2010/main" val="3229994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2316</Words>
  <Application>Microsoft Office PowerPoint</Application>
  <PresentationFormat>Ekran Gösterisi (4:3)</PresentationFormat>
  <Paragraphs>219</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HARUN CİFCİ</cp:lastModifiedBy>
  <cp:revision>33</cp:revision>
  <dcterms:created xsi:type="dcterms:W3CDTF">2014-05-02T11:38:21Z</dcterms:created>
  <dcterms:modified xsi:type="dcterms:W3CDTF">2014-05-02T13:38:57Z</dcterms:modified>
</cp:coreProperties>
</file>