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627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195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76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029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9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70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18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02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67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800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44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D72D-ADA9-4AFF-8F64-0AFC111B1AEF}" type="datetimeFigureOut">
              <a:rPr lang="tr-TR" smtClean="0"/>
              <a:t>24.3.2020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2DAE-E04F-4051-85A6-E22AE93F6C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60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r="20120" b="20957"/>
          <a:stretch/>
        </p:blipFill>
        <p:spPr>
          <a:xfrm rot="5400000">
            <a:off x="-70097" y="1379915"/>
            <a:ext cx="6409190" cy="41765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11988" r="34175" b="15192"/>
          <a:stretch/>
        </p:blipFill>
        <p:spPr>
          <a:xfrm rot="5400000">
            <a:off x="5551401" y="769397"/>
            <a:ext cx="6318417" cy="530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12843" r="28649" b="16472"/>
          <a:stretch/>
        </p:blipFill>
        <p:spPr>
          <a:xfrm rot="5400000">
            <a:off x="-48164" y="997628"/>
            <a:ext cx="6357081" cy="472852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t="14765" r="39940" b="14125"/>
          <a:stretch/>
        </p:blipFill>
        <p:spPr>
          <a:xfrm rot="5400000">
            <a:off x="5710452" y="628279"/>
            <a:ext cx="6318992" cy="546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2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Resim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0" y="234807"/>
            <a:ext cx="5761526" cy="609182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761" y="467142"/>
            <a:ext cx="5761526" cy="440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03" y="370700"/>
            <a:ext cx="5206139" cy="62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7" y="0"/>
            <a:ext cx="5761526" cy="673395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26" y="82379"/>
            <a:ext cx="5327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86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4806" b="4744"/>
          <a:stretch/>
        </p:blipFill>
        <p:spPr>
          <a:xfrm>
            <a:off x="4253952" y="164757"/>
            <a:ext cx="5386306" cy="64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45990" y="0"/>
            <a:ext cx="6096000" cy="67095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Yaz Kliması Uygulama örneği (%100 temiz havalı sistem)</a:t>
            </a:r>
            <a:br>
              <a:rPr lang="tr-TR" sz="1000" dirty="0"/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 Yapılan ısı kazancı hesabında Duyulur ısı kazancı QD = 24.000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Kcal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/h, Gizli ısı Kazancı QG = 4.000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Kcal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/h olan Antalya da bir ev hava kanalı sistemi ile %100 temiz hava ile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soğutulacakdır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. Gerekli hava debisi ile üfleme noktası sıcaklığını ve soğutma kapasitesini bulunuz ?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Yaz için istenen Mahal şartları: 26 °C-% 50 nem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Tablo 7.2.2 den yaz için dış hava şartları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KT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sıc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.=39 C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YT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sıc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.=28 C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Nispi nem </a:t>
            </a:r>
            <a:r>
              <a:rPr lang="el-GR" sz="1000" dirty="0">
                <a:solidFill>
                  <a:srgbClr val="333333"/>
                </a:solidFill>
                <a:latin typeface="Open Sans"/>
              </a:rPr>
              <a:t>φ= %44.5</a:t>
            </a:r>
            <a:br>
              <a:rPr lang="el-GR" sz="1000" dirty="0">
                <a:solidFill>
                  <a:srgbClr val="333333"/>
                </a:solidFill>
                <a:latin typeface="Open Sans"/>
              </a:rPr>
            </a:br>
            <a:br>
              <a:rPr lang="el-G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Duyulur ısı oranı DIO =QD /(QD+QG) = 24.000/(24.000+4.000)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DIO = 0,857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b="1" i="1" dirty="0">
                <a:solidFill>
                  <a:srgbClr val="333333"/>
                </a:solidFill>
                <a:latin typeface="Open Sans"/>
              </a:rPr>
              <a:t>( Duyulur ısı oranı bilinmediği durumlarda yaklaşık olarak DIO=0.85 alınabilir .)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 err="1">
                <a:solidFill>
                  <a:srgbClr val="333333"/>
                </a:solidFill>
                <a:latin typeface="Open Sans"/>
              </a:rPr>
              <a:t>Psikometrik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 diyagramda (1) Dış hava şartları (2) iç hava şartları bilinen değerlerle işaretlenir. Bilinmeyen diğer değerlerde bu noktalarda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psikometrik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 diyagramda okunur.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h1= 21.4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Kcal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/kg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h2= 12.7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Kcal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/kg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x1=11.8 gr/Kg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x3= 9.8 gr /Kg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Duyulur ısı oranı DIO noktası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referens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 noktası (20 C, %50 bağıl nem) noktası ile birleştirilir. Oluşan bu DIO doğrusuna paralel ve iç mahal noktasından (2) geçen doğrunun %90 bağıl nemi kestiği nokta üfleme noktasıdır (3) .Üfleme noktasının sıcaklığı T3 =15 C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dır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.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Dış hava sıcaklığı (1) noktasından duyulur olarak %90 bağıl neme kadar soğutulur. Bu noktada soğutma hava içindeki su buharının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yoğuşması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 ile devam eder ve %90 bağıl nem eğrisinde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aşağa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 doğru hareket eder, DIO doğrusu ile kesişme noktasına kadar devam eder. Bu nokta üfleme noktasıdır.</a:t>
            </a:r>
            <a:br>
              <a:rPr lang="tr-TR" sz="1000" dirty="0">
                <a:solidFill>
                  <a:srgbClr val="333333"/>
                </a:solidFill>
                <a:latin typeface="Open Sans"/>
              </a:rPr>
            </a:br>
            <a:r>
              <a:rPr lang="tr-TR" sz="1000" dirty="0">
                <a:solidFill>
                  <a:srgbClr val="333333"/>
                </a:solidFill>
                <a:latin typeface="Open Sans"/>
              </a:rPr>
              <a:t>Üfleme noktasından 15 C çıkan hava ortam sıcaklığı (2) 26 C gelene kadar alacağı ısı ortamın soğutmasını </a:t>
            </a:r>
            <a:r>
              <a:rPr lang="tr-TR" sz="1000" dirty="0" err="1">
                <a:solidFill>
                  <a:srgbClr val="333333"/>
                </a:solidFill>
                <a:latin typeface="Open Sans"/>
              </a:rPr>
              <a:t>sağlıyacakdır</a:t>
            </a:r>
            <a:r>
              <a:rPr lang="tr-TR" sz="1000" dirty="0">
                <a:solidFill>
                  <a:srgbClr val="333333"/>
                </a:solidFill>
                <a:latin typeface="Open Sans"/>
              </a:rPr>
              <a:t>.</a:t>
            </a:r>
          </a:p>
          <a:p>
            <a:endParaRPr lang="tr-TR" sz="1000" b="0" i="0" dirty="0">
              <a:solidFill>
                <a:srgbClr val="333333"/>
              </a:solidFill>
              <a:effectLst/>
              <a:latin typeface="Open Sans"/>
            </a:endParaRPr>
          </a:p>
          <a:p>
            <a:r>
              <a:rPr lang="tr-TR" sz="1000" dirty="0"/>
              <a:t>Gerekli hava debisi </a:t>
            </a:r>
            <a:r>
              <a:rPr lang="tr-TR" sz="1000" dirty="0" err="1"/>
              <a:t>förmül</a:t>
            </a:r>
            <a:r>
              <a:rPr lang="tr-TR" sz="1000" dirty="0"/>
              <a:t> (7.3.8) kullanılarak</a:t>
            </a:r>
            <a:br>
              <a:rPr lang="tr-TR" sz="1000" dirty="0"/>
            </a:br>
            <a:r>
              <a:rPr lang="tr-TR" sz="1000" dirty="0"/>
              <a:t>QD = V * </a:t>
            </a:r>
            <a:r>
              <a:rPr lang="el-GR" sz="1000" dirty="0"/>
              <a:t>ρ * </a:t>
            </a:r>
            <a:r>
              <a:rPr lang="tr-TR" sz="1000" dirty="0" err="1"/>
              <a:t>Cp</a:t>
            </a:r>
            <a:r>
              <a:rPr lang="tr-TR" sz="1000" dirty="0"/>
              <a:t> * </a:t>
            </a:r>
            <a:r>
              <a:rPr lang="el-GR" sz="1000" dirty="0"/>
              <a:t>Δ</a:t>
            </a:r>
            <a:r>
              <a:rPr lang="tr-TR" sz="1000" dirty="0"/>
              <a:t>T</a:t>
            </a:r>
            <a:br>
              <a:rPr lang="tr-TR" sz="1000" dirty="0"/>
            </a:br>
            <a:r>
              <a:rPr lang="tr-TR" sz="1000" dirty="0"/>
              <a:t>24.000 </a:t>
            </a:r>
            <a:r>
              <a:rPr lang="tr-TR" sz="1000" dirty="0" err="1"/>
              <a:t>kcal</a:t>
            </a:r>
            <a:r>
              <a:rPr lang="tr-TR" sz="1000" dirty="0"/>
              <a:t>/h = V*1.2 kg/m3* 0.24*(26-15 )</a:t>
            </a:r>
            <a:br>
              <a:rPr lang="tr-TR" sz="1000" dirty="0"/>
            </a:br>
            <a:r>
              <a:rPr lang="tr-TR" sz="1000" b="1" u="sng" dirty="0"/>
              <a:t>V = 7.500 m3/h</a:t>
            </a:r>
            <a:r>
              <a:rPr lang="tr-TR" sz="1000" b="1" dirty="0"/>
              <a:t> </a:t>
            </a:r>
            <a:br>
              <a:rPr lang="tr-TR" sz="1000" dirty="0"/>
            </a:br>
            <a:r>
              <a:rPr lang="tr-TR" sz="1000" dirty="0"/>
              <a:t>Dış havanın (1) üfleme noktası (3) sıcaklığına kadar soğutulması gerekir. Soğutma kapasitesi formül ( 7.3.9) kullanılarak bulunur.</a:t>
            </a:r>
            <a:br>
              <a:rPr lang="tr-TR" sz="1000" dirty="0"/>
            </a:br>
            <a:br>
              <a:rPr lang="tr-TR" sz="1000" dirty="0"/>
            </a:br>
            <a:r>
              <a:rPr lang="tr-TR" sz="1000" b="1" dirty="0" err="1"/>
              <a:t>QSoğutma</a:t>
            </a:r>
            <a:r>
              <a:rPr lang="tr-TR" sz="1000" b="1" dirty="0"/>
              <a:t>/ısıtma = V * </a:t>
            </a:r>
            <a:r>
              <a:rPr lang="el-GR" sz="1000" b="1" dirty="0"/>
              <a:t>ρ * Δ</a:t>
            </a:r>
            <a:r>
              <a:rPr lang="tr-TR" sz="1000" b="1" dirty="0"/>
              <a:t>h</a:t>
            </a:r>
            <a:br>
              <a:rPr lang="tr-TR" sz="1000" dirty="0"/>
            </a:br>
            <a:r>
              <a:rPr lang="tr-TR" sz="1000" dirty="0"/>
              <a:t>h1= 21.4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r>
              <a:rPr lang="tr-TR" sz="1000" dirty="0"/>
              <a:t>h3= 9.5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r>
              <a:rPr lang="tr-TR" sz="1000" dirty="0"/>
              <a:t>Qsoğutma1-3 = </a:t>
            </a:r>
            <a:r>
              <a:rPr lang="tr-TR" sz="1000" dirty="0" err="1"/>
              <a:t>Vx</a:t>
            </a:r>
            <a:r>
              <a:rPr lang="tr-TR" sz="1000" dirty="0"/>
              <a:t> </a:t>
            </a:r>
            <a:r>
              <a:rPr lang="el-GR" sz="1000" dirty="0"/>
              <a:t>ρ </a:t>
            </a:r>
            <a:r>
              <a:rPr lang="tr-TR" sz="1000" dirty="0"/>
              <a:t>x (h1-h3)</a:t>
            </a:r>
            <a:br>
              <a:rPr lang="tr-TR" sz="1000" dirty="0"/>
            </a:br>
            <a:r>
              <a:rPr lang="tr-TR" sz="1000" dirty="0"/>
              <a:t>Qsoğutma1-3 = 7.500 x 1,2 x (21.4-9,5)</a:t>
            </a:r>
            <a:br>
              <a:rPr lang="tr-TR" sz="1000" dirty="0"/>
            </a:br>
            <a:r>
              <a:rPr lang="tr-TR" sz="1000" b="1" u="sng" dirty="0"/>
              <a:t>Qsoğutma1-3 = 107.100 </a:t>
            </a:r>
            <a:r>
              <a:rPr lang="tr-TR" sz="1000" b="1" u="sng" dirty="0" err="1"/>
              <a:t>Kcal</a:t>
            </a:r>
            <a:r>
              <a:rPr lang="tr-TR" sz="1000" b="1" u="sng" dirty="0"/>
              <a:t>/h</a:t>
            </a:r>
            <a:endParaRPr lang="tr-TR" sz="10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57730" y="992625"/>
            <a:ext cx="7150460" cy="491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7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6563" y="156519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Psikrometrik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Diyagramda Kış Uygulamaları</a:t>
            </a:r>
          </a:p>
          <a:p>
            <a:endParaRPr lang="tr-TR" sz="1000" b="1" dirty="0">
              <a:solidFill>
                <a:srgbClr val="333333"/>
              </a:solidFill>
              <a:latin typeface="Open Sans"/>
            </a:endParaRP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Örnek (%100) temiz hava ile ısıtma – Isıtma Doğal gazla çalışan bir kazanla yapılıyor-</a:t>
            </a:r>
          </a:p>
          <a:p>
            <a:endParaRPr lang="tr-TR" sz="1000" b="1" dirty="0">
              <a:solidFill>
                <a:srgbClr val="333333"/>
              </a:solidFill>
              <a:latin typeface="Open Sans"/>
            </a:endParaRP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Isı kaybı hesabı Q=39.000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Kcal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/h olan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Istanbul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daki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bir ofis %100 temiz hava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ısıtılacakdır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. Mahal için istenen hava şartları 20 °C oda sıcaklığı ve % 50 Nem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dir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. Buna göre;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1. Isıtma için gerekli hava debisini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2. Üfleme noktası sıcaklığını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3. Isıtıcı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Eşanjör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kapasitesi (ön ve nihai ısıtma için ayrı ayrı hesaplanacak)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4. Su ile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nemleme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yapılacağından gerekli su miktarını hesap ediniz?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5. Doğal gaz ile ısıtma yapılacağına göre ısıtma maliyeti ne olur ?</a:t>
            </a:r>
          </a:p>
          <a:p>
            <a:endParaRPr lang="tr-TR" sz="1000" b="1" dirty="0">
              <a:solidFill>
                <a:srgbClr val="333333"/>
              </a:solidFill>
              <a:latin typeface="Open Sans"/>
            </a:endParaRP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Tablo 7.2.2 den İstanbul kış değerleri :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Dış Ortam Sıcaklığı ( KT ) : 0 °C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Dış Ortam Bağıl Nemi ( RH ) : 90%</a:t>
            </a: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Kış - İçin İstenen Mahal Şartları ( İstek ) : 20 °C - % 50 Nem</a:t>
            </a:r>
          </a:p>
          <a:p>
            <a:endParaRPr lang="tr-TR" sz="1000" b="1" dirty="0">
              <a:solidFill>
                <a:srgbClr val="333333"/>
              </a:solidFill>
              <a:latin typeface="Open Sans"/>
            </a:endParaRPr>
          </a:p>
          <a:p>
            <a:r>
              <a:rPr lang="tr-TR" sz="1000" b="1" dirty="0">
                <a:solidFill>
                  <a:srgbClr val="333333"/>
                </a:solidFill>
                <a:latin typeface="Open Sans"/>
              </a:rPr>
              <a:t>(1)noktası Ön ısıtıcıya havanın girişidir. Sabit özgül nemde yatay olarak (2) noktasına kadar hareket edilir. (2) Noktasında Ön ısıtıcıdan çıkan hava Sulu Nemlendiriciye girer ve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adyabatik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olarak % 90 Bağıl nem çizgisini kesinceye kadar Özgül nem miktarı artarak hareket eder. Bu hareket Sabit YAŞ Termometre çizgisi üzerinde olur. Sulu Nemlendiriciden çıkan hava - Son ısıtıcıya girer..( 4)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No'lu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son ısıtıcı çıkış noktasına kadar devam eder. (4)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No'lu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nokta Klima santralın üfleme sıcaklığıdır. Şartlandırılmış Hava (4) noktasından </a:t>
            </a:r>
            <a:r>
              <a:rPr lang="tr-TR" sz="1000" b="1" dirty="0" err="1">
                <a:solidFill>
                  <a:srgbClr val="333333"/>
                </a:solidFill>
                <a:latin typeface="Open Sans"/>
              </a:rPr>
              <a:t>itibaren..Mahallin</a:t>
            </a:r>
            <a:r>
              <a:rPr lang="tr-TR" sz="1000" b="1" dirty="0">
                <a:solidFill>
                  <a:srgbClr val="333333"/>
                </a:solidFill>
                <a:latin typeface="Open Sans"/>
              </a:rPr>
              <a:t> KIŞ Ayı ısı kaybını karşılayarak (5)noktasına kadar soğur .</a:t>
            </a:r>
            <a:endParaRPr lang="tr-TR" sz="10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12496" y="1140572"/>
            <a:ext cx="6592974" cy="44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0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37752" y="0"/>
            <a:ext cx="6096000" cy="67095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/>
              <a:t>1-) Gerekli hava debisi </a:t>
            </a:r>
            <a:r>
              <a:rPr lang="tr-TR" sz="1000" dirty="0" err="1"/>
              <a:t>förmül</a:t>
            </a:r>
            <a:r>
              <a:rPr lang="tr-TR" sz="1000" dirty="0"/>
              <a:t> (7.3.8) kullanılarak-(Eğer soğutma yapılacaksa ve soğutma yükü ısı kaybından büyükse hava debisi soğutmaya göre yanı ısı kazancına göre hesaplanır-)</a:t>
            </a:r>
            <a:br>
              <a:rPr lang="tr-TR" sz="1000" dirty="0"/>
            </a:br>
            <a:r>
              <a:rPr lang="el-GR" sz="1000" dirty="0"/>
              <a:t>Δ</a:t>
            </a:r>
            <a:r>
              <a:rPr lang="tr-TR" sz="1000" dirty="0"/>
              <a:t>T=9 C kabul (üfleme sıcaklığı ortam sıcaklığının 7-10 C üzerinde olur)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/>
              <a:t>Q = V * </a:t>
            </a:r>
            <a:r>
              <a:rPr lang="el-GR" sz="1000" dirty="0"/>
              <a:t>ρ * </a:t>
            </a:r>
            <a:r>
              <a:rPr lang="tr-TR" sz="1000" dirty="0" err="1"/>
              <a:t>Cp</a:t>
            </a:r>
            <a:r>
              <a:rPr lang="tr-TR" sz="1000" dirty="0"/>
              <a:t> * </a:t>
            </a:r>
            <a:r>
              <a:rPr lang="el-GR" sz="1000" dirty="0"/>
              <a:t>Δ</a:t>
            </a:r>
            <a:r>
              <a:rPr lang="tr-TR" sz="1000" dirty="0"/>
              <a:t>T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/>
              <a:t>39.000 </a:t>
            </a:r>
            <a:r>
              <a:rPr lang="tr-TR" sz="1000" dirty="0" err="1"/>
              <a:t>kcal</a:t>
            </a:r>
            <a:r>
              <a:rPr lang="tr-TR" sz="1000" dirty="0"/>
              <a:t>/h = V*1.2 kg/m3* 0.24*(9 )</a:t>
            </a:r>
            <a:br>
              <a:rPr lang="tr-TR" sz="1000" dirty="0"/>
            </a:br>
            <a:r>
              <a:rPr lang="tr-TR" sz="1000" b="1" u="sng" dirty="0"/>
              <a:t>V = 15.000 m3/h ..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/>
              <a:t>2-) Üfleme noktası sıcaklığı =20 C + 9C=29 C olur. 3-) Ön ısıtma </a:t>
            </a:r>
            <a:r>
              <a:rPr lang="tr-TR" sz="1000" dirty="0" err="1"/>
              <a:t>eşanjörü</a:t>
            </a:r>
            <a:r>
              <a:rPr lang="tr-TR" sz="1000" dirty="0"/>
              <a:t> sıcaklığı (1) noktasından (2) noktasına getirir. Bunun için gerekli enerji ( 7.3.9) veya (7.3.4) kullanılarak bulunur.</a:t>
            </a:r>
            <a:br>
              <a:rPr lang="tr-TR" sz="1000" dirty="0"/>
            </a:br>
            <a:br>
              <a:rPr lang="tr-TR" sz="1000" dirty="0"/>
            </a:br>
            <a:r>
              <a:rPr lang="tr-TR" sz="1000" b="1" dirty="0" err="1"/>
              <a:t>Qısıtma</a:t>
            </a:r>
            <a:r>
              <a:rPr lang="tr-TR" sz="1000" b="1" dirty="0"/>
              <a:t> = V * </a:t>
            </a:r>
            <a:r>
              <a:rPr lang="el-GR" sz="1000" b="1" dirty="0"/>
              <a:t>ρ * Δ</a:t>
            </a:r>
            <a:r>
              <a:rPr lang="tr-TR" sz="1000" b="1" dirty="0"/>
              <a:t>h  v</a:t>
            </a:r>
            <a:r>
              <a:rPr lang="tr-TR" sz="1000" dirty="0"/>
              <a:t>eya</a:t>
            </a:r>
            <a:br>
              <a:rPr lang="tr-TR" sz="1000" dirty="0"/>
            </a:br>
            <a:r>
              <a:rPr lang="tr-TR" sz="1000" b="1" dirty="0" err="1"/>
              <a:t>Qısıtma</a:t>
            </a:r>
            <a:r>
              <a:rPr lang="tr-TR" sz="1000" b="1" dirty="0"/>
              <a:t> = V * </a:t>
            </a:r>
            <a:r>
              <a:rPr lang="el-GR" sz="1000" b="1" dirty="0"/>
              <a:t>ρ *</a:t>
            </a:r>
            <a:r>
              <a:rPr lang="tr-TR" sz="1000" b="1" dirty="0" err="1"/>
              <a:t>Cp</a:t>
            </a:r>
            <a:r>
              <a:rPr lang="tr-TR" sz="1000" b="1" dirty="0"/>
              <a:t>*</a:t>
            </a:r>
            <a:r>
              <a:rPr lang="el-GR" sz="1000" b="1" dirty="0"/>
              <a:t>Δ</a:t>
            </a:r>
            <a:r>
              <a:rPr lang="tr-TR" sz="1000" b="1" dirty="0"/>
              <a:t>T</a:t>
            </a:r>
            <a:br>
              <a:rPr lang="tr-TR" sz="1000" dirty="0"/>
            </a:br>
            <a:br>
              <a:rPr lang="tr-TR" sz="1000" dirty="0"/>
            </a:br>
            <a:r>
              <a:rPr lang="el-GR" sz="1000" dirty="0"/>
              <a:t>Δ</a:t>
            </a:r>
            <a:r>
              <a:rPr lang="tr-TR" sz="1000" dirty="0"/>
              <a:t>T=T2-T1 =19,1-0 =19,1</a:t>
            </a:r>
            <a:br>
              <a:rPr lang="tr-TR" sz="1000" dirty="0"/>
            </a:br>
            <a:r>
              <a:rPr lang="tr-TR" sz="1000" dirty="0"/>
              <a:t>h1= 2,1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diyagramdan), h2= 6,7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1-2 = </a:t>
            </a:r>
            <a:r>
              <a:rPr lang="tr-TR" sz="1000" dirty="0" err="1"/>
              <a:t>Vx</a:t>
            </a:r>
            <a:r>
              <a:rPr lang="tr-TR" sz="1000" dirty="0"/>
              <a:t> </a:t>
            </a:r>
            <a:r>
              <a:rPr lang="el-GR" sz="1000" dirty="0"/>
              <a:t>ρ </a:t>
            </a:r>
            <a:r>
              <a:rPr lang="tr-TR" sz="1000" dirty="0"/>
              <a:t>x (h2-h1)</a:t>
            </a: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1-2 = 15.000 x 1,2 x (6.7-2,1)</a:t>
            </a: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1-2 = 82.800 </a:t>
            </a:r>
            <a:r>
              <a:rPr lang="tr-TR" sz="1000" dirty="0" err="1"/>
              <a:t>Kcal</a:t>
            </a:r>
            <a:r>
              <a:rPr lang="tr-TR" sz="1000" dirty="0"/>
              <a:t>/h ön ısıtıcı serpantinin kapasitesidir. Veya (7.3.4) kullanılarak</a:t>
            </a: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1-2 = 15.000 * 1,2 *0.24* (19.1-0) = 82.800 </a:t>
            </a:r>
            <a:r>
              <a:rPr lang="tr-TR" sz="1000" dirty="0" err="1"/>
              <a:t>Kcal</a:t>
            </a:r>
            <a:r>
              <a:rPr lang="tr-TR" sz="1000" dirty="0"/>
              <a:t>/h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/>
              <a:t>Nihai ısıtıcı </a:t>
            </a:r>
            <a:r>
              <a:rPr lang="tr-TR" sz="1000" dirty="0" err="1"/>
              <a:t>serpantının</a:t>
            </a:r>
            <a:r>
              <a:rPr lang="tr-TR" sz="1000" dirty="0"/>
              <a:t> kapasitesi ise</a:t>
            </a:r>
            <a:br>
              <a:rPr lang="tr-TR" sz="1000" dirty="0"/>
            </a:br>
            <a:r>
              <a:rPr lang="tr-TR" sz="1000" dirty="0"/>
              <a:t>h3= 6.7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r>
              <a:rPr lang="tr-TR" sz="1000" dirty="0"/>
              <a:t>h5= 9.2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r>
              <a:rPr lang="tr-TR" sz="1000" dirty="0"/>
              <a:t>h4= 11.2 </a:t>
            </a:r>
            <a:r>
              <a:rPr lang="tr-TR" sz="1000" dirty="0" err="1"/>
              <a:t>Kcal</a:t>
            </a:r>
            <a:r>
              <a:rPr lang="tr-TR" sz="1000" dirty="0"/>
              <a:t>/kg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3-4 = </a:t>
            </a:r>
            <a:r>
              <a:rPr lang="tr-TR" sz="1000" dirty="0" err="1"/>
              <a:t>Vx</a:t>
            </a:r>
            <a:r>
              <a:rPr lang="tr-TR" sz="1000" dirty="0"/>
              <a:t> </a:t>
            </a:r>
            <a:r>
              <a:rPr lang="el-GR" sz="1000" dirty="0"/>
              <a:t>ρ </a:t>
            </a:r>
            <a:r>
              <a:rPr lang="tr-TR" sz="1000" dirty="0"/>
              <a:t>x (h4-h3)</a:t>
            </a: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3-4 = 15.000 x 1,2 x (11.2-6.7)</a:t>
            </a:r>
            <a:br>
              <a:rPr lang="tr-TR" sz="1000" dirty="0"/>
            </a:br>
            <a:r>
              <a:rPr lang="tr-TR" sz="1000" dirty="0" err="1"/>
              <a:t>Qısıtma</a:t>
            </a:r>
            <a:r>
              <a:rPr lang="tr-TR" sz="1000" dirty="0"/>
              <a:t> 3-4 = 81.000 </a:t>
            </a:r>
            <a:r>
              <a:rPr lang="tr-TR" sz="1000" dirty="0" err="1"/>
              <a:t>Kcal</a:t>
            </a:r>
            <a:r>
              <a:rPr lang="tr-TR" sz="1000" dirty="0"/>
              <a:t>/h </a:t>
            </a:r>
            <a:r>
              <a:rPr lang="tr-TR" sz="1000" dirty="0" err="1"/>
              <a:t>dır</a:t>
            </a:r>
            <a:r>
              <a:rPr lang="tr-TR" sz="1000" dirty="0"/>
              <a:t>.</a:t>
            </a:r>
            <a:br>
              <a:rPr lang="tr-TR" sz="1000" dirty="0"/>
            </a:br>
            <a:r>
              <a:rPr lang="tr-TR" sz="1000" b="1" dirty="0"/>
              <a:t>Toplam ısıtma kapasitesi=163.800 </a:t>
            </a:r>
            <a:r>
              <a:rPr lang="tr-TR" sz="1000" b="1" dirty="0" err="1"/>
              <a:t>Kcal</a:t>
            </a:r>
            <a:r>
              <a:rPr lang="tr-TR" sz="1000" b="1" dirty="0"/>
              <a:t>/h olur.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/>
              <a:t>4-) Nemlendirme için gerekli su miktarı </a:t>
            </a:r>
            <a:r>
              <a:rPr lang="tr-TR" sz="1000" dirty="0" err="1"/>
              <a:t>mw</a:t>
            </a:r>
            <a:r>
              <a:rPr lang="tr-TR" sz="1000" dirty="0"/>
              <a:t> (7.3.6 ) formülü ile bulunur</a:t>
            </a:r>
            <a:br>
              <a:rPr lang="tr-TR" sz="1000" dirty="0"/>
            </a:br>
            <a:r>
              <a:rPr lang="tr-TR" sz="1000" b="1" dirty="0" err="1"/>
              <a:t>mw</a:t>
            </a:r>
            <a:r>
              <a:rPr lang="tr-TR" sz="1000" b="1" dirty="0"/>
              <a:t> = </a:t>
            </a:r>
            <a:r>
              <a:rPr lang="tr-TR" sz="1000" b="1" dirty="0" err="1"/>
              <a:t>ma</a:t>
            </a:r>
            <a:r>
              <a:rPr lang="tr-TR" sz="1000" b="1" dirty="0"/>
              <a:t> (x3 – x2)</a:t>
            </a:r>
            <a:br>
              <a:rPr lang="tr-TR" sz="1000" dirty="0"/>
            </a:br>
            <a:r>
              <a:rPr lang="tr-TR" sz="1000" b="1" dirty="0" err="1"/>
              <a:t>mw</a:t>
            </a:r>
            <a:r>
              <a:rPr lang="tr-TR" sz="1000" b="1" dirty="0"/>
              <a:t> = V * </a:t>
            </a:r>
            <a:r>
              <a:rPr lang="el-GR" sz="1000" b="1" dirty="0"/>
              <a:t>ρ * (</a:t>
            </a:r>
            <a:r>
              <a:rPr lang="tr-TR" sz="1000" b="1" dirty="0"/>
              <a:t>x3 – x2)</a:t>
            </a:r>
            <a:br>
              <a:rPr lang="tr-TR" sz="1000" dirty="0"/>
            </a:br>
            <a:r>
              <a:rPr lang="tr-TR" sz="1000" b="1" dirty="0"/>
              <a:t>X2 = 3.2 </a:t>
            </a:r>
            <a:r>
              <a:rPr lang="tr-TR" sz="1000" dirty="0"/>
              <a:t>gr nem/kg </a:t>
            </a:r>
            <a:r>
              <a:rPr lang="tr-TR" sz="1000" dirty="0" err="1"/>
              <a:t>kuruhava</a:t>
            </a:r>
            <a:r>
              <a:rPr lang="tr-TR" sz="1000" dirty="0"/>
              <a:t>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r>
              <a:rPr lang="tr-TR" sz="1000" b="1" dirty="0"/>
              <a:t>X3 = 7.2</a:t>
            </a:r>
            <a:r>
              <a:rPr lang="tr-TR" sz="1000" dirty="0"/>
              <a:t> gr nem/kg </a:t>
            </a:r>
            <a:r>
              <a:rPr lang="tr-TR" sz="1000" dirty="0" err="1"/>
              <a:t>kuruhava</a:t>
            </a:r>
            <a:r>
              <a:rPr lang="tr-TR" sz="1000" dirty="0"/>
              <a:t> (</a:t>
            </a:r>
            <a:r>
              <a:rPr lang="tr-TR" sz="1000" dirty="0" err="1"/>
              <a:t>psikometrik</a:t>
            </a:r>
            <a:r>
              <a:rPr lang="tr-TR" sz="1000" dirty="0"/>
              <a:t> diyagramdan)</a:t>
            </a:r>
            <a:br>
              <a:rPr lang="tr-TR" sz="1000" dirty="0"/>
            </a:br>
            <a:r>
              <a:rPr lang="tr-TR" sz="1000" dirty="0" err="1"/>
              <a:t>mw</a:t>
            </a:r>
            <a:r>
              <a:rPr lang="tr-TR" sz="1000" dirty="0"/>
              <a:t> = 15.000 m3/h * 1.2 kg/m3* ( 7.2-3.2) gr/kg =72.000 gr/h= </a:t>
            </a:r>
            <a:r>
              <a:rPr lang="tr-TR" sz="1000" b="1" u="sng" dirty="0"/>
              <a:t>72 kg/h</a:t>
            </a:r>
            <a:br>
              <a:rPr lang="tr-TR" sz="1000" dirty="0"/>
            </a:br>
            <a:br>
              <a:rPr lang="tr-TR" sz="1000" dirty="0"/>
            </a:br>
            <a:r>
              <a:rPr lang="tr-TR" sz="1000" dirty="0"/>
              <a:t>5-) Doğal gaz ısıl değeri 8250 </a:t>
            </a:r>
            <a:r>
              <a:rPr lang="tr-TR" sz="1000" dirty="0" err="1"/>
              <a:t>Kcal</a:t>
            </a:r>
            <a:r>
              <a:rPr lang="tr-TR" sz="1000" dirty="0"/>
              <a:t>/m3 ve Kazan verimi %80 kabul edilirse163.800 </a:t>
            </a:r>
            <a:r>
              <a:rPr lang="tr-TR" sz="1000" dirty="0" err="1"/>
              <a:t>Kcal</a:t>
            </a:r>
            <a:r>
              <a:rPr lang="tr-TR" sz="1000" dirty="0"/>
              <a:t>/h için</a:t>
            </a:r>
            <a:br>
              <a:rPr lang="tr-TR" sz="1000" dirty="0"/>
            </a:br>
            <a:r>
              <a:rPr lang="tr-TR" sz="1000" dirty="0"/>
              <a:t>Harcanan Gaz miktarı=163.800 / (8250*0.8) =24.8 m3/h</a:t>
            </a:r>
            <a:br>
              <a:rPr lang="tr-TR" sz="1000" dirty="0"/>
            </a:br>
            <a:r>
              <a:rPr lang="tr-TR" sz="1000" dirty="0"/>
              <a:t>Saate harcanan gazın tutarı =24.8*1 TL/m3 =24.8 TL/h olur.</a:t>
            </a:r>
            <a:endParaRPr lang="tr-TR" sz="10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376087" y="5934670"/>
            <a:ext cx="521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http://portal.canovateenerji.com/tr-TR/psikrometrik-diyagramda-kis-uygulamalari/</a:t>
            </a:r>
          </a:p>
        </p:txBody>
      </p:sp>
    </p:spTree>
    <p:extLst>
      <p:ext uri="{BB962C8B-B14F-4D97-AF65-F5344CB8AC3E}">
        <p14:creationId xmlns:p14="http://schemas.microsoft.com/office/powerpoint/2010/main" val="3438901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1207</Words>
  <Application>Microsoft Office PowerPoint</Application>
  <PresentationFormat>Geniş ekran</PresentationFormat>
  <Paragraphs>22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HBULUT</dc:creator>
  <cp:lastModifiedBy>HBULUT</cp:lastModifiedBy>
  <cp:revision>4</cp:revision>
  <dcterms:created xsi:type="dcterms:W3CDTF">2017-12-20T11:02:23Z</dcterms:created>
  <dcterms:modified xsi:type="dcterms:W3CDTF">2020-03-24T12:35:13Z</dcterms:modified>
</cp:coreProperties>
</file>