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70" r:id="rId16"/>
    <p:sldId id="273" r:id="rId17"/>
    <p:sldId id="272" r:id="rId18"/>
    <p:sldId id="269"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24"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4A523-04DE-4271-ABB3-ECC44028F8DB}" type="datetimeFigureOut">
              <a:rPr lang="tr-TR" smtClean="0"/>
              <a:pPr/>
              <a:t>21.10.2011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EA8F17-DD19-4AFF-9869-935C6A13F698}" type="slidenum">
              <a:rPr lang="tr-TR" smtClean="0"/>
              <a:pPr/>
              <a:t>‹#›</a:t>
            </a:fld>
            <a:endParaRPr lang="tr-TR"/>
          </a:p>
        </p:txBody>
      </p:sp>
    </p:spTree>
    <p:extLst>
      <p:ext uri="{BB962C8B-B14F-4D97-AF65-F5344CB8AC3E}">
        <p14:creationId xmlns:p14="http://schemas.microsoft.com/office/powerpoint/2010/main" val="1036914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4AEA8F17-DD19-4AFF-9869-935C6A13F698}" type="slidenum">
              <a:rPr lang="tr-TR" smtClean="0"/>
              <a:pPr/>
              <a:t>16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21.10.2011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3.wmf"/><Relationship Id="rId5" Type="http://schemas.openxmlformats.org/officeDocument/2006/relationships/oleObject" Target="../embeddings/oleObject2.bin"/><Relationship Id="rId4" Type="http://schemas.openxmlformats.org/officeDocument/2006/relationships/image" Target="../media/image12.wmf"/></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2285992"/>
            <a:ext cx="7772400" cy="1470025"/>
          </a:xfrm>
        </p:spPr>
        <p:txBody>
          <a:bodyPr>
            <a:noAutofit/>
          </a:bodyPr>
          <a:lstStyle/>
          <a:p>
            <a:r>
              <a:rPr lang="tr-TR" sz="9600" dirty="0" smtClean="0">
                <a:latin typeface="Arial" pitchFamily="34" charset="0"/>
                <a:cs typeface="Arial" pitchFamily="34" charset="0"/>
              </a:rPr>
              <a:t>ENERJİ, ISI VE İŞ</a:t>
            </a:r>
            <a:endParaRPr lang="tr-TR" sz="9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44" y="71414"/>
            <a:ext cx="8858312" cy="523220"/>
          </a:xfrm>
          <a:prstGeom prst="rect">
            <a:avLst/>
          </a:prstGeom>
        </p:spPr>
        <p:txBody>
          <a:bodyPr wrap="square">
            <a:spAutoFit/>
          </a:bodyPr>
          <a:lstStyle/>
          <a:p>
            <a:pPr algn="ctr"/>
            <a:r>
              <a:rPr lang="tr-TR" sz="2800" b="1" dirty="0" smtClean="0">
                <a:latin typeface="Arial" pitchFamily="34" charset="0"/>
                <a:cs typeface="Arial" pitchFamily="34" charset="0"/>
              </a:rPr>
              <a:t>HAL DEĞİŞİMLERİ VE ÇEVRİMLER</a:t>
            </a:r>
            <a:endParaRPr lang="tr-TR" sz="2800" b="1" dirty="0">
              <a:latin typeface="Arial" pitchFamily="34" charset="0"/>
              <a:cs typeface="Arial" pitchFamily="34" charset="0"/>
            </a:endParaRPr>
          </a:p>
        </p:txBody>
      </p:sp>
      <p:sp>
        <p:nvSpPr>
          <p:cNvPr id="3" name="2 Dikdörtgen"/>
          <p:cNvSpPr/>
          <p:nvPr/>
        </p:nvSpPr>
        <p:spPr>
          <a:xfrm>
            <a:off x="214282" y="571480"/>
            <a:ext cx="8715436" cy="923330"/>
          </a:xfrm>
          <a:prstGeom prst="rect">
            <a:avLst/>
          </a:prstGeom>
        </p:spPr>
        <p:txBody>
          <a:bodyPr wrap="square">
            <a:spAutoFit/>
          </a:bodyPr>
          <a:lstStyle/>
          <a:p>
            <a:pPr algn="just"/>
            <a:r>
              <a:rPr lang="tr-TR" dirty="0" smtClean="0">
                <a:latin typeface="Arial" pitchFamily="34" charset="0"/>
                <a:cs typeface="Arial" pitchFamily="34" charset="0"/>
              </a:rPr>
              <a:t>       Sistemin bir denge halinden diğer bir denge haline geçişi </a:t>
            </a:r>
            <a:r>
              <a:rPr lang="tr-TR" b="1" dirty="0" smtClean="0">
                <a:latin typeface="Arial" pitchFamily="34" charset="0"/>
                <a:cs typeface="Arial" pitchFamily="34" charset="0"/>
              </a:rPr>
              <a:t>hal değişimi </a:t>
            </a:r>
            <a:r>
              <a:rPr lang="tr-TR" dirty="0" smtClean="0">
                <a:latin typeface="Arial" pitchFamily="34" charset="0"/>
                <a:cs typeface="Arial" pitchFamily="34" charset="0"/>
              </a:rPr>
              <a:t>diye adlandırılır. Bir hal değişimi sırasında sistemin geçtiği hallerden oluşan diziye de </a:t>
            </a:r>
            <a:r>
              <a:rPr lang="tr-TR" b="1" dirty="0" smtClean="0">
                <a:latin typeface="Arial" pitchFamily="34" charset="0"/>
                <a:cs typeface="Arial" pitchFamily="34" charset="0"/>
              </a:rPr>
              <a:t>hal değişimi yolu </a:t>
            </a:r>
            <a:r>
              <a:rPr lang="tr-TR" dirty="0" smtClean="0">
                <a:latin typeface="Arial" pitchFamily="34" charset="0"/>
                <a:cs typeface="Arial" pitchFamily="34" charset="0"/>
              </a:rPr>
              <a:t>denir.</a:t>
            </a:r>
            <a:endParaRPr lang="tr-TR" dirty="0"/>
          </a:p>
        </p:txBody>
      </p:sp>
      <p:pic>
        <p:nvPicPr>
          <p:cNvPr id="6145" name="Picture 1" descr="C:\Users\xxxxx\Desktop\termooo\resim\hal.jpg"/>
          <p:cNvPicPr>
            <a:picLocks noChangeAspect="1" noChangeArrowheads="1"/>
          </p:cNvPicPr>
          <p:nvPr/>
        </p:nvPicPr>
        <p:blipFill>
          <a:blip r:embed="rId2"/>
          <a:srcRect/>
          <a:stretch>
            <a:fillRect/>
          </a:stretch>
        </p:blipFill>
        <p:spPr bwMode="auto">
          <a:xfrm>
            <a:off x="214282" y="1500174"/>
            <a:ext cx="2177627" cy="1857388"/>
          </a:xfrm>
          <a:prstGeom prst="rect">
            <a:avLst/>
          </a:prstGeom>
          <a:noFill/>
        </p:spPr>
      </p:pic>
      <p:sp>
        <p:nvSpPr>
          <p:cNvPr id="5" name="4 Dikdörtgen"/>
          <p:cNvSpPr/>
          <p:nvPr/>
        </p:nvSpPr>
        <p:spPr>
          <a:xfrm>
            <a:off x="2714612" y="1428736"/>
            <a:ext cx="6143668" cy="2031325"/>
          </a:xfrm>
          <a:prstGeom prst="rect">
            <a:avLst/>
          </a:prstGeom>
        </p:spPr>
        <p:txBody>
          <a:bodyPr wrap="square">
            <a:spAutoFit/>
          </a:bodyPr>
          <a:lstStyle/>
          <a:p>
            <a:pPr algn="just"/>
            <a:r>
              <a:rPr lang="tr-TR" dirty="0" smtClean="0">
                <a:latin typeface="Arial" pitchFamily="34" charset="0"/>
                <a:cs typeface="Arial" pitchFamily="34" charset="0"/>
              </a:rPr>
              <a:t>       Bir hal değişimi sırasında sistem her an denge haline son derece yakın kalıyorsa, bu tür hal değişimi </a:t>
            </a:r>
            <a:r>
              <a:rPr lang="tr-TR" b="1" dirty="0" smtClean="0">
                <a:latin typeface="Arial" pitchFamily="34" charset="0"/>
                <a:cs typeface="Arial" pitchFamily="34" charset="0"/>
              </a:rPr>
              <a:t>sanki-statik</a:t>
            </a:r>
            <a:r>
              <a:rPr lang="tr-TR" dirty="0" smtClean="0">
                <a:latin typeface="Arial" pitchFamily="34" charset="0"/>
                <a:cs typeface="Arial" pitchFamily="34" charset="0"/>
              </a:rPr>
              <a:t> veya </a:t>
            </a:r>
            <a:r>
              <a:rPr lang="tr-TR" b="1" dirty="0" smtClean="0">
                <a:latin typeface="Arial" pitchFamily="34" charset="0"/>
                <a:cs typeface="Arial" pitchFamily="34" charset="0"/>
              </a:rPr>
              <a:t>sanki- dengeli </a:t>
            </a:r>
            <a:r>
              <a:rPr lang="tr-TR" dirty="0" smtClean="0">
                <a:latin typeface="Arial" pitchFamily="34" charset="0"/>
                <a:cs typeface="Arial" pitchFamily="34" charset="0"/>
              </a:rPr>
              <a:t>diye tanımlanır.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Bir sistem geçirdiği bir dizi hal değişimi sonunda yeniden ilk haline dönüyorsa bir </a:t>
            </a:r>
            <a:r>
              <a:rPr lang="tr-TR" b="1" dirty="0" smtClean="0">
                <a:latin typeface="Arial" pitchFamily="34" charset="0"/>
                <a:cs typeface="Arial" pitchFamily="34" charset="0"/>
              </a:rPr>
              <a:t>çevrimden</a:t>
            </a:r>
            <a:r>
              <a:rPr lang="tr-TR" dirty="0" smtClean="0">
                <a:latin typeface="Arial" pitchFamily="34" charset="0"/>
                <a:cs typeface="Arial" pitchFamily="34" charset="0"/>
              </a:rPr>
              <a:t> geçmiş olur. Başka bir değişle, çevirimin ilk ve son halleri aynıdır.</a:t>
            </a:r>
            <a:endParaRPr lang="tr-TR" dirty="0"/>
          </a:p>
        </p:txBody>
      </p:sp>
      <p:pic>
        <p:nvPicPr>
          <p:cNvPr id="6147" name="Picture 3" descr="C:\Users\xxxxx\Desktop\termooo\resim\hal1.jpg"/>
          <p:cNvPicPr>
            <a:picLocks noChangeAspect="1" noChangeArrowheads="1"/>
          </p:cNvPicPr>
          <p:nvPr/>
        </p:nvPicPr>
        <p:blipFill>
          <a:blip r:embed="rId3"/>
          <a:srcRect/>
          <a:stretch>
            <a:fillRect/>
          </a:stretch>
        </p:blipFill>
        <p:spPr bwMode="auto">
          <a:xfrm>
            <a:off x="71406" y="3474332"/>
            <a:ext cx="2357454" cy="2788218"/>
          </a:xfrm>
          <a:prstGeom prst="rect">
            <a:avLst/>
          </a:prstGeom>
          <a:noFill/>
        </p:spPr>
      </p:pic>
      <p:sp>
        <p:nvSpPr>
          <p:cNvPr id="8" name="7 Metin kutusu"/>
          <p:cNvSpPr txBox="1"/>
          <p:nvPr/>
        </p:nvSpPr>
        <p:spPr>
          <a:xfrm>
            <a:off x="71439" y="6253483"/>
            <a:ext cx="2143107" cy="430887"/>
          </a:xfrm>
          <a:prstGeom prst="rect">
            <a:avLst/>
          </a:prstGeom>
          <a:noFill/>
        </p:spPr>
        <p:txBody>
          <a:bodyPr wrap="square" rtlCol="0">
            <a:spAutoFit/>
          </a:bodyPr>
          <a:lstStyle/>
          <a:p>
            <a:pPr algn="ctr"/>
            <a:r>
              <a:rPr lang="tr-TR" sz="1100" b="1" dirty="0" smtClean="0">
                <a:latin typeface="Arial" pitchFamily="34" charset="0"/>
                <a:cs typeface="Arial" pitchFamily="34" charset="0"/>
              </a:rPr>
              <a:t>Bir gazın sıkıştırılmasını temsil eden P-V diyagramı</a:t>
            </a:r>
          </a:p>
        </p:txBody>
      </p:sp>
      <p:pic>
        <p:nvPicPr>
          <p:cNvPr id="6149" name="Picture 5" descr="C:\Users\xxxxx\Desktop\termooo\resim\sog.jpg"/>
          <p:cNvPicPr>
            <a:picLocks noChangeAspect="1" noChangeArrowheads="1"/>
          </p:cNvPicPr>
          <p:nvPr/>
        </p:nvPicPr>
        <p:blipFill>
          <a:blip r:embed="rId4"/>
          <a:srcRect/>
          <a:stretch>
            <a:fillRect/>
          </a:stretch>
        </p:blipFill>
        <p:spPr bwMode="auto">
          <a:xfrm>
            <a:off x="3714744" y="3478876"/>
            <a:ext cx="4071966" cy="3379124"/>
          </a:xfrm>
          <a:prstGeom prst="rect">
            <a:avLst/>
          </a:prstGeom>
          <a:noFill/>
        </p:spPr>
      </p:pic>
      <p:sp>
        <p:nvSpPr>
          <p:cNvPr id="12" name="11 Metin kutusu"/>
          <p:cNvSpPr txBox="1"/>
          <p:nvPr/>
        </p:nvSpPr>
        <p:spPr>
          <a:xfrm>
            <a:off x="4000496" y="3714752"/>
            <a:ext cx="928694" cy="600164"/>
          </a:xfrm>
          <a:prstGeom prst="rect">
            <a:avLst/>
          </a:prstGeom>
          <a:noFill/>
        </p:spPr>
        <p:txBody>
          <a:bodyPr wrap="square" rtlCol="0">
            <a:spAutoFit/>
          </a:bodyPr>
          <a:lstStyle/>
          <a:p>
            <a:pPr algn="ctr"/>
            <a:r>
              <a:rPr lang="tr-TR" sz="1100" b="1" dirty="0" smtClean="0">
                <a:latin typeface="Arial" pitchFamily="34" charset="0"/>
                <a:cs typeface="Arial" pitchFamily="34" charset="0"/>
              </a:rPr>
              <a:t>Soğutma P-h çevrimi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42844" y="142852"/>
            <a:ext cx="8715436" cy="461665"/>
          </a:xfrm>
          <a:prstGeom prst="rect">
            <a:avLst/>
          </a:prstGeom>
          <a:noFill/>
        </p:spPr>
        <p:txBody>
          <a:bodyPr wrap="square" rtlCol="0">
            <a:spAutoFit/>
          </a:bodyPr>
          <a:lstStyle/>
          <a:p>
            <a:pPr algn="ctr"/>
            <a:r>
              <a:rPr lang="tr-TR" sz="2400" b="1" dirty="0" smtClean="0">
                <a:latin typeface="Arial" pitchFamily="34" charset="0"/>
                <a:cs typeface="Arial" pitchFamily="34" charset="0"/>
              </a:rPr>
              <a:t>SICAKLIK VE TERMODİNAMİĞİN SIFIRINCI YASASI</a:t>
            </a:r>
            <a:endParaRPr lang="tr-TR" sz="2400" b="1" dirty="0">
              <a:latin typeface="Arial" pitchFamily="34" charset="0"/>
              <a:cs typeface="Arial" pitchFamily="34" charset="0"/>
            </a:endParaRPr>
          </a:p>
        </p:txBody>
      </p:sp>
      <p:sp>
        <p:nvSpPr>
          <p:cNvPr id="3" name="2 Dikdörtgen"/>
          <p:cNvSpPr/>
          <p:nvPr/>
        </p:nvSpPr>
        <p:spPr>
          <a:xfrm>
            <a:off x="214282" y="857232"/>
            <a:ext cx="8643998" cy="1754326"/>
          </a:xfrm>
          <a:prstGeom prst="rect">
            <a:avLst/>
          </a:prstGeom>
        </p:spPr>
        <p:txBody>
          <a:bodyPr wrap="square">
            <a:spAutoFit/>
          </a:bodyPr>
          <a:lstStyle/>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Sıcaklık</a:t>
            </a:r>
            <a:r>
              <a:rPr lang="tr-TR" dirty="0" smtClean="0">
                <a:latin typeface="Arial" pitchFamily="34" charset="0"/>
                <a:cs typeface="Arial" pitchFamily="34" charset="0"/>
              </a:rPr>
              <a:t>, bir maddeyi oluşturan moleküllerin kinetik enerjileri ile ilgili bir büyüklük olarak tanımlanabilmektedir . Sıcaklık kavramı termodinamiğin </a:t>
            </a:r>
            <a:r>
              <a:rPr lang="tr-TR" dirty="0" err="1" smtClean="0">
                <a:latin typeface="Arial" pitchFamily="34" charset="0"/>
                <a:cs typeface="Arial" pitchFamily="34" charset="0"/>
              </a:rPr>
              <a:t>sıfırıncı</a:t>
            </a:r>
            <a:r>
              <a:rPr lang="tr-TR" dirty="0" smtClean="0">
                <a:latin typeface="Arial" pitchFamily="34" charset="0"/>
                <a:cs typeface="Arial" pitchFamily="34" charset="0"/>
              </a:rPr>
              <a:t> yasası ile ilgidir. </a:t>
            </a:r>
          </a:p>
          <a:p>
            <a:pPr algn="just"/>
            <a:endParaRPr lang="tr-TR" dirty="0" smtClean="0">
              <a:latin typeface="Arial" pitchFamily="34" charset="0"/>
              <a:cs typeface="Arial" pitchFamily="34" charset="0"/>
            </a:endParaRPr>
          </a:p>
          <a:p>
            <a:pPr algn="just"/>
            <a:r>
              <a:rPr lang="tr-TR" b="1" dirty="0" smtClean="0">
                <a:latin typeface="Arial" pitchFamily="34" charset="0"/>
                <a:cs typeface="Arial" pitchFamily="34" charset="0"/>
              </a:rPr>
              <a:t>      Termodinamiğin </a:t>
            </a:r>
            <a:r>
              <a:rPr lang="tr-TR" b="1" dirty="0" err="1" smtClean="0">
                <a:latin typeface="Arial" pitchFamily="34" charset="0"/>
                <a:cs typeface="Arial" pitchFamily="34" charset="0"/>
              </a:rPr>
              <a:t>sıfırıncı</a:t>
            </a:r>
            <a:r>
              <a:rPr lang="tr-TR" b="1" dirty="0" smtClean="0">
                <a:latin typeface="Arial" pitchFamily="34" charset="0"/>
                <a:cs typeface="Arial" pitchFamily="34" charset="0"/>
              </a:rPr>
              <a:t> yasası </a:t>
            </a:r>
            <a:r>
              <a:rPr lang="tr-TR" dirty="0" smtClean="0">
                <a:latin typeface="Arial" pitchFamily="34" charset="0"/>
                <a:cs typeface="Arial" pitchFamily="34" charset="0"/>
              </a:rPr>
              <a:t>iki ayrı cismin bir üçüncü cisimle dengede olması durumunda, birbirleri ile de ısıl dengede olduklarını belirtir. </a:t>
            </a:r>
            <a:endParaRPr lang="tr-TR" b="1" dirty="0">
              <a:latin typeface="Arial" pitchFamily="34" charset="0"/>
              <a:cs typeface="Arial" pitchFamily="34" charset="0"/>
            </a:endParaRPr>
          </a:p>
        </p:txBody>
      </p:sp>
      <p:grpSp>
        <p:nvGrpSpPr>
          <p:cNvPr id="4" name="Group 44"/>
          <p:cNvGrpSpPr>
            <a:grpSpLocks/>
          </p:cNvGrpSpPr>
          <p:nvPr/>
        </p:nvGrpSpPr>
        <p:grpSpPr bwMode="auto">
          <a:xfrm>
            <a:off x="1142976" y="3000372"/>
            <a:ext cx="6591958" cy="3247764"/>
            <a:chOff x="192" y="768"/>
            <a:chExt cx="5136" cy="3197"/>
          </a:xfrm>
        </p:grpSpPr>
        <p:grpSp>
          <p:nvGrpSpPr>
            <p:cNvPr id="5" name="Group 28"/>
            <p:cNvGrpSpPr>
              <a:grpSpLocks/>
            </p:cNvGrpSpPr>
            <p:nvPr/>
          </p:nvGrpSpPr>
          <p:grpSpPr bwMode="auto">
            <a:xfrm>
              <a:off x="192" y="768"/>
              <a:ext cx="2448" cy="1315"/>
              <a:chOff x="1376" y="1296"/>
              <a:chExt cx="3024" cy="1584"/>
            </a:xfrm>
          </p:grpSpPr>
          <p:sp>
            <p:nvSpPr>
              <p:cNvPr id="21" name="Rectangle 29" descr="20%"/>
              <p:cNvSpPr>
                <a:spLocks noChangeArrowheads="1"/>
              </p:cNvSpPr>
              <p:nvPr/>
            </p:nvSpPr>
            <p:spPr bwMode="auto">
              <a:xfrm>
                <a:off x="1376" y="1296"/>
                <a:ext cx="3024" cy="1584"/>
              </a:xfrm>
              <a:prstGeom prst="rect">
                <a:avLst/>
              </a:prstGeom>
              <a:pattFill prst="pct20">
                <a:fgClr>
                  <a:schemeClr val="tx2"/>
                </a:fgClr>
                <a:bgClr>
                  <a:srgbClr val="CECECE"/>
                </a:bgClr>
              </a:pattFill>
              <a:ln w="38100">
                <a:solidFill>
                  <a:schemeClr val="tx1"/>
                </a:solidFill>
                <a:miter lim="800000"/>
                <a:headEnd/>
                <a:tailEnd/>
              </a:ln>
              <a:effectLst/>
            </p:spPr>
            <p:txBody>
              <a:bodyPr wrap="none" anchor="ctr"/>
              <a:lstStyle/>
              <a:p>
                <a:endParaRPr lang="tr-TR"/>
              </a:p>
            </p:txBody>
          </p:sp>
          <p:sp>
            <p:nvSpPr>
              <p:cNvPr id="22" name="Rectangle 30"/>
              <p:cNvSpPr>
                <a:spLocks noChangeArrowheads="1"/>
              </p:cNvSpPr>
              <p:nvPr/>
            </p:nvSpPr>
            <p:spPr bwMode="auto">
              <a:xfrm>
                <a:off x="1776" y="1632"/>
                <a:ext cx="1020" cy="960"/>
              </a:xfrm>
              <a:prstGeom prst="rect">
                <a:avLst/>
              </a:prstGeom>
              <a:solidFill>
                <a:schemeClr val="folHlink"/>
              </a:solidFill>
              <a:ln w="38100">
                <a:solidFill>
                  <a:schemeClr val="tx1"/>
                </a:solidFill>
                <a:prstDash val="dash"/>
                <a:miter lim="800000"/>
                <a:headEnd/>
                <a:tailEnd/>
              </a:ln>
              <a:effectLst/>
            </p:spPr>
            <p:txBody>
              <a:bodyPr wrap="none" anchor="ctr"/>
              <a:lstStyle/>
              <a:p>
                <a:endParaRPr lang="tr-TR"/>
              </a:p>
            </p:txBody>
          </p:sp>
          <p:sp>
            <p:nvSpPr>
              <p:cNvPr id="23" name="Rectangle 31"/>
              <p:cNvSpPr>
                <a:spLocks noChangeArrowheads="1"/>
              </p:cNvSpPr>
              <p:nvPr/>
            </p:nvSpPr>
            <p:spPr bwMode="auto">
              <a:xfrm>
                <a:off x="1995" y="1804"/>
                <a:ext cx="563" cy="690"/>
              </a:xfrm>
              <a:prstGeom prst="rect">
                <a:avLst/>
              </a:prstGeom>
              <a:noFill/>
              <a:ln w="12700">
                <a:noFill/>
                <a:miter lim="800000"/>
                <a:headEnd/>
                <a:tailEnd/>
              </a:ln>
              <a:effectLst/>
            </p:spPr>
            <p:txBody>
              <a:bodyPr wrap="none" lIns="90488" tIns="44450" rIns="90488" bIns="44450">
                <a:spAutoFit/>
              </a:bodyPr>
              <a:lstStyle/>
              <a:p>
                <a:r>
                  <a:rPr lang="en-US" sz="3200" b="1" dirty="0">
                    <a:latin typeface="Arial" pitchFamily="34" charset="0"/>
                    <a:cs typeface="Arial" pitchFamily="34" charset="0"/>
                  </a:rPr>
                  <a:t>T</a:t>
                </a:r>
                <a:r>
                  <a:rPr lang="en-US" sz="3200" b="1" baseline="-25000" dirty="0">
                    <a:latin typeface="Arial" pitchFamily="34" charset="0"/>
                    <a:cs typeface="Arial" pitchFamily="34" charset="0"/>
                  </a:rPr>
                  <a:t>1</a:t>
                </a:r>
              </a:p>
            </p:txBody>
          </p:sp>
          <p:sp>
            <p:nvSpPr>
              <p:cNvPr id="24" name="Rectangle 32"/>
              <p:cNvSpPr>
                <a:spLocks noChangeArrowheads="1"/>
              </p:cNvSpPr>
              <p:nvPr/>
            </p:nvSpPr>
            <p:spPr bwMode="auto">
              <a:xfrm>
                <a:off x="3008" y="1632"/>
                <a:ext cx="1008" cy="954"/>
              </a:xfrm>
              <a:prstGeom prst="rect">
                <a:avLst/>
              </a:prstGeom>
              <a:solidFill>
                <a:schemeClr val="bg2"/>
              </a:solidFill>
              <a:ln w="38100">
                <a:solidFill>
                  <a:schemeClr val="tx1"/>
                </a:solidFill>
                <a:prstDash val="dash"/>
                <a:miter lim="800000"/>
                <a:headEnd/>
                <a:tailEnd/>
              </a:ln>
              <a:effectLst/>
            </p:spPr>
            <p:txBody>
              <a:bodyPr wrap="none" anchor="ctr"/>
              <a:lstStyle/>
              <a:p>
                <a:endParaRPr lang="tr-TR"/>
              </a:p>
            </p:txBody>
          </p:sp>
          <p:sp>
            <p:nvSpPr>
              <p:cNvPr id="25" name="Rectangle 33"/>
              <p:cNvSpPr>
                <a:spLocks noChangeArrowheads="1"/>
              </p:cNvSpPr>
              <p:nvPr/>
            </p:nvSpPr>
            <p:spPr bwMode="auto">
              <a:xfrm>
                <a:off x="3189" y="1802"/>
                <a:ext cx="563" cy="690"/>
              </a:xfrm>
              <a:prstGeom prst="rect">
                <a:avLst/>
              </a:prstGeom>
              <a:noFill/>
              <a:ln w="12700">
                <a:noFill/>
                <a:miter lim="800000"/>
                <a:headEnd/>
                <a:tailEnd/>
              </a:ln>
              <a:effectLst/>
            </p:spPr>
            <p:txBody>
              <a:bodyPr wrap="none" lIns="90488" tIns="44450" rIns="90488" bIns="44450">
                <a:spAutoFit/>
              </a:bodyPr>
              <a:lstStyle/>
              <a:p>
                <a:r>
                  <a:rPr lang="en-US" sz="3200" b="1">
                    <a:latin typeface="Arial" pitchFamily="34" charset="0"/>
                    <a:cs typeface="Arial" pitchFamily="34" charset="0"/>
                  </a:rPr>
                  <a:t>T</a:t>
                </a:r>
                <a:r>
                  <a:rPr lang="en-US" sz="3200" b="1" baseline="-25000">
                    <a:latin typeface="Arial" pitchFamily="34" charset="0"/>
                    <a:cs typeface="Arial" pitchFamily="34" charset="0"/>
                  </a:rPr>
                  <a:t>2</a:t>
                </a:r>
              </a:p>
            </p:txBody>
          </p:sp>
          <p:sp>
            <p:nvSpPr>
              <p:cNvPr id="26" name="Rectangle 34" descr="Narrow vertical"/>
              <p:cNvSpPr>
                <a:spLocks noChangeArrowheads="1"/>
              </p:cNvSpPr>
              <p:nvPr/>
            </p:nvSpPr>
            <p:spPr bwMode="auto">
              <a:xfrm>
                <a:off x="2817" y="1418"/>
                <a:ext cx="182" cy="1340"/>
              </a:xfrm>
              <a:prstGeom prst="rect">
                <a:avLst/>
              </a:prstGeom>
              <a:pattFill prst="narVert">
                <a:fgClr>
                  <a:schemeClr val="tx1"/>
                </a:fgClr>
                <a:bgClr>
                  <a:schemeClr val="bg1"/>
                </a:bgClr>
              </a:pattFill>
              <a:ln w="28575">
                <a:solidFill>
                  <a:schemeClr val="tx1"/>
                </a:solidFill>
                <a:miter lim="800000"/>
                <a:headEnd/>
                <a:tailEnd/>
              </a:ln>
              <a:effectLst/>
            </p:spPr>
            <p:txBody>
              <a:bodyPr wrap="none" anchor="ctr"/>
              <a:lstStyle/>
              <a:p>
                <a:endParaRPr lang="tr-TR"/>
              </a:p>
            </p:txBody>
          </p:sp>
        </p:grpSp>
        <p:grpSp>
          <p:nvGrpSpPr>
            <p:cNvPr id="6" name="Group 35"/>
            <p:cNvGrpSpPr>
              <a:grpSpLocks/>
            </p:cNvGrpSpPr>
            <p:nvPr/>
          </p:nvGrpSpPr>
          <p:grpSpPr bwMode="auto">
            <a:xfrm>
              <a:off x="2880" y="2064"/>
              <a:ext cx="2448" cy="1315"/>
              <a:chOff x="3024" y="2400"/>
              <a:chExt cx="2592" cy="1392"/>
            </a:xfrm>
          </p:grpSpPr>
          <p:grpSp>
            <p:nvGrpSpPr>
              <p:cNvPr id="14" name="Group 26"/>
              <p:cNvGrpSpPr>
                <a:grpSpLocks/>
              </p:cNvGrpSpPr>
              <p:nvPr/>
            </p:nvGrpSpPr>
            <p:grpSpPr bwMode="auto">
              <a:xfrm>
                <a:off x="3024" y="2400"/>
                <a:ext cx="2592" cy="1392"/>
                <a:chOff x="2592" y="1488"/>
                <a:chExt cx="3024" cy="1584"/>
              </a:xfrm>
            </p:grpSpPr>
            <p:sp>
              <p:nvSpPr>
                <p:cNvPr id="17" name="Rectangle 20" descr="20%"/>
                <p:cNvSpPr>
                  <a:spLocks noChangeArrowheads="1"/>
                </p:cNvSpPr>
                <p:nvPr/>
              </p:nvSpPr>
              <p:spPr bwMode="auto">
                <a:xfrm>
                  <a:off x="2592" y="1488"/>
                  <a:ext cx="3024" cy="1584"/>
                </a:xfrm>
                <a:prstGeom prst="rect">
                  <a:avLst/>
                </a:prstGeom>
                <a:pattFill prst="pct20">
                  <a:fgClr>
                    <a:schemeClr val="tx2"/>
                  </a:fgClr>
                  <a:bgClr>
                    <a:srgbClr val="CECECE"/>
                  </a:bgClr>
                </a:pattFill>
                <a:ln w="38100">
                  <a:solidFill>
                    <a:schemeClr val="tx1"/>
                  </a:solidFill>
                  <a:miter lim="800000"/>
                  <a:headEnd/>
                  <a:tailEnd/>
                </a:ln>
                <a:effectLst/>
              </p:spPr>
              <p:txBody>
                <a:bodyPr wrap="none" anchor="ctr"/>
                <a:lstStyle/>
                <a:p>
                  <a:endParaRPr lang="tr-TR"/>
                </a:p>
              </p:txBody>
            </p:sp>
            <p:sp>
              <p:nvSpPr>
                <p:cNvPr id="18" name="Rectangle 21"/>
                <p:cNvSpPr>
                  <a:spLocks noChangeArrowheads="1"/>
                </p:cNvSpPr>
                <p:nvPr/>
              </p:nvSpPr>
              <p:spPr bwMode="auto">
                <a:xfrm>
                  <a:off x="2992" y="1824"/>
                  <a:ext cx="1020" cy="960"/>
                </a:xfrm>
                <a:prstGeom prst="rect">
                  <a:avLst/>
                </a:prstGeom>
                <a:solidFill>
                  <a:srgbClr val="CECECE"/>
                </a:solidFill>
                <a:ln w="38100">
                  <a:solidFill>
                    <a:schemeClr val="tx1"/>
                  </a:solidFill>
                  <a:prstDash val="dash"/>
                  <a:miter lim="800000"/>
                  <a:headEnd/>
                  <a:tailEnd/>
                </a:ln>
                <a:effectLst/>
              </p:spPr>
              <p:txBody>
                <a:bodyPr wrap="none" anchor="ctr"/>
                <a:lstStyle/>
                <a:p>
                  <a:endParaRPr lang="tr-TR"/>
                </a:p>
              </p:txBody>
            </p:sp>
            <p:sp>
              <p:nvSpPr>
                <p:cNvPr id="19" name="Rectangle 23"/>
                <p:cNvSpPr>
                  <a:spLocks noChangeArrowheads="1"/>
                </p:cNvSpPr>
                <p:nvPr/>
              </p:nvSpPr>
              <p:spPr bwMode="auto">
                <a:xfrm>
                  <a:off x="4224" y="1824"/>
                  <a:ext cx="1008" cy="954"/>
                </a:xfrm>
                <a:prstGeom prst="rect">
                  <a:avLst/>
                </a:prstGeom>
                <a:solidFill>
                  <a:srgbClr val="CECECE"/>
                </a:solidFill>
                <a:ln w="38100">
                  <a:solidFill>
                    <a:schemeClr val="tx1"/>
                  </a:solidFill>
                  <a:prstDash val="dash"/>
                  <a:miter lim="800000"/>
                  <a:headEnd/>
                  <a:tailEnd/>
                </a:ln>
                <a:effectLst/>
              </p:spPr>
              <p:txBody>
                <a:bodyPr wrap="none" anchor="ctr"/>
                <a:lstStyle/>
                <a:p>
                  <a:endParaRPr lang="tr-TR"/>
                </a:p>
              </p:txBody>
            </p:sp>
            <p:sp>
              <p:nvSpPr>
                <p:cNvPr id="20" name="Rectangle 25" descr="Narrow vertical"/>
                <p:cNvSpPr>
                  <a:spLocks noChangeArrowheads="1"/>
                </p:cNvSpPr>
                <p:nvPr/>
              </p:nvSpPr>
              <p:spPr bwMode="auto">
                <a:xfrm>
                  <a:off x="4033" y="1610"/>
                  <a:ext cx="182" cy="1340"/>
                </a:xfrm>
                <a:prstGeom prst="rect">
                  <a:avLst/>
                </a:prstGeom>
                <a:pattFill prst="narVert">
                  <a:fgClr>
                    <a:schemeClr val="tx1"/>
                  </a:fgClr>
                  <a:bgClr>
                    <a:schemeClr val="bg1"/>
                  </a:bgClr>
                </a:pattFill>
                <a:ln w="28575">
                  <a:solidFill>
                    <a:schemeClr val="tx1"/>
                  </a:solidFill>
                  <a:miter lim="800000"/>
                  <a:headEnd/>
                  <a:tailEnd/>
                </a:ln>
                <a:effectLst/>
              </p:spPr>
              <p:txBody>
                <a:bodyPr wrap="none" anchor="ctr"/>
                <a:lstStyle/>
                <a:p>
                  <a:endParaRPr lang="tr-TR"/>
                </a:p>
              </p:txBody>
            </p:sp>
          </p:grpSp>
          <p:sp>
            <p:nvSpPr>
              <p:cNvPr id="15" name="Rectangle 22"/>
              <p:cNvSpPr>
                <a:spLocks noChangeArrowheads="1"/>
              </p:cNvSpPr>
              <p:nvPr/>
            </p:nvSpPr>
            <p:spPr bwMode="auto">
              <a:xfrm>
                <a:off x="3200" y="2914"/>
                <a:ext cx="1223" cy="543"/>
              </a:xfrm>
              <a:prstGeom prst="rect">
                <a:avLst/>
              </a:prstGeom>
              <a:noFill/>
              <a:ln w="12700">
                <a:noFill/>
                <a:miter lim="800000"/>
                <a:headEnd/>
                <a:tailEnd/>
              </a:ln>
              <a:effectLst/>
            </p:spPr>
            <p:txBody>
              <a:bodyPr wrap="square" lIns="90488" tIns="44450" rIns="90488" bIns="44450">
                <a:spAutoFit/>
              </a:bodyPr>
              <a:lstStyle/>
              <a:p>
                <a:pPr algn="ctr"/>
                <a:r>
                  <a:rPr lang="en-US" sz="2800" b="1" dirty="0" smtClean="0">
                    <a:latin typeface="Arial" pitchFamily="34" charset="0"/>
                    <a:cs typeface="Arial" pitchFamily="34" charset="0"/>
                  </a:rPr>
                  <a:t>T</a:t>
                </a:r>
                <a:r>
                  <a:rPr lang="en-US" sz="2800" b="1" baseline="-25000" dirty="0" smtClean="0">
                    <a:latin typeface="Arial" pitchFamily="34" charset="0"/>
                    <a:cs typeface="Arial" pitchFamily="34" charset="0"/>
                  </a:rPr>
                  <a:t>1,</a:t>
                </a:r>
                <a:r>
                  <a:rPr lang="tr-TR" sz="2800" b="1" baseline="-25000" dirty="0" smtClean="0">
                    <a:latin typeface="Arial" pitchFamily="34" charset="0"/>
                    <a:cs typeface="Arial" pitchFamily="34" charset="0"/>
                  </a:rPr>
                  <a:t>son</a:t>
                </a:r>
                <a:endParaRPr lang="en-US" sz="2800" b="1" baseline="-25000" dirty="0">
                  <a:latin typeface="Arial" pitchFamily="34" charset="0"/>
                  <a:cs typeface="Arial" pitchFamily="34" charset="0"/>
                </a:endParaRPr>
              </a:p>
            </p:txBody>
          </p:sp>
          <p:sp>
            <p:nvSpPr>
              <p:cNvPr id="16" name="Rectangle 24"/>
              <p:cNvSpPr>
                <a:spLocks noChangeArrowheads="1"/>
              </p:cNvSpPr>
              <p:nvPr/>
            </p:nvSpPr>
            <p:spPr bwMode="auto">
              <a:xfrm>
                <a:off x="4421" y="2914"/>
                <a:ext cx="846" cy="543"/>
              </a:xfrm>
              <a:prstGeom prst="rect">
                <a:avLst/>
              </a:prstGeom>
              <a:noFill/>
              <a:ln w="12700">
                <a:noFill/>
                <a:miter lim="800000"/>
                <a:headEnd/>
                <a:tailEnd/>
              </a:ln>
              <a:effectLst/>
            </p:spPr>
            <p:txBody>
              <a:bodyPr wrap="none" lIns="90488" tIns="44450" rIns="90488" bIns="44450">
                <a:spAutoFit/>
              </a:bodyPr>
              <a:lstStyle/>
              <a:p>
                <a:pPr algn="ctr"/>
                <a:r>
                  <a:rPr lang="en-US" sz="2800" b="1" dirty="0" smtClean="0">
                    <a:latin typeface="Arial" pitchFamily="34" charset="0"/>
                    <a:cs typeface="Arial" pitchFamily="34" charset="0"/>
                  </a:rPr>
                  <a:t>T</a:t>
                </a:r>
                <a:r>
                  <a:rPr lang="en-US" sz="2800" b="1" baseline="-25000" dirty="0" smtClean="0">
                    <a:latin typeface="Arial" pitchFamily="34" charset="0"/>
                    <a:cs typeface="Arial" pitchFamily="34" charset="0"/>
                  </a:rPr>
                  <a:t>2,</a:t>
                </a:r>
                <a:r>
                  <a:rPr lang="tr-TR" sz="2800" b="1" baseline="-25000" dirty="0" smtClean="0">
                    <a:latin typeface="Arial" pitchFamily="34" charset="0"/>
                    <a:cs typeface="Arial" pitchFamily="34" charset="0"/>
                  </a:rPr>
                  <a:t>son</a:t>
                </a:r>
                <a:endParaRPr lang="en-US" sz="2800" b="1" baseline="-25000" dirty="0">
                  <a:latin typeface="Arial" pitchFamily="34" charset="0"/>
                  <a:cs typeface="Arial" pitchFamily="34" charset="0"/>
                </a:endParaRPr>
              </a:p>
            </p:txBody>
          </p:sp>
        </p:grpSp>
        <p:sp>
          <p:nvSpPr>
            <p:cNvPr id="7" name="Arc 37"/>
            <p:cNvSpPr>
              <a:spLocks/>
            </p:cNvSpPr>
            <p:nvPr/>
          </p:nvSpPr>
          <p:spPr bwMode="auto">
            <a:xfrm>
              <a:off x="2928" y="1344"/>
              <a:ext cx="734" cy="912"/>
            </a:xfrm>
            <a:custGeom>
              <a:avLst/>
              <a:gdLst>
                <a:gd name="G0" fmla="+- 0 0 0"/>
                <a:gd name="G1" fmla="+- 21600 0 0"/>
                <a:gd name="G2" fmla="+- 21600 0 0"/>
                <a:gd name="T0" fmla="*/ 0 w 20650"/>
                <a:gd name="T1" fmla="*/ 0 h 21600"/>
                <a:gd name="T2" fmla="*/ 20650 w 20650"/>
                <a:gd name="T3" fmla="*/ 15266 h 21600"/>
                <a:gd name="T4" fmla="*/ 0 w 20650"/>
                <a:gd name="T5" fmla="*/ 21600 h 21600"/>
              </a:gdLst>
              <a:ahLst/>
              <a:cxnLst>
                <a:cxn ang="0">
                  <a:pos x="T0" y="T1"/>
                </a:cxn>
                <a:cxn ang="0">
                  <a:pos x="T2" y="T3"/>
                </a:cxn>
                <a:cxn ang="0">
                  <a:pos x="T4" y="T5"/>
                </a:cxn>
              </a:cxnLst>
              <a:rect l="0" t="0" r="r" b="b"/>
              <a:pathLst>
                <a:path w="20650" h="21600" fill="none" extrusionOk="0">
                  <a:moveTo>
                    <a:pt x="-1" y="0"/>
                  </a:moveTo>
                  <a:cubicBezTo>
                    <a:pt x="9489" y="0"/>
                    <a:pt x="17867" y="6193"/>
                    <a:pt x="20650" y="15265"/>
                  </a:cubicBezTo>
                </a:path>
                <a:path w="20650" h="21600" stroke="0" extrusionOk="0">
                  <a:moveTo>
                    <a:pt x="-1" y="0"/>
                  </a:moveTo>
                  <a:cubicBezTo>
                    <a:pt x="9489" y="0"/>
                    <a:pt x="17867" y="6193"/>
                    <a:pt x="20650" y="15265"/>
                  </a:cubicBezTo>
                  <a:lnTo>
                    <a:pt x="0" y="21600"/>
                  </a:lnTo>
                  <a:close/>
                </a:path>
              </a:pathLst>
            </a:custGeom>
            <a:noFill/>
            <a:ln w="127000">
              <a:solidFill>
                <a:srgbClr val="333333"/>
              </a:solidFill>
              <a:round/>
              <a:headEnd/>
              <a:tailEnd type="triangle" w="med" len="med"/>
            </a:ln>
            <a:effectLst/>
          </p:spPr>
          <p:txBody>
            <a:bodyPr wrap="none" anchor="ctr"/>
            <a:lstStyle/>
            <a:p>
              <a:endParaRPr lang="tr-TR"/>
            </a:p>
          </p:txBody>
        </p:sp>
        <p:grpSp>
          <p:nvGrpSpPr>
            <p:cNvPr id="8" name="Group 42"/>
            <p:cNvGrpSpPr>
              <a:grpSpLocks/>
            </p:cNvGrpSpPr>
            <p:nvPr/>
          </p:nvGrpSpPr>
          <p:grpSpPr bwMode="auto">
            <a:xfrm>
              <a:off x="240" y="2160"/>
              <a:ext cx="2068" cy="454"/>
              <a:chOff x="240" y="2256"/>
              <a:chExt cx="2068" cy="454"/>
            </a:xfrm>
          </p:grpSpPr>
          <p:graphicFrame>
            <p:nvGraphicFramePr>
              <p:cNvPr id="12" name="Object 1025"/>
              <p:cNvGraphicFramePr>
                <a:graphicFrameLocks noChangeAspect="1"/>
              </p:cNvGraphicFramePr>
              <p:nvPr/>
            </p:nvGraphicFramePr>
            <p:xfrm>
              <a:off x="1417" y="2270"/>
              <a:ext cx="891" cy="428"/>
            </p:xfrm>
            <a:graphic>
              <a:graphicData uri="http://schemas.openxmlformats.org/presentationml/2006/ole">
                <mc:AlternateContent xmlns:mc="http://schemas.openxmlformats.org/markup-compatibility/2006">
                  <mc:Choice xmlns:v="urn:schemas-microsoft-com:vml" Requires="v">
                    <p:oleObj spid="_x0000_s5125" name="Equation" r:id="rId3" imgW="444240" imgH="215640" progId="Equation.3">
                      <p:embed/>
                    </p:oleObj>
                  </mc:Choice>
                  <mc:Fallback>
                    <p:oleObj name="Equation" r:id="rId3" imgW="444240" imgH="215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7" y="2270"/>
                            <a:ext cx="891" cy="4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 Box 40"/>
              <p:cNvSpPr txBox="1">
                <a:spLocks noChangeArrowheads="1"/>
              </p:cNvSpPr>
              <p:nvPr/>
            </p:nvSpPr>
            <p:spPr bwMode="auto">
              <a:xfrm>
                <a:off x="240" y="2256"/>
                <a:ext cx="1237" cy="454"/>
              </a:xfrm>
              <a:prstGeom prst="rect">
                <a:avLst/>
              </a:prstGeom>
              <a:noFill/>
              <a:ln w="12700">
                <a:noFill/>
                <a:miter lim="800000"/>
                <a:headEnd/>
                <a:tailEnd/>
              </a:ln>
              <a:effectLst/>
            </p:spPr>
            <p:txBody>
              <a:bodyPr wrap="none">
                <a:spAutoFit/>
              </a:bodyPr>
              <a:lstStyle/>
              <a:p>
                <a:r>
                  <a:rPr lang="tr-TR" sz="2400" dirty="0" smtClean="0">
                    <a:latin typeface="Arial" pitchFamily="34" charset="0"/>
                    <a:cs typeface="Arial" pitchFamily="34" charset="0"/>
                  </a:rPr>
                  <a:t>İlk Durum</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grpSp>
        <p:grpSp>
          <p:nvGrpSpPr>
            <p:cNvPr id="9" name="Group 43"/>
            <p:cNvGrpSpPr>
              <a:grpSpLocks/>
            </p:cNvGrpSpPr>
            <p:nvPr/>
          </p:nvGrpSpPr>
          <p:grpSpPr bwMode="auto">
            <a:xfrm>
              <a:off x="2864" y="3504"/>
              <a:ext cx="2331" cy="461"/>
              <a:chOff x="2768" y="3600"/>
              <a:chExt cx="2331" cy="461"/>
            </a:xfrm>
          </p:grpSpPr>
          <p:graphicFrame>
            <p:nvGraphicFramePr>
              <p:cNvPr id="10" name="Object 1024"/>
              <p:cNvGraphicFramePr>
                <a:graphicFrameLocks noChangeAspect="1"/>
              </p:cNvGraphicFramePr>
              <p:nvPr/>
            </p:nvGraphicFramePr>
            <p:xfrm>
              <a:off x="4215" y="3600"/>
              <a:ext cx="884" cy="428"/>
            </p:xfrm>
            <a:graphic>
              <a:graphicData uri="http://schemas.openxmlformats.org/presentationml/2006/ole">
                <mc:AlternateContent xmlns:mc="http://schemas.openxmlformats.org/markup-compatibility/2006">
                  <mc:Choice xmlns:v="urn:schemas-microsoft-com:vml" Requires="v">
                    <p:oleObj spid="_x0000_s5126" name="Equation" r:id="rId5" imgW="444240" imgH="215640" progId="Equation.3">
                      <p:embed/>
                    </p:oleObj>
                  </mc:Choice>
                  <mc:Fallback>
                    <p:oleObj name="Equation" r:id="rId5" imgW="444240" imgH="21564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5" y="3600"/>
                            <a:ext cx="884" cy="4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41"/>
              <p:cNvSpPr txBox="1">
                <a:spLocks noChangeArrowheads="1"/>
              </p:cNvSpPr>
              <p:nvPr/>
            </p:nvSpPr>
            <p:spPr bwMode="auto">
              <a:xfrm>
                <a:off x="2768" y="3607"/>
                <a:ext cx="1424" cy="454"/>
              </a:xfrm>
              <a:prstGeom prst="rect">
                <a:avLst/>
              </a:prstGeom>
              <a:noFill/>
              <a:ln w="12700">
                <a:noFill/>
                <a:miter lim="800000"/>
                <a:headEnd/>
                <a:tailEnd/>
              </a:ln>
              <a:effectLst/>
            </p:spPr>
            <p:txBody>
              <a:bodyPr wrap="none">
                <a:spAutoFit/>
              </a:bodyPr>
              <a:lstStyle/>
              <a:p>
                <a:r>
                  <a:rPr lang="tr-TR" sz="2400" dirty="0" smtClean="0">
                    <a:latin typeface="Arial" pitchFamily="34" charset="0"/>
                    <a:cs typeface="Arial" pitchFamily="34" charset="0"/>
                  </a:rPr>
                  <a:t>Son Durum</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gr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071802" y="214290"/>
            <a:ext cx="3286148" cy="523220"/>
          </a:xfrm>
          <a:prstGeom prst="rect">
            <a:avLst/>
          </a:prstGeom>
        </p:spPr>
        <p:txBody>
          <a:bodyPr wrap="square">
            <a:spAutoFit/>
          </a:bodyPr>
          <a:lstStyle/>
          <a:p>
            <a:pPr algn="ctr"/>
            <a:r>
              <a:rPr lang="tr-TR" sz="2800" b="1" dirty="0" smtClean="0">
                <a:latin typeface="Arial" pitchFamily="34" charset="0"/>
                <a:cs typeface="Arial" pitchFamily="34" charset="0"/>
              </a:rPr>
              <a:t>Sıcaklık Ölçerler</a:t>
            </a:r>
            <a:endParaRPr lang="tr-TR" sz="2800" b="1" dirty="0">
              <a:latin typeface="Arial" pitchFamily="34" charset="0"/>
              <a:cs typeface="Arial" pitchFamily="34" charset="0"/>
            </a:endParaRPr>
          </a:p>
        </p:txBody>
      </p:sp>
      <p:sp>
        <p:nvSpPr>
          <p:cNvPr id="3" name="2 Dikdörtgen"/>
          <p:cNvSpPr/>
          <p:nvPr/>
        </p:nvSpPr>
        <p:spPr>
          <a:xfrm>
            <a:off x="214282" y="857232"/>
            <a:ext cx="8715436" cy="1477328"/>
          </a:xfrm>
          <a:prstGeom prst="rect">
            <a:avLst/>
          </a:prstGeom>
        </p:spPr>
        <p:txBody>
          <a:bodyPr wrap="square">
            <a:spAutoFit/>
          </a:bodyPr>
          <a:lstStyle/>
          <a:p>
            <a:pPr algn="just"/>
            <a:r>
              <a:rPr lang="tr-TR" dirty="0" smtClean="0">
                <a:latin typeface="Arial" pitchFamily="34" charset="0"/>
                <a:cs typeface="Arial" pitchFamily="34" charset="0"/>
              </a:rPr>
              <a:t>       Sıcaklık ölçerler, sıcaklık ölçümlerinde ortak bir esas kullanılmasını mümkün kılarlar . Sıcaklık maddelerin fiziksel özelliklerinden yararlanılarak yapılmış, termometre denilen araçlarla ölçülür. Termometreler genelde suyun donma ve kaynama noktasına göre ölçeklendirilmişlerdir. Bu ölçekler şunlardır: </a:t>
            </a:r>
            <a:r>
              <a:rPr lang="tr-TR" dirty="0" err="1" smtClean="0">
                <a:latin typeface="Arial" pitchFamily="34" charset="0"/>
                <a:cs typeface="Arial" pitchFamily="34" charset="0"/>
              </a:rPr>
              <a:t>Celsius</a:t>
            </a:r>
            <a:r>
              <a:rPr lang="tr-TR" dirty="0" smtClean="0">
                <a:latin typeface="Arial" pitchFamily="34" charset="0"/>
                <a:cs typeface="Arial" pitchFamily="34" charset="0"/>
              </a:rPr>
              <a:t> (C°), </a:t>
            </a:r>
            <a:r>
              <a:rPr lang="tr-TR" dirty="0" err="1" smtClean="0">
                <a:latin typeface="Arial" pitchFamily="34" charset="0"/>
                <a:cs typeface="Arial" pitchFamily="34" charset="0"/>
              </a:rPr>
              <a:t>Fahrenheit</a:t>
            </a:r>
            <a:r>
              <a:rPr lang="tr-TR" dirty="0" smtClean="0">
                <a:latin typeface="Arial" pitchFamily="34" charset="0"/>
                <a:cs typeface="Arial" pitchFamily="34" charset="0"/>
              </a:rPr>
              <a:t> (F°), </a:t>
            </a:r>
            <a:r>
              <a:rPr lang="tr-TR" dirty="0" err="1" smtClean="0">
                <a:latin typeface="Arial" pitchFamily="34" charset="0"/>
                <a:cs typeface="Arial" pitchFamily="34" charset="0"/>
              </a:rPr>
              <a:t>Reomur</a:t>
            </a:r>
            <a:r>
              <a:rPr lang="tr-TR" dirty="0" smtClean="0">
                <a:latin typeface="Arial" pitchFamily="34" charset="0"/>
                <a:cs typeface="Arial" pitchFamily="34" charset="0"/>
              </a:rPr>
              <a:t> (R°)  ve Kelvin (K) ölçekleri.</a:t>
            </a:r>
            <a:endParaRPr lang="tr-TR" dirty="0"/>
          </a:p>
        </p:txBody>
      </p:sp>
      <p:pic>
        <p:nvPicPr>
          <p:cNvPr id="28674" name="Picture 2" descr="C:\Users\xxxxx\Desktop\termooo\resim\term.jpg"/>
          <p:cNvPicPr>
            <a:picLocks noChangeAspect="1" noChangeArrowheads="1"/>
          </p:cNvPicPr>
          <p:nvPr/>
        </p:nvPicPr>
        <p:blipFill>
          <a:blip r:embed="rId2"/>
          <a:srcRect/>
          <a:stretch>
            <a:fillRect/>
          </a:stretch>
        </p:blipFill>
        <p:spPr bwMode="auto">
          <a:xfrm>
            <a:off x="285720" y="2428868"/>
            <a:ext cx="4204258" cy="1500198"/>
          </a:xfrm>
          <a:prstGeom prst="rect">
            <a:avLst/>
          </a:prstGeom>
          <a:noFill/>
        </p:spPr>
      </p:pic>
      <p:sp>
        <p:nvSpPr>
          <p:cNvPr id="5" name="4 Dikdörtgen"/>
          <p:cNvSpPr/>
          <p:nvPr/>
        </p:nvSpPr>
        <p:spPr>
          <a:xfrm>
            <a:off x="4786314" y="2437621"/>
            <a:ext cx="4071966" cy="276999"/>
          </a:xfrm>
          <a:prstGeom prst="rect">
            <a:avLst/>
          </a:prstGeom>
        </p:spPr>
        <p:txBody>
          <a:bodyPr wrap="square">
            <a:spAutoFit/>
          </a:bodyPr>
          <a:lstStyle/>
          <a:p>
            <a:pPr algn="ctr"/>
            <a:r>
              <a:rPr lang="tr-TR" sz="1200" b="1" dirty="0" smtClean="0">
                <a:latin typeface="Arial" pitchFamily="34" charset="0"/>
                <a:cs typeface="Arial" pitchFamily="34" charset="0"/>
              </a:rPr>
              <a:t>Bu sıcaklık ölçekleri arasındaki döşüm formülleri ise;</a:t>
            </a:r>
            <a:endParaRPr lang="tr-TR" sz="1200" b="1" dirty="0">
              <a:latin typeface="Arial" pitchFamily="34" charset="0"/>
              <a:cs typeface="Arial" pitchFamily="34" charset="0"/>
            </a:endParaRPr>
          </a:p>
        </p:txBody>
      </p:sp>
      <p:pic>
        <p:nvPicPr>
          <p:cNvPr id="28676" name="Picture 4" descr="C:\Users\xxxxx\Desktop\termooo\resim\dons.jpg"/>
          <p:cNvPicPr>
            <a:picLocks noChangeAspect="1" noChangeArrowheads="1"/>
          </p:cNvPicPr>
          <p:nvPr/>
        </p:nvPicPr>
        <p:blipFill>
          <a:blip r:embed="rId3"/>
          <a:srcRect/>
          <a:stretch>
            <a:fillRect/>
          </a:stretch>
        </p:blipFill>
        <p:spPr bwMode="auto">
          <a:xfrm>
            <a:off x="4828747" y="2737264"/>
            <a:ext cx="3958095" cy="620298"/>
          </a:xfrm>
          <a:prstGeom prst="rect">
            <a:avLst/>
          </a:prstGeom>
          <a:noFill/>
        </p:spPr>
      </p:pic>
      <p:sp>
        <p:nvSpPr>
          <p:cNvPr id="8" name="7 Dikdörtgen"/>
          <p:cNvSpPr/>
          <p:nvPr/>
        </p:nvSpPr>
        <p:spPr>
          <a:xfrm>
            <a:off x="285720" y="4143380"/>
            <a:ext cx="8572560" cy="646331"/>
          </a:xfrm>
          <a:prstGeom prst="rect">
            <a:avLst/>
          </a:prstGeom>
        </p:spPr>
        <p:txBody>
          <a:bodyPr wrap="square">
            <a:spAutoFit/>
          </a:bodyPr>
          <a:lstStyle/>
          <a:p>
            <a:pPr algn="just"/>
            <a:r>
              <a:rPr lang="tr-TR" dirty="0" smtClean="0">
                <a:latin typeface="Arial" pitchFamily="34" charset="0"/>
                <a:cs typeface="Arial" pitchFamily="34" charset="0"/>
              </a:rPr>
              <a:t>       Bir maddenin alabileceği en küçük sıcaklık değerine </a:t>
            </a:r>
            <a:r>
              <a:rPr lang="tr-TR" b="1" dirty="0" smtClean="0">
                <a:latin typeface="Arial" pitchFamily="34" charset="0"/>
                <a:cs typeface="Arial" pitchFamily="34" charset="0"/>
              </a:rPr>
              <a:t>mutlak sıcaklık </a:t>
            </a:r>
            <a:r>
              <a:rPr lang="tr-TR" dirty="0" smtClean="0">
                <a:latin typeface="Arial" pitchFamily="34" charset="0"/>
                <a:cs typeface="Arial" pitchFamily="34" charset="0"/>
              </a:rPr>
              <a:t>denir. Mutlak sıcaklık –273,15 C°=0 K </a:t>
            </a:r>
            <a:r>
              <a:rPr lang="tr-TR" dirty="0" err="1" smtClean="0">
                <a:latin typeface="Arial" pitchFamily="34" charset="0"/>
                <a:cs typeface="Arial" pitchFamily="34" charset="0"/>
              </a:rPr>
              <a:t>dir</a:t>
            </a:r>
            <a:r>
              <a:rPr lang="tr-TR" dirty="0" smtClean="0">
                <a:latin typeface="Arial" pitchFamily="34" charset="0"/>
                <a:cs typeface="Arial" pitchFamily="34" charset="0"/>
              </a:rPr>
              <a:t>. Bu sıcaklığın altında bir sıcaklık yoktur.</a:t>
            </a:r>
            <a:endParaRPr lang="tr-TR" dirty="0">
              <a:latin typeface="Arial" pitchFamily="34" charset="0"/>
              <a:cs typeface="Arial" pitchFamily="34" charset="0"/>
            </a:endParaRPr>
          </a:p>
        </p:txBody>
      </p:sp>
      <p:sp>
        <p:nvSpPr>
          <p:cNvPr id="2867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868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8679"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72000" y="5286388"/>
            <a:ext cx="2438746" cy="428628"/>
          </a:xfrm>
          <a:prstGeom prst="rect">
            <a:avLst/>
          </a:prstGeom>
          <a:noFill/>
        </p:spPr>
      </p:pic>
      <p:sp>
        <p:nvSpPr>
          <p:cNvPr id="2868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8681"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28728" y="5286388"/>
            <a:ext cx="2453525" cy="42862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488" y="71414"/>
            <a:ext cx="3286148" cy="523220"/>
          </a:xfrm>
          <a:prstGeom prst="rect">
            <a:avLst/>
          </a:prstGeom>
        </p:spPr>
        <p:txBody>
          <a:bodyPr wrap="square">
            <a:spAutoFit/>
          </a:bodyPr>
          <a:lstStyle/>
          <a:p>
            <a:pPr algn="ctr"/>
            <a:r>
              <a:rPr lang="tr-TR" sz="2800" b="1" dirty="0" smtClean="0">
                <a:latin typeface="Arial" pitchFamily="34" charset="0"/>
                <a:cs typeface="Arial" pitchFamily="34" charset="0"/>
              </a:rPr>
              <a:t>BASINÇ</a:t>
            </a:r>
            <a:endParaRPr lang="tr-TR" sz="2800" b="1" dirty="0">
              <a:latin typeface="Arial" pitchFamily="34" charset="0"/>
              <a:cs typeface="Arial" pitchFamily="34" charset="0"/>
            </a:endParaRPr>
          </a:p>
        </p:txBody>
      </p:sp>
      <p:sp>
        <p:nvSpPr>
          <p:cNvPr id="3" name="2 Dikdörtgen"/>
          <p:cNvSpPr/>
          <p:nvPr/>
        </p:nvSpPr>
        <p:spPr>
          <a:xfrm>
            <a:off x="285720" y="514159"/>
            <a:ext cx="8572560" cy="1200329"/>
          </a:xfrm>
          <a:prstGeom prst="rect">
            <a:avLst/>
          </a:prstGeom>
        </p:spPr>
        <p:txBody>
          <a:bodyPr wrap="square">
            <a:spAutoFit/>
          </a:bodyPr>
          <a:lstStyle/>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Basınç</a:t>
            </a:r>
            <a:r>
              <a:rPr lang="tr-TR" dirty="0" smtClean="0">
                <a:latin typeface="Arial" pitchFamily="34" charset="0"/>
                <a:cs typeface="Arial" pitchFamily="34" charset="0"/>
              </a:rPr>
              <a:t> bir akışkanın birim alana uyguladığı kuvvettir. Basınç, sadece sıvı ve gaz ortamlarda söz konusudur. Katı cisimlerde basınç ifadesinin yerini gerilme almaktadır. Birimi m</a:t>
            </a:r>
            <a:r>
              <a:rPr lang="tr-TR" baseline="30000" dirty="0" smtClean="0">
                <a:latin typeface="Arial" pitchFamily="34" charset="0"/>
                <a:cs typeface="Arial" pitchFamily="34" charset="0"/>
              </a:rPr>
              <a:t>2</a:t>
            </a:r>
            <a:r>
              <a:rPr lang="tr-TR" dirty="0" smtClean="0">
                <a:latin typeface="Arial" pitchFamily="34" charset="0"/>
                <a:cs typeface="Arial" pitchFamily="34" charset="0"/>
              </a:rPr>
              <a:t> ‘ye gelen Newton olup 1 </a:t>
            </a:r>
            <a:r>
              <a:rPr lang="tr-TR" dirty="0" err="1" smtClean="0">
                <a:latin typeface="Arial" pitchFamily="34" charset="0"/>
                <a:cs typeface="Arial" pitchFamily="34" charset="0"/>
              </a:rPr>
              <a:t>Pascal</a:t>
            </a:r>
            <a:r>
              <a:rPr lang="tr-TR" dirty="0" smtClean="0">
                <a:latin typeface="Arial" pitchFamily="34" charset="0"/>
                <a:cs typeface="Arial" pitchFamily="34" charset="0"/>
              </a:rPr>
              <a:t> (</a:t>
            </a:r>
            <a:r>
              <a:rPr lang="tr-TR" dirty="0" err="1" smtClean="0">
                <a:latin typeface="Arial" pitchFamily="34" charset="0"/>
                <a:cs typeface="Arial" pitchFamily="34" charset="0"/>
              </a:rPr>
              <a:t>Pa</a:t>
            </a:r>
            <a:r>
              <a:rPr lang="tr-TR" dirty="0" smtClean="0">
                <a:latin typeface="Arial" pitchFamily="34" charset="0"/>
                <a:cs typeface="Arial" pitchFamily="34" charset="0"/>
              </a:rPr>
              <a:t>) olarak adlandırılır.</a:t>
            </a:r>
          </a:p>
          <a:p>
            <a:pPr algn="just"/>
            <a:endParaRPr lang="tr-TR" dirty="0">
              <a:latin typeface="Arial" pitchFamily="34" charset="0"/>
              <a:cs typeface="Arial" pitchFamily="34" charset="0"/>
            </a:endParaRPr>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27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7158" y="1500174"/>
            <a:ext cx="1798267" cy="357190"/>
          </a:xfrm>
          <a:prstGeom prst="rect">
            <a:avLst/>
          </a:prstGeom>
          <a:noFill/>
        </p:spPr>
      </p:pic>
      <p:pic>
        <p:nvPicPr>
          <p:cNvPr id="32771" name="Picture 3" descr="C:\Users\xxxxx\Desktop\termooo\resim\bas.jpg"/>
          <p:cNvPicPr>
            <a:picLocks noChangeAspect="1" noChangeArrowheads="1"/>
          </p:cNvPicPr>
          <p:nvPr/>
        </p:nvPicPr>
        <p:blipFill>
          <a:blip r:embed="rId3"/>
          <a:srcRect/>
          <a:stretch>
            <a:fillRect/>
          </a:stretch>
        </p:blipFill>
        <p:spPr bwMode="auto">
          <a:xfrm>
            <a:off x="2143108" y="1785926"/>
            <a:ext cx="6715172" cy="3710387"/>
          </a:xfrm>
          <a:prstGeom prst="rect">
            <a:avLst/>
          </a:prstGeom>
          <a:noFill/>
        </p:spPr>
      </p:pic>
      <p:sp>
        <p:nvSpPr>
          <p:cNvPr id="8" name="7 Metin kutusu"/>
          <p:cNvSpPr txBox="1"/>
          <p:nvPr/>
        </p:nvSpPr>
        <p:spPr>
          <a:xfrm>
            <a:off x="428596" y="5643578"/>
            <a:ext cx="2741385" cy="707886"/>
          </a:xfrm>
          <a:prstGeom prst="rect">
            <a:avLst/>
          </a:prstGeom>
          <a:noFill/>
        </p:spPr>
        <p:txBody>
          <a:bodyPr wrap="square" rtlCol="0">
            <a:spAutoFit/>
          </a:bodyPr>
          <a:lstStyle/>
          <a:p>
            <a:r>
              <a:rPr lang="tr-TR" sz="2000" b="1" dirty="0" err="1" smtClean="0">
                <a:latin typeface="Arial" pitchFamily="34" charset="0"/>
                <a:cs typeface="Arial" pitchFamily="34" charset="0"/>
              </a:rPr>
              <a:t>P</a:t>
            </a:r>
            <a:r>
              <a:rPr lang="tr-TR" sz="2000" b="1" baseline="-25000" dirty="0" err="1" smtClean="0">
                <a:latin typeface="Arial" pitchFamily="34" charset="0"/>
                <a:cs typeface="Arial" pitchFamily="34" charset="0"/>
              </a:rPr>
              <a:t>etkin</a:t>
            </a:r>
            <a:r>
              <a:rPr lang="tr-TR" sz="2000" b="1" dirty="0" smtClean="0">
                <a:latin typeface="Arial" pitchFamily="34" charset="0"/>
                <a:cs typeface="Arial" pitchFamily="34" charset="0"/>
              </a:rPr>
              <a:t> = </a:t>
            </a:r>
            <a:r>
              <a:rPr lang="tr-TR" sz="2000" b="1" dirty="0" err="1" smtClean="0">
                <a:latin typeface="Arial" pitchFamily="34" charset="0"/>
                <a:cs typeface="Arial" pitchFamily="34" charset="0"/>
              </a:rPr>
              <a:t>P</a:t>
            </a:r>
            <a:r>
              <a:rPr lang="tr-TR" sz="2000" b="1" baseline="-25000" dirty="0" err="1" smtClean="0">
                <a:latin typeface="Arial" pitchFamily="34" charset="0"/>
                <a:cs typeface="Arial" pitchFamily="34" charset="0"/>
              </a:rPr>
              <a:t>mutlak</a:t>
            </a:r>
            <a:r>
              <a:rPr lang="tr-TR" sz="2000" b="1" dirty="0" smtClean="0">
                <a:latin typeface="Arial" pitchFamily="34" charset="0"/>
                <a:cs typeface="Arial" pitchFamily="34" charset="0"/>
              </a:rPr>
              <a:t> - </a:t>
            </a:r>
            <a:r>
              <a:rPr lang="tr-TR" sz="2000" b="1" dirty="0" err="1" smtClean="0">
                <a:latin typeface="Arial" pitchFamily="34" charset="0"/>
                <a:cs typeface="Arial" pitchFamily="34" charset="0"/>
              </a:rPr>
              <a:t>P</a:t>
            </a:r>
            <a:r>
              <a:rPr lang="tr-TR" sz="2000" b="1" baseline="-25000" dirty="0" err="1" smtClean="0">
                <a:latin typeface="Arial" pitchFamily="34" charset="0"/>
                <a:cs typeface="Arial" pitchFamily="34" charset="0"/>
              </a:rPr>
              <a:t>atm</a:t>
            </a:r>
            <a:endParaRPr lang="tr-TR" sz="2000" b="1" baseline="-25000" dirty="0" smtClean="0">
              <a:latin typeface="Arial" pitchFamily="34" charset="0"/>
              <a:cs typeface="Arial" pitchFamily="34" charset="0"/>
            </a:endParaRPr>
          </a:p>
          <a:p>
            <a:r>
              <a:rPr lang="tr-TR" sz="2000" b="1" dirty="0" err="1" smtClean="0">
                <a:latin typeface="Arial" pitchFamily="34" charset="0"/>
                <a:cs typeface="Arial" pitchFamily="34" charset="0"/>
              </a:rPr>
              <a:t>P</a:t>
            </a:r>
            <a:r>
              <a:rPr lang="tr-TR" sz="2000" b="1" baseline="-25000" dirty="0" err="1" smtClean="0">
                <a:latin typeface="Arial" pitchFamily="34" charset="0"/>
                <a:cs typeface="Arial" pitchFamily="34" charset="0"/>
              </a:rPr>
              <a:t>vakum</a:t>
            </a:r>
            <a:r>
              <a:rPr lang="tr-TR" sz="2000" b="1" dirty="0" smtClean="0">
                <a:latin typeface="Arial" pitchFamily="34" charset="0"/>
                <a:cs typeface="Arial" pitchFamily="34" charset="0"/>
              </a:rPr>
              <a:t>=</a:t>
            </a:r>
            <a:r>
              <a:rPr lang="tr-TR" sz="2000" b="1" dirty="0" err="1" smtClean="0">
                <a:latin typeface="Arial" pitchFamily="34" charset="0"/>
                <a:cs typeface="Arial" pitchFamily="34" charset="0"/>
              </a:rPr>
              <a:t>P</a:t>
            </a:r>
            <a:r>
              <a:rPr lang="tr-TR" sz="2000" b="1" baseline="-25000" dirty="0" err="1" smtClean="0">
                <a:latin typeface="Arial" pitchFamily="34" charset="0"/>
                <a:cs typeface="Arial" pitchFamily="34" charset="0"/>
              </a:rPr>
              <a:t>atm</a:t>
            </a:r>
            <a:r>
              <a:rPr lang="tr-TR" sz="2000" b="1" dirty="0" smtClean="0">
                <a:latin typeface="Arial" pitchFamily="34" charset="0"/>
                <a:cs typeface="Arial" pitchFamily="34" charset="0"/>
              </a:rPr>
              <a:t> - </a:t>
            </a:r>
            <a:r>
              <a:rPr lang="tr-TR" sz="2000" b="1" dirty="0" err="1" smtClean="0">
                <a:latin typeface="Arial" pitchFamily="34" charset="0"/>
                <a:cs typeface="Arial" pitchFamily="34" charset="0"/>
              </a:rPr>
              <a:t>P</a:t>
            </a:r>
            <a:r>
              <a:rPr lang="tr-TR" sz="2000" b="1" baseline="-25000" dirty="0" err="1" smtClean="0">
                <a:latin typeface="Arial" pitchFamily="34" charset="0"/>
                <a:cs typeface="Arial" pitchFamily="34" charset="0"/>
              </a:rPr>
              <a:t>mutlak</a:t>
            </a:r>
            <a:endParaRPr lang="tr-TR" sz="2000" b="1" baseline="-25000" dirty="0">
              <a:latin typeface="Arial" pitchFamily="34" charset="0"/>
              <a:cs typeface="Arial" pitchFamily="34" charset="0"/>
            </a:endParaRPr>
          </a:p>
        </p:txBody>
      </p:sp>
      <p:sp>
        <p:nvSpPr>
          <p:cNvPr id="9" name="8 Dikdörtgen"/>
          <p:cNvSpPr/>
          <p:nvPr/>
        </p:nvSpPr>
        <p:spPr>
          <a:xfrm>
            <a:off x="214282" y="1857364"/>
            <a:ext cx="5214974" cy="646331"/>
          </a:xfrm>
          <a:prstGeom prst="rect">
            <a:avLst/>
          </a:prstGeom>
        </p:spPr>
        <p:txBody>
          <a:bodyPr wrap="square">
            <a:spAutoFit/>
          </a:bodyPr>
          <a:lstStyle/>
          <a:p>
            <a:pPr algn="just"/>
            <a:r>
              <a:rPr lang="tr-TR" dirty="0" smtClean="0">
                <a:latin typeface="Arial" pitchFamily="34" charset="0"/>
                <a:cs typeface="Arial" pitchFamily="34" charset="0"/>
              </a:rPr>
              <a:t>1 bar = 105 </a:t>
            </a:r>
            <a:r>
              <a:rPr lang="tr-TR" dirty="0" err="1" smtClean="0">
                <a:latin typeface="Arial" pitchFamily="34" charset="0"/>
                <a:cs typeface="Arial" pitchFamily="34" charset="0"/>
              </a:rPr>
              <a:t>Pa</a:t>
            </a:r>
            <a:r>
              <a:rPr lang="tr-TR" dirty="0" smtClean="0">
                <a:latin typeface="Arial" pitchFamily="34" charset="0"/>
                <a:cs typeface="Arial" pitchFamily="34" charset="0"/>
              </a:rPr>
              <a:t> = 0.1 </a:t>
            </a:r>
            <a:r>
              <a:rPr lang="tr-TR" dirty="0" err="1" smtClean="0">
                <a:latin typeface="Arial" pitchFamily="34" charset="0"/>
                <a:cs typeface="Arial" pitchFamily="34" charset="0"/>
              </a:rPr>
              <a:t>MPa</a:t>
            </a:r>
            <a:r>
              <a:rPr lang="tr-TR" dirty="0" smtClean="0">
                <a:latin typeface="Arial" pitchFamily="34" charset="0"/>
                <a:cs typeface="Arial" pitchFamily="34" charset="0"/>
              </a:rPr>
              <a:t> = 100 </a:t>
            </a:r>
            <a:r>
              <a:rPr lang="tr-TR" dirty="0" err="1" smtClean="0">
                <a:latin typeface="Arial" pitchFamily="34" charset="0"/>
                <a:cs typeface="Arial" pitchFamily="34" charset="0"/>
              </a:rPr>
              <a:t>Kpa</a:t>
            </a:r>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1 </a:t>
            </a:r>
            <a:r>
              <a:rPr lang="tr-TR" dirty="0" err="1" smtClean="0">
                <a:latin typeface="Arial" pitchFamily="34" charset="0"/>
                <a:cs typeface="Arial" pitchFamily="34" charset="0"/>
              </a:rPr>
              <a:t>atm</a:t>
            </a:r>
            <a:r>
              <a:rPr lang="tr-TR" dirty="0" smtClean="0">
                <a:latin typeface="Arial" pitchFamily="34" charset="0"/>
                <a:cs typeface="Arial" pitchFamily="34" charset="0"/>
              </a:rPr>
              <a:t> = 101325 </a:t>
            </a:r>
            <a:r>
              <a:rPr lang="tr-TR" dirty="0" err="1" smtClean="0">
                <a:latin typeface="Arial" pitchFamily="34" charset="0"/>
                <a:cs typeface="Arial" pitchFamily="34" charset="0"/>
              </a:rPr>
              <a:t>Pa</a:t>
            </a:r>
            <a:r>
              <a:rPr lang="tr-TR" dirty="0" smtClean="0">
                <a:latin typeface="Arial" pitchFamily="34" charset="0"/>
                <a:cs typeface="Arial" pitchFamily="34" charset="0"/>
              </a:rPr>
              <a:t> = 101.325 </a:t>
            </a:r>
            <a:r>
              <a:rPr lang="tr-TR" dirty="0" err="1" smtClean="0">
                <a:latin typeface="Arial" pitchFamily="34" charset="0"/>
                <a:cs typeface="Arial" pitchFamily="34" charset="0"/>
              </a:rPr>
              <a:t>Kpa</a:t>
            </a:r>
            <a:r>
              <a:rPr lang="tr-TR" dirty="0" smtClean="0">
                <a:latin typeface="Arial" pitchFamily="34" charset="0"/>
                <a:cs typeface="Arial" pitchFamily="34" charset="0"/>
              </a:rPr>
              <a:t> = 1.01325 bar </a:t>
            </a:r>
            <a:endParaRPr lang="tr-TR" dirty="0">
              <a:latin typeface="Arial" pitchFamily="34" charset="0"/>
              <a:cs typeface="Arial" pitchFamily="34" charset="0"/>
            </a:endParaRPr>
          </a:p>
        </p:txBody>
      </p:sp>
      <p:sp>
        <p:nvSpPr>
          <p:cNvPr id="10" name="9 Metin kutusu"/>
          <p:cNvSpPr txBox="1"/>
          <p:nvPr/>
        </p:nvSpPr>
        <p:spPr>
          <a:xfrm>
            <a:off x="3214678" y="5715016"/>
            <a:ext cx="5715040" cy="646331"/>
          </a:xfrm>
          <a:prstGeom prst="rect">
            <a:avLst/>
          </a:prstGeom>
          <a:noFill/>
        </p:spPr>
        <p:txBody>
          <a:bodyPr wrap="square" rtlCol="0">
            <a:spAutoFit/>
          </a:bodyPr>
          <a:lstStyle/>
          <a:p>
            <a:pPr algn="just"/>
            <a:r>
              <a:rPr lang="tr-TR" dirty="0" smtClean="0">
                <a:latin typeface="Arial" pitchFamily="34" charset="0"/>
                <a:cs typeface="Arial" pitchFamily="34" charset="0"/>
              </a:rPr>
              <a:t>       Verilen bir konumdaki gerçek basınca </a:t>
            </a:r>
            <a:r>
              <a:rPr lang="tr-TR" b="1" dirty="0" smtClean="0">
                <a:latin typeface="Arial" pitchFamily="34" charset="0"/>
                <a:cs typeface="Arial" pitchFamily="34" charset="0"/>
              </a:rPr>
              <a:t>mutlak basınç</a:t>
            </a:r>
            <a:r>
              <a:rPr lang="tr-TR" dirty="0" smtClean="0">
                <a:latin typeface="Arial" pitchFamily="34" charset="0"/>
                <a:cs typeface="Arial" pitchFamily="34" charset="0"/>
              </a:rPr>
              <a:t> denir.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descr="C:\Users\xxxxx\Desktop\termooo\resim\der.jpg"/>
          <p:cNvPicPr>
            <a:picLocks noChangeAspect="1" noChangeArrowheads="1"/>
          </p:cNvPicPr>
          <p:nvPr/>
        </p:nvPicPr>
        <p:blipFill>
          <a:blip r:embed="rId2"/>
          <a:srcRect/>
          <a:stretch>
            <a:fillRect/>
          </a:stretch>
        </p:blipFill>
        <p:spPr bwMode="auto">
          <a:xfrm>
            <a:off x="142844" y="2357430"/>
            <a:ext cx="8846074" cy="4357718"/>
          </a:xfrm>
          <a:prstGeom prst="rect">
            <a:avLst/>
          </a:prstGeom>
          <a:noFill/>
        </p:spPr>
      </p:pic>
      <p:sp>
        <p:nvSpPr>
          <p:cNvPr id="3" name="2 Dikdörtgen"/>
          <p:cNvSpPr/>
          <p:nvPr/>
        </p:nvSpPr>
        <p:spPr>
          <a:xfrm>
            <a:off x="142844" y="71414"/>
            <a:ext cx="8858312" cy="523220"/>
          </a:xfrm>
          <a:prstGeom prst="rect">
            <a:avLst/>
          </a:prstGeom>
        </p:spPr>
        <p:txBody>
          <a:bodyPr wrap="square">
            <a:spAutoFit/>
          </a:bodyPr>
          <a:lstStyle/>
          <a:p>
            <a:pPr algn="ctr"/>
            <a:r>
              <a:rPr lang="tr-TR" sz="2800" b="1" dirty="0" smtClean="0">
                <a:latin typeface="Arial" pitchFamily="34" charset="0"/>
                <a:cs typeface="Arial" pitchFamily="34" charset="0"/>
              </a:rPr>
              <a:t>BASINÇ DERİNLİKLE DEĞİŞİMİ</a:t>
            </a:r>
            <a:endParaRPr lang="tr-TR" sz="2800" b="1" dirty="0">
              <a:latin typeface="Arial" pitchFamily="34" charset="0"/>
              <a:cs typeface="Arial" pitchFamily="34" charset="0"/>
            </a:endParaRPr>
          </a:p>
        </p:txBody>
      </p:sp>
      <p:sp>
        <p:nvSpPr>
          <p:cNvPr id="4" name="3 Metin kutusu"/>
          <p:cNvSpPr txBox="1"/>
          <p:nvPr/>
        </p:nvSpPr>
        <p:spPr>
          <a:xfrm>
            <a:off x="285720" y="785794"/>
            <a:ext cx="8643998" cy="1200329"/>
          </a:xfrm>
          <a:prstGeom prst="rect">
            <a:avLst/>
          </a:prstGeom>
          <a:noFill/>
        </p:spPr>
        <p:txBody>
          <a:bodyPr wrap="square" rtlCol="0">
            <a:spAutoFit/>
          </a:bodyPr>
          <a:lstStyle/>
          <a:p>
            <a:pPr algn="just"/>
            <a:r>
              <a:rPr lang="tr-TR" dirty="0" smtClean="0">
                <a:latin typeface="Arial" pitchFamily="34" charset="0"/>
                <a:cs typeface="Arial" pitchFamily="34" charset="0"/>
              </a:rPr>
              <a:t>      Aynı derinlikte bulunan ve aynı statik akışkanla irtibatlı olan A, B, C, D, E, F ve G noktalarındaki basınçlar eşittir. H ve I noktaları aynı derinlikte olmalarına karşın aynı akışkan ile irtibatlı olmadıklarında dolayı H ve I noktalarındaki basınçlar birbirine eşit değildir.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44" y="71414"/>
            <a:ext cx="8858312" cy="523220"/>
          </a:xfrm>
          <a:prstGeom prst="rect">
            <a:avLst/>
          </a:prstGeom>
        </p:spPr>
        <p:txBody>
          <a:bodyPr wrap="square">
            <a:spAutoFit/>
          </a:bodyPr>
          <a:lstStyle/>
          <a:p>
            <a:pPr algn="ctr"/>
            <a:r>
              <a:rPr lang="tr-TR" sz="2800" b="1" dirty="0" smtClean="0">
                <a:latin typeface="Arial" pitchFamily="34" charset="0"/>
                <a:cs typeface="Arial" pitchFamily="34" charset="0"/>
              </a:rPr>
              <a:t>MANOMETRE</a:t>
            </a:r>
            <a:endParaRPr lang="tr-TR" sz="2800" b="1" dirty="0">
              <a:latin typeface="Arial" pitchFamily="34" charset="0"/>
              <a:cs typeface="Arial" pitchFamily="34" charset="0"/>
            </a:endParaRPr>
          </a:p>
        </p:txBody>
      </p:sp>
      <p:sp>
        <p:nvSpPr>
          <p:cNvPr id="3" name="2 Metin kutusu"/>
          <p:cNvSpPr txBox="1"/>
          <p:nvPr/>
        </p:nvSpPr>
        <p:spPr>
          <a:xfrm>
            <a:off x="285720" y="785794"/>
            <a:ext cx="8643998" cy="923330"/>
          </a:xfrm>
          <a:prstGeom prst="rect">
            <a:avLst/>
          </a:prstGeom>
          <a:noFill/>
        </p:spPr>
        <p:txBody>
          <a:bodyPr wrap="square" rtlCol="0">
            <a:spAutoFit/>
          </a:bodyPr>
          <a:lstStyle/>
          <a:p>
            <a:pPr algn="just"/>
            <a:r>
              <a:rPr lang="tr-TR" dirty="0" smtClean="0">
                <a:latin typeface="Arial" pitchFamily="34" charset="0"/>
                <a:cs typeface="Arial" pitchFamily="34" charset="0"/>
              </a:rPr>
              <a:t>      Gaz veya sıvı akışkanların basıncını ölçmeye yarar. Boru içinde bulunan sıvı, akışkan tarafından, uygulanan basınca bağlı olarak seviye değiştirir. Manometreler küçük veya orta ölçekteki basınçları ölçmede kullanılır. </a:t>
            </a:r>
            <a:endParaRPr lang="tr-TR" dirty="0">
              <a:latin typeface="Arial" pitchFamily="34" charset="0"/>
              <a:cs typeface="Arial" pitchFamily="34" charset="0"/>
            </a:endParaRPr>
          </a:p>
        </p:txBody>
      </p:sp>
      <p:pic>
        <p:nvPicPr>
          <p:cNvPr id="28674" name="Picture 2" descr="C:\Users\xxxxx\Desktop\termooo\resim\mano.jpg"/>
          <p:cNvPicPr>
            <a:picLocks noChangeAspect="1" noChangeArrowheads="1"/>
          </p:cNvPicPr>
          <p:nvPr/>
        </p:nvPicPr>
        <p:blipFill>
          <a:blip r:embed="rId2"/>
          <a:srcRect/>
          <a:stretch>
            <a:fillRect/>
          </a:stretch>
        </p:blipFill>
        <p:spPr bwMode="auto">
          <a:xfrm>
            <a:off x="552450" y="2063750"/>
            <a:ext cx="3517900" cy="2984500"/>
          </a:xfrm>
          <a:prstGeom prst="rect">
            <a:avLst/>
          </a:prstGeom>
          <a:noFill/>
        </p:spPr>
      </p:pic>
      <p:sp>
        <p:nvSpPr>
          <p:cNvPr id="5" name="4 Metin kutusu"/>
          <p:cNvSpPr txBox="1"/>
          <p:nvPr/>
        </p:nvSpPr>
        <p:spPr>
          <a:xfrm>
            <a:off x="4117391" y="2143116"/>
            <a:ext cx="4955203" cy="1200329"/>
          </a:xfrm>
          <a:prstGeom prst="rect">
            <a:avLst/>
          </a:prstGeom>
          <a:noFill/>
        </p:spPr>
        <p:txBody>
          <a:bodyPr wrap="none" rtlCol="0">
            <a:spAutoFit/>
          </a:bodyPr>
          <a:lstStyle/>
          <a:p>
            <a:r>
              <a:rPr lang="tr-TR" dirty="0" smtClean="0">
                <a:latin typeface="Arial" pitchFamily="34" charset="0"/>
                <a:cs typeface="Arial" pitchFamily="34" charset="0"/>
              </a:rPr>
              <a:t>     Sağ kolda h yüksekliğindeki akışkan sütunu</a:t>
            </a:r>
          </a:p>
          <a:p>
            <a:r>
              <a:rPr lang="tr-TR" dirty="0" smtClean="0">
                <a:latin typeface="Arial" pitchFamily="34" charset="0"/>
                <a:cs typeface="Arial" pitchFamily="34" charset="0"/>
              </a:rPr>
              <a:t>dengede olup atmosfere açık haldedir.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P</a:t>
            </a:r>
            <a:r>
              <a:rPr lang="tr-TR" baseline="-25000" dirty="0" smtClean="0">
                <a:latin typeface="Arial" pitchFamily="34" charset="0"/>
                <a:cs typeface="Arial" pitchFamily="34" charset="0"/>
              </a:rPr>
              <a:t>2 </a:t>
            </a:r>
            <a:r>
              <a:rPr lang="tr-TR" dirty="0" smtClean="0">
                <a:latin typeface="Arial" pitchFamily="34" charset="0"/>
                <a:cs typeface="Arial" pitchFamily="34" charset="0"/>
              </a:rPr>
              <a:t>= P</a:t>
            </a:r>
            <a:r>
              <a:rPr lang="tr-TR" baseline="-25000" dirty="0" smtClean="0">
                <a:latin typeface="Arial" pitchFamily="34" charset="0"/>
                <a:cs typeface="Arial" pitchFamily="34" charset="0"/>
              </a:rPr>
              <a:t>1</a:t>
            </a:r>
            <a:endParaRPr lang="tr-TR" baseline="-25000" dirty="0">
              <a:latin typeface="Arial" pitchFamily="34" charset="0"/>
              <a:cs typeface="Arial" pitchFamily="34" charset="0"/>
            </a:endParaRPr>
          </a:p>
        </p:txBody>
      </p:sp>
      <p:sp>
        <p:nvSpPr>
          <p:cNvPr id="6" name="5 Metin kutusu"/>
          <p:cNvSpPr txBox="1"/>
          <p:nvPr/>
        </p:nvSpPr>
        <p:spPr>
          <a:xfrm>
            <a:off x="4159286" y="3429000"/>
            <a:ext cx="1770036" cy="369332"/>
          </a:xfrm>
          <a:prstGeom prst="rect">
            <a:avLst/>
          </a:prstGeom>
          <a:noFill/>
        </p:spPr>
        <p:txBody>
          <a:bodyPr wrap="none" rtlCol="0">
            <a:spAutoFit/>
          </a:bodyPr>
          <a:lstStyle/>
          <a:p>
            <a:r>
              <a:rPr lang="tr-TR" dirty="0" smtClean="0">
                <a:latin typeface="Arial" pitchFamily="34" charset="0"/>
                <a:cs typeface="Arial" pitchFamily="34" charset="0"/>
              </a:rPr>
              <a:t>P</a:t>
            </a:r>
            <a:r>
              <a:rPr lang="tr-TR" baseline="-25000" dirty="0" smtClean="0">
                <a:latin typeface="Arial" pitchFamily="34" charset="0"/>
                <a:cs typeface="Arial" pitchFamily="34" charset="0"/>
              </a:rPr>
              <a:t>2  </a:t>
            </a:r>
            <a:r>
              <a:rPr lang="tr-TR" dirty="0" smtClean="0">
                <a:latin typeface="Arial" pitchFamily="34" charset="0"/>
                <a:cs typeface="Arial" pitchFamily="34" charset="0"/>
              </a:rPr>
              <a:t>= </a:t>
            </a:r>
            <a:r>
              <a:rPr lang="tr-TR" dirty="0" err="1" smtClean="0">
                <a:latin typeface="Arial" pitchFamily="34" charset="0"/>
                <a:cs typeface="Arial" pitchFamily="34" charset="0"/>
              </a:rPr>
              <a:t>P</a:t>
            </a:r>
            <a:r>
              <a:rPr lang="tr-TR" baseline="-25000" dirty="0" err="1" smtClean="0">
                <a:latin typeface="Arial" pitchFamily="34" charset="0"/>
                <a:cs typeface="Arial" pitchFamily="34" charset="0"/>
              </a:rPr>
              <a:t>atm</a:t>
            </a:r>
            <a:r>
              <a:rPr lang="tr-TR" dirty="0" smtClean="0">
                <a:latin typeface="Arial" pitchFamily="34" charset="0"/>
                <a:cs typeface="Arial" pitchFamily="34" charset="0"/>
              </a:rPr>
              <a:t> + </a:t>
            </a:r>
            <a:r>
              <a:rPr lang="el-GR" dirty="0" smtClean="0">
                <a:latin typeface="Arial" pitchFamily="34" charset="0"/>
                <a:cs typeface="Arial" pitchFamily="34" charset="0"/>
              </a:rPr>
              <a:t>ρ</a:t>
            </a:r>
            <a:r>
              <a:rPr lang="tr-TR" dirty="0" err="1" smtClean="0">
                <a:latin typeface="Arial" pitchFamily="34" charset="0"/>
                <a:cs typeface="Arial" pitchFamily="34" charset="0"/>
              </a:rPr>
              <a:t>gh</a:t>
            </a:r>
            <a:endParaRPr lang="tr-TR" baseline="-25000" dirty="0">
              <a:latin typeface="Arial" pitchFamily="34" charset="0"/>
              <a:cs typeface="Arial" pitchFamily="34" charset="0"/>
            </a:endParaRPr>
          </a:p>
        </p:txBody>
      </p:sp>
      <p:sp>
        <p:nvSpPr>
          <p:cNvPr id="7" name="6 Dikdörtgen"/>
          <p:cNvSpPr/>
          <p:nvPr/>
        </p:nvSpPr>
        <p:spPr>
          <a:xfrm>
            <a:off x="4143372" y="3916924"/>
            <a:ext cx="4786346" cy="1200329"/>
          </a:xfrm>
          <a:prstGeom prst="rect">
            <a:avLst/>
          </a:prstGeom>
        </p:spPr>
        <p:txBody>
          <a:bodyPr wrap="square">
            <a:spAutoFit/>
          </a:bodyPr>
          <a:lstStyle/>
          <a:p>
            <a:pPr algn="just"/>
            <a:r>
              <a:rPr lang="tr-TR" dirty="0" smtClean="0">
                <a:latin typeface="Arial" pitchFamily="34" charset="0"/>
                <a:cs typeface="Arial" pitchFamily="34" charset="0"/>
              </a:rPr>
              <a:t>       Burada </a:t>
            </a:r>
            <a:r>
              <a:rPr lang="el-GR" b="1" dirty="0" smtClean="0">
                <a:latin typeface="Arial" pitchFamily="34" charset="0"/>
                <a:cs typeface="Arial" pitchFamily="34" charset="0"/>
              </a:rPr>
              <a:t>ρ</a:t>
            </a:r>
            <a:r>
              <a:rPr lang="tr-TR" b="1" dirty="0" smtClean="0">
                <a:latin typeface="Arial" pitchFamily="34" charset="0"/>
                <a:cs typeface="Arial" pitchFamily="34" charset="0"/>
              </a:rPr>
              <a:t> </a:t>
            </a:r>
            <a:r>
              <a:rPr lang="tr-TR" dirty="0" smtClean="0">
                <a:latin typeface="Arial" pitchFamily="34" charset="0"/>
                <a:cs typeface="Arial" pitchFamily="34" charset="0"/>
              </a:rPr>
              <a:t>akışkanın yoğunluğudur. Boru kesit alanının, h yüksekliği üzerinde, dolayısıyla akışkanın uyguladığı basınç üzerinde etkisi yoktur.  </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142844" y="71414"/>
            <a:ext cx="8858312" cy="523220"/>
          </a:xfrm>
          <a:prstGeom prst="rect">
            <a:avLst/>
          </a:prstGeom>
        </p:spPr>
        <p:txBody>
          <a:bodyPr wrap="square">
            <a:spAutoFit/>
          </a:bodyPr>
          <a:lstStyle/>
          <a:p>
            <a:pPr algn="ctr"/>
            <a:r>
              <a:rPr lang="tr-TR" sz="2800" b="1" dirty="0" smtClean="0">
                <a:latin typeface="Arial" pitchFamily="34" charset="0"/>
                <a:cs typeface="Arial" pitchFamily="34" charset="0"/>
              </a:rPr>
              <a:t>DİĞER BASINÇ ÖLÇME CİHAZLARI</a:t>
            </a:r>
            <a:endParaRPr lang="tr-TR" sz="2800" b="1" dirty="0">
              <a:latin typeface="Arial" pitchFamily="34" charset="0"/>
              <a:cs typeface="Arial" pitchFamily="34" charset="0"/>
            </a:endParaRPr>
          </a:p>
        </p:txBody>
      </p:sp>
      <p:graphicFrame>
        <p:nvGraphicFramePr>
          <p:cNvPr id="4" name="3 Tablo"/>
          <p:cNvGraphicFramePr>
            <a:graphicFrameLocks noGrp="1"/>
          </p:cNvGraphicFramePr>
          <p:nvPr/>
        </p:nvGraphicFramePr>
        <p:xfrm>
          <a:off x="642910" y="1071546"/>
          <a:ext cx="7929618" cy="4206240"/>
        </p:xfrm>
        <a:graphic>
          <a:graphicData uri="http://schemas.openxmlformats.org/drawingml/2006/table">
            <a:tbl>
              <a:tblPr firstRow="1" bandRow="1">
                <a:tableStyleId>{2D5ABB26-0587-4C30-8999-92F81FD0307C}</a:tableStyleId>
              </a:tblPr>
              <a:tblGrid>
                <a:gridCol w="3964809"/>
                <a:gridCol w="3964809"/>
              </a:tblGrid>
              <a:tr h="370840">
                <a:tc>
                  <a:txBody>
                    <a:bodyPr/>
                    <a:lstStyle/>
                    <a:p>
                      <a:r>
                        <a:rPr lang="tr-TR" b="1" dirty="0" smtClean="0">
                          <a:latin typeface="Arial" pitchFamily="34" charset="0"/>
                          <a:cs typeface="Arial" pitchFamily="34" charset="0"/>
                        </a:rPr>
                        <a:t>Sıvı sütunlu basınç ölçerler</a:t>
                      </a:r>
                    </a:p>
                    <a:p>
                      <a:pPr>
                        <a:buFontTx/>
                        <a:buChar char="-"/>
                      </a:pPr>
                      <a:r>
                        <a:rPr lang="tr-TR" dirty="0" smtClean="0">
                          <a:latin typeface="Arial" pitchFamily="34" charset="0"/>
                          <a:cs typeface="Arial" pitchFamily="34" charset="0"/>
                        </a:rPr>
                        <a:t>U Tipi manometre</a:t>
                      </a:r>
                    </a:p>
                    <a:p>
                      <a:pPr>
                        <a:buFontTx/>
                        <a:buChar char="-"/>
                      </a:pPr>
                      <a:r>
                        <a:rPr lang="tr-TR" dirty="0" smtClean="0">
                          <a:latin typeface="Arial" pitchFamily="34" charset="0"/>
                          <a:cs typeface="Arial" pitchFamily="34" charset="0"/>
                        </a:rPr>
                        <a:t>Kuyu tipi manometre</a:t>
                      </a:r>
                    </a:p>
                    <a:p>
                      <a:pPr>
                        <a:buFontTx/>
                        <a:buChar char="-"/>
                      </a:pPr>
                      <a:r>
                        <a:rPr lang="tr-TR" dirty="0" smtClean="0">
                          <a:latin typeface="Arial" pitchFamily="34" charset="0"/>
                          <a:cs typeface="Arial" pitchFamily="34" charset="0"/>
                        </a:rPr>
                        <a:t>Eğik manometre</a:t>
                      </a:r>
                    </a:p>
                    <a:p>
                      <a:pPr>
                        <a:buFontTx/>
                        <a:buChar char="-"/>
                      </a:pPr>
                      <a:r>
                        <a:rPr lang="tr-TR" dirty="0" err="1" smtClean="0">
                          <a:latin typeface="Arial" pitchFamily="34" charset="0"/>
                          <a:cs typeface="Arial" pitchFamily="34" charset="0"/>
                        </a:rPr>
                        <a:t>Mikromanometre</a:t>
                      </a:r>
                      <a:endParaRPr lang="tr-TR" dirty="0" smtClean="0">
                        <a:latin typeface="Arial" pitchFamily="34" charset="0"/>
                        <a:cs typeface="Arial" pitchFamily="34" charset="0"/>
                      </a:endParaRPr>
                    </a:p>
                    <a:p>
                      <a:pPr>
                        <a:buFontTx/>
                        <a:buChar char="-"/>
                      </a:pPr>
                      <a:r>
                        <a:rPr lang="tr-TR" dirty="0" smtClean="0">
                          <a:latin typeface="Arial" pitchFamily="34" charset="0"/>
                          <a:cs typeface="Arial" pitchFamily="34" charset="0"/>
                        </a:rPr>
                        <a:t>Barometre</a:t>
                      </a:r>
                    </a:p>
                    <a:p>
                      <a:pPr>
                        <a:buFontTx/>
                        <a:buChar char="-"/>
                      </a:pPr>
                      <a:r>
                        <a:rPr lang="tr-TR" dirty="0" smtClean="0">
                          <a:latin typeface="Arial" pitchFamily="34" charset="0"/>
                          <a:cs typeface="Arial" pitchFamily="34" charset="0"/>
                        </a:rPr>
                        <a:t>Çan tipi manometre</a:t>
                      </a:r>
                    </a:p>
                    <a:p>
                      <a:pPr>
                        <a:buFontTx/>
                        <a:buChar char="-"/>
                      </a:pPr>
                      <a:r>
                        <a:rPr lang="tr-TR" dirty="0" smtClean="0">
                          <a:latin typeface="Arial" pitchFamily="34" charset="0"/>
                          <a:cs typeface="Arial" pitchFamily="34" charset="0"/>
                        </a:rPr>
                        <a:t>Dairesel dengeli manometre</a:t>
                      </a:r>
                    </a:p>
                    <a:p>
                      <a:pPr>
                        <a:buFontTx/>
                        <a:buChar char="-"/>
                      </a:pPr>
                      <a:endParaRPr lang="tr-TR" dirty="0" smtClean="0">
                        <a:latin typeface="Arial" pitchFamily="34" charset="0"/>
                        <a:cs typeface="Arial" pitchFamily="34" charset="0"/>
                      </a:endParaRPr>
                    </a:p>
                    <a:p>
                      <a:r>
                        <a:rPr lang="tr-TR" b="1" dirty="0" smtClean="0">
                          <a:latin typeface="Arial" pitchFamily="34" charset="0"/>
                          <a:cs typeface="Arial" pitchFamily="34" charset="0"/>
                        </a:rPr>
                        <a:t>Elastik eleman basınç ölçer</a:t>
                      </a:r>
                    </a:p>
                    <a:p>
                      <a:pPr>
                        <a:buFontTx/>
                        <a:buChar char="-"/>
                      </a:pPr>
                      <a:r>
                        <a:rPr lang="tr-TR" dirty="0" err="1" smtClean="0">
                          <a:latin typeface="Arial" pitchFamily="34" charset="0"/>
                          <a:cs typeface="Arial" pitchFamily="34" charset="0"/>
                        </a:rPr>
                        <a:t>Bourdan</a:t>
                      </a:r>
                      <a:r>
                        <a:rPr lang="tr-TR" dirty="0" smtClean="0">
                          <a:latin typeface="Arial" pitchFamily="34" charset="0"/>
                          <a:cs typeface="Arial" pitchFamily="34" charset="0"/>
                        </a:rPr>
                        <a:t> manometre</a:t>
                      </a:r>
                    </a:p>
                    <a:p>
                      <a:pPr>
                        <a:buFontTx/>
                        <a:buChar char="-"/>
                      </a:pPr>
                      <a:r>
                        <a:rPr lang="tr-TR" dirty="0" smtClean="0">
                          <a:latin typeface="Arial" pitchFamily="34" charset="0"/>
                          <a:cs typeface="Arial" pitchFamily="34" charset="0"/>
                        </a:rPr>
                        <a:t>Diyaframlar</a:t>
                      </a:r>
                    </a:p>
                    <a:p>
                      <a:pPr>
                        <a:buFontTx/>
                        <a:buChar char="-"/>
                      </a:pPr>
                      <a:r>
                        <a:rPr lang="tr-TR" dirty="0" smtClean="0">
                          <a:latin typeface="Arial" pitchFamily="34" charset="0"/>
                          <a:cs typeface="Arial" pitchFamily="34" charset="0"/>
                        </a:rPr>
                        <a:t>Kapsüller</a:t>
                      </a:r>
                    </a:p>
                    <a:p>
                      <a:pPr>
                        <a:buFontTx/>
                        <a:buChar char="-"/>
                      </a:pPr>
                      <a:r>
                        <a:rPr lang="tr-TR" dirty="0" smtClean="0">
                          <a:latin typeface="Arial" pitchFamily="34" charset="0"/>
                          <a:cs typeface="Arial" pitchFamily="34" charset="0"/>
                        </a:rPr>
                        <a:t>Körükler</a:t>
                      </a:r>
                    </a:p>
                    <a:p>
                      <a:endParaRPr lang="tr-TR"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r>
                        <a:rPr lang="tr-TR" b="1" dirty="0" err="1" smtClean="0">
                          <a:latin typeface="Arial" pitchFamily="34" charset="0"/>
                          <a:cs typeface="Arial" pitchFamily="34" charset="0"/>
                        </a:rPr>
                        <a:t>Piezoelektrik</a:t>
                      </a:r>
                      <a:r>
                        <a:rPr lang="tr-TR" b="1" dirty="0" smtClean="0">
                          <a:latin typeface="Arial" pitchFamily="34" charset="0"/>
                          <a:cs typeface="Arial" pitchFamily="34" charset="0"/>
                        </a:rPr>
                        <a:t> basınç ölçerler</a:t>
                      </a:r>
                    </a:p>
                    <a:p>
                      <a:endParaRPr lang="tr-TR" b="1" dirty="0" smtClean="0">
                        <a:latin typeface="Arial" pitchFamily="34" charset="0"/>
                        <a:cs typeface="Arial" pitchFamily="34" charset="0"/>
                      </a:endParaRPr>
                    </a:p>
                    <a:p>
                      <a:r>
                        <a:rPr lang="tr-TR" b="1" dirty="0" err="1" smtClean="0">
                          <a:latin typeface="Arial" pitchFamily="34" charset="0"/>
                          <a:cs typeface="Arial" pitchFamily="34" charset="0"/>
                        </a:rPr>
                        <a:t>Bridgman</a:t>
                      </a:r>
                      <a:r>
                        <a:rPr lang="tr-TR" b="1" dirty="0" smtClean="0">
                          <a:latin typeface="Arial" pitchFamily="34" charset="0"/>
                          <a:cs typeface="Arial" pitchFamily="34" charset="0"/>
                        </a:rPr>
                        <a:t> Basınç ölçer</a:t>
                      </a:r>
                    </a:p>
                    <a:p>
                      <a:endParaRPr lang="tr-TR" b="1" dirty="0" smtClean="0">
                        <a:latin typeface="Arial" pitchFamily="34" charset="0"/>
                        <a:cs typeface="Arial" pitchFamily="34" charset="0"/>
                      </a:endParaRPr>
                    </a:p>
                    <a:p>
                      <a:r>
                        <a:rPr lang="tr-TR" b="1" dirty="0" smtClean="0">
                          <a:latin typeface="Arial" pitchFamily="34" charset="0"/>
                          <a:cs typeface="Arial" pitchFamily="34" charset="0"/>
                        </a:rPr>
                        <a:t>Düşük basınç ölçerler</a:t>
                      </a:r>
                    </a:p>
                    <a:p>
                      <a:r>
                        <a:rPr lang="tr-TR" dirty="0" smtClean="0">
                          <a:latin typeface="Arial" pitchFamily="34" charset="0"/>
                          <a:cs typeface="Arial" pitchFamily="34" charset="0"/>
                        </a:rPr>
                        <a:t>-</a:t>
                      </a:r>
                      <a:r>
                        <a:rPr lang="tr-TR" dirty="0" err="1" smtClean="0">
                          <a:latin typeface="Arial" pitchFamily="34" charset="0"/>
                          <a:cs typeface="Arial" pitchFamily="34" charset="0"/>
                        </a:rPr>
                        <a:t>McLeod</a:t>
                      </a:r>
                      <a:r>
                        <a:rPr lang="tr-TR" dirty="0" smtClean="0">
                          <a:latin typeface="Arial" pitchFamily="34" charset="0"/>
                          <a:cs typeface="Arial" pitchFamily="34" charset="0"/>
                        </a:rPr>
                        <a:t> Cihazı</a:t>
                      </a:r>
                    </a:p>
                    <a:p>
                      <a:r>
                        <a:rPr lang="tr-TR" dirty="0" smtClean="0">
                          <a:latin typeface="Arial" pitchFamily="34" charset="0"/>
                          <a:cs typeface="Arial" pitchFamily="34" charset="0"/>
                        </a:rPr>
                        <a:t>-</a:t>
                      </a:r>
                      <a:r>
                        <a:rPr lang="tr-TR" dirty="0" err="1" smtClean="0">
                          <a:latin typeface="Arial" pitchFamily="34" charset="0"/>
                          <a:cs typeface="Arial" pitchFamily="34" charset="0"/>
                        </a:rPr>
                        <a:t>Knudsen</a:t>
                      </a:r>
                      <a:r>
                        <a:rPr lang="tr-TR" dirty="0" smtClean="0">
                          <a:latin typeface="Arial" pitchFamily="34" charset="0"/>
                          <a:cs typeface="Arial" pitchFamily="34" charset="0"/>
                        </a:rPr>
                        <a:t> cihazı</a:t>
                      </a:r>
                    </a:p>
                    <a:p>
                      <a:r>
                        <a:rPr lang="tr-TR" dirty="0" smtClean="0">
                          <a:latin typeface="Arial" pitchFamily="34" charset="0"/>
                          <a:cs typeface="Arial" pitchFamily="34" charset="0"/>
                        </a:rPr>
                        <a:t>-</a:t>
                      </a:r>
                      <a:r>
                        <a:rPr lang="tr-TR" dirty="0" err="1" smtClean="0">
                          <a:latin typeface="Arial" pitchFamily="34" charset="0"/>
                          <a:cs typeface="Arial" pitchFamily="34" charset="0"/>
                        </a:rPr>
                        <a:t>İyonizasyon</a:t>
                      </a:r>
                      <a:r>
                        <a:rPr lang="tr-TR" dirty="0" smtClean="0">
                          <a:latin typeface="Arial" pitchFamily="34" charset="0"/>
                          <a:cs typeface="Arial" pitchFamily="34" charset="0"/>
                        </a:rPr>
                        <a:t> cihazı</a:t>
                      </a:r>
                    </a:p>
                    <a:p>
                      <a:endParaRPr lang="tr-TR" dirty="0" smtClean="0">
                        <a:latin typeface="Arial" pitchFamily="34" charset="0"/>
                        <a:cs typeface="Arial" pitchFamily="34" charset="0"/>
                      </a:endParaRPr>
                    </a:p>
                    <a:p>
                      <a:endParaRPr lang="tr-TR"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2844" y="71414"/>
            <a:ext cx="8858312" cy="523220"/>
          </a:xfrm>
          <a:prstGeom prst="rect">
            <a:avLst/>
          </a:prstGeom>
        </p:spPr>
        <p:txBody>
          <a:bodyPr wrap="square">
            <a:spAutoFit/>
          </a:bodyPr>
          <a:lstStyle/>
          <a:p>
            <a:pPr algn="ctr"/>
            <a:r>
              <a:rPr lang="tr-TR" sz="2800" b="1" dirty="0" smtClean="0">
                <a:latin typeface="Arial" pitchFamily="34" charset="0"/>
                <a:cs typeface="Arial" pitchFamily="34" charset="0"/>
              </a:rPr>
              <a:t>BAROMETRE VE ATMOSFERİK BASINÇ</a:t>
            </a:r>
            <a:endParaRPr lang="tr-TR" sz="2800" b="1" dirty="0">
              <a:latin typeface="Arial" pitchFamily="34" charset="0"/>
              <a:cs typeface="Arial" pitchFamily="34" charset="0"/>
            </a:endParaRPr>
          </a:p>
        </p:txBody>
      </p:sp>
      <p:sp>
        <p:nvSpPr>
          <p:cNvPr id="3" name="2 Metin kutusu"/>
          <p:cNvSpPr txBox="1"/>
          <p:nvPr/>
        </p:nvSpPr>
        <p:spPr>
          <a:xfrm>
            <a:off x="285720" y="785794"/>
            <a:ext cx="8643998" cy="646331"/>
          </a:xfrm>
          <a:prstGeom prst="rect">
            <a:avLst/>
          </a:prstGeom>
          <a:noFill/>
        </p:spPr>
        <p:txBody>
          <a:bodyPr wrap="square" rtlCol="0">
            <a:spAutoFit/>
          </a:bodyPr>
          <a:lstStyle/>
          <a:p>
            <a:pPr algn="just"/>
            <a:r>
              <a:rPr lang="tr-TR" dirty="0" smtClean="0">
                <a:latin typeface="Arial" pitchFamily="34" charset="0"/>
                <a:cs typeface="Arial" pitchFamily="34" charset="0"/>
              </a:rPr>
              <a:t>      Atmosferik basınç </a:t>
            </a:r>
            <a:r>
              <a:rPr lang="tr-TR" b="1" dirty="0" smtClean="0">
                <a:latin typeface="Arial" pitchFamily="34" charset="0"/>
                <a:cs typeface="Arial" pitchFamily="34" charset="0"/>
              </a:rPr>
              <a:t>barometre</a:t>
            </a:r>
            <a:r>
              <a:rPr lang="tr-TR" dirty="0" smtClean="0">
                <a:latin typeface="Arial" pitchFamily="34" charset="0"/>
                <a:cs typeface="Arial" pitchFamily="34" charset="0"/>
              </a:rPr>
              <a:t> denen bir cihazla ölçülür. Bu yüzden atmosferik basınç için genelde </a:t>
            </a:r>
            <a:r>
              <a:rPr lang="tr-TR" b="1" dirty="0" err="1" smtClean="0">
                <a:latin typeface="Arial" pitchFamily="34" charset="0"/>
                <a:cs typeface="Arial" pitchFamily="34" charset="0"/>
              </a:rPr>
              <a:t>barometrik</a:t>
            </a:r>
            <a:r>
              <a:rPr lang="tr-TR" b="1" dirty="0" smtClean="0">
                <a:latin typeface="Arial" pitchFamily="34" charset="0"/>
                <a:cs typeface="Arial" pitchFamily="34" charset="0"/>
              </a:rPr>
              <a:t> basınç </a:t>
            </a:r>
            <a:r>
              <a:rPr lang="tr-TR" dirty="0" smtClean="0">
                <a:latin typeface="Arial" pitchFamily="34" charset="0"/>
                <a:cs typeface="Arial" pitchFamily="34" charset="0"/>
              </a:rPr>
              <a:t>deyimi kullanılır. </a:t>
            </a:r>
            <a:endParaRPr lang="tr-TR" dirty="0">
              <a:latin typeface="Arial" pitchFamily="34" charset="0"/>
              <a:cs typeface="Arial" pitchFamily="34" charset="0"/>
            </a:endParaRPr>
          </a:p>
        </p:txBody>
      </p:sp>
      <p:pic>
        <p:nvPicPr>
          <p:cNvPr id="29698" name="Picture 2" descr="C:\Users\xxxxx\Desktop\termooo\resim\bar.jpg"/>
          <p:cNvPicPr>
            <a:picLocks noChangeAspect="1" noChangeArrowheads="1"/>
          </p:cNvPicPr>
          <p:nvPr/>
        </p:nvPicPr>
        <p:blipFill>
          <a:blip r:embed="rId2"/>
          <a:srcRect/>
          <a:stretch>
            <a:fillRect/>
          </a:stretch>
        </p:blipFill>
        <p:spPr bwMode="auto">
          <a:xfrm>
            <a:off x="214282" y="1500174"/>
            <a:ext cx="3126768" cy="3357586"/>
          </a:xfrm>
          <a:prstGeom prst="rect">
            <a:avLst/>
          </a:prstGeom>
          <a:noFill/>
        </p:spPr>
      </p:pic>
      <p:sp>
        <p:nvSpPr>
          <p:cNvPr id="5" name="4 Metin kutusu"/>
          <p:cNvSpPr txBox="1"/>
          <p:nvPr/>
        </p:nvSpPr>
        <p:spPr>
          <a:xfrm>
            <a:off x="3929058" y="1857364"/>
            <a:ext cx="4929222" cy="3970318"/>
          </a:xfrm>
          <a:prstGeom prst="rect">
            <a:avLst/>
          </a:prstGeom>
          <a:noFill/>
        </p:spPr>
        <p:txBody>
          <a:bodyPr wrap="square" rtlCol="0">
            <a:spAutoFit/>
          </a:bodyPr>
          <a:lstStyle/>
          <a:p>
            <a:r>
              <a:rPr lang="tr-TR" b="1" dirty="0" smtClean="0">
                <a:latin typeface="Arial" pitchFamily="34" charset="0"/>
                <a:cs typeface="Arial" pitchFamily="34" charset="0"/>
              </a:rPr>
              <a:t>Örnek:</a:t>
            </a:r>
          </a:p>
          <a:p>
            <a:pPr algn="just"/>
            <a:r>
              <a:rPr lang="tr-TR" dirty="0" err="1" smtClean="0">
                <a:latin typeface="Arial" pitchFamily="34" charset="0"/>
                <a:cs typeface="Arial" pitchFamily="34" charset="0"/>
              </a:rPr>
              <a:t>Barometrik</a:t>
            </a:r>
            <a:r>
              <a:rPr lang="tr-TR" dirty="0" smtClean="0">
                <a:latin typeface="Arial" pitchFamily="34" charset="0"/>
                <a:cs typeface="Arial" pitchFamily="34" charset="0"/>
              </a:rPr>
              <a:t> basıncın 740 </a:t>
            </a:r>
            <a:r>
              <a:rPr lang="tr-TR" dirty="0" err="1" smtClean="0">
                <a:latin typeface="Arial" pitchFamily="34" charset="0"/>
                <a:cs typeface="Arial" pitchFamily="34" charset="0"/>
              </a:rPr>
              <a:t>mmHg</a:t>
            </a:r>
            <a:r>
              <a:rPr lang="tr-TR" dirty="0" smtClean="0">
                <a:latin typeface="Arial" pitchFamily="34" charset="0"/>
                <a:cs typeface="Arial" pitchFamily="34" charset="0"/>
              </a:rPr>
              <a:t> ve yerçekimi ivmesinin 9.81m/s</a:t>
            </a:r>
            <a:r>
              <a:rPr lang="tr-TR" baseline="30000" dirty="0" smtClean="0">
                <a:latin typeface="Arial" pitchFamily="34" charset="0"/>
                <a:cs typeface="Arial" pitchFamily="34" charset="0"/>
              </a:rPr>
              <a:t>2</a:t>
            </a:r>
            <a:r>
              <a:rPr lang="tr-TR" dirty="0" smtClean="0">
                <a:latin typeface="Arial" pitchFamily="34" charset="0"/>
                <a:cs typeface="Arial" pitchFamily="34" charset="0"/>
              </a:rPr>
              <a:t> olduğu bir yerdeki atmosferik basıncı hesaplayınız. (</a:t>
            </a:r>
            <a:r>
              <a:rPr lang="el-GR" dirty="0" smtClean="0">
                <a:latin typeface="Arial" pitchFamily="34" charset="0"/>
                <a:cs typeface="Arial" pitchFamily="34" charset="0"/>
              </a:rPr>
              <a:t>ρ</a:t>
            </a:r>
            <a:r>
              <a:rPr lang="tr-TR" baseline="-25000" dirty="0" err="1" smtClean="0">
                <a:latin typeface="Arial" pitchFamily="34" charset="0"/>
                <a:cs typeface="Arial" pitchFamily="34" charset="0"/>
              </a:rPr>
              <a:t>civa</a:t>
            </a:r>
            <a:r>
              <a:rPr lang="tr-TR" dirty="0" smtClean="0">
                <a:latin typeface="Arial" pitchFamily="34" charset="0"/>
                <a:cs typeface="Arial" pitchFamily="34" charset="0"/>
              </a:rPr>
              <a:t>=13,570 kg/m</a:t>
            </a:r>
            <a:r>
              <a:rPr lang="tr-TR" baseline="30000" dirty="0" smtClean="0">
                <a:latin typeface="Arial" pitchFamily="34" charset="0"/>
                <a:cs typeface="Arial" pitchFamily="34" charset="0"/>
              </a:rPr>
              <a:t>3</a:t>
            </a:r>
            <a:r>
              <a:rPr lang="tr-TR" dirty="0" smtClean="0">
                <a:latin typeface="Arial" pitchFamily="34" charset="0"/>
                <a:cs typeface="Arial" pitchFamily="34" charset="0"/>
              </a:rPr>
              <a:t>)</a:t>
            </a:r>
          </a:p>
          <a:p>
            <a:pPr algn="just"/>
            <a:endParaRPr lang="tr-TR" dirty="0" smtClean="0">
              <a:latin typeface="Arial" pitchFamily="34" charset="0"/>
              <a:cs typeface="Arial" pitchFamily="34" charset="0"/>
            </a:endParaRPr>
          </a:p>
          <a:p>
            <a:pPr algn="just"/>
            <a:r>
              <a:rPr lang="tr-TR" dirty="0" err="1" smtClean="0">
                <a:latin typeface="Arial" pitchFamily="34" charset="0"/>
                <a:cs typeface="Arial" pitchFamily="34" charset="0"/>
              </a:rPr>
              <a:t>Patm</a:t>
            </a:r>
            <a:r>
              <a:rPr lang="tr-TR" dirty="0" smtClean="0">
                <a:latin typeface="Arial" pitchFamily="34" charset="0"/>
                <a:cs typeface="Arial" pitchFamily="34" charset="0"/>
              </a:rPr>
              <a:t> = </a:t>
            </a:r>
            <a:r>
              <a:rPr lang="el-GR" dirty="0" smtClean="0">
                <a:latin typeface="Arial" pitchFamily="34" charset="0"/>
                <a:cs typeface="Arial" pitchFamily="34" charset="0"/>
              </a:rPr>
              <a:t>ρ</a:t>
            </a:r>
            <a:r>
              <a:rPr lang="tr-TR" dirty="0" err="1" smtClean="0">
                <a:latin typeface="Arial" pitchFamily="34" charset="0"/>
                <a:cs typeface="Arial" pitchFamily="34" charset="0"/>
              </a:rPr>
              <a:t>gh</a:t>
            </a:r>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98.5 </a:t>
            </a:r>
            <a:r>
              <a:rPr lang="tr-TR" b="1" dirty="0" err="1" smtClean="0">
                <a:latin typeface="Arial" pitchFamily="34" charset="0"/>
                <a:cs typeface="Arial" pitchFamily="34" charset="0"/>
              </a:rPr>
              <a:t>kPa</a:t>
            </a:r>
            <a:endParaRPr lang="tr-TR" b="1"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endParaRPr lang="tr-TR" dirty="0">
              <a:latin typeface="Arial" pitchFamily="34" charset="0"/>
              <a:cs typeface="Arial" pitchFamily="34" charset="0"/>
            </a:endParaRPr>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969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14810" y="4143380"/>
            <a:ext cx="4712776" cy="762696"/>
          </a:xfrm>
          <a:prstGeom prst="rect">
            <a:avLst/>
          </a:prstGeom>
          <a:noFill/>
        </p:spPr>
      </p:pic>
      <p:sp>
        <p:nvSpPr>
          <p:cNvPr id="29701" name="Rectangle 5"/>
          <p:cNvSpPr>
            <a:spLocks noChangeArrowheads="1"/>
          </p:cNvSpPr>
          <p:nvPr/>
        </p:nvSpPr>
        <p:spPr bwMode="auto">
          <a:xfrm>
            <a:off x="0" y="1095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967335"/>
            <a:ext cx="4572000" cy="923330"/>
          </a:xfrm>
          <a:prstGeom prst="rect">
            <a:avLst/>
          </a:prstGeom>
        </p:spPr>
        <p:txBody>
          <a:bodyPr>
            <a:spAutoFit/>
          </a:bodyPr>
          <a:lstStyle/>
          <a:p>
            <a:r>
              <a:rPr lang="tr-TR" dirty="0" smtClean="0"/>
              <a:t>Kaynak: </a:t>
            </a:r>
            <a:r>
              <a:rPr lang="tr-TR" dirty="0"/>
              <a:t>Mühendislik Yaklaşımıyla Termodinamik,    Yunus A. Çengel ve Michael A. </a:t>
            </a:r>
            <a:r>
              <a:rPr lang="tr-TR" dirty="0" err="1"/>
              <a:t>Boles</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8600" y="1566882"/>
            <a:ext cx="4152900" cy="4648200"/>
          </a:xfrm>
          <a:prstGeom prst="rect">
            <a:avLst/>
          </a:prstGeom>
          <a:solidFill>
            <a:schemeClr val="bg1"/>
          </a:solidFill>
          <a:ln w="12700" cap="flat">
            <a:solidFill>
              <a:schemeClr val="tx1"/>
            </a:solidFill>
          </a:ln>
          <a:effectLst>
            <a:outerShdw dist="107763" dir="13500000" algn="ctr" rotWithShape="0">
              <a:schemeClr val="bg2"/>
            </a:outerShdw>
          </a:effectLst>
        </p:spPr>
        <p:txBody>
          <a:bodyPr vert="horz" lIns="90488" tIns="44450" rIns="90488" bIns="4445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u="none" strike="noStrike" kern="1200" cap="none" spc="0" normalizeH="0" baseline="0" noProof="0" dirty="0" smtClean="0">
                <a:ln>
                  <a:noFill/>
                </a:ln>
                <a:solidFill>
                  <a:schemeClr val="tx1"/>
                </a:solidFill>
                <a:effectLst/>
                <a:uLnTx/>
                <a:uFillTx/>
                <a:latin typeface="+mn-lt"/>
                <a:ea typeface="+mn-ea"/>
                <a:cs typeface="+mn-cs"/>
              </a:rPr>
              <a:t>Makine</a:t>
            </a:r>
            <a:r>
              <a:rPr kumimoji="0" lang="tr-TR" sz="3200" b="1" u="none" strike="noStrike" kern="1200" cap="none" spc="0" normalizeH="0" noProof="0" dirty="0" smtClean="0">
                <a:ln>
                  <a:noFill/>
                </a:ln>
                <a:solidFill>
                  <a:schemeClr val="tx1"/>
                </a:solidFill>
                <a:effectLst/>
                <a:uLnTx/>
                <a:uFillTx/>
                <a:latin typeface="+mn-lt"/>
                <a:ea typeface="+mn-ea"/>
                <a:cs typeface="+mn-cs"/>
              </a:rPr>
              <a:t> Mühendisliği</a:t>
            </a:r>
            <a:endParaRPr kumimoji="0" lang="en-US" sz="3200" b="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1" u="none" strike="noStrike" kern="1200" cap="none" spc="0" normalizeH="0" baseline="0" noProof="0" dirty="0" smtClean="0">
                <a:ln>
                  <a:noFill/>
                </a:ln>
                <a:solidFill>
                  <a:schemeClr val="tx1"/>
                </a:solidFill>
                <a:effectLst/>
                <a:uLnTx/>
                <a:uFillTx/>
                <a:latin typeface="+mn-lt"/>
                <a:ea typeface="+mn-ea"/>
                <a:cs typeface="+mn-cs"/>
              </a:rPr>
              <a:t>Mekanik</a:t>
            </a:r>
            <a:endParaRPr kumimoji="0" lang="en-US" sz="2800" b="1"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1" u="none" strike="noStrike" kern="1200" cap="none" spc="0" normalizeH="0" baseline="0" noProof="0" dirty="0" smtClean="0">
                <a:ln>
                  <a:noFill/>
                </a:ln>
                <a:solidFill>
                  <a:schemeClr val="tx1"/>
                </a:solidFill>
                <a:effectLst/>
                <a:uLnTx/>
                <a:uFillTx/>
                <a:latin typeface="+mn-lt"/>
                <a:ea typeface="+mn-ea"/>
                <a:cs typeface="+mn-cs"/>
              </a:rPr>
              <a:t>Enerji</a:t>
            </a:r>
            <a:endParaRPr kumimoji="0" lang="en-US" sz="2800" b="1"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1" u="none" strike="noStrike" kern="1200" cap="none" spc="0" normalizeH="0" baseline="0" noProof="0" dirty="0" smtClean="0">
                <a:ln>
                  <a:noFill/>
                </a:ln>
                <a:solidFill>
                  <a:schemeClr val="tx1"/>
                </a:solidFill>
                <a:effectLst/>
                <a:uLnTx/>
                <a:uFillTx/>
                <a:latin typeface="+mn-lt"/>
                <a:ea typeface="+mn-ea"/>
                <a:cs typeface="+mn-cs"/>
              </a:rPr>
              <a:t>Sistem</a:t>
            </a:r>
            <a:endParaRPr kumimoji="0" lang="en-US" sz="2800" b="1"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1" u="none" strike="noStrike" kern="1200" cap="none" spc="0" normalizeH="0" baseline="0" noProof="0" dirty="0" smtClean="0">
                <a:ln>
                  <a:noFill/>
                </a:ln>
                <a:solidFill>
                  <a:schemeClr val="tx1"/>
                </a:solidFill>
                <a:effectLst/>
                <a:uLnTx/>
                <a:uFillTx/>
                <a:latin typeface="+mn-lt"/>
                <a:ea typeface="+mn-ea"/>
                <a:cs typeface="+mn-cs"/>
              </a:rPr>
              <a:t>Tasarım</a:t>
            </a:r>
            <a:endParaRPr kumimoji="0" lang="en-US" sz="2800" b="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tr-TR" sz="2800" b="1" u="none" strike="noStrike" kern="1200" cap="none" spc="0" normalizeH="0" baseline="0" noProof="0" dirty="0" smtClean="0">
                <a:ln>
                  <a:noFill/>
                </a:ln>
                <a:solidFill>
                  <a:schemeClr val="tx1"/>
                </a:solidFill>
                <a:effectLst/>
                <a:uLnTx/>
                <a:uFillTx/>
                <a:latin typeface="+mn-lt"/>
                <a:ea typeface="+mn-ea"/>
                <a:cs typeface="+mn-cs"/>
              </a:rPr>
              <a:t>     </a:t>
            </a:r>
            <a:br>
              <a:rPr kumimoji="0" lang="tr-TR" sz="2800" b="1" u="none" strike="noStrike" kern="1200" cap="none" spc="0" normalizeH="0" baseline="0" noProof="0" dirty="0" smtClean="0">
                <a:ln>
                  <a:noFill/>
                </a:ln>
                <a:solidFill>
                  <a:schemeClr val="tx1"/>
                </a:solidFill>
                <a:effectLst/>
                <a:uLnTx/>
                <a:uFillTx/>
                <a:latin typeface="+mn-lt"/>
                <a:ea typeface="+mn-ea"/>
                <a:cs typeface="+mn-cs"/>
              </a:rPr>
            </a:br>
            <a:r>
              <a:rPr kumimoji="0" lang="tr-TR" sz="2800" b="1" u="none" strike="noStrike" kern="1200" cap="none" spc="0" normalizeH="0" baseline="0" noProof="0" dirty="0" smtClean="0">
                <a:ln>
                  <a:noFill/>
                </a:ln>
                <a:solidFill>
                  <a:schemeClr val="tx1"/>
                </a:solidFill>
                <a:effectLst/>
                <a:uLnTx/>
                <a:uFillTx/>
                <a:latin typeface="+mn-lt"/>
                <a:ea typeface="+mn-ea"/>
                <a:cs typeface="+mn-cs"/>
              </a:rPr>
              <a:t>Asıl </a:t>
            </a:r>
            <a:r>
              <a:rPr kumimoji="0" lang="tr-TR" sz="2800" b="1" u="none" strike="noStrike" kern="1200" cap="none" spc="0" normalizeH="0" noProof="0" dirty="0" smtClean="0">
                <a:ln>
                  <a:noFill/>
                </a:ln>
                <a:solidFill>
                  <a:schemeClr val="tx1"/>
                </a:solidFill>
                <a:effectLst/>
                <a:uLnTx/>
                <a:uFillTx/>
                <a:latin typeface="+mn-lt"/>
                <a:ea typeface="+mn-ea"/>
                <a:cs typeface="+mn-cs"/>
              </a:rPr>
              <a:t>amaç toplumsal ihtiyaçları karşılamak için ürün tasarımı yapmaktır.</a:t>
            </a:r>
            <a:endParaRPr kumimoji="0" lang="en-US" sz="2800" b="1"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txBox="1">
            <a:spLocks noChangeArrowheads="1"/>
          </p:cNvSpPr>
          <p:nvPr/>
        </p:nvSpPr>
        <p:spPr>
          <a:xfrm>
            <a:off x="4572000" y="1612916"/>
            <a:ext cx="4413250" cy="4102100"/>
          </a:xfrm>
          <a:prstGeom prst="rect">
            <a:avLst/>
          </a:prstGeom>
          <a:solidFill>
            <a:schemeClr val="bg1"/>
          </a:solidFill>
          <a:ln w="12700" cap="flat">
            <a:solidFill>
              <a:schemeClr val="tx1"/>
            </a:solidFill>
          </a:ln>
          <a:effectLst>
            <a:outerShdw dist="107763" dir="13500000" algn="ctr" rotWithShape="0">
              <a:srgbClr val="4D4D4D"/>
            </a:outerShdw>
          </a:effectLst>
        </p:spPr>
        <p:txBody>
          <a:bodyPr vert="horz" lIns="90488" tIns="44450" rIns="90488" bIns="4445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800" b="1" i="0" u="none" strike="noStrike" kern="1200" cap="none" spc="0" normalizeH="0" baseline="0" noProof="0" dirty="0" smtClean="0">
                <a:ln>
                  <a:noFill/>
                </a:ln>
                <a:solidFill>
                  <a:schemeClr val="tx1"/>
                </a:solidFill>
                <a:effectLst/>
                <a:uLnTx/>
                <a:uFillTx/>
                <a:latin typeface="+mn-lt"/>
                <a:ea typeface="+mn-ea"/>
                <a:cs typeface="+mn-cs"/>
              </a:rPr>
              <a:t>Termodinamik</a:t>
            </a: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2400" b="1" i="0" u="none" strike="noStrike" kern="1200" cap="none" spc="0" normalizeH="0" baseline="0" noProof="0" dirty="0" smtClean="0">
                <a:ln>
                  <a:noFill/>
                </a:ln>
                <a:solidFill>
                  <a:schemeClr val="tx1"/>
                </a:solidFill>
                <a:effectLst/>
                <a:uLnTx/>
                <a:uFillTx/>
                <a:latin typeface="+mn-lt"/>
                <a:ea typeface="+mn-ea"/>
                <a:cs typeface="+mn-cs"/>
              </a:rPr>
              <a:t>Makine Mühendisliğinde</a:t>
            </a:r>
            <a:r>
              <a:rPr kumimoji="0" lang="tr-TR" sz="2400" b="1" i="0" u="none" strike="noStrike" kern="1200" cap="none" spc="0" normalizeH="0" noProof="0" dirty="0" smtClean="0">
                <a:ln>
                  <a:noFill/>
                </a:ln>
                <a:solidFill>
                  <a:schemeClr val="tx1"/>
                </a:solidFill>
                <a:effectLst/>
                <a:uLnTx/>
                <a:uFillTx/>
                <a:latin typeface="+mn-lt"/>
                <a:ea typeface="+mn-ea"/>
                <a:cs typeface="+mn-cs"/>
              </a:rPr>
              <a:t> enerji bileşenin bir parçasıdır.</a:t>
            </a:r>
            <a:endParaRPr kumimoji="0" lang="en-US" sz="24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Rectangle 6"/>
          <p:cNvSpPr>
            <a:spLocks noGrp="1" noChangeArrowheads="1"/>
          </p:cNvSpPr>
          <p:nvPr>
            <p:ph type="title"/>
          </p:nvPr>
        </p:nvSpPr>
        <p:spPr>
          <a:xfrm>
            <a:off x="442938" y="71422"/>
            <a:ext cx="7772400" cy="1143000"/>
          </a:xfrm>
        </p:spPr>
        <p:txBody>
          <a:bodyPr>
            <a:normAutofit/>
          </a:bodyPr>
          <a:lstStyle/>
          <a:p>
            <a:r>
              <a:rPr lang="tr-TR" sz="4800" b="1" dirty="0" smtClean="0"/>
              <a:t>Genel Bakış</a:t>
            </a:r>
            <a:endParaRPr lang="en-US" sz="4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xxxxx\Desktop\termooo\resim\uygulama.jpg"/>
          <p:cNvPicPr>
            <a:picLocks noChangeAspect="1" noChangeArrowheads="1"/>
          </p:cNvPicPr>
          <p:nvPr/>
        </p:nvPicPr>
        <p:blipFill>
          <a:blip r:embed="rId2"/>
          <a:srcRect/>
          <a:stretch>
            <a:fillRect/>
          </a:stretch>
        </p:blipFill>
        <p:spPr bwMode="auto">
          <a:xfrm>
            <a:off x="214282" y="1714488"/>
            <a:ext cx="8786842" cy="4366279"/>
          </a:xfrm>
          <a:prstGeom prst="rect">
            <a:avLst/>
          </a:prstGeom>
          <a:noFill/>
        </p:spPr>
      </p:pic>
      <p:sp>
        <p:nvSpPr>
          <p:cNvPr id="3" name="2 Metin kutusu"/>
          <p:cNvSpPr txBox="1"/>
          <p:nvPr/>
        </p:nvSpPr>
        <p:spPr>
          <a:xfrm>
            <a:off x="971632" y="428604"/>
            <a:ext cx="7315144" cy="646331"/>
          </a:xfrm>
          <a:prstGeom prst="rect">
            <a:avLst/>
          </a:prstGeom>
          <a:noFill/>
        </p:spPr>
        <p:txBody>
          <a:bodyPr wrap="none" rtlCol="0">
            <a:spAutoFit/>
          </a:bodyPr>
          <a:lstStyle/>
          <a:p>
            <a:r>
              <a:rPr lang="tr-TR" sz="3600" dirty="0" smtClean="0">
                <a:latin typeface="Arial" pitchFamily="34" charset="0"/>
                <a:cs typeface="Arial" pitchFamily="34" charset="0"/>
              </a:rPr>
              <a:t>Termodinamiğin Uygulama Alanları</a:t>
            </a:r>
            <a:endParaRPr lang="tr-TR" sz="3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500166" y="142852"/>
            <a:ext cx="6032421" cy="646331"/>
          </a:xfrm>
          <a:prstGeom prst="rect">
            <a:avLst/>
          </a:prstGeom>
          <a:noFill/>
        </p:spPr>
        <p:txBody>
          <a:bodyPr wrap="none" rtlCol="0">
            <a:spAutoFit/>
          </a:bodyPr>
          <a:lstStyle/>
          <a:p>
            <a:r>
              <a:rPr lang="tr-TR" sz="3600" dirty="0" smtClean="0">
                <a:latin typeface="Arial" pitchFamily="34" charset="0"/>
                <a:cs typeface="Arial" pitchFamily="34" charset="0"/>
              </a:rPr>
              <a:t>Boyutlar ve Birimlerin Önemi</a:t>
            </a:r>
            <a:endParaRPr lang="tr-TR" sz="3600" dirty="0">
              <a:latin typeface="Arial" pitchFamily="34" charset="0"/>
              <a:cs typeface="Arial" pitchFamily="34" charset="0"/>
            </a:endParaRPr>
          </a:p>
        </p:txBody>
      </p:sp>
      <p:sp>
        <p:nvSpPr>
          <p:cNvPr id="5" name="4 Metin kutusu"/>
          <p:cNvSpPr txBox="1"/>
          <p:nvPr/>
        </p:nvSpPr>
        <p:spPr>
          <a:xfrm>
            <a:off x="142844" y="714356"/>
            <a:ext cx="8929749" cy="2554545"/>
          </a:xfrm>
          <a:prstGeom prst="rect">
            <a:avLst/>
          </a:prstGeom>
          <a:noFill/>
        </p:spPr>
        <p:txBody>
          <a:bodyPr wrap="square" rtlCol="0">
            <a:spAutoFit/>
          </a:bodyPr>
          <a:lstStyle/>
          <a:p>
            <a:pPr algn="just"/>
            <a:r>
              <a:rPr lang="tr-TR" sz="2000" dirty="0" smtClean="0">
                <a:latin typeface="Arial" pitchFamily="34" charset="0"/>
                <a:cs typeface="Arial" pitchFamily="34" charset="0"/>
              </a:rPr>
              <a:t>      Herhangi bir fiziksel büyüklük </a:t>
            </a:r>
            <a:r>
              <a:rPr lang="tr-TR" sz="2000" b="1" dirty="0" smtClean="0">
                <a:latin typeface="Arial" pitchFamily="34" charset="0"/>
                <a:cs typeface="Arial" pitchFamily="34" charset="0"/>
              </a:rPr>
              <a:t>boyutları</a:t>
            </a:r>
            <a:r>
              <a:rPr lang="tr-TR" sz="2000" dirty="0" smtClean="0">
                <a:latin typeface="Arial" pitchFamily="34" charset="0"/>
                <a:cs typeface="Arial" pitchFamily="34" charset="0"/>
              </a:rPr>
              <a:t> ile nitelenir. Boyutlara atanan  büyüklükler ise birimlerle ifade edilir.</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Kütle </a:t>
            </a:r>
            <a:r>
              <a:rPr lang="tr-TR" sz="2000" b="1" dirty="0" smtClean="0">
                <a:latin typeface="Arial" pitchFamily="34" charset="0"/>
                <a:cs typeface="Arial" pitchFamily="34" charset="0"/>
              </a:rPr>
              <a:t>m</a:t>
            </a:r>
            <a:r>
              <a:rPr lang="tr-TR" sz="2000" dirty="0" smtClean="0">
                <a:latin typeface="Arial" pitchFamily="34" charset="0"/>
                <a:cs typeface="Arial" pitchFamily="34" charset="0"/>
              </a:rPr>
              <a:t>, uzunluk </a:t>
            </a:r>
            <a:r>
              <a:rPr lang="tr-TR" sz="2000" b="1" dirty="0" smtClean="0">
                <a:latin typeface="Arial" pitchFamily="34" charset="0"/>
                <a:cs typeface="Arial" pitchFamily="34" charset="0"/>
              </a:rPr>
              <a:t>L</a:t>
            </a:r>
            <a:r>
              <a:rPr lang="tr-TR" sz="2000" dirty="0" smtClean="0">
                <a:latin typeface="Arial" pitchFamily="34" charset="0"/>
                <a:cs typeface="Arial" pitchFamily="34" charset="0"/>
              </a:rPr>
              <a:t>, zaman </a:t>
            </a:r>
            <a:r>
              <a:rPr lang="tr-TR" sz="2000" b="1" dirty="0" smtClean="0">
                <a:latin typeface="Arial" pitchFamily="34" charset="0"/>
                <a:cs typeface="Arial" pitchFamily="34" charset="0"/>
              </a:rPr>
              <a:t>t</a:t>
            </a:r>
            <a:r>
              <a:rPr lang="tr-TR" sz="2000" dirty="0" smtClean="0">
                <a:latin typeface="Arial" pitchFamily="34" charset="0"/>
                <a:cs typeface="Arial" pitchFamily="34" charset="0"/>
              </a:rPr>
              <a:t> ve sıcaklık </a:t>
            </a:r>
            <a:r>
              <a:rPr lang="tr-TR" sz="2000" b="1" dirty="0" smtClean="0">
                <a:latin typeface="Arial" pitchFamily="34" charset="0"/>
                <a:cs typeface="Arial" pitchFamily="34" charset="0"/>
              </a:rPr>
              <a:t>T</a:t>
            </a:r>
            <a:r>
              <a:rPr lang="tr-TR" sz="2000" dirty="0" smtClean="0">
                <a:latin typeface="Arial" pitchFamily="34" charset="0"/>
                <a:cs typeface="Arial" pitchFamily="34" charset="0"/>
              </a:rPr>
              <a:t> gibi temel boyutlar </a:t>
            </a:r>
            <a:r>
              <a:rPr lang="tr-TR" sz="2000" b="1" dirty="0" smtClean="0">
                <a:latin typeface="Arial" pitchFamily="34" charset="0"/>
                <a:cs typeface="Arial" pitchFamily="34" charset="0"/>
              </a:rPr>
              <a:t>birincil</a:t>
            </a:r>
            <a:r>
              <a:rPr lang="tr-TR" sz="2000" dirty="0" smtClean="0">
                <a:latin typeface="Arial" pitchFamily="34" charset="0"/>
                <a:cs typeface="Arial" pitchFamily="34" charset="0"/>
              </a:rPr>
              <a:t>  veya </a:t>
            </a:r>
            <a:r>
              <a:rPr lang="tr-TR" sz="2000" b="1" dirty="0" smtClean="0">
                <a:latin typeface="Arial" pitchFamily="34" charset="0"/>
                <a:cs typeface="Arial" pitchFamily="34" charset="0"/>
              </a:rPr>
              <a:t>esas boyutlar </a:t>
            </a:r>
            <a:r>
              <a:rPr lang="tr-TR" sz="2000" dirty="0" smtClean="0">
                <a:latin typeface="Arial" pitchFamily="34" charset="0"/>
                <a:cs typeface="Arial" pitchFamily="34" charset="0"/>
              </a:rPr>
              <a:t>olarak seçilmişlerdir.</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Hız </a:t>
            </a:r>
            <a:r>
              <a:rPr lang="tr-TR" sz="2000" b="1" dirty="0" smtClean="0">
                <a:latin typeface="Arial" pitchFamily="34" charset="0"/>
                <a:cs typeface="Arial" pitchFamily="34" charset="0"/>
              </a:rPr>
              <a:t>V</a:t>
            </a:r>
            <a:r>
              <a:rPr lang="tr-TR" sz="2000" dirty="0" smtClean="0">
                <a:latin typeface="Arial" pitchFamily="34" charset="0"/>
                <a:cs typeface="Arial" pitchFamily="34" charset="0"/>
              </a:rPr>
              <a:t>, enerji </a:t>
            </a:r>
            <a:r>
              <a:rPr lang="tr-TR" sz="2000" b="1" dirty="0" smtClean="0">
                <a:latin typeface="Arial" pitchFamily="34" charset="0"/>
                <a:cs typeface="Arial" pitchFamily="34" charset="0"/>
              </a:rPr>
              <a:t>E</a:t>
            </a:r>
            <a:r>
              <a:rPr lang="tr-TR" sz="2000" dirty="0" smtClean="0">
                <a:latin typeface="Arial" pitchFamily="34" charset="0"/>
                <a:cs typeface="Arial" pitchFamily="34" charset="0"/>
              </a:rPr>
              <a:t> ve hacim </a:t>
            </a:r>
            <a:r>
              <a:rPr lang="tr-TR" sz="2000" b="1" dirty="0" smtClean="0">
                <a:latin typeface="Arial" pitchFamily="34" charset="0"/>
                <a:cs typeface="Arial" pitchFamily="34" charset="0"/>
              </a:rPr>
              <a:t>V</a:t>
            </a:r>
            <a:r>
              <a:rPr lang="tr-TR" sz="2000" dirty="0" smtClean="0">
                <a:latin typeface="Arial" pitchFamily="34" charset="0"/>
                <a:cs typeface="Arial" pitchFamily="34" charset="0"/>
              </a:rPr>
              <a:t> gibi bazı boyutlar ise ana boyutlar kullanılarak  ifade edilir ve </a:t>
            </a:r>
            <a:r>
              <a:rPr lang="tr-TR" sz="2000" b="1" dirty="0" smtClean="0">
                <a:latin typeface="Arial" pitchFamily="34" charset="0"/>
                <a:cs typeface="Arial" pitchFamily="34" charset="0"/>
              </a:rPr>
              <a:t>ikinci boyutlar </a:t>
            </a:r>
            <a:r>
              <a:rPr lang="tr-TR" sz="2000" dirty="0" smtClean="0">
                <a:latin typeface="Arial" pitchFamily="34" charset="0"/>
                <a:cs typeface="Arial" pitchFamily="34" charset="0"/>
              </a:rPr>
              <a:t>veya </a:t>
            </a:r>
            <a:r>
              <a:rPr lang="tr-TR" sz="2000" b="1" dirty="0" smtClean="0">
                <a:latin typeface="Arial" pitchFamily="34" charset="0"/>
                <a:cs typeface="Arial" pitchFamily="34" charset="0"/>
              </a:rPr>
              <a:t>türetilmiş boyutlar </a:t>
            </a:r>
            <a:r>
              <a:rPr lang="tr-TR" sz="2000" dirty="0" smtClean="0">
                <a:latin typeface="Arial" pitchFamily="34" charset="0"/>
                <a:cs typeface="Arial" pitchFamily="34" charset="0"/>
              </a:rPr>
              <a:t>diye adlandırılır. </a:t>
            </a:r>
            <a:endParaRPr lang="tr-TR" sz="2000" dirty="0">
              <a:latin typeface="Arial" pitchFamily="34" charset="0"/>
              <a:cs typeface="Arial" pitchFamily="34" charset="0"/>
            </a:endParaRPr>
          </a:p>
        </p:txBody>
      </p:sp>
      <p:graphicFrame>
        <p:nvGraphicFramePr>
          <p:cNvPr id="7" name="6 Tablo"/>
          <p:cNvGraphicFramePr>
            <a:graphicFrameLocks noGrp="1"/>
          </p:cNvGraphicFramePr>
          <p:nvPr/>
        </p:nvGraphicFramePr>
        <p:xfrm>
          <a:off x="142844" y="3786190"/>
          <a:ext cx="3643338" cy="2966720"/>
        </p:xfrm>
        <a:graphic>
          <a:graphicData uri="http://schemas.openxmlformats.org/drawingml/2006/table">
            <a:tbl>
              <a:tblPr firstRow="1" bandRow="1">
                <a:tableStyleId>{9D7B26C5-4107-4FEC-AEDC-1716B250A1EF}</a:tableStyleId>
              </a:tblPr>
              <a:tblGrid>
                <a:gridCol w="1785950"/>
                <a:gridCol w="1857388"/>
              </a:tblGrid>
              <a:tr h="370840">
                <a:tc>
                  <a:txBody>
                    <a:bodyPr/>
                    <a:lstStyle/>
                    <a:p>
                      <a:r>
                        <a:rPr lang="tr-TR" sz="1600" dirty="0" smtClean="0">
                          <a:latin typeface="Arial" pitchFamily="34" charset="0"/>
                          <a:cs typeface="Arial" pitchFamily="34" charset="0"/>
                        </a:rPr>
                        <a:t>Boyut</a:t>
                      </a:r>
                      <a:endParaRPr lang="tr-TR" sz="1600" dirty="0">
                        <a:latin typeface="Arial" pitchFamily="34" charset="0"/>
                        <a:cs typeface="Arial" pitchFamily="34" charset="0"/>
                      </a:endParaRPr>
                    </a:p>
                  </a:txBody>
                  <a:tcPr/>
                </a:tc>
                <a:tc>
                  <a:txBody>
                    <a:bodyPr/>
                    <a:lstStyle/>
                    <a:p>
                      <a:r>
                        <a:rPr lang="tr-TR" sz="1600" dirty="0" smtClean="0">
                          <a:latin typeface="Arial" pitchFamily="34" charset="0"/>
                          <a:cs typeface="Arial" pitchFamily="34" charset="0"/>
                        </a:rPr>
                        <a:t>Birim</a:t>
                      </a:r>
                      <a:endParaRPr lang="tr-TR" sz="1600" dirty="0">
                        <a:latin typeface="Arial" pitchFamily="34" charset="0"/>
                        <a:cs typeface="Arial" pitchFamily="34" charset="0"/>
                      </a:endParaRPr>
                    </a:p>
                  </a:txBody>
                  <a:tcPr/>
                </a:tc>
              </a:tr>
              <a:tr h="370840">
                <a:tc>
                  <a:txBody>
                    <a:bodyPr/>
                    <a:lstStyle/>
                    <a:p>
                      <a:r>
                        <a:rPr lang="tr-TR" dirty="0" smtClean="0"/>
                        <a:t>Uzunluk</a:t>
                      </a:r>
                      <a:endParaRPr lang="tr-TR" dirty="0"/>
                    </a:p>
                  </a:txBody>
                  <a:tcPr/>
                </a:tc>
                <a:tc>
                  <a:txBody>
                    <a:bodyPr/>
                    <a:lstStyle/>
                    <a:p>
                      <a:r>
                        <a:rPr lang="tr-TR" dirty="0" smtClean="0"/>
                        <a:t>Metre (m)</a:t>
                      </a:r>
                      <a:endParaRPr lang="tr-TR" dirty="0"/>
                    </a:p>
                  </a:txBody>
                  <a:tcPr/>
                </a:tc>
              </a:tr>
              <a:tr h="370840">
                <a:tc>
                  <a:txBody>
                    <a:bodyPr/>
                    <a:lstStyle/>
                    <a:p>
                      <a:r>
                        <a:rPr lang="tr-TR" dirty="0" smtClean="0"/>
                        <a:t>Kütle</a:t>
                      </a:r>
                      <a:endParaRPr lang="tr-TR" dirty="0"/>
                    </a:p>
                  </a:txBody>
                  <a:tcPr/>
                </a:tc>
                <a:tc>
                  <a:txBody>
                    <a:bodyPr/>
                    <a:lstStyle/>
                    <a:p>
                      <a:r>
                        <a:rPr lang="tr-TR" dirty="0" smtClean="0"/>
                        <a:t>Kilogram (kg)</a:t>
                      </a:r>
                      <a:endParaRPr lang="tr-TR" dirty="0"/>
                    </a:p>
                  </a:txBody>
                  <a:tcPr/>
                </a:tc>
              </a:tr>
              <a:tr h="370840">
                <a:tc>
                  <a:txBody>
                    <a:bodyPr/>
                    <a:lstStyle/>
                    <a:p>
                      <a:r>
                        <a:rPr lang="tr-TR" dirty="0" smtClean="0"/>
                        <a:t>Zaman</a:t>
                      </a:r>
                      <a:endParaRPr lang="tr-TR" dirty="0"/>
                    </a:p>
                  </a:txBody>
                  <a:tcPr/>
                </a:tc>
                <a:tc>
                  <a:txBody>
                    <a:bodyPr/>
                    <a:lstStyle/>
                    <a:p>
                      <a:r>
                        <a:rPr lang="tr-TR" dirty="0" smtClean="0"/>
                        <a:t>Saniye (s)</a:t>
                      </a:r>
                      <a:endParaRPr lang="tr-TR" dirty="0"/>
                    </a:p>
                  </a:txBody>
                  <a:tcPr/>
                </a:tc>
              </a:tr>
              <a:tr h="370840">
                <a:tc>
                  <a:txBody>
                    <a:bodyPr/>
                    <a:lstStyle/>
                    <a:p>
                      <a:r>
                        <a:rPr lang="tr-TR" dirty="0" smtClean="0"/>
                        <a:t>Sıcaklık</a:t>
                      </a:r>
                      <a:endParaRPr lang="tr-TR" dirty="0"/>
                    </a:p>
                  </a:txBody>
                  <a:tcPr/>
                </a:tc>
                <a:tc>
                  <a:txBody>
                    <a:bodyPr/>
                    <a:lstStyle/>
                    <a:p>
                      <a:r>
                        <a:rPr lang="tr-TR" dirty="0" smtClean="0"/>
                        <a:t>Kelvin (K)</a:t>
                      </a:r>
                      <a:endParaRPr lang="tr-TR" dirty="0"/>
                    </a:p>
                  </a:txBody>
                  <a:tcPr/>
                </a:tc>
              </a:tr>
              <a:tr h="370840">
                <a:tc>
                  <a:txBody>
                    <a:bodyPr/>
                    <a:lstStyle/>
                    <a:p>
                      <a:r>
                        <a:rPr lang="tr-TR" dirty="0" smtClean="0"/>
                        <a:t>Elektrik akımı</a:t>
                      </a:r>
                      <a:endParaRPr lang="tr-TR" dirty="0"/>
                    </a:p>
                  </a:txBody>
                  <a:tcPr/>
                </a:tc>
                <a:tc>
                  <a:txBody>
                    <a:bodyPr/>
                    <a:lstStyle/>
                    <a:p>
                      <a:r>
                        <a:rPr lang="tr-TR" dirty="0" smtClean="0"/>
                        <a:t>Amper (A)</a:t>
                      </a:r>
                      <a:endParaRPr lang="tr-TR" dirty="0"/>
                    </a:p>
                  </a:txBody>
                  <a:tcPr/>
                </a:tc>
              </a:tr>
              <a:tr h="370840">
                <a:tc>
                  <a:txBody>
                    <a:bodyPr/>
                    <a:lstStyle/>
                    <a:p>
                      <a:r>
                        <a:rPr lang="tr-TR" dirty="0" smtClean="0"/>
                        <a:t>Işık şiddeti</a:t>
                      </a:r>
                      <a:endParaRPr lang="tr-TR" dirty="0"/>
                    </a:p>
                  </a:txBody>
                  <a:tcPr/>
                </a:tc>
                <a:tc>
                  <a:txBody>
                    <a:bodyPr/>
                    <a:lstStyle/>
                    <a:p>
                      <a:r>
                        <a:rPr lang="tr-TR" dirty="0" err="1" smtClean="0"/>
                        <a:t>Candel</a:t>
                      </a:r>
                      <a:r>
                        <a:rPr lang="tr-TR" dirty="0" smtClean="0"/>
                        <a:t> (</a:t>
                      </a:r>
                      <a:r>
                        <a:rPr lang="tr-TR" dirty="0" err="1" smtClean="0"/>
                        <a:t>cd</a:t>
                      </a:r>
                      <a:r>
                        <a:rPr lang="tr-TR" dirty="0" smtClean="0"/>
                        <a:t>)</a:t>
                      </a:r>
                      <a:endParaRPr lang="tr-TR" dirty="0"/>
                    </a:p>
                  </a:txBody>
                  <a:tcPr/>
                </a:tc>
              </a:tr>
              <a:tr h="370840">
                <a:tc>
                  <a:txBody>
                    <a:bodyPr/>
                    <a:lstStyle/>
                    <a:p>
                      <a:r>
                        <a:rPr lang="tr-TR" dirty="0" smtClean="0"/>
                        <a:t>Madde miktarı </a:t>
                      </a:r>
                      <a:endParaRPr lang="tr-TR" dirty="0"/>
                    </a:p>
                  </a:txBody>
                  <a:tcPr/>
                </a:tc>
                <a:tc>
                  <a:txBody>
                    <a:bodyPr/>
                    <a:lstStyle/>
                    <a:p>
                      <a:r>
                        <a:rPr lang="tr-TR" dirty="0" err="1" smtClean="0"/>
                        <a:t>Mol</a:t>
                      </a:r>
                      <a:r>
                        <a:rPr lang="tr-TR" dirty="0" smtClean="0"/>
                        <a:t> (</a:t>
                      </a:r>
                      <a:r>
                        <a:rPr lang="tr-TR" dirty="0" err="1" smtClean="0"/>
                        <a:t>mol</a:t>
                      </a:r>
                      <a:r>
                        <a:rPr lang="tr-TR" dirty="0" smtClean="0"/>
                        <a:t>)</a:t>
                      </a:r>
                      <a:endParaRPr lang="tr-TR" dirty="0"/>
                    </a:p>
                  </a:txBody>
                  <a:tcPr/>
                </a:tc>
              </a:tr>
            </a:tbl>
          </a:graphicData>
        </a:graphic>
      </p:graphicFrame>
      <p:sp>
        <p:nvSpPr>
          <p:cNvPr id="8" name="7 Dikdörtgen"/>
          <p:cNvSpPr/>
          <p:nvPr/>
        </p:nvSpPr>
        <p:spPr>
          <a:xfrm>
            <a:off x="214283" y="3357562"/>
            <a:ext cx="3571899" cy="369332"/>
          </a:xfrm>
          <a:prstGeom prst="rect">
            <a:avLst/>
          </a:prstGeom>
        </p:spPr>
        <p:txBody>
          <a:bodyPr wrap="square">
            <a:spAutoFit/>
          </a:bodyPr>
          <a:lstStyle/>
          <a:p>
            <a:pPr algn="ctr"/>
            <a:r>
              <a:rPr lang="tr-TR" b="1" dirty="0" smtClean="0">
                <a:solidFill>
                  <a:srgbClr val="FF0000"/>
                </a:solidFill>
                <a:latin typeface="Arial" pitchFamily="34" charset="0"/>
                <a:cs typeface="Arial" pitchFamily="34" charset="0"/>
              </a:rPr>
              <a:t>Yedi Ana Boyut ve SI Birimleri </a:t>
            </a:r>
            <a:endParaRPr lang="tr-TR" b="1" dirty="0">
              <a:solidFill>
                <a:srgbClr val="FF0000"/>
              </a:solidFill>
              <a:latin typeface="Arial" pitchFamily="34" charset="0"/>
              <a:cs typeface="Arial" pitchFamily="34" charset="0"/>
            </a:endParaRPr>
          </a:p>
        </p:txBody>
      </p:sp>
      <p:cxnSp>
        <p:nvCxnSpPr>
          <p:cNvPr id="10" name="9 Düz Bağlayıcı"/>
          <p:cNvCxnSpPr/>
          <p:nvPr/>
        </p:nvCxnSpPr>
        <p:spPr>
          <a:xfrm rot="5400000">
            <a:off x="2219058" y="5040586"/>
            <a:ext cx="342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10 Dikdörtgen"/>
          <p:cNvSpPr/>
          <p:nvPr/>
        </p:nvSpPr>
        <p:spPr>
          <a:xfrm>
            <a:off x="4643439" y="3345420"/>
            <a:ext cx="3571899" cy="369332"/>
          </a:xfrm>
          <a:prstGeom prst="rect">
            <a:avLst/>
          </a:prstGeom>
        </p:spPr>
        <p:txBody>
          <a:bodyPr wrap="square">
            <a:spAutoFit/>
          </a:bodyPr>
          <a:lstStyle/>
          <a:p>
            <a:pPr algn="ctr"/>
            <a:r>
              <a:rPr lang="tr-TR" b="1" dirty="0" smtClean="0">
                <a:solidFill>
                  <a:srgbClr val="FF0000"/>
                </a:solidFill>
                <a:latin typeface="Arial" pitchFamily="34" charset="0"/>
                <a:cs typeface="Arial" pitchFamily="34" charset="0"/>
              </a:rPr>
              <a:t>Boyutların Türdeşliği</a:t>
            </a:r>
            <a:endParaRPr lang="tr-TR" b="1" dirty="0">
              <a:solidFill>
                <a:srgbClr val="FF0000"/>
              </a:solidFill>
              <a:latin typeface="Arial" pitchFamily="34" charset="0"/>
              <a:cs typeface="Arial" pitchFamily="34" charset="0"/>
            </a:endParaRPr>
          </a:p>
        </p:txBody>
      </p:sp>
      <p:sp>
        <p:nvSpPr>
          <p:cNvPr id="12" name="11 Metin kutusu"/>
          <p:cNvSpPr txBox="1"/>
          <p:nvPr/>
        </p:nvSpPr>
        <p:spPr>
          <a:xfrm>
            <a:off x="4071934" y="3753999"/>
            <a:ext cx="4857752" cy="2246769"/>
          </a:xfrm>
          <a:prstGeom prst="rect">
            <a:avLst/>
          </a:prstGeom>
          <a:noFill/>
        </p:spPr>
        <p:txBody>
          <a:bodyPr wrap="square" rtlCol="0">
            <a:spAutoFit/>
          </a:bodyPr>
          <a:lstStyle/>
          <a:p>
            <a:pPr algn="just"/>
            <a:r>
              <a:rPr lang="tr-TR" sz="2000" dirty="0" smtClean="0">
                <a:latin typeface="Arial" pitchFamily="34" charset="0"/>
                <a:cs typeface="Arial" pitchFamily="34" charset="0"/>
              </a:rPr>
              <a:t>     Elmalarla armutların toplanamayacağı ilkokulda öğretilir. Mühendislik problemlerinde de tüm denklemlerin boyutsal olarak türdeş olması zorunludur. Bu nedenle bir denklemdeki terimlerin tümünün aynı birimlerle ifade edilmesi gerekir.</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971632" y="142852"/>
            <a:ext cx="7631128" cy="646331"/>
          </a:xfrm>
          <a:prstGeom prst="rect">
            <a:avLst/>
          </a:prstGeom>
          <a:noFill/>
        </p:spPr>
        <p:txBody>
          <a:bodyPr wrap="none" rtlCol="0">
            <a:spAutoFit/>
          </a:bodyPr>
          <a:lstStyle/>
          <a:p>
            <a:r>
              <a:rPr lang="tr-TR" sz="3600" dirty="0" smtClean="0">
                <a:latin typeface="Arial" pitchFamily="34" charset="0"/>
                <a:cs typeface="Arial" pitchFamily="34" charset="0"/>
              </a:rPr>
              <a:t>SİSTEM VE KONTROL HACİMLERİ</a:t>
            </a:r>
            <a:endParaRPr lang="tr-TR" sz="3600" dirty="0">
              <a:latin typeface="Arial" pitchFamily="34" charset="0"/>
              <a:cs typeface="Arial" pitchFamily="34" charset="0"/>
            </a:endParaRPr>
          </a:p>
        </p:txBody>
      </p:sp>
      <p:sp>
        <p:nvSpPr>
          <p:cNvPr id="3" name="2 Metin kutusu"/>
          <p:cNvSpPr txBox="1"/>
          <p:nvPr/>
        </p:nvSpPr>
        <p:spPr>
          <a:xfrm>
            <a:off x="214282" y="918504"/>
            <a:ext cx="6215106" cy="1938992"/>
          </a:xfrm>
          <a:prstGeom prst="rect">
            <a:avLst/>
          </a:prstGeom>
          <a:noFill/>
        </p:spPr>
        <p:txBody>
          <a:bodyPr wrap="square" rtlCol="0">
            <a:spAutoFit/>
          </a:bodyPr>
          <a:lstStyle/>
          <a:p>
            <a:pPr algn="just"/>
            <a:r>
              <a:rPr lang="tr-TR" sz="2000" dirty="0" smtClean="0">
                <a:latin typeface="Arial" pitchFamily="34" charset="0"/>
                <a:cs typeface="Arial" pitchFamily="34" charset="0"/>
              </a:rPr>
              <a:t>     Termodinamik sistem veya sadece sistem terimi belirli bir kütleyi veya uzayın incelenmek üzere üzere ayrılan bir bölgesini belirtir. Sistemin dışında kalan bölge veya kütleye </a:t>
            </a:r>
            <a:r>
              <a:rPr lang="tr-TR" sz="2000" b="1" dirty="0" smtClean="0">
                <a:latin typeface="Arial" pitchFamily="34" charset="0"/>
                <a:cs typeface="Arial" pitchFamily="34" charset="0"/>
              </a:rPr>
              <a:t>çevre</a:t>
            </a:r>
            <a:r>
              <a:rPr lang="tr-TR" sz="2000" dirty="0" smtClean="0">
                <a:latin typeface="Arial" pitchFamily="34" charset="0"/>
                <a:cs typeface="Arial" pitchFamily="34" charset="0"/>
              </a:rPr>
              <a:t> adı verilir. Sistemi çevresinden ayıran gerçek veya hayali yüzeyde </a:t>
            </a:r>
            <a:r>
              <a:rPr lang="tr-TR" sz="2000" b="1" dirty="0" smtClean="0">
                <a:latin typeface="Arial" pitchFamily="34" charset="0"/>
                <a:cs typeface="Arial" pitchFamily="34" charset="0"/>
              </a:rPr>
              <a:t>sınır</a:t>
            </a:r>
            <a:r>
              <a:rPr lang="tr-TR" sz="2000" dirty="0" smtClean="0">
                <a:latin typeface="Arial" pitchFamily="34" charset="0"/>
                <a:cs typeface="Arial" pitchFamily="34" charset="0"/>
              </a:rPr>
              <a:t> diye adlandırılır.</a:t>
            </a:r>
            <a:endParaRPr lang="tr-TR" sz="2000" dirty="0">
              <a:latin typeface="Arial" pitchFamily="34" charset="0"/>
              <a:cs typeface="Arial" pitchFamily="34" charset="0"/>
            </a:endParaRPr>
          </a:p>
        </p:txBody>
      </p:sp>
      <p:pic>
        <p:nvPicPr>
          <p:cNvPr id="2050" name="Picture 2" descr="C:\Users\xxxxx\Desktop\termooo\resim\sistem.jpg"/>
          <p:cNvPicPr>
            <a:picLocks noChangeAspect="1" noChangeArrowheads="1"/>
          </p:cNvPicPr>
          <p:nvPr/>
        </p:nvPicPr>
        <p:blipFill>
          <a:blip r:embed="rId2"/>
          <a:srcRect/>
          <a:stretch>
            <a:fillRect/>
          </a:stretch>
        </p:blipFill>
        <p:spPr bwMode="auto">
          <a:xfrm>
            <a:off x="6572264" y="785794"/>
            <a:ext cx="2090740" cy="1939956"/>
          </a:xfrm>
          <a:prstGeom prst="rect">
            <a:avLst/>
          </a:prstGeom>
          <a:noFill/>
        </p:spPr>
      </p:pic>
      <p:sp>
        <p:nvSpPr>
          <p:cNvPr id="5" name="4 Metin kutusu"/>
          <p:cNvSpPr txBox="1"/>
          <p:nvPr/>
        </p:nvSpPr>
        <p:spPr>
          <a:xfrm>
            <a:off x="2643174" y="2857496"/>
            <a:ext cx="6215106" cy="1631216"/>
          </a:xfrm>
          <a:prstGeom prst="rect">
            <a:avLst/>
          </a:prstGeom>
          <a:noFill/>
        </p:spPr>
        <p:txBody>
          <a:bodyPr wrap="square" rtlCol="0">
            <a:spAutoFit/>
          </a:bodyPr>
          <a:lstStyle/>
          <a:p>
            <a:pPr algn="just"/>
            <a:r>
              <a:rPr lang="tr-TR" sz="2000" dirty="0" smtClean="0">
                <a:latin typeface="Arial" pitchFamily="34" charset="0"/>
                <a:cs typeface="Arial" pitchFamily="34" charset="0"/>
              </a:rPr>
              <a:t>     </a:t>
            </a:r>
            <a:r>
              <a:rPr lang="tr-TR" sz="2000" b="1" dirty="0" smtClean="0">
                <a:latin typeface="Arial" pitchFamily="34" charset="0"/>
                <a:cs typeface="Arial" pitchFamily="34" charset="0"/>
              </a:rPr>
              <a:t>Kapalı sistem </a:t>
            </a:r>
            <a:r>
              <a:rPr lang="tr-TR" sz="2000" dirty="0" smtClean="0">
                <a:latin typeface="Arial" pitchFamily="34" charset="0"/>
                <a:cs typeface="Arial" pitchFamily="34" charset="0"/>
              </a:rPr>
              <a:t>(diğer adıyla </a:t>
            </a:r>
            <a:r>
              <a:rPr lang="tr-TR" sz="2000" b="1" dirty="0" smtClean="0">
                <a:latin typeface="Arial" pitchFamily="34" charset="0"/>
                <a:cs typeface="Arial" pitchFamily="34" charset="0"/>
              </a:rPr>
              <a:t>kontrol kütlesi</a:t>
            </a:r>
            <a:r>
              <a:rPr lang="tr-TR" sz="2000" dirty="0" smtClean="0">
                <a:latin typeface="Arial" pitchFamily="34" charset="0"/>
                <a:cs typeface="Arial" pitchFamily="34" charset="0"/>
              </a:rPr>
              <a:t>) sınırlarından kütle geçişi olmayan sabit bir kütledir. Fakat enerji, iş veya ısı biçiminde kapalı sistem sınırından geçebilir. Bir kapalı sistemin hacminin sabit olması gerekmez.</a:t>
            </a:r>
            <a:endParaRPr lang="tr-TR" sz="2000" dirty="0">
              <a:latin typeface="Arial" pitchFamily="34" charset="0"/>
              <a:cs typeface="Arial" pitchFamily="34" charset="0"/>
            </a:endParaRPr>
          </a:p>
        </p:txBody>
      </p:sp>
      <p:pic>
        <p:nvPicPr>
          <p:cNvPr id="2051" name="Picture 3" descr="C:\Users\xxxxx\Desktop\termooo\resim\ksistem.jpg"/>
          <p:cNvPicPr>
            <a:picLocks noChangeAspect="1" noChangeArrowheads="1"/>
          </p:cNvPicPr>
          <p:nvPr/>
        </p:nvPicPr>
        <p:blipFill>
          <a:blip r:embed="rId3"/>
          <a:srcRect/>
          <a:stretch>
            <a:fillRect/>
          </a:stretch>
        </p:blipFill>
        <p:spPr bwMode="auto">
          <a:xfrm>
            <a:off x="142844" y="3071810"/>
            <a:ext cx="2357454" cy="2187434"/>
          </a:xfrm>
          <a:prstGeom prst="rect">
            <a:avLst/>
          </a:prstGeom>
          <a:noFill/>
        </p:spPr>
      </p:pic>
      <p:pic>
        <p:nvPicPr>
          <p:cNvPr id="2052" name="Picture 4" descr="C:\Users\xxxxx\Desktop\termooo\resim\har.jpg"/>
          <p:cNvPicPr>
            <a:picLocks noChangeAspect="1" noChangeArrowheads="1"/>
          </p:cNvPicPr>
          <p:nvPr/>
        </p:nvPicPr>
        <p:blipFill>
          <a:blip r:embed="rId4"/>
          <a:srcRect/>
          <a:stretch>
            <a:fillRect/>
          </a:stretch>
        </p:blipFill>
        <p:spPr bwMode="auto">
          <a:xfrm>
            <a:off x="6143636" y="4357718"/>
            <a:ext cx="2401470" cy="2071678"/>
          </a:xfrm>
          <a:prstGeom prst="rect">
            <a:avLst/>
          </a:prstGeom>
          <a:noFill/>
        </p:spPr>
      </p:pic>
      <p:sp>
        <p:nvSpPr>
          <p:cNvPr id="8" name="7 Metin kutusu"/>
          <p:cNvSpPr txBox="1"/>
          <p:nvPr/>
        </p:nvSpPr>
        <p:spPr>
          <a:xfrm>
            <a:off x="5715008" y="6407371"/>
            <a:ext cx="3337773" cy="307777"/>
          </a:xfrm>
          <a:prstGeom prst="rect">
            <a:avLst/>
          </a:prstGeom>
          <a:noFill/>
        </p:spPr>
        <p:txBody>
          <a:bodyPr wrap="none" rtlCol="0">
            <a:spAutoFit/>
          </a:bodyPr>
          <a:lstStyle/>
          <a:p>
            <a:r>
              <a:rPr lang="tr-TR" sz="1400" b="1" dirty="0" smtClean="0">
                <a:latin typeface="Arial" pitchFamily="34" charset="0"/>
                <a:cs typeface="Arial" pitchFamily="34" charset="0"/>
              </a:rPr>
              <a:t>Hareket sınıra sahip bir kapalı sistem</a:t>
            </a:r>
            <a:endParaRPr lang="tr-TR" sz="1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85720" y="285728"/>
            <a:ext cx="8572560" cy="4401205"/>
          </a:xfrm>
          <a:prstGeom prst="rect">
            <a:avLst/>
          </a:prstGeom>
          <a:noFill/>
        </p:spPr>
        <p:txBody>
          <a:bodyPr wrap="square" rtlCol="0">
            <a:spAutoFit/>
          </a:bodyPr>
          <a:lstStyle/>
          <a:p>
            <a:pPr algn="just"/>
            <a:r>
              <a:rPr lang="tr-TR" sz="2000" dirty="0" smtClean="0">
                <a:latin typeface="Arial" pitchFamily="34" charset="0"/>
                <a:cs typeface="Arial" pitchFamily="34" charset="0"/>
              </a:rPr>
              <a:t>       </a:t>
            </a:r>
            <a:r>
              <a:rPr lang="tr-TR" sz="2000" b="1" dirty="0" smtClean="0">
                <a:latin typeface="Arial" pitchFamily="34" charset="0"/>
                <a:cs typeface="Arial" pitchFamily="34" charset="0"/>
              </a:rPr>
              <a:t>Açık sistem </a:t>
            </a:r>
            <a:r>
              <a:rPr lang="tr-TR" sz="2000" dirty="0" smtClean="0">
                <a:latin typeface="Arial" pitchFamily="34" charset="0"/>
                <a:cs typeface="Arial" pitchFamily="34" charset="0"/>
              </a:rPr>
              <a:t>veya yaygın olarak bilinen </a:t>
            </a:r>
            <a:r>
              <a:rPr lang="tr-TR" sz="2000" b="1" dirty="0" smtClean="0">
                <a:latin typeface="Arial" pitchFamily="34" charset="0"/>
                <a:cs typeface="Arial" pitchFamily="34" charset="0"/>
              </a:rPr>
              <a:t>kontrol hacmi </a:t>
            </a:r>
            <a:r>
              <a:rPr lang="tr-TR" sz="2000" dirty="0" smtClean="0">
                <a:latin typeface="Arial" pitchFamily="34" charset="0"/>
                <a:cs typeface="Arial" pitchFamily="34" charset="0"/>
              </a:rPr>
              <a:t>problemlerin çözümüne uygun bir şekilde seçilmiş uzayda bir bölgedir. </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a:t>
            </a:r>
            <a:r>
              <a:rPr lang="tr-TR" sz="2000" b="1" dirty="0" smtClean="0">
                <a:latin typeface="Arial" pitchFamily="34" charset="0"/>
                <a:cs typeface="Arial" pitchFamily="34" charset="0"/>
              </a:rPr>
              <a:t>Kontrol hacmi</a:t>
            </a:r>
            <a:r>
              <a:rPr lang="tr-TR" sz="2000" dirty="0" smtClean="0">
                <a:latin typeface="Arial" pitchFamily="34" charset="0"/>
                <a:cs typeface="Arial" pitchFamily="34" charset="0"/>
              </a:rPr>
              <a:t> genellikle kompresör, türbin, lüle gibi içinden kütle akışının olduğu bir makineyi içine alır.</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Kontrol hacminin sınırlarına kontrol yüzeyi adı verilir gerçek ya da hayali olabilirler. Lüle örneğine bakılırsa, lülenin iç yüzeyi sınırın gerçek kısmını oluştururken, giriş ve çıkış alanlarında fiziksel yüzeyler olmadığından bunlar hayali sınırları oluştururlar.</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Kontrol hacmi ile çevresi arasındaki kütle alışverişine ek olarak, kapalı sistemde olduğu gibi kontrol hacmi çevresi ile ısı ve iş etkileşiminde bulunabilir.</a:t>
            </a:r>
            <a:endParaRPr lang="tr-TR" sz="2000" dirty="0">
              <a:latin typeface="Arial" pitchFamily="34" charset="0"/>
              <a:cs typeface="Arial" pitchFamily="34" charset="0"/>
            </a:endParaRPr>
          </a:p>
        </p:txBody>
      </p:sp>
      <p:pic>
        <p:nvPicPr>
          <p:cNvPr id="3074" name="Picture 2" descr="C:\Users\xxxxx\Desktop\termooo\resim\khacmi.jpg"/>
          <p:cNvPicPr>
            <a:picLocks noChangeAspect="1" noChangeArrowheads="1"/>
          </p:cNvPicPr>
          <p:nvPr/>
        </p:nvPicPr>
        <p:blipFill>
          <a:blip r:embed="rId2"/>
          <a:srcRect/>
          <a:stretch>
            <a:fillRect/>
          </a:stretch>
        </p:blipFill>
        <p:spPr bwMode="auto">
          <a:xfrm>
            <a:off x="3000364" y="4372118"/>
            <a:ext cx="4500594" cy="234303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857356" y="68025"/>
            <a:ext cx="5416868" cy="646331"/>
          </a:xfrm>
          <a:prstGeom prst="rect">
            <a:avLst/>
          </a:prstGeom>
          <a:noFill/>
        </p:spPr>
        <p:txBody>
          <a:bodyPr wrap="none" rtlCol="0">
            <a:spAutoFit/>
          </a:bodyPr>
          <a:lstStyle/>
          <a:p>
            <a:r>
              <a:rPr lang="tr-TR" sz="3600" dirty="0" smtClean="0">
                <a:latin typeface="Arial" pitchFamily="34" charset="0"/>
                <a:cs typeface="Arial" pitchFamily="34" charset="0"/>
              </a:rPr>
              <a:t>SİSTEMİN ÖZELLİKLERİ</a:t>
            </a:r>
            <a:endParaRPr lang="tr-TR" sz="3600" dirty="0">
              <a:latin typeface="Arial" pitchFamily="34" charset="0"/>
              <a:cs typeface="Arial" pitchFamily="34" charset="0"/>
            </a:endParaRPr>
          </a:p>
        </p:txBody>
      </p:sp>
      <p:sp>
        <p:nvSpPr>
          <p:cNvPr id="3" name="2 Metin kutusu"/>
          <p:cNvSpPr txBox="1"/>
          <p:nvPr/>
        </p:nvSpPr>
        <p:spPr>
          <a:xfrm>
            <a:off x="285720" y="642918"/>
            <a:ext cx="8572560" cy="3170099"/>
          </a:xfrm>
          <a:prstGeom prst="rect">
            <a:avLst/>
          </a:prstGeom>
          <a:noFill/>
        </p:spPr>
        <p:txBody>
          <a:bodyPr wrap="square" rtlCol="0">
            <a:spAutoFit/>
          </a:bodyPr>
          <a:lstStyle/>
          <a:p>
            <a:pPr algn="just"/>
            <a:r>
              <a:rPr lang="tr-TR" sz="2000" dirty="0" smtClean="0">
                <a:latin typeface="Arial" pitchFamily="34" charset="0"/>
                <a:cs typeface="Arial" pitchFamily="34" charset="0"/>
              </a:rPr>
              <a:t>       Bir sistemi diğerlerinden ayıran her bir niteliğe özellik denir. Yaygın olarak kullanılan özelliklerden bazıları basınç P, sıcaklık T, hacim V ve kütle </a:t>
            </a:r>
            <a:r>
              <a:rPr lang="tr-TR" sz="2000" dirty="0" err="1" smtClean="0">
                <a:latin typeface="Arial" pitchFamily="34" charset="0"/>
                <a:cs typeface="Arial" pitchFamily="34" charset="0"/>
              </a:rPr>
              <a:t>m’dir</a:t>
            </a:r>
            <a:r>
              <a:rPr lang="tr-TR" sz="2000" dirty="0" smtClean="0">
                <a:latin typeface="Arial" pitchFamily="34" charset="0"/>
                <a:cs typeface="Arial" pitchFamily="34" charset="0"/>
              </a:rPr>
              <a:t>.</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Özellikler ya yeğin yada yaygım olarak dikkate alınırlar. </a:t>
            </a:r>
            <a:r>
              <a:rPr lang="tr-TR" sz="2000" b="1" dirty="0" smtClean="0">
                <a:latin typeface="Arial" pitchFamily="34" charset="0"/>
                <a:cs typeface="Arial" pitchFamily="34" charset="0"/>
              </a:rPr>
              <a:t>Yeğin özellikler </a:t>
            </a:r>
            <a:r>
              <a:rPr lang="tr-TR" sz="2000" dirty="0" smtClean="0">
                <a:latin typeface="Arial" pitchFamily="34" charset="0"/>
                <a:cs typeface="Arial" pitchFamily="34" charset="0"/>
              </a:rPr>
              <a:t>sıcaklık, basınç, yoğunluk sistemin kütlesinden bağımsızdırlar. </a:t>
            </a:r>
            <a:r>
              <a:rPr lang="tr-TR" sz="2000" b="1" dirty="0" smtClean="0">
                <a:latin typeface="Arial" pitchFamily="34" charset="0"/>
                <a:cs typeface="Arial" pitchFamily="34" charset="0"/>
              </a:rPr>
              <a:t>Yaygın özellikler</a:t>
            </a:r>
            <a:r>
              <a:rPr lang="tr-TR" sz="2000" dirty="0" smtClean="0">
                <a:latin typeface="Arial" pitchFamily="34" charset="0"/>
                <a:cs typeface="Arial" pitchFamily="34" charset="0"/>
              </a:rPr>
              <a:t> ise sistemin kütlesiyle (büyüklüğüyle) orantılıdır.</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Toplam kütle, toplam hacim ve toplam momentum  yaygın özelliklere örnek olarak verilebilir.</a:t>
            </a:r>
            <a:endParaRPr lang="tr-TR" sz="2000" dirty="0">
              <a:latin typeface="Arial" pitchFamily="34" charset="0"/>
              <a:cs typeface="Arial" pitchFamily="34" charset="0"/>
            </a:endParaRPr>
          </a:p>
        </p:txBody>
      </p:sp>
      <p:sp>
        <p:nvSpPr>
          <p:cNvPr id="4" name="3 Metin kutusu"/>
          <p:cNvSpPr txBox="1"/>
          <p:nvPr/>
        </p:nvSpPr>
        <p:spPr>
          <a:xfrm>
            <a:off x="285720" y="4048788"/>
            <a:ext cx="2539478" cy="523220"/>
          </a:xfrm>
          <a:prstGeom prst="rect">
            <a:avLst/>
          </a:prstGeom>
          <a:noFill/>
        </p:spPr>
        <p:txBody>
          <a:bodyPr wrap="none" rtlCol="0">
            <a:spAutoFit/>
          </a:bodyPr>
          <a:lstStyle/>
          <a:p>
            <a:r>
              <a:rPr lang="tr-TR" sz="2800" b="1" dirty="0" smtClean="0">
                <a:latin typeface="Arial" pitchFamily="34" charset="0"/>
                <a:cs typeface="Arial" pitchFamily="34" charset="0"/>
              </a:rPr>
              <a:t>Sürekli Ortam</a:t>
            </a:r>
            <a:endParaRPr lang="tr-TR" sz="2800" b="1" dirty="0">
              <a:latin typeface="Arial" pitchFamily="34" charset="0"/>
              <a:cs typeface="Arial" pitchFamily="34" charset="0"/>
            </a:endParaRPr>
          </a:p>
        </p:txBody>
      </p:sp>
      <p:sp>
        <p:nvSpPr>
          <p:cNvPr id="5" name="4 Metin kutusu"/>
          <p:cNvSpPr txBox="1"/>
          <p:nvPr/>
        </p:nvSpPr>
        <p:spPr>
          <a:xfrm>
            <a:off x="357158" y="4627915"/>
            <a:ext cx="8572560" cy="1015663"/>
          </a:xfrm>
          <a:prstGeom prst="rect">
            <a:avLst/>
          </a:prstGeom>
          <a:noFill/>
        </p:spPr>
        <p:txBody>
          <a:bodyPr wrap="square" rtlCol="0">
            <a:spAutoFit/>
          </a:bodyPr>
          <a:lstStyle/>
          <a:p>
            <a:pPr algn="just"/>
            <a:r>
              <a:rPr lang="tr-TR" sz="2000" dirty="0" smtClean="0">
                <a:latin typeface="Arial" pitchFamily="34" charset="0"/>
                <a:cs typeface="Arial" pitchFamily="34" charset="0"/>
              </a:rPr>
              <a:t>       Bir maddenin atomik yapısının nasıl olduğunun önemsenmemesi ve boşluklar olmaksızın sürekli, aynı cinsten bir özdeş olarak dikkate alınması ve daha rahat bir yaklaşım olup, buna </a:t>
            </a:r>
            <a:r>
              <a:rPr lang="tr-TR" sz="2000" b="1" dirty="0" smtClean="0">
                <a:latin typeface="Arial" pitchFamily="34" charset="0"/>
                <a:cs typeface="Arial" pitchFamily="34" charset="0"/>
              </a:rPr>
              <a:t>sürekli ortam</a:t>
            </a:r>
            <a:r>
              <a:rPr lang="tr-TR" sz="2000" dirty="0" smtClean="0">
                <a:latin typeface="Arial" pitchFamily="34" charset="0"/>
                <a:cs typeface="Arial" pitchFamily="34" charset="0"/>
              </a:rPr>
              <a:t> adı verilir.</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214414" y="71414"/>
            <a:ext cx="7272247" cy="646331"/>
          </a:xfrm>
          <a:prstGeom prst="rect">
            <a:avLst/>
          </a:prstGeom>
          <a:noFill/>
        </p:spPr>
        <p:txBody>
          <a:bodyPr wrap="none" rtlCol="0">
            <a:spAutoFit/>
          </a:bodyPr>
          <a:lstStyle/>
          <a:p>
            <a:r>
              <a:rPr lang="tr-TR" sz="3600" dirty="0" smtClean="0">
                <a:latin typeface="Arial" pitchFamily="34" charset="0"/>
                <a:cs typeface="Arial" pitchFamily="34" charset="0"/>
              </a:rPr>
              <a:t>YOĞUNLUK VE ÖZGÜL AĞIRLIK </a:t>
            </a:r>
            <a:endParaRPr lang="tr-TR" sz="3600" dirty="0">
              <a:latin typeface="Arial" pitchFamily="34" charset="0"/>
              <a:cs typeface="Arial" pitchFamily="34" charset="0"/>
            </a:endParaRPr>
          </a:p>
        </p:txBody>
      </p:sp>
      <p:sp>
        <p:nvSpPr>
          <p:cNvPr id="3" name="2 Dikdörtgen"/>
          <p:cNvSpPr/>
          <p:nvPr/>
        </p:nvSpPr>
        <p:spPr>
          <a:xfrm>
            <a:off x="142844" y="928670"/>
            <a:ext cx="8786874" cy="4524315"/>
          </a:xfrm>
          <a:prstGeom prst="rect">
            <a:avLst/>
          </a:prstGeom>
        </p:spPr>
        <p:txBody>
          <a:bodyPr wrap="square">
            <a:spAutoFit/>
          </a:bodyPr>
          <a:lstStyle/>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Yoğunluk</a:t>
            </a:r>
            <a:r>
              <a:rPr lang="tr-TR" dirty="0" smtClean="0">
                <a:latin typeface="Arial" pitchFamily="34" charset="0"/>
                <a:cs typeface="Arial" pitchFamily="34" charset="0"/>
              </a:rPr>
              <a:t> birim hacmin kütlesi olarak tanımlanır.</a:t>
            </a:r>
          </a:p>
          <a:p>
            <a:pPr algn="just"/>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r>
              <a:rPr lang="tr-TR" dirty="0" smtClean="0"/>
              <a:t>  </a:t>
            </a:r>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Yoğunluğun tersi </a:t>
            </a:r>
            <a:r>
              <a:rPr lang="tr-TR" b="1" dirty="0" smtClean="0">
                <a:latin typeface="Arial" pitchFamily="34" charset="0"/>
                <a:cs typeface="Arial" pitchFamily="34" charset="0"/>
              </a:rPr>
              <a:t>v</a:t>
            </a:r>
            <a:r>
              <a:rPr lang="tr-TR" dirty="0" smtClean="0">
                <a:latin typeface="Arial" pitchFamily="34" charset="0"/>
                <a:cs typeface="Arial" pitchFamily="34" charset="0"/>
              </a:rPr>
              <a:t> özgül hacim olup, birim kütlenin hacmi olarak ifade edilir.</a:t>
            </a:r>
          </a:p>
          <a:p>
            <a:pPr algn="just"/>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Sıvı ve katıların yoğunluğu, basınca kıyasla sıcaklığa daha fazla bağlıdır.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Bazen bir maddenin yoğunluğu, çok bilinen bir maddenin yoğunluyla kıyaslanarak verilir. Bu büyüklüğe  özgül yoğunluk veya bağıl yoğunluk adı verilir ve maddenin yoğunluğunun standart bir maddenin belirli bir sıcaklıktaki yoğunluğu olarak tanımlanır.</a:t>
            </a:r>
            <a:endParaRPr lang="tr-TR" dirty="0"/>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8197"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14348" y="1500174"/>
            <a:ext cx="1952625" cy="619125"/>
          </a:xfrm>
          <a:prstGeom prst="rect">
            <a:avLst/>
          </a:prstGeom>
          <a:noFill/>
        </p:spPr>
      </p:pic>
      <p:sp>
        <p:nvSpPr>
          <p:cNvPr id="82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8199"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8" y="2857496"/>
            <a:ext cx="1285875" cy="7334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928926" y="68025"/>
            <a:ext cx="3578737" cy="646331"/>
          </a:xfrm>
          <a:prstGeom prst="rect">
            <a:avLst/>
          </a:prstGeom>
          <a:noFill/>
        </p:spPr>
        <p:txBody>
          <a:bodyPr wrap="none" rtlCol="0">
            <a:spAutoFit/>
          </a:bodyPr>
          <a:lstStyle/>
          <a:p>
            <a:r>
              <a:rPr lang="tr-TR" sz="3600" dirty="0" smtClean="0">
                <a:latin typeface="Arial" pitchFamily="34" charset="0"/>
                <a:cs typeface="Arial" pitchFamily="34" charset="0"/>
              </a:rPr>
              <a:t>HAL VE DENGE</a:t>
            </a:r>
            <a:endParaRPr lang="tr-TR" sz="3600" dirty="0">
              <a:latin typeface="Arial" pitchFamily="34" charset="0"/>
              <a:cs typeface="Arial" pitchFamily="34" charset="0"/>
            </a:endParaRPr>
          </a:p>
        </p:txBody>
      </p:sp>
      <p:sp>
        <p:nvSpPr>
          <p:cNvPr id="3" name="2 Dikdörtgen"/>
          <p:cNvSpPr/>
          <p:nvPr/>
        </p:nvSpPr>
        <p:spPr>
          <a:xfrm>
            <a:off x="142844" y="857232"/>
            <a:ext cx="8820326" cy="3693319"/>
          </a:xfrm>
          <a:prstGeom prst="rect">
            <a:avLst/>
          </a:prstGeom>
        </p:spPr>
        <p:txBody>
          <a:bodyPr wrap="square">
            <a:spAutoFit/>
          </a:bodyPr>
          <a:lstStyle/>
          <a:p>
            <a:pPr algn="just"/>
            <a:r>
              <a:rPr lang="tr-TR" dirty="0" smtClean="0">
                <a:latin typeface="Arial" pitchFamily="34" charset="0"/>
                <a:cs typeface="Arial" pitchFamily="34" charset="0"/>
              </a:rPr>
              <a:t>      Termodinamik denge halleri ile ilgilenir. Denge halinde bir sistemin çevresiyle etkileşimi kesildiğinde, bulunduğu halde kalmayı devam ettirir.</a:t>
            </a:r>
          </a:p>
          <a:p>
            <a:pPr algn="just"/>
            <a:endParaRPr lang="tr-TR" dirty="0" smtClean="0">
              <a:latin typeface="Arial" pitchFamily="34" charset="0"/>
              <a:cs typeface="Arial" pitchFamily="34" charset="0"/>
            </a:endParaRPr>
          </a:p>
          <a:p>
            <a:pPr algn="just"/>
            <a:r>
              <a:rPr lang="tr-TR" b="1" dirty="0" smtClean="0">
                <a:latin typeface="Arial" pitchFamily="34" charset="0"/>
                <a:cs typeface="Arial" pitchFamily="34" charset="0"/>
              </a:rPr>
              <a:t>       Mekanik denge </a:t>
            </a:r>
            <a:r>
              <a:rPr lang="tr-TR" dirty="0" smtClean="0">
                <a:latin typeface="Arial" pitchFamily="34" charset="0"/>
                <a:cs typeface="Arial" pitchFamily="34" charset="0"/>
              </a:rPr>
              <a:t>basınçla ilgilidir ve sistemin herhangi bir noktasında basıncın zamana göre değişmediği anlamına gelir.</a:t>
            </a:r>
          </a:p>
          <a:p>
            <a:pPr algn="just"/>
            <a:endParaRPr lang="tr-TR" b="1" dirty="0" smtClean="0">
              <a:latin typeface="Arial" pitchFamily="34" charset="0"/>
              <a:cs typeface="Arial" pitchFamily="34" charset="0"/>
            </a:endParaRPr>
          </a:p>
          <a:p>
            <a:pPr algn="just"/>
            <a:r>
              <a:rPr lang="tr-TR" b="1" dirty="0" smtClean="0">
                <a:latin typeface="Arial" pitchFamily="34" charset="0"/>
                <a:cs typeface="Arial" pitchFamily="34" charset="0"/>
              </a:rPr>
              <a:t>       Kimyasal denge </a:t>
            </a:r>
            <a:r>
              <a:rPr lang="tr-TR" dirty="0" smtClean="0">
                <a:latin typeface="Arial" pitchFamily="34" charset="0"/>
                <a:cs typeface="Arial" pitchFamily="34" charset="0"/>
              </a:rPr>
              <a:t>sistemin kimyasal dengesinin zamanla değişmemesi başka bir değişle  sistemde kimyasal tepkimenin olmamasıdır.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Eğer bir sistemde iki faz bulunup, her fazın kütlesi bir denge düzeyine eriştiğinde orada kalıyorsa sistem </a:t>
            </a:r>
            <a:r>
              <a:rPr lang="tr-TR" b="1" dirty="0" smtClean="0">
                <a:latin typeface="Arial" pitchFamily="34" charset="0"/>
                <a:cs typeface="Arial" pitchFamily="34" charset="0"/>
              </a:rPr>
              <a:t>faz dengesindedir</a:t>
            </a:r>
            <a:r>
              <a:rPr lang="tr-TR" dirty="0" smtClean="0">
                <a:latin typeface="Arial" pitchFamily="34" charset="0"/>
                <a:cs typeface="Arial" pitchFamily="34" charset="0"/>
              </a:rPr>
              <a:t>.</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Tüm denge koşulları sağlanmadıkça sistem denge halinde olmayacaktır.</a:t>
            </a:r>
          </a:p>
        </p:txBody>
      </p:sp>
      <p:pic>
        <p:nvPicPr>
          <p:cNvPr id="7169" name="Picture 1" descr="C:\Users\xxxxx\Desktop\termooo\resim\denge.jpg"/>
          <p:cNvPicPr>
            <a:picLocks noChangeAspect="1" noChangeArrowheads="1"/>
          </p:cNvPicPr>
          <p:nvPr/>
        </p:nvPicPr>
        <p:blipFill>
          <a:blip r:embed="rId2"/>
          <a:srcRect/>
          <a:stretch>
            <a:fillRect/>
          </a:stretch>
        </p:blipFill>
        <p:spPr bwMode="auto">
          <a:xfrm>
            <a:off x="3071802" y="4714884"/>
            <a:ext cx="2857520" cy="1555874"/>
          </a:xfrm>
          <a:prstGeom prst="rect">
            <a:avLst/>
          </a:prstGeom>
          <a:noFill/>
        </p:spPr>
      </p:pic>
      <p:sp>
        <p:nvSpPr>
          <p:cNvPr id="5" name="4 Metin kutusu"/>
          <p:cNvSpPr txBox="1"/>
          <p:nvPr/>
        </p:nvSpPr>
        <p:spPr>
          <a:xfrm>
            <a:off x="3929058" y="6215082"/>
            <a:ext cx="1223412" cy="369332"/>
          </a:xfrm>
          <a:prstGeom prst="rect">
            <a:avLst/>
          </a:prstGeom>
          <a:noFill/>
        </p:spPr>
        <p:txBody>
          <a:bodyPr wrap="none" rtlCol="0">
            <a:spAutoFit/>
          </a:bodyPr>
          <a:lstStyle/>
          <a:p>
            <a:r>
              <a:rPr lang="tr-TR" dirty="0" smtClean="0">
                <a:latin typeface="Arial" pitchFamily="34" charset="0"/>
                <a:cs typeface="Arial" pitchFamily="34" charset="0"/>
              </a:rPr>
              <a:t>Isıl Denge</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TotalTime>
  <Words>1225</Words>
  <Application>Microsoft Office PowerPoint</Application>
  <PresentationFormat>Ekran Gösterisi (4:3)</PresentationFormat>
  <Paragraphs>154</Paragraphs>
  <Slides>18</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18</vt:i4>
      </vt:variant>
    </vt:vector>
  </HeadingPairs>
  <TitlesOfParts>
    <vt:vector size="20" baseType="lpstr">
      <vt:lpstr>Ofis Teması</vt:lpstr>
      <vt:lpstr>Equation</vt:lpstr>
      <vt:lpstr>ENERJİ, ISI VE İŞ</vt:lpstr>
      <vt:lpstr>Genel Bakış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ENERJİ, ISI VE İŞ</dc:title>
  <dc:creator>xxxxx</dc:creator>
  <cp:lastModifiedBy>HB</cp:lastModifiedBy>
  <cp:revision>48</cp:revision>
  <dcterms:created xsi:type="dcterms:W3CDTF">2011-09-26T07:22:56Z</dcterms:created>
  <dcterms:modified xsi:type="dcterms:W3CDTF">2011-10-21T06:10:04Z</dcterms:modified>
</cp:coreProperties>
</file>