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1" r:id="rId5"/>
    <p:sldId id="259" r:id="rId6"/>
    <p:sldId id="263" r:id="rId7"/>
    <p:sldId id="264" r:id="rId8"/>
    <p:sldId id="262" r:id="rId9"/>
    <p:sldId id="267" r:id="rId10"/>
    <p:sldId id="270" r:id="rId11"/>
    <p:sldId id="269" r:id="rId12"/>
    <p:sldId id="268" r:id="rId13"/>
    <p:sldId id="266" r:id="rId14"/>
    <p:sldId id="265" r:id="rId15"/>
    <p:sldId id="274"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944" y="-3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4A523-04DE-4271-ABB3-ECC44028F8DB}" type="datetimeFigureOut">
              <a:rPr lang="tr-TR" smtClean="0"/>
              <a:pPr/>
              <a:t>07.10.2011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EA8F17-DD19-4AFF-9869-935C6A13F698}"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07.10.2011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07.10.2011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428596" y="1571612"/>
            <a:ext cx="8286808" cy="2585323"/>
          </a:xfrm>
          <a:prstGeom prst="rect">
            <a:avLst/>
          </a:prstGeom>
          <a:noFill/>
        </p:spPr>
        <p:txBody>
          <a:bodyPr wrap="square" rtlCol="0">
            <a:spAutoFit/>
          </a:bodyPr>
          <a:lstStyle/>
          <a:p>
            <a:pPr algn="ctr"/>
            <a:r>
              <a:rPr lang="tr-TR" sz="5400" b="1" dirty="0" smtClean="0">
                <a:latin typeface="Arial" pitchFamily="34" charset="0"/>
                <a:cs typeface="Arial" pitchFamily="34" charset="0"/>
              </a:rPr>
              <a:t>ENERJİ, ENERJİ GEÇİŞİ VE GENEL ENERJİ ANALİZİ</a:t>
            </a:r>
            <a:endParaRPr lang="tr-TR" sz="5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14282" y="214290"/>
            <a:ext cx="981615" cy="400110"/>
          </a:xfrm>
          <a:prstGeom prst="rect">
            <a:avLst/>
          </a:prstGeom>
          <a:noFill/>
        </p:spPr>
        <p:txBody>
          <a:bodyPr wrap="none" rtlCol="0">
            <a:spAutoFit/>
          </a:bodyPr>
          <a:lstStyle/>
          <a:p>
            <a:r>
              <a:rPr lang="tr-TR" sz="2000" b="1" dirty="0" smtClean="0">
                <a:latin typeface="Arial" pitchFamily="34" charset="0"/>
                <a:cs typeface="Arial" pitchFamily="34" charset="0"/>
              </a:rPr>
              <a:t>Yay İşi</a:t>
            </a:r>
            <a:endParaRPr lang="tr-TR" b="1" dirty="0">
              <a:latin typeface="Arial" pitchFamily="34" charset="0"/>
              <a:cs typeface="Arial" pitchFamily="34" charset="0"/>
            </a:endParaRPr>
          </a:p>
        </p:txBody>
      </p:sp>
      <p:pic>
        <p:nvPicPr>
          <p:cNvPr id="2051" name="Picture 3" descr="C:\Users\Proje\Desktop\termooo\resim\yay.jpg"/>
          <p:cNvPicPr>
            <a:picLocks noChangeAspect="1" noChangeArrowheads="1"/>
          </p:cNvPicPr>
          <p:nvPr/>
        </p:nvPicPr>
        <p:blipFill>
          <a:blip r:embed="rId2"/>
          <a:srcRect/>
          <a:stretch>
            <a:fillRect/>
          </a:stretch>
        </p:blipFill>
        <p:spPr bwMode="auto">
          <a:xfrm>
            <a:off x="642910" y="785794"/>
            <a:ext cx="2214578" cy="2578708"/>
          </a:xfrm>
          <a:prstGeom prst="rect">
            <a:avLst/>
          </a:prstGeom>
          <a:noFill/>
        </p:spPr>
      </p:pic>
      <p:sp>
        <p:nvSpPr>
          <p:cNvPr id="5" name="4 Metin kutusu"/>
          <p:cNvSpPr txBox="1"/>
          <p:nvPr/>
        </p:nvSpPr>
        <p:spPr>
          <a:xfrm>
            <a:off x="4071934" y="1071546"/>
            <a:ext cx="1550424" cy="369332"/>
          </a:xfrm>
          <a:prstGeom prst="rect">
            <a:avLst/>
          </a:prstGeom>
          <a:noFill/>
        </p:spPr>
        <p:txBody>
          <a:bodyPr wrap="none" rtlCol="0">
            <a:spAutoFit/>
          </a:bodyPr>
          <a:lstStyle/>
          <a:p>
            <a:r>
              <a:rPr lang="tr-TR" b="1" dirty="0" smtClean="0">
                <a:latin typeface="Arial" pitchFamily="34" charset="0"/>
                <a:cs typeface="Arial" pitchFamily="34" charset="0"/>
              </a:rPr>
              <a:t>F = </a:t>
            </a:r>
            <a:r>
              <a:rPr lang="tr-TR" b="1" dirty="0" err="1" smtClean="0">
                <a:latin typeface="Arial" pitchFamily="34" charset="0"/>
                <a:cs typeface="Arial" pitchFamily="34" charset="0"/>
              </a:rPr>
              <a:t>kx</a:t>
            </a:r>
            <a:r>
              <a:rPr lang="tr-TR" b="1" dirty="0" smtClean="0">
                <a:latin typeface="Arial" pitchFamily="34" charset="0"/>
                <a:cs typeface="Arial" pitchFamily="34" charset="0"/>
              </a:rPr>
              <a:t>    (</a:t>
            </a:r>
            <a:r>
              <a:rPr lang="tr-TR" b="1" dirty="0" err="1" smtClean="0">
                <a:latin typeface="Arial" pitchFamily="34" charset="0"/>
                <a:cs typeface="Arial" pitchFamily="34" charset="0"/>
              </a:rPr>
              <a:t>kN</a:t>
            </a:r>
            <a:r>
              <a:rPr lang="tr-TR" b="1" dirty="0" smtClean="0">
                <a:latin typeface="Arial" pitchFamily="34" charset="0"/>
                <a:cs typeface="Arial" pitchFamily="34" charset="0"/>
              </a:rPr>
              <a:t>)</a:t>
            </a:r>
            <a:endParaRPr lang="tr-TR" b="1" dirty="0">
              <a:latin typeface="Arial" pitchFamily="34" charset="0"/>
              <a:cs typeface="Arial" pitchFamily="34" charset="0"/>
            </a:endParaRPr>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05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143372" y="1785926"/>
            <a:ext cx="3152775" cy="552450"/>
          </a:xfrm>
          <a:prstGeom prst="rect">
            <a:avLst/>
          </a:prstGeom>
          <a:noFill/>
        </p:spPr>
      </p:pic>
      <p:sp>
        <p:nvSpPr>
          <p:cNvPr id="8" name="7 Dikdörtgen"/>
          <p:cNvSpPr/>
          <p:nvPr/>
        </p:nvSpPr>
        <p:spPr>
          <a:xfrm>
            <a:off x="285720" y="3571876"/>
            <a:ext cx="5080686" cy="400110"/>
          </a:xfrm>
          <a:prstGeom prst="rect">
            <a:avLst/>
          </a:prstGeom>
        </p:spPr>
        <p:txBody>
          <a:bodyPr wrap="none">
            <a:spAutoFit/>
          </a:bodyPr>
          <a:lstStyle/>
          <a:p>
            <a:r>
              <a:rPr lang="tr-TR" sz="2000" b="1" dirty="0" smtClean="0">
                <a:latin typeface="Arial" pitchFamily="34" charset="0"/>
                <a:cs typeface="Arial" pitchFamily="34" charset="0"/>
              </a:rPr>
              <a:t>Esnek </a:t>
            </a:r>
            <a:r>
              <a:rPr lang="tr-TR" sz="2000" b="1" dirty="0" smtClean="0">
                <a:latin typeface="Arial" pitchFamily="34" charset="0"/>
                <a:cs typeface="Arial" pitchFamily="34" charset="0"/>
              </a:rPr>
              <a:t>Katı Çubuklar Üzerinde Yapılan İş</a:t>
            </a:r>
            <a:endParaRPr lang="tr-TR" sz="2000" b="1" dirty="0">
              <a:latin typeface="Arial" pitchFamily="34" charset="0"/>
              <a:cs typeface="Arial" pitchFamily="34" charset="0"/>
            </a:endParaRPr>
          </a:p>
        </p:txBody>
      </p:sp>
      <p:pic>
        <p:nvPicPr>
          <p:cNvPr id="2054" name="Picture 6"/>
          <p:cNvPicPr>
            <a:picLocks noChangeAspect="1" noChangeArrowheads="1"/>
          </p:cNvPicPr>
          <p:nvPr/>
        </p:nvPicPr>
        <p:blipFill>
          <a:blip r:embed="rId4"/>
          <a:srcRect/>
          <a:stretch>
            <a:fillRect/>
          </a:stretch>
        </p:blipFill>
        <p:spPr bwMode="auto">
          <a:xfrm>
            <a:off x="857224" y="4071942"/>
            <a:ext cx="1638300" cy="2200275"/>
          </a:xfrm>
          <a:prstGeom prst="rect">
            <a:avLst/>
          </a:prstGeom>
          <a:noFill/>
          <a:ln w="9525">
            <a:noFill/>
            <a:miter lim="800000"/>
            <a:headEnd/>
            <a:tailEnd/>
          </a:ln>
          <a:effectLst/>
        </p:spPr>
      </p:pic>
      <p:sp>
        <p:nvSpPr>
          <p:cNvPr id="20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055"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857620" y="5286388"/>
            <a:ext cx="4095750" cy="657225"/>
          </a:xfrm>
          <a:prstGeom prst="rect">
            <a:avLst/>
          </a:prstGeom>
          <a:noFill/>
        </p:spPr>
      </p:pic>
      <p:sp>
        <p:nvSpPr>
          <p:cNvPr id="2058"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057"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500562" y="4643446"/>
            <a:ext cx="1847850" cy="3048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14282" y="142852"/>
            <a:ext cx="8715436" cy="523220"/>
          </a:xfrm>
          <a:prstGeom prst="rect">
            <a:avLst/>
          </a:prstGeom>
          <a:noFill/>
        </p:spPr>
        <p:txBody>
          <a:bodyPr wrap="square" rtlCol="0">
            <a:spAutoFit/>
          </a:bodyPr>
          <a:lstStyle/>
          <a:p>
            <a:pPr algn="ctr"/>
            <a:r>
              <a:rPr lang="tr-TR" sz="2800" b="1" dirty="0" smtClean="0">
                <a:latin typeface="Arial" pitchFamily="34" charset="0"/>
                <a:cs typeface="Arial" pitchFamily="34" charset="0"/>
              </a:rPr>
              <a:t>TERMODİNAMİĞİN BİRİNCİ YASASI</a:t>
            </a:r>
            <a:endParaRPr lang="tr-TR" dirty="0">
              <a:latin typeface="Arial" pitchFamily="34" charset="0"/>
              <a:cs typeface="Arial" pitchFamily="34" charset="0"/>
            </a:endParaRPr>
          </a:p>
        </p:txBody>
      </p:sp>
      <p:sp>
        <p:nvSpPr>
          <p:cNvPr id="3" name="2 Dikdörtgen"/>
          <p:cNvSpPr/>
          <p:nvPr/>
        </p:nvSpPr>
        <p:spPr>
          <a:xfrm>
            <a:off x="285720" y="719721"/>
            <a:ext cx="8643998" cy="923330"/>
          </a:xfrm>
          <a:prstGeom prst="rect">
            <a:avLst/>
          </a:prstGeom>
        </p:spPr>
        <p:txBody>
          <a:bodyPr wrap="square">
            <a:spAutoFit/>
          </a:bodyPr>
          <a:lstStyle/>
          <a:p>
            <a:pPr algn="just"/>
            <a:r>
              <a:rPr lang="tr-TR" dirty="0" smtClean="0">
                <a:latin typeface="Arial" pitchFamily="34" charset="0"/>
                <a:cs typeface="Arial" pitchFamily="34" charset="0"/>
              </a:rPr>
              <a:t>       Termodinamiğin birinci yasası enerjinin korunumu ile ilgilidir. T.D.1. yasası enerjinin var veya yok edilemeyeceğini, ancak bir biçimden diğerine dönüşebileceğini vurgular.</a:t>
            </a:r>
          </a:p>
        </p:txBody>
      </p:sp>
      <p:sp>
        <p:nvSpPr>
          <p:cNvPr id="4" name="3 Metin kutusu"/>
          <p:cNvSpPr txBox="1"/>
          <p:nvPr/>
        </p:nvSpPr>
        <p:spPr>
          <a:xfrm>
            <a:off x="214282" y="3286124"/>
            <a:ext cx="2735044" cy="400110"/>
          </a:xfrm>
          <a:prstGeom prst="rect">
            <a:avLst/>
          </a:prstGeom>
          <a:noFill/>
        </p:spPr>
        <p:txBody>
          <a:bodyPr wrap="none" rtlCol="0">
            <a:spAutoFit/>
          </a:bodyPr>
          <a:lstStyle/>
          <a:p>
            <a:r>
              <a:rPr lang="tr-TR" sz="2000" b="1" dirty="0" smtClean="0">
                <a:latin typeface="Arial" pitchFamily="34" charset="0"/>
                <a:cs typeface="Arial" pitchFamily="34" charset="0"/>
              </a:rPr>
              <a:t>Enerjinin Korunumu:</a:t>
            </a:r>
            <a:endParaRPr lang="tr-TR" b="1" dirty="0">
              <a:latin typeface="Arial" pitchFamily="34" charset="0"/>
              <a:cs typeface="Arial" pitchFamily="34" charset="0"/>
            </a:endParaRPr>
          </a:p>
        </p:txBody>
      </p:sp>
      <p:sp>
        <p:nvSpPr>
          <p:cNvPr id="5" name="4 Dikdörtgen"/>
          <p:cNvSpPr/>
          <p:nvPr/>
        </p:nvSpPr>
        <p:spPr>
          <a:xfrm>
            <a:off x="214282" y="3791554"/>
            <a:ext cx="8643998" cy="923330"/>
          </a:xfrm>
          <a:prstGeom prst="rect">
            <a:avLst/>
          </a:prstGeom>
        </p:spPr>
        <p:txBody>
          <a:bodyPr wrap="square">
            <a:spAutoFit/>
          </a:bodyPr>
          <a:lstStyle/>
          <a:p>
            <a:pPr algn="just"/>
            <a:r>
              <a:rPr lang="tr-TR" dirty="0" smtClean="0">
                <a:latin typeface="Arial" pitchFamily="34" charset="0"/>
                <a:cs typeface="Arial" pitchFamily="34" charset="0"/>
              </a:rPr>
              <a:t>       Enerjinin korunumu ilkesi bir hal değişimi sırasında kapalı bir sistemin toplam enerjisindeki  net değişim (artma veya azalma) sisteme giren toplam enerji ile sistemden çıkan toplam enerjinin farkına eşit olduğunu ifade eder.</a:t>
            </a: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40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357290" y="4929198"/>
            <a:ext cx="6790370" cy="642942"/>
          </a:xfrm>
          <a:prstGeom prst="rect">
            <a:avLst/>
          </a:prstGeom>
          <a:noFill/>
        </p:spPr>
      </p:pic>
      <p:sp>
        <p:nvSpPr>
          <p:cNvPr id="4099" name="Rectangle 3"/>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41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410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357554" y="5929330"/>
            <a:ext cx="2765990" cy="500066"/>
          </a:xfrm>
          <a:prstGeom prst="rect">
            <a:avLst/>
          </a:prstGeom>
          <a:noFill/>
        </p:spPr>
      </p:pic>
      <p:sp>
        <p:nvSpPr>
          <p:cNvPr id="11" name="10 Dikdörtgen"/>
          <p:cNvSpPr/>
          <p:nvPr/>
        </p:nvSpPr>
        <p:spPr>
          <a:xfrm>
            <a:off x="357158" y="1857364"/>
            <a:ext cx="8501122" cy="923330"/>
          </a:xfrm>
          <a:prstGeom prst="rect">
            <a:avLst/>
          </a:prstGeom>
        </p:spPr>
        <p:txBody>
          <a:bodyPr wrap="square">
            <a:spAutoFit/>
          </a:bodyPr>
          <a:lstStyle/>
          <a:p>
            <a:pPr algn="just"/>
            <a:r>
              <a:rPr lang="tr-TR" dirty="0" smtClean="0">
                <a:latin typeface="Arial" pitchFamily="34" charset="0"/>
                <a:cs typeface="Arial" pitchFamily="34" charset="0"/>
              </a:rPr>
              <a:t>     T.D.1. yasasında, şöyle ifade edilebilir: ”Kapalı bir sistemin belirli bir durumu arasında gerçekleşebilecek tüm </a:t>
            </a:r>
            <a:r>
              <a:rPr lang="tr-TR" dirty="0" err="1" smtClean="0">
                <a:latin typeface="Arial" pitchFamily="34" charset="0"/>
                <a:cs typeface="Arial" pitchFamily="34" charset="0"/>
              </a:rPr>
              <a:t>adyabatik</a:t>
            </a:r>
            <a:r>
              <a:rPr lang="tr-TR" dirty="0" smtClean="0">
                <a:latin typeface="Arial" pitchFamily="34" charset="0"/>
                <a:cs typeface="Arial" pitchFamily="34" charset="0"/>
              </a:rPr>
              <a:t> durum değişimleri sırasında yapılan net iş, sisteme veya durum değişimlerine bağlı olmaksızın aynıdır.</a:t>
            </a:r>
            <a:endParaRPr lang="tr-T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14282" y="214290"/>
            <a:ext cx="3953326" cy="400110"/>
          </a:xfrm>
          <a:prstGeom prst="rect">
            <a:avLst/>
          </a:prstGeom>
          <a:noFill/>
        </p:spPr>
        <p:txBody>
          <a:bodyPr wrap="none" rtlCol="0">
            <a:spAutoFit/>
          </a:bodyPr>
          <a:lstStyle/>
          <a:p>
            <a:r>
              <a:rPr lang="tr-TR" sz="2000" b="1" dirty="0" smtClean="0">
                <a:latin typeface="Arial" pitchFamily="34" charset="0"/>
                <a:cs typeface="Arial" pitchFamily="34" charset="0"/>
              </a:rPr>
              <a:t>Bir sistemdeki enerji değişimi </a:t>
            </a:r>
            <a:endParaRPr lang="tr-TR" b="1" dirty="0">
              <a:latin typeface="Arial" pitchFamily="34" charset="0"/>
              <a:cs typeface="Arial" pitchFamily="34" charset="0"/>
            </a:endParaRPr>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07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017740" y="214290"/>
            <a:ext cx="982888" cy="385186"/>
          </a:xfrm>
          <a:prstGeom prst="rect">
            <a:avLst/>
          </a:prstGeom>
          <a:noFill/>
        </p:spPr>
      </p:pic>
      <p:sp>
        <p:nvSpPr>
          <p:cNvPr id="5" name="4 Dikdörtgen"/>
          <p:cNvSpPr/>
          <p:nvPr/>
        </p:nvSpPr>
        <p:spPr>
          <a:xfrm>
            <a:off x="285720" y="2000240"/>
            <a:ext cx="8643998" cy="369332"/>
          </a:xfrm>
          <a:prstGeom prst="rect">
            <a:avLst/>
          </a:prstGeom>
        </p:spPr>
        <p:txBody>
          <a:bodyPr wrap="square">
            <a:spAutoFit/>
          </a:bodyPr>
          <a:lstStyle/>
          <a:p>
            <a:pPr algn="ctr"/>
            <a:r>
              <a:rPr lang="tr-TR" dirty="0" smtClean="0">
                <a:latin typeface="Arial" pitchFamily="34" charset="0"/>
                <a:cs typeface="Arial" pitchFamily="34" charset="0"/>
              </a:rPr>
              <a:t>Enerji değişimi = Son haldeki enerji – İlk haldeki enerji</a:t>
            </a:r>
          </a:p>
        </p:txBody>
      </p:sp>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07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42708" y="2536731"/>
            <a:ext cx="3300928" cy="357190"/>
          </a:xfrm>
          <a:prstGeom prst="rect">
            <a:avLst/>
          </a:prstGeom>
          <a:noFill/>
        </p:spPr>
      </p:pic>
      <p:sp>
        <p:nvSpPr>
          <p:cNvPr id="8" name="7 Dikdörtgen"/>
          <p:cNvSpPr/>
          <p:nvPr/>
        </p:nvSpPr>
        <p:spPr>
          <a:xfrm>
            <a:off x="214282" y="3031996"/>
            <a:ext cx="8643998" cy="1754326"/>
          </a:xfrm>
          <a:prstGeom prst="rect">
            <a:avLst/>
          </a:prstGeom>
        </p:spPr>
        <p:txBody>
          <a:bodyPr wrap="square">
            <a:spAutoFit/>
          </a:bodyPr>
          <a:lstStyle/>
          <a:p>
            <a:pPr algn="just"/>
            <a:r>
              <a:rPr lang="tr-TR" dirty="0" smtClean="0">
                <a:latin typeface="Arial" pitchFamily="34" charset="0"/>
                <a:cs typeface="Arial" pitchFamily="34" charset="0"/>
              </a:rPr>
              <a:t>     Enerjini bir özellik olduğu ve bu özellik değerinin sistem durumunda değişme olmadan değişemeyeceği hatırlanmalıdır. Bunun için, hal değişimi boyunca sistemin durumunda değişme olmuyorsa, sistemin enerji değişimi sıfır olur.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Enerji, iç(duyulur, gizli, kimyasal ve nükleer), kinetik, potansiyel, elektrik ve manyetik gibi farklı biçimlerde bulunabilir ve sistemin toplam enerjisi E oluşturur. </a:t>
            </a:r>
          </a:p>
        </p:txBody>
      </p:sp>
      <p:sp>
        <p:nvSpPr>
          <p:cNvPr id="30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07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143240" y="5000636"/>
            <a:ext cx="2648142" cy="357190"/>
          </a:xfrm>
          <a:prstGeom prst="rect">
            <a:avLst/>
          </a:prstGeom>
          <a:noFill/>
        </p:spPr>
      </p:pic>
      <p:sp>
        <p:nvSpPr>
          <p:cNvPr id="11" name="10 Dikdörtgen"/>
          <p:cNvSpPr/>
          <p:nvPr/>
        </p:nvSpPr>
        <p:spPr>
          <a:xfrm>
            <a:off x="285720" y="5497313"/>
            <a:ext cx="8643998" cy="646331"/>
          </a:xfrm>
          <a:prstGeom prst="rect">
            <a:avLst/>
          </a:prstGeom>
        </p:spPr>
        <p:txBody>
          <a:bodyPr wrap="square">
            <a:spAutoFit/>
          </a:bodyPr>
          <a:lstStyle/>
          <a:p>
            <a:pPr algn="just"/>
            <a:r>
              <a:rPr lang="tr-TR" dirty="0" smtClean="0">
                <a:latin typeface="Arial" pitchFamily="34" charset="0"/>
                <a:cs typeface="Arial" pitchFamily="34" charset="0"/>
              </a:rPr>
              <a:t>     </a:t>
            </a:r>
            <a:r>
              <a:rPr lang="tr-TR" b="1" dirty="0" smtClean="0">
                <a:latin typeface="Arial" pitchFamily="34" charset="0"/>
                <a:cs typeface="Arial" pitchFamily="34" charset="0"/>
              </a:rPr>
              <a:t>Hareketsiz kapalı sistemlerin </a:t>
            </a:r>
            <a:r>
              <a:rPr lang="tr-TR" dirty="0" smtClean="0">
                <a:latin typeface="Arial" pitchFamily="34" charset="0"/>
                <a:cs typeface="Arial" pitchFamily="34" charset="0"/>
              </a:rPr>
              <a:t>kinetik ve potansiyel enerjilerindeki değişimler sıfıra eşit olur. (∆KE = ∆PE = 0)  bu durumda toplam enerji (∆E = ∆U)</a:t>
            </a:r>
          </a:p>
        </p:txBody>
      </p:sp>
      <p:sp>
        <p:nvSpPr>
          <p:cNvPr id="12" name="11 Dikdörtgen"/>
          <p:cNvSpPr/>
          <p:nvPr/>
        </p:nvSpPr>
        <p:spPr>
          <a:xfrm>
            <a:off x="366682" y="934034"/>
            <a:ext cx="8643998" cy="923330"/>
          </a:xfrm>
          <a:prstGeom prst="rect">
            <a:avLst/>
          </a:prstGeom>
        </p:spPr>
        <p:txBody>
          <a:bodyPr wrap="square">
            <a:spAutoFit/>
          </a:bodyPr>
          <a:lstStyle/>
          <a:p>
            <a:pPr algn="just"/>
            <a:r>
              <a:rPr lang="tr-TR" dirty="0" smtClean="0">
                <a:latin typeface="Arial" pitchFamily="34" charset="0"/>
                <a:cs typeface="Arial" pitchFamily="34" charset="0"/>
              </a:rPr>
              <a:t>     Bir hal değişimi boyunca kapalı bir sistemdeki enerji değişimi, hal değişiminin başlangıcında ve sonunda sistemdeki enerjilerin hesaplanmasını ve farkların alınmasını kapsamaktadır.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14282" y="142852"/>
            <a:ext cx="6308522" cy="400110"/>
          </a:xfrm>
          <a:prstGeom prst="rect">
            <a:avLst/>
          </a:prstGeom>
          <a:noFill/>
        </p:spPr>
        <p:txBody>
          <a:bodyPr wrap="none" rtlCol="0">
            <a:spAutoFit/>
          </a:bodyPr>
          <a:lstStyle/>
          <a:p>
            <a:r>
              <a:rPr lang="tr-TR" sz="2000" b="1" dirty="0" smtClean="0">
                <a:latin typeface="Arial" pitchFamily="34" charset="0"/>
                <a:cs typeface="Arial" pitchFamily="34" charset="0"/>
              </a:rPr>
              <a:t>Enerji Geçişinin Gerçekleşme Yolları </a:t>
            </a:r>
            <a:r>
              <a:rPr lang="tr-TR" sz="2000" b="1" dirty="0" err="1" smtClean="0">
                <a:latin typeface="Arial" pitchFamily="34" charset="0"/>
                <a:cs typeface="Arial" pitchFamily="34" charset="0"/>
              </a:rPr>
              <a:t>E</a:t>
            </a:r>
            <a:r>
              <a:rPr lang="tr-TR" sz="2000" b="1" baseline="-25000" dirty="0" err="1" smtClean="0">
                <a:latin typeface="Arial" pitchFamily="34" charset="0"/>
                <a:cs typeface="Arial" pitchFamily="34" charset="0"/>
              </a:rPr>
              <a:t>giren</a:t>
            </a:r>
            <a:r>
              <a:rPr lang="tr-TR" sz="2000" b="1" dirty="0" smtClean="0">
                <a:latin typeface="Arial" pitchFamily="34" charset="0"/>
                <a:cs typeface="Arial" pitchFamily="34" charset="0"/>
              </a:rPr>
              <a:t> ve </a:t>
            </a:r>
            <a:r>
              <a:rPr lang="tr-TR" sz="2000" b="1" dirty="0" err="1" smtClean="0">
                <a:latin typeface="Arial" pitchFamily="34" charset="0"/>
                <a:cs typeface="Arial" pitchFamily="34" charset="0"/>
              </a:rPr>
              <a:t>E</a:t>
            </a:r>
            <a:r>
              <a:rPr lang="tr-TR" sz="2000" b="1" baseline="-25000" dirty="0" err="1" smtClean="0">
                <a:latin typeface="Arial" pitchFamily="34" charset="0"/>
                <a:cs typeface="Arial" pitchFamily="34" charset="0"/>
              </a:rPr>
              <a:t>çıkan</a:t>
            </a:r>
            <a:endParaRPr lang="tr-TR" b="1" baseline="-25000" dirty="0">
              <a:latin typeface="Arial" pitchFamily="34" charset="0"/>
              <a:cs typeface="Arial" pitchFamily="34" charset="0"/>
            </a:endParaRPr>
          </a:p>
        </p:txBody>
      </p:sp>
      <p:sp>
        <p:nvSpPr>
          <p:cNvPr id="3" name="2 Dikdörtgen"/>
          <p:cNvSpPr/>
          <p:nvPr/>
        </p:nvSpPr>
        <p:spPr>
          <a:xfrm>
            <a:off x="285720" y="571480"/>
            <a:ext cx="8643998" cy="4247317"/>
          </a:xfrm>
          <a:prstGeom prst="rect">
            <a:avLst/>
          </a:prstGeom>
        </p:spPr>
        <p:txBody>
          <a:bodyPr wrap="square">
            <a:spAutoFit/>
          </a:bodyPr>
          <a:lstStyle/>
          <a:p>
            <a:pPr algn="just"/>
            <a:r>
              <a:rPr lang="tr-TR" dirty="0" smtClean="0">
                <a:latin typeface="Arial" pitchFamily="34" charset="0"/>
                <a:cs typeface="Arial" pitchFamily="34" charset="0"/>
              </a:rPr>
              <a:t>       Bir enerji sisteme veya sistemden üç farklı şekilde aktarılabilir: </a:t>
            </a:r>
            <a:r>
              <a:rPr lang="tr-TR" b="1" dirty="0" smtClean="0">
                <a:latin typeface="Arial" pitchFamily="34" charset="0"/>
                <a:cs typeface="Arial" pitchFamily="34" charset="0"/>
              </a:rPr>
              <a:t>ısı, iş ve kütle akışı. </a:t>
            </a:r>
          </a:p>
          <a:p>
            <a:pPr algn="just"/>
            <a:endParaRPr lang="tr-TR" b="1" dirty="0" smtClean="0">
              <a:latin typeface="Arial" pitchFamily="34" charset="0"/>
              <a:cs typeface="Arial" pitchFamily="34" charset="0"/>
            </a:endParaRPr>
          </a:p>
          <a:p>
            <a:pPr algn="just"/>
            <a:r>
              <a:rPr lang="tr-TR" b="1" dirty="0" smtClean="0">
                <a:latin typeface="Arial" pitchFamily="34" charset="0"/>
                <a:cs typeface="Arial" pitchFamily="34" charset="0"/>
              </a:rPr>
              <a:t>1. Isı geçişi Q:</a:t>
            </a:r>
            <a:r>
              <a:rPr lang="tr-TR" dirty="0" smtClean="0">
                <a:latin typeface="Arial" pitchFamily="34" charset="0"/>
                <a:cs typeface="Arial" pitchFamily="34" charset="0"/>
              </a:rPr>
              <a:t> Bir sisteme ısı geçişi olursa moleküllerin enerjileri artar bunun sonucunda da sistemin iç enerjisinde artış olur. Eğer sistemden ısı kaybı olursa sistemin iç enerjisi azalır.</a:t>
            </a:r>
          </a:p>
          <a:p>
            <a:pPr algn="just"/>
            <a:endParaRPr lang="tr-TR" b="1" dirty="0" smtClean="0">
              <a:latin typeface="Arial" pitchFamily="34" charset="0"/>
              <a:cs typeface="Arial" pitchFamily="34" charset="0"/>
            </a:endParaRPr>
          </a:p>
          <a:p>
            <a:pPr algn="just"/>
            <a:r>
              <a:rPr lang="tr-TR" b="1" dirty="0" smtClean="0">
                <a:latin typeface="Arial" pitchFamily="34" charset="0"/>
                <a:cs typeface="Arial" pitchFamily="34" charset="0"/>
              </a:rPr>
              <a:t>2. İş Geçişi W: </a:t>
            </a:r>
            <a:r>
              <a:rPr lang="tr-TR" dirty="0" smtClean="0">
                <a:latin typeface="Arial" pitchFamily="34" charset="0"/>
                <a:cs typeface="Arial" pitchFamily="34" charset="0"/>
              </a:rPr>
              <a:t>Enerji etkileşimi sistem ile çevresi arasındaki sıcaklık farkından kaynaklanmıyor ise yapılan iştir. Bir sisteme iş geçişi sistemin enerjisini arttırır ve bir sistemden iş geçişi sistemin enerjisini azaltır.</a:t>
            </a:r>
          </a:p>
          <a:p>
            <a:pPr algn="just"/>
            <a:endParaRPr lang="tr-TR" dirty="0" smtClean="0">
              <a:latin typeface="Arial" pitchFamily="34" charset="0"/>
              <a:cs typeface="Arial" pitchFamily="34" charset="0"/>
            </a:endParaRPr>
          </a:p>
          <a:p>
            <a:pPr algn="just"/>
            <a:r>
              <a:rPr lang="tr-TR" b="1" dirty="0" smtClean="0">
                <a:latin typeface="Arial" pitchFamily="34" charset="0"/>
                <a:cs typeface="Arial" pitchFamily="34" charset="0"/>
              </a:rPr>
              <a:t>3. Kütle Akışı: </a:t>
            </a:r>
            <a:r>
              <a:rPr lang="tr-TR" dirty="0" smtClean="0">
                <a:latin typeface="Arial" pitchFamily="34" charset="0"/>
                <a:cs typeface="Arial" pitchFamily="34" charset="0"/>
              </a:rPr>
              <a:t>Sisteme veya sistemden olan kütle akışı ilave enerji geçişi mekanizması sağlamaktadır. Bir sisteme kütle girdiğinde sistemin enerjisi artar çünkü kütle beraberinde enerji taşır, sistemden kütle çıkışı olduğunda sistemdeki enerjide azalma olur.</a:t>
            </a: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0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5720" y="4929198"/>
            <a:ext cx="7833546" cy="428628"/>
          </a:xfrm>
          <a:prstGeom prst="rect">
            <a:avLst/>
          </a:prstGeom>
          <a:noFill/>
        </p:spPr>
      </p:pic>
      <p:sp>
        <p:nvSpPr>
          <p:cNvPr id="6" name="5 Dikdörtgen"/>
          <p:cNvSpPr/>
          <p:nvPr/>
        </p:nvSpPr>
        <p:spPr>
          <a:xfrm>
            <a:off x="8197211" y="4834606"/>
            <a:ext cx="875383" cy="523220"/>
          </a:xfrm>
          <a:prstGeom prst="rect">
            <a:avLst/>
          </a:prstGeom>
        </p:spPr>
        <p:txBody>
          <a:bodyPr wrap="square">
            <a:spAutoFit/>
          </a:bodyPr>
          <a:lstStyle/>
          <a:p>
            <a:r>
              <a:rPr lang="tr-TR" sz="1400" b="1" dirty="0" smtClean="0">
                <a:latin typeface="Arial" pitchFamily="34" charset="0"/>
                <a:cs typeface="Arial" pitchFamily="34" charset="0"/>
              </a:rPr>
              <a:t>g: giren </a:t>
            </a:r>
            <a:br>
              <a:rPr lang="tr-TR" sz="1400" b="1" dirty="0" smtClean="0">
                <a:latin typeface="Arial" pitchFamily="34" charset="0"/>
                <a:cs typeface="Arial" pitchFamily="34" charset="0"/>
              </a:rPr>
            </a:br>
            <a:r>
              <a:rPr lang="tr-TR" sz="1400" b="1" dirty="0" smtClean="0">
                <a:latin typeface="Arial" pitchFamily="34" charset="0"/>
                <a:cs typeface="Arial" pitchFamily="34" charset="0"/>
              </a:rPr>
              <a:t>ç: çıkan</a:t>
            </a:r>
            <a:endParaRPr lang="tr-TR" sz="1400" b="1" dirty="0"/>
          </a:p>
        </p:txBody>
      </p:sp>
      <p:sp>
        <p:nvSpPr>
          <p:cNvPr id="7" name="6 Dikdörtgen"/>
          <p:cNvSpPr/>
          <p:nvPr/>
        </p:nvSpPr>
        <p:spPr>
          <a:xfrm>
            <a:off x="285720" y="5572140"/>
            <a:ext cx="8643998" cy="923330"/>
          </a:xfrm>
          <a:prstGeom prst="rect">
            <a:avLst/>
          </a:prstGeom>
        </p:spPr>
        <p:txBody>
          <a:bodyPr wrap="square">
            <a:spAutoFit/>
          </a:bodyPr>
          <a:lstStyle/>
          <a:p>
            <a:pPr algn="just"/>
            <a:r>
              <a:rPr lang="tr-TR" dirty="0" smtClean="0">
                <a:latin typeface="Arial" pitchFamily="34" charset="0"/>
                <a:cs typeface="Arial" pitchFamily="34" charset="0"/>
              </a:rPr>
              <a:t>       </a:t>
            </a:r>
            <a:r>
              <a:rPr lang="tr-TR" dirty="0" err="1" smtClean="0">
                <a:latin typeface="Arial" pitchFamily="34" charset="0"/>
                <a:cs typeface="Arial" pitchFamily="34" charset="0"/>
              </a:rPr>
              <a:t>Adyabatik</a:t>
            </a:r>
            <a:r>
              <a:rPr lang="tr-TR" dirty="0" smtClean="0">
                <a:latin typeface="Arial" pitchFamily="34" charset="0"/>
                <a:cs typeface="Arial" pitchFamily="34" charset="0"/>
              </a:rPr>
              <a:t> sistemler için ısı geçişi Q sıfır olur. İş etkileşiminin olmadığı sistemler için iş geçişi W sıfır olur. Sistem sınırlarından kütle geçişi olmadığında (kapalı sistemler) kütle ile enerji aktarımı </a:t>
            </a:r>
            <a:r>
              <a:rPr lang="tr-TR" dirty="0" err="1" smtClean="0">
                <a:latin typeface="Arial" pitchFamily="34" charset="0"/>
                <a:cs typeface="Arial" pitchFamily="34" charset="0"/>
              </a:rPr>
              <a:t>E</a:t>
            </a:r>
            <a:r>
              <a:rPr lang="tr-TR" baseline="-25000" dirty="0" err="1" smtClean="0">
                <a:latin typeface="Arial" pitchFamily="34" charset="0"/>
                <a:cs typeface="Arial" pitchFamily="34" charset="0"/>
              </a:rPr>
              <a:t>kütle</a:t>
            </a:r>
            <a:r>
              <a:rPr lang="tr-TR" dirty="0" smtClean="0">
                <a:latin typeface="Arial" pitchFamily="34" charset="0"/>
                <a:cs typeface="Arial" pitchFamily="34" charset="0"/>
              </a:rPr>
              <a:t> sıfır olur.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14282" y="142852"/>
            <a:ext cx="8715436" cy="523220"/>
          </a:xfrm>
          <a:prstGeom prst="rect">
            <a:avLst/>
          </a:prstGeom>
          <a:noFill/>
        </p:spPr>
        <p:txBody>
          <a:bodyPr wrap="square" rtlCol="0">
            <a:spAutoFit/>
          </a:bodyPr>
          <a:lstStyle/>
          <a:p>
            <a:pPr algn="ctr"/>
            <a:r>
              <a:rPr lang="tr-TR" sz="2800" b="1" dirty="0" smtClean="0">
                <a:latin typeface="Arial" pitchFamily="34" charset="0"/>
                <a:cs typeface="Arial" pitchFamily="34" charset="0"/>
              </a:rPr>
              <a:t>ENERJİ DÖNÜŞÜM VERİMLERİ</a:t>
            </a:r>
            <a:endParaRPr lang="tr-TR" dirty="0">
              <a:latin typeface="Arial" pitchFamily="34" charset="0"/>
              <a:cs typeface="Arial" pitchFamily="34"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85852" y="2357430"/>
            <a:ext cx="6072198" cy="803201"/>
          </a:xfrm>
          <a:prstGeom prst="rect">
            <a:avLst/>
          </a:prstGeom>
          <a:noFill/>
        </p:spPr>
      </p:pic>
      <p:sp>
        <p:nvSpPr>
          <p:cNvPr id="5" name="4 Dikdörtgen"/>
          <p:cNvSpPr/>
          <p:nvPr/>
        </p:nvSpPr>
        <p:spPr>
          <a:xfrm>
            <a:off x="366682" y="785794"/>
            <a:ext cx="8643998" cy="1200329"/>
          </a:xfrm>
          <a:prstGeom prst="rect">
            <a:avLst/>
          </a:prstGeom>
        </p:spPr>
        <p:txBody>
          <a:bodyPr wrap="square">
            <a:spAutoFit/>
          </a:bodyPr>
          <a:lstStyle/>
          <a:p>
            <a:pPr algn="just"/>
            <a:r>
              <a:rPr lang="tr-TR" dirty="0" smtClean="0">
                <a:latin typeface="Arial" pitchFamily="34" charset="0"/>
                <a:cs typeface="Arial" pitchFamily="34" charset="0"/>
              </a:rPr>
              <a:t>     Verim termodinamikte en çok kullanılan ifadelerden bir tanesi olup, enerji dönüşümünün veya hal değişim geçişinin nasıl iyi bir şekilde başarılacağını gösterir.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Verimli enerji cihazlarının kullanımı enerji kullanım maliyetini azaltırlar.</a:t>
            </a:r>
          </a:p>
        </p:txBody>
      </p:sp>
      <p:sp>
        <p:nvSpPr>
          <p:cNvPr id="6" name="5 Metin kutusu"/>
          <p:cNvSpPr txBox="1"/>
          <p:nvPr/>
        </p:nvSpPr>
        <p:spPr>
          <a:xfrm>
            <a:off x="285720" y="3500438"/>
            <a:ext cx="5134995" cy="400110"/>
          </a:xfrm>
          <a:prstGeom prst="rect">
            <a:avLst/>
          </a:prstGeom>
          <a:noFill/>
        </p:spPr>
        <p:txBody>
          <a:bodyPr wrap="none" rtlCol="0">
            <a:spAutoFit/>
          </a:bodyPr>
          <a:lstStyle/>
          <a:p>
            <a:r>
              <a:rPr lang="tr-TR" sz="2000" b="1" dirty="0" smtClean="0">
                <a:latin typeface="Arial" pitchFamily="34" charset="0"/>
                <a:cs typeface="Arial" pitchFamily="34" charset="0"/>
              </a:rPr>
              <a:t>Mekanik ve Elektrikli Cihazların Verimleri</a:t>
            </a:r>
            <a:endParaRPr lang="tr-TR" b="1" dirty="0">
              <a:latin typeface="Arial" pitchFamily="34" charset="0"/>
              <a:cs typeface="Arial" pitchFamily="34" charset="0"/>
            </a:endParaRPr>
          </a:p>
        </p:txBody>
      </p:sp>
      <p:pic>
        <p:nvPicPr>
          <p:cNvPr id="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785917" y="4296027"/>
            <a:ext cx="5929355" cy="704609"/>
          </a:xfrm>
          <a:prstGeom prst="rect">
            <a:avLst/>
          </a:prstGeom>
          <a:noFill/>
        </p:spPr>
      </p:pic>
      <p:pic>
        <p:nvPicPr>
          <p:cNvPr id="8"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044749" y="5786454"/>
            <a:ext cx="6884837" cy="642942"/>
          </a:xfrm>
          <a:prstGeom prst="rect">
            <a:avLst/>
          </a:prstGeom>
          <a:noFill/>
        </p:spPr>
      </p:pic>
      <p:sp>
        <p:nvSpPr>
          <p:cNvPr id="9" name="8 Metin kutusu"/>
          <p:cNvSpPr txBox="1"/>
          <p:nvPr/>
        </p:nvSpPr>
        <p:spPr>
          <a:xfrm>
            <a:off x="428596" y="5357826"/>
            <a:ext cx="1774845" cy="369332"/>
          </a:xfrm>
          <a:prstGeom prst="rect">
            <a:avLst/>
          </a:prstGeom>
          <a:noFill/>
        </p:spPr>
        <p:txBody>
          <a:bodyPr wrap="none" rtlCol="0">
            <a:spAutoFit/>
          </a:bodyPr>
          <a:lstStyle/>
          <a:p>
            <a:r>
              <a:rPr lang="tr-TR" b="1" dirty="0" smtClean="0">
                <a:latin typeface="Arial" pitchFamily="34" charset="0"/>
                <a:cs typeface="Arial" pitchFamily="34" charset="0"/>
              </a:rPr>
              <a:t>Pompa verimi:</a:t>
            </a:r>
            <a:endParaRPr lang="tr-TR"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9699" name="Rectangle 3"/>
          <p:cNvSpPr>
            <a:spLocks noChangeArrowheads="1"/>
          </p:cNvSpPr>
          <p:nvPr/>
        </p:nvSpPr>
        <p:spPr bwMode="auto">
          <a:xfrm>
            <a:off x="0" y="807007"/>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297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9702" name="Rectangle 6"/>
          <p:cNvSpPr>
            <a:spLocks noChangeArrowheads="1"/>
          </p:cNvSpPr>
          <p:nvPr/>
        </p:nvSpPr>
        <p:spPr bwMode="auto">
          <a:xfrm>
            <a:off x="0" y="759382"/>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9 Metin kutusu"/>
          <p:cNvSpPr txBox="1"/>
          <p:nvPr/>
        </p:nvSpPr>
        <p:spPr>
          <a:xfrm>
            <a:off x="357158" y="142852"/>
            <a:ext cx="1723549" cy="369332"/>
          </a:xfrm>
          <a:prstGeom prst="rect">
            <a:avLst/>
          </a:prstGeom>
          <a:noFill/>
        </p:spPr>
        <p:txBody>
          <a:bodyPr wrap="none" rtlCol="0">
            <a:spAutoFit/>
          </a:bodyPr>
          <a:lstStyle/>
          <a:p>
            <a:r>
              <a:rPr lang="tr-TR" b="1" dirty="0" smtClean="0">
                <a:latin typeface="Arial" pitchFamily="34" charset="0"/>
                <a:cs typeface="Arial" pitchFamily="34" charset="0"/>
              </a:rPr>
              <a:t>Türbin verimi:</a:t>
            </a:r>
            <a:endParaRPr lang="tr-TR" b="1" dirty="0">
              <a:latin typeface="Arial" pitchFamily="34" charset="0"/>
              <a:cs typeface="Arial" pitchFamily="34" charset="0"/>
            </a:endParaRPr>
          </a:p>
        </p:txBody>
      </p:sp>
      <p:sp>
        <p:nvSpPr>
          <p:cNvPr id="297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9703"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00100" y="500042"/>
            <a:ext cx="6831259" cy="642942"/>
          </a:xfrm>
          <a:prstGeom prst="rect">
            <a:avLst/>
          </a:prstGeom>
          <a:noFill/>
        </p:spPr>
      </p:pic>
      <p:sp>
        <p:nvSpPr>
          <p:cNvPr id="13" name="12 Metin kutusu"/>
          <p:cNvSpPr txBox="1"/>
          <p:nvPr/>
        </p:nvSpPr>
        <p:spPr>
          <a:xfrm>
            <a:off x="357158" y="1214422"/>
            <a:ext cx="2056973" cy="369332"/>
          </a:xfrm>
          <a:prstGeom prst="rect">
            <a:avLst/>
          </a:prstGeom>
          <a:noFill/>
        </p:spPr>
        <p:txBody>
          <a:bodyPr wrap="none" rtlCol="0">
            <a:spAutoFit/>
          </a:bodyPr>
          <a:lstStyle/>
          <a:p>
            <a:r>
              <a:rPr lang="tr-TR" b="1" dirty="0" smtClean="0">
                <a:latin typeface="Arial" pitchFamily="34" charset="0"/>
                <a:cs typeface="Arial" pitchFamily="34" charset="0"/>
              </a:rPr>
              <a:t>Jeneratör verimi:</a:t>
            </a:r>
            <a:endParaRPr lang="tr-TR" b="1" dirty="0">
              <a:latin typeface="Arial" pitchFamily="34" charset="0"/>
              <a:cs typeface="Arial" pitchFamily="34" charset="0"/>
            </a:endParaRPr>
          </a:p>
        </p:txBody>
      </p:sp>
      <p:sp>
        <p:nvSpPr>
          <p:cNvPr id="2970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9705" name="Picture 9"/>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357422" y="1571612"/>
            <a:ext cx="3938020" cy="642942"/>
          </a:xfrm>
          <a:prstGeom prst="rect">
            <a:avLst/>
          </a:prstGeom>
          <a:noFill/>
        </p:spPr>
      </p:pic>
      <p:sp>
        <p:nvSpPr>
          <p:cNvPr id="29707" name="Rectangle 11"/>
          <p:cNvSpPr>
            <a:spLocks noChangeArrowheads="1"/>
          </p:cNvSpPr>
          <p:nvPr/>
        </p:nvSpPr>
        <p:spPr bwMode="auto">
          <a:xfrm>
            <a:off x="0" y="759382"/>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2"/>
          <p:cNvSpPr>
            <a:spLocks noChangeArrowheads="1"/>
          </p:cNvSpPr>
          <p:nvPr/>
        </p:nvSpPr>
        <p:spPr bwMode="auto">
          <a:xfrm>
            <a:off x="0" y="250033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107809" y="2814654"/>
            <a:ext cx="4464455" cy="757222"/>
          </a:xfrm>
          <a:prstGeom prst="rect">
            <a:avLst/>
          </a:prstGeom>
          <a:noFill/>
        </p:spPr>
      </p:pic>
      <p:sp>
        <p:nvSpPr>
          <p:cNvPr id="19" name="Rectangle 3"/>
          <p:cNvSpPr>
            <a:spLocks noChangeArrowheads="1"/>
          </p:cNvSpPr>
          <p:nvPr/>
        </p:nvSpPr>
        <p:spPr bwMode="auto">
          <a:xfrm>
            <a:off x="0" y="341473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19 Metin kutusu"/>
          <p:cNvSpPr txBox="1"/>
          <p:nvPr/>
        </p:nvSpPr>
        <p:spPr>
          <a:xfrm>
            <a:off x="285720" y="2357430"/>
            <a:ext cx="1646605" cy="369332"/>
          </a:xfrm>
          <a:prstGeom prst="rect">
            <a:avLst/>
          </a:prstGeom>
          <a:noFill/>
        </p:spPr>
        <p:txBody>
          <a:bodyPr wrap="none" rtlCol="0">
            <a:spAutoFit/>
          </a:bodyPr>
          <a:lstStyle/>
          <a:p>
            <a:r>
              <a:rPr lang="tr-TR" b="1" dirty="0" smtClean="0">
                <a:latin typeface="Arial" pitchFamily="34" charset="0"/>
                <a:cs typeface="Arial" pitchFamily="34" charset="0"/>
              </a:rPr>
              <a:t>Motor verimi:</a:t>
            </a:r>
            <a:endParaRPr lang="tr-TR" b="1" dirty="0">
              <a:latin typeface="Arial" pitchFamily="34" charset="0"/>
              <a:cs typeface="Arial" pitchFamily="34" charset="0"/>
            </a:endParaRPr>
          </a:p>
        </p:txBody>
      </p:sp>
      <p:sp>
        <p:nvSpPr>
          <p:cNvPr id="21" name="20 Metin kutusu"/>
          <p:cNvSpPr txBox="1"/>
          <p:nvPr/>
        </p:nvSpPr>
        <p:spPr>
          <a:xfrm>
            <a:off x="285720" y="3702610"/>
            <a:ext cx="2492990" cy="369332"/>
          </a:xfrm>
          <a:prstGeom prst="rect">
            <a:avLst/>
          </a:prstGeom>
          <a:noFill/>
        </p:spPr>
        <p:txBody>
          <a:bodyPr wrap="none" rtlCol="0">
            <a:spAutoFit/>
          </a:bodyPr>
          <a:lstStyle/>
          <a:p>
            <a:r>
              <a:rPr lang="tr-TR" b="1" dirty="0" smtClean="0">
                <a:latin typeface="Arial" pitchFamily="34" charset="0"/>
                <a:cs typeface="Arial" pitchFamily="34" charset="0"/>
              </a:rPr>
              <a:t>Pompa-Motor verimi:</a:t>
            </a:r>
            <a:endParaRPr lang="tr-TR" b="1" dirty="0">
              <a:latin typeface="Arial" pitchFamily="34" charset="0"/>
              <a:cs typeface="Arial" pitchFamily="34" charset="0"/>
            </a:endParaRPr>
          </a:p>
        </p:txBody>
      </p:sp>
      <p:sp>
        <p:nvSpPr>
          <p:cNvPr id="22" name="21 Metin kutusu"/>
          <p:cNvSpPr txBox="1"/>
          <p:nvPr/>
        </p:nvSpPr>
        <p:spPr>
          <a:xfrm>
            <a:off x="285720" y="5131370"/>
            <a:ext cx="2839239" cy="369332"/>
          </a:xfrm>
          <a:prstGeom prst="rect">
            <a:avLst/>
          </a:prstGeom>
          <a:noFill/>
        </p:spPr>
        <p:txBody>
          <a:bodyPr wrap="none" rtlCol="0">
            <a:spAutoFit/>
          </a:bodyPr>
          <a:lstStyle/>
          <a:p>
            <a:r>
              <a:rPr lang="tr-TR" b="1" dirty="0" smtClean="0">
                <a:latin typeface="Arial" pitchFamily="34" charset="0"/>
                <a:cs typeface="Arial" pitchFamily="34" charset="0"/>
              </a:rPr>
              <a:t>Türbin Jeneratör verimi:</a:t>
            </a:r>
            <a:endParaRPr lang="tr-TR" b="1" dirty="0">
              <a:latin typeface="Arial" pitchFamily="34" charset="0"/>
              <a:cs typeface="Arial" pitchFamily="34" charset="0"/>
            </a:endParaRPr>
          </a:p>
        </p:txBody>
      </p:sp>
      <p:sp>
        <p:nvSpPr>
          <p:cNvPr id="23" name="Rectangle 5"/>
          <p:cNvSpPr>
            <a:spLocks noChangeArrowheads="1"/>
          </p:cNvSpPr>
          <p:nvPr/>
        </p:nvSpPr>
        <p:spPr bwMode="auto">
          <a:xfrm>
            <a:off x="0" y="250033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24" name="Rectangle 6"/>
          <p:cNvSpPr>
            <a:spLocks noChangeArrowheads="1"/>
          </p:cNvSpPr>
          <p:nvPr/>
        </p:nvSpPr>
        <p:spPr bwMode="auto">
          <a:xfrm>
            <a:off x="0" y="341473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pic>
        <p:nvPicPr>
          <p:cNvPr id="26"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571604" y="5715016"/>
            <a:ext cx="6286544" cy="785818"/>
          </a:xfrm>
          <a:prstGeom prst="rect">
            <a:avLst/>
          </a:prstGeom>
          <a:noFill/>
        </p:spPr>
      </p:pic>
      <p:sp>
        <p:nvSpPr>
          <p:cNvPr id="27" name="Rectangle 9"/>
          <p:cNvSpPr>
            <a:spLocks noChangeArrowheads="1"/>
          </p:cNvSpPr>
          <p:nvPr/>
        </p:nvSpPr>
        <p:spPr bwMode="auto">
          <a:xfrm>
            <a:off x="0" y="341473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pic>
        <p:nvPicPr>
          <p:cNvPr id="29" name="Picture 10"/>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1142976" y="4078453"/>
            <a:ext cx="7000924" cy="850745"/>
          </a:xfrm>
          <a:prstGeom prst="rect">
            <a:avLst/>
          </a:prstGeom>
          <a:noFill/>
        </p:spPr>
      </p:pic>
      <p:sp>
        <p:nvSpPr>
          <p:cNvPr id="30" name="Rectangle 12"/>
          <p:cNvSpPr>
            <a:spLocks noChangeArrowheads="1"/>
          </p:cNvSpPr>
          <p:nvPr/>
        </p:nvSpPr>
        <p:spPr bwMode="auto">
          <a:xfrm>
            <a:off x="0" y="341473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737226"/>
            <a:ext cx="8643998" cy="1477328"/>
          </a:xfrm>
          <a:prstGeom prst="rect">
            <a:avLst/>
          </a:prstGeom>
        </p:spPr>
        <p:txBody>
          <a:bodyPr wrap="square">
            <a:spAutoFit/>
          </a:bodyPr>
          <a:lstStyle/>
          <a:p>
            <a:pPr algn="just"/>
            <a:r>
              <a:rPr lang="tr-TR" dirty="0" smtClean="0">
                <a:latin typeface="Arial" pitchFamily="34" charset="0"/>
                <a:cs typeface="Arial" pitchFamily="34" charset="0"/>
              </a:rPr>
              <a:t>        Herhangi bir hareketi (aksiyonu) yapan ya da yapmaya hazır olan kabiliyete </a:t>
            </a:r>
            <a:r>
              <a:rPr lang="tr-TR" b="1" dirty="0" smtClean="0">
                <a:latin typeface="Arial" pitchFamily="34" charset="0"/>
                <a:cs typeface="Arial" pitchFamily="34" charset="0"/>
              </a:rPr>
              <a:t>Enerji</a:t>
            </a:r>
            <a:r>
              <a:rPr lang="tr-TR" dirty="0" smtClean="0">
                <a:latin typeface="Arial" pitchFamily="34" charset="0"/>
                <a:cs typeface="Arial" pitchFamily="34" charset="0"/>
              </a:rPr>
              <a:t> denir. Kısaca </a:t>
            </a:r>
            <a:r>
              <a:rPr lang="tr-TR" b="1" dirty="0" smtClean="0">
                <a:latin typeface="Arial" pitchFamily="34" charset="0"/>
                <a:cs typeface="Arial" pitchFamily="34" charset="0"/>
              </a:rPr>
              <a:t>“iş yapma yeteneği”</a:t>
            </a:r>
            <a:r>
              <a:rPr lang="tr-TR" dirty="0" smtClean="0">
                <a:latin typeface="Arial" pitchFamily="34" charset="0"/>
                <a:cs typeface="Arial" pitchFamily="34" charset="0"/>
              </a:rPr>
              <a:t> olarak da tanımlanabilir. Enerji ısıl, mekanik, kinetik, potansiyel, elektrik, manyetik, kimyasal, nükleer gibi değişik biçimler alabilir. Bunların tümünün toplamı, sistemin </a:t>
            </a:r>
            <a:r>
              <a:rPr lang="tr-TR" b="1" dirty="0" smtClean="0">
                <a:latin typeface="Arial" pitchFamily="34" charset="0"/>
                <a:cs typeface="Arial" pitchFamily="34" charset="0"/>
              </a:rPr>
              <a:t>toplam enerjisini (E)</a:t>
            </a:r>
            <a:r>
              <a:rPr lang="tr-TR" dirty="0" smtClean="0">
                <a:latin typeface="Arial" pitchFamily="34" charset="0"/>
                <a:cs typeface="Arial" pitchFamily="34" charset="0"/>
              </a:rPr>
              <a:t> oluşturur. Sistemin birim kütlesi esas alınarak tanımlanan özgül enerjisi e ile gösterilir.</a:t>
            </a:r>
            <a:endParaRPr lang="tr-TR" dirty="0">
              <a:latin typeface="Arial" pitchFamily="34" charset="0"/>
              <a:cs typeface="Arial" pitchFamily="34" charset="0"/>
            </a:endParaRPr>
          </a:p>
        </p:txBody>
      </p:sp>
      <p:sp>
        <p:nvSpPr>
          <p:cNvPr id="5" name="4 Metin kutusu"/>
          <p:cNvSpPr txBox="1"/>
          <p:nvPr/>
        </p:nvSpPr>
        <p:spPr>
          <a:xfrm>
            <a:off x="214282" y="142852"/>
            <a:ext cx="8715436" cy="523220"/>
          </a:xfrm>
          <a:prstGeom prst="rect">
            <a:avLst/>
          </a:prstGeom>
          <a:noFill/>
        </p:spPr>
        <p:txBody>
          <a:bodyPr wrap="square" rtlCol="0">
            <a:spAutoFit/>
          </a:bodyPr>
          <a:lstStyle/>
          <a:p>
            <a:pPr algn="ctr"/>
            <a:r>
              <a:rPr lang="tr-TR" sz="2800" b="1" dirty="0" smtClean="0">
                <a:latin typeface="Arial" pitchFamily="34" charset="0"/>
                <a:cs typeface="Arial" pitchFamily="34" charset="0"/>
              </a:rPr>
              <a:t>ENERJİ VE BİÇİMLERİ</a:t>
            </a:r>
            <a:endParaRPr lang="tr-TR" sz="2800" b="1" dirty="0">
              <a:latin typeface="Arial" pitchFamily="34" charset="0"/>
              <a:cs typeface="Arial" pitchFamily="34" charset="0"/>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96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14744" y="2285992"/>
            <a:ext cx="1714512" cy="642942"/>
          </a:xfrm>
          <a:prstGeom prst="rect">
            <a:avLst/>
          </a:prstGeom>
          <a:noFill/>
        </p:spPr>
      </p:pic>
      <p:sp>
        <p:nvSpPr>
          <p:cNvPr id="29699" name="Rectangle 3"/>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8 Dikdörtgen"/>
          <p:cNvSpPr/>
          <p:nvPr/>
        </p:nvSpPr>
        <p:spPr>
          <a:xfrm>
            <a:off x="285720" y="3071810"/>
            <a:ext cx="8643998" cy="3139321"/>
          </a:xfrm>
          <a:prstGeom prst="rect">
            <a:avLst/>
          </a:prstGeom>
        </p:spPr>
        <p:txBody>
          <a:bodyPr wrap="square">
            <a:spAutoFit/>
          </a:bodyPr>
          <a:lstStyle/>
          <a:p>
            <a:pPr algn="just"/>
            <a:r>
              <a:rPr lang="tr-TR" dirty="0" smtClean="0">
                <a:latin typeface="Arial" pitchFamily="34" charset="0"/>
                <a:cs typeface="Arial" pitchFamily="34" charset="0"/>
              </a:rPr>
              <a:t>       Termodinamik çözümlemede, sistemin toplam enerjisini oluşturan değişik enerji biçimlerini </a:t>
            </a:r>
            <a:r>
              <a:rPr lang="tr-TR" b="1" dirty="0" err="1" smtClean="0">
                <a:latin typeface="Arial" pitchFamily="34" charset="0"/>
                <a:cs typeface="Arial" pitchFamily="34" charset="0"/>
              </a:rPr>
              <a:t>makroskopik</a:t>
            </a:r>
            <a:r>
              <a:rPr lang="tr-TR" dirty="0" smtClean="0">
                <a:latin typeface="Arial" pitchFamily="34" charset="0"/>
                <a:cs typeface="Arial" pitchFamily="34" charset="0"/>
              </a:rPr>
              <a:t> ve </a:t>
            </a:r>
            <a:r>
              <a:rPr lang="tr-TR" b="1" dirty="0" err="1" smtClean="0">
                <a:latin typeface="Arial" pitchFamily="34" charset="0"/>
                <a:cs typeface="Arial" pitchFamily="34" charset="0"/>
              </a:rPr>
              <a:t>mikroskopik</a:t>
            </a:r>
            <a:r>
              <a:rPr lang="tr-TR" dirty="0" smtClean="0">
                <a:latin typeface="Arial" pitchFamily="34" charset="0"/>
                <a:cs typeface="Arial" pitchFamily="34" charset="0"/>
              </a:rPr>
              <a:t> olarak ele alabiliriz.</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a:t>
            </a:r>
            <a:r>
              <a:rPr lang="tr-TR" b="1" dirty="0" err="1" smtClean="0">
                <a:latin typeface="Arial" pitchFamily="34" charset="0"/>
                <a:cs typeface="Arial" pitchFamily="34" charset="0"/>
              </a:rPr>
              <a:t>Makroskopik</a:t>
            </a:r>
            <a:r>
              <a:rPr lang="tr-TR" b="1" dirty="0" smtClean="0">
                <a:latin typeface="Arial" pitchFamily="34" charset="0"/>
                <a:cs typeface="Arial" pitchFamily="34" charset="0"/>
              </a:rPr>
              <a:t> enerji</a:t>
            </a:r>
            <a:r>
              <a:rPr lang="tr-TR" dirty="0" smtClean="0">
                <a:latin typeface="Arial" pitchFamily="34" charset="0"/>
                <a:cs typeface="Arial" pitchFamily="34" charset="0"/>
              </a:rPr>
              <a:t>, kinetik ve potansiyel enerji gibi sistemin tümünün bir dış referans noktasına göre sahip olduğu enerjidir. </a:t>
            </a:r>
          </a:p>
          <a:p>
            <a:pPr algn="just"/>
            <a:endParaRPr lang="tr-TR" b="1" dirty="0" smtClean="0">
              <a:latin typeface="Arial" pitchFamily="34" charset="0"/>
              <a:cs typeface="Arial" pitchFamily="34" charset="0"/>
            </a:endParaRPr>
          </a:p>
          <a:p>
            <a:pPr algn="just"/>
            <a:r>
              <a:rPr lang="tr-TR" b="1" dirty="0" smtClean="0">
                <a:latin typeface="Arial" pitchFamily="34" charset="0"/>
                <a:cs typeface="Arial" pitchFamily="34" charset="0"/>
              </a:rPr>
              <a:t>       </a:t>
            </a:r>
            <a:r>
              <a:rPr lang="tr-TR" b="1" dirty="0" err="1" smtClean="0">
                <a:latin typeface="Arial" pitchFamily="34" charset="0"/>
                <a:cs typeface="Arial" pitchFamily="34" charset="0"/>
              </a:rPr>
              <a:t>Mikroskopik</a:t>
            </a:r>
            <a:r>
              <a:rPr lang="tr-TR" b="1" dirty="0" smtClean="0">
                <a:latin typeface="Arial" pitchFamily="34" charset="0"/>
                <a:cs typeface="Arial" pitchFamily="34" charset="0"/>
              </a:rPr>
              <a:t> enerji </a:t>
            </a:r>
            <a:r>
              <a:rPr lang="tr-TR" dirty="0" smtClean="0">
                <a:latin typeface="Arial" pitchFamily="34" charset="0"/>
                <a:cs typeface="Arial" pitchFamily="34" charset="0"/>
              </a:rPr>
              <a:t>ise, sistemin moleküler yapısı ve moleküler hareketliliği ile ilgilidir ve dış referans noktasından bağımsızdır. </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a:t>
            </a:r>
            <a:r>
              <a:rPr lang="tr-TR" dirty="0" err="1" smtClean="0">
                <a:latin typeface="Arial" pitchFamily="34" charset="0"/>
                <a:cs typeface="Arial" pitchFamily="34" charset="0"/>
              </a:rPr>
              <a:t>Mikroskopik</a:t>
            </a:r>
            <a:r>
              <a:rPr lang="tr-TR" dirty="0" smtClean="0">
                <a:latin typeface="Arial" pitchFamily="34" charset="0"/>
                <a:cs typeface="Arial" pitchFamily="34" charset="0"/>
              </a:rPr>
              <a:t> enerjilerinin tümünün toplamı </a:t>
            </a:r>
            <a:r>
              <a:rPr lang="tr-TR" b="1" dirty="0" smtClean="0">
                <a:latin typeface="Arial" pitchFamily="34" charset="0"/>
                <a:cs typeface="Arial" pitchFamily="34" charset="0"/>
              </a:rPr>
              <a:t>sistemin iç enerjisi </a:t>
            </a:r>
            <a:r>
              <a:rPr lang="tr-TR" dirty="0" smtClean="0">
                <a:latin typeface="Arial" pitchFamily="34" charset="0"/>
                <a:cs typeface="Arial" pitchFamily="34" charset="0"/>
              </a:rPr>
              <a:t>diye adlandırılır ve </a:t>
            </a:r>
            <a:r>
              <a:rPr lang="tr-TR" b="1" dirty="0" smtClean="0">
                <a:latin typeface="Arial" pitchFamily="34" charset="0"/>
                <a:cs typeface="Arial" pitchFamily="34" charset="0"/>
              </a:rPr>
              <a:t>U</a:t>
            </a:r>
            <a:r>
              <a:rPr lang="tr-TR" dirty="0" smtClean="0">
                <a:latin typeface="Arial" pitchFamily="34" charset="0"/>
                <a:cs typeface="Arial" pitchFamily="34" charset="0"/>
              </a:rPr>
              <a:t> ile gösterilir.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214290"/>
            <a:ext cx="8643998" cy="1477328"/>
          </a:xfrm>
          <a:prstGeom prst="rect">
            <a:avLst/>
          </a:prstGeom>
        </p:spPr>
        <p:txBody>
          <a:bodyPr wrap="square">
            <a:spAutoFit/>
          </a:bodyPr>
          <a:lstStyle/>
          <a:p>
            <a:pPr algn="just"/>
            <a:r>
              <a:rPr lang="tr-TR" dirty="0" smtClean="0">
                <a:latin typeface="Arial" pitchFamily="34" charset="0"/>
                <a:cs typeface="Arial" pitchFamily="34" charset="0"/>
              </a:rPr>
              <a:t>       Bir sistemin </a:t>
            </a:r>
            <a:r>
              <a:rPr lang="tr-TR" dirty="0" err="1" smtClean="0">
                <a:latin typeface="Arial" pitchFamily="34" charset="0"/>
                <a:cs typeface="Arial" pitchFamily="34" charset="0"/>
              </a:rPr>
              <a:t>makroskopik</a:t>
            </a:r>
            <a:r>
              <a:rPr lang="tr-TR" dirty="0" smtClean="0">
                <a:latin typeface="Arial" pitchFamily="34" charset="0"/>
                <a:cs typeface="Arial" pitchFamily="34" charset="0"/>
              </a:rPr>
              <a:t> enerjisi, hareket ile, yerçekimi, manyetizma, elektrik ve yüzey gerilmesi gibi bazı dış etkenlere bağlıdır.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Sistemin bir referans noktasına göre hareketinden dolayı sahip olduğu enerjiye </a:t>
            </a:r>
            <a:r>
              <a:rPr lang="tr-TR" b="1" dirty="0" smtClean="0">
                <a:latin typeface="Arial" pitchFamily="34" charset="0"/>
                <a:cs typeface="Arial" pitchFamily="34" charset="0"/>
              </a:rPr>
              <a:t>kinetik enerji (KE)</a:t>
            </a:r>
            <a:r>
              <a:rPr lang="tr-TR" dirty="0" smtClean="0">
                <a:latin typeface="Arial" pitchFamily="34" charset="0"/>
                <a:cs typeface="Arial" pitchFamily="34" charset="0"/>
              </a:rPr>
              <a:t> denir.</a:t>
            </a:r>
          </a:p>
        </p:txBody>
      </p:sp>
      <p:sp>
        <p:nvSpPr>
          <p:cNvPr id="348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481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00430" y="1775472"/>
            <a:ext cx="1857388" cy="724834"/>
          </a:xfrm>
          <a:prstGeom prst="rect">
            <a:avLst/>
          </a:prstGeom>
          <a:noFill/>
        </p:spPr>
      </p:pic>
      <p:sp>
        <p:nvSpPr>
          <p:cNvPr id="34819" name="Rectangle 3"/>
          <p:cNvSpPr>
            <a:spLocks noChangeArrowheads="1"/>
          </p:cNvSpPr>
          <p:nvPr/>
        </p:nvSpPr>
        <p:spPr bwMode="auto">
          <a:xfrm>
            <a:off x="0" y="914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7 Metin kutusu"/>
          <p:cNvSpPr txBox="1"/>
          <p:nvPr/>
        </p:nvSpPr>
        <p:spPr>
          <a:xfrm>
            <a:off x="5572132" y="1989786"/>
            <a:ext cx="2685351" cy="369332"/>
          </a:xfrm>
          <a:prstGeom prst="rect">
            <a:avLst/>
          </a:prstGeom>
          <a:noFill/>
        </p:spPr>
        <p:txBody>
          <a:bodyPr wrap="none" rtlCol="0">
            <a:spAutoFit/>
          </a:bodyPr>
          <a:lstStyle/>
          <a:p>
            <a:r>
              <a:rPr lang="tr-TR" dirty="0" smtClean="0">
                <a:latin typeface="Arial" pitchFamily="34" charset="0"/>
                <a:cs typeface="Arial" pitchFamily="34" charset="0"/>
              </a:rPr>
              <a:t>(Sabit hızla hareketinde)</a:t>
            </a:r>
            <a:endParaRPr lang="tr-TR" dirty="0">
              <a:latin typeface="Arial" pitchFamily="34" charset="0"/>
              <a:cs typeface="Arial" pitchFamily="34" charset="0"/>
            </a:endParaRPr>
          </a:p>
        </p:txBody>
      </p:sp>
      <p:sp>
        <p:nvSpPr>
          <p:cNvPr id="9" name="8 Dikdörtgen"/>
          <p:cNvSpPr/>
          <p:nvPr/>
        </p:nvSpPr>
        <p:spPr>
          <a:xfrm>
            <a:off x="357158" y="2714620"/>
            <a:ext cx="8572560" cy="646331"/>
          </a:xfrm>
          <a:prstGeom prst="rect">
            <a:avLst/>
          </a:prstGeom>
        </p:spPr>
        <p:txBody>
          <a:bodyPr wrap="square">
            <a:spAutoFit/>
          </a:bodyPr>
          <a:lstStyle/>
          <a:p>
            <a:r>
              <a:rPr lang="tr-TR" dirty="0" smtClean="0">
                <a:latin typeface="Arial" pitchFamily="34" charset="0"/>
                <a:cs typeface="Arial" pitchFamily="34" charset="0"/>
              </a:rPr>
              <a:t>    Sistemin bir yerçekimi alanındaki yüksekliğine bağlı olarak sahip olduğu enerjiye </a:t>
            </a:r>
            <a:r>
              <a:rPr lang="tr-TR" b="1" dirty="0" smtClean="0">
                <a:latin typeface="Arial" pitchFamily="34" charset="0"/>
                <a:cs typeface="Arial" pitchFamily="34" charset="0"/>
              </a:rPr>
              <a:t>potansiyel enerji (PE) </a:t>
            </a:r>
            <a:r>
              <a:rPr lang="tr-TR" dirty="0" smtClean="0">
                <a:latin typeface="Arial" pitchFamily="34" charset="0"/>
                <a:cs typeface="Arial" pitchFamily="34" charset="0"/>
              </a:rPr>
              <a:t>denir.</a:t>
            </a:r>
            <a:endParaRPr lang="tr-TR" dirty="0"/>
          </a:p>
        </p:txBody>
      </p:sp>
      <p:sp>
        <p:nvSpPr>
          <p:cNvPr id="3482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482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00430" y="3643314"/>
            <a:ext cx="1937399" cy="428628"/>
          </a:xfrm>
          <a:prstGeom prst="rect">
            <a:avLst/>
          </a:prstGeom>
          <a:noFill/>
        </p:spPr>
      </p:pic>
      <p:sp>
        <p:nvSpPr>
          <p:cNvPr id="34822" name="Rectangle 6"/>
          <p:cNvSpPr>
            <a:spLocks noChangeArrowheads="1"/>
          </p:cNvSpPr>
          <p:nvPr/>
        </p:nvSpPr>
        <p:spPr bwMode="auto">
          <a:xfrm>
            <a:off x="0" y="695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12 Metin kutusu"/>
          <p:cNvSpPr txBox="1"/>
          <p:nvPr/>
        </p:nvSpPr>
        <p:spPr>
          <a:xfrm>
            <a:off x="5572132" y="3631172"/>
            <a:ext cx="1454244" cy="369332"/>
          </a:xfrm>
          <a:prstGeom prst="rect">
            <a:avLst/>
          </a:prstGeom>
          <a:noFill/>
        </p:spPr>
        <p:txBody>
          <a:bodyPr wrap="none" rtlCol="0">
            <a:spAutoFit/>
          </a:bodyPr>
          <a:lstStyle/>
          <a:p>
            <a:r>
              <a:rPr lang="tr-TR" dirty="0" smtClean="0">
                <a:latin typeface="Arial" pitchFamily="34" charset="0"/>
                <a:cs typeface="Arial" pitchFamily="34" charset="0"/>
              </a:rPr>
              <a:t>(z yükseklik)</a:t>
            </a:r>
            <a:endParaRPr lang="tr-TR" dirty="0">
              <a:latin typeface="Arial" pitchFamily="34" charset="0"/>
              <a:cs typeface="Arial" pitchFamily="34" charset="0"/>
            </a:endParaRPr>
          </a:p>
        </p:txBody>
      </p:sp>
      <p:sp>
        <p:nvSpPr>
          <p:cNvPr id="14" name="13 Dikdörtgen"/>
          <p:cNvSpPr/>
          <p:nvPr/>
        </p:nvSpPr>
        <p:spPr>
          <a:xfrm>
            <a:off x="285720" y="4274114"/>
            <a:ext cx="8572560" cy="369332"/>
          </a:xfrm>
          <a:prstGeom prst="rect">
            <a:avLst/>
          </a:prstGeom>
        </p:spPr>
        <p:txBody>
          <a:bodyPr wrap="square">
            <a:spAutoFit/>
          </a:bodyPr>
          <a:lstStyle/>
          <a:p>
            <a:r>
              <a:rPr lang="tr-TR" dirty="0" smtClean="0">
                <a:latin typeface="Arial" pitchFamily="34" charset="0"/>
                <a:cs typeface="Arial" pitchFamily="34" charset="0"/>
              </a:rPr>
              <a:t>    Sistemin toplam enerjisi potansiyel, kinetik ve iç enerjilerden oluşur.</a:t>
            </a:r>
            <a:endParaRPr lang="tr-TR" dirty="0"/>
          </a:p>
        </p:txBody>
      </p:sp>
      <p:sp>
        <p:nvSpPr>
          <p:cNvPr id="3482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4823"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857356" y="5143512"/>
            <a:ext cx="6072230" cy="857256"/>
          </a:xfrm>
          <a:prstGeom prst="rect">
            <a:avLst/>
          </a:prstGeom>
          <a:noFill/>
        </p:spPr>
      </p:pic>
      <p:sp>
        <p:nvSpPr>
          <p:cNvPr id="34825" name="Rectangle 9"/>
          <p:cNvSpPr>
            <a:spLocks noChangeArrowheads="1"/>
          </p:cNvSpPr>
          <p:nvPr/>
        </p:nvSpPr>
        <p:spPr bwMode="auto">
          <a:xfrm>
            <a:off x="0" y="914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357166"/>
            <a:ext cx="8572560" cy="5632311"/>
          </a:xfrm>
          <a:prstGeom prst="rect">
            <a:avLst/>
          </a:prstGeom>
        </p:spPr>
        <p:txBody>
          <a:bodyPr wrap="square">
            <a:spAutoFit/>
          </a:bodyPr>
          <a:lstStyle/>
          <a:p>
            <a:pPr algn="just"/>
            <a:r>
              <a:rPr lang="tr-TR" dirty="0" smtClean="0">
                <a:latin typeface="Arial" pitchFamily="34" charset="0"/>
                <a:cs typeface="Arial" pitchFamily="34" charset="0"/>
              </a:rPr>
              <a:t>      Kapalı sistemlerin birçoğu bir hal değişimi sırasında hareketsizdir, bu nedenle kinetik ve potansiyel enerjilerinde bir değişme olmaz.</a:t>
            </a:r>
          </a:p>
          <a:p>
            <a:pPr algn="just"/>
            <a:r>
              <a:rPr lang="tr-TR" dirty="0" smtClean="0">
                <a:latin typeface="Arial" pitchFamily="34" charset="0"/>
                <a:cs typeface="Arial" pitchFamily="34" charset="0"/>
              </a:rPr>
              <a:t> </a:t>
            </a:r>
          </a:p>
          <a:p>
            <a:pPr algn="just"/>
            <a:r>
              <a:rPr lang="tr-TR" dirty="0" smtClean="0">
                <a:latin typeface="Arial" pitchFamily="34" charset="0"/>
                <a:cs typeface="Arial" pitchFamily="34" charset="0"/>
              </a:rPr>
              <a:t>      Bir hal değişimi sırasında hızı ve kütle merkezinin yüksekliği sabit kalan kapalı sistemler </a:t>
            </a:r>
            <a:r>
              <a:rPr lang="tr-TR" b="1" dirty="0" smtClean="0">
                <a:latin typeface="Arial" pitchFamily="34" charset="0"/>
                <a:cs typeface="Arial" pitchFamily="34" charset="0"/>
              </a:rPr>
              <a:t>hareketsiz sistemler </a:t>
            </a:r>
            <a:r>
              <a:rPr lang="tr-TR" dirty="0" smtClean="0">
                <a:latin typeface="Arial" pitchFamily="34" charset="0"/>
                <a:cs typeface="Arial" pitchFamily="34" charset="0"/>
              </a:rPr>
              <a:t>diye adlandırılır. Bir hareketsiz sistemin toplam enerjisindeki değişimi (∆E), iç enerjisindeki değişime (∆U) eşittir. </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Sistemin iç enerjisinin, moleküllerin kinetik enerjisiyle ilişkili olan bölümüne</a:t>
            </a:r>
            <a:r>
              <a:rPr lang="tr-TR" b="1" dirty="0" smtClean="0">
                <a:latin typeface="Arial" pitchFamily="34" charset="0"/>
                <a:cs typeface="Arial" pitchFamily="34" charset="0"/>
              </a:rPr>
              <a:t> duyulur enerji</a:t>
            </a:r>
            <a:r>
              <a:rPr lang="tr-TR" dirty="0" smtClean="0">
                <a:latin typeface="Arial" pitchFamily="34" charset="0"/>
                <a:cs typeface="Arial" pitchFamily="34" charset="0"/>
              </a:rPr>
              <a:t> adı verilir.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Sistemin fazıyla ilgili iç enerjisine </a:t>
            </a:r>
            <a:r>
              <a:rPr lang="tr-TR" b="1" dirty="0" smtClean="0">
                <a:latin typeface="Arial" pitchFamily="34" charset="0"/>
                <a:cs typeface="Arial" pitchFamily="34" charset="0"/>
              </a:rPr>
              <a:t>gizli enerji</a:t>
            </a:r>
            <a:r>
              <a:rPr lang="tr-TR" dirty="0" smtClean="0">
                <a:latin typeface="Arial" pitchFamily="34" charset="0"/>
                <a:cs typeface="Arial" pitchFamily="34" charset="0"/>
              </a:rPr>
              <a:t> adı verilir.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Bir molekülün atomları arasındaki kuvvetlerle ilgili iç enerjiye </a:t>
            </a:r>
            <a:r>
              <a:rPr lang="tr-TR" b="1" dirty="0" smtClean="0">
                <a:latin typeface="Arial" pitchFamily="34" charset="0"/>
                <a:cs typeface="Arial" pitchFamily="34" charset="0"/>
              </a:rPr>
              <a:t>kimyasal enerji </a:t>
            </a:r>
            <a:r>
              <a:rPr lang="tr-TR" dirty="0" smtClean="0">
                <a:latin typeface="Arial" pitchFamily="34" charset="0"/>
                <a:cs typeface="Arial" pitchFamily="34" charset="0"/>
              </a:rPr>
              <a:t>denir.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Atom çekirdeği içindeki parçacıklar arasında var olan bağlarla ilişkili çok büyük miktardaki iç enerjiden söz etmek mümkündür, bu enerji nükleer enerji olarak adlandırılır ve bu enerji nükleer reaksiyonlar sonucu ortaya çıkar.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Kapalı sistemle ilişkili enerji etkileşimleri sadece </a:t>
            </a:r>
            <a:r>
              <a:rPr lang="tr-TR" b="1" dirty="0" smtClean="0">
                <a:latin typeface="Arial" pitchFamily="34" charset="0"/>
                <a:cs typeface="Arial" pitchFamily="34" charset="0"/>
              </a:rPr>
              <a:t>ısı geçişi </a:t>
            </a:r>
            <a:r>
              <a:rPr lang="tr-TR" dirty="0" smtClean="0">
                <a:latin typeface="Arial" pitchFamily="34" charset="0"/>
                <a:cs typeface="Arial" pitchFamily="34" charset="0"/>
              </a:rPr>
              <a:t>ve </a:t>
            </a:r>
            <a:r>
              <a:rPr lang="tr-TR" b="1" dirty="0" smtClean="0">
                <a:latin typeface="Arial" pitchFamily="34" charset="0"/>
                <a:cs typeface="Arial" pitchFamily="34" charset="0"/>
              </a:rPr>
              <a:t>iş</a:t>
            </a:r>
            <a:r>
              <a:rPr lang="tr-TR" dirty="0" smtClean="0">
                <a:latin typeface="Arial" pitchFamily="34" charset="0"/>
                <a:cs typeface="Arial" pitchFamily="34" charset="0"/>
              </a:rPr>
              <a:t> olabilir.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14282" y="191136"/>
            <a:ext cx="8715436" cy="523220"/>
          </a:xfrm>
          <a:prstGeom prst="rect">
            <a:avLst/>
          </a:prstGeom>
          <a:noFill/>
        </p:spPr>
        <p:txBody>
          <a:bodyPr wrap="square" rtlCol="0">
            <a:spAutoFit/>
          </a:bodyPr>
          <a:lstStyle/>
          <a:p>
            <a:pPr algn="ctr"/>
            <a:r>
              <a:rPr lang="tr-TR" sz="2800" b="1" dirty="0" smtClean="0">
                <a:latin typeface="Arial" pitchFamily="34" charset="0"/>
                <a:cs typeface="Arial" pitchFamily="34" charset="0"/>
              </a:rPr>
              <a:t>ISI İLE ENERJİ GEÇİŞİ</a:t>
            </a:r>
            <a:endParaRPr lang="tr-TR" sz="2800" b="1" dirty="0">
              <a:latin typeface="Arial" pitchFamily="34" charset="0"/>
              <a:cs typeface="Arial" pitchFamily="34" charset="0"/>
            </a:endParaRPr>
          </a:p>
        </p:txBody>
      </p:sp>
      <p:sp>
        <p:nvSpPr>
          <p:cNvPr id="3" name="2 Dikdörtgen"/>
          <p:cNvSpPr/>
          <p:nvPr/>
        </p:nvSpPr>
        <p:spPr>
          <a:xfrm>
            <a:off x="285720" y="869936"/>
            <a:ext cx="8643998" cy="3416320"/>
          </a:xfrm>
          <a:prstGeom prst="rect">
            <a:avLst/>
          </a:prstGeom>
        </p:spPr>
        <p:txBody>
          <a:bodyPr wrap="square">
            <a:spAutoFit/>
          </a:bodyPr>
          <a:lstStyle/>
          <a:p>
            <a:pPr algn="just"/>
            <a:r>
              <a:rPr lang="tr-TR" dirty="0" smtClean="0">
                <a:latin typeface="Arial" pitchFamily="34" charset="0"/>
                <a:cs typeface="Arial" pitchFamily="34" charset="0"/>
              </a:rPr>
              <a:t>       </a:t>
            </a:r>
            <a:r>
              <a:rPr lang="tr-TR" b="1" dirty="0" smtClean="0">
                <a:latin typeface="Arial" pitchFamily="34" charset="0"/>
                <a:cs typeface="Arial" pitchFamily="34" charset="0"/>
              </a:rPr>
              <a:t>Isı</a:t>
            </a:r>
            <a:r>
              <a:rPr lang="tr-TR" dirty="0" smtClean="0">
                <a:latin typeface="Arial" pitchFamily="34" charset="0"/>
                <a:cs typeface="Arial" pitchFamily="34" charset="0"/>
              </a:rPr>
              <a:t>, iki sistem arasında ( veya sistemle çevresi arasında) sıcaklık farkından dolayı gerçekleşen enerji geçişi diye tanımlanır. Bir başka deyişle, enerji geçişi sadece sıcaklık farkından dolayı gerçekleşmişse </a:t>
            </a:r>
            <a:r>
              <a:rPr lang="tr-TR" b="1" dirty="0" smtClean="0">
                <a:latin typeface="Arial" pitchFamily="34" charset="0"/>
                <a:cs typeface="Arial" pitchFamily="34" charset="0"/>
              </a:rPr>
              <a:t>ısı</a:t>
            </a:r>
            <a:r>
              <a:rPr lang="tr-TR" dirty="0" smtClean="0">
                <a:latin typeface="Arial" pitchFamily="34" charset="0"/>
                <a:cs typeface="Arial" pitchFamily="34" charset="0"/>
              </a:rPr>
              <a:t> diye tanımlanır.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Isı geçişinin olmadığı bir hal değişimi </a:t>
            </a:r>
            <a:r>
              <a:rPr lang="tr-TR" b="1" dirty="0" err="1" smtClean="0">
                <a:latin typeface="Arial" pitchFamily="34" charset="0"/>
                <a:cs typeface="Arial" pitchFamily="34" charset="0"/>
              </a:rPr>
              <a:t>adyabatik</a:t>
            </a:r>
            <a:r>
              <a:rPr lang="tr-TR" dirty="0" smtClean="0">
                <a:latin typeface="Arial" pitchFamily="34" charset="0"/>
                <a:cs typeface="Arial" pitchFamily="34" charset="0"/>
              </a:rPr>
              <a:t> hal değişimi olarak adlandırılır. Bir hal değişimi iki sebepten dolayı </a:t>
            </a:r>
            <a:r>
              <a:rPr lang="tr-TR" dirty="0" err="1" smtClean="0">
                <a:latin typeface="Arial" pitchFamily="34" charset="0"/>
                <a:cs typeface="Arial" pitchFamily="34" charset="0"/>
              </a:rPr>
              <a:t>adyabatik</a:t>
            </a:r>
            <a:r>
              <a:rPr lang="tr-TR" dirty="0" smtClean="0">
                <a:latin typeface="Arial" pitchFamily="34" charset="0"/>
                <a:cs typeface="Arial" pitchFamily="34" charset="0"/>
              </a:rPr>
              <a:t> olabilir. Ya sistem çok iyi yalıtılmıştır dolayısıyla sınırlardan ancak ihmal edilebilir ölçülerde ısı geçebilir ya da sistem ve çevresi aynı sıcaklıktadır ve bu nedenle ısı geçişine neden olacak sıcaklık farkı yoktur</a:t>
            </a:r>
            <a:r>
              <a:rPr lang="tr-TR" dirty="0" smtClean="0">
                <a:latin typeface="Arial" pitchFamily="34" charset="0"/>
                <a:cs typeface="Arial" pitchFamily="34" charset="0"/>
              </a:rPr>
              <a:t>. </a:t>
            </a:r>
          </a:p>
          <a:p>
            <a:pPr algn="just"/>
            <a:r>
              <a:rPr lang="tr-TR" dirty="0" smtClean="0">
                <a:latin typeface="Arial" pitchFamily="34" charset="0"/>
                <a:cs typeface="Arial" pitchFamily="34" charset="0"/>
              </a:rPr>
              <a:t> </a:t>
            </a:r>
            <a:r>
              <a:rPr lang="tr-TR" dirty="0" smtClean="0">
                <a:latin typeface="Arial" pitchFamily="34" charset="0"/>
                <a:cs typeface="Arial" pitchFamily="34" charset="0"/>
              </a:rPr>
              <a:t> </a:t>
            </a:r>
          </a:p>
          <a:p>
            <a:pPr algn="just"/>
            <a:r>
              <a:rPr lang="tr-TR" dirty="0" smtClean="0">
                <a:latin typeface="Arial" pitchFamily="34" charset="0"/>
                <a:cs typeface="Arial" pitchFamily="34" charset="0"/>
              </a:rPr>
              <a:t> </a:t>
            </a:r>
            <a:r>
              <a:rPr lang="tr-TR" dirty="0" smtClean="0">
                <a:latin typeface="Arial" pitchFamily="34" charset="0"/>
                <a:cs typeface="Arial" pitchFamily="34" charset="0"/>
              </a:rPr>
              <a:t>      </a:t>
            </a:r>
            <a:r>
              <a:rPr lang="tr-TR" dirty="0" err="1" smtClean="0">
                <a:latin typeface="Arial" pitchFamily="34" charset="0"/>
                <a:cs typeface="Arial" pitchFamily="34" charset="0"/>
              </a:rPr>
              <a:t>Adyabatik</a:t>
            </a:r>
            <a:r>
              <a:rPr lang="tr-TR" dirty="0" smtClean="0">
                <a:latin typeface="Arial" pitchFamily="34" charset="0"/>
                <a:cs typeface="Arial" pitchFamily="34" charset="0"/>
              </a:rPr>
              <a:t> hal değişimi sabit sıcaklıkta (izotermal) bir hal değişimi ile karıştırılmamalıdır.</a:t>
            </a:r>
            <a:endParaRPr lang="tr-TR" dirty="0" smtClean="0">
              <a:latin typeface="Arial" pitchFamily="34" charset="0"/>
              <a:cs typeface="Arial" pitchFamily="34" charset="0"/>
            </a:endParaRPr>
          </a:p>
        </p:txBody>
      </p:sp>
      <p:pic>
        <p:nvPicPr>
          <p:cNvPr id="307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14678" y="4426026"/>
            <a:ext cx="1714513" cy="646048"/>
          </a:xfrm>
          <a:prstGeom prst="rect">
            <a:avLst/>
          </a:prstGeom>
          <a:noFill/>
        </p:spPr>
      </p:pic>
      <p:sp>
        <p:nvSpPr>
          <p:cNvPr id="3075" name="Rectangle 3"/>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6 Metin kutusu"/>
          <p:cNvSpPr txBox="1"/>
          <p:nvPr/>
        </p:nvSpPr>
        <p:spPr>
          <a:xfrm>
            <a:off x="5214942" y="4500570"/>
            <a:ext cx="1500198" cy="461665"/>
          </a:xfrm>
          <a:prstGeom prst="rect">
            <a:avLst/>
          </a:prstGeom>
          <a:noFill/>
        </p:spPr>
        <p:txBody>
          <a:bodyPr wrap="square" rtlCol="0">
            <a:spAutoFit/>
          </a:bodyPr>
          <a:lstStyle/>
          <a:p>
            <a:pPr algn="ctr"/>
            <a:r>
              <a:rPr lang="tr-TR" sz="1200" b="1" dirty="0" smtClean="0">
                <a:latin typeface="Arial" pitchFamily="34" charset="0"/>
                <a:cs typeface="Arial" pitchFamily="34" charset="0"/>
              </a:rPr>
              <a:t>Birim Kütle İçin Isı Geçişi</a:t>
            </a:r>
            <a:endParaRPr lang="tr-TR" sz="1200" b="1" dirty="0">
              <a:latin typeface="Arial" pitchFamily="34" charset="0"/>
              <a:cs typeface="Arial" pitchFamily="34" charset="0"/>
            </a:endParaRPr>
          </a:p>
        </p:txBody>
      </p:sp>
      <p:sp>
        <p:nvSpPr>
          <p:cNvPr id="8" name="7 Dikdörtgen"/>
          <p:cNvSpPr/>
          <p:nvPr/>
        </p:nvSpPr>
        <p:spPr>
          <a:xfrm>
            <a:off x="142844" y="5497313"/>
            <a:ext cx="8643998" cy="646331"/>
          </a:xfrm>
          <a:prstGeom prst="rect">
            <a:avLst/>
          </a:prstGeom>
        </p:spPr>
        <p:txBody>
          <a:bodyPr wrap="square">
            <a:spAutoFit/>
          </a:bodyPr>
          <a:lstStyle/>
          <a:p>
            <a:pPr algn="just"/>
            <a:r>
              <a:rPr lang="tr-TR" dirty="0" smtClean="0">
                <a:latin typeface="Arial" pitchFamily="34" charset="0"/>
                <a:cs typeface="Arial" pitchFamily="34" charset="0"/>
              </a:rPr>
              <a:t>    Isı geçişi üç farklı biçimde gerçekleşebilir: </a:t>
            </a:r>
            <a:r>
              <a:rPr lang="tr-TR" b="1" dirty="0" smtClean="0">
                <a:latin typeface="Arial" pitchFamily="34" charset="0"/>
                <a:cs typeface="Arial" pitchFamily="34" charset="0"/>
              </a:rPr>
              <a:t>İletim</a:t>
            </a:r>
            <a:r>
              <a:rPr lang="tr-TR" dirty="0" smtClean="0">
                <a:latin typeface="Arial" pitchFamily="34" charset="0"/>
                <a:cs typeface="Arial" pitchFamily="34" charset="0"/>
              </a:rPr>
              <a:t> (</a:t>
            </a:r>
            <a:r>
              <a:rPr lang="tr-TR" dirty="0" err="1" smtClean="0">
                <a:latin typeface="Arial" pitchFamily="34" charset="0"/>
                <a:cs typeface="Arial" pitchFamily="34" charset="0"/>
              </a:rPr>
              <a:t>kondüksiyon</a:t>
            </a:r>
            <a:r>
              <a:rPr lang="tr-TR" dirty="0" smtClean="0">
                <a:latin typeface="Arial" pitchFamily="34" charset="0"/>
                <a:cs typeface="Arial" pitchFamily="34" charset="0"/>
              </a:rPr>
              <a:t>), </a:t>
            </a:r>
            <a:r>
              <a:rPr lang="tr-TR" b="1" dirty="0" smtClean="0">
                <a:latin typeface="Arial" pitchFamily="34" charset="0"/>
                <a:cs typeface="Arial" pitchFamily="34" charset="0"/>
              </a:rPr>
              <a:t>taşınım</a:t>
            </a:r>
            <a:r>
              <a:rPr lang="tr-TR" dirty="0" smtClean="0">
                <a:latin typeface="Arial" pitchFamily="34" charset="0"/>
                <a:cs typeface="Arial" pitchFamily="34" charset="0"/>
              </a:rPr>
              <a:t> (konveksiyon) ve </a:t>
            </a:r>
            <a:r>
              <a:rPr lang="tr-TR" b="1" dirty="0" smtClean="0">
                <a:latin typeface="Arial" pitchFamily="34" charset="0"/>
                <a:cs typeface="Arial" pitchFamily="34" charset="0"/>
              </a:rPr>
              <a:t>ışınım</a:t>
            </a:r>
            <a:r>
              <a:rPr lang="tr-TR" dirty="0" smtClean="0">
                <a:latin typeface="Arial" pitchFamily="34" charset="0"/>
                <a:cs typeface="Arial" pitchFamily="34" charset="0"/>
              </a:rPr>
              <a:t> (radyasyon). </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4282" y="357166"/>
            <a:ext cx="8643998" cy="2585323"/>
          </a:xfrm>
          <a:prstGeom prst="rect">
            <a:avLst/>
          </a:prstGeom>
        </p:spPr>
        <p:txBody>
          <a:bodyPr wrap="square">
            <a:spAutoFit/>
          </a:bodyPr>
          <a:lstStyle/>
          <a:p>
            <a:pPr algn="just"/>
            <a:r>
              <a:rPr lang="tr-TR" dirty="0" smtClean="0">
                <a:latin typeface="Arial" pitchFamily="34" charset="0"/>
                <a:cs typeface="Arial" pitchFamily="34" charset="0"/>
              </a:rPr>
              <a:t>    </a:t>
            </a:r>
            <a:r>
              <a:rPr lang="tr-TR" b="1" dirty="0" smtClean="0">
                <a:latin typeface="Arial" pitchFamily="34" charset="0"/>
                <a:cs typeface="Arial" pitchFamily="34" charset="0"/>
              </a:rPr>
              <a:t>İletim</a:t>
            </a:r>
            <a:r>
              <a:rPr lang="tr-TR" dirty="0" smtClean="0">
                <a:latin typeface="Arial" pitchFamily="34" charset="0"/>
                <a:cs typeface="Arial" pitchFamily="34" charset="0"/>
              </a:rPr>
              <a:t>, bir maddenin, enerjisi daha fazla olan moleküllerinden yakındaki diğer moleküllere, moleküller arasındaki etkileşim sonucunda enerji geçişidir.</a:t>
            </a: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a:t>
            </a:r>
            <a:r>
              <a:rPr lang="tr-TR" b="1" dirty="0" smtClean="0">
                <a:latin typeface="Arial" pitchFamily="34" charset="0"/>
                <a:cs typeface="Arial" pitchFamily="34" charset="0"/>
              </a:rPr>
              <a:t>Taşınım</a:t>
            </a:r>
            <a:r>
              <a:rPr lang="tr-TR" dirty="0" smtClean="0">
                <a:latin typeface="Arial" pitchFamily="34" charset="0"/>
                <a:cs typeface="Arial" pitchFamily="34" charset="0"/>
              </a:rPr>
              <a:t>, katı bir yüzeyle onun temas ettiği akışkan bir ortam arasında gerçekleşen ısı geçişidir.</a:t>
            </a:r>
            <a:endParaRPr lang="tr-TR" dirty="0" smtClean="0">
              <a:latin typeface="Arial" pitchFamily="34" charset="0"/>
              <a:cs typeface="Arial" pitchFamily="34" charset="0"/>
            </a:endParaRPr>
          </a:p>
          <a:p>
            <a:pPr algn="just"/>
            <a:endParaRPr lang="tr-TR" dirty="0" smtClean="0">
              <a:latin typeface="Arial" pitchFamily="34" charset="0"/>
              <a:cs typeface="Arial" pitchFamily="34" charset="0"/>
            </a:endParaRPr>
          </a:p>
          <a:p>
            <a:pPr algn="just"/>
            <a:r>
              <a:rPr lang="tr-TR" dirty="0" smtClean="0">
                <a:latin typeface="Arial" pitchFamily="34" charset="0"/>
                <a:cs typeface="Arial" pitchFamily="34" charset="0"/>
              </a:rPr>
              <a:t>     </a:t>
            </a:r>
            <a:r>
              <a:rPr lang="tr-TR" b="1" dirty="0" smtClean="0">
                <a:latin typeface="Arial" pitchFamily="34" charset="0"/>
                <a:cs typeface="Arial" pitchFamily="34" charset="0"/>
              </a:rPr>
              <a:t>Işınım</a:t>
            </a:r>
            <a:r>
              <a:rPr lang="tr-TR" dirty="0" smtClean="0">
                <a:latin typeface="Arial" pitchFamily="34" charset="0"/>
                <a:cs typeface="Arial" pitchFamily="34" charset="0"/>
              </a:rPr>
              <a:t>, maddenin atom veya moleküllerinin elektron düzeninde olan değişmeler sonucunda yayılan elektromanyetik dalgalar veya fotonlar aracılıyla gerçekleşen enerji aktarımdır.</a:t>
            </a:r>
            <a:endParaRPr lang="tr-TR" dirty="0"/>
          </a:p>
        </p:txBody>
      </p:sp>
      <p:pic>
        <p:nvPicPr>
          <p:cNvPr id="1026" name="Picture 2" descr="C:\Users\Proje\Desktop\termooo\resim\ısı.jpg"/>
          <p:cNvPicPr>
            <a:picLocks noChangeAspect="1" noChangeArrowheads="1"/>
          </p:cNvPicPr>
          <p:nvPr/>
        </p:nvPicPr>
        <p:blipFill>
          <a:blip r:embed="rId2"/>
          <a:srcRect/>
          <a:stretch>
            <a:fillRect/>
          </a:stretch>
        </p:blipFill>
        <p:spPr bwMode="auto">
          <a:xfrm>
            <a:off x="2071670" y="3071809"/>
            <a:ext cx="4572032" cy="344426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14282" y="142852"/>
            <a:ext cx="8715436" cy="523220"/>
          </a:xfrm>
          <a:prstGeom prst="rect">
            <a:avLst/>
          </a:prstGeom>
          <a:noFill/>
        </p:spPr>
        <p:txBody>
          <a:bodyPr wrap="square" rtlCol="0">
            <a:spAutoFit/>
          </a:bodyPr>
          <a:lstStyle/>
          <a:p>
            <a:pPr algn="ctr"/>
            <a:r>
              <a:rPr lang="tr-TR" sz="2800" b="1" dirty="0" smtClean="0">
                <a:latin typeface="Arial" pitchFamily="34" charset="0"/>
                <a:cs typeface="Arial" pitchFamily="34" charset="0"/>
              </a:rPr>
              <a:t>İŞ İLE ENERJİ GEÇİŞİ</a:t>
            </a:r>
            <a:endParaRPr lang="tr-TR" sz="2800" b="1" dirty="0">
              <a:latin typeface="Arial" pitchFamily="34" charset="0"/>
              <a:cs typeface="Arial" pitchFamily="34" charset="0"/>
            </a:endParaRPr>
          </a:p>
        </p:txBody>
      </p:sp>
      <p:sp>
        <p:nvSpPr>
          <p:cNvPr id="3" name="2 Dikdörtgen"/>
          <p:cNvSpPr/>
          <p:nvPr/>
        </p:nvSpPr>
        <p:spPr>
          <a:xfrm>
            <a:off x="285720" y="719721"/>
            <a:ext cx="8643998" cy="923330"/>
          </a:xfrm>
          <a:prstGeom prst="rect">
            <a:avLst/>
          </a:prstGeom>
        </p:spPr>
        <p:txBody>
          <a:bodyPr wrap="square">
            <a:spAutoFit/>
          </a:bodyPr>
          <a:lstStyle/>
          <a:p>
            <a:pPr algn="just"/>
            <a:r>
              <a:rPr lang="tr-TR" dirty="0" smtClean="0">
                <a:latin typeface="Arial" pitchFamily="34" charset="0"/>
                <a:cs typeface="Arial" pitchFamily="34" charset="0"/>
              </a:rPr>
              <a:t>       Kapalı bir sistemin sınırlarından geçen enerji eğer ısı değilse, </a:t>
            </a:r>
            <a:r>
              <a:rPr lang="tr-TR" b="1" dirty="0" smtClean="0">
                <a:latin typeface="Arial" pitchFamily="34" charset="0"/>
                <a:cs typeface="Arial" pitchFamily="34" charset="0"/>
              </a:rPr>
              <a:t>iştir</a:t>
            </a:r>
            <a:r>
              <a:rPr lang="tr-TR" dirty="0" smtClean="0">
                <a:latin typeface="Arial" pitchFamily="34" charset="0"/>
                <a:cs typeface="Arial" pitchFamily="34" charset="0"/>
              </a:rPr>
              <a:t>. Daha alışılmış bir tanımla, iş bir kuvvetin belirli bir mesafe boyunca etkide bulunması sonucu aktarılan enerjidir.   </a:t>
            </a:r>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252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86116" y="1788836"/>
            <a:ext cx="1895478" cy="640032"/>
          </a:xfrm>
          <a:prstGeom prst="rect">
            <a:avLst/>
          </a:prstGeom>
          <a:noFill/>
        </p:spPr>
      </p:pic>
      <p:sp>
        <p:nvSpPr>
          <p:cNvPr id="22531" name="Rectangle 3"/>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6 Metin kutusu"/>
          <p:cNvSpPr txBox="1"/>
          <p:nvPr/>
        </p:nvSpPr>
        <p:spPr>
          <a:xfrm>
            <a:off x="5357818" y="1857364"/>
            <a:ext cx="1500198" cy="461665"/>
          </a:xfrm>
          <a:prstGeom prst="rect">
            <a:avLst/>
          </a:prstGeom>
          <a:noFill/>
        </p:spPr>
        <p:txBody>
          <a:bodyPr wrap="square" rtlCol="0">
            <a:spAutoFit/>
          </a:bodyPr>
          <a:lstStyle/>
          <a:p>
            <a:pPr algn="ctr"/>
            <a:r>
              <a:rPr lang="tr-TR" sz="1200" b="1" dirty="0" smtClean="0">
                <a:latin typeface="Arial" pitchFamily="34" charset="0"/>
                <a:cs typeface="Arial" pitchFamily="34" charset="0"/>
              </a:rPr>
              <a:t>Birim Kütle İçin Yapılan İş</a:t>
            </a:r>
            <a:endParaRPr lang="tr-TR" sz="1200" b="1" dirty="0">
              <a:latin typeface="Arial" pitchFamily="34" charset="0"/>
              <a:cs typeface="Arial" pitchFamily="34" charset="0"/>
            </a:endParaRPr>
          </a:p>
        </p:txBody>
      </p:sp>
      <p:sp>
        <p:nvSpPr>
          <p:cNvPr id="8" name="7 Dikdörtgen"/>
          <p:cNvSpPr/>
          <p:nvPr/>
        </p:nvSpPr>
        <p:spPr>
          <a:xfrm>
            <a:off x="285720" y="2648546"/>
            <a:ext cx="8643998" cy="646331"/>
          </a:xfrm>
          <a:prstGeom prst="rect">
            <a:avLst/>
          </a:prstGeom>
        </p:spPr>
        <p:txBody>
          <a:bodyPr wrap="square">
            <a:spAutoFit/>
          </a:bodyPr>
          <a:lstStyle/>
          <a:p>
            <a:pPr algn="just"/>
            <a:r>
              <a:rPr lang="tr-TR" dirty="0" smtClean="0">
                <a:latin typeface="Arial" pitchFamily="34" charset="0"/>
                <a:cs typeface="Arial" pitchFamily="34" charset="0"/>
              </a:rPr>
              <a:t>       Birim zamanda yapılan iş, güç diye adlandırılır ve </a:t>
            </a:r>
            <a:r>
              <a:rPr lang="tr-TR" b="1" dirty="0" smtClean="0">
                <a:latin typeface="Arial" pitchFamily="34" charset="0"/>
                <a:cs typeface="Arial" pitchFamily="34" charset="0"/>
              </a:rPr>
              <a:t>Ẇ</a:t>
            </a:r>
            <a:r>
              <a:rPr lang="tr-TR" dirty="0" smtClean="0">
                <a:latin typeface="Arial" pitchFamily="34" charset="0"/>
                <a:cs typeface="Arial" pitchFamily="34" charset="0"/>
              </a:rPr>
              <a:t> ile gösterilir. Gücün birimi </a:t>
            </a:r>
            <a:r>
              <a:rPr lang="tr-TR" dirty="0" err="1" smtClean="0">
                <a:latin typeface="Arial" pitchFamily="34" charset="0"/>
                <a:cs typeface="Arial" pitchFamily="34" charset="0"/>
              </a:rPr>
              <a:t>kj</a:t>
            </a:r>
            <a:r>
              <a:rPr lang="tr-TR" dirty="0" smtClean="0">
                <a:latin typeface="Arial" pitchFamily="34" charset="0"/>
                <a:cs typeface="Arial" pitchFamily="34" charset="0"/>
              </a:rPr>
              <a:t>/s veya </a:t>
            </a:r>
            <a:r>
              <a:rPr lang="tr-TR" dirty="0" err="1" smtClean="0">
                <a:latin typeface="Arial" pitchFamily="34" charset="0"/>
                <a:cs typeface="Arial" pitchFamily="34" charset="0"/>
              </a:rPr>
              <a:t>kW’tır</a:t>
            </a:r>
            <a:r>
              <a:rPr lang="tr-TR" dirty="0" smtClean="0">
                <a:latin typeface="Arial" pitchFamily="34" charset="0"/>
                <a:cs typeface="Arial" pitchFamily="34" charset="0"/>
              </a:rPr>
              <a:t>.</a:t>
            </a:r>
          </a:p>
        </p:txBody>
      </p:sp>
      <p:pic>
        <p:nvPicPr>
          <p:cNvPr id="22532" name="Picture 4" descr="C:\Users\xxxxx\Desktop\termooo\resim\işş.jpg"/>
          <p:cNvPicPr>
            <a:picLocks noChangeAspect="1" noChangeArrowheads="1"/>
          </p:cNvPicPr>
          <p:nvPr/>
        </p:nvPicPr>
        <p:blipFill>
          <a:blip r:embed="rId3"/>
          <a:srcRect/>
          <a:stretch>
            <a:fillRect/>
          </a:stretch>
        </p:blipFill>
        <p:spPr bwMode="auto">
          <a:xfrm>
            <a:off x="3286116" y="3071810"/>
            <a:ext cx="2632708" cy="2157432"/>
          </a:xfrm>
          <a:prstGeom prst="rect">
            <a:avLst/>
          </a:prstGeom>
          <a:noFill/>
        </p:spPr>
      </p:pic>
      <p:sp>
        <p:nvSpPr>
          <p:cNvPr id="10" name="9 Dikdörtgen"/>
          <p:cNvSpPr/>
          <p:nvPr/>
        </p:nvSpPr>
        <p:spPr>
          <a:xfrm>
            <a:off x="285720" y="5211561"/>
            <a:ext cx="8643998" cy="1200329"/>
          </a:xfrm>
          <a:prstGeom prst="rect">
            <a:avLst/>
          </a:prstGeom>
        </p:spPr>
        <p:txBody>
          <a:bodyPr wrap="square">
            <a:spAutoFit/>
          </a:bodyPr>
          <a:lstStyle/>
          <a:p>
            <a:pPr algn="just"/>
            <a:r>
              <a:rPr lang="tr-TR" dirty="0" smtClean="0">
                <a:latin typeface="Arial" pitchFamily="34" charset="0"/>
                <a:cs typeface="Arial" pitchFamily="34" charset="0"/>
              </a:rPr>
              <a:t>       Isı ve iş, yönü olan niceliklerdir. Bunun için ısı veya iş etkileşimlerinin hem </a:t>
            </a:r>
            <a:r>
              <a:rPr lang="tr-TR" b="1" dirty="0" smtClean="0">
                <a:latin typeface="Arial" pitchFamily="34" charset="0"/>
                <a:cs typeface="Arial" pitchFamily="34" charset="0"/>
              </a:rPr>
              <a:t>şiddetleri</a:t>
            </a:r>
            <a:r>
              <a:rPr lang="tr-TR" dirty="0" smtClean="0">
                <a:latin typeface="Arial" pitchFamily="34" charset="0"/>
                <a:cs typeface="Arial" pitchFamily="34" charset="0"/>
              </a:rPr>
              <a:t> hem de </a:t>
            </a:r>
            <a:r>
              <a:rPr lang="tr-TR" b="1" dirty="0" smtClean="0">
                <a:latin typeface="Arial" pitchFamily="34" charset="0"/>
                <a:cs typeface="Arial" pitchFamily="34" charset="0"/>
              </a:rPr>
              <a:t>yönlerini</a:t>
            </a:r>
            <a:r>
              <a:rPr lang="tr-TR" dirty="0" smtClean="0">
                <a:latin typeface="Arial" pitchFamily="34" charset="0"/>
                <a:cs typeface="Arial" pitchFamily="34" charset="0"/>
              </a:rPr>
              <a:t> belirtmek gerekir. Sisteme olan ısı geçişi ve sistem tarafından yapılan iş pozitif, sistemden olan ısı geçişi ve sisteme gereken iş negatiftir.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14282" y="142852"/>
            <a:ext cx="8715436" cy="523220"/>
          </a:xfrm>
          <a:prstGeom prst="rect">
            <a:avLst/>
          </a:prstGeom>
          <a:noFill/>
        </p:spPr>
        <p:txBody>
          <a:bodyPr wrap="square" rtlCol="0">
            <a:spAutoFit/>
          </a:bodyPr>
          <a:lstStyle/>
          <a:p>
            <a:pPr algn="ctr"/>
            <a:r>
              <a:rPr lang="tr-TR" sz="2800" b="1" dirty="0" smtClean="0">
                <a:latin typeface="Arial" pitchFamily="34" charset="0"/>
                <a:cs typeface="Arial" pitchFamily="34" charset="0"/>
              </a:rPr>
              <a:t>Elektrik İşi</a:t>
            </a:r>
            <a:endParaRPr lang="tr-TR" sz="2800" b="1" dirty="0">
              <a:latin typeface="Arial" pitchFamily="34" charset="0"/>
              <a:cs typeface="Arial" pitchFamily="34" charset="0"/>
            </a:endParaRPr>
          </a:p>
        </p:txBody>
      </p:sp>
      <p:sp>
        <p:nvSpPr>
          <p:cNvPr id="3" name="2 Dikdörtgen"/>
          <p:cNvSpPr/>
          <p:nvPr/>
        </p:nvSpPr>
        <p:spPr>
          <a:xfrm>
            <a:off x="285720" y="719721"/>
            <a:ext cx="8643998" cy="923330"/>
          </a:xfrm>
          <a:prstGeom prst="rect">
            <a:avLst/>
          </a:prstGeom>
        </p:spPr>
        <p:txBody>
          <a:bodyPr wrap="square">
            <a:spAutoFit/>
          </a:bodyPr>
          <a:lstStyle/>
          <a:p>
            <a:pPr algn="just"/>
            <a:r>
              <a:rPr lang="tr-TR" dirty="0" smtClean="0">
                <a:latin typeface="Arial" pitchFamily="34" charset="0"/>
                <a:cs typeface="Arial" pitchFamily="34" charset="0"/>
              </a:rPr>
              <a:t>       Bir elektrik alanında, bir tel içindeki elektronlar elektromotor kuvvetlerin etkisi altında hareket ederler ve iş yaparlar. N </a:t>
            </a:r>
            <a:r>
              <a:rPr lang="tr-TR" dirty="0" err="1" smtClean="0">
                <a:latin typeface="Arial" pitchFamily="34" charset="0"/>
                <a:cs typeface="Arial" pitchFamily="34" charset="0"/>
              </a:rPr>
              <a:t>coulomb</a:t>
            </a:r>
            <a:r>
              <a:rPr lang="tr-TR" dirty="0" smtClean="0">
                <a:latin typeface="Arial" pitchFamily="34" charset="0"/>
                <a:cs typeface="Arial" pitchFamily="34" charset="0"/>
              </a:rPr>
              <a:t> elektron, V potansiyel farkından geçtiği zaman, yapılan elektrik işi:</a:t>
            </a: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40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428992" y="1785926"/>
            <a:ext cx="1428760" cy="476253"/>
          </a:xfrm>
          <a:prstGeom prst="rect">
            <a:avLst/>
          </a:prstGeom>
          <a:noFill/>
        </p:spPr>
      </p:pic>
      <p:sp>
        <p:nvSpPr>
          <p:cNvPr id="4099" name="Rectangle 3"/>
          <p:cNvSpPr>
            <a:spLocks noChangeArrowheads="1"/>
          </p:cNvSpPr>
          <p:nvPr/>
        </p:nvSpPr>
        <p:spPr bwMode="auto">
          <a:xfrm>
            <a:off x="0" y="733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6 Metin kutusu"/>
          <p:cNvSpPr txBox="1"/>
          <p:nvPr/>
        </p:nvSpPr>
        <p:spPr>
          <a:xfrm>
            <a:off x="5143504" y="1785926"/>
            <a:ext cx="2582823" cy="369332"/>
          </a:xfrm>
          <a:prstGeom prst="rect">
            <a:avLst/>
          </a:prstGeom>
          <a:noFill/>
        </p:spPr>
        <p:txBody>
          <a:bodyPr wrap="none" rtlCol="0">
            <a:spAutoFit/>
          </a:bodyPr>
          <a:lstStyle/>
          <a:p>
            <a:r>
              <a:rPr lang="tr-TR" dirty="0" smtClean="0">
                <a:latin typeface="Arial" pitchFamily="34" charset="0"/>
                <a:cs typeface="Arial" pitchFamily="34" charset="0"/>
              </a:rPr>
              <a:t>Bağıntısı ile hesaplanır.</a:t>
            </a:r>
            <a:endParaRPr lang="tr-TR" dirty="0">
              <a:latin typeface="Arial" pitchFamily="34" charset="0"/>
              <a:cs typeface="Arial" pitchFamily="34" charset="0"/>
            </a:endParaRPr>
          </a:p>
        </p:txBody>
      </p:sp>
      <p:sp>
        <p:nvSpPr>
          <p:cNvPr id="8" name="7 Metin kutusu"/>
          <p:cNvSpPr txBox="1"/>
          <p:nvPr/>
        </p:nvSpPr>
        <p:spPr>
          <a:xfrm>
            <a:off x="285720" y="2701540"/>
            <a:ext cx="3736920" cy="369332"/>
          </a:xfrm>
          <a:prstGeom prst="rect">
            <a:avLst/>
          </a:prstGeom>
          <a:noFill/>
        </p:spPr>
        <p:txBody>
          <a:bodyPr wrap="none" rtlCol="0">
            <a:spAutoFit/>
          </a:bodyPr>
          <a:lstStyle/>
          <a:p>
            <a:r>
              <a:rPr lang="tr-TR" dirty="0" smtClean="0">
                <a:latin typeface="Arial" pitchFamily="34" charset="0"/>
                <a:cs typeface="Arial" pitchFamily="34" charset="0"/>
              </a:rPr>
              <a:t>Birim zamanda yapılan elektrik işi :</a:t>
            </a:r>
            <a:endParaRPr lang="tr-TR" dirty="0">
              <a:latin typeface="Arial" pitchFamily="34" charset="0"/>
              <a:cs typeface="Arial" pitchFamily="34" charset="0"/>
            </a:endParaRPr>
          </a:p>
        </p:txBody>
      </p:sp>
      <p:sp>
        <p:nvSpPr>
          <p:cNvPr id="41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4100"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143372" y="2642243"/>
            <a:ext cx="3000396" cy="572443"/>
          </a:xfrm>
          <a:prstGeom prst="rect">
            <a:avLst/>
          </a:prstGeom>
          <a:noFill/>
        </p:spPr>
      </p:pic>
      <p:sp>
        <p:nvSpPr>
          <p:cNvPr id="4102" name="Rectangle 6"/>
          <p:cNvSpPr>
            <a:spLocks noChangeArrowheads="1"/>
          </p:cNvSpPr>
          <p:nvPr/>
        </p:nvSpPr>
        <p:spPr bwMode="auto">
          <a:xfrm>
            <a:off x="0" y="733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41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4103"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7158" y="3639925"/>
            <a:ext cx="571504" cy="571504"/>
          </a:xfrm>
          <a:prstGeom prst="rect">
            <a:avLst/>
          </a:prstGeom>
          <a:noFill/>
        </p:spPr>
      </p:pic>
      <p:sp>
        <p:nvSpPr>
          <p:cNvPr id="14" name="13 Metin kutusu"/>
          <p:cNvSpPr txBox="1"/>
          <p:nvPr/>
        </p:nvSpPr>
        <p:spPr>
          <a:xfrm>
            <a:off x="1000100" y="3568487"/>
            <a:ext cx="7858180" cy="646331"/>
          </a:xfrm>
          <a:prstGeom prst="rect">
            <a:avLst/>
          </a:prstGeom>
          <a:noFill/>
        </p:spPr>
        <p:txBody>
          <a:bodyPr wrap="square" rtlCol="0">
            <a:spAutoFit/>
          </a:bodyPr>
          <a:lstStyle/>
          <a:p>
            <a:pPr algn="just"/>
            <a:r>
              <a:rPr lang="tr-TR" dirty="0" smtClean="0">
                <a:latin typeface="Arial" pitchFamily="34" charset="0"/>
                <a:cs typeface="Arial" pitchFamily="34" charset="0"/>
              </a:rPr>
              <a:t>     Elektrik gücünü başka bir değişle birim zamanda akan elektron miktarını gösterir.</a:t>
            </a:r>
            <a:endParaRPr lang="tr-TR" dirty="0">
              <a:latin typeface="Arial" pitchFamily="34" charset="0"/>
              <a:cs typeface="Arial" pitchFamily="34" charset="0"/>
            </a:endParaRPr>
          </a:p>
        </p:txBody>
      </p:sp>
      <p:sp>
        <p:nvSpPr>
          <p:cNvPr id="15" name="14 Dikdörtgen"/>
          <p:cNvSpPr/>
          <p:nvPr/>
        </p:nvSpPr>
        <p:spPr>
          <a:xfrm>
            <a:off x="214282" y="4559866"/>
            <a:ext cx="8643998" cy="369332"/>
          </a:xfrm>
          <a:prstGeom prst="rect">
            <a:avLst/>
          </a:prstGeom>
        </p:spPr>
        <p:txBody>
          <a:bodyPr wrap="square">
            <a:spAutoFit/>
          </a:bodyPr>
          <a:lstStyle/>
          <a:p>
            <a:pPr algn="just"/>
            <a:r>
              <a:rPr lang="tr-TR" dirty="0" smtClean="0">
                <a:latin typeface="Arial" pitchFamily="34" charset="0"/>
                <a:cs typeface="Arial" pitchFamily="34" charset="0"/>
              </a:rPr>
              <a:t>       Eğer ∆t zaman aralığında V ve I sabit kalıyorsa, bu bağıntı ;</a:t>
            </a:r>
          </a:p>
        </p:txBody>
      </p:sp>
      <p:sp>
        <p:nvSpPr>
          <p:cNvPr id="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5"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3214678" y="5143512"/>
            <a:ext cx="3161132" cy="571504"/>
          </a:xfrm>
          <a:prstGeom prst="rect">
            <a:avLst/>
          </a:prstGeom>
          <a:noFill/>
        </p:spPr>
      </p:pic>
      <p:sp>
        <p:nvSpPr>
          <p:cNvPr id="6" name="Rectangle 3"/>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14282" y="142852"/>
            <a:ext cx="8715436" cy="523220"/>
          </a:xfrm>
          <a:prstGeom prst="rect">
            <a:avLst/>
          </a:prstGeom>
          <a:noFill/>
        </p:spPr>
        <p:txBody>
          <a:bodyPr wrap="square" rtlCol="0">
            <a:spAutoFit/>
          </a:bodyPr>
          <a:lstStyle/>
          <a:p>
            <a:pPr algn="ctr"/>
            <a:r>
              <a:rPr lang="tr-TR" sz="2800" b="1" dirty="0" smtClean="0">
                <a:latin typeface="Arial" pitchFamily="34" charset="0"/>
                <a:cs typeface="Arial" pitchFamily="34" charset="0"/>
              </a:rPr>
              <a:t>İŞİN MEKANİK BİÇİMLERİ</a:t>
            </a:r>
            <a:endParaRPr lang="tr-TR" sz="2800" b="1" dirty="0">
              <a:latin typeface="Arial" pitchFamily="34" charset="0"/>
              <a:cs typeface="Arial" pitchFamily="34" charset="0"/>
            </a:endParaRPr>
          </a:p>
        </p:txBody>
      </p:sp>
      <p:sp>
        <p:nvSpPr>
          <p:cNvPr id="3" name="2 Dikdörtgen"/>
          <p:cNvSpPr/>
          <p:nvPr/>
        </p:nvSpPr>
        <p:spPr>
          <a:xfrm>
            <a:off x="285720" y="719721"/>
            <a:ext cx="8643998" cy="1200329"/>
          </a:xfrm>
          <a:prstGeom prst="rect">
            <a:avLst/>
          </a:prstGeom>
        </p:spPr>
        <p:txBody>
          <a:bodyPr wrap="square">
            <a:spAutoFit/>
          </a:bodyPr>
          <a:lstStyle/>
          <a:p>
            <a:pPr algn="just"/>
            <a:r>
              <a:rPr lang="tr-TR" dirty="0" smtClean="0">
                <a:latin typeface="Arial" pitchFamily="34" charset="0"/>
                <a:cs typeface="Arial" pitchFamily="34" charset="0"/>
              </a:rPr>
              <a:t>       İş değişik biçimlerde gerçekleşebilir. Fakat hangi görünümde olursa olsun bir kuvvetin belirli bir yer değiştirme sürecince etkide bulunması gerekmektedir. Temel mekanikte, F kuvvetinin etkide bulunduğu bir cisim, kuvvetin etkidiği yönde s uzunluğunda yer değiştiriyorsa yapılan iş:</a:t>
            </a:r>
          </a:p>
        </p:txBody>
      </p:sp>
      <p:sp>
        <p:nvSpPr>
          <p:cNvPr id="4" name="3 Metin kutusu"/>
          <p:cNvSpPr txBox="1"/>
          <p:nvPr/>
        </p:nvSpPr>
        <p:spPr>
          <a:xfrm>
            <a:off x="214282" y="3000372"/>
            <a:ext cx="893193" cy="400110"/>
          </a:xfrm>
          <a:prstGeom prst="rect">
            <a:avLst/>
          </a:prstGeom>
          <a:noFill/>
        </p:spPr>
        <p:txBody>
          <a:bodyPr wrap="none" rtlCol="0">
            <a:spAutoFit/>
          </a:bodyPr>
          <a:lstStyle/>
          <a:p>
            <a:r>
              <a:rPr lang="tr-TR" sz="2000" b="1" dirty="0" smtClean="0">
                <a:latin typeface="Arial" pitchFamily="34" charset="0"/>
                <a:cs typeface="Arial" pitchFamily="34" charset="0"/>
              </a:rPr>
              <a:t>Mil İşi</a:t>
            </a:r>
            <a:endParaRPr lang="tr-TR" b="1" dirty="0">
              <a:latin typeface="Arial" pitchFamily="34" charset="0"/>
              <a:cs typeface="Arial" pitchFamily="34" charset="0"/>
            </a:endParaRPr>
          </a:p>
        </p:txBody>
      </p:sp>
      <p:sp>
        <p:nvSpPr>
          <p:cNvPr id="6" name="5 Metin kutusu"/>
          <p:cNvSpPr txBox="1"/>
          <p:nvPr/>
        </p:nvSpPr>
        <p:spPr>
          <a:xfrm>
            <a:off x="2500298" y="3571876"/>
            <a:ext cx="5505033" cy="338554"/>
          </a:xfrm>
          <a:prstGeom prst="rect">
            <a:avLst/>
          </a:prstGeom>
          <a:noFill/>
        </p:spPr>
        <p:txBody>
          <a:bodyPr wrap="none" rtlCol="0">
            <a:spAutoFit/>
          </a:bodyPr>
          <a:lstStyle/>
          <a:p>
            <a:r>
              <a:rPr lang="tr-TR" sz="1600" b="1" dirty="0" smtClean="0">
                <a:latin typeface="Arial" pitchFamily="34" charset="0"/>
                <a:cs typeface="Arial" pitchFamily="34" charset="0"/>
              </a:rPr>
              <a:t>T</a:t>
            </a:r>
            <a:r>
              <a:rPr lang="tr-TR" sz="1600" dirty="0" smtClean="0">
                <a:latin typeface="Arial" pitchFamily="34" charset="0"/>
                <a:cs typeface="Arial" pitchFamily="34" charset="0"/>
              </a:rPr>
              <a:t>: Burulma momenti,  </a:t>
            </a:r>
            <a:r>
              <a:rPr lang="tr-TR" sz="1600" b="1" dirty="0" smtClean="0">
                <a:latin typeface="Arial" pitchFamily="34" charset="0"/>
                <a:cs typeface="Arial" pitchFamily="34" charset="0"/>
              </a:rPr>
              <a:t>F</a:t>
            </a:r>
            <a:r>
              <a:rPr lang="tr-TR" sz="1600" dirty="0" smtClean="0">
                <a:latin typeface="Arial" pitchFamily="34" charset="0"/>
                <a:cs typeface="Arial" pitchFamily="34" charset="0"/>
              </a:rPr>
              <a:t>: Kuvvet,   </a:t>
            </a:r>
            <a:r>
              <a:rPr lang="tr-TR" sz="1600" b="1" dirty="0" smtClean="0">
                <a:latin typeface="Arial" pitchFamily="34" charset="0"/>
                <a:cs typeface="Arial" pitchFamily="34" charset="0"/>
              </a:rPr>
              <a:t>r</a:t>
            </a:r>
            <a:r>
              <a:rPr lang="tr-TR" sz="1600" dirty="0" smtClean="0">
                <a:latin typeface="Arial" pitchFamily="34" charset="0"/>
                <a:cs typeface="Arial" pitchFamily="34" charset="0"/>
              </a:rPr>
              <a:t>: Kuvvet kolu uzunluğu</a:t>
            </a:r>
            <a:endParaRPr lang="tr-TR" sz="1600" dirty="0">
              <a:latin typeface="Arial" pitchFamily="34" charset="0"/>
              <a:cs typeface="Arial" pitchFamily="34" charset="0"/>
            </a:endParaRPr>
          </a:p>
        </p:txBody>
      </p:sp>
      <p:sp>
        <p:nvSpPr>
          <p:cNvPr id="7" name="6 Metin kutusu"/>
          <p:cNvSpPr txBox="1"/>
          <p:nvPr/>
        </p:nvSpPr>
        <p:spPr>
          <a:xfrm>
            <a:off x="3500430" y="2130974"/>
            <a:ext cx="1927756" cy="400110"/>
          </a:xfrm>
          <a:prstGeom prst="rect">
            <a:avLst/>
          </a:prstGeom>
          <a:noFill/>
        </p:spPr>
        <p:txBody>
          <a:bodyPr wrap="square" rtlCol="0">
            <a:spAutoFit/>
          </a:bodyPr>
          <a:lstStyle/>
          <a:p>
            <a:r>
              <a:rPr lang="tr-TR" sz="2000" b="1" dirty="0" smtClean="0">
                <a:latin typeface="Arial" pitchFamily="34" charset="0"/>
                <a:cs typeface="Arial" pitchFamily="34" charset="0"/>
              </a:rPr>
              <a:t>W = F s   (</a:t>
            </a:r>
            <a:r>
              <a:rPr lang="tr-TR" sz="2000" b="1" dirty="0" err="1" smtClean="0">
                <a:latin typeface="Arial" pitchFamily="34" charset="0"/>
                <a:cs typeface="Arial" pitchFamily="34" charset="0"/>
              </a:rPr>
              <a:t>kj</a:t>
            </a:r>
            <a:r>
              <a:rPr lang="tr-TR" sz="2000" b="1" dirty="0" smtClean="0">
                <a:latin typeface="Arial" pitchFamily="34" charset="0"/>
                <a:cs typeface="Arial" pitchFamily="34" charset="0"/>
              </a:rPr>
              <a:t>)</a:t>
            </a:r>
            <a:endParaRPr lang="tr-TR" sz="2000" b="1" dirty="0">
              <a:latin typeface="Arial" pitchFamily="34" charset="0"/>
              <a:cs typeface="Arial" pitchFamily="34" charset="0"/>
            </a:endParaRPr>
          </a:p>
        </p:txBody>
      </p:sp>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07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5720" y="3500438"/>
            <a:ext cx="2071702" cy="556290"/>
          </a:xfrm>
          <a:prstGeom prst="rect">
            <a:avLst/>
          </a:prstGeom>
          <a:noFill/>
        </p:spPr>
      </p:pic>
      <p:sp>
        <p:nvSpPr>
          <p:cNvPr id="3075" name="Rectangle 3"/>
          <p:cNvSpPr>
            <a:spLocks noChangeArrowheads="1"/>
          </p:cNvSpPr>
          <p:nvPr/>
        </p:nvSpPr>
        <p:spPr bwMode="auto">
          <a:xfrm>
            <a:off x="0" y="1009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10 Metin kutusu"/>
          <p:cNvSpPr txBox="1"/>
          <p:nvPr/>
        </p:nvSpPr>
        <p:spPr>
          <a:xfrm>
            <a:off x="214282" y="4143380"/>
            <a:ext cx="8786874" cy="923330"/>
          </a:xfrm>
          <a:prstGeom prst="rect">
            <a:avLst/>
          </a:prstGeom>
          <a:noFill/>
        </p:spPr>
        <p:txBody>
          <a:bodyPr wrap="square" rtlCol="0">
            <a:spAutoFit/>
          </a:bodyPr>
          <a:lstStyle/>
          <a:p>
            <a:r>
              <a:rPr lang="tr-TR" dirty="0" smtClean="0">
                <a:latin typeface="Arial" pitchFamily="34" charset="0"/>
                <a:cs typeface="Arial" pitchFamily="34" charset="0"/>
              </a:rPr>
              <a:t>Bu kuvvet s uzunluğu boyunca uygulanmakta olup s ve r arasındaki ilişki </a:t>
            </a:r>
          </a:p>
          <a:p>
            <a:endParaRPr lang="tr-TR" dirty="0" smtClean="0">
              <a:latin typeface="Arial" pitchFamily="34" charset="0"/>
              <a:cs typeface="Arial" pitchFamily="34" charset="0"/>
            </a:endParaRPr>
          </a:p>
          <a:p>
            <a:r>
              <a:rPr lang="tr-TR" dirty="0" smtClean="0">
                <a:latin typeface="Arial" pitchFamily="34" charset="0"/>
                <a:cs typeface="Arial" pitchFamily="34" charset="0"/>
              </a:rPr>
              <a:t>			S = (2</a:t>
            </a:r>
            <a:r>
              <a:rPr lang="el-GR" dirty="0" smtClean="0">
                <a:latin typeface="Arial" pitchFamily="34" charset="0"/>
                <a:cs typeface="Arial" pitchFamily="34" charset="0"/>
              </a:rPr>
              <a:t>π</a:t>
            </a:r>
            <a:r>
              <a:rPr lang="tr-TR" dirty="0" smtClean="0">
                <a:latin typeface="Arial" pitchFamily="34" charset="0"/>
                <a:cs typeface="Arial" pitchFamily="34" charset="0"/>
              </a:rPr>
              <a:t> r) n       (n: Devir sayısı)</a:t>
            </a:r>
            <a:endParaRPr lang="tr-TR" dirty="0">
              <a:latin typeface="Arial" pitchFamily="34" charset="0"/>
              <a:cs typeface="Arial" pitchFamily="34" charset="0"/>
            </a:endParaRPr>
          </a:p>
        </p:txBody>
      </p:sp>
      <p:sp>
        <p:nvSpPr>
          <p:cNvPr id="307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3076"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85984" y="5214950"/>
            <a:ext cx="4429156" cy="574330"/>
          </a:xfrm>
          <a:prstGeom prst="rect">
            <a:avLst/>
          </a:prstGeom>
          <a:noFill/>
        </p:spPr>
      </p:pic>
      <p:sp>
        <p:nvSpPr>
          <p:cNvPr id="3078" name="Rectangle 6"/>
          <p:cNvSpPr>
            <a:spLocks noChangeArrowheads="1"/>
          </p:cNvSpPr>
          <p:nvPr/>
        </p:nvSpPr>
        <p:spPr bwMode="auto">
          <a:xfrm>
            <a:off x="0" y="1019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14 Metin kutusu"/>
          <p:cNvSpPr txBox="1"/>
          <p:nvPr/>
        </p:nvSpPr>
        <p:spPr>
          <a:xfrm>
            <a:off x="1297099" y="5286388"/>
            <a:ext cx="774571" cy="369332"/>
          </a:xfrm>
          <a:prstGeom prst="rect">
            <a:avLst/>
          </a:prstGeom>
          <a:noFill/>
        </p:spPr>
        <p:txBody>
          <a:bodyPr wrap="none" rtlCol="0">
            <a:spAutoFit/>
          </a:bodyPr>
          <a:lstStyle/>
          <a:p>
            <a:r>
              <a:rPr lang="tr-TR" dirty="0" smtClean="0">
                <a:latin typeface="Arial" pitchFamily="34" charset="0"/>
                <a:cs typeface="Arial" pitchFamily="34" charset="0"/>
              </a:rPr>
              <a:t>Mil İşi</a:t>
            </a:r>
            <a:endParaRPr lang="tr-TR" sz="1600" dirty="0">
              <a:latin typeface="Arial" pitchFamily="34" charset="0"/>
              <a:cs typeface="Arial" pitchFamily="34" charset="0"/>
            </a:endParaRPr>
          </a:p>
        </p:txBody>
      </p:sp>
      <p:sp>
        <p:nvSpPr>
          <p:cNvPr id="16" name="15 Metin kutusu"/>
          <p:cNvSpPr txBox="1"/>
          <p:nvPr/>
        </p:nvSpPr>
        <p:spPr>
          <a:xfrm>
            <a:off x="428596" y="5988626"/>
            <a:ext cx="1826141" cy="369332"/>
          </a:xfrm>
          <a:prstGeom prst="rect">
            <a:avLst/>
          </a:prstGeom>
          <a:noFill/>
        </p:spPr>
        <p:txBody>
          <a:bodyPr wrap="none" rtlCol="0">
            <a:spAutoFit/>
          </a:bodyPr>
          <a:lstStyle/>
          <a:p>
            <a:r>
              <a:rPr lang="tr-TR" dirty="0" smtClean="0">
                <a:latin typeface="Arial" pitchFamily="34" charset="0"/>
                <a:cs typeface="Arial" pitchFamily="34" charset="0"/>
              </a:rPr>
              <a:t>Mile iletilen güç</a:t>
            </a:r>
            <a:endParaRPr lang="tr-TR" sz="1600" dirty="0">
              <a:latin typeface="Arial" pitchFamily="34" charset="0"/>
              <a:cs typeface="Arial" pitchFamily="34" charset="0"/>
            </a:endParaRPr>
          </a:p>
        </p:txBody>
      </p:sp>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614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357421" y="6000768"/>
            <a:ext cx="2488013" cy="357190"/>
          </a:xfrm>
          <a:prstGeom prst="rect">
            <a:avLst/>
          </a:prstGeom>
          <a:noFill/>
        </p:spPr>
      </p:pic>
      <p:sp>
        <p:nvSpPr>
          <p:cNvPr id="6147" name="Rectangle 3"/>
          <p:cNvSpPr>
            <a:spLocks noChangeArrowheads="1"/>
          </p:cNvSpPr>
          <p:nvPr/>
        </p:nvSpPr>
        <p:spPr bwMode="auto">
          <a:xfrm>
            <a:off x="0" y="733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18 Dikdörtgen"/>
          <p:cNvSpPr/>
          <p:nvPr/>
        </p:nvSpPr>
        <p:spPr>
          <a:xfrm>
            <a:off x="5000628" y="5988626"/>
            <a:ext cx="3531736" cy="369332"/>
          </a:xfrm>
          <a:prstGeom prst="rect">
            <a:avLst/>
          </a:prstGeom>
        </p:spPr>
        <p:txBody>
          <a:bodyPr wrap="none">
            <a:spAutoFit/>
          </a:bodyPr>
          <a:lstStyle/>
          <a:p>
            <a:r>
              <a:rPr lang="tr-TR" dirty="0" smtClean="0">
                <a:latin typeface="Arial" pitchFamily="34" charset="0"/>
                <a:cs typeface="Arial" pitchFamily="34" charset="0"/>
              </a:rPr>
              <a:t>(ṅ: Birim zamandaki devir sayısı)</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2192</TotalTime>
  <Words>1271</Words>
  <PresentationFormat>Ekran Gösterisi (4:3)</PresentationFormat>
  <Paragraphs>101</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ENERJİ, ISI VE İŞ</dc:title>
  <dc:creator>xxxxx</dc:creator>
  <cp:lastModifiedBy>Proje</cp:lastModifiedBy>
  <cp:revision>128</cp:revision>
  <dcterms:created xsi:type="dcterms:W3CDTF">2011-09-26T07:22:56Z</dcterms:created>
  <dcterms:modified xsi:type="dcterms:W3CDTF">2011-10-07T13:40:46Z</dcterms:modified>
</cp:coreProperties>
</file>