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57" r:id="rId5"/>
    <p:sldId id="260" r:id="rId6"/>
    <p:sldId id="262" r:id="rId7"/>
    <p:sldId id="263" r:id="rId8"/>
    <p:sldId id="264" r:id="rId9"/>
    <p:sldId id="265" r:id="rId10"/>
    <p:sldId id="267" r:id="rId11"/>
    <p:sldId id="274" r:id="rId12"/>
    <p:sldId id="275" r:id="rId13"/>
    <p:sldId id="266" r:id="rId14"/>
    <p:sldId id="272" r:id="rId15"/>
    <p:sldId id="284" r:id="rId16"/>
    <p:sldId id="270" r:id="rId17"/>
    <p:sldId id="269" r:id="rId18"/>
    <p:sldId id="285" r:id="rId19"/>
    <p:sldId id="268" r:id="rId20"/>
    <p:sldId id="286" r:id="rId21"/>
    <p:sldId id="287" r:id="rId22"/>
    <p:sldId id="276" r:id="rId23"/>
    <p:sldId id="288" r:id="rId24"/>
    <p:sldId id="277" r:id="rId25"/>
    <p:sldId id="283" r:id="rId26"/>
    <p:sldId id="278" r:id="rId27"/>
    <p:sldId id="282" r:id="rId28"/>
    <p:sldId id="281" r:id="rId29"/>
    <p:sldId id="28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94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4A523-04DE-4271-ABB3-ECC44028F8DB}" type="datetimeFigureOut">
              <a:rPr lang="tr-TR" smtClean="0"/>
              <a:pPr/>
              <a:t>20.10.2011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A8F17-DD19-4AFF-9869-935C6A13F69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20.10.2011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28596" y="1571612"/>
            <a:ext cx="8286808" cy="1754326"/>
          </a:xfrm>
          <a:prstGeom prst="rect">
            <a:avLst/>
          </a:prstGeom>
          <a:noFill/>
        </p:spPr>
        <p:txBody>
          <a:bodyPr wrap="square" rtlCol="0">
            <a:spAutoFit/>
          </a:bodyPr>
          <a:lstStyle/>
          <a:p>
            <a:pPr algn="ctr"/>
            <a:r>
              <a:rPr lang="tr-TR" sz="5400" b="1" dirty="0" smtClean="0">
                <a:latin typeface="Arial" pitchFamily="34" charset="0"/>
                <a:cs typeface="Arial" pitchFamily="34" charset="0"/>
              </a:rPr>
              <a:t>SAF MADDELERİN ÖZELLİKLERİ</a:t>
            </a:r>
            <a:endParaRPr lang="tr-TR" sz="5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roje\Desktop\termooo\resim\pvküç.jpg"/>
          <p:cNvPicPr>
            <a:picLocks noChangeAspect="1" noChangeArrowheads="1"/>
          </p:cNvPicPr>
          <p:nvPr/>
        </p:nvPicPr>
        <p:blipFill>
          <a:blip r:embed="rId2"/>
          <a:srcRect/>
          <a:stretch>
            <a:fillRect/>
          </a:stretch>
        </p:blipFill>
        <p:spPr bwMode="auto">
          <a:xfrm>
            <a:off x="0" y="2000240"/>
            <a:ext cx="4000497" cy="3278018"/>
          </a:xfrm>
          <a:prstGeom prst="rect">
            <a:avLst/>
          </a:prstGeom>
          <a:noFill/>
        </p:spPr>
      </p:pic>
      <p:sp>
        <p:nvSpPr>
          <p:cNvPr id="8" name="7 Metin kutusu"/>
          <p:cNvSpPr txBox="1"/>
          <p:nvPr/>
        </p:nvSpPr>
        <p:spPr>
          <a:xfrm>
            <a:off x="214282" y="217395"/>
            <a:ext cx="6776214" cy="369332"/>
          </a:xfrm>
          <a:prstGeom prst="rect">
            <a:avLst/>
          </a:prstGeom>
          <a:noFill/>
        </p:spPr>
        <p:txBody>
          <a:bodyPr wrap="none" rtlCol="0">
            <a:spAutoFit/>
          </a:bodyPr>
          <a:lstStyle/>
          <a:p>
            <a:r>
              <a:rPr lang="tr-TR" b="1" dirty="0" smtClean="0">
                <a:latin typeface="Arial" pitchFamily="34" charset="0"/>
                <a:cs typeface="Arial" pitchFamily="34" charset="0"/>
              </a:rPr>
              <a:t>Diyagramların Katı Fazını Kapsayacak Şekilde Genişletilmesi</a:t>
            </a:r>
            <a:endParaRPr lang="tr-TR" b="1" dirty="0">
              <a:latin typeface="Arial" pitchFamily="34" charset="0"/>
              <a:cs typeface="Arial" pitchFamily="34" charset="0"/>
            </a:endParaRPr>
          </a:p>
        </p:txBody>
      </p:sp>
      <p:sp>
        <p:nvSpPr>
          <p:cNvPr id="9" name="8 Metin kutusu"/>
          <p:cNvSpPr txBox="1"/>
          <p:nvPr/>
        </p:nvSpPr>
        <p:spPr>
          <a:xfrm>
            <a:off x="500034" y="5214950"/>
            <a:ext cx="3044424" cy="646331"/>
          </a:xfrm>
          <a:prstGeom prst="rect">
            <a:avLst/>
          </a:prstGeom>
          <a:noFill/>
        </p:spPr>
        <p:txBody>
          <a:bodyPr wrap="none" rtlCol="0">
            <a:spAutoFit/>
          </a:bodyPr>
          <a:lstStyle/>
          <a:p>
            <a:pPr algn="ctr"/>
            <a:r>
              <a:rPr lang="tr-TR" dirty="0" smtClean="0">
                <a:latin typeface="Arial" pitchFamily="34" charset="0"/>
                <a:cs typeface="Arial" pitchFamily="34" charset="0"/>
              </a:rPr>
              <a:t>Donarken hacmi küçülen bir</a:t>
            </a:r>
          </a:p>
          <a:p>
            <a:pPr algn="ctr"/>
            <a:r>
              <a:rPr lang="tr-TR" dirty="0" smtClean="0">
                <a:latin typeface="Arial" pitchFamily="34" charset="0"/>
                <a:cs typeface="Arial" pitchFamily="34" charset="0"/>
              </a:rPr>
              <a:t>maddenin P-v diyagramı</a:t>
            </a:r>
            <a:endParaRPr lang="tr-TR" dirty="0">
              <a:latin typeface="Arial" pitchFamily="34" charset="0"/>
              <a:cs typeface="Arial" pitchFamily="34" charset="0"/>
            </a:endParaRPr>
          </a:p>
        </p:txBody>
      </p:sp>
      <p:sp>
        <p:nvSpPr>
          <p:cNvPr id="10" name="9 Metin kutusu"/>
          <p:cNvSpPr txBox="1"/>
          <p:nvPr/>
        </p:nvSpPr>
        <p:spPr>
          <a:xfrm>
            <a:off x="4929223" y="5214950"/>
            <a:ext cx="3214678" cy="646331"/>
          </a:xfrm>
          <a:prstGeom prst="rect">
            <a:avLst/>
          </a:prstGeom>
          <a:noFill/>
        </p:spPr>
        <p:txBody>
          <a:bodyPr wrap="square" rtlCol="0">
            <a:spAutoFit/>
          </a:bodyPr>
          <a:lstStyle/>
          <a:p>
            <a:pPr algn="ctr"/>
            <a:r>
              <a:rPr lang="tr-TR" dirty="0" smtClean="0">
                <a:latin typeface="Arial" pitchFamily="34" charset="0"/>
                <a:cs typeface="Arial" pitchFamily="34" charset="0"/>
              </a:rPr>
              <a:t>Donarken genişleyen (su gibi)   bir maddenin P-v diyagramı</a:t>
            </a:r>
            <a:endParaRPr lang="tr-TR" dirty="0">
              <a:latin typeface="Arial" pitchFamily="34" charset="0"/>
              <a:cs typeface="Arial" pitchFamily="34" charset="0"/>
            </a:endParaRPr>
          </a:p>
        </p:txBody>
      </p:sp>
      <p:pic>
        <p:nvPicPr>
          <p:cNvPr id="2051" name="Picture 3" descr="C:\Users\Proje\Desktop\termooo\resim\pvgen.jpg"/>
          <p:cNvPicPr>
            <a:picLocks noChangeAspect="1" noChangeArrowheads="1"/>
          </p:cNvPicPr>
          <p:nvPr/>
        </p:nvPicPr>
        <p:blipFill>
          <a:blip r:embed="rId3"/>
          <a:srcRect/>
          <a:stretch>
            <a:fillRect/>
          </a:stretch>
        </p:blipFill>
        <p:spPr bwMode="auto">
          <a:xfrm>
            <a:off x="4572032" y="2071678"/>
            <a:ext cx="4276937" cy="3214710"/>
          </a:xfrm>
          <a:prstGeom prst="rect">
            <a:avLst/>
          </a:prstGeom>
          <a:noFill/>
        </p:spPr>
      </p:pic>
      <p:sp>
        <p:nvSpPr>
          <p:cNvPr id="12" name="11 Metin kutusu"/>
          <p:cNvSpPr txBox="1"/>
          <p:nvPr/>
        </p:nvSpPr>
        <p:spPr>
          <a:xfrm>
            <a:off x="285720" y="579949"/>
            <a:ext cx="8572560" cy="646331"/>
          </a:xfrm>
          <a:prstGeom prst="rect">
            <a:avLst/>
          </a:prstGeom>
          <a:noFill/>
        </p:spPr>
        <p:txBody>
          <a:bodyPr wrap="square" rtlCol="0">
            <a:spAutoFit/>
          </a:bodyPr>
          <a:lstStyle/>
          <a:p>
            <a:pPr algn="just"/>
            <a:r>
              <a:rPr lang="tr-TR" dirty="0" smtClean="0">
                <a:latin typeface="Arial" pitchFamily="34" charset="0"/>
                <a:cs typeface="Arial" pitchFamily="34" charset="0"/>
              </a:rPr>
              <a:t>     Maddelerin çoğu katılaşma (donma) sırasında hacimsel olarak küçülürler. Su örneğinde ise bazı maddelerin donma sırasında hacmi genişler. </a:t>
            </a:r>
            <a:endParaRPr lang="tr-T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je\Desktop\termooo\resim\p-t.jpg"/>
          <p:cNvPicPr>
            <a:picLocks noChangeAspect="1" noChangeArrowheads="1"/>
          </p:cNvPicPr>
          <p:nvPr/>
        </p:nvPicPr>
        <p:blipFill>
          <a:blip r:embed="rId2"/>
          <a:srcRect/>
          <a:stretch>
            <a:fillRect/>
          </a:stretch>
        </p:blipFill>
        <p:spPr bwMode="auto">
          <a:xfrm>
            <a:off x="142844" y="1773784"/>
            <a:ext cx="4101488" cy="3286148"/>
          </a:xfrm>
          <a:prstGeom prst="rect">
            <a:avLst/>
          </a:prstGeom>
          <a:noFill/>
        </p:spPr>
      </p:pic>
      <p:sp>
        <p:nvSpPr>
          <p:cNvPr id="8" name="7 Metin kutusu"/>
          <p:cNvSpPr txBox="1"/>
          <p:nvPr/>
        </p:nvSpPr>
        <p:spPr>
          <a:xfrm>
            <a:off x="214282" y="217395"/>
            <a:ext cx="1736373" cy="369332"/>
          </a:xfrm>
          <a:prstGeom prst="rect">
            <a:avLst/>
          </a:prstGeom>
          <a:noFill/>
        </p:spPr>
        <p:txBody>
          <a:bodyPr wrap="none" rtlCol="0">
            <a:spAutoFit/>
          </a:bodyPr>
          <a:lstStyle/>
          <a:p>
            <a:r>
              <a:rPr lang="tr-TR" b="1" dirty="0" smtClean="0">
                <a:latin typeface="Arial" pitchFamily="34" charset="0"/>
                <a:cs typeface="Arial" pitchFamily="34" charset="0"/>
              </a:rPr>
              <a:t>P-T Diyagramı</a:t>
            </a:r>
            <a:endParaRPr lang="tr-TR" b="1" dirty="0">
              <a:latin typeface="Arial" pitchFamily="34" charset="0"/>
              <a:cs typeface="Arial" pitchFamily="34" charset="0"/>
            </a:endParaRPr>
          </a:p>
        </p:txBody>
      </p:sp>
      <p:sp>
        <p:nvSpPr>
          <p:cNvPr id="9" name="8 Metin kutusu"/>
          <p:cNvSpPr txBox="1"/>
          <p:nvPr/>
        </p:nvSpPr>
        <p:spPr>
          <a:xfrm>
            <a:off x="5429256" y="3929066"/>
            <a:ext cx="45719" cy="369332"/>
          </a:xfrm>
          <a:prstGeom prst="rect">
            <a:avLst/>
          </a:prstGeom>
          <a:noFill/>
        </p:spPr>
        <p:txBody>
          <a:bodyPr wrap="square" rtlCol="0">
            <a:spAutoFit/>
          </a:bodyPr>
          <a:lstStyle/>
          <a:p>
            <a:endParaRPr lang="tr-TR" dirty="0"/>
          </a:p>
        </p:txBody>
      </p:sp>
      <p:sp>
        <p:nvSpPr>
          <p:cNvPr id="10" name="9 Metin kutusu"/>
          <p:cNvSpPr txBox="1"/>
          <p:nvPr/>
        </p:nvSpPr>
        <p:spPr>
          <a:xfrm>
            <a:off x="428596" y="4988494"/>
            <a:ext cx="3429024" cy="369332"/>
          </a:xfrm>
          <a:prstGeom prst="rect">
            <a:avLst/>
          </a:prstGeom>
          <a:noFill/>
        </p:spPr>
        <p:txBody>
          <a:bodyPr wrap="square" rtlCol="0">
            <a:spAutoFit/>
          </a:bodyPr>
          <a:lstStyle/>
          <a:p>
            <a:pPr algn="ctr"/>
            <a:r>
              <a:rPr lang="tr-TR" dirty="0" smtClean="0">
                <a:latin typeface="Arial" pitchFamily="34" charset="0"/>
                <a:cs typeface="Arial" pitchFamily="34" charset="0"/>
              </a:rPr>
              <a:t>Saf Maddelerin P-T Diyagramı</a:t>
            </a:r>
            <a:endParaRPr lang="tr-TR" dirty="0">
              <a:latin typeface="Arial" pitchFamily="34" charset="0"/>
              <a:cs typeface="Arial" pitchFamily="34" charset="0"/>
            </a:endParaRPr>
          </a:p>
        </p:txBody>
      </p:sp>
      <p:sp>
        <p:nvSpPr>
          <p:cNvPr id="11" name="10 Metin kutusu"/>
          <p:cNvSpPr txBox="1"/>
          <p:nvPr/>
        </p:nvSpPr>
        <p:spPr>
          <a:xfrm>
            <a:off x="285720" y="579949"/>
            <a:ext cx="8572560" cy="369332"/>
          </a:xfrm>
          <a:prstGeom prst="rect">
            <a:avLst/>
          </a:prstGeom>
          <a:noFill/>
        </p:spPr>
        <p:txBody>
          <a:bodyPr wrap="square" rtlCol="0">
            <a:spAutoFit/>
          </a:bodyPr>
          <a:lstStyle/>
          <a:p>
            <a:pPr algn="just"/>
            <a:r>
              <a:rPr lang="tr-TR" dirty="0" smtClean="0">
                <a:latin typeface="Arial" pitchFamily="34" charset="0"/>
                <a:cs typeface="Arial" pitchFamily="34" charset="0"/>
              </a:rPr>
              <a:t>     Katı fazından doğrudan buhar fazına geçiş </a:t>
            </a:r>
            <a:r>
              <a:rPr lang="tr-TR" dirty="0" err="1" smtClean="0">
                <a:latin typeface="Arial" pitchFamily="34" charset="0"/>
                <a:cs typeface="Arial" pitchFamily="34" charset="0"/>
              </a:rPr>
              <a:t>süblimasyon</a:t>
            </a:r>
            <a:r>
              <a:rPr lang="tr-TR" dirty="0" smtClean="0">
                <a:latin typeface="Arial" pitchFamily="34" charset="0"/>
                <a:cs typeface="Arial" pitchFamily="34" charset="0"/>
              </a:rPr>
              <a:t> olarak adlandırılır.</a:t>
            </a:r>
            <a:endParaRPr lang="tr-TR" b="1" dirty="0">
              <a:latin typeface="Arial" pitchFamily="34" charset="0"/>
              <a:cs typeface="Arial" pitchFamily="34" charset="0"/>
            </a:endParaRPr>
          </a:p>
        </p:txBody>
      </p:sp>
      <p:pic>
        <p:nvPicPr>
          <p:cNvPr id="12289" name="Picture 1" descr="C:\Users\Proje\Desktop\termooo\resim\üçlü.jpg"/>
          <p:cNvPicPr>
            <a:picLocks noChangeAspect="1" noChangeArrowheads="1"/>
          </p:cNvPicPr>
          <p:nvPr/>
        </p:nvPicPr>
        <p:blipFill>
          <a:blip r:embed="rId3"/>
          <a:srcRect/>
          <a:stretch>
            <a:fillRect/>
          </a:stretch>
        </p:blipFill>
        <p:spPr bwMode="auto">
          <a:xfrm>
            <a:off x="5578434" y="1859340"/>
            <a:ext cx="2136838" cy="3069858"/>
          </a:xfrm>
          <a:prstGeom prst="rect">
            <a:avLst/>
          </a:prstGeom>
          <a:noFill/>
        </p:spPr>
      </p:pic>
      <p:sp>
        <p:nvSpPr>
          <p:cNvPr id="12" name="11 Metin kutusu"/>
          <p:cNvSpPr txBox="1"/>
          <p:nvPr/>
        </p:nvSpPr>
        <p:spPr>
          <a:xfrm>
            <a:off x="6000760" y="4929198"/>
            <a:ext cx="1419236" cy="369332"/>
          </a:xfrm>
          <a:prstGeom prst="rect">
            <a:avLst/>
          </a:prstGeom>
          <a:noFill/>
        </p:spPr>
        <p:txBody>
          <a:bodyPr wrap="square" rtlCol="0">
            <a:spAutoFit/>
          </a:bodyPr>
          <a:lstStyle/>
          <a:p>
            <a:pPr algn="ctr"/>
            <a:r>
              <a:rPr lang="tr-TR" dirty="0" smtClean="0">
                <a:latin typeface="Arial" pitchFamily="34" charset="0"/>
                <a:cs typeface="Arial" pitchFamily="34" charset="0"/>
              </a:rPr>
              <a:t>Üçlü Nokta</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je\Desktop\termooo\resim\pvt küçül.jpg"/>
          <p:cNvPicPr>
            <a:picLocks noChangeAspect="1" noChangeArrowheads="1"/>
          </p:cNvPicPr>
          <p:nvPr/>
        </p:nvPicPr>
        <p:blipFill>
          <a:blip r:embed="rId2"/>
          <a:srcRect/>
          <a:stretch>
            <a:fillRect/>
          </a:stretch>
        </p:blipFill>
        <p:spPr bwMode="auto">
          <a:xfrm>
            <a:off x="428596" y="1345156"/>
            <a:ext cx="3143272" cy="3405859"/>
          </a:xfrm>
          <a:prstGeom prst="rect">
            <a:avLst/>
          </a:prstGeom>
          <a:noFill/>
        </p:spPr>
      </p:pic>
      <p:pic>
        <p:nvPicPr>
          <p:cNvPr id="3" name="Picture 2" descr="C:\Users\Proje\Desktop\termooo\resim\pvt geniş.jpg"/>
          <p:cNvPicPr>
            <a:picLocks noChangeAspect="1" noChangeArrowheads="1"/>
          </p:cNvPicPr>
          <p:nvPr/>
        </p:nvPicPr>
        <p:blipFill>
          <a:blip r:embed="rId3"/>
          <a:srcRect/>
          <a:stretch>
            <a:fillRect/>
          </a:stretch>
        </p:blipFill>
        <p:spPr bwMode="auto">
          <a:xfrm>
            <a:off x="5214942" y="1345156"/>
            <a:ext cx="3214710" cy="3428497"/>
          </a:xfrm>
          <a:prstGeom prst="rect">
            <a:avLst/>
          </a:prstGeom>
          <a:noFill/>
        </p:spPr>
      </p:pic>
      <p:sp>
        <p:nvSpPr>
          <p:cNvPr id="4" name="3 Metin kutusu"/>
          <p:cNvSpPr txBox="1"/>
          <p:nvPr/>
        </p:nvSpPr>
        <p:spPr>
          <a:xfrm>
            <a:off x="214282" y="217395"/>
            <a:ext cx="1552669" cy="369332"/>
          </a:xfrm>
          <a:prstGeom prst="rect">
            <a:avLst/>
          </a:prstGeom>
          <a:noFill/>
        </p:spPr>
        <p:txBody>
          <a:bodyPr wrap="none" rtlCol="0">
            <a:spAutoFit/>
          </a:bodyPr>
          <a:lstStyle/>
          <a:p>
            <a:r>
              <a:rPr lang="tr-TR" b="1" dirty="0" smtClean="0">
                <a:latin typeface="Arial" pitchFamily="34" charset="0"/>
                <a:cs typeface="Arial" pitchFamily="34" charset="0"/>
              </a:rPr>
              <a:t>P-v-T Yüzeyi</a:t>
            </a:r>
            <a:endParaRPr lang="tr-TR" b="1" dirty="0">
              <a:latin typeface="Arial" pitchFamily="34" charset="0"/>
              <a:cs typeface="Arial" pitchFamily="34" charset="0"/>
            </a:endParaRPr>
          </a:p>
        </p:txBody>
      </p:sp>
      <p:sp>
        <p:nvSpPr>
          <p:cNvPr id="6" name="5 Dikdörtgen"/>
          <p:cNvSpPr/>
          <p:nvPr/>
        </p:nvSpPr>
        <p:spPr>
          <a:xfrm>
            <a:off x="0" y="4917056"/>
            <a:ext cx="3762568" cy="369332"/>
          </a:xfrm>
          <a:prstGeom prst="rect">
            <a:avLst/>
          </a:prstGeom>
        </p:spPr>
        <p:txBody>
          <a:bodyPr wrap="none">
            <a:spAutoFit/>
          </a:bodyPr>
          <a:lstStyle/>
          <a:p>
            <a:r>
              <a:rPr lang="tr-TR" dirty="0" smtClean="0">
                <a:latin typeface="Arial" pitchFamily="34" charset="0"/>
                <a:cs typeface="Arial" pitchFamily="34" charset="0"/>
              </a:rPr>
              <a:t>Donarken genişlemeyen sıvılar için</a:t>
            </a:r>
            <a:endParaRPr lang="tr-TR" dirty="0">
              <a:latin typeface="Arial" pitchFamily="34" charset="0"/>
              <a:cs typeface="Arial" pitchFamily="34" charset="0"/>
            </a:endParaRPr>
          </a:p>
        </p:txBody>
      </p:sp>
      <p:sp>
        <p:nvSpPr>
          <p:cNvPr id="7" name="6 Dikdörtgen"/>
          <p:cNvSpPr/>
          <p:nvPr/>
        </p:nvSpPr>
        <p:spPr>
          <a:xfrm>
            <a:off x="5214942" y="4904914"/>
            <a:ext cx="3441968" cy="369332"/>
          </a:xfrm>
          <a:prstGeom prst="rect">
            <a:avLst/>
          </a:prstGeom>
        </p:spPr>
        <p:txBody>
          <a:bodyPr wrap="none">
            <a:spAutoFit/>
          </a:bodyPr>
          <a:lstStyle/>
          <a:p>
            <a:r>
              <a:rPr lang="tr-TR" dirty="0" smtClean="0">
                <a:latin typeface="Arial" pitchFamily="34" charset="0"/>
                <a:cs typeface="Arial" pitchFamily="34" charset="0"/>
              </a:rPr>
              <a:t>Donarken genişleyen sıvılar için</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14290"/>
            <a:ext cx="2552815" cy="369332"/>
          </a:xfrm>
          <a:prstGeom prst="rect">
            <a:avLst/>
          </a:prstGeom>
          <a:noFill/>
        </p:spPr>
        <p:txBody>
          <a:bodyPr wrap="none" rtlCol="0">
            <a:spAutoFit/>
          </a:bodyPr>
          <a:lstStyle/>
          <a:p>
            <a:r>
              <a:rPr lang="tr-TR" b="1" dirty="0" smtClean="0">
                <a:latin typeface="Arial" pitchFamily="34" charset="0"/>
                <a:cs typeface="Arial" pitchFamily="34" charset="0"/>
              </a:rPr>
              <a:t>ÖZELLİK TABLOLARI</a:t>
            </a:r>
            <a:endParaRPr lang="tr-TR" b="1" dirty="0">
              <a:latin typeface="Arial" pitchFamily="34" charset="0"/>
              <a:cs typeface="Arial" pitchFamily="34" charset="0"/>
            </a:endParaRPr>
          </a:p>
        </p:txBody>
      </p:sp>
      <p:sp>
        <p:nvSpPr>
          <p:cNvPr id="3" name="2 Metin kutusu"/>
          <p:cNvSpPr txBox="1"/>
          <p:nvPr/>
        </p:nvSpPr>
        <p:spPr>
          <a:xfrm>
            <a:off x="285720" y="579949"/>
            <a:ext cx="8572560" cy="923330"/>
          </a:xfrm>
          <a:prstGeom prst="rect">
            <a:avLst/>
          </a:prstGeom>
          <a:noFill/>
        </p:spPr>
        <p:txBody>
          <a:bodyPr wrap="square" rtlCol="0">
            <a:spAutoFit/>
          </a:bodyPr>
          <a:lstStyle/>
          <a:p>
            <a:pPr algn="just"/>
            <a:r>
              <a:rPr lang="tr-TR" dirty="0" smtClean="0">
                <a:latin typeface="Arial" pitchFamily="34" charset="0"/>
                <a:cs typeface="Arial" pitchFamily="34" charset="0"/>
              </a:rPr>
              <a:t>     Birçok madde için termodinamik özellikler arasındaki ilişkiler basit denklemlerle ifade edilemeyecek kadar karmaşıktır. Bu nedenle özellikler genelde tablolar aracılığıyla verilir. Tabloların kullanımı işlem kolaylığı sağlar.</a:t>
            </a:r>
            <a:endParaRPr lang="tr-TR" b="1" dirty="0">
              <a:latin typeface="Arial" pitchFamily="34" charset="0"/>
              <a:cs typeface="Arial" pitchFamily="34" charset="0"/>
            </a:endParaRPr>
          </a:p>
        </p:txBody>
      </p:sp>
      <p:graphicFrame>
        <p:nvGraphicFramePr>
          <p:cNvPr id="4" name="Group 3129"/>
          <p:cNvGraphicFramePr>
            <a:graphicFrameLocks noGrp="1"/>
          </p:cNvGraphicFramePr>
          <p:nvPr/>
        </p:nvGraphicFramePr>
        <p:xfrm>
          <a:off x="1071538" y="2579386"/>
          <a:ext cx="7286673" cy="4135762"/>
        </p:xfrm>
        <a:graphic>
          <a:graphicData uri="http://schemas.openxmlformats.org/drawingml/2006/table">
            <a:tbl>
              <a:tblPr/>
              <a:tblGrid>
                <a:gridCol w="614317"/>
                <a:gridCol w="611479"/>
                <a:gridCol w="612897"/>
                <a:gridCol w="612897"/>
                <a:gridCol w="612897"/>
                <a:gridCol w="544798"/>
                <a:gridCol w="544798"/>
                <a:gridCol w="544798"/>
                <a:gridCol w="476699"/>
                <a:gridCol w="544798"/>
                <a:gridCol w="544798"/>
                <a:gridCol w="476699"/>
                <a:gridCol w="544798"/>
              </a:tblGrid>
              <a:tr h="3472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tx1"/>
                          </a:solidFill>
                          <a:effectLst/>
                          <a:latin typeface="Times New Roman" pitchFamily="18" charset="0"/>
                          <a:cs typeface="Times New Roman" pitchFamily="18" charset="0"/>
                        </a:rPr>
                        <a:t>Basınç</a:t>
                      </a:r>
                      <a:endParaRPr kumimoji="0" lang="en-US" sz="1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P</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800" b="0" i="0" u="none" strike="noStrike" cap="none" normalizeH="0" baseline="0" dirty="0" err="1" smtClean="0">
                          <a:ln>
                            <a:noFill/>
                          </a:ln>
                          <a:solidFill>
                            <a:schemeClr val="tx1"/>
                          </a:solidFill>
                          <a:effectLst/>
                          <a:latin typeface="Times New Roman" pitchFamily="18" charset="0"/>
                          <a:cs typeface="Times New Roman" pitchFamily="18" charset="0"/>
                        </a:rPr>
                        <a:t>kPa</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smtClean="0">
                          <a:ln>
                            <a:noFill/>
                          </a:ln>
                          <a:solidFill>
                            <a:schemeClr val="tx1"/>
                          </a:solidFill>
                          <a:effectLst/>
                          <a:latin typeface="Times New Roman" pitchFamily="18" charset="0"/>
                          <a:cs typeface="Times New Roman" pitchFamily="18" charset="0"/>
                        </a:rPr>
                        <a:t>Doyma </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800" b="0" i="1" u="none" strike="noStrike" cap="none" normalizeH="0" baseline="0" dirty="0" smtClean="0">
                          <a:ln>
                            <a:noFill/>
                          </a:ln>
                          <a:solidFill>
                            <a:schemeClr val="tx1"/>
                          </a:solidFill>
                          <a:effectLst/>
                          <a:latin typeface="Times New Roman" pitchFamily="18" charset="0"/>
                          <a:cs typeface="Times New Roman" pitchFamily="18" charset="0"/>
                        </a:rPr>
                        <a:t>Sıcaklığı</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T</a:t>
                      </a:r>
                      <a:r>
                        <a:rPr kumimoji="0" lang="tr-TR" sz="800" b="0" i="1" u="none" strike="noStrike" cap="none" normalizeH="0" baseline="-30000" dirty="0" smtClean="0">
                          <a:ln>
                            <a:noFill/>
                          </a:ln>
                          <a:solidFill>
                            <a:schemeClr val="tx1"/>
                          </a:solidFill>
                          <a:effectLst/>
                          <a:latin typeface="Times New Roman" pitchFamily="18" charset="0"/>
                          <a:cs typeface="Times New Roman" pitchFamily="18" charset="0"/>
                        </a:rPr>
                        <a:t>doy</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C</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smtClean="0">
                          <a:ln>
                            <a:noFill/>
                          </a:ln>
                          <a:solidFill>
                            <a:schemeClr val="tx1"/>
                          </a:solidFill>
                          <a:effectLst/>
                          <a:latin typeface="Times New Roman" pitchFamily="18" charset="0"/>
                          <a:cs typeface="Times New Roman" pitchFamily="18" charset="0"/>
                        </a:rPr>
                        <a:t>Özgül Hacim</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m</a:t>
                      </a:r>
                      <a:r>
                        <a:rPr kumimoji="0" lang="en-US" sz="8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/kg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smtClean="0">
                          <a:ln>
                            <a:noFill/>
                          </a:ln>
                          <a:solidFill>
                            <a:schemeClr val="tx1"/>
                          </a:solidFill>
                          <a:effectLst/>
                          <a:latin typeface="Times New Roman" pitchFamily="18" charset="0"/>
                          <a:cs typeface="Times New Roman" pitchFamily="18" charset="0"/>
                        </a:rPr>
                        <a:t>İç Enerji</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kJ/kg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err="1" smtClean="0">
                          <a:ln>
                            <a:noFill/>
                          </a:ln>
                          <a:solidFill>
                            <a:schemeClr val="tx1"/>
                          </a:solidFill>
                          <a:effectLst/>
                          <a:latin typeface="Times New Roman" pitchFamily="18" charset="0"/>
                          <a:cs typeface="Times New Roman" pitchFamily="18" charset="0"/>
                        </a:rPr>
                        <a:t>Entalpi</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kJ/kg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err="1" smtClean="0">
                          <a:ln>
                            <a:noFill/>
                          </a:ln>
                          <a:solidFill>
                            <a:schemeClr val="tx1"/>
                          </a:solidFill>
                          <a:effectLst/>
                          <a:latin typeface="Times New Roman" pitchFamily="18" charset="0"/>
                          <a:cs typeface="Times New Roman" pitchFamily="18" charset="0"/>
                        </a:rPr>
                        <a:t>Entropi</a:t>
                      </a: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kJ/</a:t>
                      </a:r>
                      <a:r>
                        <a:rPr kumimoji="0" lang="en-US" sz="800" b="0" i="0" u="none" strike="noStrike" cap="none" normalizeH="0" baseline="0" dirty="0" err="1" smtClean="0">
                          <a:ln>
                            <a:noFill/>
                          </a:ln>
                          <a:solidFill>
                            <a:schemeClr val="tx1"/>
                          </a:solidFill>
                          <a:effectLst/>
                          <a:latin typeface="Times New Roman" pitchFamily="18" charset="0"/>
                          <a:cs typeface="Times New Roman" pitchFamily="18" charset="0"/>
                        </a:rPr>
                        <a:t>kg</a:t>
                      </a:r>
                      <a:r>
                        <a:rPr kumimoji="0" lang="en-US" sz="8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a:t>
                      </a:r>
                      <a:r>
                        <a:rPr kumimoji="0" lang="en-US" sz="800" b="0" i="0" u="none" strike="noStrike" cap="none" normalizeH="0" baseline="0" dirty="0" err="1" smtClean="0">
                          <a:ln>
                            <a:noFill/>
                          </a:ln>
                          <a:solidFill>
                            <a:schemeClr val="tx1"/>
                          </a:solidFill>
                          <a:effectLst/>
                          <a:latin typeface="Times New Roman" pitchFamily="18" charset="0"/>
                          <a:cs typeface="Times New Roman" pitchFamily="18" charset="0"/>
                        </a:rPr>
                        <a:t>K</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735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sıvı</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v</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buhar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v</a:t>
                      </a:r>
                      <a:r>
                        <a:rPr kumimoji="0" lang="en-US" sz="800" b="0" i="1" u="none" strike="noStrike" cap="none" normalizeH="0" baseline="-30000" dirty="0" smtClean="0">
                          <a:ln>
                            <a:noFill/>
                          </a:ln>
                          <a:solidFill>
                            <a:schemeClr val="tx1"/>
                          </a:solidFill>
                          <a:effectLst/>
                          <a:latin typeface="Times New Roman" pitchFamily="18" charset="0"/>
                          <a:cs typeface="Times New Roman" pitchFamily="18" charset="0"/>
                        </a:rPr>
                        <a:t>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sıvı</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u</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Buhar</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u</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err="1" smtClean="0">
                          <a:ln>
                            <a:noFill/>
                          </a:ln>
                          <a:solidFill>
                            <a:schemeClr val="tx1"/>
                          </a:solidFill>
                          <a:effectLst/>
                          <a:latin typeface="Times New Roman" pitchFamily="18" charset="0"/>
                          <a:cs typeface="Times New Roman" pitchFamily="18" charset="0"/>
                        </a:rPr>
                        <a:t>Doymuşbuhar</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u</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sıvı</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h</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Buhar</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h</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Buhar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Times New Roman" pitchFamily="18" charset="0"/>
                          <a:cs typeface="Times New Roman" pitchFamily="18" charset="0"/>
                        </a:rPr>
                        <a:t>h</a:t>
                      </a:r>
                      <a:r>
                        <a:rPr kumimoji="0" lang="en-US" sz="800" b="0" i="1" u="none" strike="noStrike" cap="none" normalizeH="0" baseline="-30000" dirty="0" smtClean="0">
                          <a:ln>
                            <a:noFill/>
                          </a:ln>
                          <a:solidFill>
                            <a:schemeClr val="tx1"/>
                          </a:solidFill>
                          <a:effectLst/>
                          <a:latin typeface="Times New Roman" pitchFamily="18" charset="0"/>
                          <a:cs typeface="Times New Roman" pitchFamily="18" charset="0"/>
                        </a:rPr>
                        <a:t>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Doymuş Sıvı</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s</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Times New Roman" pitchFamily="18" charset="0"/>
                          <a:cs typeface="Times New Roman" pitchFamily="18" charset="0"/>
                        </a:rPr>
                        <a:t>Buhar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s</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fg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err="1" smtClean="0">
                          <a:ln>
                            <a:noFill/>
                          </a:ln>
                          <a:solidFill>
                            <a:schemeClr val="tx1"/>
                          </a:solidFill>
                          <a:effectLst/>
                          <a:latin typeface="Times New Roman" pitchFamily="18" charset="0"/>
                          <a:cs typeface="Times New Roman" pitchFamily="18" charset="0"/>
                        </a:rPr>
                        <a:t>DoymuşBuhar</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err="1" smtClean="0">
                          <a:ln>
                            <a:noFill/>
                          </a:ln>
                          <a:solidFill>
                            <a:schemeClr val="tx1"/>
                          </a:solidFill>
                          <a:effectLst/>
                          <a:latin typeface="Times New Roman" pitchFamily="18" charset="0"/>
                          <a:cs typeface="Times New Roman" pitchFamily="18" charset="0"/>
                        </a:rPr>
                        <a:t>s</a:t>
                      </a:r>
                      <a:r>
                        <a:rPr kumimoji="0" lang="en-US" sz="800" b="0" i="1" u="none" strike="noStrike" cap="none" normalizeH="0" baseline="-30000" dirty="0" err="1" smtClean="0">
                          <a:ln>
                            <a:noFill/>
                          </a:ln>
                          <a:solidFill>
                            <a:schemeClr val="tx1"/>
                          </a:solidFill>
                          <a:effectLst/>
                          <a:latin typeface="Times New Roman" pitchFamily="18" charset="0"/>
                          <a:cs typeface="Times New Roman" pitchFamily="18" charset="0"/>
                        </a:rPr>
                        <a:t>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0.6117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0.001000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206.00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2374.9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2374.9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2500.9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2500.9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9.1556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9.1556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6.97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0.001000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129.19</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29.30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2355.2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2384.5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29.30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2484.4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2513.7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0.1059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8.8690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8.9749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13.02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87.964</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54.69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2338.1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2392.8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54.69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2470.1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2524.7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0.1956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8.6314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8.8270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17.50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66.990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73.43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2325.5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2398.9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73.43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2459.5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2532.9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0.2606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8.4621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8.7227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21.08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54.242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88.42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2315.4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2403.8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88.42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2451.0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2539.4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0.3118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8.3302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8.6421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24.08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45.654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100.98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2306.9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2407.9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100.98</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2443.9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2544.8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0.3543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8.2222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8.5765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28.96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34.791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121.39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2293.1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2414.5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121.39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2432.3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2553.7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0.4224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8.0510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8.4734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32.87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28.185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137.75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2282.1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2419.8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137.75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2423.0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2560.7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0.4762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7.9176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8.3938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40.29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0.001008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19.233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168.74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2261.1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2429.8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168.75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2405.3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2574.0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0.5763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7.6738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8.2501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45.81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14.670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191.79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2245.4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2437.2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191.81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2392.1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2583.9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0.6492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7.4996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8.1488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53.97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0.001014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10.020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225.93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2222.1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2448.0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225.94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2372.3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2598.3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0.7549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7.2522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8.0071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۰</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22,000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373.71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0.002703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0.003644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1951.65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140.8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2092.4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2011.12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161.5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2172.6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4.2942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0.2496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4.5439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22,064</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373.95</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0.003106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0.003106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2015.8</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2015.8</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2084.3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2084.3</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4.4070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4.4070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Metin kutusu"/>
          <p:cNvSpPr txBox="1"/>
          <p:nvPr/>
        </p:nvSpPr>
        <p:spPr>
          <a:xfrm>
            <a:off x="955583" y="2233190"/>
            <a:ext cx="2687723" cy="338554"/>
          </a:xfrm>
          <a:prstGeom prst="rect">
            <a:avLst/>
          </a:prstGeom>
          <a:noFill/>
        </p:spPr>
        <p:txBody>
          <a:bodyPr wrap="none" rtlCol="0">
            <a:spAutoFit/>
          </a:bodyPr>
          <a:lstStyle/>
          <a:p>
            <a:r>
              <a:rPr lang="tr-TR" sz="1600" dirty="0" smtClean="0">
                <a:latin typeface="Arial" pitchFamily="34" charset="0"/>
                <a:cs typeface="Arial" pitchFamily="34" charset="0"/>
              </a:rPr>
              <a:t>Doymuş Su Basınç Tablosu</a:t>
            </a:r>
            <a:endParaRPr lang="tr-TR" sz="1600" dirty="0">
              <a:latin typeface="Arial" pitchFamily="34" charset="0"/>
              <a:cs typeface="Arial" pitchFamily="34" charset="0"/>
            </a:endParaRPr>
          </a:p>
        </p:txBody>
      </p:sp>
      <p:sp>
        <p:nvSpPr>
          <p:cNvPr id="6" name="5 Metin kutusu"/>
          <p:cNvSpPr txBox="1"/>
          <p:nvPr/>
        </p:nvSpPr>
        <p:spPr>
          <a:xfrm>
            <a:off x="285720" y="1857364"/>
            <a:ext cx="846707" cy="338554"/>
          </a:xfrm>
          <a:prstGeom prst="rect">
            <a:avLst/>
          </a:prstGeom>
          <a:noFill/>
        </p:spPr>
        <p:txBody>
          <a:bodyPr wrap="none" rtlCol="0">
            <a:spAutoFit/>
          </a:bodyPr>
          <a:lstStyle/>
          <a:p>
            <a:r>
              <a:rPr lang="tr-TR" sz="1600" b="1" dirty="0" smtClean="0">
                <a:latin typeface="Arial" pitchFamily="34" charset="0"/>
                <a:cs typeface="Arial" pitchFamily="34" charset="0"/>
              </a:rPr>
              <a:t>Örnek:</a:t>
            </a:r>
            <a:endParaRPr lang="tr-TR"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2844" y="142852"/>
            <a:ext cx="3121367" cy="369332"/>
          </a:xfrm>
          <a:prstGeom prst="rect">
            <a:avLst/>
          </a:prstGeom>
          <a:noFill/>
        </p:spPr>
        <p:txBody>
          <a:bodyPr wrap="none" rtlCol="0">
            <a:spAutoFit/>
          </a:bodyPr>
          <a:lstStyle/>
          <a:p>
            <a:r>
              <a:rPr lang="tr-TR" b="1" dirty="0" err="1" smtClean="0">
                <a:latin typeface="Arial" pitchFamily="34" charset="0"/>
                <a:cs typeface="Arial" pitchFamily="34" charset="0"/>
              </a:rPr>
              <a:t>Entalpi</a:t>
            </a:r>
            <a:r>
              <a:rPr lang="tr-TR" b="1" dirty="0" smtClean="0">
                <a:latin typeface="Arial" pitchFamily="34" charset="0"/>
                <a:cs typeface="Arial" pitchFamily="34" charset="0"/>
              </a:rPr>
              <a:t> – Bir Karma Özellik</a:t>
            </a:r>
            <a:endParaRPr lang="tr-TR" b="1" dirty="0">
              <a:latin typeface="Arial" pitchFamily="34" charset="0"/>
              <a:cs typeface="Arial" pitchFamily="34" charset="0"/>
            </a:endParaRPr>
          </a:p>
        </p:txBody>
      </p:sp>
      <p:sp>
        <p:nvSpPr>
          <p:cNvPr id="3" name="2 Dikdörtgen"/>
          <p:cNvSpPr/>
          <p:nvPr/>
        </p:nvSpPr>
        <p:spPr>
          <a:xfrm>
            <a:off x="214282" y="642918"/>
            <a:ext cx="8501122" cy="923330"/>
          </a:xfrm>
          <a:prstGeom prst="rect">
            <a:avLst/>
          </a:prstGeom>
        </p:spPr>
        <p:txBody>
          <a:bodyPr wrap="square">
            <a:spAutoFit/>
          </a:bodyPr>
          <a:lstStyle/>
          <a:p>
            <a:pPr algn="just"/>
            <a:r>
              <a:rPr lang="tr-TR" dirty="0" smtClean="0">
                <a:latin typeface="Arial" pitchFamily="34" charset="0"/>
                <a:cs typeface="Arial" pitchFamily="34" charset="0"/>
              </a:rPr>
              <a:t>    Bir sistemin iç enerjisiyle, basınç ile hacmin çarpımının toplamına “</a:t>
            </a:r>
            <a:r>
              <a:rPr lang="tr-TR" dirty="0" err="1" smtClean="0">
                <a:latin typeface="Arial" pitchFamily="34" charset="0"/>
                <a:cs typeface="Arial" pitchFamily="34" charset="0"/>
              </a:rPr>
              <a:t>entalpi</a:t>
            </a:r>
            <a:r>
              <a:rPr lang="tr-TR" dirty="0" smtClean="0">
                <a:latin typeface="Arial" pitchFamily="34" charset="0"/>
                <a:cs typeface="Arial" pitchFamily="34" charset="0"/>
              </a:rPr>
              <a:t>” denmektedir</a:t>
            </a:r>
            <a:r>
              <a:rPr lang="tr-TR" b="1" dirty="0" smtClean="0">
                <a:latin typeface="Arial" pitchFamily="34" charset="0"/>
                <a:cs typeface="Arial" pitchFamily="34" charset="0"/>
              </a:rPr>
              <a:t>. H=U+P.V  </a:t>
            </a:r>
            <a:r>
              <a:rPr lang="tr-TR" dirty="0" smtClean="0">
                <a:latin typeface="Arial" pitchFamily="34" charset="0"/>
                <a:cs typeface="Arial" pitchFamily="34" charset="0"/>
              </a:rPr>
              <a:t>(</a:t>
            </a:r>
            <a:r>
              <a:rPr lang="tr-TR" dirty="0" err="1" smtClean="0">
                <a:latin typeface="Arial" pitchFamily="34" charset="0"/>
                <a:cs typeface="Arial" pitchFamily="34" charset="0"/>
              </a:rPr>
              <a:t>kj</a:t>
            </a:r>
            <a:r>
              <a:rPr lang="tr-TR" dirty="0" smtClean="0">
                <a:latin typeface="Arial" pitchFamily="34" charset="0"/>
                <a:cs typeface="Arial" pitchFamily="34" charset="0"/>
              </a:rPr>
              <a:t>/kg)</a:t>
            </a:r>
            <a:r>
              <a:rPr lang="tr-TR" b="1" dirty="0" smtClean="0">
                <a:latin typeface="Arial" pitchFamily="34" charset="0"/>
                <a:cs typeface="Arial" pitchFamily="34" charset="0"/>
              </a:rPr>
              <a:t> </a:t>
            </a:r>
            <a:r>
              <a:rPr lang="tr-TR" dirty="0" smtClean="0">
                <a:latin typeface="Arial" pitchFamily="34" charset="0"/>
                <a:cs typeface="Arial" pitchFamily="34" charset="0"/>
              </a:rPr>
              <a:t>bağıntısıyla ifade edilir. Birim kütle için </a:t>
            </a:r>
            <a:r>
              <a:rPr lang="tr-TR" b="1" dirty="0" smtClean="0">
                <a:latin typeface="Arial" pitchFamily="34" charset="0"/>
                <a:cs typeface="Arial" pitchFamily="34" charset="0"/>
              </a:rPr>
              <a:t>h=u+P.v </a:t>
            </a:r>
            <a:r>
              <a:rPr lang="tr-TR" dirty="0" smtClean="0">
                <a:latin typeface="Arial" pitchFamily="34" charset="0"/>
                <a:cs typeface="Arial" pitchFamily="34" charset="0"/>
              </a:rPr>
              <a:t>(</a:t>
            </a:r>
            <a:r>
              <a:rPr lang="tr-TR" dirty="0" err="1" smtClean="0">
                <a:latin typeface="Arial" pitchFamily="34" charset="0"/>
                <a:cs typeface="Arial" pitchFamily="34" charset="0"/>
              </a:rPr>
              <a:t>kj</a:t>
            </a:r>
            <a:r>
              <a:rPr lang="tr-TR" dirty="0" smtClean="0">
                <a:latin typeface="Arial" pitchFamily="34" charset="0"/>
                <a:cs typeface="Arial" pitchFamily="34" charset="0"/>
              </a:rPr>
              <a:t>) </a:t>
            </a:r>
            <a:r>
              <a:rPr lang="tr-TR" dirty="0" err="1" smtClean="0">
                <a:latin typeface="Arial" pitchFamily="34" charset="0"/>
                <a:cs typeface="Arial" pitchFamily="34" charset="0"/>
              </a:rPr>
              <a:t>dir</a:t>
            </a:r>
            <a:r>
              <a:rPr lang="tr-TR" dirty="0" smtClean="0">
                <a:latin typeface="Arial" pitchFamily="34" charset="0"/>
                <a:cs typeface="Arial" pitchFamily="34" charset="0"/>
              </a:rPr>
              <a:t>.</a:t>
            </a:r>
            <a:endParaRPr lang="tr-TR" dirty="0">
              <a:latin typeface="Arial" pitchFamily="34" charset="0"/>
              <a:cs typeface="Arial" pitchFamily="34" charset="0"/>
            </a:endParaRPr>
          </a:p>
        </p:txBody>
      </p:sp>
      <p:sp>
        <p:nvSpPr>
          <p:cNvPr id="4" name="3 Metin kutusu"/>
          <p:cNvSpPr txBox="1"/>
          <p:nvPr/>
        </p:nvSpPr>
        <p:spPr>
          <a:xfrm>
            <a:off x="142844" y="1643050"/>
            <a:ext cx="4339650" cy="369332"/>
          </a:xfrm>
          <a:prstGeom prst="rect">
            <a:avLst/>
          </a:prstGeom>
          <a:noFill/>
        </p:spPr>
        <p:txBody>
          <a:bodyPr wrap="none" rtlCol="0">
            <a:spAutoFit/>
          </a:bodyPr>
          <a:lstStyle/>
          <a:p>
            <a:r>
              <a:rPr lang="tr-TR" b="1" dirty="0" smtClean="0">
                <a:latin typeface="Arial" pitchFamily="34" charset="0"/>
                <a:cs typeface="Arial" pitchFamily="34" charset="0"/>
              </a:rPr>
              <a:t>Doymuş Sıvı ve Doymuş Buhar Halleri</a:t>
            </a:r>
            <a:endParaRPr lang="tr-TR" b="1" dirty="0">
              <a:latin typeface="Arial" pitchFamily="34" charset="0"/>
              <a:cs typeface="Arial" pitchFamily="34" charset="0"/>
            </a:endParaRPr>
          </a:p>
        </p:txBody>
      </p:sp>
      <p:sp>
        <p:nvSpPr>
          <p:cNvPr id="5" name="4 Dikdörtgen"/>
          <p:cNvSpPr/>
          <p:nvPr/>
        </p:nvSpPr>
        <p:spPr>
          <a:xfrm>
            <a:off x="214282" y="2005604"/>
            <a:ext cx="8643998" cy="923330"/>
          </a:xfrm>
          <a:prstGeom prst="rect">
            <a:avLst/>
          </a:prstGeom>
        </p:spPr>
        <p:txBody>
          <a:bodyPr wrap="square">
            <a:spAutoFit/>
          </a:bodyPr>
          <a:lstStyle/>
          <a:p>
            <a:pPr algn="just"/>
            <a:r>
              <a:rPr lang="tr-TR" dirty="0" smtClean="0">
                <a:latin typeface="Arial" pitchFamily="34" charset="0"/>
                <a:cs typeface="Arial" pitchFamily="34" charset="0"/>
              </a:rPr>
              <a:t>     </a:t>
            </a:r>
            <a:r>
              <a:rPr lang="tr-TR" dirty="0" smtClean="0">
                <a:latin typeface="Arial" pitchFamily="34" charset="0"/>
                <a:cs typeface="Arial" pitchFamily="34" charset="0"/>
              </a:rPr>
              <a:t>(Buharlaşma </a:t>
            </a:r>
            <a:r>
              <a:rPr lang="tr-TR" dirty="0" smtClean="0">
                <a:latin typeface="Arial" pitchFamily="34" charset="0"/>
                <a:cs typeface="Arial" pitchFamily="34" charset="0"/>
              </a:rPr>
              <a:t>gizli ısısı): </a:t>
            </a:r>
            <a:r>
              <a:rPr lang="tr-TR" dirty="0" smtClean="0">
                <a:latin typeface="Arial" pitchFamily="34" charset="0"/>
                <a:cs typeface="Arial" pitchFamily="34" charset="0"/>
              </a:rPr>
              <a:t>Verilen bir </a:t>
            </a:r>
            <a:r>
              <a:rPr lang="tr-TR" dirty="0" smtClean="0">
                <a:latin typeface="Arial" pitchFamily="34" charset="0"/>
                <a:cs typeface="Arial" pitchFamily="34" charset="0"/>
              </a:rPr>
              <a:t>basınç veya sıcaklıkta </a:t>
            </a:r>
            <a:r>
              <a:rPr lang="tr-TR" dirty="0" smtClean="0">
                <a:latin typeface="Arial" pitchFamily="34" charset="0"/>
                <a:cs typeface="Arial" pitchFamily="34" charset="0"/>
              </a:rPr>
              <a:t>doymuş sıvının </a:t>
            </a:r>
            <a:r>
              <a:rPr lang="tr-TR" dirty="0" smtClean="0">
                <a:latin typeface="Arial" pitchFamily="34" charset="0"/>
                <a:cs typeface="Arial" pitchFamily="34" charset="0"/>
              </a:rPr>
              <a:t>birim </a:t>
            </a:r>
            <a:r>
              <a:rPr lang="tr-TR" dirty="0" smtClean="0">
                <a:latin typeface="Arial" pitchFamily="34" charset="0"/>
                <a:cs typeface="Arial" pitchFamily="34" charset="0"/>
              </a:rPr>
              <a:t>kütlesini buharlaştırmak </a:t>
            </a:r>
            <a:r>
              <a:rPr lang="tr-TR" dirty="0" smtClean="0">
                <a:latin typeface="Arial" pitchFamily="34" charset="0"/>
                <a:cs typeface="Arial" pitchFamily="34" charset="0"/>
              </a:rPr>
              <a:t>için </a:t>
            </a:r>
            <a:r>
              <a:rPr lang="tr-TR" dirty="0" smtClean="0">
                <a:latin typeface="Arial" pitchFamily="34" charset="0"/>
                <a:cs typeface="Arial" pitchFamily="34" charset="0"/>
              </a:rPr>
              <a:t>gereken enerji</a:t>
            </a:r>
            <a:r>
              <a:rPr lang="tr-TR" dirty="0" smtClean="0">
                <a:latin typeface="Arial" pitchFamily="34" charset="0"/>
                <a:cs typeface="Arial" pitchFamily="34" charset="0"/>
              </a:rPr>
              <a:t>. Sıcaklık ve basınç </a:t>
            </a:r>
            <a:r>
              <a:rPr lang="tr-TR" dirty="0" smtClean="0">
                <a:latin typeface="Arial" pitchFamily="34" charset="0"/>
                <a:cs typeface="Arial" pitchFamily="34" charset="0"/>
              </a:rPr>
              <a:t>arttıkça azalır </a:t>
            </a:r>
            <a:r>
              <a:rPr lang="tr-TR" dirty="0" smtClean="0">
                <a:latin typeface="Arial" pitchFamily="34" charset="0"/>
                <a:cs typeface="Arial" pitchFamily="34" charset="0"/>
              </a:rPr>
              <a:t>ve kritik noktada sıfır olur.</a:t>
            </a:r>
            <a:endParaRPr lang="tr-TR" dirty="0">
              <a:latin typeface="Arial" pitchFamily="34" charset="0"/>
              <a:cs typeface="Arial" pitchFamily="34" charset="0"/>
            </a:endParaRPr>
          </a:p>
        </p:txBody>
      </p:sp>
      <p:pic>
        <p:nvPicPr>
          <p:cNvPr id="3074" name="Picture 2" descr="C:\Users\Proje\Desktop\termooo\resim\pttt.jpg"/>
          <p:cNvPicPr>
            <a:picLocks noChangeAspect="1" noChangeArrowheads="1"/>
          </p:cNvPicPr>
          <p:nvPr/>
        </p:nvPicPr>
        <p:blipFill>
          <a:blip r:embed="rId2"/>
          <a:srcRect/>
          <a:stretch>
            <a:fillRect/>
          </a:stretch>
        </p:blipFill>
        <p:spPr bwMode="auto">
          <a:xfrm>
            <a:off x="571472" y="3143248"/>
            <a:ext cx="2638909" cy="3346443"/>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07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3429000"/>
            <a:ext cx="3641034" cy="357190"/>
          </a:xfrm>
          <a:prstGeom prst="rect">
            <a:avLst/>
          </a:prstGeom>
          <a:noFill/>
        </p:spPr>
      </p:pic>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07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00430" y="3929066"/>
            <a:ext cx="3767778" cy="357190"/>
          </a:xfrm>
          <a:prstGeom prst="rect">
            <a:avLst/>
          </a:prstGeom>
          <a:noFill/>
        </p:spPr>
      </p:pic>
      <p:sp>
        <p:nvSpPr>
          <p:cNvPr id="30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081"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00429" y="4429132"/>
            <a:ext cx="4493681" cy="3571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0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41986" name="Picture 2" descr="C:\Users\Proje\Desktop\termooo\resim\ör3-1.jpg"/>
          <p:cNvPicPr>
            <a:picLocks noChangeAspect="1" noChangeArrowheads="1"/>
          </p:cNvPicPr>
          <p:nvPr/>
        </p:nvPicPr>
        <p:blipFill>
          <a:blip r:embed="rId2"/>
          <a:srcRect/>
          <a:stretch>
            <a:fillRect/>
          </a:stretch>
        </p:blipFill>
        <p:spPr bwMode="auto">
          <a:xfrm>
            <a:off x="357158" y="642918"/>
            <a:ext cx="8499161" cy="55007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2844" y="142852"/>
            <a:ext cx="3288080" cy="369332"/>
          </a:xfrm>
          <a:prstGeom prst="rect">
            <a:avLst/>
          </a:prstGeom>
          <a:noFill/>
        </p:spPr>
        <p:txBody>
          <a:bodyPr wrap="none" rtlCol="0">
            <a:spAutoFit/>
          </a:bodyPr>
          <a:lstStyle/>
          <a:p>
            <a:r>
              <a:rPr lang="tr-TR" b="1" dirty="0" smtClean="0">
                <a:latin typeface="Arial" pitchFamily="34" charset="0"/>
                <a:cs typeface="Arial" pitchFamily="34" charset="0"/>
              </a:rPr>
              <a:t>Doymuş Sıvı-Buhar Karışımı</a:t>
            </a:r>
            <a:endParaRPr lang="tr-TR" b="1" dirty="0">
              <a:latin typeface="Arial" pitchFamily="34" charset="0"/>
              <a:cs typeface="Arial" pitchFamily="34"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1972391"/>
            <a:ext cx="1285884" cy="599353"/>
          </a:xfrm>
          <a:prstGeom prst="rect">
            <a:avLst/>
          </a:prstGeom>
          <a:noFill/>
        </p:spPr>
      </p:pic>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1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19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4125" y="2714620"/>
            <a:ext cx="3986701" cy="357190"/>
          </a:xfrm>
          <a:prstGeom prst="rect">
            <a:avLst/>
          </a:prstGeom>
          <a:noFill/>
        </p:spPr>
      </p:pic>
      <p:sp>
        <p:nvSpPr>
          <p:cNvPr id="8199" name="Rectangle 7"/>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Dikdörtgen"/>
          <p:cNvSpPr/>
          <p:nvPr/>
        </p:nvSpPr>
        <p:spPr>
          <a:xfrm>
            <a:off x="214282" y="642918"/>
            <a:ext cx="8501122" cy="1477328"/>
          </a:xfrm>
          <a:prstGeom prst="rect">
            <a:avLst/>
          </a:prstGeom>
        </p:spPr>
        <p:txBody>
          <a:bodyPr wrap="square">
            <a:spAutoFit/>
          </a:bodyPr>
          <a:lstStyle/>
          <a:p>
            <a:pPr algn="just"/>
            <a:r>
              <a:rPr lang="tr-TR" dirty="0" smtClean="0">
                <a:latin typeface="Arial" pitchFamily="34" charset="0"/>
                <a:cs typeface="Arial" pitchFamily="34" charset="0"/>
              </a:rPr>
              <a:t>      Buharlaşma sırasında maddenin bir bölümü sıvı fazında, bir bölümü ise buhar fazındadır. Diğer bir ifadeyle madde doymuş sıvı ile doymuş buharın bir karışımdır.  Bu karışımın özelliklerini düzgün bir şekilde belirlemek için karışımdaki sıvı ve buhar fazlarının oranını bilmek gerekir. Bunun için </a:t>
            </a:r>
            <a:r>
              <a:rPr lang="tr-TR" b="1" dirty="0" smtClean="0">
                <a:latin typeface="Arial" pitchFamily="34" charset="0"/>
                <a:cs typeface="Arial" pitchFamily="34" charset="0"/>
              </a:rPr>
              <a:t>kuruluk derecesi (x) </a:t>
            </a:r>
            <a:r>
              <a:rPr lang="tr-TR" dirty="0" smtClean="0">
                <a:latin typeface="Arial" pitchFamily="34" charset="0"/>
                <a:cs typeface="Arial" pitchFamily="34" charset="0"/>
              </a:rPr>
              <a:t>adında bir ifade tanımlanır.</a:t>
            </a:r>
            <a:endParaRPr lang="tr-TR" dirty="0">
              <a:latin typeface="Arial" pitchFamily="34" charset="0"/>
              <a:cs typeface="Arial" pitchFamily="34" charset="0"/>
            </a:endParaRPr>
          </a:p>
        </p:txBody>
      </p:sp>
      <p:pic>
        <p:nvPicPr>
          <p:cNvPr id="8200" name="Picture 8" descr="C:\Users\Proje\Desktop\termooo\resim\şekil3.34.jpg"/>
          <p:cNvPicPr>
            <a:picLocks noChangeAspect="1" noChangeArrowheads="1"/>
          </p:cNvPicPr>
          <p:nvPr/>
        </p:nvPicPr>
        <p:blipFill>
          <a:blip r:embed="rId4"/>
          <a:srcRect/>
          <a:stretch>
            <a:fillRect/>
          </a:stretch>
        </p:blipFill>
        <p:spPr bwMode="auto">
          <a:xfrm>
            <a:off x="642910" y="3143248"/>
            <a:ext cx="2366583" cy="2524168"/>
          </a:xfrm>
          <a:prstGeom prst="rect">
            <a:avLst/>
          </a:prstGeom>
          <a:noFill/>
        </p:spPr>
      </p:pic>
      <p:pic>
        <p:nvPicPr>
          <p:cNvPr id="8201" name="Picture 9" descr="C:\Users\Proje\Desktop\termooo\resim\şekil3.35.jpg"/>
          <p:cNvPicPr>
            <a:picLocks noChangeAspect="1" noChangeArrowheads="1"/>
          </p:cNvPicPr>
          <p:nvPr/>
        </p:nvPicPr>
        <p:blipFill>
          <a:blip r:embed="rId5"/>
          <a:srcRect/>
          <a:stretch>
            <a:fillRect/>
          </a:stretch>
        </p:blipFill>
        <p:spPr bwMode="auto">
          <a:xfrm>
            <a:off x="4572000" y="3610277"/>
            <a:ext cx="2786082" cy="1190750"/>
          </a:xfrm>
          <a:prstGeom prst="rect">
            <a:avLst/>
          </a:prstGeom>
          <a:noFill/>
        </p:spPr>
      </p:pic>
      <p:sp>
        <p:nvSpPr>
          <p:cNvPr id="13" name="12 Dikdörtgen"/>
          <p:cNvSpPr/>
          <p:nvPr/>
        </p:nvSpPr>
        <p:spPr>
          <a:xfrm>
            <a:off x="214282" y="5737886"/>
            <a:ext cx="8501122" cy="646331"/>
          </a:xfrm>
          <a:prstGeom prst="rect">
            <a:avLst/>
          </a:prstGeom>
        </p:spPr>
        <p:txBody>
          <a:bodyPr wrap="square">
            <a:spAutoFit/>
          </a:bodyPr>
          <a:lstStyle/>
          <a:p>
            <a:pPr algn="just"/>
            <a:r>
              <a:rPr lang="tr-TR" dirty="0" smtClean="0">
                <a:latin typeface="Arial" pitchFamily="34" charset="0"/>
                <a:cs typeface="Arial" pitchFamily="34" charset="0"/>
              </a:rPr>
              <a:t>      Kuruluk derecesinin sadece doymuş karışımlar için anlamı ve önemi vardır. Sıkıştırılmış sıvı ve kızgın buhar bölgesinde bir anlam taşımaz.</a:t>
            </a:r>
            <a:endParaRPr lang="tr-TR" dirty="0">
              <a:latin typeface="Arial" pitchFamily="34" charset="0"/>
              <a:cs typeface="Arial" pitchFamily="34" charset="0"/>
            </a:endParaRPr>
          </a:p>
        </p:txBody>
      </p:sp>
      <p:sp>
        <p:nvSpPr>
          <p:cNvPr id="82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20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786578" y="2000240"/>
            <a:ext cx="1120838" cy="357190"/>
          </a:xfrm>
          <a:prstGeom prst="rect">
            <a:avLst/>
          </a:prstGeom>
          <a:noFill/>
        </p:spPr>
      </p:pic>
      <p:sp>
        <p:nvSpPr>
          <p:cNvPr id="8204" name="Rectangle 12"/>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16 Metin kutusu"/>
          <p:cNvSpPr txBox="1"/>
          <p:nvPr/>
        </p:nvSpPr>
        <p:spPr>
          <a:xfrm>
            <a:off x="4643438" y="4824723"/>
            <a:ext cx="2681696" cy="461665"/>
          </a:xfrm>
          <a:prstGeom prst="rect">
            <a:avLst/>
          </a:prstGeom>
          <a:noFill/>
        </p:spPr>
        <p:txBody>
          <a:bodyPr wrap="none" rtlCol="0">
            <a:spAutoFit/>
          </a:bodyPr>
          <a:lstStyle/>
          <a:p>
            <a:pPr algn="ctr"/>
            <a:r>
              <a:rPr lang="tr-TR" sz="1200" dirty="0" smtClean="0">
                <a:latin typeface="Arial" pitchFamily="34" charset="0"/>
                <a:cs typeface="Arial" pitchFamily="34" charset="0"/>
              </a:rPr>
              <a:t>İki fazlı bir sistem uygunluk için </a:t>
            </a:r>
          </a:p>
          <a:p>
            <a:pPr algn="ctr"/>
            <a:r>
              <a:rPr lang="tr-TR" sz="1200" dirty="0" smtClean="0">
                <a:latin typeface="Arial" pitchFamily="34" charset="0"/>
                <a:cs typeface="Arial" pitchFamily="34" charset="0"/>
              </a:rPr>
              <a:t>homojen bir karışım gibi davranabilir.</a:t>
            </a:r>
            <a:endParaRPr lang="tr-TR"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8643998" cy="646331"/>
          </a:xfrm>
          <a:prstGeom prst="rect">
            <a:avLst/>
          </a:prstGeom>
        </p:spPr>
        <p:txBody>
          <a:bodyPr wrap="square">
            <a:spAutoFit/>
          </a:bodyPr>
          <a:lstStyle/>
          <a:p>
            <a:pPr algn="just"/>
            <a:r>
              <a:rPr lang="tr-TR" dirty="0" smtClean="0">
                <a:latin typeface="Arial" pitchFamily="34" charset="0"/>
                <a:cs typeface="Arial" pitchFamily="34" charset="0"/>
              </a:rPr>
              <a:t>      Doymuş sıvı halindeki bir sistemin kuruluk derecesi 0 (veya yüzde 0), doymuş buhar halindeki bir sistemin kuruluk derecesi ise 1 ( veya yüzde 100)’dür.</a:t>
            </a:r>
            <a:endParaRPr lang="tr-TR" dirty="0">
              <a:latin typeface="Arial" pitchFamily="34" charset="0"/>
              <a:cs typeface="Arial" pitchFamily="34" charset="0"/>
            </a:endParaRPr>
          </a:p>
        </p:txBody>
      </p:sp>
      <p:pic>
        <p:nvPicPr>
          <p:cNvPr id="3" name="Picture 13" descr="C:\Users\Proje\Desktop\termooo\resim\şekil3.36.jpg"/>
          <p:cNvPicPr>
            <a:picLocks noChangeAspect="1" noChangeArrowheads="1"/>
          </p:cNvPicPr>
          <p:nvPr/>
        </p:nvPicPr>
        <p:blipFill>
          <a:blip r:embed="rId2"/>
          <a:srcRect/>
          <a:stretch>
            <a:fillRect/>
          </a:stretch>
        </p:blipFill>
        <p:spPr bwMode="auto">
          <a:xfrm>
            <a:off x="285720" y="785794"/>
            <a:ext cx="2206780" cy="2214578"/>
          </a:xfrm>
          <a:prstGeom prst="rect">
            <a:avLst/>
          </a:prstGeom>
          <a:noFill/>
        </p:spPr>
      </p:pic>
      <p:pic>
        <p:nvPicPr>
          <p:cNvPr id="1026" name="Picture 2" descr="C:\Users\Proje\Desktop\termooo\resim\şekilfedf6.jpg"/>
          <p:cNvPicPr>
            <a:picLocks noChangeAspect="1" noChangeArrowheads="1"/>
          </p:cNvPicPr>
          <p:nvPr/>
        </p:nvPicPr>
        <p:blipFill>
          <a:blip r:embed="rId3"/>
          <a:srcRect/>
          <a:stretch>
            <a:fillRect/>
          </a:stretch>
        </p:blipFill>
        <p:spPr bwMode="auto">
          <a:xfrm>
            <a:off x="2928926" y="1285860"/>
            <a:ext cx="774700" cy="609600"/>
          </a:xfrm>
          <a:prstGeom prst="rect">
            <a:avLst/>
          </a:prstGeom>
          <a:noFill/>
        </p:spPr>
      </p:pic>
      <p:sp>
        <p:nvSpPr>
          <p:cNvPr id="5" name="4 Metin kutusu"/>
          <p:cNvSpPr txBox="1"/>
          <p:nvPr/>
        </p:nvSpPr>
        <p:spPr>
          <a:xfrm>
            <a:off x="3857620" y="1285860"/>
            <a:ext cx="4929221" cy="523220"/>
          </a:xfrm>
          <a:prstGeom prst="rect">
            <a:avLst/>
          </a:prstGeom>
          <a:noFill/>
        </p:spPr>
        <p:txBody>
          <a:bodyPr wrap="square" rtlCol="0">
            <a:spAutoFit/>
          </a:bodyPr>
          <a:lstStyle/>
          <a:p>
            <a:pPr algn="just"/>
            <a:r>
              <a:rPr lang="tr-TR" sz="1400" dirty="0" smtClean="0">
                <a:latin typeface="Arial" pitchFamily="34" charset="0"/>
                <a:cs typeface="Arial" pitchFamily="34" charset="0"/>
              </a:rPr>
              <a:t>Kuruluk derecesi P-v ve T-v diyagramlarında yatay uzunluklarında yatay uzunluklarla orantılıdır.</a:t>
            </a:r>
            <a:endParaRPr lang="tr-TR" sz="1400" dirty="0">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2143116"/>
            <a:ext cx="1500198" cy="744543"/>
          </a:xfrm>
          <a:prstGeom prst="rect">
            <a:avLst/>
          </a:prstGeom>
          <a:noFill/>
        </p:spPr>
      </p:pic>
      <p:sp>
        <p:nvSpPr>
          <p:cNvPr id="1030" name="Rectangle 6"/>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33"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34"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00694" y="2285992"/>
            <a:ext cx="2758301" cy="357190"/>
          </a:xfrm>
          <a:prstGeom prst="rect">
            <a:avLst/>
          </a:prstGeom>
          <a:noFill/>
        </p:spPr>
      </p:pic>
      <p:sp>
        <p:nvSpPr>
          <p:cNvPr id="1036"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Metin kutusu"/>
          <p:cNvSpPr txBox="1"/>
          <p:nvPr/>
        </p:nvSpPr>
        <p:spPr>
          <a:xfrm>
            <a:off x="428596" y="3286124"/>
            <a:ext cx="1762021" cy="369332"/>
          </a:xfrm>
          <a:prstGeom prst="rect">
            <a:avLst/>
          </a:prstGeom>
          <a:noFill/>
        </p:spPr>
        <p:txBody>
          <a:bodyPr wrap="none" rtlCol="0">
            <a:spAutoFit/>
          </a:bodyPr>
          <a:lstStyle/>
          <a:p>
            <a:r>
              <a:rPr lang="tr-TR" dirty="0" smtClean="0">
                <a:latin typeface="Arial" pitchFamily="34" charset="0"/>
                <a:cs typeface="Arial" pitchFamily="34" charset="0"/>
              </a:rPr>
              <a:t>Benzer şekilde;</a:t>
            </a:r>
            <a:endParaRPr lang="tr-TR" dirty="0">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3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1470" y="3643314"/>
            <a:ext cx="3071835" cy="412635"/>
          </a:xfrm>
          <a:prstGeom prst="rect">
            <a:avLst/>
          </a:prstGeom>
          <a:noFill/>
        </p:spPr>
      </p:pic>
      <p:sp>
        <p:nvSpPr>
          <p:cNvPr id="1039" name="Rectangle 1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40" name="Picture 1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1472" y="4087935"/>
            <a:ext cx="3071834" cy="412635"/>
          </a:xfrm>
          <a:prstGeom prst="rect">
            <a:avLst/>
          </a:prstGeom>
          <a:noFill/>
        </p:spPr>
      </p:pic>
      <p:sp>
        <p:nvSpPr>
          <p:cNvPr id="1042" name="Rectangle 1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22 Metin kutusu"/>
          <p:cNvSpPr txBox="1"/>
          <p:nvPr/>
        </p:nvSpPr>
        <p:spPr>
          <a:xfrm>
            <a:off x="428596" y="4559866"/>
            <a:ext cx="7045518" cy="369332"/>
          </a:xfrm>
          <a:prstGeom prst="rect">
            <a:avLst/>
          </a:prstGeom>
          <a:noFill/>
        </p:spPr>
        <p:txBody>
          <a:bodyPr wrap="none" rtlCol="0">
            <a:spAutoFit/>
          </a:bodyPr>
          <a:lstStyle/>
          <a:p>
            <a:r>
              <a:rPr lang="tr-TR" b="1" dirty="0" smtClean="0">
                <a:latin typeface="Arial" pitchFamily="34" charset="0"/>
                <a:cs typeface="Arial" pitchFamily="34" charset="0"/>
              </a:rPr>
              <a:t>Bütün bağıntıların yazım şekilleri aynıdır ve kısaca özetlenirse;</a:t>
            </a:r>
            <a:endParaRPr lang="tr-TR" b="1" dirty="0">
              <a:latin typeface="Arial" pitchFamily="34" charset="0"/>
              <a:cs typeface="Arial" pitchFamily="34" charset="0"/>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43" name="Picture 1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71472" y="4978611"/>
            <a:ext cx="2131234" cy="428628"/>
          </a:xfrm>
          <a:prstGeom prst="rect">
            <a:avLst/>
          </a:prstGeom>
          <a:noFill/>
        </p:spPr>
      </p:pic>
      <p:sp>
        <p:nvSpPr>
          <p:cNvPr id="26" name="25 Metin kutusu"/>
          <p:cNvSpPr txBox="1"/>
          <p:nvPr/>
        </p:nvSpPr>
        <p:spPr>
          <a:xfrm>
            <a:off x="2714612" y="5050049"/>
            <a:ext cx="5572164" cy="307777"/>
          </a:xfrm>
          <a:prstGeom prst="rect">
            <a:avLst/>
          </a:prstGeom>
          <a:noFill/>
        </p:spPr>
        <p:txBody>
          <a:bodyPr wrap="square" rtlCol="0">
            <a:spAutoFit/>
          </a:bodyPr>
          <a:lstStyle/>
          <a:p>
            <a:pPr algn="just"/>
            <a:r>
              <a:rPr lang="tr-TR" sz="1400" dirty="0" smtClean="0">
                <a:latin typeface="Arial" pitchFamily="34" charset="0"/>
                <a:cs typeface="Arial" pitchFamily="34" charset="0"/>
              </a:rPr>
              <a:t>Burada y simgesi v, u veya </a:t>
            </a:r>
            <a:r>
              <a:rPr lang="tr-TR" sz="1400" dirty="0" err="1" smtClean="0">
                <a:latin typeface="Arial" pitchFamily="34" charset="0"/>
                <a:cs typeface="Arial" pitchFamily="34" charset="0"/>
              </a:rPr>
              <a:t>h’ın</a:t>
            </a:r>
            <a:r>
              <a:rPr lang="tr-TR" sz="1400" dirty="0" smtClean="0">
                <a:latin typeface="Arial" pitchFamily="34" charset="0"/>
                <a:cs typeface="Arial" pitchFamily="34" charset="0"/>
              </a:rPr>
              <a:t> yerini almaktadır.</a:t>
            </a:r>
            <a:endParaRPr lang="tr-TR" sz="1400" dirty="0">
              <a:latin typeface="Arial" pitchFamily="34" charset="0"/>
              <a:cs typeface="Arial" pitchFamily="34" charset="0"/>
            </a:endParaRPr>
          </a:p>
        </p:txBody>
      </p:sp>
      <p:sp>
        <p:nvSpPr>
          <p:cNvPr id="10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45" name="Picture 2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71472" y="5643578"/>
            <a:ext cx="1893107" cy="4286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Proje\Desktop\termooo\resim\ör3-4.jpg"/>
          <p:cNvPicPr>
            <a:picLocks noChangeAspect="1" noChangeArrowheads="1"/>
          </p:cNvPicPr>
          <p:nvPr/>
        </p:nvPicPr>
        <p:blipFill>
          <a:blip r:embed="rId2"/>
          <a:srcRect/>
          <a:stretch>
            <a:fillRect/>
          </a:stretch>
        </p:blipFill>
        <p:spPr bwMode="auto">
          <a:xfrm>
            <a:off x="2000232" y="142852"/>
            <a:ext cx="4857784" cy="65029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2844" y="142852"/>
            <a:ext cx="1608133" cy="369332"/>
          </a:xfrm>
          <a:prstGeom prst="rect">
            <a:avLst/>
          </a:prstGeom>
          <a:noFill/>
        </p:spPr>
        <p:txBody>
          <a:bodyPr wrap="none" rtlCol="0">
            <a:spAutoFit/>
          </a:bodyPr>
          <a:lstStyle/>
          <a:p>
            <a:r>
              <a:rPr lang="tr-TR" b="1" dirty="0" smtClean="0">
                <a:latin typeface="Arial" pitchFamily="34" charset="0"/>
                <a:cs typeface="Arial" pitchFamily="34" charset="0"/>
              </a:rPr>
              <a:t>Kızgın Buhar</a:t>
            </a:r>
            <a:endParaRPr lang="tr-TR" b="1" dirty="0">
              <a:latin typeface="Arial" pitchFamily="34" charset="0"/>
              <a:cs typeface="Arial" pitchFamily="34" charset="0"/>
            </a:endParaRPr>
          </a:p>
        </p:txBody>
      </p:sp>
      <p:pic>
        <p:nvPicPr>
          <p:cNvPr id="3" name="Picture 2" descr="C:\Users\Proje\Desktop\termooo\resim\tt-vv.jpg"/>
          <p:cNvPicPr>
            <a:picLocks noChangeAspect="1" noChangeArrowheads="1"/>
          </p:cNvPicPr>
          <p:nvPr/>
        </p:nvPicPr>
        <p:blipFill>
          <a:blip r:embed="rId2"/>
          <a:srcRect/>
          <a:stretch>
            <a:fillRect/>
          </a:stretch>
        </p:blipFill>
        <p:spPr bwMode="auto">
          <a:xfrm>
            <a:off x="214282" y="642918"/>
            <a:ext cx="3212902" cy="2714644"/>
          </a:xfrm>
          <a:prstGeom prst="rect">
            <a:avLst/>
          </a:prstGeom>
          <a:noFill/>
        </p:spPr>
      </p:pic>
      <p:sp>
        <p:nvSpPr>
          <p:cNvPr id="5" name="4 Metin kutusu"/>
          <p:cNvSpPr txBox="1"/>
          <p:nvPr/>
        </p:nvSpPr>
        <p:spPr>
          <a:xfrm>
            <a:off x="3571868" y="785794"/>
            <a:ext cx="5429288" cy="2031325"/>
          </a:xfrm>
          <a:prstGeom prst="rect">
            <a:avLst/>
          </a:prstGeom>
          <a:noFill/>
        </p:spPr>
        <p:txBody>
          <a:bodyPr wrap="square" rtlCol="0">
            <a:spAutoFit/>
          </a:bodyPr>
          <a:lstStyle/>
          <a:p>
            <a:pPr algn="just"/>
            <a:r>
              <a:rPr lang="tr-TR" dirty="0" smtClean="0">
                <a:latin typeface="Arial" pitchFamily="34" charset="0"/>
                <a:cs typeface="Arial" pitchFamily="34" charset="0"/>
              </a:rPr>
              <a:t>        Doymuş buhar eğrisinin sağındaki bölgede  ve kritik noktasal sıcaklığın üzerindeki sıcaklıkta madde kızgın buhardır.  </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Kızgın buhar bölgesi tek fazlı (sadece buhar fazı) bir bölge olduğundan, sıcaklık ve basınç artık birbirlerine bağlı değillerdir.</a:t>
            </a:r>
            <a:endParaRPr lang="tr-TR" dirty="0">
              <a:latin typeface="Arial" pitchFamily="34" charset="0"/>
              <a:cs typeface="Arial" pitchFamily="34" charset="0"/>
            </a:endParaRPr>
          </a:p>
        </p:txBody>
      </p:sp>
      <p:sp>
        <p:nvSpPr>
          <p:cNvPr id="6" name="5 Metin kutusu"/>
          <p:cNvSpPr txBox="1"/>
          <p:nvPr/>
        </p:nvSpPr>
        <p:spPr>
          <a:xfrm>
            <a:off x="285720" y="3357562"/>
            <a:ext cx="2736647" cy="369332"/>
          </a:xfrm>
          <a:prstGeom prst="rect">
            <a:avLst/>
          </a:prstGeom>
          <a:noFill/>
        </p:spPr>
        <p:txBody>
          <a:bodyPr wrap="none" rtlCol="0">
            <a:spAutoFit/>
          </a:bodyPr>
          <a:lstStyle/>
          <a:p>
            <a:r>
              <a:rPr lang="tr-TR" b="1" dirty="0" smtClean="0">
                <a:latin typeface="Arial" pitchFamily="34" charset="0"/>
                <a:cs typeface="Arial" pitchFamily="34" charset="0"/>
              </a:rPr>
              <a:t>Kızgın Buharın Sınırları</a:t>
            </a:r>
            <a:endParaRPr lang="tr-TR" b="1" dirty="0">
              <a:latin typeface="Arial" pitchFamily="34" charset="0"/>
              <a:cs typeface="Arial" pitchFamily="34" charset="0"/>
            </a:endParaRPr>
          </a:p>
        </p:txBody>
      </p:sp>
      <p:sp>
        <p:nvSpPr>
          <p:cNvPr id="7" name="6 Metin kutusu"/>
          <p:cNvSpPr txBox="1"/>
          <p:nvPr/>
        </p:nvSpPr>
        <p:spPr>
          <a:xfrm>
            <a:off x="357158" y="3857628"/>
            <a:ext cx="7410683" cy="1754326"/>
          </a:xfrm>
          <a:prstGeom prst="rect">
            <a:avLst/>
          </a:prstGeom>
          <a:noFill/>
        </p:spPr>
        <p:txBody>
          <a:bodyPr wrap="none" rtlCol="0">
            <a:spAutoFit/>
          </a:bodyPr>
          <a:lstStyle/>
          <a:p>
            <a:r>
              <a:rPr lang="tr-TR" dirty="0" smtClean="0">
                <a:latin typeface="Arial" pitchFamily="34" charset="0"/>
                <a:cs typeface="Arial" pitchFamily="34" charset="0"/>
              </a:rPr>
              <a:t>Düşük basınçlar (verilen bir sıcaklık </a:t>
            </a:r>
            <a:r>
              <a:rPr lang="tr-TR" dirty="0" err="1" smtClean="0">
                <a:latin typeface="Arial" pitchFamily="34" charset="0"/>
                <a:cs typeface="Arial" pitchFamily="34" charset="0"/>
              </a:rPr>
              <a:t>T’de</a:t>
            </a:r>
            <a:r>
              <a:rPr lang="tr-TR" dirty="0" smtClean="0">
                <a:latin typeface="Arial" pitchFamily="34" charset="0"/>
                <a:cs typeface="Arial" pitchFamily="34" charset="0"/>
              </a:rPr>
              <a:t> </a:t>
            </a:r>
            <a:r>
              <a:rPr lang="tr-TR" b="1" dirty="0" smtClean="0">
                <a:latin typeface="Arial" pitchFamily="34" charset="0"/>
                <a:cs typeface="Arial" pitchFamily="34" charset="0"/>
              </a:rPr>
              <a:t>P ˂ </a:t>
            </a:r>
            <a:r>
              <a:rPr lang="tr-TR" b="1" dirty="0" err="1" smtClean="0">
                <a:latin typeface="Arial" pitchFamily="34" charset="0"/>
                <a:cs typeface="Arial" pitchFamily="34" charset="0"/>
              </a:rPr>
              <a:t>P</a:t>
            </a:r>
            <a:r>
              <a:rPr lang="tr-TR" b="1" baseline="-25000" dirty="0" err="1" smtClean="0">
                <a:latin typeface="Arial" pitchFamily="34" charset="0"/>
                <a:cs typeface="Arial" pitchFamily="34" charset="0"/>
              </a:rPr>
              <a:t>doyma</a:t>
            </a:r>
            <a:r>
              <a:rPr lang="tr-TR" dirty="0" smtClean="0">
                <a:latin typeface="Arial" pitchFamily="34" charset="0"/>
                <a:cs typeface="Arial" pitchFamily="34" charset="0"/>
              </a:rPr>
              <a:t>)</a:t>
            </a:r>
          </a:p>
          <a:p>
            <a:r>
              <a:rPr lang="tr-TR" dirty="0" smtClean="0">
                <a:latin typeface="Arial" pitchFamily="34" charset="0"/>
                <a:cs typeface="Arial" pitchFamily="34" charset="0"/>
              </a:rPr>
              <a:t>Yüksek sıcaklıklar (verilen bir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T ˃ </a:t>
            </a:r>
            <a:r>
              <a:rPr lang="tr-TR" b="1" dirty="0" err="1" smtClean="0">
                <a:latin typeface="Arial" pitchFamily="34" charset="0"/>
                <a:cs typeface="Arial" pitchFamily="34" charset="0"/>
              </a:rPr>
              <a:t>T</a:t>
            </a:r>
            <a:r>
              <a:rPr lang="tr-TR" b="1" baseline="-25000" dirty="0" err="1" smtClean="0">
                <a:latin typeface="Arial" pitchFamily="34" charset="0"/>
                <a:cs typeface="Arial" pitchFamily="34" charset="0"/>
              </a:rPr>
              <a:t>doyma</a:t>
            </a:r>
            <a:r>
              <a:rPr lang="tr-TR" dirty="0" smtClean="0">
                <a:latin typeface="Arial" pitchFamily="34" charset="0"/>
                <a:cs typeface="Arial" pitchFamily="34" charset="0"/>
              </a:rPr>
              <a:t>)</a:t>
            </a:r>
          </a:p>
          <a:p>
            <a:r>
              <a:rPr lang="tr-TR" dirty="0" smtClean="0">
                <a:latin typeface="Arial" pitchFamily="34" charset="0"/>
                <a:cs typeface="Arial" pitchFamily="34" charset="0"/>
              </a:rPr>
              <a:t>Yüksek özgül hacimler (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V ˃ </a:t>
            </a:r>
            <a:r>
              <a:rPr lang="tr-TR" b="1" dirty="0" err="1" smtClean="0">
                <a:latin typeface="Arial" pitchFamily="34" charset="0"/>
                <a:cs typeface="Arial" pitchFamily="34" charset="0"/>
              </a:rPr>
              <a:t>V</a:t>
            </a:r>
            <a:r>
              <a:rPr lang="tr-TR" b="1" baseline="-25000" dirty="0" err="1" smtClean="0">
                <a:latin typeface="Arial" pitchFamily="34" charset="0"/>
                <a:cs typeface="Arial" pitchFamily="34" charset="0"/>
              </a:rPr>
              <a:t>g</a:t>
            </a:r>
            <a:r>
              <a:rPr lang="tr-TR" dirty="0" smtClean="0">
                <a:latin typeface="Arial" pitchFamily="34" charset="0"/>
                <a:cs typeface="Arial" pitchFamily="34" charset="0"/>
              </a:rPr>
              <a:t> )</a:t>
            </a:r>
          </a:p>
          <a:p>
            <a:r>
              <a:rPr lang="tr-TR" dirty="0" smtClean="0">
                <a:latin typeface="Arial" pitchFamily="34" charset="0"/>
                <a:cs typeface="Arial" pitchFamily="34" charset="0"/>
              </a:rPr>
              <a:t>Yüksek iç enerjiler (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u ˃ </a:t>
            </a:r>
            <a:r>
              <a:rPr lang="tr-TR" b="1" dirty="0" err="1" smtClean="0">
                <a:latin typeface="Arial" pitchFamily="34" charset="0"/>
                <a:cs typeface="Arial" pitchFamily="34" charset="0"/>
              </a:rPr>
              <a:t>u</a:t>
            </a:r>
            <a:r>
              <a:rPr lang="tr-TR" b="1" baseline="-25000" dirty="0" err="1" smtClean="0">
                <a:latin typeface="Arial" pitchFamily="34" charset="0"/>
                <a:cs typeface="Arial" pitchFamily="34" charset="0"/>
              </a:rPr>
              <a:t>g</a:t>
            </a:r>
            <a:r>
              <a:rPr lang="tr-TR" b="1" dirty="0" smtClean="0">
                <a:latin typeface="Arial" pitchFamily="34" charset="0"/>
                <a:cs typeface="Arial" pitchFamily="34" charset="0"/>
              </a:rPr>
              <a:t> </a:t>
            </a:r>
            <a:r>
              <a:rPr lang="tr-TR" dirty="0" smtClean="0">
                <a:latin typeface="Arial" pitchFamily="34" charset="0"/>
                <a:cs typeface="Arial" pitchFamily="34" charset="0"/>
              </a:rPr>
              <a:t>)</a:t>
            </a:r>
          </a:p>
          <a:p>
            <a:r>
              <a:rPr lang="tr-TR" dirty="0" smtClean="0">
                <a:latin typeface="Arial" pitchFamily="34" charset="0"/>
                <a:cs typeface="Arial" pitchFamily="34" charset="0"/>
              </a:rPr>
              <a:t>Yüksek </a:t>
            </a:r>
            <a:r>
              <a:rPr lang="tr-TR" dirty="0" err="1" smtClean="0">
                <a:latin typeface="Arial" pitchFamily="34" charset="0"/>
                <a:cs typeface="Arial" pitchFamily="34" charset="0"/>
              </a:rPr>
              <a:t>entalpiler</a:t>
            </a:r>
            <a:r>
              <a:rPr lang="tr-TR" dirty="0" smtClean="0">
                <a:latin typeface="Arial" pitchFamily="34" charset="0"/>
                <a:cs typeface="Arial" pitchFamily="34" charset="0"/>
              </a:rPr>
              <a:t>(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h ˃ </a:t>
            </a:r>
            <a:r>
              <a:rPr lang="tr-TR" b="1" dirty="0" err="1" smtClean="0">
                <a:latin typeface="Arial" pitchFamily="34" charset="0"/>
                <a:cs typeface="Arial" pitchFamily="34" charset="0"/>
              </a:rPr>
              <a:t>h</a:t>
            </a:r>
            <a:r>
              <a:rPr lang="tr-TR" b="1" baseline="-25000" dirty="0" err="1" smtClean="0">
                <a:latin typeface="Arial" pitchFamily="34" charset="0"/>
                <a:cs typeface="Arial" pitchFamily="34" charset="0"/>
              </a:rPr>
              <a:t>g</a:t>
            </a:r>
            <a:r>
              <a:rPr lang="tr-TR" b="1" dirty="0" smtClean="0">
                <a:latin typeface="Arial" pitchFamily="34" charset="0"/>
                <a:cs typeface="Arial" pitchFamily="34" charset="0"/>
              </a:rPr>
              <a:t> </a:t>
            </a:r>
            <a:r>
              <a:rPr lang="tr-TR" dirty="0" smtClean="0">
                <a:latin typeface="Arial" pitchFamily="34" charset="0"/>
                <a:cs typeface="Arial" pitchFamily="34" charset="0"/>
              </a:rPr>
              <a:t>)</a:t>
            </a:r>
          </a:p>
          <a:p>
            <a:endParaRPr lang="tr-TR" dirty="0" smtClean="0">
              <a:latin typeface="Arial" pitchFamily="34" charset="0"/>
              <a:cs typeface="Arial" pitchFamily="34" charset="0"/>
            </a:endParaRPr>
          </a:p>
        </p:txBody>
      </p:sp>
      <p:sp>
        <p:nvSpPr>
          <p:cNvPr id="8" name="7 Oval"/>
          <p:cNvSpPr/>
          <p:nvPr/>
        </p:nvSpPr>
        <p:spPr>
          <a:xfrm>
            <a:off x="2500298" y="1643050"/>
            <a:ext cx="928694" cy="571504"/>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282" y="214290"/>
            <a:ext cx="1556836" cy="369332"/>
          </a:xfrm>
          <a:prstGeom prst="rect">
            <a:avLst/>
          </a:prstGeom>
          <a:noFill/>
        </p:spPr>
        <p:txBody>
          <a:bodyPr wrap="none" rtlCol="0">
            <a:spAutoFit/>
          </a:bodyPr>
          <a:lstStyle/>
          <a:p>
            <a:r>
              <a:rPr lang="tr-TR" b="1" dirty="0" smtClean="0">
                <a:latin typeface="Arial" pitchFamily="34" charset="0"/>
                <a:cs typeface="Arial" pitchFamily="34" charset="0"/>
              </a:rPr>
              <a:t>SAF MADDE</a:t>
            </a:r>
            <a:endParaRPr lang="tr-TR" b="1" dirty="0">
              <a:latin typeface="Arial" pitchFamily="34" charset="0"/>
              <a:cs typeface="Arial" pitchFamily="34" charset="0"/>
            </a:endParaRPr>
          </a:p>
        </p:txBody>
      </p:sp>
      <p:sp>
        <p:nvSpPr>
          <p:cNvPr id="5" name="4 Metin kutusu"/>
          <p:cNvSpPr txBox="1"/>
          <p:nvPr/>
        </p:nvSpPr>
        <p:spPr>
          <a:xfrm>
            <a:off x="285720" y="702214"/>
            <a:ext cx="8572560" cy="2862322"/>
          </a:xfrm>
          <a:prstGeom prst="rect">
            <a:avLst/>
          </a:prstGeom>
          <a:noFill/>
        </p:spPr>
        <p:txBody>
          <a:bodyPr wrap="square" rtlCol="0">
            <a:spAutoFit/>
          </a:bodyPr>
          <a:lstStyle/>
          <a:p>
            <a:pPr algn="just"/>
            <a:r>
              <a:rPr lang="tr-TR" dirty="0" smtClean="0">
                <a:latin typeface="Arial" pitchFamily="34" charset="0"/>
                <a:cs typeface="Arial" pitchFamily="34" charset="0"/>
              </a:rPr>
              <a:t>     Her noktasında aynı ve değişmeyen bir kimyasal birleşime sahip olan maddeye </a:t>
            </a:r>
            <a:r>
              <a:rPr lang="tr-TR" b="1" dirty="0" smtClean="0">
                <a:latin typeface="Arial" pitchFamily="34" charset="0"/>
                <a:cs typeface="Arial" pitchFamily="34" charset="0"/>
              </a:rPr>
              <a:t>saf madde</a:t>
            </a:r>
            <a:r>
              <a:rPr lang="tr-TR" dirty="0" smtClean="0">
                <a:latin typeface="Arial" pitchFamily="34" charset="0"/>
                <a:cs typeface="Arial" pitchFamily="34" charset="0"/>
              </a:rPr>
              <a:t> denir.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Saf maddenin sadece bir tek kimyasal element veya bileşiminden oluşması gerekmez. Değişik kimyasal elementlerden veya bileşimlerden oluşan bir karışım da homojen olduğu sürece saf madde tanımına uyar.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Saf maddenin iki veya daha çok fazının bir arada bulunduğu bir karışım da, fazların kimyasal bileşiminde değişiklik olamadığı sürece saf madde kapsamına girer.</a:t>
            </a:r>
            <a:endParaRPr lang="tr-TR"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786050" y="4202676"/>
            <a:ext cx="1700216" cy="1686722"/>
          </a:xfrm>
          <a:prstGeom prst="rect">
            <a:avLst/>
          </a:prstGeom>
          <a:noFill/>
          <a:ln w="9525">
            <a:noFill/>
            <a:miter lim="800000"/>
            <a:headEnd/>
            <a:tailEnd/>
          </a:ln>
          <a:effectLst/>
        </p:spPr>
      </p:pic>
      <p:sp>
        <p:nvSpPr>
          <p:cNvPr id="6" name="5 Metin kutusu"/>
          <p:cNvSpPr txBox="1"/>
          <p:nvPr/>
        </p:nvSpPr>
        <p:spPr>
          <a:xfrm>
            <a:off x="3143240" y="5857892"/>
            <a:ext cx="1050288" cy="307777"/>
          </a:xfrm>
          <a:prstGeom prst="rect">
            <a:avLst/>
          </a:prstGeom>
          <a:noFill/>
        </p:spPr>
        <p:txBody>
          <a:bodyPr wrap="none" rtlCol="0">
            <a:spAutoFit/>
          </a:bodyPr>
          <a:lstStyle/>
          <a:p>
            <a:r>
              <a:rPr lang="tr-TR" sz="1400" dirty="0" smtClean="0">
                <a:latin typeface="Arial" pitchFamily="34" charset="0"/>
                <a:cs typeface="Arial" pitchFamily="34" charset="0"/>
              </a:rPr>
              <a:t>Saf Madde</a:t>
            </a:r>
            <a:endParaRPr lang="tr-TR" sz="1400" dirty="0">
              <a:latin typeface="Arial" pitchFamily="34" charset="0"/>
              <a:cs typeface="Arial" pitchFamily="34" charset="0"/>
            </a:endParaRPr>
          </a:p>
        </p:txBody>
      </p:sp>
      <p:pic>
        <p:nvPicPr>
          <p:cNvPr id="1028" name="Picture 4"/>
          <p:cNvPicPr>
            <a:picLocks noChangeAspect="1" noChangeArrowheads="1"/>
          </p:cNvPicPr>
          <p:nvPr/>
        </p:nvPicPr>
        <p:blipFill>
          <a:blip r:embed="rId3"/>
          <a:srcRect/>
          <a:stretch>
            <a:fillRect/>
          </a:stretch>
        </p:blipFill>
        <p:spPr bwMode="auto">
          <a:xfrm>
            <a:off x="4857752" y="4233361"/>
            <a:ext cx="1643074" cy="1598966"/>
          </a:xfrm>
          <a:prstGeom prst="rect">
            <a:avLst/>
          </a:prstGeom>
          <a:noFill/>
          <a:ln w="9525">
            <a:noFill/>
            <a:miter lim="800000"/>
            <a:headEnd/>
            <a:tailEnd/>
          </a:ln>
          <a:effectLst/>
        </p:spPr>
      </p:pic>
      <p:sp>
        <p:nvSpPr>
          <p:cNvPr id="9" name="8 Metin kutusu"/>
          <p:cNvSpPr txBox="1"/>
          <p:nvPr/>
        </p:nvSpPr>
        <p:spPr>
          <a:xfrm>
            <a:off x="5000628" y="5857892"/>
            <a:ext cx="1050288" cy="307777"/>
          </a:xfrm>
          <a:prstGeom prst="rect">
            <a:avLst/>
          </a:prstGeom>
          <a:noFill/>
        </p:spPr>
        <p:txBody>
          <a:bodyPr wrap="none" rtlCol="0">
            <a:spAutoFit/>
          </a:bodyPr>
          <a:lstStyle/>
          <a:p>
            <a:r>
              <a:rPr lang="tr-TR" sz="1400" dirty="0" smtClean="0">
                <a:latin typeface="Arial" pitchFamily="34" charset="0"/>
                <a:cs typeface="Arial" pitchFamily="34" charset="0"/>
              </a:rPr>
              <a:t>Saf Madde</a:t>
            </a:r>
            <a:endParaRPr lang="tr-T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roje\Desktop\termooo\resim\ör3-7.jpg"/>
          <p:cNvPicPr>
            <a:picLocks noChangeAspect="1" noChangeArrowheads="1"/>
          </p:cNvPicPr>
          <p:nvPr/>
        </p:nvPicPr>
        <p:blipFill>
          <a:blip r:embed="rId2"/>
          <a:srcRect/>
          <a:stretch>
            <a:fillRect/>
          </a:stretch>
        </p:blipFill>
        <p:spPr bwMode="auto">
          <a:xfrm>
            <a:off x="642910" y="857232"/>
            <a:ext cx="7912100" cy="5029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Proje\Desktop\termooo\resim\ör3-6.jpg"/>
          <p:cNvPicPr>
            <a:picLocks noChangeAspect="1" noChangeArrowheads="1"/>
          </p:cNvPicPr>
          <p:nvPr/>
        </p:nvPicPr>
        <p:blipFill>
          <a:blip r:embed="rId2"/>
          <a:srcRect/>
          <a:stretch>
            <a:fillRect/>
          </a:stretch>
        </p:blipFill>
        <p:spPr bwMode="auto">
          <a:xfrm>
            <a:off x="341477" y="1571612"/>
            <a:ext cx="8516803" cy="37147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2844" y="142852"/>
            <a:ext cx="1954381" cy="369332"/>
          </a:xfrm>
          <a:prstGeom prst="rect">
            <a:avLst/>
          </a:prstGeom>
          <a:noFill/>
        </p:spPr>
        <p:txBody>
          <a:bodyPr wrap="none" rtlCol="0">
            <a:spAutoFit/>
          </a:bodyPr>
          <a:lstStyle/>
          <a:p>
            <a:r>
              <a:rPr lang="tr-TR" b="1" dirty="0" smtClean="0">
                <a:latin typeface="Arial" pitchFamily="34" charset="0"/>
                <a:cs typeface="Arial" pitchFamily="34" charset="0"/>
              </a:rPr>
              <a:t>Sıkıştırılmış Sıvı</a:t>
            </a:r>
            <a:endParaRPr lang="tr-TR" b="1" dirty="0">
              <a:latin typeface="Arial" pitchFamily="34" charset="0"/>
              <a:cs typeface="Arial" pitchFamily="34" charset="0"/>
            </a:endParaRPr>
          </a:p>
        </p:txBody>
      </p:sp>
      <p:pic>
        <p:nvPicPr>
          <p:cNvPr id="3" name="Picture 2" descr="C:\Users\Proje\Desktop\termooo\resim\tt-vv.jpg"/>
          <p:cNvPicPr>
            <a:picLocks noChangeAspect="1" noChangeArrowheads="1"/>
          </p:cNvPicPr>
          <p:nvPr/>
        </p:nvPicPr>
        <p:blipFill>
          <a:blip r:embed="rId2"/>
          <a:srcRect/>
          <a:stretch>
            <a:fillRect/>
          </a:stretch>
        </p:blipFill>
        <p:spPr bwMode="auto">
          <a:xfrm>
            <a:off x="214282" y="642918"/>
            <a:ext cx="3212902" cy="2714644"/>
          </a:xfrm>
          <a:prstGeom prst="rect">
            <a:avLst/>
          </a:prstGeom>
          <a:noFill/>
        </p:spPr>
      </p:pic>
      <p:sp>
        <p:nvSpPr>
          <p:cNvPr id="4" name="3 Oval"/>
          <p:cNvSpPr/>
          <p:nvPr/>
        </p:nvSpPr>
        <p:spPr>
          <a:xfrm>
            <a:off x="71406" y="1142984"/>
            <a:ext cx="1071570" cy="642942"/>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5" name="4 Metin kutusu"/>
          <p:cNvSpPr txBox="1"/>
          <p:nvPr/>
        </p:nvSpPr>
        <p:spPr>
          <a:xfrm>
            <a:off x="357158" y="3857628"/>
            <a:ext cx="7410683" cy="1754326"/>
          </a:xfrm>
          <a:prstGeom prst="rect">
            <a:avLst/>
          </a:prstGeom>
          <a:noFill/>
        </p:spPr>
        <p:txBody>
          <a:bodyPr wrap="none" rtlCol="0">
            <a:spAutoFit/>
          </a:bodyPr>
          <a:lstStyle/>
          <a:p>
            <a:r>
              <a:rPr lang="tr-TR" dirty="0" smtClean="0">
                <a:latin typeface="Arial" pitchFamily="34" charset="0"/>
                <a:cs typeface="Arial" pitchFamily="34" charset="0"/>
              </a:rPr>
              <a:t>Yüksek basınçlar (verilen bir sıcaklık </a:t>
            </a:r>
            <a:r>
              <a:rPr lang="tr-TR" dirty="0" err="1" smtClean="0">
                <a:latin typeface="Arial" pitchFamily="34" charset="0"/>
                <a:cs typeface="Arial" pitchFamily="34" charset="0"/>
              </a:rPr>
              <a:t>T’de</a:t>
            </a:r>
            <a:r>
              <a:rPr lang="tr-TR" dirty="0" smtClean="0">
                <a:latin typeface="Arial" pitchFamily="34" charset="0"/>
                <a:cs typeface="Arial" pitchFamily="34" charset="0"/>
              </a:rPr>
              <a:t> </a:t>
            </a:r>
            <a:r>
              <a:rPr lang="tr-TR" b="1" dirty="0" smtClean="0">
                <a:latin typeface="Arial" pitchFamily="34" charset="0"/>
                <a:cs typeface="Arial" pitchFamily="34" charset="0"/>
              </a:rPr>
              <a:t>P ˃ </a:t>
            </a:r>
            <a:r>
              <a:rPr lang="tr-TR" b="1" dirty="0" err="1" smtClean="0">
                <a:latin typeface="Arial" pitchFamily="34" charset="0"/>
                <a:cs typeface="Arial" pitchFamily="34" charset="0"/>
              </a:rPr>
              <a:t>P</a:t>
            </a:r>
            <a:r>
              <a:rPr lang="tr-TR" b="1" baseline="-25000" dirty="0" err="1" smtClean="0">
                <a:latin typeface="Arial" pitchFamily="34" charset="0"/>
                <a:cs typeface="Arial" pitchFamily="34" charset="0"/>
              </a:rPr>
              <a:t>doyma</a:t>
            </a:r>
            <a:r>
              <a:rPr lang="tr-TR" dirty="0" smtClean="0">
                <a:latin typeface="Arial" pitchFamily="34" charset="0"/>
                <a:cs typeface="Arial" pitchFamily="34" charset="0"/>
              </a:rPr>
              <a:t>)</a:t>
            </a:r>
          </a:p>
          <a:p>
            <a:r>
              <a:rPr lang="tr-TR" dirty="0" smtClean="0">
                <a:latin typeface="Arial" pitchFamily="34" charset="0"/>
                <a:cs typeface="Arial" pitchFamily="34" charset="0"/>
              </a:rPr>
              <a:t>Düşük sıcaklıklar (verilen bir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T ˂ </a:t>
            </a:r>
            <a:r>
              <a:rPr lang="tr-TR" b="1" dirty="0" err="1" smtClean="0">
                <a:latin typeface="Arial" pitchFamily="34" charset="0"/>
                <a:cs typeface="Arial" pitchFamily="34" charset="0"/>
              </a:rPr>
              <a:t>T</a:t>
            </a:r>
            <a:r>
              <a:rPr lang="tr-TR" b="1" baseline="-25000" dirty="0" err="1" smtClean="0">
                <a:latin typeface="Arial" pitchFamily="34" charset="0"/>
                <a:cs typeface="Arial" pitchFamily="34" charset="0"/>
              </a:rPr>
              <a:t>doyma</a:t>
            </a:r>
            <a:r>
              <a:rPr lang="tr-TR" dirty="0" smtClean="0">
                <a:latin typeface="Arial" pitchFamily="34" charset="0"/>
                <a:cs typeface="Arial" pitchFamily="34" charset="0"/>
              </a:rPr>
              <a:t>)</a:t>
            </a:r>
          </a:p>
          <a:p>
            <a:r>
              <a:rPr lang="tr-TR" dirty="0" smtClean="0">
                <a:latin typeface="Arial" pitchFamily="34" charset="0"/>
                <a:cs typeface="Arial" pitchFamily="34" charset="0"/>
              </a:rPr>
              <a:t>Düşük özgül hacimler (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V ˂ </a:t>
            </a:r>
            <a:r>
              <a:rPr lang="tr-TR" b="1" dirty="0" err="1" smtClean="0">
                <a:latin typeface="Arial" pitchFamily="34" charset="0"/>
                <a:cs typeface="Arial" pitchFamily="34" charset="0"/>
              </a:rPr>
              <a:t>V</a:t>
            </a:r>
            <a:r>
              <a:rPr lang="tr-TR" b="1" baseline="-25000" dirty="0" err="1" smtClean="0">
                <a:latin typeface="Arial" pitchFamily="34" charset="0"/>
                <a:cs typeface="Arial" pitchFamily="34" charset="0"/>
              </a:rPr>
              <a:t>f</a:t>
            </a:r>
            <a:r>
              <a:rPr lang="tr-TR" dirty="0" smtClean="0">
                <a:latin typeface="Arial" pitchFamily="34" charset="0"/>
                <a:cs typeface="Arial" pitchFamily="34" charset="0"/>
              </a:rPr>
              <a:t> )</a:t>
            </a:r>
          </a:p>
          <a:p>
            <a:r>
              <a:rPr lang="tr-TR" dirty="0" smtClean="0">
                <a:latin typeface="Arial" pitchFamily="34" charset="0"/>
                <a:cs typeface="Arial" pitchFamily="34" charset="0"/>
              </a:rPr>
              <a:t>Düşük iç enerjiler (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u ˂ u</a:t>
            </a:r>
            <a:r>
              <a:rPr lang="tr-TR" b="1" baseline="-25000" dirty="0" smtClean="0">
                <a:latin typeface="Arial" pitchFamily="34" charset="0"/>
                <a:cs typeface="Arial" pitchFamily="34" charset="0"/>
              </a:rPr>
              <a:t>f</a:t>
            </a:r>
            <a:r>
              <a:rPr lang="tr-TR" b="1" dirty="0" smtClean="0">
                <a:latin typeface="Arial" pitchFamily="34" charset="0"/>
                <a:cs typeface="Arial" pitchFamily="34" charset="0"/>
              </a:rPr>
              <a:t> </a:t>
            </a:r>
            <a:r>
              <a:rPr lang="tr-TR" dirty="0" smtClean="0">
                <a:latin typeface="Arial" pitchFamily="34" charset="0"/>
                <a:cs typeface="Arial" pitchFamily="34" charset="0"/>
              </a:rPr>
              <a:t>)</a:t>
            </a:r>
          </a:p>
          <a:p>
            <a:r>
              <a:rPr lang="tr-TR" dirty="0" smtClean="0">
                <a:latin typeface="Arial" pitchFamily="34" charset="0"/>
                <a:cs typeface="Arial" pitchFamily="34" charset="0"/>
              </a:rPr>
              <a:t>Düşük </a:t>
            </a:r>
            <a:r>
              <a:rPr lang="tr-TR" dirty="0" err="1" smtClean="0">
                <a:latin typeface="Arial" pitchFamily="34" charset="0"/>
                <a:cs typeface="Arial" pitchFamily="34" charset="0"/>
              </a:rPr>
              <a:t>entalpiler</a:t>
            </a:r>
            <a:r>
              <a:rPr lang="tr-TR" dirty="0" smtClean="0">
                <a:latin typeface="Arial" pitchFamily="34" charset="0"/>
                <a:cs typeface="Arial" pitchFamily="34" charset="0"/>
              </a:rPr>
              <a:t>( verilen bir sıcaklık T veya basınç </a:t>
            </a:r>
            <a:r>
              <a:rPr lang="tr-TR" dirty="0" err="1" smtClean="0">
                <a:latin typeface="Arial" pitchFamily="34" charset="0"/>
                <a:cs typeface="Arial" pitchFamily="34" charset="0"/>
              </a:rPr>
              <a:t>P’de</a:t>
            </a:r>
            <a:r>
              <a:rPr lang="tr-TR" dirty="0" smtClean="0">
                <a:latin typeface="Arial" pitchFamily="34" charset="0"/>
                <a:cs typeface="Arial" pitchFamily="34" charset="0"/>
              </a:rPr>
              <a:t> </a:t>
            </a:r>
            <a:r>
              <a:rPr lang="tr-TR" b="1" dirty="0" smtClean="0">
                <a:latin typeface="Arial" pitchFamily="34" charset="0"/>
                <a:cs typeface="Arial" pitchFamily="34" charset="0"/>
              </a:rPr>
              <a:t>h ˂ </a:t>
            </a:r>
            <a:r>
              <a:rPr lang="tr-TR" b="1" dirty="0" err="1" smtClean="0">
                <a:latin typeface="Arial" pitchFamily="34" charset="0"/>
                <a:cs typeface="Arial" pitchFamily="34" charset="0"/>
              </a:rPr>
              <a:t>h</a:t>
            </a:r>
            <a:r>
              <a:rPr lang="tr-TR" b="1" baseline="-25000" dirty="0" err="1" smtClean="0">
                <a:latin typeface="Arial" pitchFamily="34" charset="0"/>
                <a:cs typeface="Arial" pitchFamily="34" charset="0"/>
              </a:rPr>
              <a:t>f</a:t>
            </a:r>
            <a:r>
              <a:rPr lang="tr-TR" b="1" dirty="0" smtClean="0">
                <a:latin typeface="Arial" pitchFamily="34" charset="0"/>
                <a:cs typeface="Arial" pitchFamily="34" charset="0"/>
              </a:rPr>
              <a:t> </a:t>
            </a:r>
            <a:r>
              <a:rPr lang="tr-TR" dirty="0" smtClean="0">
                <a:latin typeface="Arial" pitchFamily="34" charset="0"/>
                <a:cs typeface="Arial" pitchFamily="34" charset="0"/>
              </a:rPr>
              <a:t>)</a:t>
            </a:r>
          </a:p>
          <a:p>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Proje\Desktop\termooo\resim\ör3-8.jpg"/>
          <p:cNvPicPr>
            <a:picLocks noChangeAspect="1" noChangeArrowheads="1"/>
          </p:cNvPicPr>
          <p:nvPr/>
        </p:nvPicPr>
        <p:blipFill>
          <a:blip r:embed="rId2"/>
          <a:srcRect/>
          <a:stretch>
            <a:fillRect/>
          </a:stretch>
        </p:blipFill>
        <p:spPr bwMode="auto">
          <a:xfrm>
            <a:off x="928662" y="357166"/>
            <a:ext cx="7286676" cy="60857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142852"/>
            <a:ext cx="3895297" cy="369332"/>
          </a:xfrm>
          <a:prstGeom prst="rect">
            <a:avLst/>
          </a:prstGeom>
          <a:noFill/>
        </p:spPr>
        <p:txBody>
          <a:bodyPr wrap="none" rtlCol="0">
            <a:spAutoFit/>
          </a:bodyPr>
          <a:lstStyle/>
          <a:p>
            <a:r>
              <a:rPr lang="tr-TR" b="1" dirty="0" smtClean="0">
                <a:latin typeface="Arial" pitchFamily="34" charset="0"/>
                <a:cs typeface="Arial" pitchFamily="34" charset="0"/>
              </a:rPr>
              <a:t>MÜKEMMEL GAZ HAL DENKLEMİ</a:t>
            </a:r>
            <a:endParaRPr lang="tr-TR" b="1" dirty="0">
              <a:latin typeface="Arial" pitchFamily="34" charset="0"/>
              <a:cs typeface="Arial" pitchFamily="34" charset="0"/>
            </a:endParaRPr>
          </a:p>
        </p:txBody>
      </p:sp>
      <p:sp>
        <p:nvSpPr>
          <p:cNvPr id="3" name="2 Metin kutusu"/>
          <p:cNvSpPr txBox="1"/>
          <p:nvPr/>
        </p:nvSpPr>
        <p:spPr>
          <a:xfrm>
            <a:off x="285720" y="500042"/>
            <a:ext cx="8643998" cy="1754326"/>
          </a:xfrm>
          <a:prstGeom prst="rect">
            <a:avLst/>
          </a:prstGeom>
          <a:noFill/>
        </p:spPr>
        <p:txBody>
          <a:bodyPr wrap="square" rtlCol="0">
            <a:spAutoFit/>
          </a:bodyPr>
          <a:lstStyle/>
          <a:p>
            <a:pPr algn="just"/>
            <a:r>
              <a:rPr lang="tr-TR" dirty="0" smtClean="0">
                <a:latin typeface="Arial" pitchFamily="34" charset="0"/>
                <a:cs typeface="Arial" pitchFamily="34" charset="0"/>
              </a:rPr>
              <a:t>     Bir maddenin basıncı, sıcaklığı ve özgül hacmi arasındaki ilişkiyi veren her hangi bir bağıntıya durum denklemi adı verilir. Mükemmel gaz denklemi belirli sınırlar içinde gazların P-v-T ilişkisini  oldukça hassas bir biçimde verir.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İdeal bir gaz için durum denklemi </a:t>
            </a:r>
            <a:r>
              <a:rPr lang="tr-TR" dirty="0" err="1" smtClean="0">
                <a:latin typeface="Arial" pitchFamily="34" charset="0"/>
                <a:cs typeface="Arial" pitchFamily="34" charset="0"/>
              </a:rPr>
              <a:t>Boyle</a:t>
            </a:r>
            <a:r>
              <a:rPr lang="tr-TR" dirty="0" smtClean="0">
                <a:latin typeface="Arial" pitchFamily="34" charset="0"/>
                <a:cs typeface="Arial" pitchFamily="34" charset="0"/>
              </a:rPr>
              <a:t>-</a:t>
            </a:r>
            <a:r>
              <a:rPr lang="tr-TR" dirty="0" err="1" smtClean="0">
                <a:latin typeface="Arial" pitchFamily="34" charset="0"/>
                <a:cs typeface="Arial" pitchFamily="34" charset="0"/>
              </a:rPr>
              <a:t>Mariotte</a:t>
            </a:r>
            <a:r>
              <a:rPr lang="tr-TR" dirty="0" smtClean="0">
                <a:latin typeface="Arial" pitchFamily="34" charset="0"/>
                <a:cs typeface="Arial" pitchFamily="34" charset="0"/>
              </a:rPr>
              <a:t> yasası ve Charles-</a:t>
            </a:r>
            <a:r>
              <a:rPr lang="tr-TR" dirty="0" err="1" smtClean="0">
                <a:latin typeface="Arial" pitchFamily="34" charset="0"/>
                <a:cs typeface="Arial" pitchFamily="34" charset="0"/>
              </a:rPr>
              <a:t>Gay</a:t>
            </a:r>
            <a:r>
              <a:rPr lang="tr-TR" dirty="0" smtClean="0">
                <a:latin typeface="Arial" pitchFamily="34" charset="0"/>
                <a:cs typeface="Arial" pitchFamily="34" charset="0"/>
              </a:rPr>
              <a:t> </a:t>
            </a:r>
            <a:r>
              <a:rPr lang="tr-TR" dirty="0" err="1" smtClean="0">
                <a:latin typeface="Arial" pitchFamily="34" charset="0"/>
                <a:cs typeface="Arial" pitchFamily="34" charset="0"/>
              </a:rPr>
              <a:t>Lussac</a:t>
            </a:r>
            <a:r>
              <a:rPr lang="tr-TR" dirty="0" smtClean="0">
                <a:latin typeface="Arial" pitchFamily="34" charset="0"/>
                <a:cs typeface="Arial" pitchFamily="34" charset="0"/>
              </a:rPr>
              <a:t> kanunları kullanılarak bulunur.</a:t>
            </a:r>
            <a:endParaRPr lang="tr-TR" dirty="0">
              <a:latin typeface="Arial" pitchFamily="34" charset="0"/>
              <a:cs typeface="Arial" pitchFamily="34" charset="0"/>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2214554"/>
            <a:ext cx="971550" cy="561975"/>
          </a:xfrm>
          <a:prstGeom prst="rect">
            <a:avLst/>
          </a:prstGeom>
          <a:noFill/>
        </p:spPr>
      </p:pic>
      <p:sp>
        <p:nvSpPr>
          <p:cNvPr id="6" name="5 Metin kutusu"/>
          <p:cNvSpPr txBox="1"/>
          <p:nvPr/>
        </p:nvSpPr>
        <p:spPr>
          <a:xfrm>
            <a:off x="2000232" y="2285992"/>
            <a:ext cx="1332224" cy="369332"/>
          </a:xfrm>
          <a:prstGeom prst="rect">
            <a:avLst/>
          </a:prstGeom>
          <a:noFill/>
        </p:spPr>
        <p:txBody>
          <a:bodyPr wrap="none" rtlCol="0">
            <a:spAutoFit/>
          </a:bodyPr>
          <a:lstStyle/>
          <a:p>
            <a:r>
              <a:rPr lang="tr-TR" dirty="0" smtClean="0"/>
              <a:t>=˃    PV = RT</a:t>
            </a:r>
            <a:endParaRPr lang="tr-TR" dirty="0"/>
          </a:p>
        </p:txBody>
      </p:sp>
      <p:sp>
        <p:nvSpPr>
          <p:cNvPr id="7" name="6 Metin kutusu"/>
          <p:cNvSpPr txBox="1"/>
          <p:nvPr/>
        </p:nvSpPr>
        <p:spPr>
          <a:xfrm>
            <a:off x="3786182" y="3798332"/>
            <a:ext cx="5000660" cy="923330"/>
          </a:xfrm>
          <a:prstGeom prst="rect">
            <a:avLst/>
          </a:prstGeom>
          <a:noFill/>
        </p:spPr>
        <p:txBody>
          <a:bodyPr wrap="square" rtlCol="0">
            <a:spAutoFit/>
          </a:bodyPr>
          <a:lstStyle/>
          <a:p>
            <a:pPr algn="just"/>
            <a:r>
              <a:rPr lang="tr-TR" dirty="0" smtClean="0">
                <a:latin typeface="Arial" pitchFamily="34" charset="0"/>
                <a:cs typeface="Arial" pitchFamily="34" charset="0"/>
              </a:rPr>
              <a:t>     </a:t>
            </a:r>
            <a:r>
              <a:rPr lang="tr-TR" dirty="0" err="1" smtClean="0">
                <a:latin typeface="Arial" pitchFamily="34" charset="0"/>
                <a:cs typeface="Arial" pitchFamily="34" charset="0"/>
              </a:rPr>
              <a:t>Mol</a:t>
            </a:r>
            <a:r>
              <a:rPr lang="tr-TR" dirty="0" smtClean="0">
                <a:latin typeface="Arial" pitchFamily="34" charset="0"/>
                <a:cs typeface="Arial" pitchFamily="34" charset="0"/>
              </a:rPr>
              <a:t> kütlesi M, gram olarak maddenin bir </a:t>
            </a:r>
            <a:r>
              <a:rPr lang="tr-TR" dirty="0" err="1" smtClean="0">
                <a:latin typeface="Arial" pitchFamily="34" charset="0"/>
                <a:cs typeface="Arial" pitchFamily="34" charset="0"/>
              </a:rPr>
              <a:t>molünün</a:t>
            </a:r>
            <a:r>
              <a:rPr lang="tr-TR" dirty="0" smtClean="0">
                <a:latin typeface="Arial" pitchFamily="34" charset="0"/>
                <a:cs typeface="Arial" pitchFamily="34" charset="0"/>
              </a:rPr>
              <a:t> kütlesidir</a:t>
            </a:r>
            <a:r>
              <a:rPr lang="tr-TR" dirty="0" smtClean="0">
                <a:latin typeface="Arial" pitchFamily="34" charset="0"/>
                <a:cs typeface="Arial" pitchFamily="34" charset="0"/>
              </a:rPr>
              <a:t>. Gram-</a:t>
            </a:r>
            <a:r>
              <a:rPr lang="tr-TR" dirty="0" err="1" smtClean="0">
                <a:latin typeface="Arial" pitchFamily="34" charset="0"/>
                <a:cs typeface="Arial" pitchFamily="34" charset="0"/>
              </a:rPr>
              <a:t>mol</a:t>
            </a:r>
            <a:r>
              <a:rPr lang="tr-TR" dirty="0" smtClean="0">
                <a:latin typeface="Arial" pitchFamily="34" charset="0"/>
                <a:cs typeface="Arial" pitchFamily="34" charset="0"/>
              </a:rPr>
              <a:t> veya </a:t>
            </a:r>
            <a:r>
              <a:rPr lang="tr-TR" dirty="0" err="1" smtClean="0">
                <a:latin typeface="Arial" pitchFamily="34" charset="0"/>
                <a:cs typeface="Arial" pitchFamily="34" charset="0"/>
              </a:rPr>
              <a:t>gmol</a:t>
            </a:r>
            <a:r>
              <a:rPr lang="tr-TR" dirty="0" smtClean="0">
                <a:latin typeface="Arial" pitchFamily="34" charset="0"/>
                <a:cs typeface="Arial" pitchFamily="34" charset="0"/>
              </a:rPr>
              <a:t> </a:t>
            </a:r>
            <a:r>
              <a:rPr lang="tr-TR" dirty="0" err="1" smtClean="0">
                <a:latin typeface="Arial" pitchFamily="34" charset="0"/>
                <a:cs typeface="Arial" pitchFamily="34" charset="0"/>
              </a:rPr>
              <a:t>olarakta</a:t>
            </a:r>
            <a:r>
              <a:rPr lang="tr-TR" dirty="0" smtClean="0">
                <a:latin typeface="Arial" pitchFamily="34" charset="0"/>
                <a:cs typeface="Arial" pitchFamily="34" charset="0"/>
              </a:rPr>
              <a:t> bilinir. </a:t>
            </a:r>
            <a:endParaRPr lang="tr-TR" dirty="0">
              <a:latin typeface="Arial" pitchFamily="34" charset="0"/>
              <a:cs typeface="Arial" pitchFamily="34" charset="0"/>
            </a:endParaRPr>
          </a:p>
        </p:txBody>
      </p:sp>
      <p:sp>
        <p:nvSpPr>
          <p:cNvPr id="8" name="7 Metin kutusu"/>
          <p:cNvSpPr txBox="1"/>
          <p:nvPr/>
        </p:nvSpPr>
        <p:spPr>
          <a:xfrm>
            <a:off x="3428992" y="2335405"/>
            <a:ext cx="4276171" cy="307777"/>
          </a:xfrm>
          <a:prstGeom prst="rect">
            <a:avLst/>
          </a:prstGeom>
          <a:noFill/>
        </p:spPr>
        <p:txBody>
          <a:bodyPr wrap="none" rtlCol="0">
            <a:spAutoFit/>
          </a:bodyPr>
          <a:lstStyle/>
          <a:p>
            <a:r>
              <a:rPr lang="tr-TR" sz="1400" b="1" dirty="0" smtClean="0">
                <a:latin typeface="Arial" pitchFamily="34" charset="0"/>
                <a:cs typeface="Arial" pitchFamily="34" charset="0"/>
              </a:rPr>
              <a:t>P:</a:t>
            </a:r>
            <a:r>
              <a:rPr lang="tr-TR" sz="1400" dirty="0" smtClean="0">
                <a:latin typeface="Arial" pitchFamily="34" charset="0"/>
                <a:cs typeface="Arial" pitchFamily="34" charset="0"/>
              </a:rPr>
              <a:t> Mutlak basınç,</a:t>
            </a:r>
            <a:r>
              <a:rPr lang="tr-TR" sz="1400" b="1" dirty="0" smtClean="0">
                <a:latin typeface="Arial" pitchFamily="34" charset="0"/>
                <a:cs typeface="Arial" pitchFamily="34" charset="0"/>
              </a:rPr>
              <a:t> T: </a:t>
            </a:r>
            <a:r>
              <a:rPr lang="tr-TR" sz="1400" dirty="0" smtClean="0">
                <a:latin typeface="Arial" pitchFamily="34" charset="0"/>
                <a:cs typeface="Arial" pitchFamily="34" charset="0"/>
              </a:rPr>
              <a:t>Mutlak sıcaklık, </a:t>
            </a:r>
            <a:r>
              <a:rPr lang="tr-TR" sz="1400" b="1" dirty="0" smtClean="0">
                <a:latin typeface="Arial" pitchFamily="34" charset="0"/>
                <a:cs typeface="Arial" pitchFamily="34" charset="0"/>
              </a:rPr>
              <a:t>V: </a:t>
            </a:r>
            <a:r>
              <a:rPr lang="tr-TR" sz="1400" dirty="0" smtClean="0">
                <a:latin typeface="Arial" pitchFamily="34" charset="0"/>
                <a:cs typeface="Arial" pitchFamily="34" charset="0"/>
              </a:rPr>
              <a:t>Özgül hacim</a:t>
            </a: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1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2857496"/>
            <a:ext cx="3829050" cy="638175"/>
          </a:xfrm>
          <a:prstGeom prst="rect">
            <a:avLst/>
          </a:prstGeom>
          <a:noFill/>
        </p:spPr>
      </p:pic>
      <p:sp>
        <p:nvSpPr>
          <p:cNvPr id="11" name="10 Metin kutusu"/>
          <p:cNvSpPr txBox="1"/>
          <p:nvPr/>
        </p:nvSpPr>
        <p:spPr>
          <a:xfrm>
            <a:off x="4786314" y="2835471"/>
            <a:ext cx="3788217" cy="307777"/>
          </a:xfrm>
          <a:prstGeom prst="rect">
            <a:avLst/>
          </a:prstGeom>
          <a:noFill/>
        </p:spPr>
        <p:txBody>
          <a:bodyPr wrap="none" rtlCol="0">
            <a:spAutoFit/>
          </a:bodyPr>
          <a:lstStyle/>
          <a:p>
            <a:r>
              <a:rPr lang="tr-TR" sz="1400" b="1" dirty="0" err="1" smtClean="0">
                <a:latin typeface="Arial" pitchFamily="34" charset="0"/>
                <a:cs typeface="Arial" pitchFamily="34" charset="0"/>
              </a:rPr>
              <a:t>R</a:t>
            </a:r>
            <a:r>
              <a:rPr lang="tr-TR" sz="1400" b="1" baseline="-25000" dirty="0" err="1" smtClean="0">
                <a:latin typeface="Arial" pitchFamily="34" charset="0"/>
                <a:cs typeface="Arial" pitchFamily="34" charset="0"/>
              </a:rPr>
              <a:t>u</a:t>
            </a:r>
            <a:r>
              <a:rPr lang="tr-TR" sz="1400" b="1" dirty="0" smtClean="0">
                <a:latin typeface="Arial" pitchFamily="34" charset="0"/>
                <a:cs typeface="Arial" pitchFamily="34" charset="0"/>
              </a:rPr>
              <a:t>: </a:t>
            </a:r>
            <a:r>
              <a:rPr lang="tr-TR" sz="1400" dirty="0" smtClean="0">
                <a:latin typeface="Arial" pitchFamily="34" charset="0"/>
                <a:cs typeface="Arial" pitchFamily="34" charset="0"/>
              </a:rPr>
              <a:t>Evrensel gaz sabiti </a:t>
            </a:r>
            <a:r>
              <a:rPr lang="tr-TR" sz="1400" b="1" dirty="0" smtClean="0">
                <a:latin typeface="Arial" pitchFamily="34" charset="0"/>
                <a:cs typeface="Arial" pitchFamily="34" charset="0"/>
              </a:rPr>
              <a:t>, M:</a:t>
            </a:r>
            <a:r>
              <a:rPr lang="tr-TR" sz="1400" dirty="0" smtClean="0">
                <a:latin typeface="Arial" pitchFamily="34" charset="0"/>
                <a:cs typeface="Arial" pitchFamily="34" charset="0"/>
              </a:rPr>
              <a:t> Gazın </a:t>
            </a:r>
            <a:r>
              <a:rPr lang="tr-TR" sz="1400" dirty="0" err="1" smtClean="0">
                <a:latin typeface="Arial" pitchFamily="34" charset="0"/>
                <a:cs typeface="Arial" pitchFamily="34" charset="0"/>
              </a:rPr>
              <a:t>mol</a:t>
            </a:r>
            <a:r>
              <a:rPr lang="tr-TR" sz="1400" dirty="0" smtClean="0">
                <a:latin typeface="Arial" pitchFamily="34" charset="0"/>
                <a:cs typeface="Arial" pitchFamily="34" charset="0"/>
              </a:rPr>
              <a:t> kütlesi</a:t>
            </a:r>
          </a:p>
        </p:txBody>
      </p:sp>
      <p:sp>
        <p:nvSpPr>
          <p:cNvPr id="12" name="11 Dikdörtgen"/>
          <p:cNvSpPr/>
          <p:nvPr/>
        </p:nvSpPr>
        <p:spPr>
          <a:xfrm>
            <a:off x="285720" y="5148876"/>
            <a:ext cx="8643998" cy="923330"/>
          </a:xfrm>
          <a:prstGeom prst="rect">
            <a:avLst/>
          </a:prstGeom>
        </p:spPr>
        <p:txBody>
          <a:bodyPr wrap="square">
            <a:spAutoFit/>
          </a:bodyPr>
          <a:lstStyle/>
          <a:p>
            <a:r>
              <a:rPr lang="tr-TR" b="1" dirty="0" smtClean="0">
                <a:latin typeface="Arial" pitchFamily="34" charset="0"/>
                <a:cs typeface="Arial" pitchFamily="34" charset="0"/>
              </a:rPr>
              <a:t>Mükemmel gazın iki farklı haldeki özelikleri arasındaki ilişki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PV </a:t>
            </a:r>
            <a:r>
              <a:rPr lang="tr-TR" dirty="0" smtClean="0">
                <a:latin typeface="Arial" pitchFamily="34" charset="0"/>
                <a:cs typeface="Arial" pitchFamily="34" charset="0"/>
              </a:rPr>
              <a:t>= </a:t>
            </a:r>
            <a:r>
              <a:rPr lang="tr-TR" dirty="0" err="1" smtClean="0">
                <a:latin typeface="Arial" pitchFamily="34" charset="0"/>
                <a:cs typeface="Arial" pitchFamily="34" charset="0"/>
              </a:rPr>
              <a:t>mRT</a:t>
            </a:r>
            <a:endParaRPr lang="tr-TR" dirty="0">
              <a:latin typeface="Arial" pitchFamily="34" charset="0"/>
              <a:cs typeface="Arial" pitchFamily="34" charset="0"/>
            </a:endParaRPr>
          </a:p>
        </p:txBody>
      </p:sp>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19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86116" y="5577498"/>
            <a:ext cx="1214446" cy="637584"/>
          </a:xfrm>
          <a:prstGeom prst="rect">
            <a:avLst/>
          </a:prstGeom>
          <a:noFill/>
        </p:spPr>
      </p:pic>
      <p:sp>
        <p:nvSpPr>
          <p:cNvPr id="8197"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Metin kutusu"/>
          <p:cNvSpPr txBox="1"/>
          <p:nvPr/>
        </p:nvSpPr>
        <p:spPr>
          <a:xfrm>
            <a:off x="214282" y="6274378"/>
            <a:ext cx="8643998" cy="369332"/>
          </a:xfrm>
          <a:prstGeom prst="rect">
            <a:avLst/>
          </a:prstGeom>
          <a:noFill/>
        </p:spPr>
        <p:txBody>
          <a:bodyPr wrap="square" rtlCol="0">
            <a:spAutoFit/>
          </a:bodyPr>
          <a:lstStyle/>
          <a:p>
            <a:pPr algn="just"/>
            <a:r>
              <a:rPr lang="tr-TR" dirty="0" smtClean="0">
                <a:latin typeface="Arial" pitchFamily="34" charset="0"/>
                <a:cs typeface="Arial" pitchFamily="34" charset="0"/>
              </a:rPr>
              <a:t>    Mükemmel gaz aslında PV = RT denklemini sağlayan sanal bir maddedir. </a:t>
            </a:r>
            <a:endParaRPr lang="tr-TR" dirty="0">
              <a:latin typeface="Arial" pitchFamily="34" charset="0"/>
              <a:cs typeface="Arial" pitchFamily="34" charset="0"/>
            </a:endParaRPr>
          </a:p>
        </p:txBody>
      </p:sp>
      <p:sp>
        <p:nvSpPr>
          <p:cNvPr id="17" name="16 Metin kutusu"/>
          <p:cNvSpPr txBox="1"/>
          <p:nvPr/>
        </p:nvSpPr>
        <p:spPr>
          <a:xfrm>
            <a:off x="4786314" y="3121223"/>
            <a:ext cx="3888950" cy="307777"/>
          </a:xfrm>
          <a:prstGeom prst="rect">
            <a:avLst/>
          </a:prstGeom>
          <a:noFill/>
        </p:spPr>
        <p:txBody>
          <a:bodyPr wrap="none" rtlCol="0">
            <a:spAutoFit/>
          </a:bodyPr>
          <a:lstStyle/>
          <a:p>
            <a:r>
              <a:rPr lang="tr-TR" sz="1400" b="1" dirty="0" err="1" smtClean="0">
                <a:latin typeface="Arial" pitchFamily="34" charset="0"/>
                <a:cs typeface="Arial" pitchFamily="34" charset="0"/>
              </a:rPr>
              <a:t>R</a:t>
            </a:r>
            <a:r>
              <a:rPr lang="tr-TR" sz="1400" b="1" baseline="-25000" dirty="0" err="1" smtClean="0">
                <a:latin typeface="Arial" pitchFamily="34" charset="0"/>
                <a:cs typeface="Arial" pitchFamily="34" charset="0"/>
              </a:rPr>
              <a:t>u</a:t>
            </a:r>
            <a:r>
              <a:rPr lang="tr-TR" sz="1400" b="1" dirty="0" smtClean="0">
                <a:latin typeface="Arial" pitchFamily="34" charset="0"/>
                <a:cs typeface="Arial" pitchFamily="34" charset="0"/>
              </a:rPr>
              <a:t> </a:t>
            </a:r>
            <a:r>
              <a:rPr lang="tr-TR" sz="1400" dirty="0" smtClean="0">
                <a:latin typeface="Arial" pitchFamily="34" charset="0"/>
                <a:cs typeface="Arial" pitchFamily="34" charset="0"/>
              </a:rPr>
              <a:t>sabitinin değeri bütün maddeler için aynıdır.</a:t>
            </a:r>
            <a:endParaRPr lang="tr-TR" sz="1400" dirty="0" smtClean="0">
              <a:latin typeface="Arial" pitchFamily="34" charset="0"/>
              <a:cs typeface="Arial" pitchFamily="34" charset="0"/>
            </a:endParaRPr>
          </a:p>
        </p:txBody>
      </p:sp>
      <p:sp>
        <p:nvSpPr>
          <p:cNvPr id="18" name="17 Sol Ayraç"/>
          <p:cNvSpPr/>
          <p:nvPr/>
        </p:nvSpPr>
        <p:spPr>
          <a:xfrm>
            <a:off x="1000100" y="3657608"/>
            <a:ext cx="180000" cy="985838"/>
          </a:xfrm>
          <a:prstGeom prst="leftBrac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b="1" dirty="0">
              <a:latin typeface="Arial" pitchFamily="34" charset="0"/>
              <a:cs typeface="Arial" pitchFamily="34" charset="0"/>
            </a:endParaRPr>
          </a:p>
        </p:txBody>
      </p:sp>
      <p:sp>
        <p:nvSpPr>
          <p:cNvPr id="19" name="18 Dikdörtgen"/>
          <p:cNvSpPr/>
          <p:nvPr/>
        </p:nvSpPr>
        <p:spPr>
          <a:xfrm>
            <a:off x="428596" y="4000504"/>
            <a:ext cx="574196" cy="338554"/>
          </a:xfrm>
          <a:prstGeom prst="rect">
            <a:avLst/>
          </a:prstGeom>
        </p:spPr>
        <p:txBody>
          <a:bodyPr wrap="none">
            <a:spAutoFit/>
          </a:bodyPr>
          <a:lstStyle/>
          <a:p>
            <a:r>
              <a:rPr lang="tr-TR" sz="1600" b="1" dirty="0" err="1" smtClean="0">
                <a:latin typeface="Arial" pitchFamily="34" charset="0"/>
                <a:cs typeface="Arial" pitchFamily="34" charset="0"/>
              </a:rPr>
              <a:t>R</a:t>
            </a:r>
            <a:r>
              <a:rPr lang="tr-TR" sz="1600" b="1" baseline="-25000" dirty="0" err="1" smtClean="0">
                <a:latin typeface="Arial" pitchFamily="34" charset="0"/>
                <a:cs typeface="Arial" pitchFamily="34" charset="0"/>
              </a:rPr>
              <a:t>u</a:t>
            </a:r>
            <a:r>
              <a:rPr lang="tr-TR" sz="1600" b="1" baseline="-25000" dirty="0" smtClean="0">
                <a:latin typeface="Arial" pitchFamily="34" charset="0"/>
                <a:cs typeface="Arial" pitchFamily="34" charset="0"/>
              </a:rPr>
              <a:t> </a:t>
            </a:r>
            <a:r>
              <a:rPr lang="tr-TR" sz="1600" b="1" dirty="0" smtClean="0">
                <a:latin typeface="Arial" pitchFamily="34" charset="0"/>
                <a:cs typeface="Arial" pitchFamily="34" charset="0"/>
              </a:rPr>
              <a:t>=</a:t>
            </a:r>
            <a:endParaRPr lang="tr-TR" sz="1600" dirty="0"/>
          </a:p>
        </p:txBody>
      </p:sp>
      <p:sp>
        <p:nvSpPr>
          <p:cNvPr id="20" name="19 Metin kutusu"/>
          <p:cNvSpPr txBox="1"/>
          <p:nvPr/>
        </p:nvSpPr>
        <p:spPr>
          <a:xfrm>
            <a:off x="1094521" y="3643314"/>
            <a:ext cx="1905843" cy="1015663"/>
          </a:xfrm>
          <a:prstGeom prst="rect">
            <a:avLst/>
          </a:prstGeom>
          <a:noFill/>
        </p:spPr>
        <p:txBody>
          <a:bodyPr wrap="none" rtlCol="0">
            <a:spAutoFit/>
          </a:bodyPr>
          <a:lstStyle/>
          <a:p>
            <a:r>
              <a:rPr lang="tr-TR" sz="1200" dirty="0" smtClean="0">
                <a:latin typeface="Arial" pitchFamily="34" charset="0"/>
                <a:cs typeface="Arial" pitchFamily="34" charset="0"/>
              </a:rPr>
              <a:t>8.31477 </a:t>
            </a:r>
            <a:r>
              <a:rPr lang="tr-TR" sz="1200" dirty="0" err="1" smtClean="0">
                <a:latin typeface="Arial" pitchFamily="34" charset="0"/>
                <a:cs typeface="Arial" pitchFamily="34" charset="0"/>
              </a:rPr>
              <a:t>kJ</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kmol</a:t>
            </a:r>
            <a:r>
              <a:rPr lang="tr-TR" sz="1200" dirty="0" smtClean="0">
                <a:latin typeface="Arial" pitchFamily="34" charset="0"/>
                <a:cs typeface="Arial" pitchFamily="34" charset="0"/>
              </a:rPr>
              <a:t>.K</a:t>
            </a:r>
          </a:p>
          <a:p>
            <a:r>
              <a:rPr lang="tr-TR" sz="1200" dirty="0" smtClean="0">
                <a:latin typeface="Arial" pitchFamily="34" charset="0"/>
                <a:cs typeface="Arial" pitchFamily="34" charset="0"/>
              </a:rPr>
              <a:t>8.31447 </a:t>
            </a:r>
            <a:r>
              <a:rPr lang="tr-TR" sz="1200" dirty="0" err="1" smtClean="0">
                <a:latin typeface="Arial" pitchFamily="34" charset="0"/>
                <a:cs typeface="Arial" pitchFamily="34" charset="0"/>
              </a:rPr>
              <a:t>kPa</a:t>
            </a:r>
            <a:r>
              <a:rPr lang="tr-TR" sz="1200" dirty="0" smtClean="0">
                <a:latin typeface="Arial" pitchFamily="34" charset="0"/>
                <a:cs typeface="Arial" pitchFamily="34" charset="0"/>
              </a:rPr>
              <a:t>.m</a:t>
            </a:r>
            <a:r>
              <a:rPr lang="tr-TR" sz="1200" baseline="30000" dirty="0" smtClean="0">
                <a:latin typeface="Arial" pitchFamily="34" charset="0"/>
                <a:cs typeface="Arial" pitchFamily="34" charset="0"/>
              </a:rPr>
              <a:t>3</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kmol</a:t>
            </a:r>
            <a:r>
              <a:rPr lang="tr-TR" sz="1200" dirty="0" smtClean="0">
                <a:latin typeface="Arial" pitchFamily="34" charset="0"/>
                <a:cs typeface="Arial" pitchFamily="34" charset="0"/>
              </a:rPr>
              <a:t>.K</a:t>
            </a:r>
          </a:p>
          <a:p>
            <a:r>
              <a:rPr lang="tr-TR" sz="1200" dirty="0" smtClean="0">
                <a:latin typeface="Arial" pitchFamily="34" charset="0"/>
                <a:cs typeface="Arial" pitchFamily="34" charset="0"/>
              </a:rPr>
              <a:t>0.0831447 bar.m</a:t>
            </a:r>
            <a:r>
              <a:rPr lang="tr-TR" sz="1200" baseline="30000" dirty="0" smtClean="0">
                <a:latin typeface="Arial" pitchFamily="34" charset="0"/>
                <a:cs typeface="Arial" pitchFamily="34" charset="0"/>
              </a:rPr>
              <a:t>3</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kmol</a:t>
            </a:r>
            <a:r>
              <a:rPr lang="tr-TR" sz="1200" dirty="0" smtClean="0">
                <a:latin typeface="Arial" pitchFamily="34" charset="0"/>
                <a:cs typeface="Arial" pitchFamily="34" charset="0"/>
              </a:rPr>
              <a:t>.K</a:t>
            </a:r>
          </a:p>
          <a:p>
            <a:r>
              <a:rPr lang="tr-TR" sz="1200" dirty="0" smtClean="0">
                <a:latin typeface="Arial" pitchFamily="34" charset="0"/>
                <a:cs typeface="Arial" pitchFamily="34" charset="0"/>
              </a:rPr>
              <a:t>1.98588 </a:t>
            </a:r>
            <a:r>
              <a:rPr lang="tr-TR" sz="1200" dirty="0" err="1" smtClean="0">
                <a:latin typeface="Arial" pitchFamily="34" charset="0"/>
                <a:cs typeface="Arial" pitchFamily="34" charset="0"/>
              </a:rPr>
              <a:t>Btu</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lbmol</a:t>
            </a:r>
            <a:r>
              <a:rPr lang="tr-TR" sz="1200" dirty="0" smtClean="0">
                <a:latin typeface="Arial" pitchFamily="34" charset="0"/>
                <a:cs typeface="Arial" pitchFamily="34" charset="0"/>
              </a:rPr>
              <a:t>.R</a:t>
            </a:r>
          </a:p>
          <a:p>
            <a:r>
              <a:rPr lang="tr-TR" sz="1200" dirty="0" smtClean="0">
                <a:latin typeface="Arial" pitchFamily="34" charset="0"/>
                <a:cs typeface="Arial" pitchFamily="34" charset="0"/>
              </a:rPr>
              <a:t>10.7316 </a:t>
            </a:r>
            <a:r>
              <a:rPr lang="tr-TR" sz="1200" dirty="0" err="1" smtClean="0">
                <a:latin typeface="Arial" pitchFamily="34" charset="0"/>
                <a:cs typeface="Arial" pitchFamily="34" charset="0"/>
              </a:rPr>
              <a:t>psia</a:t>
            </a:r>
            <a:r>
              <a:rPr lang="tr-TR" sz="1200" dirty="0" smtClean="0">
                <a:latin typeface="Arial" pitchFamily="34" charset="0"/>
                <a:cs typeface="Arial" pitchFamily="34" charset="0"/>
              </a:rPr>
              <a:t>.ft</a:t>
            </a:r>
            <a:r>
              <a:rPr lang="tr-TR" sz="1200" baseline="30000" dirty="0" smtClean="0">
                <a:latin typeface="Arial" pitchFamily="34" charset="0"/>
                <a:cs typeface="Arial" pitchFamily="34" charset="0"/>
              </a:rPr>
              <a:t>3</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lbmol</a:t>
            </a:r>
            <a:r>
              <a:rPr lang="tr-TR" sz="1200" dirty="0" smtClean="0">
                <a:latin typeface="Arial" pitchFamily="34" charset="0"/>
                <a:cs typeface="Arial" pitchFamily="34" charset="0"/>
              </a:rPr>
              <a:t>.R</a:t>
            </a:r>
            <a:endParaRPr lang="tr-TR"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Proje\Desktop\termooo\resim\ör3-10.jpg"/>
          <p:cNvPicPr>
            <a:picLocks noChangeAspect="1" noChangeArrowheads="1"/>
          </p:cNvPicPr>
          <p:nvPr/>
        </p:nvPicPr>
        <p:blipFill>
          <a:blip r:embed="rId2"/>
          <a:srcRect/>
          <a:stretch>
            <a:fillRect/>
          </a:stretch>
        </p:blipFill>
        <p:spPr bwMode="auto">
          <a:xfrm>
            <a:off x="220600" y="857232"/>
            <a:ext cx="8801162" cy="514353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857356" y="142852"/>
            <a:ext cx="5369932" cy="646331"/>
          </a:xfrm>
          <a:prstGeom prst="rect">
            <a:avLst/>
          </a:prstGeom>
          <a:noFill/>
        </p:spPr>
        <p:txBody>
          <a:bodyPr wrap="none" rtlCol="0">
            <a:spAutoFit/>
          </a:bodyPr>
          <a:lstStyle/>
          <a:p>
            <a:pPr algn="ctr"/>
            <a:r>
              <a:rPr lang="tr-TR" b="1" dirty="0" smtClean="0">
                <a:latin typeface="Arial" pitchFamily="34" charset="0"/>
                <a:cs typeface="Arial" pitchFamily="34" charset="0"/>
              </a:rPr>
              <a:t>SIKIŞTIRABİLME ÇARPANI – MÜKEMMEL GAZ </a:t>
            </a:r>
          </a:p>
          <a:p>
            <a:pPr algn="ctr"/>
            <a:r>
              <a:rPr lang="tr-TR" b="1" dirty="0" smtClean="0">
                <a:latin typeface="Arial" pitchFamily="34" charset="0"/>
                <a:cs typeface="Arial" pitchFamily="34" charset="0"/>
              </a:rPr>
              <a:t>DAVRANIŞINDAN SAPMANIN BİR ÖLÇÜSÜ</a:t>
            </a:r>
            <a:endParaRPr lang="tr-TR" b="1" dirty="0">
              <a:latin typeface="Arial" pitchFamily="34" charset="0"/>
              <a:cs typeface="Arial" pitchFamily="34" charset="0"/>
            </a:endParaRPr>
          </a:p>
        </p:txBody>
      </p:sp>
      <p:sp>
        <p:nvSpPr>
          <p:cNvPr id="3" name="2 Metin kutusu"/>
          <p:cNvSpPr txBox="1"/>
          <p:nvPr/>
        </p:nvSpPr>
        <p:spPr>
          <a:xfrm>
            <a:off x="285720" y="1142984"/>
            <a:ext cx="184731" cy="369332"/>
          </a:xfrm>
          <a:prstGeom prst="rect">
            <a:avLst/>
          </a:prstGeom>
          <a:noFill/>
        </p:spPr>
        <p:txBody>
          <a:bodyPr wrap="none" rtlCol="0">
            <a:spAutoFit/>
          </a:bodyPr>
          <a:lstStyle/>
          <a:p>
            <a:endParaRPr lang="tr-TR" dirty="0"/>
          </a:p>
        </p:txBody>
      </p:sp>
      <p:sp>
        <p:nvSpPr>
          <p:cNvPr id="5" name="4 Metin kutusu"/>
          <p:cNvSpPr txBox="1"/>
          <p:nvPr/>
        </p:nvSpPr>
        <p:spPr>
          <a:xfrm>
            <a:off x="214282" y="857232"/>
            <a:ext cx="8715436" cy="1200329"/>
          </a:xfrm>
          <a:prstGeom prst="rect">
            <a:avLst/>
          </a:prstGeom>
          <a:noFill/>
        </p:spPr>
        <p:txBody>
          <a:bodyPr wrap="square" rtlCol="0">
            <a:spAutoFit/>
          </a:bodyPr>
          <a:lstStyle/>
          <a:p>
            <a:pPr algn="just"/>
            <a:r>
              <a:rPr lang="tr-TR" dirty="0" smtClean="0"/>
              <a:t>         Mükemmel gaz denklemi basit ve kullanışlıdır. </a:t>
            </a:r>
            <a:r>
              <a:rPr lang="tr-TR" dirty="0" smtClean="0"/>
              <a:t>  </a:t>
            </a:r>
            <a:r>
              <a:rPr lang="tr-TR" dirty="0" smtClean="0"/>
              <a:t>Fakat  şekilde de görüleceği gibi gazlar kritik nokta ve doyma eğrisi yakınlarında mükemmel gaz davranışından önemli ölçüde uzaklaşırlar. Verilen bir sıcaklık ve basınçta mükemmel gaz davranışından sapma sıkıştırabilme çarpanı Z adı verilen bir parametre kullanılarak giderilebilir.</a:t>
            </a:r>
            <a:endParaRPr lang="tr-TR" dirty="0"/>
          </a:p>
        </p:txBody>
      </p:sp>
      <p:pic>
        <p:nvPicPr>
          <p:cNvPr id="1026" name="Picture 2" descr="C:\Users\Proje\Desktop\termooo\resim\3-49.jpg"/>
          <p:cNvPicPr>
            <a:picLocks noChangeAspect="1" noChangeArrowheads="1"/>
          </p:cNvPicPr>
          <p:nvPr/>
        </p:nvPicPr>
        <p:blipFill>
          <a:blip r:embed="rId2"/>
          <a:srcRect/>
          <a:stretch>
            <a:fillRect/>
          </a:stretch>
        </p:blipFill>
        <p:spPr bwMode="auto">
          <a:xfrm>
            <a:off x="5120117" y="2071678"/>
            <a:ext cx="3666725" cy="3559348"/>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0166" y="2285992"/>
            <a:ext cx="695325" cy="552450"/>
          </a:xfrm>
          <a:prstGeom prst="rect">
            <a:avLst/>
          </a:prstGeom>
          <a:noFill/>
        </p:spPr>
      </p:pic>
      <p:sp>
        <p:nvSpPr>
          <p:cNvPr id="1029"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Metin kutusu"/>
          <p:cNvSpPr txBox="1"/>
          <p:nvPr/>
        </p:nvSpPr>
        <p:spPr>
          <a:xfrm>
            <a:off x="1357290" y="2928934"/>
            <a:ext cx="1161536" cy="369332"/>
          </a:xfrm>
          <a:prstGeom prst="rect">
            <a:avLst/>
          </a:prstGeom>
          <a:noFill/>
        </p:spPr>
        <p:txBody>
          <a:bodyPr wrap="none" rtlCol="0">
            <a:spAutoFit/>
          </a:bodyPr>
          <a:lstStyle/>
          <a:p>
            <a:r>
              <a:rPr lang="tr-TR" dirty="0" err="1" smtClean="0">
                <a:latin typeface="Arial" pitchFamily="34" charset="0"/>
                <a:cs typeface="Arial" pitchFamily="34" charset="0"/>
              </a:rPr>
              <a:t>Pv</a:t>
            </a:r>
            <a:r>
              <a:rPr lang="tr-TR" dirty="0" smtClean="0">
                <a:latin typeface="Arial" pitchFamily="34" charset="0"/>
                <a:cs typeface="Arial" pitchFamily="34" charset="0"/>
              </a:rPr>
              <a:t> = ZRT</a:t>
            </a:r>
            <a:endParaRPr lang="tr-TR" dirty="0">
              <a:latin typeface="Arial" pitchFamily="34" charset="0"/>
              <a:cs typeface="Arial" pitchFamily="34" charset="0"/>
            </a:endParaRPr>
          </a:p>
        </p:txBody>
      </p:sp>
      <p:sp>
        <p:nvSpPr>
          <p:cNvPr id="11" name="10 Metin kutusu"/>
          <p:cNvSpPr txBox="1"/>
          <p:nvPr/>
        </p:nvSpPr>
        <p:spPr>
          <a:xfrm>
            <a:off x="267192" y="3500438"/>
            <a:ext cx="4947750" cy="369332"/>
          </a:xfrm>
          <a:prstGeom prst="rect">
            <a:avLst/>
          </a:prstGeom>
          <a:noFill/>
        </p:spPr>
        <p:txBody>
          <a:bodyPr wrap="square" rtlCol="0">
            <a:spAutoFit/>
          </a:bodyPr>
          <a:lstStyle/>
          <a:p>
            <a:pPr algn="just"/>
            <a:r>
              <a:rPr lang="tr-TR" dirty="0" smtClean="0">
                <a:latin typeface="Arial" pitchFamily="34" charset="0"/>
                <a:cs typeface="Arial" pitchFamily="34" charset="0"/>
              </a:rPr>
              <a:t>     Aynı zamanda:</a:t>
            </a:r>
            <a:endParaRPr lang="tr-TR" dirty="0">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4000504"/>
            <a:ext cx="1428750" cy="561975"/>
          </a:xfrm>
          <a:prstGeom prst="rect">
            <a:avLst/>
          </a:prstGeom>
          <a:noFill/>
        </p:spPr>
      </p:pic>
      <p:sp>
        <p:nvSpPr>
          <p:cNvPr id="1032"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Metin kutusu"/>
          <p:cNvSpPr txBox="1"/>
          <p:nvPr/>
        </p:nvSpPr>
        <p:spPr>
          <a:xfrm>
            <a:off x="2786050" y="4071942"/>
            <a:ext cx="1847622" cy="369332"/>
          </a:xfrm>
          <a:prstGeom prst="rect">
            <a:avLst/>
          </a:prstGeom>
          <a:noFill/>
        </p:spPr>
        <p:txBody>
          <a:bodyPr wrap="none" rtlCol="0">
            <a:spAutoFit/>
          </a:bodyPr>
          <a:lstStyle/>
          <a:p>
            <a:r>
              <a:rPr lang="tr-TR" dirty="0" err="1" smtClean="0">
                <a:latin typeface="Arial" pitchFamily="34" charset="0"/>
                <a:cs typeface="Arial" pitchFamily="34" charset="0"/>
              </a:rPr>
              <a:t>V</a:t>
            </a:r>
            <a:r>
              <a:rPr lang="tr-TR" baseline="-25000" dirty="0" err="1" smtClean="0">
                <a:latin typeface="Arial" pitchFamily="34" charset="0"/>
                <a:cs typeface="Arial" pitchFamily="34" charset="0"/>
              </a:rPr>
              <a:t>mükemmel</a:t>
            </a:r>
            <a:r>
              <a:rPr lang="tr-TR" dirty="0" smtClean="0">
                <a:latin typeface="Arial" pitchFamily="34" charset="0"/>
                <a:cs typeface="Arial" pitchFamily="34" charset="0"/>
              </a:rPr>
              <a:t> = RT/p</a:t>
            </a:r>
            <a:endParaRPr lang="tr-TR" dirty="0">
              <a:latin typeface="Arial" pitchFamily="34" charset="0"/>
              <a:cs typeface="Arial" pitchFamily="34" charset="0"/>
            </a:endParaRPr>
          </a:p>
        </p:txBody>
      </p:sp>
      <p:pic>
        <p:nvPicPr>
          <p:cNvPr id="1033" name="Picture 9" descr="C:\Users\Proje\Desktop\termooo\resim\3-50.jpg"/>
          <p:cNvPicPr>
            <a:picLocks noChangeAspect="1" noChangeArrowheads="1"/>
          </p:cNvPicPr>
          <p:nvPr/>
        </p:nvPicPr>
        <p:blipFill>
          <a:blip r:embed="rId5"/>
          <a:srcRect/>
          <a:stretch>
            <a:fillRect/>
          </a:stretch>
        </p:blipFill>
        <p:spPr bwMode="auto">
          <a:xfrm>
            <a:off x="428596" y="5039844"/>
            <a:ext cx="2765416" cy="1603866"/>
          </a:xfrm>
          <a:prstGeom prst="rect">
            <a:avLst/>
          </a:prstGeom>
          <a:noFill/>
        </p:spPr>
      </p:pic>
      <p:sp>
        <p:nvSpPr>
          <p:cNvPr id="17" name="16 Metin kutusu"/>
          <p:cNvSpPr txBox="1"/>
          <p:nvPr/>
        </p:nvSpPr>
        <p:spPr>
          <a:xfrm>
            <a:off x="3410464" y="5720380"/>
            <a:ext cx="5447816" cy="923330"/>
          </a:xfrm>
          <a:prstGeom prst="rect">
            <a:avLst/>
          </a:prstGeom>
          <a:noFill/>
        </p:spPr>
        <p:txBody>
          <a:bodyPr wrap="square" rtlCol="0">
            <a:spAutoFit/>
          </a:bodyPr>
          <a:lstStyle/>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Z, </a:t>
            </a:r>
            <a:r>
              <a:rPr lang="tr-TR" dirty="0" smtClean="0">
                <a:latin typeface="Arial" pitchFamily="34" charset="0"/>
                <a:cs typeface="Arial" pitchFamily="34" charset="0"/>
              </a:rPr>
              <a:t>1 değerinden ne kadar uzaklaşırsa mükemmel gaz davranışından sapma da o kadar büyük olur.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85728"/>
            <a:ext cx="8715436" cy="923330"/>
          </a:xfrm>
          <a:prstGeom prst="rect">
            <a:avLst/>
          </a:prstGeom>
          <a:noFill/>
        </p:spPr>
        <p:txBody>
          <a:bodyPr wrap="square" rtlCol="0">
            <a:spAutoFit/>
          </a:bodyPr>
          <a:lstStyle/>
          <a:p>
            <a:pPr algn="just"/>
            <a:r>
              <a:rPr lang="tr-TR" dirty="0" smtClean="0">
                <a:latin typeface="Arial" pitchFamily="34" charset="0"/>
                <a:cs typeface="Arial" pitchFamily="34" charset="0"/>
              </a:rPr>
              <a:t>         Gazlar verilen bir basınç veya sıcaklıkta birbirinden  farklı davranabilirler, fakat kritik sıcaklık ve basınçlarına göre indirgenmiş sıcaklık ve basınçlarda, basınçları birbirlerine benzer. İndirgenmiş ifadeler: </a:t>
            </a:r>
            <a:endParaRPr lang="tr-TR" dirty="0">
              <a:latin typeface="Arial" pitchFamily="34" charset="0"/>
              <a:cs typeface="Arial" pitchFamily="34" charset="0"/>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71736" y="1142984"/>
            <a:ext cx="3442631" cy="785818"/>
          </a:xfrm>
          <a:prstGeom prst="rect">
            <a:avLst/>
          </a:prstGeom>
          <a:noFill/>
        </p:spPr>
      </p:pic>
      <p:sp>
        <p:nvSpPr>
          <p:cNvPr id="5123"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Metin kutusu"/>
          <p:cNvSpPr txBox="1"/>
          <p:nvPr/>
        </p:nvSpPr>
        <p:spPr>
          <a:xfrm>
            <a:off x="285720" y="2059536"/>
            <a:ext cx="5572164" cy="369332"/>
          </a:xfrm>
          <a:prstGeom prst="rect">
            <a:avLst/>
          </a:prstGeom>
          <a:noFill/>
        </p:spPr>
        <p:txBody>
          <a:bodyPr wrap="square" rtlCol="0">
            <a:spAutoFit/>
          </a:bodyPr>
          <a:lstStyle/>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P</a:t>
            </a:r>
            <a:r>
              <a:rPr lang="tr-TR" b="1" baseline="-25000" dirty="0" smtClean="0">
                <a:latin typeface="Arial" pitchFamily="34" charset="0"/>
                <a:cs typeface="Arial" pitchFamily="34" charset="0"/>
              </a:rPr>
              <a:t>R</a:t>
            </a:r>
            <a:r>
              <a:rPr lang="tr-TR" b="1" dirty="0" smtClean="0">
                <a:latin typeface="Arial" pitchFamily="34" charset="0"/>
                <a:cs typeface="Arial" pitchFamily="34" charset="0"/>
              </a:rPr>
              <a:t>: </a:t>
            </a:r>
            <a:r>
              <a:rPr lang="tr-TR" dirty="0" smtClean="0">
                <a:latin typeface="Arial" pitchFamily="34" charset="0"/>
                <a:cs typeface="Arial" pitchFamily="34" charset="0"/>
              </a:rPr>
              <a:t>İndirgenmiş basınç,   </a:t>
            </a:r>
            <a:r>
              <a:rPr lang="tr-TR" b="1" dirty="0" smtClean="0">
                <a:latin typeface="Arial" pitchFamily="34" charset="0"/>
                <a:cs typeface="Arial" pitchFamily="34" charset="0"/>
              </a:rPr>
              <a:t>T</a:t>
            </a:r>
            <a:r>
              <a:rPr lang="tr-TR" b="1" baseline="-25000" dirty="0" smtClean="0">
                <a:latin typeface="Arial" pitchFamily="34" charset="0"/>
                <a:cs typeface="Arial" pitchFamily="34" charset="0"/>
              </a:rPr>
              <a:t>R</a:t>
            </a:r>
            <a:r>
              <a:rPr lang="tr-TR" b="1" dirty="0" smtClean="0">
                <a:latin typeface="Arial" pitchFamily="34" charset="0"/>
                <a:cs typeface="Arial" pitchFamily="34" charset="0"/>
              </a:rPr>
              <a:t>: </a:t>
            </a:r>
            <a:r>
              <a:rPr lang="tr-TR" dirty="0" smtClean="0">
                <a:latin typeface="Arial" pitchFamily="34" charset="0"/>
                <a:cs typeface="Arial" pitchFamily="34" charset="0"/>
              </a:rPr>
              <a:t>İndirgenmiş sıcaklık</a:t>
            </a:r>
            <a:endParaRPr lang="tr-TR" dirty="0">
              <a:latin typeface="Arial" pitchFamily="34" charset="0"/>
              <a:cs typeface="Arial" pitchFamily="34" charset="0"/>
            </a:endParaRPr>
          </a:p>
        </p:txBody>
      </p:sp>
      <p:pic>
        <p:nvPicPr>
          <p:cNvPr id="5125" name="Picture 5" descr="C:\Users\Proje\Desktop\termooo\resim\3-51.jpg"/>
          <p:cNvPicPr>
            <a:picLocks noChangeAspect="1" noChangeArrowheads="1"/>
          </p:cNvPicPr>
          <p:nvPr/>
        </p:nvPicPr>
        <p:blipFill>
          <a:blip r:embed="rId3"/>
          <a:srcRect/>
          <a:stretch>
            <a:fillRect/>
          </a:stretch>
        </p:blipFill>
        <p:spPr bwMode="auto">
          <a:xfrm>
            <a:off x="0" y="2571744"/>
            <a:ext cx="5849256" cy="42862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142852"/>
            <a:ext cx="3181320" cy="369332"/>
          </a:xfrm>
          <a:prstGeom prst="rect">
            <a:avLst/>
          </a:prstGeom>
          <a:noFill/>
        </p:spPr>
        <p:txBody>
          <a:bodyPr wrap="none" rtlCol="0">
            <a:spAutoFit/>
          </a:bodyPr>
          <a:lstStyle/>
          <a:p>
            <a:r>
              <a:rPr lang="tr-TR" b="1" dirty="0" smtClean="0">
                <a:latin typeface="Arial" pitchFamily="34" charset="0"/>
                <a:cs typeface="Arial" pitchFamily="34" charset="0"/>
              </a:rPr>
              <a:t>DİĞER HAL DENKLEMLERİ</a:t>
            </a:r>
            <a:endParaRPr lang="tr-TR" b="1" dirty="0">
              <a:latin typeface="Arial" pitchFamily="34" charset="0"/>
              <a:cs typeface="Arial" pitchFamily="34" charset="0"/>
            </a:endParaRPr>
          </a:p>
        </p:txBody>
      </p:sp>
      <p:sp>
        <p:nvSpPr>
          <p:cNvPr id="3" name="2 Metin kutusu"/>
          <p:cNvSpPr txBox="1"/>
          <p:nvPr/>
        </p:nvSpPr>
        <p:spPr>
          <a:xfrm>
            <a:off x="214282" y="505406"/>
            <a:ext cx="8715436" cy="923330"/>
          </a:xfrm>
          <a:prstGeom prst="rect">
            <a:avLst/>
          </a:prstGeom>
          <a:noFill/>
        </p:spPr>
        <p:txBody>
          <a:bodyPr wrap="square" rtlCol="0">
            <a:spAutoFit/>
          </a:bodyPr>
          <a:lstStyle/>
          <a:p>
            <a:pPr algn="just"/>
            <a:r>
              <a:rPr lang="tr-TR" dirty="0" smtClean="0">
                <a:latin typeface="Arial" pitchFamily="34" charset="0"/>
                <a:cs typeface="Arial" pitchFamily="34" charset="0"/>
              </a:rPr>
              <a:t>         Mükemmel gaz hal denklemi basit olmakla birlikte kullanım alanı sınırlıdır. Maddelerin p-v-T ilişkilerini daha geniş sınırlar içinde herhangi bir kısıtlama olmadan ifade eden hal denklemlerine gerek duyulur. </a:t>
            </a:r>
            <a:endParaRPr lang="tr-TR" dirty="0">
              <a:latin typeface="Arial" pitchFamily="34" charset="0"/>
              <a:cs typeface="Arial" pitchFamily="34" charset="0"/>
            </a:endParaRPr>
          </a:p>
        </p:txBody>
      </p:sp>
      <p:sp>
        <p:nvSpPr>
          <p:cNvPr id="4" name="3 Metin kutusu"/>
          <p:cNvSpPr txBox="1"/>
          <p:nvPr/>
        </p:nvSpPr>
        <p:spPr>
          <a:xfrm>
            <a:off x="214282" y="1500174"/>
            <a:ext cx="3253904" cy="369332"/>
          </a:xfrm>
          <a:prstGeom prst="rect">
            <a:avLst/>
          </a:prstGeom>
          <a:noFill/>
        </p:spPr>
        <p:txBody>
          <a:bodyPr wrap="none" rtlCol="0">
            <a:spAutoFit/>
          </a:bodyPr>
          <a:lstStyle/>
          <a:p>
            <a:r>
              <a:rPr lang="tr-TR" b="1" dirty="0" smtClean="0">
                <a:latin typeface="Arial" pitchFamily="34" charset="0"/>
                <a:cs typeface="Arial" pitchFamily="34" charset="0"/>
              </a:rPr>
              <a:t>Van der </a:t>
            </a:r>
            <a:r>
              <a:rPr lang="tr-TR" b="1" dirty="0" err="1" smtClean="0">
                <a:latin typeface="Arial" pitchFamily="34" charset="0"/>
                <a:cs typeface="Arial" pitchFamily="34" charset="0"/>
              </a:rPr>
              <a:t>Waals</a:t>
            </a:r>
            <a:r>
              <a:rPr lang="tr-TR" b="1" dirty="0" smtClean="0">
                <a:latin typeface="Arial" pitchFamily="34" charset="0"/>
                <a:cs typeface="Arial" pitchFamily="34" charset="0"/>
              </a:rPr>
              <a:t> Hal Denklemi</a:t>
            </a:r>
            <a:endParaRPr lang="tr-TR" b="1" dirty="0">
              <a:latin typeface="Arial" pitchFamily="34" charset="0"/>
              <a:cs typeface="Arial" pitchFamily="34" charset="0"/>
            </a:endParaRPr>
          </a:p>
        </p:txBody>
      </p:sp>
      <p:pic>
        <p:nvPicPr>
          <p:cNvPr id="4097" name="Picture 1"/>
          <p:cNvPicPr>
            <a:picLocks noChangeAspect="1" noChangeArrowheads="1"/>
          </p:cNvPicPr>
          <p:nvPr/>
        </p:nvPicPr>
        <p:blipFill>
          <a:blip r:embed="rId2"/>
          <a:srcRect/>
          <a:stretch>
            <a:fillRect/>
          </a:stretch>
        </p:blipFill>
        <p:spPr bwMode="auto">
          <a:xfrm>
            <a:off x="142844" y="2143116"/>
            <a:ext cx="2028825" cy="5715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2481266" y="2105020"/>
            <a:ext cx="2590800" cy="609600"/>
          </a:xfrm>
          <a:prstGeom prst="rect">
            <a:avLst/>
          </a:prstGeom>
          <a:noFill/>
          <a:ln w="9525">
            <a:noFill/>
            <a:miter lim="800000"/>
            <a:headEnd/>
            <a:tailEnd/>
          </a:ln>
          <a:effectLst/>
        </p:spPr>
      </p:pic>
      <p:sp>
        <p:nvSpPr>
          <p:cNvPr id="7" name="6 Metin kutusu"/>
          <p:cNvSpPr txBox="1"/>
          <p:nvPr/>
        </p:nvSpPr>
        <p:spPr>
          <a:xfrm>
            <a:off x="214282" y="2845354"/>
            <a:ext cx="3749744" cy="369332"/>
          </a:xfrm>
          <a:prstGeom prst="rect">
            <a:avLst/>
          </a:prstGeom>
          <a:noFill/>
        </p:spPr>
        <p:txBody>
          <a:bodyPr wrap="none" rtlCol="0">
            <a:spAutoFit/>
          </a:bodyPr>
          <a:lstStyle/>
          <a:p>
            <a:r>
              <a:rPr lang="tr-TR" b="1" dirty="0" err="1" smtClean="0">
                <a:latin typeface="Arial" pitchFamily="34" charset="0"/>
                <a:cs typeface="Arial" pitchFamily="34" charset="0"/>
              </a:rPr>
              <a:t>Beattie</a:t>
            </a:r>
            <a:r>
              <a:rPr lang="tr-TR" b="1" dirty="0" smtClean="0">
                <a:latin typeface="Arial" pitchFamily="34" charset="0"/>
                <a:cs typeface="Arial" pitchFamily="34" charset="0"/>
              </a:rPr>
              <a:t>-</a:t>
            </a:r>
            <a:r>
              <a:rPr lang="tr-TR" b="1" dirty="0" err="1" smtClean="0">
                <a:latin typeface="Arial" pitchFamily="34" charset="0"/>
                <a:cs typeface="Arial" pitchFamily="34" charset="0"/>
              </a:rPr>
              <a:t>Bridgeman</a:t>
            </a:r>
            <a:r>
              <a:rPr lang="tr-TR" b="1" dirty="0" smtClean="0">
                <a:latin typeface="Arial" pitchFamily="34" charset="0"/>
                <a:cs typeface="Arial" pitchFamily="34" charset="0"/>
              </a:rPr>
              <a:t> </a:t>
            </a:r>
            <a:r>
              <a:rPr lang="tr-TR" b="1" dirty="0" smtClean="0">
                <a:latin typeface="Arial" pitchFamily="34" charset="0"/>
                <a:cs typeface="Arial" pitchFamily="34" charset="0"/>
              </a:rPr>
              <a:t>Hal Denklemi</a:t>
            </a:r>
            <a:endParaRPr lang="tr-TR" b="1" dirty="0">
              <a:latin typeface="Arial" pitchFamily="34" charset="0"/>
              <a:cs typeface="Arial" pitchFamily="34" charset="0"/>
            </a:endParaRPr>
          </a:p>
        </p:txBody>
      </p:sp>
      <p:sp>
        <p:nvSpPr>
          <p:cNvPr id="8" name="7 Metin kutusu"/>
          <p:cNvSpPr txBox="1"/>
          <p:nvPr/>
        </p:nvSpPr>
        <p:spPr>
          <a:xfrm>
            <a:off x="214282" y="4131238"/>
            <a:ext cx="4104650" cy="369332"/>
          </a:xfrm>
          <a:prstGeom prst="rect">
            <a:avLst/>
          </a:prstGeom>
          <a:noFill/>
        </p:spPr>
        <p:txBody>
          <a:bodyPr wrap="none" rtlCol="0">
            <a:spAutoFit/>
          </a:bodyPr>
          <a:lstStyle/>
          <a:p>
            <a:r>
              <a:rPr lang="tr-TR" b="1" dirty="0" err="1" smtClean="0">
                <a:latin typeface="Arial" pitchFamily="34" charset="0"/>
                <a:cs typeface="Arial" pitchFamily="34" charset="0"/>
              </a:rPr>
              <a:t>Benedict</a:t>
            </a:r>
            <a:r>
              <a:rPr lang="tr-TR" b="1" dirty="0" smtClean="0">
                <a:latin typeface="Arial" pitchFamily="34" charset="0"/>
                <a:cs typeface="Arial" pitchFamily="34" charset="0"/>
              </a:rPr>
              <a:t>-</a:t>
            </a:r>
            <a:r>
              <a:rPr lang="tr-TR" b="1" dirty="0" err="1" smtClean="0">
                <a:latin typeface="Arial" pitchFamily="34" charset="0"/>
                <a:cs typeface="Arial" pitchFamily="34" charset="0"/>
              </a:rPr>
              <a:t>Webb</a:t>
            </a:r>
            <a:r>
              <a:rPr lang="tr-TR" b="1" dirty="0" smtClean="0">
                <a:latin typeface="Arial" pitchFamily="34" charset="0"/>
                <a:cs typeface="Arial" pitchFamily="34" charset="0"/>
              </a:rPr>
              <a:t>-</a:t>
            </a:r>
            <a:r>
              <a:rPr lang="tr-TR" b="1" dirty="0" err="1" smtClean="0">
                <a:latin typeface="Arial" pitchFamily="34" charset="0"/>
                <a:cs typeface="Arial" pitchFamily="34" charset="0"/>
              </a:rPr>
              <a:t>Rubin</a:t>
            </a:r>
            <a:r>
              <a:rPr lang="tr-TR" b="1" dirty="0" smtClean="0">
                <a:latin typeface="Arial" pitchFamily="34" charset="0"/>
                <a:cs typeface="Arial" pitchFamily="34" charset="0"/>
              </a:rPr>
              <a:t> </a:t>
            </a:r>
            <a:r>
              <a:rPr lang="tr-TR" b="1" dirty="0" smtClean="0">
                <a:latin typeface="Arial" pitchFamily="34" charset="0"/>
                <a:cs typeface="Arial" pitchFamily="34" charset="0"/>
              </a:rPr>
              <a:t>Hal Denklemi</a:t>
            </a:r>
            <a:endParaRPr lang="tr-TR" b="1" dirty="0">
              <a:latin typeface="Arial" pitchFamily="34" charset="0"/>
              <a:cs typeface="Arial" pitchFamily="34" charset="0"/>
            </a:endParaRPr>
          </a:p>
        </p:txBody>
      </p:sp>
      <p:sp>
        <p:nvSpPr>
          <p:cNvPr id="9" name="8 Metin kutusu"/>
          <p:cNvSpPr txBox="1"/>
          <p:nvPr/>
        </p:nvSpPr>
        <p:spPr>
          <a:xfrm>
            <a:off x="214282" y="5413733"/>
            <a:ext cx="3134191" cy="369332"/>
          </a:xfrm>
          <a:prstGeom prst="rect">
            <a:avLst/>
          </a:prstGeom>
          <a:noFill/>
        </p:spPr>
        <p:txBody>
          <a:bodyPr wrap="none" rtlCol="0">
            <a:spAutoFit/>
          </a:bodyPr>
          <a:lstStyle/>
          <a:p>
            <a:r>
              <a:rPr lang="tr-TR" b="1" dirty="0" smtClean="0">
                <a:latin typeface="Arial" pitchFamily="34" charset="0"/>
                <a:cs typeface="Arial" pitchFamily="34" charset="0"/>
              </a:rPr>
              <a:t>Etki Katsayılı</a:t>
            </a:r>
            <a:r>
              <a:rPr lang="tr-TR" b="1" dirty="0" smtClean="0">
                <a:latin typeface="Arial" pitchFamily="34" charset="0"/>
                <a:cs typeface="Arial" pitchFamily="34" charset="0"/>
              </a:rPr>
              <a:t> </a:t>
            </a:r>
            <a:r>
              <a:rPr lang="tr-TR" b="1" dirty="0" smtClean="0">
                <a:latin typeface="Arial" pitchFamily="34" charset="0"/>
                <a:cs typeface="Arial" pitchFamily="34" charset="0"/>
              </a:rPr>
              <a:t>Hal Denklemi</a:t>
            </a:r>
            <a:endParaRPr lang="tr-TR" b="1" dirty="0">
              <a:latin typeface="Arial" pitchFamily="34" charset="0"/>
              <a:cs typeface="Arial" pitchFamily="34" charset="0"/>
            </a:endParaRPr>
          </a:p>
        </p:txBody>
      </p:sp>
      <p:pic>
        <p:nvPicPr>
          <p:cNvPr id="4099" name="Picture 3"/>
          <p:cNvPicPr>
            <a:picLocks noChangeAspect="1" noChangeArrowheads="1"/>
          </p:cNvPicPr>
          <p:nvPr/>
        </p:nvPicPr>
        <p:blipFill>
          <a:blip r:embed="rId4"/>
          <a:srcRect/>
          <a:stretch>
            <a:fillRect/>
          </a:stretch>
        </p:blipFill>
        <p:spPr bwMode="auto">
          <a:xfrm>
            <a:off x="142844" y="3357562"/>
            <a:ext cx="3228975" cy="685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3143240" y="3286124"/>
            <a:ext cx="3505200" cy="6000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142844" y="4572008"/>
            <a:ext cx="5895975" cy="600075"/>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a:srcRect/>
          <a:stretch>
            <a:fillRect/>
          </a:stretch>
        </p:blipFill>
        <p:spPr bwMode="auto">
          <a:xfrm>
            <a:off x="166681" y="5925941"/>
            <a:ext cx="3476625" cy="495300"/>
          </a:xfrm>
          <a:prstGeom prst="rect">
            <a:avLst/>
          </a:prstGeom>
          <a:noFill/>
          <a:ln w="9525">
            <a:noFill/>
            <a:miter lim="800000"/>
            <a:headEnd/>
            <a:tailEnd/>
          </a:ln>
          <a:effectLst/>
        </p:spPr>
      </p:pic>
      <p:sp>
        <p:nvSpPr>
          <p:cNvPr id="14" name="13 Metin kutusu"/>
          <p:cNvSpPr txBox="1"/>
          <p:nvPr/>
        </p:nvSpPr>
        <p:spPr>
          <a:xfrm>
            <a:off x="3929058" y="5783065"/>
            <a:ext cx="5072098" cy="646331"/>
          </a:xfrm>
          <a:prstGeom prst="rect">
            <a:avLst/>
          </a:prstGeom>
          <a:noFill/>
        </p:spPr>
        <p:txBody>
          <a:bodyPr wrap="square" rtlCol="0">
            <a:spAutoFit/>
          </a:bodyPr>
          <a:lstStyle/>
          <a:p>
            <a:pPr algn="just"/>
            <a:r>
              <a:rPr lang="tr-TR" dirty="0" smtClean="0">
                <a:latin typeface="Arial" pitchFamily="34" charset="0"/>
                <a:cs typeface="Arial" pitchFamily="34" charset="0"/>
              </a:rPr>
              <a:t>      </a:t>
            </a:r>
            <a:r>
              <a:rPr lang="tr-TR" dirty="0" smtClean="0">
                <a:latin typeface="Arial" pitchFamily="34" charset="0"/>
                <a:cs typeface="Arial" pitchFamily="34" charset="0"/>
              </a:rPr>
              <a:t>Bir maddenin hal denklemi seri toplamı ifade edilebilir.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14290"/>
            <a:ext cx="2993192" cy="369332"/>
          </a:xfrm>
          <a:prstGeom prst="rect">
            <a:avLst/>
          </a:prstGeom>
          <a:noFill/>
        </p:spPr>
        <p:txBody>
          <a:bodyPr wrap="none" rtlCol="0">
            <a:spAutoFit/>
          </a:bodyPr>
          <a:lstStyle/>
          <a:p>
            <a:r>
              <a:rPr lang="tr-TR" b="1" dirty="0" smtClean="0">
                <a:latin typeface="Arial" pitchFamily="34" charset="0"/>
                <a:cs typeface="Arial" pitchFamily="34" charset="0"/>
              </a:rPr>
              <a:t>SAF MADDENİN FAZLARI</a:t>
            </a:r>
            <a:endParaRPr lang="tr-TR" b="1" dirty="0">
              <a:latin typeface="Arial" pitchFamily="34" charset="0"/>
              <a:cs typeface="Arial" pitchFamily="34" charset="0"/>
            </a:endParaRPr>
          </a:p>
        </p:txBody>
      </p:sp>
      <p:sp>
        <p:nvSpPr>
          <p:cNvPr id="3" name="2 Metin kutusu"/>
          <p:cNvSpPr txBox="1"/>
          <p:nvPr/>
        </p:nvSpPr>
        <p:spPr>
          <a:xfrm>
            <a:off x="285720" y="702214"/>
            <a:ext cx="8572560" cy="3970318"/>
          </a:xfrm>
          <a:prstGeom prst="rect">
            <a:avLst/>
          </a:prstGeom>
          <a:noFill/>
        </p:spPr>
        <p:txBody>
          <a:bodyPr wrap="square" rtlCol="0">
            <a:spAutoFit/>
          </a:bodyPr>
          <a:lstStyle/>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Faz: </a:t>
            </a:r>
            <a:r>
              <a:rPr lang="tr-TR" dirty="0" smtClean="0">
                <a:latin typeface="Arial" pitchFamily="34" charset="0"/>
                <a:cs typeface="Arial" pitchFamily="34" charset="0"/>
              </a:rPr>
              <a:t>Fiziksel olarak belirgin sınırların içinde her noktada aynı olan belirli bir molekül düzenini simgeler.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Katı</a:t>
            </a:r>
            <a:r>
              <a:rPr lang="tr-TR" dirty="0" smtClean="0">
                <a:latin typeface="Arial" pitchFamily="34" charset="0"/>
                <a:cs typeface="Arial" pitchFamily="34" charset="0"/>
              </a:rPr>
              <a:t> fazında moleküller kendini tekrarlayan üç boyutlu bir düzende yer alırlar. Bir katıdaki moleküller nispeten sabittir.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Sıvı</a:t>
            </a:r>
            <a:r>
              <a:rPr lang="tr-TR" dirty="0" smtClean="0">
                <a:latin typeface="Arial" pitchFamily="34" charset="0"/>
                <a:cs typeface="Arial" pitchFamily="34" charset="0"/>
              </a:rPr>
              <a:t> fazında moleküllerin arasındaki mesafe katı fazına oranla çok farklı değildir, fakat moleküller artık yerlerinde sabit kalmak yerine serbestçe dönüp konumlarını değiştirebilirler.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a:t>
            </a:r>
            <a:r>
              <a:rPr lang="tr-TR" b="1" dirty="0" smtClean="0">
                <a:latin typeface="Arial" pitchFamily="34" charset="0"/>
                <a:cs typeface="Arial" pitchFamily="34" charset="0"/>
              </a:rPr>
              <a:t>Gaz</a:t>
            </a:r>
            <a:r>
              <a:rPr lang="tr-TR" dirty="0" smtClean="0">
                <a:latin typeface="Arial" pitchFamily="34" charset="0"/>
                <a:cs typeface="Arial" pitchFamily="34" charset="0"/>
              </a:rPr>
              <a:t> fazında moleküller iyice uzaklaşmışlardır ve yapısal olarak bir düzenden söz edilemez. Gaz molekülleri gelişi güzel hareket ederler. Moleküller arası kuvvetler çok küçüktür ve moleküller arasındaki etkileşim sadece çarpışma ile gerçekleşir.</a:t>
            </a:r>
            <a:endParaRPr lang="tr-TR"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071537" y="4786322"/>
            <a:ext cx="1575623" cy="154684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714744" y="4793667"/>
            <a:ext cx="1571636" cy="156429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286512" y="4786322"/>
            <a:ext cx="1586394" cy="1571636"/>
          </a:xfrm>
          <a:prstGeom prst="rect">
            <a:avLst/>
          </a:prstGeom>
          <a:noFill/>
          <a:ln w="9525">
            <a:noFill/>
            <a:miter lim="800000"/>
            <a:headEnd/>
            <a:tailEnd/>
          </a:ln>
          <a:effectLst/>
        </p:spPr>
      </p:pic>
      <p:sp>
        <p:nvSpPr>
          <p:cNvPr id="8" name="7 Metin kutusu"/>
          <p:cNvSpPr txBox="1"/>
          <p:nvPr/>
        </p:nvSpPr>
        <p:spPr>
          <a:xfrm>
            <a:off x="1571604" y="6357958"/>
            <a:ext cx="550151" cy="338554"/>
          </a:xfrm>
          <a:prstGeom prst="rect">
            <a:avLst/>
          </a:prstGeom>
          <a:noFill/>
        </p:spPr>
        <p:txBody>
          <a:bodyPr wrap="none" rtlCol="0">
            <a:spAutoFit/>
          </a:bodyPr>
          <a:lstStyle/>
          <a:p>
            <a:r>
              <a:rPr lang="tr-TR" sz="1600" dirty="0" smtClean="0">
                <a:latin typeface="Arial" pitchFamily="34" charset="0"/>
                <a:cs typeface="Arial" pitchFamily="34" charset="0"/>
              </a:rPr>
              <a:t>Katı</a:t>
            </a:r>
            <a:endParaRPr lang="tr-TR" sz="1600" dirty="0">
              <a:latin typeface="Arial" pitchFamily="34" charset="0"/>
              <a:cs typeface="Arial" pitchFamily="34" charset="0"/>
            </a:endParaRPr>
          </a:p>
        </p:txBody>
      </p:sp>
      <p:sp>
        <p:nvSpPr>
          <p:cNvPr id="9" name="8 Metin kutusu"/>
          <p:cNvSpPr txBox="1"/>
          <p:nvPr/>
        </p:nvSpPr>
        <p:spPr>
          <a:xfrm>
            <a:off x="4247384" y="6376594"/>
            <a:ext cx="538930" cy="338554"/>
          </a:xfrm>
          <a:prstGeom prst="rect">
            <a:avLst/>
          </a:prstGeom>
          <a:noFill/>
        </p:spPr>
        <p:txBody>
          <a:bodyPr wrap="none" rtlCol="0">
            <a:spAutoFit/>
          </a:bodyPr>
          <a:lstStyle/>
          <a:p>
            <a:r>
              <a:rPr lang="tr-TR" sz="1600" dirty="0" smtClean="0">
                <a:latin typeface="Arial" pitchFamily="34" charset="0"/>
                <a:cs typeface="Arial" pitchFamily="34" charset="0"/>
              </a:rPr>
              <a:t>Sıvı</a:t>
            </a:r>
            <a:endParaRPr lang="tr-TR" sz="1600" dirty="0">
              <a:latin typeface="Arial" pitchFamily="34" charset="0"/>
              <a:cs typeface="Arial" pitchFamily="34" charset="0"/>
            </a:endParaRPr>
          </a:p>
        </p:txBody>
      </p:sp>
      <p:sp>
        <p:nvSpPr>
          <p:cNvPr id="10" name="9 Metin kutusu"/>
          <p:cNvSpPr txBox="1"/>
          <p:nvPr/>
        </p:nvSpPr>
        <p:spPr>
          <a:xfrm>
            <a:off x="6786578" y="6376594"/>
            <a:ext cx="561372" cy="338554"/>
          </a:xfrm>
          <a:prstGeom prst="rect">
            <a:avLst/>
          </a:prstGeom>
          <a:noFill/>
        </p:spPr>
        <p:txBody>
          <a:bodyPr wrap="none" rtlCol="0">
            <a:spAutoFit/>
          </a:bodyPr>
          <a:lstStyle/>
          <a:p>
            <a:r>
              <a:rPr lang="tr-TR" sz="1600" dirty="0" smtClean="0">
                <a:latin typeface="Arial" pitchFamily="34" charset="0"/>
                <a:cs typeface="Arial" pitchFamily="34" charset="0"/>
              </a:rPr>
              <a:t>Gaz</a:t>
            </a:r>
            <a:endParaRPr lang="tr-T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282" y="214290"/>
            <a:ext cx="5147628" cy="369332"/>
          </a:xfrm>
          <a:prstGeom prst="rect">
            <a:avLst/>
          </a:prstGeom>
          <a:noFill/>
        </p:spPr>
        <p:txBody>
          <a:bodyPr wrap="none" rtlCol="0">
            <a:spAutoFit/>
          </a:bodyPr>
          <a:lstStyle/>
          <a:p>
            <a:r>
              <a:rPr lang="tr-TR" b="1" dirty="0" smtClean="0">
                <a:latin typeface="Arial" pitchFamily="34" charset="0"/>
                <a:cs typeface="Arial" pitchFamily="34" charset="0"/>
              </a:rPr>
              <a:t>SAF MADDELERİN FAZ DEĞİŞİMİ İŞLEMLERİ</a:t>
            </a:r>
            <a:endParaRPr lang="tr-TR" b="1" dirty="0">
              <a:latin typeface="Arial" pitchFamily="34" charset="0"/>
              <a:cs typeface="Arial" pitchFamily="34" charset="0"/>
            </a:endParaRPr>
          </a:p>
        </p:txBody>
      </p:sp>
      <p:sp>
        <p:nvSpPr>
          <p:cNvPr id="5" name="4 Metin kutusu"/>
          <p:cNvSpPr txBox="1"/>
          <p:nvPr/>
        </p:nvSpPr>
        <p:spPr>
          <a:xfrm>
            <a:off x="285720" y="702214"/>
            <a:ext cx="8572560" cy="923330"/>
          </a:xfrm>
          <a:prstGeom prst="rect">
            <a:avLst/>
          </a:prstGeom>
          <a:noFill/>
        </p:spPr>
        <p:txBody>
          <a:bodyPr wrap="square" rtlCol="0">
            <a:spAutoFit/>
          </a:bodyPr>
          <a:lstStyle/>
          <a:p>
            <a:pPr algn="just"/>
            <a:r>
              <a:rPr lang="tr-TR" dirty="0" smtClean="0">
                <a:latin typeface="Arial" pitchFamily="34" charset="0"/>
                <a:cs typeface="Arial" pitchFamily="34" charset="0"/>
              </a:rPr>
              <a:t>     Saf maddenin iki fazının bir arada dengede bulunduğu birçok uygulama vardır. Su bir kazanda veya buharlı güç santralinin </a:t>
            </a:r>
            <a:r>
              <a:rPr lang="tr-TR" dirty="0" err="1" smtClean="0">
                <a:latin typeface="Arial" pitchFamily="34" charset="0"/>
                <a:cs typeface="Arial" pitchFamily="34" charset="0"/>
              </a:rPr>
              <a:t>yoğuşturucusunda</a:t>
            </a:r>
            <a:r>
              <a:rPr lang="tr-TR" dirty="0" smtClean="0">
                <a:latin typeface="Arial" pitchFamily="34" charset="0"/>
                <a:cs typeface="Arial" pitchFamily="34" charset="0"/>
              </a:rPr>
              <a:t> sıvı buhar karışımı olarak bulunur.</a:t>
            </a:r>
            <a:endParaRPr lang="tr-TR" dirty="0">
              <a:latin typeface="Arial" pitchFamily="34" charset="0"/>
              <a:cs typeface="Arial" pitchFamily="34" charset="0"/>
            </a:endParaRPr>
          </a:p>
        </p:txBody>
      </p:sp>
      <p:sp>
        <p:nvSpPr>
          <p:cNvPr id="6" name="5 Metin kutusu"/>
          <p:cNvSpPr txBox="1"/>
          <p:nvPr/>
        </p:nvSpPr>
        <p:spPr>
          <a:xfrm>
            <a:off x="214282" y="1643050"/>
            <a:ext cx="3724096" cy="369332"/>
          </a:xfrm>
          <a:prstGeom prst="rect">
            <a:avLst/>
          </a:prstGeom>
          <a:noFill/>
        </p:spPr>
        <p:txBody>
          <a:bodyPr wrap="none" rtlCol="0">
            <a:spAutoFit/>
          </a:bodyPr>
          <a:lstStyle/>
          <a:p>
            <a:r>
              <a:rPr lang="tr-TR" b="1" dirty="0" smtClean="0">
                <a:latin typeface="Arial" pitchFamily="34" charset="0"/>
                <a:cs typeface="Arial" pitchFamily="34" charset="0"/>
              </a:rPr>
              <a:t>Sıkıştırılmış Sıvı ve Doymuş Sıvı</a:t>
            </a:r>
            <a:endParaRPr lang="tr-TR" b="1" dirty="0">
              <a:latin typeface="Arial" pitchFamily="34" charset="0"/>
              <a:cs typeface="Arial" pitchFamily="34" charset="0"/>
            </a:endParaRPr>
          </a:p>
        </p:txBody>
      </p:sp>
      <p:sp>
        <p:nvSpPr>
          <p:cNvPr id="7" name="6 Metin kutusu"/>
          <p:cNvSpPr txBox="1"/>
          <p:nvPr/>
        </p:nvSpPr>
        <p:spPr>
          <a:xfrm>
            <a:off x="285720" y="2005604"/>
            <a:ext cx="8572560" cy="2277547"/>
          </a:xfrm>
          <a:prstGeom prst="rect">
            <a:avLst/>
          </a:prstGeom>
          <a:noFill/>
        </p:spPr>
        <p:txBody>
          <a:bodyPr wrap="square" rtlCol="0">
            <a:spAutoFit/>
          </a:bodyPr>
          <a:lstStyle/>
          <a:p>
            <a:pPr algn="just"/>
            <a:r>
              <a:rPr lang="tr-TR" dirty="0" smtClean="0">
                <a:latin typeface="Arial" pitchFamily="34" charset="0"/>
                <a:cs typeface="Arial" pitchFamily="34" charset="0"/>
              </a:rPr>
              <a:t>     İçinde 20 °C sıcaklık ve 1 </a:t>
            </a:r>
            <a:r>
              <a:rPr lang="tr-TR" dirty="0" err="1" smtClean="0">
                <a:latin typeface="Arial" pitchFamily="34" charset="0"/>
                <a:cs typeface="Arial" pitchFamily="34" charset="0"/>
              </a:rPr>
              <a:t>atm</a:t>
            </a:r>
            <a:r>
              <a:rPr lang="tr-TR" dirty="0" smtClean="0">
                <a:latin typeface="Arial" pitchFamily="34" charset="0"/>
                <a:cs typeface="Arial" pitchFamily="34" charset="0"/>
              </a:rPr>
              <a:t> </a:t>
            </a:r>
            <a:r>
              <a:rPr lang="tr-TR" dirty="0" err="1" smtClean="0">
                <a:latin typeface="Arial" pitchFamily="34" charset="0"/>
                <a:cs typeface="Arial" pitchFamily="34" charset="0"/>
              </a:rPr>
              <a:t>basıçta</a:t>
            </a:r>
            <a:r>
              <a:rPr lang="tr-TR" dirty="0" smtClean="0">
                <a:latin typeface="Arial" pitchFamily="34" charset="0"/>
                <a:cs typeface="Arial" pitchFamily="34" charset="0"/>
              </a:rPr>
              <a:t> su bulunan bir piston-silindir düzeneği düşünelim. Bu koşullarda su sıvı fazdadır ve sıkıştırılmış sıvı veya soğutulmuş sıvı diye adlandırılır. Bu durumda su buharlaşma aşamasında değildir. </a:t>
            </a:r>
            <a:r>
              <a:rPr lang="tr-TR" sz="1600" b="1" dirty="0" smtClean="0">
                <a:solidFill>
                  <a:srgbClr val="FF0000"/>
                </a:solidFill>
                <a:latin typeface="Arial" pitchFamily="34" charset="0"/>
                <a:cs typeface="Arial" pitchFamily="34" charset="0"/>
              </a:rPr>
              <a:t>(DURUM 1)</a:t>
            </a:r>
          </a:p>
          <a:p>
            <a:pPr algn="just"/>
            <a:endParaRPr lang="tr-TR" sz="1600" b="1" dirty="0" smtClean="0">
              <a:solidFill>
                <a:srgbClr val="FF0000"/>
              </a:solidFill>
              <a:latin typeface="Arial" pitchFamily="34" charset="0"/>
              <a:cs typeface="Arial" pitchFamily="34" charset="0"/>
            </a:endParaRPr>
          </a:p>
          <a:p>
            <a:pPr algn="just"/>
            <a:r>
              <a:rPr lang="tr-TR" sz="1600" b="1" dirty="0" smtClean="0">
                <a:solidFill>
                  <a:srgbClr val="FF0000"/>
                </a:solidFill>
                <a:latin typeface="Arial" pitchFamily="34" charset="0"/>
                <a:cs typeface="Arial" pitchFamily="34" charset="0"/>
              </a:rPr>
              <a:t>      </a:t>
            </a:r>
            <a:r>
              <a:rPr lang="tr-TR" dirty="0" smtClean="0">
                <a:latin typeface="Arial" pitchFamily="34" charset="0"/>
                <a:cs typeface="Arial" pitchFamily="34" charset="0"/>
              </a:rPr>
              <a:t>Suyun ısıtılması sürdürülürse sıcaklıktaki artış, sıcaklık 100 °C olana kadar sürecektir. Bu noktada su hala sıvıdır, fakat bu noktadan sonra en ufak bir ısı geçişi bile sıvının buhara dönüşmesine yol açacaktır. Buharlaşma başlangıcı olan bu hal, </a:t>
            </a:r>
            <a:r>
              <a:rPr lang="tr-TR" b="1" dirty="0" smtClean="0">
                <a:latin typeface="Arial" pitchFamily="34" charset="0"/>
                <a:cs typeface="Arial" pitchFamily="34" charset="0"/>
              </a:rPr>
              <a:t>doymuş sıvı </a:t>
            </a:r>
            <a:r>
              <a:rPr lang="tr-TR" dirty="0" smtClean="0">
                <a:latin typeface="Arial" pitchFamily="34" charset="0"/>
                <a:cs typeface="Arial" pitchFamily="34" charset="0"/>
              </a:rPr>
              <a:t>hali olarak bilinir. </a:t>
            </a:r>
            <a:r>
              <a:rPr lang="tr-TR" sz="1600" b="1" dirty="0" smtClean="0">
                <a:solidFill>
                  <a:srgbClr val="FF0000"/>
                </a:solidFill>
                <a:latin typeface="Arial" pitchFamily="34" charset="0"/>
                <a:cs typeface="Arial" pitchFamily="34" charset="0"/>
              </a:rPr>
              <a:t>(DURUM 2)</a:t>
            </a:r>
            <a:endParaRPr lang="tr-TR" b="1" dirty="0">
              <a:latin typeface="Arial" pitchFamily="34" charset="0"/>
              <a:cs typeface="Arial" pitchFamily="34" charset="0"/>
            </a:endParaRPr>
          </a:p>
        </p:txBody>
      </p:sp>
      <p:pic>
        <p:nvPicPr>
          <p:cNvPr id="3074" name="Picture 2" descr="C:\Users\Proje\Desktop\termooo\resim\dur1.jpg"/>
          <p:cNvPicPr>
            <a:picLocks noChangeAspect="1" noChangeArrowheads="1"/>
          </p:cNvPicPr>
          <p:nvPr/>
        </p:nvPicPr>
        <p:blipFill>
          <a:blip r:embed="rId2"/>
          <a:srcRect/>
          <a:stretch>
            <a:fillRect/>
          </a:stretch>
        </p:blipFill>
        <p:spPr bwMode="auto">
          <a:xfrm>
            <a:off x="2428860" y="4500570"/>
            <a:ext cx="1214446" cy="2136695"/>
          </a:xfrm>
          <a:prstGeom prst="rect">
            <a:avLst/>
          </a:prstGeom>
          <a:noFill/>
        </p:spPr>
      </p:pic>
      <p:pic>
        <p:nvPicPr>
          <p:cNvPr id="3075" name="Picture 3" descr="C:\Users\Proje\Desktop\termooo\resim\dur2.jpg"/>
          <p:cNvPicPr>
            <a:picLocks noChangeAspect="1" noChangeArrowheads="1"/>
          </p:cNvPicPr>
          <p:nvPr/>
        </p:nvPicPr>
        <p:blipFill>
          <a:blip r:embed="rId3"/>
          <a:srcRect/>
          <a:stretch>
            <a:fillRect/>
          </a:stretch>
        </p:blipFill>
        <p:spPr bwMode="auto">
          <a:xfrm>
            <a:off x="5286380" y="4507016"/>
            <a:ext cx="1214446" cy="213669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1406" y="71414"/>
            <a:ext cx="3634328" cy="369332"/>
          </a:xfrm>
          <a:prstGeom prst="rect">
            <a:avLst/>
          </a:prstGeom>
          <a:noFill/>
        </p:spPr>
        <p:txBody>
          <a:bodyPr wrap="none" rtlCol="0">
            <a:spAutoFit/>
          </a:bodyPr>
          <a:lstStyle/>
          <a:p>
            <a:r>
              <a:rPr lang="tr-TR" b="1" dirty="0" smtClean="0">
                <a:latin typeface="Arial" pitchFamily="34" charset="0"/>
                <a:cs typeface="Arial" pitchFamily="34" charset="0"/>
              </a:rPr>
              <a:t>Doymuş Buhar ve Kızgın Buhar</a:t>
            </a:r>
            <a:endParaRPr lang="tr-TR" b="1" dirty="0">
              <a:latin typeface="Arial" pitchFamily="34" charset="0"/>
              <a:cs typeface="Arial" pitchFamily="34" charset="0"/>
            </a:endParaRPr>
          </a:p>
        </p:txBody>
      </p:sp>
      <p:sp>
        <p:nvSpPr>
          <p:cNvPr id="3" name="2 Metin kutusu"/>
          <p:cNvSpPr txBox="1"/>
          <p:nvPr/>
        </p:nvSpPr>
        <p:spPr>
          <a:xfrm>
            <a:off x="214282" y="500042"/>
            <a:ext cx="8715436" cy="2862322"/>
          </a:xfrm>
          <a:prstGeom prst="rect">
            <a:avLst/>
          </a:prstGeom>
          <a:noFill/>
        </p:spPr>
        <p:txBody>
          <a:bodyPr wrap="square" rtlCol="0">
            <a:spAutoFit/>
          </a:bodyPr>
          <a:lstStyle/>
          <a:p>
            <a:pPr algn="just"/>
            <a:r>
              <a:rPr lang="tr-TR" dirty="0" smtClean="0">
                <a:latin typeface="Arial" pitchFamily="34" charset="0"/>
                <a:cs typeface="Arial" pitchFamily="34" charset="0"/>
              </a:rPr>
              <a:t>     Buharlaşmanın başlamasıyla beraber, sıvının tümü buhara dönüşene kadar sıcaklıktaki artış duracaktır. Bir başka deyişle, faz değişimini içeren hal değişiminin tamamı süresince sabit basınç olduğu sürece sıcaklık sabit kalacaktır.</a:t>
            </a:r>
          </a:p>
          <a:p>
            <a:pPr algn="just"/>
            <a:r>
              <a:rPr lang="tr-TR" b="1" dirty="0" smtClean="0">
                <a:latin typeface="Arial" pitchFamily="34" charset="0"/>
                <a:cs typeface="Arial" pitchFamily="34" charset="0"/>
              </a:rPr>
              <a:t>  </a:t>
            </a:r>
          </a:p>
          <a:p>
            <a:pPr algn="just"/>
            <a:r>
              <a:rPr lang="tr-TR" dirty="0" smtClean="0">
                <a:latin typeface="Arial" pitchFamily="34" charset="0"/>
                <a:cs typeface="Arial" pitchFamily="34" charset="0"/>
              </a:rPr>
              <a:t>      </a:t>
            </a:r>
            <a:r>
              <a:rPr lang="tr-TR" dirty="0" err="1" smtClean="0">
                <a:latin typeface="Arial" pitchFamily="34" charset="0"/>
                <a:cs typeface="Arial" pitchFamily="34" charset="0"/>
              </a:rPr>
              <a:t>Yoğuşmanın</a:t>
            </a:r>
            <a:r>
              <a:rPr lang="tr-TR" dirty="0" smtClean="0">
                <a:latin typeface="Arial" pitchFamily="34" charset="0"/>
                <a:cs typeface="Arial" pitchFamily="34" charset="0"/>
              </a:rPr>
              <a:t> sınırında olan buhara </a:t>
            </a:r>
            <a:r>
              <a:rPr lang="tr-TR" b="1" dirty="0" smtClean="0">
                <a:latin typeface="Arial" pitchFamily="34" charset="0"/>
                <a:cs typeface="Arial" pitchFamily="34" charset="0"/>
              </a:rPr>
              <a:t>doymuş buhar </a:t>
            </a:r>
            <a:r>
              <a:rPr lang="tr-TR" dirty="0" smtClean="0">
                <a:latin typeface="Arial" pitchFamily="34" charset="0"/>
                <a:cs typeface="Arial" pitchFamily="34" charset="0"/>
              </a:rPr>
              <a:t>denir.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Doymuş buhar ile doymuş sıvı arasında bulunan durum </a:t>
            </a:r>
            <a:r>
              <a:rPr lang="tr-TR" b="1" dirty="0" smtClean="0">
                <a:latin typeface="Arial" pitchFamily="34" charset="0"/>
                <a:cs typeface="Arial" pitchFamily="34" charset="0"/>
              </a:rPr>
              <a:t>doymuş sıvı-buhar karışımı</a:t>
            </a:r>
            <a:r>
              <a:rPr lang="tr-TR" dirty="0" smtClean="0">
                <a:latin typeface="Arial" pitchFamily="34" charset="0"/>
                <a:cs typeface="Arial" pitchFamily="34" charset="0"/>
              </a:rPr>
              <a:t> olarak adlandırılır.</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a:t>
            </a:r>
            <a:r>
              <a:rPr lang="tr-TR" dirty="0" err="1" smtClean="0">
                <a:latin typeface="Arial" pitchFamily="34" charset="0"/>
                <a:cs typeface="Arial" pitchFamily="34" charset="0"/>
              </a:rPr>
              <a:t>Yoğuşma</a:t>
            </a:r>
            <a:r>
              <a:rPr lang="tr-TR" dirty="0" smtClean="0">
                <a:latin typeface="Arial" pitchFamily="34" charset="0"/>
                <a:cs typeface="Arial" pitchFamily="34" charset="0"/>
              </a:rPr>
              <a:t> sınırında olmayan buhara </a:t>
            </a:r>
            <a:r>
              <a:rPr lang="tr-TR" b="1" dirty="0" smtClean="0">
                <a:latin typeface="Arial" pitchFamily="34" charset="0"/>
                <a:cs typeface="Arial" pitchFamily="34" charset="0"/>
              </a:rPr>
              <a:t>kızgın buhar </a:t>
            </a:r>
            <a:r>
              <a:rPr lang="tr-TR" dirty="0" smtClean="0">
                <a:latin typeface="Arial" pitchFamily="34" charset="0"/>
                <a:cs typeface="Arial" pitchFamily="34" charset="0"/>
              </a:rPr>
              <a:t>denir.</a:t>
            </a:r>
            <a:endParaRPr lang="tr-TR" dirty="0">
              <a:latin typeface="Arial" pitchFamily="34" charset="0"/>
              <a:cs typeface="Arial" pitchFamily="34" charset="0"/>
            </a:endParaRPr>
          </a:p>
        </p:txBody>
      </p:sp>
      <p:pic>
        <p:nvPicPr>
          <p:cNvPr id="4" name="Picture 2" descr="C:\Users\Proje\Desktop\termooo\resim\t-v.jpg"/>
          <p:cNvPicPr>
            <a:picLocks noChangeAspect="1" noChangeArrowheads="1"/>
          </p:cNvPicPr>
          <p:nvPr/>
        </p:nvPicPr>
        <p:blipFill>
          <a:blip r:embed="rId2"/>
          <a:srcRect/>
          <a:stretch>
            <a:fillRect/>
          </a:stretch>
        </p:blipFill>
        <p:spPr bwMode="auto">
          <a:xfrm>
            <a:off x="142844" y="3500438"/>
            <a:ext cx="3345594" cy="2800493"/>
          </a:xfrm>
          <a:prstGeom prst="rect">
            <a:avLst/>
          </a:prstGeom>
          <a:noFill/>
        </p:spPr>
      </p:pic>
      <p:sp>
        <p:nvSpPr>
          <p:cNvPr id="5" name="4 Metin kutusu"/>
          <p:cNvSpPr txBox="1"/>
          <p:nvPr/>
        </p:nvSpPr>
        <p:spPr>
          <a:xfrm>
            <a:off x="857224" y="6143644"/>
            <a:ext cx="2143140" cy="461665"/>
          </a:xfrm>
          <a:prstGeom prst="rect">
            <a:avLst/>
          </a:prstGeom>
          <a:noFill/>
        </p:spPr>
        <p:txBody>
          <a:bodyPr wrap="square" rtlCol="0">
            <a:spAutoFit/>
          </a:bodyPr>
          <a:lstStyle/>
          <a:p>
            <a:pPr algn="ctr"/>
            <a:r>
              <a:rPr lang="tr-TR" sz="1200" b="1" dirty="0" smtClean="0">
                <a:latin typeface="Arial" pitchFamily="34" charset="0"/>
                <a:cs typeface="Arial" pitchFamily="34" charset="0"/>
              </a:rPr>
              <a:t>Sabit basınçta suyun ısıtılmasının T-v diyagramı</a:t>
            </a:r>
            <a:endParaRPr lang="tr-TR" sz="1200" b="1" dirty="0">
              <a:latin typeface="Arial" pitchFamily="34" charset="0"/>
              <a:cs typeface="Arial" pitchFamily="34" charset="0"/>
            </a:endParaRPr>
          </a:p>
        </p:txBody>
      </p:sp>
      <p:pic>
        <p:nvPicPr>
          <p:cNvPr id="6" name="Picture 2" descr="C:\Users\Proje\Desktop\termooo\resim\3-8.jpg"/>
          <p:cNvPicPr>
            <a:picLocks noChangeAspect="1" noChangeArrowheads="1"/>
          </p:cNvPicPr>
          <p:nvPr/>
        </p:nvPicPr>
        <p:blipFill>
          <a:blip r:embed="rId3"/>
          <a:srcRect/>
          <a:stretch>
            <a:fillRect/>
          </a:stretch>
        </p:blipFill>
        <p:spPr bwMode="auto">
          <a:xfrm>
            <a:off x="3857620" y="3571876"/>
            <a:ext cx="1429372" cy="2527296"/>
          </a:xfrm>
          <a:prstGeom prst="rect">
            <a:avLst/>
          </a:prstGeom>
          <a:noFill/>
        </p:spPr>
      </p:pic>
      <p:pic>
        <p:nvPicPr>
          <p:cNvPr id="2050" name="Picture 2" descr="C:\Users\Proje\Desktop\termooo\resim\3-9.jpg"/>
          <p:cNvPicPr>
            <a:picLocks noChangeAspect="1" noChangeArrowheads="1"/>
          </p:cNvPicPr>
          <p:nvPr/>
        </p:nvPicPr>
        <p:blipFill>
          <a:blip r:embed="rId4"/>
          <a:srcRect/>
          <a:stretch>
            <a:fillRect/>
          </a:stretch>
        </p:blipFill>
        <p:spPr bwMode="auto">
          <a:xfrm>
            <a:off x="5429256" y="3571876"/>
            <a:ext cx="1428760" cy="2515860"/>
          </a:xfrm>
          <a:prstGeom prst="rect">
            <a:avLst/>
          </a:prstGeom>
          <a:noFill/>
        </p:spPr>
      </p:pic>
      <p:pic>
        <p:nvPicPr>
          <p:cNvPr id="2051" name="Picture 3" descr="C:\Users\Proje\Desktop\termooo\resim\3-10.png"/>
          <p:cNvPicPr>
            <a:picLocks noChangeAspect="1" noChangeArrowheads="1"/>
          </p:cNvPicPr>
          <p:nvPr/>
        </p:nvPicPr>
        <p:blipFill>
          <a:blip r:embed="rId5"/>
          <a:srcRect/>
          <a:stretch>
            <a:fillRect/>
          </a:stretch>
        </p:blipFill>
        <p:spPr bwMode="auto">
          <a:xfrm>
            <a:off x="7000892" y="3571876"/>
            <a:ext cx="1428760" cy="24951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282" y="217395"/>
            <a:ext cx="3993401" cy="369332"/>
          </a:xfrm>
          <a:prstGeom prst="rect">
            <a:avLst/>
          </a:prstGeom>
          <a:noFill/>
        </p:spPr>
        <p:txBody>
          <a:bodyPr wrap="none" rtlCol="0">
            <a:spAutoFit/>
          </a:bodyPr>
          <a:lstStyle/>
          <a:p>
            <a:r>
              <a:rPr lang="tr-TR" b="1" dirty="0" smtClean="0">
                <a:latin typeface="Arial" pitchFamily="34" charset="0"/>
                <a:cs typeface="Arial" pitchFamily="34" charset="0"/>
              </a:rPr>
              <a:t>Doyma Sıcaklığı ve Doyma Basıncı</a:t>
            </a:r>
            <a:endParaRPr lang="tr-TR" b="1" dirty="0">
              <a:latin typeface="Arial" pitchFamily="34" charset="0"/>
              <a:cs typeface="Arial" pitchFamily="34" charset="0"/>
            </a:endParaRPr>
          </a:p>
        </p:txBody>
      </p:sp>
      <p:sp>
        <p:nvSpPr>
          <p:cNvPr id="4" name="3 Metin kutusu"/>
          <p:cNvSpPr txBox="1"/>
          <p:nvPr/>
        </p:nvSpPr>
        <p:spPr>
          <a:xfrm>
            <a:off x="285720" y="859770"/>
            <a:ext cx="8572560" cy="5909310"/>
          </a:xfrm>
          <a:prstGeom prst="rect">
            <a:avLst/>
          </a:prstGeom>
          <a:noFill/>
        </p:spPr>
        <p:txBody>
          <a:bodyPr wrap="square" rtlCol="0">
            <a:spAutoFit/>
          </a:bodyPr>
          <a:lstStyle/>
          <a:p>
            <a:pPr algn="just"/>
            <a:r>
              <a:rPr lang="tr-TR" dirty="0" smtClean="0">
                <a:latin typeface="Arial" pitchFamily="34" charset="0"/>
                <a:cs typeface="Arial" pitchFamily="34" charset="0"/>
              </a:rPr>
              <a:t>     Verilen bir basınçta saf maddenin faz değişimlerine başladığı sıcaklık </a:t>
            </a:r>
            <a:r>
              <a:rPr lang="tr-TR" b="1" dirty="0" smtClean="0">
                <a:latin typeface="Arial" pitchFamily="34" charset="0"/>
                <a:cs typeface="Arial" pitchFamily="34" charset="0"/>
              </a:rPr>
              <a:t>doyma sıcaklığı </a:t>
            </a:r>
            <a:r>
              <a:rPr lang="tr-TR" b="1" dirty="0" err="1" smtClean="0">
                <a:latin typeface="Arial" pitchFamily="34" charset="0"/>
                <a:cs typeface="Arial" pitchFamily="34" charset="0"/>
              </a:rPr>
              <a:t>T</a:t>
            </a:r>
            <a:r>
              <a:rPr lang="tr-TR" b="1" baseline="-25000" dirty="0" err="1" smtClean="0">
                <a:latin typeface="Arial" pitchFamily="34" charset="0"/>
                <a:cs typeface="Arial" pitchFamily="34" charset="0"/>
              </a:rPr>
              <a:t>doyma</a:t>
            </a:r>
            <a:r>
              <a:rPr lang="tr-TR" dirty="0" smtClean="0">
                <a:latin typeface="Arial" pitchFamily="34" charset="0"/>
                <a:cs typeface="Arial" pitchFamily="34" charset="0"/>
              </a:rPr>
              <a:t> olarak bilinir.</a:t>
            </a:r>
          </a:p>
          <a:p>
            <a:pPr algn="just"/>
            <a:r>
              <a:rPr lang="tr-TR" dirty="0" smtClean="0">
                <a:latin typeface="Arial" pitchFamily="34" charset="0"/>
                <a:cs typeface="Arial" pitchFamily="34" charset="0"/>
              </a:rPr>
              <a:t> </a:t>
            </a:r>
          </a:p>
          <a:p>
            <a:pPr algn="just"/>
            <a:r>
              <a:rPr lang="tr-TR" dirty="0" smtClean="0">
                <a:latin typeface="Arial" pitchFamily="34" charset="0"/>
                <a:cs typeface="Arial" pitchFamily="34" charset="0"/>
              </a:rPr>
              <a:t>     Benzer biçimde, verilen bir sıcaklıkta saf maddenin faz değişimlerine başladığı basınç ise </a:t>
            </a:r>
            <a:r>
              <a:rPr lang="tr-TR" b="1" dirty="0" smtClean="0">
                <a:latin typeface="Arial" pitchFamily="34" charset="0"/>
                <a:cs typeface="Arial" pitchFamily="34" charset="0"/>
              </a:rPr>
              <a:t>doyma basıncı </a:t>
            </a:r>
            <a:r>
              <a:rPr lang="tr-TR" b="1" dirty="0" err="1" smtClean="0">
                <a:latin typeface="Arial" pitchFamily="34" charset="0"/>
                <a:cs typeface="Arial" pitchFamily="34" charset="0"/>
              </a:rPr>
              <a:t>P</a:t>
            </a:r>
            <a:r>
              <a:rPr lang="tr-TR" b="1" baseline="-25000" dirty="0" err="1" smtClean="0">
                <a:latin typeface="Arial" pitchFamily="34" charset="0"/>
                <a:cs typeface="Arial" pitchFamily="34" charset="0"/>
              </a:rPr>
              <a:t>doyma</a:t>
            </a:r>
            <a:r>
              <a:rPr lang="tr-TR" b="1" dirty="0" smtClean="0">
                <a:latin typeface="Arial" pitchFamily="34" charset="0"/>
                <a:cs typeface="Arial" pitchFamily="34" charset="0"/>
              </a:rPr>
              <a:t> </a:t>
            </a:r>
            <a:r>
              <a:rPr lang="tr-TR" dirty="0" smtClean="0">
                <a:latin typeface="Arial" pitchFamily="34" charset="0"/>
                <a:cs typeface="Arial" pitchFamily="34" charset="0"/>
              </a:rPr>
              <a:t>olarak tanımlanır. </a:t>
            </a:r>
          </a:p>
          <a:p>
            <a:pPr algn="just"/>
            <a:endParaRPr lang="tr-TR" dirty="0" smtClean="0">
              <a:latin typeface="Arial" pitchFamily="34" charset="0"/>
              <a:cs typeface="Arial" pitchFamily="34" charset="0"/>
            </a:endParaRPr>
          </a:p>
          <a:p>
            <a:r>
              <a:rPr lang="tr-TR" dirty="0" smtClean="0">
                <a:latin typeface="Arial" pitchFamily="34" charset="0"/>
                <a:cs typeface="Arial" pitchFamily="34" charset="0"/>
              </a:rPr>
              <a:t>Farklı bir ifade ile:</a:t>
            </a:r>
            <a:br>
              <a:rPr lang="tr-TR" dirty="0" smtClean="0">
                <a:latin typeface="Arial" pitchFamily="34" charset="0"/>
                <a:cs typeface="Arial" pitchFamily="34" charset="0"/>
              </a:rPr>
            </a:br>
            <a:endParaRPr lang="tr-TR" dirty="0" smtClean="0">
              <a:latin typeface="Arial" pitchFamily="34" charset="0"/>
              <a:cs typeface="Arial" pitchFamily="34" charset="0"/>
            </a:endParaRPr>
          </a:p>
          <a:p>
            <a:r>
              <a:rPr lang="tr-TR" b="1" dirty="0" smtClean="0">
                <a:latin typeface="Arial" pitchFamily="34" charset="0"/>
                <a:cs typeface="Arial" pitchFamily="34" charset="0"/>
              </a:rPr>
              <a:t> </a:t>
            </a:r>
            <a:r>
              <a:rPr lang="tr-TR" b="1" dirty="0" err="1" smtClean="0">
                <a:latin typeface="Arial" pitchFamily="34" charset="0"/>
                <a:cs typeface="Arial" pitchFamily="34" charset="0"/>
              </a:rPr>
              <a:t>P</a:t>
            </a:r>
            <a:r>
              <a:rPr lang="tr-TR" b="1" baseline="-25000" dirty="0" err="1" smtClean="0">
                <a:latin typeface="Arial" pitchFamily="34" charset="0"/>
                <a:cs typeface="Arial" pitchFamily="34" charset="0"/>
              </a:rPr>
              <a:t>doyma</a:t>
            </a:r>
            <a:r>
              <a:rPr lang="tr-TR" b="1" dirty="0" smtClean="0">
                <a:latin typeface="Arial" pitchFamily="34" charset="0"/>
                <a:cs typeface="Arial" pitchFamily="34" charset="0"/>
              </a:rPr>
              <a:t>  </a:t>
            </a:r>
            <a:r>
              <a:rPr lang="tr-TR" dirty="0" smtClean="0">
                <a:latin typeface="Arial" pitchFamily="34" charset="0"/>
                <a:cs typeface="Arial" pitchFamily="34" charset="0"/>
              </a:rPr>
              <a:t>verilen bir sıcaklıkta kaynamaya başladığı basınç</a:t>
            </a:r>
            <a:br>
              <a:rPr lang="tr-TR" dirty="0" smtClean="0">
                <a:latin typeface="Arial" pitchFamily="34" charset="0"/>
                <a:cs typeface="Arial" pitchFamily="34" charset="0"/>
              </a:rPr>
            </a:br>
            <a:endParaRPr lang="tr-TR" dirty="0" smtClean="0">
              <a:latin typeface="Arial" pitchFamily="34" charset="0"/>
              <a:cs typeface="Arial" pitchFamily="34" charset="0"/>
            </a:endParaRPr>
          </a:p>
          <a:p>
            <a:r>
              <a:rPr lang="tr-TR" b="1" dirty="0" smtClean="0">
                <a:latin typeface="Arial" pitchFamily="34" charset="0"/>
                <a:cs typeface="Arial" pitchFamily="34" charset="0"/>
              </a:rPr>
              <a:t> </a:t>
            </a:r>
            <a:r>
              <a:rPr lang="tr-TR" b="1" dirty="0" err="1" smtClean="0">
                <a:latin typeface="Arial" pitchFamily="34" charset="0"/>
                <a:cs typeface="Arial" pitchFamily="34" charset="0"/>
              </a:rPr>
              <a:t>T</a:t>
            </a:r>
            <a:r>
              <a:rPr lang="tr-TR" b="1" baseline="-25000" dirty="0" err="1" smtClean="0">
                <a:latin typeface="Arial" pitchFamily="34" charset="0"/>
                <a:cs typeface="Arial" pitchFamily="34" charset="0"/>
              </a:rPr>
              <a:t>doyma</a:t>
            </a:r>
            <a:r>
              <a:rPr lang="tr-TR" baseline="-25000" dirty="0" smtClean="0">
                <a:latin typeface="Arial" pitchFamily="34" charset="0"/>
                <a:cs typeface="Arial" pitchFamily="34" charset="0"/>
              </a:rPr>
              <a:t> </a:t>
            </a:r>
            <a:r>
              <a:rPr lang="tr-TR" dirty="0" smtClean="0">
                <a:latin typeface="Arial" pitchFamily="34" charset="0"/>
                <a:cs typeface="Arial" pitchFamily="34" charset="0"/>
              </a:rPr>
              <a:t>verilen bir basınçta kaynamaya başladığı sıcaklık</a:t>
            </a:r>
            <a:endParaRPr lang="tr-TR" b="1" dirty="0" smtClean="0">
              <a:latin typeface="Arial" pitchFamily="34" charset="0"/>
              <a:cs typeface="Arial" pitchFamily="34" charset="0"/>
            </a:endParaRPr>
          </a:p>
          <a:p>
            <a:pPr algn="just"/>
            <a:endParaRPr lang="tr-TR" b="1" dirty="0" smtClean="0">
              <a:latin typeface="Arial" pitchFamily="34" charset="0"/>
              <a:cs typeface="Arial" pitchFamily="34" charset="0"/>
            </a:endParaRPr>
          </a:p>
          <a:p>
            <a:pPr algn="just"/>
            <a:endParaRPr lang="tr-TR" b="1" dirty="0" smtClean="0">
              <a:latin typeface="Arial" pitchFamily="34" charset="0"/>
              <a:cs typeface="Arial" pitchFamily="34" charset="0"/>
            </a:endParaRPr>
          </a:p>
          <a:p>
            <a:pPr algn="just"/>
            <a:r>
              <a:rPr lang="tr-TR" b="1" dirty="0" smtClean="0">
                <a:latin typeface="Arial" pitchFamily="34" charset="0"/>
                <a:cs typeface="Arial" pitchFamily="34" charset="0"/>
              </a:rPr>
              <a:t>Örnek: </a:t>
            </a:r>
            <a:r>
              <a:rPr lang="tr-TR" dirty="0" smtClean="0">
                <a:latin typeface="Arial" pitchFamily="34" charset="0"/>
                <a:cs typeface="Arial" pitchFamily="34" charset="0"/>
              </a:rPr>
              <a:t>Su için; 101.325 </a:t>
            </a:r>
            <a:r>
              <a:rPr lang="tr-TR" dirty="0" err="1" smtClean="0">
                <a:latin typeface="Arial" pitchFamily="34" charset="0"/>
                <a:cs typeface="Arial" pitchFamily="34" charset="0"/>
              </a:rPr>
              <a:t>kPa</a:t>
            </a:r>
            <a:r>
              <a:rPr lang="tr-TR" dirty="0" smtClean="0">
                <a:latin typeface="Arial" pitchFamily="34" charset="0"/>
                <a:cs typeface="Arial" pitchFamily="34" charset="0"/>
              </a:rPr>
              <a:t> basınçta suyun doyma sıcaklığı </a:t>
            </a:r>
            <a:r>
              <a:rPr lang="tr-TR" dirty="0" err="1" smtClean="0">
                <a:latin typeface="Arial" pitchFamily="34" charset="0"/>
                <a:cs typeface="Arial" pitchFamily="34" charset="0"/>
              </a:rPr>
              <a:t>Tdoyma</a:t>
            </a:r>
            <a:r>
              <a:rPr lang="tr-TR" dirty="0" smtClean="0">
                <a:latin typeface="Arial" pitchFamily="34" charset="0"/>
                <a:cs typeface="Arial" pitchFamily="34" charset="0"/>
              </a:rPr>
              <a:t>= 99.97 °C – 100 °C aralığındadır. Tersine 100 °C sıcaklıktaki doyma basıncı  da 101.42 </a:t>
            </a:r>
            <a:r>
              <a:rPr lang="tr-TR" dirty="0" err="1" smtClean="0">
                <a:latin typeface="Arial" pitchFamily="34" charset="0"/>
                <a:cs typeface="Arial" pitchFamily="34" charset="0"/>
              </a:rPr>
              <a:t>kPa</a:t>
            </a:r>
            <a:r>
              <a:rPr lang="tr-TR" dirty="0" smtClean="0">
                <a:latin typeface="Arial" pitchFamily="34" charset="0"/>
                <a:cs typeface="Arial" pitchFamily="34" charset="0"/>
              </a:rPr>
              <a:t> olur.   </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Eğer su üzerindeki basınç 500 </a:t>
            </a:r>
            <a:r>
              <a:rPr lang="tr-TR" dirty="0" err="1" smtClean="0">
                <a:latin typeface="Arial" pitchFamily="34" charset="0"/>
                <a:cs typeface="Arial" pitchFamily="34" charset="0"/>
              </a:rPr>
              <a:t>kPa</a:t>
            </a:r>
            <a:r>
              <a:rPr lang="tr-TR" dirty="0" smtClean="0">
                <a:latin typeface="Arial" pitchFamily="34" charset="0"/>
                <a:cs typeface="Arial" pitchFamily="34" charset="0"/>
              </a:rPr>
              <a:t> olsaydı, su 100 °C yerine 151.9 °C de kaynayacaktı.</a:t>
            </a:r>
          </a:p>
          <a:p>
            <a:pPr algn="just"/>
            <a:endParaRPr lang="tr-TR" dirty="0" smtClean="0">
              <a:latin typeface="Arial" pitchFamily="34" charset="0"/>
              <a:cs typeface="Arial" pitchFamily="34" charset="0"/>
            </a:endParaRPr>
          </a:p>
          <a:p>
            <a:pPr algn="just"/>
            <a:endParaRPr lang="tr-TR"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85720" y="214290"/>
            <a:ext cx="8572560" cy="2308324"/>
          </a:xfrm>
          <a:prstGeom prst="rect">
            <a:avLst/>
          </a:prstGeom>
          <a:noFill/>
        </p:spPr>
        <p:txBody>
          <a:bodyPr wrap="square" rtlCol="0">
            <a:spAutoFit/>
          </a:bodyPr>
          <a:lstStyle/>
          <a:p>
            <a:pPr algn="just"/>
            <a:r>
              <a:rPr lang="tr-TR" dirty="0" smtClean="0">
                <a:latin typeface="Arial" pitchFamily="34" charset="0"/>
                <a:cs typeface="Arial" pitchFamily="34" charset="0"/>
              </a:rPr>
              <a:t>       Faz değişimi süresi  boyunca alınan veya verilen enerji miktarı </a:t>
            </a:r>
            <a:r>
              <a:rPr lang="tr-TR" b="1" dirty="0" smtClean="0">
                <a:latin typeface="Arial" pitchFamily="34" charset="0"/>
                <a:cs typeface="Arial" pitchFamily="34" charset="0"/>
              </a:rPr>
              <a:t>gizli ısı </a:t>
            </a:r>
            <a:r>
              <a:rPr lang="tr-TR" dirty="0" smtClean="0">
                <a:latin typeface="Arial" pitchFamily="34" charset="0"/>
                <a:cs typeface="Arial" pitchFamily="34" charset="0"/>
              </a:rPr>
              <a:t>olarak adlandırılır. Daha belirgin bir ifadeyle erime süresinde emilen enerjini miktarına gizli füzyon ısısı denir ve donma süresince ortama verilen enerjiye eşittir.</a:t>
            </a:r>
          </a:p>
          <a:p>
            <a:pPr algn="just"/>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      Benzer şekilde buharlaşma süresince çekilen enerjiye </a:t>
            </a:r>
            <a:r>
              <a:rPr lang="tr-TR" b="1" dirty="0" smtClean="0">
                <a:latin typeface="Arial" pitchFamily="34" charset="0"/>
                <a:cs typeface="Arial" pitchFamily="34" charset="0"/>
              </a:rPr>
              <a:t>gizli buharlaşma ısısı </a:t>
            </a:r>
            <a:r>
              <a:rPr lang="tr-TR" dirty="0" smtClean="0">
                <a:latin typeface="Arial" pitchFamily="34" charset="0"/>
                <a:cs typeface="Arial" pitchFamily="34" charset="0"/>
              </a:rPr>
              <a:t>denir ve yoğunlaşma sırasında açığa çıkan enerjiye eşittir.</a:t>
            </a:r>
            <a:endParaRPr lang="tr-TR" b="1" dirty="0">
              <a:latin typeface="Arial" pitchFamily="34" charset="0"/>
              <a:cs typeface="Arial" pitchFamily="34" charset="0"/>
            </a:endParaRPr>
          </a:p>
        </p:txBody>
      </p:sp>
      <p:pic>
        <p:nvPicPr>
          <p:cNvPr id="2050" name="Picture 2" descr="C:\Users\Proje\Desktop\termooo\resim\su.jpg"/>
          <p:cNvPicPr>
            <a:picLocks noChangeAspect="1" noChangeArrowheads="1"/>
          </p:cNvPicPr>
          <p:nvPr/>
        </p:nvPicPr>
        <p:blipFill>
          <a:blip r:embed="rId2"/>
          <a:srcRect/>
          <a:stretch>
            <a:fillRect/>
          </a:stretch>
        </p:blipFill>
        <p:spPr bwMode="auto">
          <a:xfrm>
            <a:off x="428596" y="3000372"/>
            <a:ext cx="3875512" cy="3288312"/>
          </a:xfrm>
          <a:prstGeom prst="rect">
            <a:avLst/>
          </a:prstGeom>
          <a:noFill/>
        </p:spPr>
      </p:pic>
      <p:sp>
        <p:nvSpPr>
          <p:cNvPr id="5" name="4 Metin kutusu"/>
          <p:cNvSpPr txBox="1"/>
          <p:nvPr/>
        </p:nvSpPr>
        <p:spPr>
          <a:xfrm>
            <a:off x="4714876" y="4429132"/>
            <a:ext cx="3403496" cy="369332"/>
          </a:xfrm>
          <a:prstGeom prst="rect">
            <a:avLst/>
          </a:prstGeom>
          <a:noFill/>
        </p:spPr>
        <p:txBody>
          <a:bodyPr wrap="none" rtlCol="0">
            <a:spAutoFit/>
          </a:bodyPr>
          <a:lstStyle/>
          <a:p>
            <a:r>
              <a:rPr lang="tr-TR" dirty="0" smtClean="0">
                <a:latin typeface="Arial" pitchFamily="34" charset="0"/>
                <a:cs typeface="Arial" pitchFamily="34" charset="0"/>
              </a:rPr>
              <a:t>Su için sıvı-buhar doyma eğrisi.</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217395"/>
            <a:ext cx="2454518" cy="369332"/>
          </a:xfrm>
          <a:prstGeom prst="rect">
            <a:avLst/>
          </a:prstGeom>
          <a:noFill/>
        </p:spPr>
        <p:txBody>
          <a:bodyPr wrap="none" rtlCol="0">
            <a:spAutoFit/>
          </a:bodyPr>
          <a:lstStyle/>
          <a:p>
            <a:r>
              <a:rPr lang="tr-TR" b="1" dirty="0" smtClean="0">
                <a:latin typeface="Arial" pitchFamily="34" charset="0"/>
                <a:cs typeface="Arial" pitchFamily="34" charset="0"/>
              </a:rPr>
              <a:t>Özellik  Diyagramları</a:t>
            </a:r>
            <a:endParaRPr lang="tr-TR" b="1" dirty="0">
              <a:latin typeface="Arial" pitchFamily="34" charset="0"/>
              <a:cs typeface="Arial" pitchFamily="34" charset="0"/>
            </a:endParaRPr>
          </a:p>
        </p:txBody>
      </p:sp>
      <p:sp>
        <p:nvSpPr>
          <p:cNvPr id="3" name="2 Metin kutusu"/>
          <p:cNvSpPr txBox="1"/>
          <p:nvPr/>
        </p:nvSpPr>
        <p:spPr>
          <a:xfrm>
            <a:off x="214282" y="630776"/>
            <a:ext cx="1697965" cy="369332"/>
          </a:xfrm>
          <a:prstGeom prst="rect">
            <a:avLst/>
          </a:prstGeom>
          <a:noFill/>
        </p:spPr>
        <p:txBody>
          <a:bodyPr wrap="none" rtlCol="0">
            <a:spAutoFit/>
          </a:bodyPr>
          <a:lstStyle/>
          <a:p>
            <a:r>
              <a:rPr lang="tr-TR" b="1" dirty="0" smtClean="0">
                <a:latin typeface="Arial" pitchFamily="34" charset="0"/>
                <a:cs typeface="Arial" pitchFamily="34" charset="0"/>
              </a:rPr>
              <a:t>T-v Diyagramı</a:t>
            </a:r>
            <a:endParaRPr lang="tr-TR" b="1" dirty="0">
              <a:latin typeface="Arial" pitchFamily="34" charset="0"/>
              <a:cs typeface="Arial" pitchFamily="34" charset="0"/>
            </a:endParaRPr>
          </a:p>
        </p:txBody>
      </p:sp>
      <p:pic>
        <p:nvPicPr>
          <p:cNvPr id="3074" name="Picture 2" descr="C:\Users\Proje\Desktop\termooo\resim\tt-vv.jpg"/>
          <p:cNvPicPr>
            <a:picLocks noChangeAspect="1" noChangeArrowheads="1"/>
          </p:cNvPicPr>
          <p:nvPr/>
        </p:nvPicPr>
        <p:blipFill>
          <a:blip r:embed="rId2"/>
          <a:srcRect/>
          <a:stretch>
            <a:fillRect/>
          </a:stretch>
        </p:blipFill>
        <p:spPr bwMode="auto">
          <a:xfrm>
            <a:off x="2071670" y="2214554"/>
            <a:ext cx="4929222" cy="4164797"/>
          </a:xfrm>
          <a:prstGeom prst="rect">
            <a:avLst/>
          </a:prstGeom>
          <a:noFill/>
        </p:spPr>
      </p:pic>
      <p:sp>
        <p:nvSpPr>
          <p:cNvPr id="5" name="4 Dikdörtgen"/>
          <p:cNvSpPr/>
          <p:nvPr/>
        </p:nvSpPr>
        <p:spPr>
          <a:xfrm>
            <a:off x="285720" y="1071547"/>
            <a:ext cx="8501122" cy="400110"/>
          </a:xfrm>
          <a:prstGeom prst="rect">
            <a:avLst/>
          </a:prstGeom>
        </p:spPr>
        <p:txBody>
          <a:bodyPr wrap="square">
            <a:spAutoFit/>
          </a:bodyPr>
          <a:lstStyle/>
          <a:p>
            <a:r>
              <a:rPr lang="tr-TR" sz="2000" b="1" dirty="0" smtClean="0">
                <a:latin typeface="Arial" pitchFamily="34" charset="0"/>
                <a:cs typeface="Arial" pitchFamily="34" charset="0"/>
              </a:rPr>
              <a:t>Kritik nokta: </a:t>
            </a:r>
            <a:r>
              <a:rPr lang="tr-TR" dirty="0" smtClean="0">
                <a:latin typeface="Arial" pitchFamily="34" charset="0"/>
                <a:cs typeface="Arial" pitchFamily="34" charset="0"/>
              </a:rPr>
              <a:t>Doymuş sıvı ile doymuş buharın aynı olduğu noktaya denir.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roje\Desktop\termooo\resim\p-v.jpg"/>
          <p:cNvPicPr>
            <a:picLocks noChangeAspect="1" noChangeArrowheads="1"/>
          </p:cNvPicPr>
          <p:nvPr/>
        </p:nvPicPr>
        <p:blipFill>
          <a:blip r:embed="rId2"/>
          <a:srcRect/>
          <a:stretch>
            <a:fillRect/>
          </a:stretch>
        </p:blipFill>
        <p:spPr bwMode="auto">
          <a:xfrm>
            <a:off x="1928794" y="1785926"/>
            <a:ext cx="5286412" cy="4373417"/>
          </a:xfrm>
          <a:prstGeom prst="rect">
            <a:avLst/>
          </a:prstGeom>
          <a:noFill/>
        </p:spPr>
      </p:pic>
      <p:sp>
        <p:nvSpPr>
          <p:cNvPr id="3" name="2 Metin kutusu"/>
          <p:cNvSpPr txBox="1"/>
          <p:nvPr/>
        </p:nvSpPr>
        <p:spPr>
          <a:xfrm>
            <a:off x="142844" y="142852"/>
            <a:ext cx="1723549" cy="369332"/>
          </a:xfrm>
          <a:prstGeom prst="rect">
            <a:avLst/>
          </a:prstGeom>
          <a:noFill/>
        </p:spPr>
        <p:txBody>
          <a:bodyPr wrap="none" rtlCol="0">
            <a:spAutoFit/>
          </a:bodyPr>
          <a:lstStyle/>
          <a:p>
            <a:r>
              <a:rPr lang="tr-TR" b="1" dirty="0" smtClean="0">
                <a:latin typeface="Arial" pitchFamily="34" charset="0"/>
                <a:cs typeface="Arial" pitchFamily="34" charset="0"/>
              </a:rPr>
              <a:t>P-v Diyagramı</a:t>
            </a:r>
            <a:endParaRPr lang="tr-TR" b="1" dirty="0">
              <a:latin typeface="Arial" pitchFamily="34" charset="0"/>
              <a:cs typeface="Arial" pitchFamily="34" charset="0"/>
            </a:endParaRPr>
          </a:p>
        </p:txBody>
      </p:sp>
      <p:sp>
        <p:nvSpPr>
          <p:cNvPr id="4" name="3 Metin kutusu"/>
          <p:cNvSpPr txBox="1"/>
          <p:nvPr/>
        </p:nvSpPr>
        <p:spPr>
          <a:xfrm>
            <a:off x="285721" y="714356"/>
            <a:ext cx="8643998" cy="646331"/>
          </a:xfrm>
          <a:prstGeom prst="rect">
            <a:avLst/>
          </a:prstGeom>
          <a:noFill/>
        </p:spPr>
        <p:txBody>
          <a:bodyPr wrap="square" rtlCol="0">
            <a:spAutoFit/>
          </a:bodyPr>
          <a:lstStyle/>
          <a:p>
            <a:pPr algn="just"/>
            <a:r>
              <a:rPr lang="tr-TR" dirty="0" smtClean="0">
                <a:latin typeface="Arial" pitchFamily="34" charset="0"/>
                <a:cs typeface="Arial" pitchFamily="34" charset="0"/>
              </a:rPr>
              <a:t>      Saf maddenin P-V diyagramının genel görünüşü T-V diyagramına benzerdir, fakat  bu diyagramda sabit sıcaklık eğrileri (T = sabit) aşağı doğru eğim gösterir.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4228</TotalTime>
  <Words>1646</Words>
  <PresentationFormat>Ekran Gösterisi (4:3)</PresentationFormat>
  <Paragraphs>368</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 ISI VE İŞ</dc:title>
  <dc:creator>xxxxx</dc:creator>
  <cp:lastModifiedBy>Proje</cp:lastModifiedBy>
  <cp:revision>283</cp:revision>
  <dcterms:created xsi:type="dcterms:W3CDTF">2011-09-26T07:22:56Z</dcterms:created>
  <dcterms:modified xsi:type="dcterms:W3CDTF">2011-10-20T08:08:15Z</dcterms:modified>
</cp:coreProperties>
</file>