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9" r:id="rId10"/>
    <p:sldId id="280" r:id="rId11"/>
    <p:sldId id="264" r:id="rId12"/>
    <p:sldId id="265" r:id="rId13"/>
    <p:sldId id="266" r:id="rId14"/>
    <p:sldId id="281" r:id="rId15"/>
    <p:sldId id="267" r:id="rId16"/>
    <p:sldId id="268" r:id="rId17"/>
    <p:sldId id="269" r:id="rId18"/>
    <p:sldId id="270" r:id="rId19"/>
    <p:sldId id="276" r:id="rId20"/>
    <p:sldId id="277" r:id="rId21"/>
    <p:sldId id="278" r:id="rId22"/>
    <p:sldId id="271" r:id="rId23"/>
    <p:sldId id="272" r:id="rId24"/>
    <p:sldId id="273" r:id="rId25"/>
    <p:sldId id="274" r:id="rId26"/>
    <p:sldId id="275"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24.3.2020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24.3.2020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1472" y="2714620"/>
            <a:ext cx="7851648" cy="2971808"/>
          </a:xfrm>
        </p:spPr>
        <p:txBody>
          <a:bodyPr>
            <a:noAutofit/>
          </a:bodyPr>
          <a:lstStyle/>
          <a:p>
            <a:pPr algn="ctr"/>
            <a:br>
              <a:rPr lang="tr-TR" sz="8000" dirty="0"/>
            </a:br>
            <a:br>
              <a:rPr lang="tr-TR" sz="8000" dirty="0"/>
            </a:br>
            <a:r>
              <a:rPr lang="tr-TR" sz="8000" dirty="0"/>
              <a:t>KLİMA SİSTEMLERİ</a:t>
            </a:r>
            <a:br>
              <a:rPr lang="tr-TR" sz="8000" dirty="0"/>
            </a:br>
            <a:r>
              <a:rPr lang="tr-TR" sz="8000" dirty="0"/>
              <a:t>ISI KAZANCI VE ISI KAYBI HESAPLARI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42876" y="714356"/>
            <a:ext cx="8786842" cy="3139321"/>
          </a:xfrm>
          <a:prstGeom prst="rect">
            <a:avLst/>
          </a:prstGeom>
        </p:spPr>
        <p:txBody>
          <a:bodyPr wrap="square">
            <a:spAutoFit/>
          </a:bodyPr>
          <a:lstStyle/>
          <a:p>
            <a:pPr algn="ctr"/>
            <a:r>
              <a:rPr lang="tr-TR" b="1" dirty="0">
                <a:latin typeface="Arial" pitchFamily="34" charset="0"/>
                <a:cs typeface="Arial" pitchFamily="34" charset="0"/>
              </a:rPr>
              <a:t>Artık Isı Faktörü (µ</a:t>
            </a:r>
            <a:r>
              <a:rPr lang="tr-TR" b="1" baseline="-25000" dirty="0">
                <a:latin typeface="Arial" pitchFamily="34" charset="0"/>
                <a:cs typeface="Arial" pitchFamily="34" charset="0"/>
              </a:rPr>
              <a:t>B</a:t>
            </a:r>
            <a:r>
              <a:rPr lang="tr-TR" b="1" dirty="0">
                <a:latin typeface="Arial" pitchFamily="34" charset="0"/>
                <a:cs typeface="Arial" pitchFamily="34" charset="0"/>
              </a:rPr>
              <a:t> )</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Tavanlara konulan lambalar çevrelerine ısı verdiklerinden, mahallin sıcaklığına doğrudan etki etmektedirler. Lambaların çevreleri tarafından emilen ısı, bir müddet sonra, sıcaklık farklılığı doğduğunda tekrar </a:t>
            </a:r>
            <a:r>
              <a:rPr lang="tr-TR" dirty="0" err="1">
                <a:latin typeface="Arial" pitchFamily="34" charset="0"/>
                <a:cs typeface="Arial" pitchFamily="34" charset="0"/>
              </a:rPr>
              <a:t>mahale</a:t>
            </a:r>
            <a:r>
              <a:rPr lang="tr-TR" dirty="0">
                <a:latin typeface="Arial" pitchFamily="34" charset="0"/>
                <a:cs typeface="Arial" pitchFamily="34" charset="0"/>
              </a:rPr>
              <a:t> aktarılmaktadır. Bu bakımdan hesaplarda aydınlatma araçlarından gelen ısıların bertaraf edilip edilmeme durumları da dikkate alınarak toplam ısı kazancına olan etkileri dikkate alınmalıdır.</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Lambalar havalandırmalı olarak düşünülüyorsa; lambaların yerleştirme şekillerine göre Çizelge 8.6. ‘dan uygun bir “</a:t>
            </a:r>
            <a:r>
              <a:rPr lang="tr-TR" b="1" dirty="0">
                <a:latin typeface="Arial" pitchFamily="34" charset="0"/>
                <a:cs typeface="Arial" pitchFamily="34" charset="0"/>
              </a:rPr>
              <a:t>µ</a:t>
            </a:r>
            <a:r>
              <a:rPr lang="tr-TR" b="1" baseline="-25000" dirty="0">
                <a:latin typeface="Arial" pitchFamily="34" charset="0"/>
                <a:cs typeface="Arial" pitchFamily="34" charset="0"/>
              </a:rPr>
              <a:t>B</a:t>
            </a:r>
            <a:r>
              <a:rPr lang="tr-TR" dirty="0">
                <a:latin typeface="Arial" pitchFamily="34" charset="0"/>
                <a:cs typeface="Arial" pitchFamily="34" charset="0"/>
              </a:rPr>
              <a:t>“ değeri seçilmelidir. Havalandırmasız aydınlatmalarda da artık ısı faktörü normal olarak </a:t>
            </a:r>
            <a:r>
              <a:rPr lang="tr-TR" b="1" dirty="0">
                <a:latin typeface="Arial" pitchFamily="34" charset="0"/>
                <a:cs typeface="Arial" pitchFamily="34" charset="0"/>
              </a:rPr>
              <a:t> µ</a:t>
            </a:r>
            <a:r>
              <a:rPr lang="tr-TR" b="1" baseline="-25000" dirty="0">
                <a:latin typeface="Arial" pitchFamily="34" charset="0"/>
                <a:cs typeface="Arial" pitchFamily="34" charset="0"/>
              </a:rPr>
              <a:t>B</a:t>
            </a:r>
            <a:r>
              <a:rPr lang="tr-TR" dirty="0">
                <a:latin typeface="Arial" pitchFamily="34" charset="0"/>
                <a:cs typeface="Arial" pitchFamily="34" charset="0"/>
              </a:rPr>
              <a:t>= 1 alınmalıdır.</a:t>
            </a:r>
          </a:p>
        </p:txBody>
      </p:sp>
      <p:pic>
        <p:nvPicPr>
          <p:cNvPr id="1026" name="Picture 2"/>
          <p:cNvPicPr>
            <a:picLocks noChangeAspect="1" noChangeArrowheads="1"/>
          </p:cNvPicPr>
          <p:nvPr/>
        </p:nvPicPr>
        <p:blipFill>
          <a:blip r:embed="rId2"/>
          <a:srcRect/>
          <a:stretch>
            <a:fillRect/>
          </a:stretch>
        </p:blipFill>
        <p:spPr bwMode="auto">
          <a:xfrm>
            <a:off x="523520" y="4143380"/>
            <a:ext cx="7691818" cy="214314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35412" y="642918"/>
            <a:ext cx="8865744" cy="2585323"/>
          </a:xfrm>
          <a:prstGeom prst="rect">
            <a:avLst/>
          </a:prstGeom>
        </p:spPr>
        <p:txBody>
          <a:bodyPr wrap="square">
            <a:spAutoFit/>
          </a:bodyPr>
          <a:lstStyle/>
          <a:p>
            <a:pPr algn="ctr"/>
            <a:r>
              <a:rPr lang="tr-TR" b="1" dirty="0">
                <a:latin typeface="Arial" pitchFamily="34" charset="0"/>
                <a:cs typeface="Arial" pitchFamily="34" charset="0"/>
              </a:rPr>
              <a:t>MAKİNELERDEN GELEN ISI KAZANCI Q</a:t>
            </a:r>
            <a:r>
              <a:rPr lang="tr-TR" b="1" baseline="-25000" dirty="0">
                <a:latin typeface="Arial" pitchFamily="34" charset="0"/>
                <a:cs typeface="Arial" pitchFamily="34" charset="0"/>
              </a:rPr>
              <a:t>M</a:t>
            </a:r>
            <a:r>
              <a:rPr lang="tr-TR" b="1" dirty="0">
                <a:latin typeface="Arial" pitchFamily="34" charset="0"/>
                <a:cs typeface="Arial" pitchFamily="34" charset="0"/>
              </a:rPr>
              <a:t>)</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Mahallerde bulunan makine ve diğer aletler çalıştıkları müddetçe ısı enerjisi açığa çıkarırlar. Açığa çıkan bu enerjinin bir bölümü yerel emme cihazları ile dışarı atılırken, bir bölümü de mahal havası sıcaklığının yükselmesinde etkili olur. İşletme motorları genellikle anma güçleri </a:t>
            </a:r>
            <a:r>
              <a:rPr lang="tr-TR" b="1" dirty="0">
                <a:latin typeface="Arial" pitchFamily="34" charset="0"/>
                <a:cs typeface="Arial" pitchFamily="34" charset="0"/>
              </a:rPr>
              <a:t>(</a:t>
            </a:r>
            <a:r>
              <a:rPr lang="tr-TR" b="1" dirty="0" err="1">
                <a:latin typeface="Arial" pitchFamily="34" charset="0"/>
                <a:cs typeface="Arial" pitchFamily="34" charset="0"/>
              </a:rPr>
              <a:t>P</a:t>
            </a:r>
            <a:r>
              <a:rPr lang="tr-TR" b="1" baseline="-25000" dirty="0" err="1">
                <a:latin typeface="Arial" pitchFamily="34" charset="0"/>
                <a:cs typeface="Arial" pitchFamily="34" charset="0"/>
              </a:rPr>
              <a:t>j</a:t>
            </a:r>
            <a:r>
              <a:rPr lang="tr-TR" b="1" dirty="0">
                <a:latin typeface="Arial" pitchFamily="34" charset="0"/>
                <a:cs typeface="Arial" pitchFamily="34" charset="0"/>
              </a:rPr>
              <a:t>) </a:t>
            </a:r>
            <a:r>
              <a:rPr lang="tr-TR" dirty="0">
                <a:latin typeface="Arial" pitchFamily="34" charset="0"/>
                <a:cs typeface="Arial" pitchFamily="34" charset="0"/>
              </a:rPr>
              <a:t>ile bilinirler. Bir mahalde bulunan makine ve cihazların aynı anda çalışma durumlarına göre, bir eşit zaman yük faktörü </a:t>
            </a:r>
            <a:r>
              <a:rPr lang="tr-TR" b="1" dirty="0">
                <a:latin typeface="Arial" pitchFamily="34" charset="0"/>
                <a:cs typeface="Arial" pitchFamily="34" charset="0"/>
              </a:rPr>
              <a:t>(µ</a:t>
            </a:r>
            <a:r>
              <a:rPr lang="tr-TR" b="1" baseline="-25000" dirty="0" err="1">
                <a:latin typeface="Arial" pitchFamily="34" charset="0"/>
                <a:cs typeface="Arial" pitchFamily="34" charset="0"/>
              </a:rPr>
              <a:t>aj</a:t>
            </a:r>
            <a:r>
              <a:rPr lang="tr-TR" b="1" dirty="0">
                <a:latin typeface="Arial" pitchFamily="34" charset="0"/>
                <a:cs typeface="Arial" pitchFamily="34" charset="0"/>
              </a:rPr>
              <a:t>) </a:t>
            </a:r>
            <a:r>
              <a:rPr lang="tr-TR" dirty="0">
                <a:latin typeface="Arial" pitchFamily="34" charset="0"/>
                <a:cs typeface="Arial" pitchFamily="34" charset="0"/>
              </a:rPr>
              <a:t>vardır ki bu, gerçek enerji tüketiminin oranını yüzde (%) olarak ifade eder. Makine ve diğer cihazlar sık sık tam kapasite çalıştırılıyorlarsa, </a:t>
            </a:r>
            <a:r>
              <a:rPr lang="tr-TR" b="1" dirty="0">
                <a:latin typeface="Arial" pitchFamily="34" charset="0"/>
                <a:cs typeface="Arial" pitchFamily="34" charset="0"/>
              </a:rPr>
              <a:t>µ</a:t>
            </a:r>
            <a:r>
              <a:rPr lang="tr-TR" b="1" baseline="-25000" dirty="0" err="1">
                <a:latin typeface="Arial" pitchFamily="34" charset="0"/>
                <a:cs typeface="Arial" pitchFamily="34" charset="0"/>
              </a:rPr>
              <a:t>aj</a:t>
            </a:r>
            <a:r>
              <a:rPr lang="tr-TR" b="1" dirty="0">
                <a:latin typeface="Arial" pitchFamily="34" charset="0"/>
                <a:cs typeface="Arial" pitchFamily="34" charset="0"/>
              </a:rPr>
              <a:t> &lt;1</a:t>
            </a:r>
            <a:r>
              <a:rPr lang="tr-TR" dirty="0">
                <a:latin typeface="Arial" pitchFamily="34" charset="0"/>
                <a:cs typeface="Arial" pitchFamily="34" charset="0"/>
              </a:rPr>
              <a:t> kabul edilir. </a:t>
            </a:r>
          </a:p>
        </p:txBody>
      </p:sp>
      <p:pic>
        <p:nvPicPr>
          <p:cNvPr id="2050" name="Picture 2"/>
          <p:cNvPicPr>
            <a:picLocks noChangeAspect="1" noChangeArrowheads="1"/>
          </p:cNvPicPr>
          <p:nvPr/>
        </p:nvPicPr>
        <p:blipFill>
          <a:blip r:embed="rId2"/>
          <a:srcRect/>
          <a:stretch>
            <a:fillRect/>
          </a:stretch>
        </p:blipFill>
        <p:spPr bwMode="auto">
          <a:xfrm>
            <a:off x="500033" y="3429000"/>
            <a:ext cx="4144974" cy="1071570"/>
          </a:xfrm>
          <a:prstGeom prst="rect">
            <a:avLst/>
          </a:prstGeom>
          <a:noFill/>
          <a:ln w="9525">
            <a:noFill/>
            <a:miter lim="800000"/>
            <a:headEnd/>
            <a:tailEnd/>
          </a:ln>
          <a:effectLst/>
        </p:spPr>
      </p:pic>
      <p:sp>
        <p:nvSpPr>
          <p:cNvPr id="7" name="6 Dikdörtgen"/>
          <p:cNvSpPr/>
          <p:nvPr/>
        </p:nvSpPr>
        <p:spPr>
          <a:xfrm>
            <a:off x="285720" y="4786322"/>
            <a:ext cx="7929618" cy="1754326"/>
          </a:xfrm>
          <a:prstGeom prst="rect">
            <a:avLst/>
          </a:prstGeom>
        </p:spPr>
        <p:txBody>
          <a:bodyPr wrap="square">
            <a:spAutoFit/>
          </a:bodyPr>
          <a:lstStyle/>
          <a:p>
            <a:r>
              <a:rPr lang="tr-TR" b="1" dirty="0">
                <a:latin typeface="Arial" pitchFamily="34" charset="0"/>
                <a:cs typeface="Arial" pitchFamily="34" charset="0"/>
              </a:rPr>
              <a:t>n : </a:t>
            </a:r>
            <a:r>
              <a:rPr lang="tr-TR" dirty="0">
                <a:latin typeface="Arial" pitchFamily="34" charset="0"/>
                <a:cs typeface="Arial" pitchFamily="34" charset="0"/>
              </a:rPr>
              <a:t>Makine sayısı </a:t>
            </a:r>
          </a:p>
          <a:p>
            <a:r>
              <a:rPr lang="tr-TR" b="1" dirty="0" err="1">
                <a:latin typeface="Arial" pitchFamily="34" charset="0"/>
                <a:cs typeface="Arial" pitchFamily="34" charset="0"/>
              </a:rPr>
              <a:t>P</a:t>
            </a:r>
            <a:r>
              <a:rPr lang="tr-TR" b="1" baseline="-25000" dirty="0" err="1">
                <a:latin typeface="Arial" pitchFamily="34" charset="0"/>
                <a:cs typeface="Arial" pitchFamily="34" charset="0"/>
              </a:rPr>
              <a:t>j</a:t>
            </a:r>
            <a:r>
              <a:rPr lang="tr-TR" b="1" baseline="-25000" dirty="0">
                <a:latin typeface="Arial" pitchFamily="34" charset="0"/>
                <a:cs typeface="Arial" pitchFamily="34" charset="0"/>
              </a:rPr>
              <a:t> </a:t>
            </a:r>
            <a:r>
              <a:rPr lang="tr-TR" b="1" dirty="0">
                <a:latin typeface="Arial" pitchFamily="34" charset="0"/>
                <a:cs typeface="Arial" pitchFamily="34" charset="0"/>
              </a:rPr>
              <a:t>: </a:t>
            </a:r>
            <a:r>
              <a:rPr lang="tr-TR" dirty="0">
                <a:latin typeface="Arial" pitchFamily="34" charset="0"/>
                <a:cs typeface="Arial" pitchFamily="34" charset="0"/>
              </a:rPr>
              <a:t>Elektrikli makinelerin anma gücü (W) </a:t>
            </a:r>
          </a:p>
          <a:p>
            <a:r>
              <a:rPr lang="el-GR" b="1" dirty="0">
                <a:latin typeface="Arial" pitchFamily="34" charset="0"/>
                <a:cs typeface="Arial" pitchFamily="34" charset="0"/>
              </a:rPr>
              <a:t>η</a:t>
            </a:r>
            <a:r>
              <a:rPr lang="tr-TR" b="1" dirty="0">
                <a:latin typeface="Arial" pitchFamily="34" charset="0"/>
                <a:cs typeface="Arial" pitchFamily="34" charset="0"/>
              </a:rPr>
              <a:t>: </a:t>
            </a:r>
            <a:r>
              <a:rPr lang="tr-TR" dirty="0">
                <a:latin typeface="Arial" pitchFamily="34" charset="0"/>
                <a:cs typeface="Arial" pitchFamily="34" charset="0"/>
              </a:rPr>
              <a:t>Elektrikli makinelerin verimi (%) (Çizelge 8.7.1, 7.2) </a:t>
            </a:r>
          </a:p>
          <a:p>
            <a:r>
              <a:rPr lang="tr-TR" b="1" dirty="0">
                <a:latin typeface="Arial" pitchFamily="34" charset="0"/>
                <a:cs typeface="Arial" pitchFamily="34" charset="0"/>
              </a:rPr>
              <a:t>µ</a:t>
            </a:r>
            <a:r>
              <a:rPr lang="tr-TR" b="1" baseline="-25000" dirty="0" err="1">
                <a:latin typeface="Arial" pitchFamily="34" charset="0"/>
                <a:cs typeface="Arial" pitchFamily="34" charset="0"/>
              </a:rPr>
              <a:t>aj</a:t>
            </a:r>
            <a:r>
              <a:rPr lang="tr-TR" b="1" dirty="0">
                <a:latin typeface="Arial" pitchFamily="34" charset="0"/>
                <a:cs typeface="Arial" pitchFamily="34" charset="0"/>
              </a:rPr>
              <a:t> : </a:t>
            </a:r>
            <a:r>
              <a:rPr lang="tr-TR" dirty="0">
                <a:latin typeface="Arial" pitchFamily="34" charset="0"/>
                <a:cs typeface="Arial" pitchFamily="34" charset="0"/>
              </a:rPr>
              <a:t>Eşit zamanda çalışan makinelerin yük faktörü (%)</a:t>
            </a:r>
          </a:p>
          <a:p>
            <a:r>
              <a:rPr lang="tr-TR" b="1" dirty="0">
                <a:latin typeface="Arial" pitchFamily="34" charset="0"/>
                <a:cs typeface="Arial" pitchFamily="34" charset="0"/>
              </a:rPr>
              <a:t>ℓ</a:t>
            </a:r>
            <a:r>
              <a:rPr lang="tr-TR" b="1" baseline="-25000" dirty="0">
                <a:latin typeface="Arial" pitchFamily="34" charset="0"/>
                <a:cs typeface="Arial" pitchFamily="34" charset="0"/>
              </a:rPr>
              <a:t>2</a:t>
            </a:r>
            <a:r>
              <a:rPr lang="tr-TR" b="1" dirty="0">
                <a:latin typeface="Arial" pitchFamily="34" charset="0"/>
                <a:cs typeface="Arial" pitchFamily="34" charset="0"/>
              </a:rPr>
              <a:t> : </a:t>
            </a:r>
            <a:r>
              <a:rPr lang="tr-TR" dirty="0">
                <a:latin typeface="Arial" pitchFamily="34" charset="0"/>
                <a:cs typeface="Arial" pitchFamily="34" charset="0"/>
              </a:rPr>
              <a:t>Eşit zaman faktörü (%) </a:t>
            </a:r>
          </a:p>
          <a:p>
            <a:r>
              <a:rPr lang="tr-TR" b="1" dirty="0">
                <a:latin typeface="Arial" pitchFamily="34" charset="0"/>
                <a:cs typeface="Arial" pitchFamily="34" charset="0"/>
              </a:rPr>
              <a:t>Si : </a:t>
            </a:r>
            <a:r>
              <a:rPr lang="tr-TR" dirty="0">
                <a:latin typeface="Arial" pitchFamily="34" charset="0"/>
                <a:cs typeface="Arial" pitchFamily="34" charset="0"/>
              </a:rPr>
              <a:t>İç hacimler için soğutma yük faktörü (W) (Çizelge8.2)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1071538" y="1000108"/>
            <a:ext cx="7130975" cy="571504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1000108"/>
            <a:ext cx="8715436" cy="5078313"/>
          </a:xfrm>
          <a:prstGeom prst="rect">
            <a:avLst/>
          </a:prstGeom>
        </p:spPr>
        <p:txBody>
          <a:bodyPr wrap="square">
            <a:spAutoFit/>
          </a:bodyPr>
          <a:lstStyle/>
          <a:p>
            <a:pPr algn="ctr"/>
            <a:r>
              <a:rPr lang="tr-TR" b="1" cap="all" dirty="0" err="1">
                <a:latin typeface="Arial" pitchFamily="34" charset="0"/>
                <a:cs typeface="Arial" pitchFamily="34" charset="0"/>
              </a:rPr>
              <a:t>Geçİcİ</a:t>
            </a:r>
            <a:r>
              <a:rPr lang="tr-TR" b="1" cap="all" dirty="0">
                <a:latin typeface="Arial" pitchFamily="34" charset="0"/>
                <a:cs typeface="Arial" pitchFamily="34" charset="0"/>
              </a:rPr>
              <a:t> Maddelerden Gelen </a:t>
            </a:r>
            <a:r>
              <a:rPr lang="tr-TR" b="1" cap="all" dirty="0" err="1">
                <a:latin typeface="Arial" pitchFamily="34" charset="0"/>
                <a:cs typeface="Arial" pitchFamily="34" charset="0"/>
              </a:rPr>
              <a:t>IsI</a:t>
            </a:r>
            <a:r>
              <a:rPr lang="tr-TR" b="1" cap="all" dirty="0">
                <a:latin typeface="Arial" pitchFamily="34" charset="0"/>
                <a:cs typeface="Arial" pitchFamily="34" charset="0"/>
              </a:rPr>
              <a:t> </a:t>
            </a:r>
            <a:r>
              <a:rPr lang="tr-TR" b="1" cap="all" dirty="0" err="1">
                <a:latin typeface="Arial" pitchFamily="34" charset="0"/>
                <a:cs typeface="Arial" pitchFamily="34" charset="0"/>
              </a:rPr>
              <a:t>KazancI</a:t>
            </a:r>
            <a:r>
              <a:rPr lang="tr-TR" b="1" dirty="0">
                <a:latin typeface="Arial" pitchFamily="34" charset="0"/>
                <a:cs typeface="Arial" pitchFamily="34" charset="0"/>
              </a:rPr>
              <a:t> (Q</a:t>
            </a:r>
            <a:r>
              <a:rPr lang="tr-TR" b="1" baseline="-25000" dirty="0">
                <a:latin typeface="Arial" pitchFamily="34" charset="0"/>
                <a:cs typeface="Arial" pitchFamily="34" charset="0"/>
              </a:rPr>
              <a:t>G</a:t>
            </a:r>
            <a:r>
              <a:rPr lang="tr-TR" b="1" dirty="0">
                <a:latin typeface="Arial" pitchFamily="34" charset="0"/>
                <a:cs typeface="Arial" pitchFamily="34" charset="0"/>
              </a:rPr>
              <a:t>) </a:t>
            </a:r>
          </a:p>
          <a:p>
            <a:pPr algn="just"/>
            <a:endParaRPr lang="tr-TR" b="1" dirty="0">
              <a:latin typeface="Arial" pitchFamily="34" charset="0"/>
              <a:cs typeface="Arial" pitchFamily="34" charset="0"/>
            </a:endParaRPr>
          </a:p>
          <a:p>
            <a:pPr algn="just"/>
            <a:r>
              <a:rPr lang="tr-TR" dirty="0">
                <a:latin typeface="Arial" pitchFamily="34" charset="0"/>
                <a:cs typeface="Arial" pitchFamily="34" charset="0"/>
              </a:rPr>
              <a:t>	Geçici maddelerden gelen ısı kazancından kasıt; iklimlendirme yapılacak olan </a:t>
            </a:r>
            <a:r>
              <a:rPr lang="tr-TR" dirty="0" err="1">
                <a:latin typeface="Arial" pitchFamily="34" charset="0"/>
                <a:cs typeface="Arial" pitchFamily="34" charset="0"/>
              </a:rPr>
              <a:t>mahale</a:t>
            </a:r>
            <a:r>
              <a:rPr lang="tr-TR" dirty="0">
                <a:latin typeface="Arial" pitchFamily="34" charset="0"/>
                <a:cs typeface="Arial" pitchFamily="34" charset="0"/>
              </a:rPr>
              <a:t> herhangi bir sebeple girebilecek maddelerden gelen ısı kazancı ya da mahalden giden maddelerin götürebileceği ısının dikkate alınmasıdır. Mesela; sıcak su, soğuk su ya da </a:t>
            </a:r>
            <a:r>
              <a:rPr lang="tr-TR" dirty="0" err="1">
                <a:latin typeface="Arial" pitchFamily="34" charset="0"/>
                <a:cs typeface="Arial" pitchFamily="34" charset="0"/>
              </a:rPr>
              <a:t>ekzost</a:t>
            </a:r>
            <a:r>
              <a:rPr lang="tr-TR" dirty="0">
                <a:latin typeface="Arial" pitchFamily="34" charset="0"/>
                <a:cs typeface="Arial" pitchFamily="34" charset="0"/>
              </a:rPr>
              <a:t> gazı girişi gibi. </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G</a:t>
            </a:r>
            <a:r>
              <a:rPr lang="tr-TR" b="1" dirty="0">
                <a:latin typeface="Arial" pitchFamily="34" charset="0"/>
                <a:cs typeface="Arial" pitchFamily="34" charset="0"/>
              </a:rPr>
              <a:t> = m. c . (</a:t>
            </a:r>
            <a:r>
              <a:rPr lang="tr-TR" b="1" dirty="0" err="1">
                <a:latin typeface="Arial" pitchFamily="34" charset="0"/>
                <a:cs typeface="Arial" pitchFamily="34" charset="0"/>
              </a:rPr>
              <a:t>t</a:t>
            </a:r>
            <a:r>
              <a:rPr lang="tr-TR" b="1" baseline="-25000" dirty="0" err="1">
                <a:latin typeface="Arial" pitchFamily="34" charset="0"/>
                <a:cs typeface="Arial" pitchFamily="34" charset="0"/>
              </a:rPr>
              <a:t>g</a:t>
            </a:r>
            <a:r>
              <a:rPr lang="tr-TR" b="1" dirty="0">
                <a:latin typeface="Arial" pitchFamily="34" charset="0"/>
                <a:cs typeface="Arial" pitchFamily="34" charset="0"/>
              </a:rPr>
              <a:t> - </a:t>
            </a:r>
            <a:r>
              <a:rPr lang="tr-TR" b="1" dirty="0" err="1">
                <a:latin typeface="Arial" pitchFamily="34" charset="0"/>
                <a:cs typeface="Arial" pitchFamily="34" charset="0"/>
              </a:rPr>
              <a:t>t</a:t>
            </a:r>
            <a:r>
              <a:rPr lang="tr-TR" b="1" baseline="-25000" dirty="0" err="1">
                <a:latin typeface="Arial" pitchFamily="34" charset="0"/>
                <a:cs typeface="Arial" pitchFamily="34" charset="0"/>
              </a:rPr>
              <a:t>ç</a:t>
            </a:r>
            <a:r>
              <a:rPr lang="tr-TR" b="1" dirty="0">
                <a:latin typeface="Arial" pitchFamily="34" charset="0"/>
                <a:cs typeface="Arial" pitchFamily="34" charset="0"/>
              </a:rPr>
              <a:t>) . S</a:t>
            </a:r>
            <a:r>
              <a:rPr lang="tr-TR" b="1" baseline="-25000" dirty="0">
                <a:latin typeface="Arial" pitchFamily="34" charset="0"/>
                <a:cs typeface="Arial" pitchFamily="34" charset="0"/>
              </a:rPr>
              <a:t>i</a:t>
            </a:r>
            <a:r>
              <a:rPr lang="tr-TR" b="1" dirty="0">
                <a:latin typeface="Arial" pitchFamily="34" charset="0"/>
                <a:cs typeface="Arial" pitchFamily="34" charset="0"/>
              </a:rPr>
              <a:t>   (W)</a:t>
            </a:r>
          </a:p>
          <a:p>
            <a:pPr algn="just"/>
            <a:endParaRPr lang="tr-TR" b="1" dirty="0">
              <a:latin typeface="Arial" pitchFamily="34" charset="0"/>
              <a:cs typeface="Arial" pitchFamily="34" charset="0"/>
            </a:endParaRPr>
          </a:p>
          <a:p>
            <a:pPr algn="just"/>
            <a:r>
              <a:rPr lang="tr-TR" b="1" dirty="0">
                <a:latin typeface="Arial" pitchFamily="34" charset="0"/>
                <a:cs typeface="Arial" pitchFamily="34" charset="0"/>
              </a:rPr>
              <a:t>m: </a:t>
            </a:r>
            <a:r>
              <a:rPr lang="tr-TR" dirty="0" err="1">
                <a:latin typeface="Arial" pitchFamily="34" charset="0"/>
                <a:cs typeface="Arial" pitchFamily="34" charset="0"/>
              </a:rPr>
              <a:t>Mahale</a:t>
            </a:r>
            <a:r>
              <a:rPr lang="tr-TR" dirty="0">
                <a:latin typeface="Arial" pitchFamily="34" charset="0"/>
                <a:cs typeface="Arial" pitchFamily="34" charset="0"/>
              </a:rPr>
              <a:t> girip çıkan maddenin kütlesel debisi (kg/h)</a:t>
            </a:r>
          </a:p>
          <a:p>
            <a:pPr algn="just"/>
            <a:r>
              <a:rPr lang="tr-TR" b="1" dirty="0">
                <a:latin typeface="Arial" pitchFamily="34" charset="0"/>
                <a:cs typeface="Arial" pitchFamily="34" charset="0"/>
              </a:rPr>
              <a:t>c : </a:t>
            </a:r>
            <a:r>
              <a:rPr lang="tr-TR" dirty="0">
                <a:latin typeface="Arial" pitchFamily="34" charset="0"/>
                <a:cs typeface="Arial" pitchFamily="34" charset="0"/>
              </a:rPr>
              <a:t>Ortalama özgül ısısı (</a:t>
            </a:r>
            <a:r>
              <a:rPr lang="tr-TR" dirty="0" err="1">
                <a:latin typeface="Arial" pitchFamily="34" charset="0"/>
                <a:cs typeface="Arial" pitchFamily="34" charset="0"/>
              </a:rPr>
              <a:t>kJ</a:t>
            </a:r>
            <a:r>
              <a:rPr lang="tr-TR" dirty="0">
                <a:latin typeface="Arial" pitchFamily="34" charset="0"/>
                <a:cs typeface="Arial" pitchFamily="34" charset="0"/>
              </a:rPr>
              <a:t>/</a:t>
            </a:r>
            <a:r>
              <a:rPr lang="tr-TR" dirty="0" err="1">
                <a:latin typeface="Arial" pitchFamily="34" charset="0"/>
                <a:cs typeface="Arial" pitchFamily="34" charset="0"/>
              </a:rPr>
              <a:t>kgK</a:t>
            </a:r>
            <a:r>
              <a:rPr lang="tr-TR" dirty="0">
                <a:latin typeface="Arial" pitchFamily="34" charset="0"/>
                <a:cs typeface="Arial" pitchFamily="34" charset="0"/>
              </a:rPr>
              <a:t>)</a:t>
            </a:r>
          </a:p>
          <a:p>
            <a:pPr algn="just"/>
            <a:r>
              <a:rPr lang="tr-TR" b="1" dirty="0" err="1">
                <a:latin typeface="Arial" pitchFamily="34" charset="0"/>
                <a:cs typeface="Arial" pitchFamily="34" charset="0"/>
              </a:rPr>
              <a:t>t</a:t>
            </a:r>
            <a:r>
              <a:rPr lang="tr-TR" b="1" baseline="-25000" dirty="0" err="1">
                <a:latin typeface="Arial" pitchFamily="34" charset="0"/>
                <a:cs typeface="Arial" pitchFamily="34" charset="0"/>
              </a:rPr>
              <a:t>g</a:t>
            </a:r>
            <a:r>
              <a:rPr lang="tr-TR" b="1" dirty="0">
                <a:latin typeface="Arial" pitchFamily="34" charset="0"/>
                <a:cs typeface="Arial" pitchFamily="34" charset="0"/>
              </a:rPr>
              <a:t> : </a:t>
            </a:r>
            <a:r>
              <a:rPr lang="tr-TR" dirty="0">
                <a:latin typeface="Arial" pitchFamily="34" charset="0"/>
                <a:cs typeface="Arial" pitchFamily="34" charset="0"/>
              </a:rPr>
              <a:t>Maddenin </a:t>
            </a:r>
            <a:r>
              <a:rPr lang="tr-TR" dirty="0" err="1">
                <a:latin typeface="Arial" pitchFamily="34" charset="0"/>
                <a:cs typeface="Arial" pitchFamily="34" charset="0"/>
              </a:rPr>
              <a:t>mahale</a:t>
            </a:r>
            <a:r>
              <a:rPr lang="tr-TR" dirty="0">
                <a:latin typeface="Arial" pitchFamily="34" charset="0"/>
                <a:cs typeface="Arial" pitchFamily="34" charset="0"/>
              </a:rPr>
              <a:t> giriş sıcaklığı (°C)</a:t>
            </a:r>
          </a:p>
          <a:p>
            <a:pPr algn="just"/>
            <a:r>
              <a:rPr lang="tr-TR" b="1" dirty="0" err="1">
                <a:latin typeface="Arial" pitchFamily="34" charset="0"/>
                <a:cs typeface="Arial" pitchFamily="34" charset="0"/>
              </a:rPr>
              <a:t>t</a:t>
            </a:r>
            <a:r>
              <a:rPr lang="tr-TR" b="1" baseline="-25000" dirty="0" err="1">
                <a:latin typeface="Arial" pitchFamily="34" charset="0"/>
                <a:cs typeface="Arial" pitchFamily="34" charset="0"/>
              </a:rPr>
              <a:t>ç</a:t>
            </a:r>
            <a:r>
              <a:rPr lang="tr-TR" b="1" dirty="0">
                <a:latin typeface="Arial" pitchFamily="34" charset="0"/>
                <a:cs typeface="Arial" pitchFamily="34" charset="0"/>
              </a:rPr>
              <a:t> : </a:t>
            </a:r>
            <a:r>
              <a:rPr lang="tr-TR" dirty="0">
                <a:latin typeface="Arial" pitchFamily="34" charset="0"/>
                <a:cs typeface="Arial" pitchFamily="34" charset="0"/>
              </a:rPr>
              <a:t>Maddenin mahalden dışarı çıkış sıcaklığı (°C)</a:t>
            </a:r>
          </a:p>
          <a:p>
            <a:pPr algn="just"/>
            <a:r>
              <a:rPr lang="tr-TR" b="1" dirty="0">
                <a:latin typeface="Arial" pitchFamily="34" charset="0"/>
                <a:cs typeface="Arial" pitchFamily="34" charset="0"/>
              </a:rPr>
              <a:t>S</a:t>
            </a:r>
            <a:r>
              <a:rPr lang="tr-TR" b="1" baseline="-25000" dirty="0">
                <a:latin typeface="Arial" pitchFamily="34" charset="0"/>
                <a:cs typeface="Arial" pitchFamily="34" charset="0"/>
              </a:rPr>
              <a:t>i</a:t>
            </a:r>
            <a:r>
              <a:rPr lang="tr-TR" b="1" dirty="0">
                <a:latin typeface="Arial" pitchFamily="34" charset="0"/>
                <a:cs typeface="Arial" pitchFamily="34" charset="0"/>
              </a:rPr>
              <a:t> : </a:t>
            </a:r>
            <a:r>
              <a:rPr lang="tr-TR" dirty="0">
                <a:latin typeface="Arial" pitchFamily="34" charset="0"/>
                <a:cs typeface="Arial" pitchFamily="34" charset="0"/>
              </a:rPr>
              <a:t>İç hacimler için soğutma yük faktörü (W) (Çizelge 8.2.)</a:t>
            </a:r>
          </a:p>
          <a:p>
            <a:pPr algn="just"/>
            <a:endParaRPr lang="tr-TR" dirty="0">
              <a:latin typeface="Arial" pitchFamily="34" charset="0"/>
              <a:cs typeface="Arial" pitchFamily="34" charset="0"/>
            </a:endParaRP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Not: </a:t>
            </a:r>
            <a:r>
              <a:rPr lang="tr-TR" dirty="0">
                <a:latin typeface="Arial" pitchFamily="34" charset="0"/>
                <a:cs typeface="Arial" pitchFamily="34" charset="0"/>
              </a:rPr>
              <a:t>Eğer </a:t>
            </a:r>
            <a:r>
              <a:rPr lang="tr-TR" dirty="0" err="1">
                <a:latin typeface="Arial" pitchFamily="34" charset="0"/>
                <a:cs typeface="Arial" pitchFamily="34" charset="0"/>
              </a:rPr>
              <a:t>mahale</a:t>
            </a:r>
            <a:r>
              <a:rPr lang="tr-TR" dirty="0">
                <a:latin typeface="Arial" pitchFamily="34" charset="0"/>
                <a:cs typeface="Arial" pitchFamily="34" charset="0"/>
              </a:rPr>
              <a:t> geçici olarak gelen maddeler ısılarının tamamını mahalde kaybediyorlarsa, </a:t>
            </a:r>
            <a:r>
              <a:rPr lang="tr-TR" b="1" dirty="0">
                <a:latin typeface="Arial" pitchFamily="34" charset="0"/>
                <a:cs typeface="Arial" pitchFamily="34" charset="0"/>
              </a:rPr>
              <a:t>S</a:t>
            </a:r>
            <a:r>
              <a:rPr lang="tr-TR" b="1" baseline="-25000" dirty="0">
                <a:latin typeface="Arial" pitchFamily="34" charset="0"/>
                <a:cs typeface="Arial" pitchFamily="34" charset="0"/>
              </a:rPr>
              <a:t>i</a:t>
            </a:r>
            <a:r>
              <a:rPr lang="tr-TR" b="1" dirty="0">
                <a:latin typeface="Arial" pitchFamily="34" charset="0"/>
                <a:cs typeface="Arial" pitchFamily="34" charset="0"/>
              </a:rPr>
              <a:t> = 1 </a:t>
            </a:r>
            <a:r>
              <a:rPr lang="tr-TR" dirty="0">
                <a:latin typeface="Arial" pitchFamily="34" charset="0"/>
                <a:cs typeface="Arial" pitchFamily="34" charset="0"/>
              </a:rPr>
              <a:t>olarak alınmalıdır.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357158" y="1357298"/>
            <a:ext cx="8501122" cy="2031325"/>
          </a:xfrm>
          <a:prstGeom prst="rect">
            <a:avLst/>
          </a:prstGeom>
        </p:spPr>
        <p:txBody>
          <a:bodyPr wrap="square">
            <a:spAutoFit/>
          </a:bodyPr>
          <a:lstStyle/>
          <a:p>
            <a:pPr algn="ctr"/>
            <a:r>
              <a:rPr lang="tr-TR" b="1" cap="all" dirty="0">
                <a:latin typeface="Arial" pitchFamily="34" charset="0"/>
                <a:cs typeface="Arial" pitchFamily="34" charset="0"/>
              </a:rPr>
              <a:t>Özel Durumlar </a:t>
            </a:r>
            <a:r>
              <a:rPr lang="tr-TR" b="1" cap="all" dirty="0" err="1">
                <a:latin typeface="Arial" pitchFamily="34" charset="0"/>
                <a:cs typeface="Arial" pitchFamily="34" charset="0"/>
              </a:rPr>
              <a:t>İçİn</a:t>
            </a:r>
            <a:r>
              <a:rPr lang="tr-TR" b="1" cap="all" dirty="0">
                <a:latin typeface="Arial" pitchFamily="34" charset="0"/>
                <a:cs typeface="Arial" pitchFamily="34" charset="0"/>
              </a:rPr>
              <a:t> </a:t>
            </a:r>
            <a:r>
              <a:rPr lang="tr-TR" b="1" cap="all" dirty="0" err="1">
                <a:latin typeface="Arial" pitchFamily="34" charset="0"/>
                <a:cs typeface="Arial" pitchFamily="34" charset="0"/>
              </a:rPr>
              <a:t>Mahale</a:t>
            </a:r>
            <a:r>
              <a:rPr lang="tr-TR" b="1" cap="all" dirty="0">
                <a:latin typeface="Arial" pitchFamily="34" charset="0"/>
                <a:cs typeface="Arial" pitchFamily="34" charset="0"/>
              </a:rPr>
              <a:t> </a:t>
            </a:r>
            <a:r>
              <a:rPr lang="tr-TR" b="1" cap="all" dirty="0" err="1">
                <a:latin typeface="Arial" pitchFamily="34" charset="0"/>
                <a:cs typeface="Arial" pitchFamily="34" charset="0"/>
              </a:rPr>
              <a:t>Gİren</a:t>
            </a:r>
            <a:r>
              <a:rPr lang="tr-TR" b="1" cap="all" dirty="0">
                <a:latin typeface="Arial" pitchFamily="34" charset="0"/>
                <a:cs typeface="Arial" pitchFamily="34" charset="0"/>
              </a:rPr>
              <a:t> ya da </a:t>
            </a:r>
            <a:r>
              <a:rPr lang="tr-TR" b="1" cap="all" dirty="0" err="1">
                <a:latin typeface="Arial" pitchFamily="34" charset="0"/>
                <a:cs typeface="Arial" pitchFamily="34" charset="0"/>
              </a:rPr>
              <a:t>ÇIkan</a:t>
            </a:r>
            <a:r>
              <a:rPr lang="tr-TR" b="1" cap="all" dirty="0">
                <a:latin typeface="Arial" pitchFamily="34" charset="0"/>
                <a:cs typeface="Arial" pitchFamily="34" charset="0"/>
              </a:rPr>
              <a:t> </a:t>
            </a:r>
            <a:r>
              <a:rPr lang="tr-TR" b="1" cap="all" dirty="0" err="1">
                <a:latin typeface="Arial" pitchFamily="34" charset="0"/>
                <a:cs typeface="Arial" pitchFamily="34" charset="0"/>
              </a:rPr>
              <a:t>IsI</a:t>
            </a:r>
            <a:r>
              <a:rPr lang="tr-TR" b="1" cap="all"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Q</a:t>
            </a:r>
            <a:r>
              <a:rPr lang="tr-TR" b="1" baseline="-25000" dirty="0" err="1">
                <a:latin typeface="Arial" pitchFamily="34" charset="0"/>
                <a:cs typeface="Arial" pitchFamily="34" charset="0"/>
              </a:rPr>
              <a:t>c</a:t>
            </a:r>
            <a:r>
              <a:rPr lang="tr-TR" b="1" dirty="0">
                <a:latin typeface="Arial" pitchFamily="34" charset="0"/>
                <a:cs typeface="Arial" pitchFamily="34" charset="0"/>
              </a:rPr>
              <a:t>)</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Yukarda sayılanların dışında, herhangi bir özel durum için </a:t>
            </a:r>
            <a:r>
              <a:rPr lang="tr-TR" dirty="0" err="1">
                <a:latin typeface="Arial" pitchFamily="34" charset="0"/>
                <a:cs typeface="Arial" pitchFamily="34" charset="0"/>
              </a:rPr>
              <a:t>mahalin</a:t>
            </a:r>
            <a:r>
              <a:rPr lang="tr-TR" dirty="0">
                <a:latin typeface="Arial" pitchFamily="34" charset="0"/>
                <a:cs typeface="Arial" pitchFamily="34" charset="0"/>
              </a:rPr>
              <a:t> ısıl durumunu etkileyebilecek herhangi bir oluşum da dikkate alınmalıdır.</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Çünkü </a:t>
            </a:r>
            <a:r>
              <a:rPr lang="tr-TR" dirty="0" err="1">
                <a:latin typeface="Arial" pitchFamily="34" charset="0"/>
                <a:cs typeface="Arial" pitchFamily="34" charset="0"/>
              </a:rPr>
              <a:t>mahale</a:t>
            </a:r>
            <a:r>
              <a:rPr lang="tr-TR" dirty="0">
                <a:latin typeface="Arial" pitchFamily="34" charset="0"/>
                <a:cs typeface="Arial" pitchFamily="34" charset="0"/>
              </a:rPr>
              <a:t> herhangi bir şekilde giren ya da çıkan ısı, </a:t>
            </a:r>
            <a:r>
              <a:rPr lang="tr-TR" dirty="0" err="1">
                <a:latin typeface="Arial" pitchFamily="34" charset="0"/>
                <a:cs typeface="Arial" pitchFamily="34" charset="0"/>
              </a:rPr>
              <a:t>mahalin</a:t>
            </a:r>
            <a:r>
              <a:rPr lang="tr-TR" dirty="0">
                <a:latin typeface="Arial" pitchFamily="34" charset="0"/>
                <a:cs typeface="Arial" pitchFamily="34" charset="0"/>
              </a:rPr>
              <a:t> ısı yükünü etkileyebilmektedir.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1422" y="762073"/>
            <a:ext cx="8929734" cy="3970318"/>
          </a:xfrm>
          <a:prstGeom prst="rect">
            <a:avLst/>
          </a:prstGeom>
        </p:spPr>
        <p:txBody>
          <a:bodyPr wrap="square">
            <a:spAutoFit/>
          </a:bodyPr>
          <a:lstStyle/>
          <a:p>
            <a:pPr algn="ctr"/>
            <a:r>
              <a:rPr lang="tr-TR" b="1" cap="all" dirty="0"/>
              <a:t>Komşu Duvarlardan Gelen </a:t>
            </a:r>
            <a:r>
              <a:rPr lang="tr-TR" b="1" cap="all" dirty="0" err="1"/>
              <a:t>IsI</a:t>
            </a:r>
            <a:r>
              <a:rPr lang="tr-TR" b="1" cap="all" dirty="0"/>
              <a:t> </a:t>
            </a:r>
            <a:r>
              <a:rPr lang="tr-TR" b="1" cap="all" dirty="0" err="1"/>
              <a:t>KazancI</a:t>
            </a:r>
            <a:r>
              <a:rPr lang="tr-TR" b="1" cap="all" dirty="0"/>
              <a:t> </a:t>
            </a:r>
            <a:r>
              <a:rPr lang="tr-TR" b="1" dirty="0"/>
              <a:t>(Q</a:t>
            </a:r>
            <a:r>
              <a:rPr lang="tr-TR" b="1" baseline="-25000" dirty="0"/>
              <a:t>R</a:t>
            </a:r>
            <a:r>
              <a:rPr lang="tr-TR" b="1" dirty="0"/>
              <a:t>) </a:t>
            </a:r>
          </a:p>
          <a:p>
            <a:endParaRPr lang="tr-TR" b="1" dirty="0"/>
          </a:p>
          <a:p>
            <a:r>
              <a:rPr lang="tr-TR" dirty="0"/>
              <a:t>	İklimlendirilmemiş (klimatize edilmemiş) komşu mahallerden iletim yolu ile kazanılan, ya da kaybedilen ısılar mahal havasını etkilemektedir. </a:t>
            </a:r>
          </a:p>
          <a:p>
            <a:r>
              <a:rPr lang="tr-TR" dirty="0"/>
              <a:t>	Komşu mahallerden kazanılan ısı, ısı kaybında olduğu gibi yapılmaktadır. </a:t>
            </a:r>
          </a:p>
          <a:p>
            <a:endParaRPr lang="tr-TR" dirty="0"/>
          </a:p>
          <a:p>
            <a:r>
              <a:rPr lang="pl-PL" b="1" dirty="0"/>
              <a:t>Q</a:t>
            </a:r>
            <a:r>
              <a:rPr lang="pl-PL" b="1" baseline="-25000" dirty="0"/>
              <a:t>R</a:t>
            </a:r>
            <a:r>
              <a:rPr lang="pl-PL" b="1" dirty="0"/>
              <a:t> = </a:t>
            </a:r>
            <a:r>
              <a:rPr lang="tr-TR" b="1" dirty="0"/>
              <a:t>k . A . ∆t    (W)</a:t>
            </a:r>
          </a:p>
          <a:p>
            <a:r>
              <a:rPr lang="tr-TR" b="1" dirty="0"/>
              <a:t>∆t= t</a:t>
            </a:r>
            <a:r>
              <a:rPr lang="tr-TR" b="1" baseline="-25000" dirty="0"/>
              <a:t>A</a:t>
            </a:r>
            <a:r>
              <a:rPr lang="tr-TR" b="1" dirty="0"/>
              <a:t>-t</a:t>
            </a:r>
            <a:r>
              <a:rPr lang="tr-TR" b="1" baseline="-25000" dirty="0"/>
              <a:t>R</a:t>
            </a:r>
            <a:r>
              <a:rPr lang="tr-TR" b="1" dirty="0"/>
              <a:t> </a:t>
            </a:r>
          </a:p>
          <a:p>
            <a:endParaRPr lang="tr-TR" b="1" i="1" dirty="0"/>
          </a:p>
          <a:p>
            <a:r>
              <a:rPr lang="tr-TR" b="1" dirty="0">
                <a:latin typeface="Arial" pitchFamily="34" charset="0"/>
                <a:cs typeface="Arial" pitchFamily="34" charset="0"/>
              </a:rPr>
              <a:t>Q</a:t>
            </a:r>
            <a:r>
              <a:rPr lang="tr-TR" b="1" baseline="-25000" dirty="0">
                <a:latin typeface="Arial" pitchFamily="34" charset="0"/>
                <a:cs typeface="Arial" pitchFamily="34" charset="0"/>
              </a:rPr>
              <a:t>R</a:t>
            </a:r>
            <a:r>
              <a:rPr lang="tr-TR" b="1" dirty="0">
                <a:latin typeface="Arial" pitchFamily="34" charset="0"/>
                <a:cs typeface="Arial" pitchFamily="34" charset="0"/>
              </a:rPr>
              <a:t> : </a:t>
            </a:r>
            <a:r>
              <a:rPr lang="tr-TR" dirty="0">
                <a:latin typeface="Arial" pitchFamily="34" charset="0"/>
                <a:cs typeface="Arial" pitchFamily="34" charset="0"/>
              </a:rPr>
              <a:t>Komşu duvarlardan gelen ısı kazancı (W)</a:t>
            </a:r>
          </a:p>
          <a:p>
            <a:r>
              <a:rPr lang="tr-TR" b="1" dirty="0">
                <a:latin typeface="Arial" pitchFamily="34" charset="0"/>
                <a:cs typeface="Arial" pitchFamily="34" charset="0"/>
              </a:rPr>
              <a:t>k :</a:t>
            </a:r>
            <a:r>
              <a:rPr lang="tr-TR" dirty="0">
                <a:latin typeface="Arial" pitchFamily="34" charset="0"/>
                <a:cs typeface="Arial" pitchFamily="34" charset="0"/>
              </a:rPr>
              <a:t> Isı geçirgenlik katsayısı (W/m</a:t>
            </a:r>
            <a:r>
              <a:rPr lang="tr-TR" baseline="30000" dirty="0">
                <a:latin typeface="Arial" pitchFamily="34" charset="0"/>
                <a:cs typeface="Arial" pitchFamily="34" charset="0"/>
              </a:rPr>
              <a:t>2</a:t>
            </a:r>
            <a:r>
              <a:rPr lang="tr-TR" dirty="0">
                <a:latin typeface="Arial" pitchFamily="34" charset="0"/>
                <a:cs typeface="Arial" pitchFamily="34" charset="0"/>
              </a:rPr>
              <a:t>K) </a:t>
            </a:r>
          </a:p>
          <a:p>
            <a:r>
              <a:rPr lang="tr-TR" b="1" dirty="0">
                <a:latin typeface="Arial" pitchFamily="34" charset="0"/>
                <a:cs typeface="Arial" pitchFamily="34" charset="0"/>
              </a:rPr>
              <a:t>A :</a:t>
            </a:r>
            <a:r>
              <a:rPr lang="tr-TR" dirty="0">
                <a:latin typeface="Arial" pitchFamily="34" charset="0"/>
                <a:cs typeface="Arial" pitchFamily="34" charset="0"/>
              </a:rPr>
              <a:t> Hesabı yapılan komşu duvarın yüzey alanı (m</a:t>
            </a:r>
            <a:r>
              <a:rPr lang="tr-TR" baseline="30000" dirty="0">
                <a:latin typeface="Arial" pitchFamily="34" charset="0"/>
                <a:cs typeface="Arial" pitchFamily="34" charset="0"/>
              </a:rPr>
              <a:t>2</a:t>
            </a:r>
            <a:r>
              <a:rPr lang="tr-TR" dirty="0">
                <a:latin typeface="Arial" pitchFamily="34" charset="0"/>
                <a:cs typeface="Arial" pitchFamily="34" charset="0"/>
              </a:rPr>
              <a:t>) </a:t>
            </a:r>
          </a:p>
          <a:p>
            <a:r>
              <a:rPr lang="tr-TR" b="1" dirty="0">
                <a:latin typeface="Arial" pitchFamily="34" charset="0"/>
                <a:cs typeface="Arial" pitchFamily="34" charset="0"/>
              </a:rPr>
              <a:t>t</a:t>
            </a:r>
            <a:r>
              <a:rPr lang="tr-TR" b="1" baseline="-25000" dirty="0">
                <a:latin typeface="Arial" pitchFamily="34" charset="0"/>
                <a:cs typeface="Arial" pitchFamily="34" charset="0"/>
              </a:rPr>
              <a:t>A</a:t>
            </a:r>
            <a:r>
              <a:rPr lang="tr-TR" b="1" dirty="0">
                <a:latin typeface="Arial" pitchFamily="34" charset="0"/>
                <a:cs typeface="Arial" pitchFamily="34" charset="0"/>
              </a:rPr>
              <a:t> :</a:t>
            </a:r>
            <a:r>
              <a:rPr lang="tr-TR" dirty="0">
                <a:latin typeface="Arial" pitchFamily="34" charset="0"/>
                <a:cs typeface="Arial" pitchFamily="34" charset="0"/>
              </a:rPr>
              <a:t> Dış mahal sıcaklığı (</a:t>
            </a:r>
            <a:r>
              <a:rPr lang="tr-TR" baseline="30000" dirty="0" err="1">
                <a:latin typeface="Arial" pitchFamily="34" charset="0"/>
                <a:cs typeface="Arial" pitchFamily="34" charset="0"/>
              </a:rPr>
              <a:t>o</a:t>
            </a:r>
            <a:r>
              <a:rPr lang="tr-TR" dirty="0" err="1">
                <a:latin typeface="Arial" pitchFamily="34" charset="0"/>
                <a:cs typeface="Arial" pitchFamily="34" charset="0"/>
              </a:rPr>
              <a:t>C</a:t>
            </a:r>
            <a:r>
              <a:rPr lang="tr-TR" dirty="0">
                <a:latin typeface="Arial" pitchFamily="34" charset="0"/>
                <a:cs typeface="Arial" pitchFamily="34" charset="0"/>
              </a:rPr>
              <a:t>) </a:t>
            </a:r>
          </a:p>
          <a:p>
            <a:r>
              <a:rPr lang="tr-TR" b="1" dirty="0">
                <a:latin typeface="Arial" pitchFamily="34" charset="0"/>
                <a:cs typeface="Arial" pitchFamily="34" charset="0"/>
              </a:rPr>
              <a:t>t</a:t>
            </a:r>
            <a:r>
              <a:rPr lang="tr-TR" b="1" baseline="-25000" dirty="0">
                <a:latin typeface="Arial" pitchFamily="34" charset="0"/>
                <a:cs typeface="Arial" pitchFamily="34" charset="0"/>
              </a:rPr>
              <a:t>R</a:t>
            </a:r>
            <a:r>
              <a:rPr lang="tr-TR" b="1" dirty="0">
                <a:latin typeface="Arial" pitchFamily="34" charset="0"/>
                <a:cs typeface="Arial" pitchFamily="34" charset="0"/>
              </a:rPr>
              <a:t>:</a:t>
            </a:r>
            <a:r>
              <a:rPr lang="tr-TR" dirty="0">
                <a:latin typeface="Arial" pitchFamily="34" charset="0"/>
                <a:cs typeface="Arial" pitchFamily="34" charset="0"/>
              </a:rPr>
              <a:t> Mahal sıcaklığı (</a:t>
            </a:r>
            <a:r>
              <a:rPr lang="tr-TR" baseline="30000" dirty="0" err="1">
                <a:latin typeface="Arial" pitchFamily="34" charset="0"/>
                <a:cs typeface="Arial" pitchFamily="34" charset="0"/>
              </a:rPr>
              <a:t>o</a:t>
            </a:r>
            <a:r>
              <a:rPr lang="tr-TR" dirty="0" err="1">
                <a:latin typeface="Arial" pitchFamily="34" charset="0"/>
                <a:cs typeface="Arial" pitchFamily="34" charset="0"/>
              </a:rPr>
              <a:t>C</a:t>
            </a:r>
            <a:r>
              <a:rPr lang="tr-TR" dirty="0">
                <a:latin typeface="Arial" pitchFamily="34" charset="0"/>
                <a:cs typeface="Arial" pitchFamily="34" charset="0"/>
              </a:rPr>
              <a:t>) </a:t>
            </a:r>
          </a:p>
        </p:txBody>
      </p:sp>
      <p:pic>
        <p:nvPicPr>
          <p:cNvPr id="1026" name="Picture 2"/>
          <p:cNvPicPr>
            <a:picLocks noChangeAspect="1" noChangeArrowheads="1"/>
          </p:cNvPicPr>
          <p:nvPr/>
        </p:nvPicPr>
        <p:blipFill>
          <a:blip r:embed="rId2"/>
          <a:srcRect/>
          <a:stretch>
            <a:fillRect/>
          </a:stretch>
        </p:blipFill>
        <p:spPr bwMode="auto">
          <a:xfrm>
            <a:off x="4214810" y="4572008"/>
            <a:ext cx="4729626" cy="2214578"/>
          </a:xfrm>
          <a:prstGeom prst="rect">
            <a:avLst/>
          </a:prstGeom>
          <a:noFill/>
          <a:ln w="9525">
            <a:noFill/>
            <a:miter lim="800000"/>
            <a:headEnd/>
            <a:tailEnd/>
          </a:ln>
          <a:effectLst/>
        </p:spPr>
      </p:pic>
      <p:sp>
        <p:nvSpPr>
          <p:cNvPr id="5" name="4 Dikdörtgen"/>
          <p:cNvSpPr/>
          <p:nvPr/>
        </p:nvSpPr>
        <p:spPr>
          <a:xfrm>
            <a:off x="4500562" y="4335669"/>
            <a:ext cx="4329840" cy="307777"/>
          </a:xfrm>
          <a:prstGeom prst="rect">
            <a:avLst/>
          </a:prstGeom>
        </p:spPr>
        <p:txBody>
          <a:bodyPr wrap="none">
            <a:spAutoFit/>
          </a:bodyPr>
          <a:lstStyle/>
          <a:p>
            <a:r>
              <a:rPr lang="tr-TR" sz="1400" dirty="0">
                <a:latin typeface="Arial" pitchFamily="34" charset="0"/>
                <a:cs typeface="Arial" pitchFamily="34" charset="0"/>
              </a:rPr>
              <a:t>İklimlendirilmemiş Komşu Mahallerin Sıcaklıkları</a:t>
            </a:r>
            <a:r>
              <a:rPr lang="tr-TR" sz="1400" b="1" dirty="0">
                <a:latin typeface="Arial" pitchFamily="34" charset="0"/>
                <a:cs typeface="Arial" pitchFamily="34" charset="0"/>
              </a:rPr>
              <a:t> t</a:t>
            </a:r>
            <a:r>
              <a:rPr lang="tr-TR" sz="1400" b="1" baseline="-25000" dirty="0">
                <a:latin typeface="Arial" pitchFamily="34" charset="0"/>
                <a:cs typeface="Arial" pitchFamily="34" charset="0"/>
              </a:rPr>
              <a:t>A</a:t>
            </a:r>
            <a:r>
              <a:rPr lang="tr-TR" sz="1400" b="1" dirty="0">
                <a:latin typeface="Arial" pitchFamily="34" charset="0"/>
                <a:cs typeface="Arial" pitchFamily="34"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42876" y="1214422"/>
            <a:ext cx="8858280" cy="3970318"/>
          </a:xfrm>
          <a:prstGeom prst="rect">
            <a:avLst/>
          </a:prstGeom>
        </p:spPr>
        <p:txBody>
          <a:bodyPr wrap="square">
            <a:spAutoFit/>
          </a:bodyPr>
          <a:lstStyle/>
          <a:p>
            <a:pPr algn="ctr"/>
            <a:r>
              <a:rPr lang="tr-TR" b="1" cap="all" dirty="0" err="1"/>
              <a:t>DIş</a:t>
            </a:r>
            <a:r>
              <a:rPr lang="tr-TR" b="1" cap="all" dirty="0"/>
              <a:t> </a:t>
            </a:r>
            <a:r>
              <a:rPr lang="tr-TR" b="1" cap="all" dirty="0" err="1"/>
              <a:t>IsI</a:t>
            </a:r>
            <a:r>
              <a:rPr lang="tr-TR" b="1" cap="all" dirty="0"/>
              <a:t> </a:t>
            </a:r>
            <a:r>
              <a:rPr lang="tr-TR" b="1" cap="all" dirty="0" err="1"/>
              <a:t>KazancI</a:t>
            </a:r>
            <a:r>
              <a:rPr lang="tr-TR" b="1" cap="all" dirty="0"/>
              <a:t> </a:t>
            </a:r>
            <a:r>
              <a:rPr lang="tr-TR" b="1" dirty="0"/>
              <a:t>(Q</a:t>
            </a:r>
            <a:r>
              <a:rPr lang="tr-TR" b="1" baseline="-25000" dirty="0"/>
              <a:t>D</a:t>
            </a:r>
            <a:r>
              <a:rPr lang="tr-TR" b="1" dirty="0"/>
              <a:t>)</a:t>
            </a:r>
          </a:p>
          <a:p>
            <a:pPr algn="just"/>
            <a:endParaRPr lang="tr-TR" dirty="0"/>
          </a:p>
          <a:p>
            <a:pPr algn="just"/>
            <a:r>
              <a:rPr lang="tr-TR" dirty="0"/>
              <a:t>	Dış ısı kazancını, iklimlendirilecek mahallin dış yüzeyinden içeri giren enerjilerin toplam. oluşturmaktadır. Bu enerjiler güneşten ışıma, taşıma ve yansıma ile gelen enerjilerdir.</a:t>
            </a:r>
          </a:p>
          <a:p>
            <a:pPr algn="just"/>
            <a:endParaRPr lang="tr-TR" dirty="0"/>
          </a:p>
          <a:p>
            <a:pPr algn="just"/>
            <a:r>
              <a:rPr lang="tr-TR" b="1" dirty="0"/>
              <a:t>Q</a:t>
            </a:r>
            <a:r>
              <a:rPr lang="tr-TR" b="1" baseline="-25000" dirty="0"/>
              <a:t>D</a:t>
            </a:r>
            <a:r>
              <a:rPr lang="tr-TR" b="1" dirty="0"/>
              <a:t> = Q</a:t>
            </a:r>
            <a:r>
              <a:rPr lang="tr-TR" b="1" baseline="-25000" dirty="0"/>
              <a:t>W</a:t>
            </a:r>
            <a:r>
              <a:rPr lang="tr-TR" b="1" dirty="0"/>
              <a:t> + Q</a:t>
            </a:r>
            <a:r>
              <a:rPr lang="tr-TR" b="1" baseline="-25000" dirty="0"/>
              <a:t>T</a:t>
            </a:r>
            <a:r>
              <a:rPr lang="tr-TR" b="1" dirty="0"/>
              <a:t> + Q</a:t>
            </a:r>
            <a:r>
              <a:rPr lang="tr-TR" b="1" baseline="-25000" dirty="0"/>
              <a:t>S </a:t>
            </a:r>
            <a:r>
              <a:rPr lang="tr-TR" b="1" dirty="0"/>
              <a:t>+ Q</a:t>
            </a:r>
            <a:r>
              <a:rPr lang="tr-TR" b="1" baseline="-25000" dirty="0"/>
              <a:t>FL</a:t>
            </a:r>
            <a:r>
              <a:rPr lang="tr-TR" b="1" dirty="0"/>
              <a:t>     (W) </a:t>
            </a:r>
          </a:p>
          <a:p>
            <a:pPr algn="just"/>
            <a:endParaRPr lang="tr-TR" dirty="0"/>
          </a:p>
          <a:p>
            <a:pPr algn="just"/>
            <a:r>
              <a:rPr lang="tr-TR" b="1" dirty="0"/>
              <a:t>Q</a:t>
            </a:r>
            <a:r>
              <a:rPr lang="tr-TR" b="1" baseline="-25000" dirty="0"/>
              <a:t>D</a:t>
            </a:r>
            <a:r>
              <a:rPr lang="tr-TR" b="1" dirty="0"/>
              <a:t>:</a:t>
            </a:r>
            <a:r>
              <a:rPr lang="tr-TR" dirty="0"/>
              <a:t> Dış Isı Kazancı (W) </a:t>
            </a:r>
          </a:p>
          <a:p>
            <a:pPr algn="just"/>
            <a:endParaRPr lang="tr-TR" dirty="0"/>
          </a:p>
          <a:p>
            <a:pPr algn="just"/>
            <a:r>
              <a:rPr lang="tr-TR" b="1" dirty="0"/>
              <a:t>Q</a:t>
            </a:r>
            <a:r>
              <a:rPr lang="tr-TR" b="1" baseline="-25000" dirty="0"/>
              <a:t>W</a:t>
            </a:r>
            <a:r>
              <a:rPr lang="tr-TR" b="1" dirty="0"/>
              <a:t> : </a:t>
            </a:r>
            <a:r>
              <a:rPr lang="tr-TR" dirty="0"/>
              <a:t>Duvar ve çatılardan gelen ısı kazancı (W)</a:t>
            </a:r>
          </a:p>
          <a:p>
            <a:pPr algn="just"/>
            <a:r>
              <a:rPr lang="tr-TR" b="1" dirty="0"/>
              <a:t>Q</a:t>
            </a:r>
            <a:r>
              <a:rPr lang="tr-TR" b="1" baseline="-25000" dirty="0"/>
              <a:t>T </a:t>
            </a:r>
            <a:r>
              <a:rPr lang="tr-TR" b="1" dirty="0"/>
              <a:t>: </a:t>
            </a:r>
            <a:r>
              <a:rPr lang="tr-TR" dirty="0"/>
              <a:t>Pencerelerden </a:t>
            </a:r>
            <a:r>
              <a:rPr lang="tr-TR" dirty="0" err="1"/>
              <a:t>taşınımla</a:t>
            </a:r>
            <a:r>
              <a:rPr lang="tr-TR" dirty="0"/>
              <a:t> gelen (trans.) ısı kazancı (W)</a:t>
            </a:r>
          </a:p>
          <a:p>
            <a:pPr algn="just"/>
            <a:r>
              <a:rPr lang="tr-TR" b="1" dirty="0"/>
              <a:t>Q</a:t>
            </a:r>
            <a:r>
              <a:rPr lang="tr-TR" b="1" baseline="-25000" dirty="0"/>
              <a:t>S</a:t>
            </a:r>
            <a:r>
              <a:rPr lang="tr-TR" b="1" dirty="0"/>
              <a:t> : </a:t>
            </a:r>
            <a:r>
              <a:rPr lang="tr-TR" dirty="0"/>
              <a:t>Güneş ışınımı (radyasyon) ısı kazancı (W)</a:t>
            </a:r>
          </a:p>
          <a:p>
            <a:pPr algn="just"/>
            <a:r>
              <a:rPr lang="tr-TR" b="1" dirty="0"/>
              <a:t>Q</a:t>
            </a:r>
            <a:r>
              <a:rPr lang="tr-TR" b="1" baseline="-25000" dirty="0"/>
              <a:t>FL</a:t>
            </a:r>
            <a:r>
              <a:rPr lang="tr-TR" b="1" dirty="0"/>
              <a:t> : </a:t>
            </a:r>
            <a:r>
              <a:rPr lang="tr-TR" dirty="0"/>
              <a:t>Başka özel durumlardan gelen ısı kazancı (W)</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1071546"/>
            <a:ext cx="8715404" cy="4247317"/>
          </a:xfrm>
          <a:prstGeom prst="rect">
            <a:avLst/>
          </a:prstGeom>
        </p:spPr>
        <p:txBody>
          <a:bodyPr wrap="square">
            <a:spAutoFit/>
          </a:bodyPr>
          <a:lstStyle/>
          <a:p>
            <a:pPr algn="ctr"/>
            <a:r>
              <a:rPr lang="tr-TR" b="1" cap="all" dirty="0">
                <a:latin typeface="Arial" pitchFamily="34" charset="0"/>
                <a:cs typeface="Arial" pitchFamily="34" charset="0"/>
              </a:rPr>
              <a:t>Duvarlardan ve </a:t>
            </a:r>
            <a:r>
              <a:rPr lang="tr-TR" b="1" cap="all" dirty="0" err="1">
                <a:latin typeface="Arial" pitchFamily="34" charset="0"/>
                <a:cs typeface="Arial" pitchFamily="34" charset="0"/>
              </a:rPr>
              <a:t>ÇatIlardan</a:t>
            </a:r>
            <a:r>
              <a:rPr lang="tr-TR" b="1" cap="all" dirty="0">
                <a:latin typeface="Arial" pitchFamily="34" charset="0"/>
                <a:cs typeface="Arial" pitchFamily="34" charset="0"/>
              </a:rPr>
              <a:t> Gelen </a:t>
            </a:r>
            <a:r>
              <a:rPr lang="tr-TR" b="1" cap="all" dirty="0" err="1">
                <a:latin typeface="Arial" pitchFamily="34" charset="0"/>
                <a:cs typeface="Arial" pitchFamily="34" charset="0"/>
              </a:rPr>
              <a:t>IsI</a:t>
            </a:r>
            <a:r>
              <a:rPr lang="tr-TR" b="1" cap="all" dirty="0">
                <a:latin typeface="Arial" pitchFamily="34" charset="0"/>
                <a:cs typeface="Arial" pitchFamily="34" charset="0"/>
              </a:rPr>
              <a:t> </a:t>
            </a:r>
            <a:r>
              <a:rPr lang="tr-TR" b="1" cap="all" dirty="0" err="1">
                <a:latin typeface="Arial" pitchFamily="34" charset="0"/>
                <a:cs typeface="Arial" pitchFamily="34" charset="0"/>
              </a:rPr>
              <a:t>KazancI</a:t>
            </a:r>
            <a:r>
              <a:rPr lang="tr-TR" b="1" cap="all" dirty="0">
                <a:latin typeface="Arial" pitchFamily="34" charset="0"/>
                <a:cs typeface="Arial" pitchFamily="34" charset="0"/>
              </a:rPr>
              <a:t> </a:t>
            </a:r>
            <a:r>
              <a:rPr lang="tr-TR" b="1" dirty="0">
                <a:latin typeface="Arial" pitchFamily="34" charset="0"/>
                <a:cs typeface="Arial" pitchFamily="34" charset="0"/>
              </a:rPr>
              <a:t>(Q</a:t>
            </a:r>
            <a:r>
              <a:rPr lang="tr-TR" b="1" baseline="-25000" dirty="0">
                <a:latin typeface="Arial" pitchFamily="34" charset="0"/>
                <a:cs typeface="Arial" pitchFamily="34" charset="0"/>
              </a:rPr>
              <a:t>W</a:t>
            </a:r>
            <a:r>
              <a:rPr lang="tr-TR" b="1" dirty="0">
                <a:latin typeface="Arial" pitchFamily="34" charset="0"/>
                <a:cs typeface="Arial" pitchFamily="34" charset="0"/>
              </a:rPr>
              <a:t>) </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Normal şartlarda duvar ve damlardan gelen ısı: </a:t>
            </a:r>
            <a:r>
              <a:rPr lang="tr-TR" b="1" dirty="0">
                <a:latin typeface="Arial" pitchFamily="34" charset="0"/>
                <a:cs typeface="Arial" pitchFamily="34" charset="0"/>
              </a:rPr>
              <a:t>Q = k . A . ∆t </a:t>
            </a:r>
            <a:r>
              <a:rPr lang="tr-TR" dirty="0">
                <a:latin typeface="Arial" pitchFamily="34" charset="0"/>
                <a:cs typeface="Arial" pitchFamily="34" charset="0"/>
              </a:rPr>
              <a:t>eşitliği ile bulunmaktadır. Yaz aylarının sıcak havalarında, yalnız güneş olduğu zamanlarda değil, güneşin henüz battığı anlarda da belli oranlarda ısı kazancı devam etmektedir. </a:t>
            </a:r>
          </a:p>
          <a:p>
            <a:pPr algn="just"/>
            <a:r>
              <a:rPr lang="tr-TR" dirty="0">
                <a:latin typeface="Arial" pitchFamily="34" charset="0"/>
                <a:cs typeface="Arial" pitchFamily="34" charset="0"/>
              </a:rPr>
              <a:t>Yapı malzemeleri güneşten gün boyu aldıkları ısıyı ister istemez depolamakta ve güneş battıktan sonra da, ısı dengesi sağlanıncaya kadar, ısıyı geri vermeye devam etmektedirler. Bu bakımdan eşitlikte sıcaklık farkı ∆V yerine eş değer sıcaklık farkı denilen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dirty="0">
                <a:latin typeface="Arial" pitchFamily="34" charset="0"/>
                <a:cs typeface="Arial" pitchFamily="34" charset="0"/>
              </a:rPr>
              <a:t>” </a:t>
            </a:r>
            <a:r>
              <a:rPr lang="tr-TR" dirty="0">
                <a:latin typeface="Arial" pitchFamily="34" charset="0"/>
                <a:cs typeface="Arial" pitchFamily="34" charset="0"/>
              </a:rPr>
              <a:t>değeri kullanılmaktadır. </a:t>
            </a:r>
          </a:p>
          <a:p>
            <a:pPr algn="just"/>
            <a:endParaRPr lang="tr-TR" dirty="0">
              <a:latin typeface="Arial" pitchFamily="34" charset="0"/>
              <a:cs typeface="Arial" pitchFamily="34" charset="0"/>
            </a:endParaRPr>
          </a:p>
          <a:p>
            <a:r>
              <a:rPr lang="pl-PL" b="1" dirty="0">
                <a:latin typeface="Arial" pitchFamily="34" charset="0"/>
                <a:cs typeface="Arial" pitchFamily="34" charset="0"/>
              </a:rPr>
              <a:t>Q</a:t>
            </a:r>
            <a:r>
              <a:rPr lang="pl-PL" b="1" baseline="-25000" dirty="0">
                <a:latin typeface="Arial" pitchFamily="34" charset="0"/>
                <a:cs typeface="Arial" pitchFamily="34" charset="0"/>
              </a:rPr>
              <a:t>W</a:t>
            </a:r>
            <a:r>
              <a:rPr lang="pl-PL" b="1" dirty="0">
                <a:latin typeface="Arial" pitchFamily="34" charset="0"/>
                <a:cs typeface="Arial" pitchFamily="34" charset="0"/>
              </a:rPr>
              <a:t> = k . A .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baseline="-25000" dirty="0">
                <a:latin typeface="Arial" pitchFamily="34" charset="0"/>
                <a:cs typeface="Arial" pitchFamily="34" charset="0"/>
              </a:rPr>
              <a:t>  </a:t>
            </a:r>
            <a:r>
              <a:rPr lang="pl-PL" b="1" dirty="0">
                <a:latin typeface="Arial" pitchFamily="34" charset="0"/>
                <a:cs typeface="Arial" pitchFamily="34" charset="0"/>
              </a:rPr>
              <a:t>(W) </a:t>
            </a:r>
            <a:endParaRPr lang="tr-TR" b="1" dirty="0">
              <a:latin typeface="Arial" pitchFamily="34" charset="0"/>
              <a:cs typeface="Arial" pitchFamily="34" charset="0"/>
            </a:endParaRPr>
          </a:p>
          <a:p>
            <a:endParaRPr lang="pl-PL" b="1" dirty="0">
              <a:latin typeface="Arial" pitchFamily="34" charset="0"/>
              <a:cs typeface="Arial" pitchFamily="34" charset="0"/>
            </a:endParaRPr>
          </a:p>
          <a:p>
            <a:r>
              <a:rPr lang="tr-TR" b="1" dirty="0">
                <a:latin typeface="Arial" pitchFamily="34" charset="0"/>
                <a:cs typeface="Arial" pitchFamily="34" charset="0"/>
              </a:rPr>
              <a:t>k : </a:t>
            </a:r>
            <a:r>
              <a:rPr lang="tr-TR" dirty="0">
                <a:latin typeface="Arial" pitchFamily="34" charset="0"/>
                <a:cs typeface="Arial" pitchFamily="34" charset="0"/>
              </a:rPr>
              <a:t>Isı geçirgenlik katsayısı (W/m2K) </a:t>
            </a:r>
          </a:p>
          <a:p>
            <a:r>
              <a:rPr lang="tr-TR" b="1" dirty="0">
                <a:latin typeface="Arial" pitchFamily="34" charset="0"/>
                <a:cs typeface="Arial" pitchFamily="34" charset="0"/>
              </a:rPr>
              <a:t>A : </a:t>
            </a:r>
            <a:r>
              <a:rPr lang="tr-TR" dirty="0">
                <a:latin typeface="Arial" pitchFamily="34" charset="0"/>
                <a:cs typeface="Arial" pitchFamily="34" charset="0"/>
              </a:rPr>
              <a:t>Hesabı yapılan yüzeyin alanı (m2) </a:t>
            </a:r>
          </a:p>
          <a:p>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dirty="0">
                <a:latin typeface="Arial" pitchFamily="34" charset="0"/>
                <a:cs typeface="Arial" pitchFamily="34" charset="0"/>
              </a:rPr>
              <a:t>: Eş değer sıcaklık farkı (°C) (Çizelge 8.10., 8.11.)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357290" y="857232"/>
            <a:ext cx="6524625" cy="35337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357290" y="4519634"/>
            <a:ext cx="6496050" cy="19812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071670" y="571480"/>
            <a:ext cx="4740465" cy="369332"/>
          </a:xfrm>
          <a:prstGeom prst="rect">
            <a:avLst/>
          </a:prstGeom>
        </p:spPr>
        <p:txBody>
          <a:bodyPr wrap="none">
            <a:spAutoFit/>
          </a:bodyPr>
          <a:lstStyle/>
          <a:p>
            <a:r>
              <a:rPr lang="tr-TR" b="1" dirty="0">
                <a:latin typeface="Arial" pitchFamily="34" charset="0"/>
                <a:cs typeface="Arial" pitchFamily="34" charset="0"/>
              </a:rPr>
              <a:t>Düzeltmeli Eş Değer Sıcaklık Farkı (∆</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1</a:t>
            </a:r>
            <a:r>
              <a:rPr lang="tr-TR" b="1" dirty="0">
                <a:latin typeface="Arial" pitchFamily="34" charset="0"/>
                <a:cs typeface="Arial" pitchFamily="34" charset="0"/>
              </a:rPr>
              <a:t>)</a:t>
            </a:r>
          </a:p>
        </p:txBody>
      </p:sp>
      <p:sp>
        <p:nvSpPr>
          <p:cNvPr id="5" name="4 Dikdörtgen"/>
          <p:cNvSpPr/>
          <p:nvPr/>
        </p:nvSpPr>
        <p:spPr>
          <a:xfrm>
            <a:off x="214282" y="1142985"/>
            <a:ext cx="8643998" cy="2862322"/>
          </a:xfrm>
          <a:prstGeom prst="rect">
            <a:avLst/>
          </a:prstGeom>
        </p:spPr>
        <p:txBody>
          <a:bodyPr wrap="square">
            <a:spAutoFit/>
          </a:bodyPr>
          <a:lstStyle/>
          <a:p>
            <a:pPr algn="just"/>
            <a:r>
              <a:rPr lang="tr-TR" dirty="0">
                <a:latin typeface="Arial" pitchFamily="34" charset="0"/>
                <a:cs typeface="Arial" pitchFamily="34" charset="0"/>
              </a:rPr>
              <a:t>	Verilen durumlara göre, mahal sıcaklığı ile dış hava sıcaklıkları çok değişik farklılıklar gösterdiklerinden “</a:t>
            </a:r>
            <a:r>
              <a:rPr lang="tr-TR" b="1" dirty="0">
                <a:latin typeface="Arial" pitchFamily="34" charset="0"/>
                <a:cs typeface="Arial" pitchFamily="34" charset="0"/>
              </a:rPr>
              <a:t>Q</a:t>
            </a:r>
            <a:r>
              <a:rPr lang="tr-TR" b="1" baseline="-25000" dirty="0">
                <a:latin typeface="Arial" pitchFamily="34" charset="0"/>
                <a:cs typeface="Arial" pitchFamily="34" charset="0"/>
              </a:rPr>
              <a:t>W</a:t>
            </a:r>
            <a:r>
              <a:rPr lang="tr-TR" dirty="0">
                <a:latin typeface="Arial" pitchFamily="34" charset="0"/>
                <a:cs typeface="Arial" pitchFamily="34" charset="0"/>
              </a:rPr>
              <a:t>” ‘</a:t>
            </a:r>
            <a:r>
              <a:rPr lang="tr-TR" dirty="0" err="1">
                <a:latin typeface="Arial" pitchFamily="34" charset="0"/>
                <a:cs typeface="Arial" pitchFamily="34" charset="0"/>
              </a:rPr>
              <a:t>yi</a:t>
            </a:r>
            <a:r>
              <a:rPr lang="tr-TR" dirty="0">
                <a:latin typeface="Arial" pitchFamily="34" charset="0"/>
                <a:cs typeface="Arial" pitchFamily="34" charset="0"/>
              </a:rPr>
              <a:t> hesaplarken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dirty="0">
                <a:latin typeface="Arial" pitchFamily="34" charset="0"/>
                <a:cs typeface="Arial" pitchFamily="34" charset="0"/>
              </a:rPr>
              <a:t>” değeri doğrudan Çizelge 8.10. ve 8.11.’den alınıp hesabı yapılacağı gibi, daha doğru sonuç almak istenildiğinde eşdeğer sıcaklık farkını, aşağıdaki eşitlikte gösterildiği gibi düzeltme değerli olarak almak daha uygun olur.</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1</a:t>
            </a:r>
            <a:r>
              <a:rPr lang="tr-TR" b="1" dirty="0">
                <a:latin typeface="Arial" pitchFamily="34" charset="0"/>
                <a:cs typeface="Arial" pitchFamily="34" charset="0"/>
              </a:rPr>
              <a:t> =</a:t>
            </a:r>
            <a:r>
              <a:rPr lang="tr-TR" b="1" baseline="-25000"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b="1" dirty="0">
                <a:latin typeface="Arial" pitchFamily="34" charset="0"/>
                <a:cs typeface="Arial" pitchFamily="34" charset="0"/>
              </a:rPr>
              <a:t> + (∆</a:t>
            </a:r>
            <a:r>
              <a:rPr lang="tr-TR" b="1" dirty="0" err="1">
                <a:latin typeface="Arial" pitchFamily="34" charset="0"/>
                <a:cs typeface="Arial" pitchFamily="34" charset="0"/>
              </a:rPr>
              <a:t>V</a:t>
            </a:r>
            <a:r>
              <a:rPr lang="tr-TR" b="1" baseline="-25000" dirty="0" err="1">
                <a:latin typeface="Arial" pitchFamily="34" charset="0"/>
                <a:cs typeface="Arial" pitchFamily="34" charset="0"/>
              </a:rPr>
              <a:t>La</a:t>
            </a:r>
            <a:r>
              <a:rPr lang="tr-TR" b="1" baseline="-25000" dirty="0">
                <a:latin typeface="Arial" pitchFamily="34" charset="0"/>
                <a:cs typeface="Arial" pitchFamily="34" charset="0"/>
              </a:rPr>
              <a:t>, m</a:t>
            </a:r>
            <a:r>
              <a:rPr lang="tr-TR" b="1" dirty="0">
                <a:latin typeface="Arial" pitchFamily="34" charset="0"/>
                <a:cs typeface="Arial" pitchFamily="34" charset="0"/>
              </a:rPr>
              <a:t> - 24.5 °C) + (22 °C - ∆V</a:t>
            </a:r>
            <a:r>
              <a:rPr lang="tr-TR" b="1" baseline="-25000" dirty="0">
                <a:latin typeface="Arial" pitchFamily="34" charset="0"/>
                <a:cs typeface="Arial" pitchFamily="34" charset="0"/>
              </a:rPr>
              <a:t>LR</a:t>
            </a:r>
            <a:r>
              <a:rPr lang="tr-TR" b="1" dirty="0">
                <a:latin typeface="Arial" pitchFamily="34" charset="0"/>
                <a:cs typeface="Arial" pitchFamily="34" charset="0"/>
              </a:rPr>
              <a:t>) (°C) </a:t>
            </a: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dirty="0">
                <a:latin typeface="Arial" pitchFamily="34" charset="0"/>
                <a:cs typeface="Arial" pitchFamily="34" charset="0"/>
              </a:rPr>
              <a:t>:Eşdeğer sıcaklık farkı çizelge değeri (</a:t>
            </a:r>
            <a:r>
              <a:rPr lang="tr-TR" baseline="30000" dirty="0" err="1">
                <a:latin typeface="Arial" pitchFamily="34" charset="0"/>
                <a:cs typeface="Arial" pitchFamily="34" charset="0"/>
              </a:rPr>
              <a:t>o</a:t>
            </a:r>
            <a:r>
              <a:rPr lang="tr-TR" dirty="0" err="1">
                <a:latin typeface="Arial" pitchFamily="34" charset="0"/>
                <a:cs typeface="Arial" pitchFamily="34" charset="0"/>
              </a:rPr>
              <a:t>C</a:t>
            </a:r>
            <a:r>
              <a:rPr lang="tr-TR" dirty="0">
                <a:latin typeface="Arial" pitchFamily="34" charset="0"/>
                <a:cs typeface="Arial" pitchFamily="34" charset="0"/>
              </a:rPr>
              <a:t>) (Çizelge 8.10.,11) </a:t>
            </a: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La</a:t>
            </a:r>
            <a:r>
              <a:rPr lang="tr-TR" b="1" baseline="-25000" dirty="0">
                <a:latin typeface="Arial" pitchFamily="34" charset="0"/>
                <a:cs typeface="Arial" pitchFamily="34" charset="0"/>
              </a:rPr>
              <a:t>, m</a:t>
            </a:r>
            <a:r>
              <a:rPr lang="tr-TR" b="1" dirty="0">
                <a:latin typeface="Arial" pitchFamily="34" charset="0"/>
                <a:cs typeface="Arial" pitchFamily="34" charset="0"/>
              </a:rPr>
              <a:t> </a:t>
            </a:r>
            <a:r>
              <a:rPr lang="tr-TR" dirty="0">
                <a:latin typeface="Arial" pitchFamily="34" charset="0"/>
                <a:cs typeface="Arial" pitchFamily="34" charset="0"/>
              </a:rPr>
              <a:t>: Dış hava sıcaklığının gerçek ortalama değeri (</a:t>
            </a:r>
            <a:r>
              <a:rPr lang="tr-TR" baseline="30000" dirty="0" err="1">
                <a:latin typeface="Arial" pitchFamily="34" charset="0"/>
                <a:cs typeface="Arial" pitchFamily="34" charset="0"/>
              </a:rPr>
              <a:t>o</a:t>
            </a:r>
            <a:r>
              <a:rPr lang="tr-TR" dirty="0" err="1">
                <a:latin typeface="Arial" pitchFamily="34" charset="0"/>
                <a:cs typeface="Arial" pitchFamily="34" charset="0"/>
              </a:rPr>
              <a:t>C</a:t>
            </a:r>
            <a:r>
              <a:rPr lang="tr-TR" dirty="0">
                <a:latin typeface="Arial" pitchFamily="34" charset="0"/>
                <a:cs typeface="Arial" pitchFamily="34" charset="0"/>
              </a:rPr>
              <a:t>)  (Çizelge 8.12.) </a:t>
            </a:r>
          </a:p>
          <a:p>
            <a:pPr algn="just"/>
            <a:r>
              <a:rPr lang="tr-TR" b="1" dirty="0">
                <a:latin typeface="Arial" pitchFamily="34" charset="0"/>
                <a:cs typeface="Arial" pitchFamily="34" charset="0"/>
              </a:rPr>
              <a:t>∆V</a:t>
            </a:r>
            <a:r>
              <a:rPr lang="tr-TR" b="1" baseline="-25000" dirty="0">
                <a:latin typeface="Arial" pitchFamily="34" charset="0"/>
                <a:cs typeface="Arial" pitchFamily="34" charset="0"/>
              </a:rPr>
              <a:t>LR </a:t>
            </a:r>
            <a:r>
              <a:rPr lang="tr-TR" dirty="0">
                <a:latin typeface="Arial" pitchFamily="34" charset="0"/>
                <a:cs typeface="Arial" pitchFamily="34" charset="0"/>
              </a:rPr>
              <a:t>: Mahal gerçek sıcaklığı (</a:t>
            </a:r>
            <a:r>
              <a:rPr lang="tr-TR" baseline="30000" dirty="0" err="1">
                <a:latin typeface="Arial" pitchFamily="34" charset="0"/>
                <a:cs typeface="Arial" pitchFamily="34" charset="0"/>
              </a:rPr>
              <a:t>o</a:t>
            </a:r>
            <a:r>
              <a:rPr lang="tr-TR" dirty="0" err="1">
                <a:latin typeface="Arial" pitchFamily="34" charset="0"/>
                <a:cs typeface="Arial" pitchFamily="34" charset="0"/>
              </a:rPr>
              <a:t>C</a:t>
            </a:r>
            <a:r>
              <a:rPr lang="tr-TR" dirty="0">
                <a:latin typeface="Arial" pitchFamily="34" charset="0"/>
                <a:cs typeface="Arial" pitchFamily="34" charset="0"/>
              </a:rPr>
              <a:t>)</a:t>
            </a:r>
          </a:p>
        </p:txBody>
      </p:sp>
      <p:pic>
        <p:nvPicPr>
          <p:cNvPr id="5122" name="Picture 2"/>
          <p:cNvPicPr>
            <a:picLocks noChangeAspect="1" noChangeArrowheads="1"/>
          </p:cNvPicPr>
          <p:nvPr/>
        </p:nvPicPr>
        <p:blipFill>
          <a:blip r:embed="rId2"/>
          <a:srcRect/>
          <a:stretch>
            <a:fillRect/>
          </a:stretch>
        </p:blipFill>
        <p:spPr bwMode="auto">
          <a:xfrm>
            <a:off x="1000099" y="4000504"/>
            <a:ext cx="7011321" cy="2725203"/>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1785926"/>
            <a:ext cx="8715436" cy="3139321"/>
          </a:xfrm>
          <a:prstGeom prst="rect">
            <a:avLst/>
          </a:prstGeom>
        </p:spPr>
        <p:txBody>
          <a:bodyPr wrap="square">
            <a:spAutoFit/>
          </a:bodyPr>
          <a:lstStyle/>
          <a:p>
            <a:pPr algn="just"/>
            <a:r>
              <a:rPr lang="tr-TR" dirty="0">
                <a:latin typeface="Arial" pitchFamily="34" charset="0"/>
                <a:cs typeface="Arial" pitchFamily="34" charset="0"/>
              </a:rPr>
              <a:t>	İklimlendirme sistemleri kurulurken, genelde ısı kaybı </a:t>
            </a:r>
            <a:r>
              <a:rPr lang="tr-TR" b="1" dirty="0">
                <a:latin typeface="Arial" pitchFamily="34" charset="0"/>
                <a:cs typeface="Arial" pitchFamily="34" charset="0"/>
              </a:rPr>
              <a:t>(</a:t>
            </a:r>
            <a:r>
              <a:rPr lang="tr-TR" b="1" dirty="0" err="1">
                <a:latin typeface="Arial" pitchFamily="34" charset="0"/>
                <a:cs typeface="Arial" pitchFamily="34" charset="0"/>
              </a:rPr>
              <a:t>Q</a:t>
            </a:r>
            <a:r>
              <a:rPr lang="tr-TR" b="1" baseline="-25000" dirty="0" err="1">
                <a:latin typeface="Arial" pitchFamily="34" charset="0"/>
                <a:cs typeface="Arial" pitchFamily="34" charset="0"/>
              </a:rPr>
              <a:t>h</a:t>
            </a:r>
            <a:r>
              <a:rPr lang="tr-TR" b="1" dirty="0">
                <a:latin typeface="Arial" pitchFamily="34" charset="0"/>
                <a:cs typeface="Arial" pitchFamily="34" charset="0"/>
              </a:rPr>
              <a:t>) </a:t>
            </a:r>
            <a:r>
              <a:rPr lang="tr-TR" dirty="0">
                <a:latin typeface="Arial" pitchFamily="34" charset="0"/>
                <a:cs typeface="Arial" pitchFamily="34" charset="0"/>
              </a:rPr>
              <a:t>ya da ısı kazancı </a:t>
            </a:r>
            <a:r>
              <a:rPr lang="tr-TR" b="1" dirty="0">
                <a:latin typeface="Arial" pitchFamily="34" charset="0"/>
                <a:cs typeface="Arial" pitchFamily="34" charset="0"/>
              </a:rPr>
              <a:t>(Q</a:t>
            </a:r>
            <a:r>
              <a:rPr lang="tr-TR" b="1" baseline="-25000" dirty="0">
                <a:latin typeface="Arial" pitchFamily="34" charset="0"/>
                <a:cs typeface="Arial" pitchFamily="34" charset="0"/>
              </a:rPr>
              <a:t>K</a:t>
            </a:r>
            <a:r>
              <a:rPr lang="tr-TR" b="1" dirty="0">
                <a:latin typeface="Arial" pitchFamily="34" charset="0"/>
                <a:cs typeface="Arial" pitchFamily="34" charset="0"/>
              </a:rPr>
              <a:t>) </a:t>
            </a:r>
            <a:r>
              <a:rPr lang="tr-TR" dirty="0">
                <a:latin typeface="Arial" pitchFamily="34" charset="0"/>
                <a:cs typeface="Arial" pitchFamily="34" charset="0"/>
              </a:rPr>
              <a:t>esas alınmaktadır. </a:t>
            </a:r>
          </a:p>
          <a:p>
            <a:pPr algn="just"/>
            <a:endParaRPr lang="tr-TR" dirty="0">
              <a:latin typeface="Arial" pitchFamily="34" charset="0"/>
              <a:cs typeface="Arial" pitchFamily="34" charset="0"/>
            </a:endParaRPr>
          </a:p>
          <a:p>
            <a:endParaRPr lang="tr-TR" dirty="0">
              <a:latin typeface="Arial" pitchFamily="34" charset="0"/>
              <a:cs typeface="Arial" pitchFamily="34" charset="0"/>
            </a:endParaRPr>
          </a:p>
          <a:p>
            <a:pPr algn="just"/>
            <a:r>
              <a:rPr lang="tr-TR" dirty="0">
                <a:latin typeface="Arial" pitchFamily="34" charset="0"/>
                <a:cs typeface="Arial" pitchFamily="34" charset="0"/>
              </a:rPr>
              <a:t>	Kurulan sistem yalnız yaz amaçlı ise, ısı kazancına göre sistemin genel gücünü belirlemek kafidir. </a:t>
            </a:r>
          </a:p>
          <a:p>
            <a:pPr algn="just"/>
            <a:endParaRPr lang="tr-TR" dirty="0">
              <a:latin typeface="Arial" pitchFamily="34" charset="0"/>
              <a:cs typeface="Arial" pitchFamily="34" charset="0"/>
            </a:endParaRP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Ancak sistem hem yaz ve hem de kışın kullanılacaksa; sistemin gücünü ısı kaybına göre belirlemekte fayda vardır. Çünkü; yalnız ısı kazancına göre yapılan bir sistem, kış iklimlendirmesi için kullanıldığı zaman, gücü kafi gelmeyebilir.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00034" y="559338"/>
            <a:ext cx="7929618" cy="369332"/>
          </a:xfrm>
          <a:prstGeom prst="rect">
            <a:avLst/>
          </a:prstGeom>
          <a:solidFill>
            <a:schemeClr val="bg1"/>
          </a:solidFill>
        </p:spPr>
        <p:txBody>
          <a:bodyPr wrap="square">
            <a:spAutoFit/>
          </a:bodyPr>
          <a:lstStyle/>
          <a:p>
            <a:r>
              <a:rPr lang="tr-TR" b="1" dirty="0">
                <a:latin typeface="Arial" pitchFamily="34" charset="0"/>
                <a:cs typeface="Arial" pitchFamily="34" charset="0"/>
              </a:rPr>
              <a:t>Duvar ve Çatı Rengine Göre Düzeltmeli Eş Değer Sıcaklık Farkı (∆</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a:t>
            </a:r>
            <a:r>
              <a:rPr lang="tr-TR" b="1" dirty="0">
                <a:latin typeface="Arial" pitchFamily="34" charset="0"/>
                <a:cs typeface="Arial" pitchFamily="34" charset="0"/>
              </a:rPr>
              <a:t>)</a:t>
            </a:r>
          </a:p>
        </p:txBody>
      </p:sp>
      <p:sp>
        <p:nvSpPr>
          <p:cNvPr id="5" name="4 Dikdörtgen"/>
          <p:cNvSpPr/>
          <p:nvPr/>
        </p:nvSpPr>
        <p:spPr>
          <a:xfrm>
            <a:off x="142844" y="948714"/>
            <a:ext cx="8858312" cy="5909310"/>
          </a:xfrm>
          <a:prstGeom prst="rect">
            <a:avLst/>
          </a:prstGeom>
        </p:spPr>
        <p:txBody>
          <a:bodyPr wrap="square">
            <a:spAutoFit/>
          </a:bodyPr>
          <a:lstStyle/>
          <a:p>
            <a:pPr algn="just"/>
            <a:r>
              <a:rPr lang="tr-TR" dirty="0">
                <a:latin typeface="Arial" pitchFamily="34" charset="0"/>
                <a:cs typeface="Arial" pitchFamily="34" charset="0"/>
              </a:rPr>
              <a:t>	Normal ısı geçişlerinin yanında bir de duvarın ısı emiş durumuna göre, aşağıda verilen eşitlikte olduğu gibi, düzeltme değerli eşdeğer sıcaklık farkları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a:t>
            </a:r>
            <a:r>
              <a:rPr lang="tr-TR" b="1" dirty="0">
                <a:latin typeface="Arial" pitchFamily="34" charset="0"/>
                <a:cs typeface="Arial" pitchFamily="34" charset="0"/>
              </a:rPr>
              <a:t>) </a:t>
            </a:r>
            <a:r>
              <a:rPr lang="tr-TR" dirty="0">
                <a:latin typeface="Arial" pitchFamily="34" charset="0"/>
                <a:cs typeface="Arial" pitchFamily="34" charset="0"/>
              </a:rPr>
              <a:t>bulunmaktadır.</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Mat boyalı duvar:</a:t>
            </a:r>
          </a:p>
          <a:p>
            <a:pPr algn="just"/>
            <a:endParaRPr lang="tr-TR" b="1" dirty="0">
              <a:latin typeface="Arial" pitchFamily="34" charset="0"/>
              <a:cs typeface="Arial" pitchFamily="34" charset="0"/>
            </a:endParaRP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t>
            </a:r>
            <a:r>
              <a:rPr lang="tr-TR"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as </a:t>
            </a:r>
            <a:r>
              <a:rPr lang="tr-TR" dirty="0">
                <a:latin typeface="Arial" pitchFamily="34" charset="0"/>
                <a:cs typeface="Arial" pitchFamily="34" charset="0"/>
              </a:rPr>
              <a:t>(</a:t>
            </a:r>
            <a:r>
              <a:rPr lang="tr-TR" baseline="30000" dirty="0" err="1">
                <a:latin typeface="Arial" pitchFamily="34" charset="0"/>
                <a:cs typeface="Arial" pitchFamily="34" charset="0"/>
              </a:rPr>
              <a:t>o</a:t>
            </a:r>
            <a:r>
              <a:rPr lang="tr-TR" dirty="0" err="1">
                <a:latin typeface="Arial" pitchFamily="34" charset="0"/>
                <a:cs typeface="Arial" pitchFamily="34" charset="0"/>
              </a:rPr>
              <a:t>C</a:t>
            </a:r>
            <a:r>
              <a:rPr lang="tr-TR" dirty="0">
                <a:latin typeface="Arial" pitchFamily="34" charset="0"/>
                <a:cs typeface="Arial" pitchFamily="34" charset="0"/>
              </a:rPr>
              <a:t>)</a:t>
            </a: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t>
            </a:r>
            <a:r>
              <a:rPr lang="tr-TR" dirty="0">
                <a:latin typeface="Arial" pitchFamily="34" charset="0"/>
                <a:cs typeface="Arial" pitchFamily="34" charset="0"/>
              </a:rPr>
              <a:t>: Duvarın yüzey rengi durumuna göre düzeltilmiş eşdeğer sıcaklık farkı (</a:t>
            </a:r>
            <a:r>
              <a:rPr lang="tr-TR" baseline="30000" dirty="0" err="1">
                <a:latin typeface="Arial" pitchFamily="34" charset="0"/>
                <a:cs typeface="Arial" pitchFamily="34" charset="0"/>
              </a:rPr>
              <a:t>o</a:t>
            </a:r>
            <a:r>
              <a:rPr lang="tr-TR" dirty="0" err="1">
                <a:latin typeface="Arial" pitchFamily="34" charset="0"/>
                <a:cs typeface="Arial" pitchFamily="34" charset="0"/>
              </a:rPr>
              <a:t>C</a:t>
            </a:r>
            <a:r>
              <a:rPr lang="tr-TR" dirty="0">
                <a:latin typeface="Arial" pitchFamily="34" charset="0"/>
                <a:cs typeface="Arial" pitchFamily="34" charset="0"/>
              </a:rPr>
              <a:t>)</a:t>
            </a: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as </a:t>
            </a:r>
            <a:r>
              <a:rPr lang="tr-TR" dirty="0">
                <a:latin typeface="Arial" pitchFamily="34" charset="0"/>
                <a:cs typeface="Arial" pitchFamily="34" charset="0"/>
              </a:rPr>
              <a:t>: Eşdeğer sıcaklık düzeltme sayısı (</a:t>
            </a:r>
            <a:r>
              <a:rPr lang="tr-TR" baseline="30000" dirty="0" err="1">
                <a:latin typeface="Arial" pitchFamily="34" charset="0"/>
                <a:cs typeface="Arial" pitchFamily="34" charset="0"/>
              </a:rPr>
              <a:t>o</a:t>
            </a:r>
            <a:r>
              <a:rPr lang="tr-TR" dirty="0" err="1">
                <a:latin typeface="Arial" pitchFamily="34" charset="0"/>
                <a:cs typeface="Arial" pitchFamily="34" charset="0"/>
              </a:rPr>
              <a:t>C</a:t>
            </a:r>
            <a:r>
              <a:rPr lang="tr-TR" dirty="0">
                <a:latin typeface="Arial" pitchFamily="34" charset="0"/>
                <a:cs typeface="Arial" pitchFamily="34" charset="0"/>
              </a:rPr>
              <a:t>) (Çizelge 8.13, 14.)</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Beyaz boyalı duvar:</a:t>
            </a: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t>
            </a:r>
            <a:r>
              <a:rPr lang="tr-TR"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a:t>
            </a:r>
            <a:r>
              <a:rPr lang="tr-TR"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as </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Metalik parlak duvar:</a:t>
            </a: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t>
            </a:r>
            <a:r>
              <a:rPr lang="tr-TR"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as </a:t>
            </a:r>
            <a:r>
              <a:rPr lang="tr-TR" dirty="0">
                <a:latin typeface="Arial" pitchFamily="34" charset="0"/>
                <a:cs typeface="Arial" pitchFamily="34" charset="0"/>
              </a:rPr>
              <a:t>+ 2,0</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Açık renkli çatı (dam):</a:t>
            </a: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t>
            </a:r>
            <a:r>
              <a:rPr lang="tr-TR"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dirty="0">
                <a:latin typeface="Arial" pitchFamily="34" charset="0"/>
                <a:cs typeface="Arial" pitchFamily="34" charset="0"/>
              </a:rPr>
              <a:t>-</a:t>
            </a:r>
            <a:r>
              <a:rPr lang="tr-TR" b="1" dirty="0">
                <a:latin typeface="Arial" pitchFamily="34" charset="0"/>
                <a:cs typeface="Arial" pitchFamily="34" charset="0"/>
              </a:rPr>
              <a:t> ∆</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as </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Parlak çatı (dam):</a:t>
            </a:r>
          </a:p>
          <a:p>
            <a:pPr algn="just"/>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t>
            </a:r>
            <a:r>
              <a:rPr lang="tr-TR" dirty="0">
                <a:latin typeface="Arial" pitchFamily="34" charset="0"/>
                <a:cs typeface="Arial" pitchFamily="34" charset="0"/>
              </a:rPr>
              <a:t>=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a:t>
            </a:r>
            <a:r>
              <a:rPr lang="tr-TR" dirty="0">
                <a:latin typeface="Arial" pitchFamily="34" charset="0"/>
                <a:cs typeface="Arial" pitchFamily="34" charset="0"/>
              </a:rPr>
              <a:t>–2,0 . </a:t>
            </a:r>
            <a:r>
              <a:rPr lang="tr-TR" b="1" dirty="0">
                <a:latin typeface="Arial" pitchFamily="34" charset="0"/>
                <a:cs typeface="Arial" pitchFamily="34" charset="0"/>
              </a:rPr>
              <a:t>∆</a:t>
            </a:r>
            <a:r>
              <a:rPr lang="tr-TR" b="1" dirty="0" err="1">
                <a:latin typeface="Arial" pitchFamily="34" charset="0"/>
                <a:cs typeface="Arial" pitchFamily="34" charset="0"/>
              </a:rPr>
              <a:t>V</a:t>
            </a:r>
            <a:r>
              <a:rPr lang="tr-TR" b="1" baseline="-25000" dirty="0" err="1">
                <a:latin typeface="Arial" pitchFamily="34" charset="0"/>
                <a:cs typeface="Arial" pitchFamily="34" charset="0"/>
              </a:rPr>
              <a:t>eş</a:t>
            </a:r>
            <a:r>
              <a:rPr lang="tr-TR" b="1" baseline="-25000" dirty="0">
                <a:latin typeface="Arial" pitchFamily="34" charset="0"/>
                <a:cs typeface="Arial" pitchFamily="34" charset="0"/>
              </a:rPr>
              <a:t> 2, as </a:t>
            </a:r>
            <a:endParaRPr lang="tr-TR"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857224" y="857232"/>
            <a:ext cx="7358114" cy="5905674"/>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1406" y="785794"/>
            <a:ext cx="8929718" cy="5078313"/>
          </a:xfrm>
          <a:prstGeom prst="rect">
            <a:avLst/>
          </a:prstGeom>
        </p:spPr>
        <p:txBody>
          <a:bodyPr wrap="square">
            <a:spAutoFit/>
          </a:bodyPr>
          <a:lstStyle/>
          <a:p>
            <a:pPr algn="ctr"/>
            <a:r>
              <a:rPr lang="tr-TR" b="1" cap="all" dirty="0">
                <a:latin typeface="Arial" pitchFamily="34" charset="0"/>
                <a:cs typeface="Arial" pitchFamily="34" charset="0"/>
              </a:rPr>
              <a:t>Pencerelerden </a:t>
            </a:r>
            <a:r>
              <a:rPr lang="tr-TR" b="1" cap="all" dirty="0" err="1">
                <a:latin typeface="Arial" pitchFamily="34" charset="0"/>
                <a:cs typeface="Arial" pitchFamily="34" charset="0"/>
              </a:rPr>
              <a:t>TaşInImla</a:t>
            </a:r>
            <a:r>
              <a:rPr lang="tr-TR" b="1" cap="all" dirty="0">
                <a:latin typeface="Arial" pitchFamily="34" charset="0"/>
                <a:cs typeface="Arial" pitchFamily="34" charset="0"/>
              </a:rPr>
              <a:t> Gelen </a:t>
            </a:r>
            <a:r>
              <a:rPr lang="tr-TR" b="1" cap="all" dirty="0" err="1">
                <a:latin typeface="Arial" pitchFamily="34" charset="0"/>
                <a:cs typeface="Arial" pitchFamily="34" charset="0"/>
              </a:rPr>
              <a:t>IsI</a:t>
            </a:r>
            <a:r>
              <a:rPr lang="tr-TR" b="1" cap="all" dirty="0">
                <a:latin typeface="Arial" pitchFamily="34" charset="0"/>
                <a:cs typeface="Arial" pitchFamily="34" charset="0"/>
              </a:rPr>
              <a:t> </a:t>
            </a:r>
            <a:r>
              <a:rPr lang="tr-TR" b="1" cap="all" dirty="0" err="1">
                <a:latin typeface="Arial" pitchFamily="34" charset="0"/>
                <a:cs typeface="Arial" pitchFamily="34" charset="0"/>
              </a:rPr>
              <a:t>KazancI</a:t>
            </a:r>
            <a:r>
              <a:rPr lang="tr-TR" b="1" cap="all" dirty="0">
                <a:latin typeface="Arial" pitchFamily="34" charset="0"/>
                <a:cs typeface="Arial" pitchFamily="34" charset="0"/>
              </a:rPr>
              <a:t> </a:t>
            </a:r>
            <a:r>
              <a:rPr lang="tr-TR" b="1" dirty="0">
                <a:latin typeface="Arial" pitchFamily="34" charset="0"/>
                <a:cs typeface="Arial" pitchFamily="34" charset="0"/>
              </a:rPr>
              <a:t>(Q</a:t>
            </a:r>
            <a:r>
              <a:rPr lang="tr-TR" b="1" baseline="-25000" dirty="0">
                <a:latin typeface="Arial" pitchFamily="34" charset="0"/>
                <a:cs typeface="Arial" pitchFamily="34" charset="0"/>
              </a:rPr>
              <a:t>T</a:t>
            </a:r>
            <a:r>
              <a:rPr lang="tr-TR" b="1" dirty="0">
                <a:latin typeface="Arial" pitchFamily="34" charset="0"/>
                <a:cs typeface="Arial" pitchFamily="34" charset="0"/>
              </a:rPr>
              <a:t>)</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Pencerelerden gelen ısı kazancı hesabı ısı kaybında olduğu gibi pencerenin ısı geçirgenlik katsayısı, pencerenin alanı ve içeri ile dışarı arasındaki sıcaklık farklarından hareketle bulunur.</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T</a:t>
            </a:r>
            <a:r>
              <a:rPr lang="tr-TR" b="1" dirty="0">
                <a:latin typeface="Arial" pitchFamily="34" charset="0"/>
                <a:cs typeface="Arial" pitchFamily="34" charset="0"/>
              </a:rPr>
              <a:t> = </a:t>
            </a:r>
            <a:r>
              <a:rPr lang="tr-TR" b="1" dirty="0" err="1">
                <a:latin typeface="Arial" pitchFamily="34" charset="0"/>
                <a:cs typeface="Arial" pitchFamily="34" charset="0"/>
              </a:rPr>
              <a:t>k</a:t>
            </a:r>
            <a:r>
              <a:rPr lang="tr-TR" b="1" baseline="-25000" dirty="0" err="1">
                <a:latin typeface="Arial" pitchFamily="34" charset="0"/>
                <a:cs typeface="Arial" pitchFamily="34" charset="0"/>
              </a:rPr>
              <a:t>F</a:t>
            </a:r>
            <a:r>
              <a:rPr lang="tr-TR" b="1" dirty="0">
                <a:latin typeface="Arial" pitchFamily="34" charset="0"/>
                <a:cs typeface="Arial" pitchFamily="34" charset="0"/>
              </a:rPr>
              <a:t> . A</a:t>
            </a:r>
            <a:r>
              <a:rPr lang="tr-TR" b="1" baseline="-25000" dirty="0">
                <a:latin typeface="Arial" pitchFamily="34" charset="0"/>
                <a:cs typeface="Arial" pitchFamily="34" charset="0"/>
              </a:rPr>
              <a:t>M</a:t>
            </a:r>
            <a:r>
              <a:rPr lang="tr-TR" b="1" dirty="0">
                <a:latin typeface="Arial" pitchFamily="34" charset="0"/>
                <a:cs typeface="Arial" pitchFamily="34" charset="0"/>
              </a:rPr>
              <a:t> . (T</a:t>
            </a:r>
            <a:r>
              <a:rPr lang="tr-TR" b="1" baseline="-25000" dirty="0">
                <a:latin typeface="Arial" pitchFamily="34" charset="0"/>
                <a:cs typeface="Arial" pitchFamily="34" charset="0"/>
              </a:rPr>
              <a:t>LR</a:t>
            </a:r>
            <a:r>
              <a:rPr lang="tr-TR" b="1" dirty="0">
                <a:latin typeface="Arial" pitchFamily="34" charset="0"/>
                <a:cs typeface="Arial" pitchFamily="34" charset="0"/>
              </a:rPr>
              <a:t> - </a:t>
            </a:r>
            <a:r>
              <a:rPr lang="tr-TR" b="1" dirty="0" err="1">
                <a:latin typeface="Arial" pitchFamily="34" charset="0"/>
                <a:cs typeface="Arial" pitchFamily="34" charset="0"/>
              </a:rPr>
              <a:t>T</a:t>
            </a:r>
            <a:r>
              <a:rPr lang="tr-TR" b="1" baseline="-25000" dirty="0" err="1">
                <a:latin typeface="Arial" pitchFamily="34" charset="0"/>
                <a:cs typeface="Arial" pitchFamily="34" charset="0"/>
              </a:rPr>
              <a:t>La</a:t>
            </a:r>
            <a:r>
              <a:rPr lang="tr-TR" b="1" dirty="0">
                <a:latin typeface="Arial" pitchFamily="34" charset="0"/>
                <a:cs typeface="Arial" pitchFamily="34" charset="0"/>
              </a:rPr>
              <a:t>) (W)</a:t>
            </a:r>
          </a:p>
          <a:p>
            <a:pPr algn="just"/>
            <a:endParaRPr lang="tr-TR" dirty="0">
              <a:latin typeface="Arial" pitchFamily="34" charset="0"/>
              <a:cs typeface="Arial" pitchFamily="34" charset="0"/>
            </a:endParaRPr>
          </a:p>
          <a:p>
            <a:pPr algn="just"/>
            <a:r>
              <a:rPr lang="tr-TR" b="1" dirty="0" err="1">
                <a:latin typeface="Arial" pitchFamily="34" charset="0"/>
                <a:cs typeface="Arial" pitchFamily="34" charset="0"/>
              </a:rPr>
              <a:t>k</a:t>
            </a:r>
            <a:r>
              <a:rPr lang="tr-TR" b="1" baseline="-25000" dirty="0" err="1">
                <a:latin typeface="Arial" pitchFamily="34" charset="0"/>
                <a:cs typeface="Arial" pitchFamily="34" charset="0"/>
              </a:rPr>
              <a:t>F</a:t>
            </a:r>
            <a:r>
              <a:rPr lang="tr-TR" b="1" dirty="0">
                <a:latin typeface="Arial" pitchFamily="34" charset="0"/>
                <a:cs typeface="Arial" pitchFamily="34" charset="0"/>
              </a:rPr>
              <a:t> : </a:t>
            </a:r>
            <a:r>
              <a:rPr lang="tr-TR" dirty="0">
                <a:latin typeface="Arial" pitchFamily="34" charset="0"/>
                <a:cs typeface="Arial" pitchFamily="34" charset="0"/>
              </a:rPr>
              <a:t>Pencere ısı geçirgenlik katsayısı (W/m</a:t>
            </a:r>
            <a:r>
              <a:rPr lang="tr-TR" baseline="30000" dirty="0">
                <a:latin typeface="Arial" pitchFamily="34" charset="0"/>
                <a:cs typeface="Arial" pitchFamily="34" charset="0"/>
              </a:rPr>
              <a:t>2</a:t>
            </a:r>
            <a:r>
              <a:rPr lang="tr-TR" dirty="0">
                <a:latin typeface="Arial" pitchFamily="34" charset="0"/>
                <a:cs typeface="Arial" pitchFamily="34" charset="0"/>
              </a:rPr>
              <a:t>K)</a:t>
            </a:r>
          </a:p>
          <a:p>
            <a:pPr algn="just"/>
            <a:r>
              <a:rPr lang="tr-TR" b="1" dirty="0">
                <a:latin typeface="Arial" pitchFamily="34" charset="0"/>
                <a:cs typeface="Arial" pitchFamily="34" charset="0"/>
              </a:rPr>
              <a:t>A</a:t>
            </a:r>
            <a:r>
              <a:rPr lang="tr-TR" b="1" baseline="-25000" dirty="0">
                <a:latin typeface="Arial" pitchFamily="34" charset="0"/>
                <a:cs typeface="Arial" pitchFamily="34" charset="0"/>
              </a:rPr>
              <a:t>M</a:t>
            </a:r>
            <a:r>
              <a:rPr lang="tr-TR" b="1" dirty="0">
                <a:latin typeface="Arial" pitchFamily="34" charset="0"/>
                <a:cs typeface="Arial" pitchFamily="34" charset="0"/>
              </a:rPr>
              <a:t> : </a:t>
            </a:r>
            <a:r>
              <a:rPr lang="tr-TR" dirty="0">
                <a:latin typeface="Arial" pitchFamily="34" charset="0"/>
                <a:cs typeface="Arial" pitchFamily="34" charset="0"/>
              </a:rPr>
              <a:t>Pencere inşaat açıklık alanı (m</a:t>
            </a:r>
            <a:r>
              <a:rPr lang="tr-TR" baseline="30000" dirty="0">
                <a:latin typeface="Arial" pitchFamily="34" charset="0"/>
                <a:cs typeface="Arial" pitchFamily="34" charset="0"/>
              </a:rPr>
              <a:t>2</a:t>
            </a:r>
            <a:r>
              <a:rPr lang="tr-TR" dirty="0">
                <a:latin typeface="Arial" pitchFamily="34" charset="0"/>
                <a:cs typeface="Arial" pitchFamily="34" charset="0"/>
              </a:rPr>
              <a:t>)</a:t>
            </a:r>
          </a:p>
          <a:p>
            <a:pPr algn="just"/>
            <a:r>
              <a:rPr lang="tr-TR" b="1" dirty="0">
                <a:latin typeface="Arial" pitchFamily="34" charset="0"/>
                <a:cs typeface="Arial" pitchFamily="34" charset="0"/>
              </a:rPr>
              <a:t>T</a:t>
            </a:r>
            <a:r>
              <a:rPr lang="tr-TR" b="1" baseline="-25000" dirty="0">
                <a:latin typeface="Arial" pitchFamily="34" charset="0"/>
                <a:cs typeface="Arial" pitchFamily="34" charset="0"/>
              </a:rPr>
              <a:t>LR </a:t>
            </a:r>
            <a:r>
              <a:rPr lang="tr-TR" b="1" dirty="0">
                <a:latin typeface="Arial" pitchFamily="34" charset="0"/>
                <a:cs typeface="Arial" pitchFamily="34" charset="0"/>
              </a:rPr>
              <a:t>: </a:t>
            </a:r>
            <a:r>
              <a:rPr lang="tr-TR" dirty="0">
                <a:latin typeface="Arial" pitchFamily="34" charset="0"/>
                <a:cs typeface="Arial" pitchFamily="34" charset="0"/>
              </a:rPr>
              <a:t>Mahal hava sıcaklığı (°C)</a:t>
            </a:r>
          </a:p>
          <a:p>
            <a:pPr algn="just"/>
            <a:r>
              <a:rPr lang="tr-TR" b="1" dirty="0" err="1">
                <a:latin typeface="Arial" pitchFamily="34" charset="0"/>
                <a:cs typeface="Arial" pitchFamily="34" charset="0"/>
              </a:rPr>
              <a:t>T</a:t>
            </a:r>
            <a:r>
              <a:rPr lang="tr-TR" b="1" baseline="-25000" dirty="0" err="1">
                <a:latin typeface="Arial" pitchFamily="34" charset="0"/>
                <a:cs typeface="Arial" pitchFamily="34" charset="0"/>
              </a:rPr>
              <a:t>La</a:t>
            </a:r>
            <a:r>
              <a:rPr lang="tr-TR" b="1" baseline="-25000" dirty="0">
                <a:latin typeface="Arial" pitchFamily="34" charset="0"/>
                <a:cs typeface="Arial" pitchFamily="34" charset="0"/>
              </a:rPr>
              <a:t> </a:t>
            </a:r>
            <a:r>
              <a:rPr lang="tr-TR" b="1" dirty="0">
                <a:latin typeface="Arial" pitchFamily="34" charset="0"/>
                <a:cs typeface="Arial" pitchFamily="34" charset="0"/>
              </a:rPr>
              <a:t>: </a:t>
            </a:r>
            <a:r>
              <a:rPr lang="tr-TR" dirty="0">
                <a:latin typeface="Arial" pitchFamily="34" charset="0"/>
                <a:cs typeface="Arial" pitchFamily="34" charset="0"/>
              </a:rPr>
              <a:t>Dış hava sıcaklığı (°C)</a:t>
            </a:r>
          </a:p>
          <a:p>
            <a:pPr algn="just"/>
            <a:endParaRPr lang="tr-TR" dirty="0">
              <a:latin typeface="Arial" pitchFamily="34" charset="0"/>
              <a:cs typeface="Arial" pitchFamily="34" charset="0"/>
            </a:endParaRPr>
          </a:p>
          <a:p>
            <a:pPr algn="just"/>
            <a:endParaRPr lang="tr-TR" dirty="0">
              <a:latin typeface="Arial" pitchFamily="34" charset="0"/>
              <a:cs typeface="Arial" pitchFamily="34" charset="0"/>
            </a:endParaRPr>
          </a:p>
          <a:p>
            <a:pPr algn="ctr"/>
            <a:r>
              <a:rPr lang="tr-TR" b="1" cap="all" dirty="0">
                <a:latin typeface="Arial" pitchFamily="34" charset="0"/>
                <a:cs typeface="Arial" pitchFamily="34" charset="0"/>
              </a:rPr>
              <a:t>Pencerelerden </a:t>
            </a:r>
            <a:r>
              <a:rPr lang="tr-TR" b="1" cap="all" dirty="0" err="1">
                <a:latin typeface="Arial" pitchFamily="34" charset="0"/>
                <a:cs typeface="Arial" pitchFamily="34" charset="0"/>
              </a:rPr>
              <a:t>IşInImla</a:t>
            </a:r>
            <a:r>
              <a:rPr lang="tr-TR" b="1" cap="all" dirty="0">
                <a:latin typeface="Arial" pitchFamily="34" charset="0"/>
                <a:cs typeface="Arial" pitchFamily="34" charset="0"/>
              </a:rPr>
              <a:t> Gelen </a:t>
            </a:r>
            <a:r>
              <a:rPr lang="tr-TR" b="1" cap="all" dirty="0" err="1">
                <a:latin typeface="Arial" pitchFamily="34" charset="0"/>
                <a:cs typeface="Arial" pitchFamily="34" charset="0"/>
              </a:rPr>
              <a:t>IsI</a:t>
            </a:r>
            <a:r>
              <a:rPr lang="tr-TR" b="1" cap="all" dirty="0">
                <a:latin typeface="Arial" pitchFamily="34" charset="0"/>
                <a:cs typeface="Arial" pitchFamily="34" charset="0"/>
              </a:rPr>
              <a:t> </a:t>
            </a:r>
            <a:r>
              <a:rPr lang="tr-TR" b="1" cap="all" dirty="0" err="1">
                <a:latin typeface="Arial" pitchFamily="34" charset="0"/>
                <a:cs typeface="Arial" pitchFamily="34" charset="0"/>
              </a:rPr>
              <a:t>KazancI</a:t>
            </a:r>
            <a:r>
              <a:rPr lang="tr-TR" b="1" cap="all" dirty="0">
                <a:latin typeface="Arial" pitchFamily="34" charset="0"/>
                <a:cs typeface="Arial" pitchFamily="34" charset="0"/>
              </a:rPr>
              <a:t> </a:t>
            </a:r>
            <a:r>
              <a:rPr lang="tr-TR" b="1" dirty="0">
                <a:latin typeface="Arial" pitchFamily="34" charset="0"/>
                <a:cs typeface="Arial" pitchFamily="34" charset="0"/>
              </a:rPr>
              <a:t>(Q</a:t>
            </a:r>
            <a:r>
              <a:rPr lang="tr-TR" b="1" baseline="-25000" dirty="0">
                <a:latin typeface="Arial" pitchFamily="34" charset="0"/>
                <a:cs typeface="Arial" pitchFamily="34" charset="0"/>
              </a:rPr>
              <a:t>S</a:t>
            </a:r>
            <a:r>
              <a:rPr lang="tr-TR" b="1" dirty="0">
                <a:latin typeface="Arial" pitchFamily="34" charset="0"/>
                <a:cs typeface="Arial" pitchFamily="34" charset="0"/>
              </a:rPr>
              <a:t>)</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Pencerelerden ışınım ile gelen güneş ısısı, pencerenin yapısı, bulunduğu konum ve zamana bağlı olarak değişkenlik göstermektedir.</a:t>
            </a:r>
          </a:p>
        </p:txBody>
      </p:sp>
      <p:sp>
        <p:nvSpPr>
          <p:cNvPr id="3" name="2 Aşağı Ok"/>
          <p:cNvSpPr/>
          <p:nvPr/>
        </p:nvSpPr>
        <p:spPr>
          <a:xfrm>
            <a:off x="4500562" y="6000768"/>
            <a:ext cx="28575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785794"/>
            <a:ext cx="8643998" cy="3693319"/>
          </a:xfrm>
          <a:prstGeom prst="rect">
            <a:avLst/>
          </a:prstGeom>
        </p:spPr>
        <p:txBody>
          <a:bodyPr wrap="square">
            <a:spAutoFit/>
          </a:bodyPr>
          <a:lstStyle/>
          <a:p>
            <a:r>
              <a:rPr lang="pt-BR" b="1" dirty="0">
                <a:latin typeface="Arial" pitchFamily="34" charset="0"/>
                <a:cs typeface="Arial" pitchFamily="34" charset="0"/>
              </a:rPr>
              <a:t>Q</a:t>
            </a:r>
            <a:r>
              <a:rPr lang="pt-BR" b="1" baseline="-25000" dirty="0">
                <a:latin typeface="Arial" pitchFamily="34" charset="0"/>
                <a:cs typeface="Arial" pitchFamily="34" charset="0"/>
              </a:rPr>
              <a:t>S</a:t>
            </a:r>
            <a:r>
              <a:rPr lang="pt-BR" b="1" dirty="0">
                <a:latin typeface="Arial" pitchFamily="34" charset="0"/>
                <a:cs typeface="Arial" pitchFamily="34" charset="0"/>
              </a:rPr>
              <a:t> = [A</a:t>
            </a:r>
            <a:r>
              <a:rPr lang="pt-BR" b="1" baseline="-25000" dirty="0">
                <a:latin typeface="Arial" pitchFamily="34" charset="0"/>
                <a:cs typeface="Arial" pitchFamily="34" charset="0"/>
              </a:rPr>
              <a:t>1</a:t>
            </a:r>
            <a:r>
              <a:rPr lang="pt-BR" b="1" dirty="0">
                <a:latin typeface="Arial" pitchFamily="34" charset="0"/>
                <a:cs typeface="Arial" pitchFamily="34" charset="0"/>
              </a:rPr>
              <a:t> . Imax + (A - A</a:t>
            </a:r>
            <a:r>
              <a:rPr lang="pt-BR" b="1" baseline="-25000" dirty="0">
                <a:latin typeface="Arial" pitchFamily="34" charset="0"/>
                <a:cs typeface="Arial" pitchFamily="34" charset="0"/>
              </a:rPr>
              <a:t>1</a:t>
            </a:r>
            <a:r>
              <a:rPr lang="pt-BR" b="1" dirty="0">
                <a:latin typeface="Arial" pitchFamily="34" charset="0"/>
                <a:cs typeface="Arial" pitchFamily="34" charset="0"/>
              </a:rPr>
              <a:t>) . I</a:t>
            </a:r>
            <a:r>
              <a:rPr lang="pt-BR" b="1" baseline="-25000" dirty="0">
                <a:latin typeface="Arial" pitchFamily="34" charset="0"/>
                <a:cs typeface="Arial" pitchFamily="34" charset="0"/>
              </a:rPr>
              <a:t>dif.max</a:t>
            </a:r>
            <a:r>
              <a:rPr lang="pt-BR" b="1" dirty="0">
                <a:latin typeface="Arial" pitchFamily="34" charset="0"/>
                <a:cs typeface="Arial" pitchFamily="34" charset="0"/>
              </a:rPr>
              <a:t>] . b . S</a:t>
            </a:r>
            <a:r>
              <a:rPr lang="pt-BR" b="1" baseline="-25000" dirty="0">
                <a:latin typeface="Arial" pitchFamily="34" charset="0"/>
                <a:cs typeface="Arial" pitchFamily="34" charset="0"/>
              </a:rPr>
              <a:t>a</a:t>
            </a:r>
            <a:r>
              <a:rPr lang="pt-BR" b="1" dirty="0">
                <a:latin typeface="Arial" pitchFamily="34" charset="0"/>
                <a:cs typeface="Arial" pitchFamily="34" charset="0"/>
              </a:rPr>
              <a:t> </a:t>
            </a:r>
            <a:endParaRPr lang="tr-TR" b="1" dirty="0">
              <a:latin typeface="Arial" pitchFamily="34" charset="0"/>
              <a:cs typeface="Arial" pitchFamily="34" charset="0"/>
            </a:endParaRPr>
          </a:p>
          <a:p>
            <a:endParaRPr lang="pt-BR" b="1" dirty="0">
              <a:latin typeface="Arial" pitchFamily="34" charset="0"/>
              <a:cs typeface="Arial" pitchFamily="34" charset="0"/>
            </a:endParaRPr>
          </a:p>
          <a:p>
            <a:r>
              <a:rPr lang="pt-BR" b="1" dirty="0">
                <a:latin typeface="Arial" pitchFamily="34" charset="0"/>
                <a:cs typeface="Arial" pitchFamily="34" charset="0"/>
              </a:rPr>
              <a:t>A : </a:t>
            </a:r>
            <a:r>
              <a:rPr lang="pt-BR" dirty="0">
                <a:latin typeface="Arial" pitchFamily="34" charset="0"/>
                <a:cs typeface="Arial" pitchFamily="34" charset="0"/>
              </a:rPr>
              <a:t>Toplam cam yüzey alanı (m2) </a:t>
            </a:r>
            <a:endParaRPr lang="tr-TR" dirty="0">
              <a:latin typeface="Arial" pitchFamily="34" charset="0"/>
              <a:cs typeface="Arial" pitchFamily="34" charset="0"/>
            </a:endParaRPr>
          </a:p>
          <a:p>
            <a:endParaRPr lang="pt-BR" dirty="0">
              <a:latin typeface="Arial" pitchFamily="34" charset="0"/>
              <a:cs typeface="Arial" pitchFamily="34" charset="0"/>
            </a:endParaRPr>
          </a:p>
          <a:p>
            <a:r>
              <a:rPr lang="tr-TR" b="1" dirty="0">
                <a:latin typeface="Arial" pitchFamily="34" charset="0"/>
                <a:cs typeface="Arial" pitchFamily="34" charset="0"/>
              </a:rPr>
              <a:t>A≈ </a:t>
            </a:r>
            <a:r>
              <a:rPr lang="tr-TR" b="1" dirty="0" err="1">
                <a:latin typeface="Arial" pitchFamily="34" charset="0"/>
                <a:cs typeface="Arial" pitchFamily="34" charset="0"/>
              </a:rPr>
              <a:t>g</a:t>
            </a:r>
            <a:r>
              <a:rPr lang="tr-TR" b="1" baseline="-25000" dirty="0" err="1">
                <a:latin typeface="Arial" pitchFamily="34" charset="0"/>
                <a:cs typeface="Arial" pitchFamily="34" charset="0"/>
              </a:rPr>
              <a:t>v</a:t>
            </a:r>
            <a:r>
              <a:rPr lang="tr-TR" b="1" dirty="0">
                <a:latin typeface="Arial" pitchFamily="34" charset="0"/>
                <a:cs typeface="Arial" pitchFamily="34" charset="0"/>
              </a:rPr>
              <a:t> . A</a:t>
            </a:r>
            <a:r>
              <a:rPr lang="tr-TR" b="1" baseline="-25000" dirty="0">
                <a:latin typeface="Arial" pitchFamily="34" charset="0"/>
                <a:cs typeface="Arial" pitchFamily="34" charset="0"/>
              </a:rPr>
              <a:t>M</a:t>
            </a:r>
            <a:r>
              <a:rPr lang="tr-TR" b="1" dirty="0">
                <a:latin typeface="Arial" pitchFamily="34" charset="0"/>
                <a:cs typeface="Arial" pitchFamily="34" charset="0"/>
              </a:rPr>
              <a:t> </a:t>
            </a:r>
          </a:p>
          <a:p>
            <a:endParaRPr lang="tr-TR" b="1" dirty="0">
              <a:latin typeface="Arial" pitchFamily="34" charset="0"/>
              <a:cs typeface="Arial" pitchFamily="34" charset="0"/>
            </a:endParaRPr>
          </a:p>
          <a:p>
            <a:r>
              <a:rPr lang="tr-TR" b="1" dirty="0" err="1">
                <a:latin typeface="Arial" pitchFamily="34" charset="0"/>
                <a:cs typeface="Arial" pitchFamily="34" charset="0"/>
              </a:rPr>
              <a:t>g</a:t>
            </a:r>
            <a:r>
              <a:rPr lang="tr-TR" b="1" baseline="-25000" dirty="0" err="1">
                <a:latin typeface="Arial" pitchFamily="34" charset="0"/>
                <a:cs typeface="Arial" pitchFamily="34" charset="0"/>
              </a:rPr>
              <a:t>v</a:t>
            </a:r>
            <a:r>
              <a:rPr lang="tr-TR" b="1" dirty="0">
                <a:latin typeface="Arial" pitchFamily="34" charset="0"/>
                <a:cs typeface="Arial" pitchFamily="34" charset="0"/>
              </a:rPr>
              <a:t> : </a:t>
            </a:r>
            <a:r>
              <a:rPr lang="tr-TR" dirty="0">
                <a:latin typeface="Arial" pitchFamily="34" charset="0"/>
                <a:cs typeface="Arial" pitchFamily="34" charset="0"/>
              </a:rPr>
              <a:t>Pencerelerde cam yüzey alanı katsayısı (Çizelge 8.15.) </a:t>
            </a:r>
          </a:p>
          <a:p>
            <a:r>
              <a:rPr lang="en-US" b="1" dirty="0">
                <a:latin typeface="Arial" pitchFamily="34" charset="0"/>
                <a:cs typeface="Arial" pitchFamily="34" charset="0"/>
              </a:rPr>
              <a:t>A</a:t>
            </a:r>
            <a:r>
              <a:rPr lang="en-US" b="1" baseline="-25000" dirty="0">
                <a:latin typeface="Arial" pitchFamily="34" charset="0"/>
                <a:cs typeface="Arial" pitchFamily="34" charset="0"/>
              </a:rPr>
              <a:t>M</a:t>
            </a:r>
            <a:r>
              <a:rPr lang="en-US" b="1" dirty="0">
                <a:latin typeface="Arial" pitchFamily="34" charset="0"/>
                <a:cs typeface="Arial" pitchFamily="34" charset="0"/>
              </a:rPr>
              <a:t> : </a:t>
            </a:r>
            <a:r>
              <a:rPr lang="en-US" dirty="0" err="1">
                <a:latin typeface="Arial" pitchFamily="34" charset="0"/>
                <a:cs typeface="Arial" pitchFamily="34" charset="0"/>
              </a:rPr>
              <a:t>Pencere</a:t>
            </a:r>
            <a:r>
              <a:rPr lang="en-US" dirty="0">
                <a:latin typeface="Arial" pitchFamily="34" charset="0"/>
                <a:cs typeface="Arial" pitchFamily="34" charset="0"/>
              </a:rPr>
              <a:t> </a:t>
            </a:r>
            <a:r>
              <a:rPr lang="en-US" dirty="0" err="1">
                <a:latin typeface="Arial" pitchFamily="34" charset="0"/>
                <a:cs typeface="Arial" pitchFamily="34" charset="0"/>
              </a:rPr>
              <a:t>yapı</a:t>
            </a:r>
            <a:r>
              <a:rPr lang="en-US" dirty="0">
                <a:latin typeface="Arial" pitchFamily="34" charset="0"/>
                <a:cs typeface="Arial" pitchFamily="34" charset="0"/>
              </a:rPr>
              <a:t> </a:t>
            </a:r>
            <a:r>
              <a:rPr lang="en-US" dirty="0" err="1">
                <a:latin typeface="Arial" pitchFamily="34" charset="0"/>
                <a:cs typeface="Arial" pitchFamily="34" charset="0"/>
              </a:rPr>
              <a:t>açıklık</a:t>
            </a:r>
            <a:r>
              <a:rPr lang="en-US" dirty="0">
                <a:latin typeface="Arial" pitchFamily="34" charset="0"/>
                <a:cs typeface="Arial" pitchFamily="34" charset="0"/>
              </a:rPr>
              <a:t> </a:t>
            </a:r>
            <a:r>
              <a:rPr lang="en-US" dirty="0" err="1">
                <a:latin typeface="Arial" pitchFamily="34" charset="0"/>
                <a:cs typeface="Arial" pitchFamily="34" charset="0"/>
              </a:rPr>
              <a:t>alanı</a:t>
            </a:r>
            <a:r>
              <a:rPr lang="en-US" dirty="0">
                <a:latin typeface="Arial" pitchFamily="34" charset="0"/>
                <a:cs typeface="Arial" pitchFamily="34" charset="0"/>
              </a:rPr>
              <a:t> (m2) </a:t>
            </a:r>
          </a:p>
          <a:p>
            <a:r>
              <a:rPr lang="tr-TR" b="1" dirty="0">
                <a:latin typeface="Arial" pitchFamily="34" charset="0"/>
                <a:cs typeface="Arial" pitchFamily="34" charset="0"/>
              </a:rPr>
              <a:t>A</a:t>
            </a:r>
            <a:r>
              <a:rPr lang="tr-TR" b="1" baseline="-25000" dirty="0">
                <a:latin typeface="Arial" pitchFamily="34" charset="0"/>
                <a:cs typeface="Arial" pitchFamily="34" charset="0"/>
              </a:rPr>
              <a:t>1</a:t>
            </a:r>
            <a:r>
              <a:rPr lang="tr-TR" b="1" dirty="0">
                <a:latin typeface="Arial" pitchFamily="34" charset="0"/>
                <a:cs typeface="Arial" pitchFamily="34" charset="0"/>
              </a:rPr>
              <a:t> : </a:t>
            </a:r>
            <a:r>
              <a:rPr lang="tr-TR" dirty="0">
                <a:latin typeface="Arial" pitchFamily="34" charset="0"/>
                <a:cs typeface="Arial" pitchFamily="34" charset="0"/>
              </a:rPr>
              <a:t>Güneş gören cam yüzey alanı (m2) </a:t>
            </a:r>
          </a:p>
          <a:p>
            <a:r>
              <a:rPr lang="tr-TR" b="1" dirty="0" err="1">
                <a:latin typeface="Arial" pitchFamily="34" charset="0"/>
                <a:cs typeface="Arial" pitchFamily="34" charset="0"/>
              </a:rPr>
              <a:t>I</a:t>
            </a:r>
            <a:r>
              <a:rPr lang="tr-TR" b="1" baseline="-25000" dirty="0" err="1">
                <a:latin typeface="Arial" pitchFamily="34" charset="0"/>
                <a:cs typeface="Arial" pitchFamily="34" charset="0"/>
              </a:rPr>
              <a:t>max</a:t>
            </a:r>
            <a:r>
              <a:rPr lang="tr-TR" b="1" dirty="0">
                <a:latin typeface="Arial" pitchFamily="34" charset="0"/>
                <a:cs typeface="Arial" pitchFamily="34" charset="0"/>
              </a:rPr>
              <a:t> : </a:t>
            </a:r>
            <a:r>
              <a:rPr lang="tr-TR" dirty="0">
                <a:latin typeface="Arial" pitchFamily="34" charset="0"/>
                <a:cs typeface="Arial" pitchFamily="34" charset="0"/>
              </a:rPr>
              <a:t>En fazla güneş ışınımı değeri (W/m2) (Çizelge 8.16.) </a:t>
            </a:r>
          </a:p>
          <a:p>
            <a:r>
              <a:rPr lang="tr-TR" b="1" dirty="0" err="1">
                <a:latin typeface="Arial" pitchFamily="34" charset="0"/>
                <a:cs typeface="Arial" pitchFamily="34" charset="0"/>
              </a:rPr>
              <a:t>I</a:t>
            </a:r>
            <a:r>
              <a:rPr lang="tr-TR" b="1" baseline="-25000" dirty="0" err="1">
                <a:latin typeface="Arial" pitchFamily="34" charset="0"/>
                <a:cs typeface="Arial" pitchFamily="34" charset="0"/>
              </a:rPr>
              <a:t>dif</a:t>
            </a:r>
            <a:r>
              <a:rPr lang="tr-TR" b="1" baseline="-25000" dirty="0">
                <a:latin typeface="Arial" pitchFamily="34" charset="0"/>
                <a:cs typeface="Arial" pitchFamily="34" charset="0"/>
              </a:rPr>
              <a:t>.</a:t>
            </a:r>
            <a:r>
              <a:rPr lang="tr-TR" b="1" baseline="-25000" dirty="0" err="1">
                <a:latin typeface="Arial" pitchFamily="34" charset="0"/>
                <a:cs typeface="Arial" pitchFamily="34" charset="0"/>
              </a:rPr>
              <a:t>max</a:t>
            </a:r>
            <a:r>
              <a:rPr lang="tr-TR" b="1" dirty="0">
                <a:latin typeface="Arial" pitchFamily="34" charset="0"/>
                <a:cs typeface="Arial" pitchFamily="34" charset="0"/>
              </a:rPr>
              <a:t> : </a:t>
            </a:r>
            <a:r>
              <a:rPr lang="tr-TR" dirty="0">
                <a:latin typeface="Arial" pitchFamily="34" charset="0"/>
                <a:cs typeface="Arial" pitchFamily="34" charset="0"/>
              </a:rPr>
              <a:t>Çizelge 8.16. ‘dan kuzey yön maksimum değeri </a:t>
            </a:r>
          </a:p>
          <a:p>
            <a:r>
              <a:rPr lang="tr-TR" dirty="0">
                <a:latin typeface="Arial" pitchFamily="34" charset="0"/>
                <a:cs typeface="Arial" pitchFamily="34" charset="0"/>
              </a:rPr>
              <a:t>b : Pencere geçirgenlik faktörü (Çizelge 8.17.) </a:t>
            </a:r>
          </a:p>
          <a:p>
            <a:r>
              <a:rPr lang="tr-TR" b="1" dirty="0" err="1">
                <a:latin typeface="Arial" pitchFamily="34" charset="0"/>
                <a:cs typeface="Arial" pitchFamily="34" charset="0"/>
              </a:rPr>
              <a:t>S</a:t>
            </a:r>
            <a:r>
              <a:rPr lang="tr-TR" b="1" baseline="-25000" dirty="0" err="1">
                <a:latin typeface="Arial" pitchFamily="34" charset="0"/>
                <a:cs typeface="Arial" pitchFamily="34" charset="0"/>
              </a:rPr>
              <a:t>a</a:t>
            </a:r>
            <a:r>
              <a:rPr lang="tr-TR" b="1" dirty="0">
                <a:latin typeface="Arial" pitchFamily="34" charset="0"/>
                <a:cs typeface="Arial" pitchFamily="34" charset="0"/>
              </a:rPr>
              <a:t> : </a:t>
            </a:r>
            <a:r>
              <a:rPr lang="tr-TR" dirty="0">
                <a:latin typeface="Arial" pitchFamily="34" charset="0"/>
                <a:cs typeface="Arial" pitchFamily="34" charset="0"/>
              </a:rPr>
              <a:t>Dışarı için ışınım yük faktörü (Çizelge 8.18.) </a:t>
            </a:r>
          </a:p>
        </p:txBody>
      </p:sp>
      <p:pic>
        <p:nvPicPr>
          <p:cNvPr id="2050" name="Picture 2"/>
          <p:cNvPicPr>
            <a:picLocks noChangeAspect="1" noChangeArrowheads="1"/>
          </p:cNvPicPr>
          <p:nvPr/>
        </p:nvPicPr>
        <p:blipFill>
          <a:blip r:embed="rId2"/>
          <a:srcRect/>
          <a:stretch>
            <a:fillRect/>
          </a:stretch>
        </p:blipFill>
        <p:spPr bwMode="auto">
          <a:xfrm>
            <a:off x="1571604" y="4514874"/>
            <a:ext cx="6419850" cy="234315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571472" y="1199078"/>
            <a:ext cx="8001056" cy="5087442"/>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214414" y="642918"/>
            <a:ext cx="6588624" cy="250593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1342116" y="3143248"/>
            <a:ext cx="6373156" cy="3663035"/>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164406" y="428604"/>
            <a:ext cx="6550866" cy="250033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214414" y="3000372"/>
            <a:ext cx="6429420" cy="373283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928670"/>
            <a:ext cx="8715436" cy="5632311"/>
          </a:xfrm>
          <a:prstGeom prst="rect">
            <a:avLst/>
          </a:prstGeom>
        </p:spPr>
        <p:txBody>
          <a:bodyPr wrap="square">
            <a:spAutoFit/>
          </a:bodyPr>
          <a:lstStyle/>
          <a:p>
            <a:pPr algn="just"/>
            <a:r>
              <a:rPr lang="tr-TR" b="1" dirty="0">
                <a:latin typeface="Arial" pitchFamily="34" charset="0"/>
                <a:cs typeface="Arial" pitchFamily="34" charset="0"/>
              </a:rPr>
              <a:t>ISI KAZANCI HESABI (Q</a:t>
            </a:r>
            <a:r>
              <a:rPr lang="tr-TR" b="1" baseline="-25000" dirty="0">
                <a:latin typeface="Arial" pitchFamily="34" charset="0"/>
                <a:cs typeface="Arial" pitchFamily="34" charset="0"/>
              </a:rPr>
              <a:t>K</a:t>
            </a:r>
            <a:r>
              <a:rPr lang="tr-TR" b="1" dirty="0">
                <a:latin typeface="Arial" pitchFamily="34" charset="0"/>
                <a:cs typeface="Arial" pitchFamily="34" charset="0"/>
              </a:rPr>
              <a:t> )</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Yaz iklimlendirmesinde mahallin ısıtılması yerine, serinletilmesine ihtiyaç duyulur. Üretilen ya da dışarıdan, istek dışı olarak güneşten, değişik yollarla gelen ısı kadar serin havanın </a:t>
            </a:r>
            <a:r>
              <a:rPr lang="tr-TR" dirty="0" err="1">
                <a:latin typeface="Arial" pitchFamily="34" charset="0"/>
                <a:cs typeface="Arial" pitchFamily="34" charset="0"/>
              </a:rPr>
              <a:t>mahale</a:t>
            </a:r>
            <a:r>
              <a:rPr lang="tr-TR" dirty="0">
                <a:latin typeface="Arial" pitchFamily="34" charset="0"/>
                <a:cs typeface="Arial" pitchFamily="34" charset="0"/>
              </a:rPr>
              <a:t> verilmesi gerekir. Ancak bu durumda sözü edilen mahallin havası istenilen serinlikte tutulabilir. </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Bu amaçla; iklimlendirme tesisatı yapılacak olan </a:t>
            </a:r>
            <a:r>
              <a:rPr lang="tr-TR" dirty="0" err="1">
                <a:latin typeface="Arial" pitchFamily="34" charset="0"/>
                <a:cs typeface="Arial" pitchFamily="34" charset="0"/>
              </a:rPr>
              <a:t>mahale</a:t>
            </a:r>
            <a:r>
              <a:rPr lang="tr-TR" dirty="0">
                <a:latin typeface="Arial" pitchFamily="34" charset="0"/>
                <a:cs typeface="Arial" pitchFamily="34" charset="0"/>
              </a:rPr>
              <a:t> herhangi bir şekilde </a:t>
            </a:r>
            <a:r>
              <a:rPr lang="tr-TR" dirty="0" err="1">
                <a:latin typeface="Arial" pitchFamily="34" charset="0"/>
                <a:cs typeface="Arial" pitchFamily="34" charset="0"/>
              </a:rPr>
              <a:t>dışardan</a:t>
            </a:r>
            <a:r>
              <a:rPr lang="tr-TR" dirty="0">
                <a:latin typeface="Arial" pitchFamily="34" charset="0"/>
                <a:cs typeface="Arial" pitchFamily="34" charset="0"/>
              </a:rPr>
              <a:t> giren ya da içerden üretilen ve hesaplanarak tespit edilen toplam ısı miktarına o </a:t>
            </a:r>
            <a:r>
              <a:rPr lang="tr-TR" dirty="0" err="1">
                <a:latin typeface="Arial" pitchFamily="34" charset="0"/>
                <a:cs typeface="Arial" pitchFamily="34" charset="0"/>
              </a:rPr>
              <a:t>mahalin</a:t>
            </a:r>
            <a:r>
              <a:rPr lang="tr-TR" dirty="0">
                <a:latin typeface="Arial" pitchFamily="34" charset="0"/>
                <a:cs typeface="Arial" pitchFamily="34" charset="0"/>
              </a:rPr>
              <a:t> </a:t>
            </a:r>
            <a:r>
              <a:rPr lang="tr-TR" b="1" dirty="0">
                <a:latin typeface="Arial" pitchFamily="34" charset="0"/>
                <a:cs typeface="Arial" pitchFamily="34" charset="0"/>
              </a:rPr>
              <a:t>“ısı kazancı” </a:t>
            </a:r>
            <a:r>
              <a:rPr lang="tr-TR" dirty="0">
                <a:latin typeface="Arial" pitchFamily="34" charset="0"/>
                <a:cs typeface="Arial" pitchFamily="34" charset="0"/>
              </a:rPr>
              <a:t>adı verilmektedir.</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Binanın toplam ısı kazancını (Q</a:t>
            </a:r>
            <a:r>
              <a:rPr lang="tr-TR" baseline="-25000" dirty="0">
                <a:latin typeface="Arial" pitchFamily="34" charset="0"/>
                <a:cs typeface="Arial" pitchFamily="34" charset="0"/>
              </a:rPr>
              <a:t>K</a:t>
            </a:r>
            <a:r>
              <a:rPr lang="tr-TR" dirty="0">
                <a:latin typeface="Arial" pitchFamily="34" charset="0"/>
                <a:cs typeface="Arial" pitchFamily="34" charset="0"/>
              </a:rPr>
              <a:t>), iklimlendirme tesisatı yapılacak mahallerin ısı kazançlarının toplamı teşkil eder. Bu iç ısı kazancı (</a:t>
            </a:r>
            <a:r>
              <a:rPr lang="tr-TR" dirty="0" err="1">
                <a:latin typeface="Arial" pitchFamily="34" charset="0"/>
                <a:cs typeface="Arial" pitchFamily="34" charset="0"/>
              </a:rPr>
              <a:t>Q</a:t>
            </a:r>
            <a:r>
              <a:rPr lang="tr-TR" baseline="-25000" dirty="0" err="1">
                <a:latin typeface="Arial" pitchFamily="34" charset="0"/>
                <a:cs typeface="Arial" pitchFamily="34" charset="0"/>
              </a:rPr>
              <a:t>i</a:t>
            </a:r>
            <a:r>
              <a:rPr lang="tr-TR" dirty="0">
                <a:latin typeface="Arial" pitchFamily="34" charset="0"/>
                <a:cs typeface="Arial" pitchFamily="34" charset="0"/>
              </a:rPr>
              <a:t>) ve dış ısı kazancı (Q</a:t>
            </a:r>
            <a:r>
              <a:rPr lang="tr-TR" baseline="-25000" dirty="0">
                <a:latin typeface="Arial" pitchFamily="34" charset="0"/>
                <a:cs typeface="Arial" pitchFamily="34" charset="0"/>
              </a:rPr>
              <a:t>D</a:t>
            </a:r>
            <a:r>
              <a:rPr lang="tr-TR" dirty="0">
                <a:latin typeface="Arial" pitchFamily="34" charset="0"/>
                <a:cs typeface="Arial" pitchFamily="34" charset="0"/>
              </a:rPr>
              <a:t>) olmak </a:t>
            </a:r>
            <a:r>
              <a:rPr lang="tr-TR" dirty="0" err="1">
                <a:latin typeface="Arial" pitchFamily="34" charset="0"/>
                <a:cs typeface="Arial" pitchFamily="34" charset="0"/>
              </a:rPr>
              <a:t>uzere</a:t>
            </a:r>
            <a:r>
              <a:rPr lang="tr-TR" dirty="0">
                <a:latin typeface="Arial" pitchFamily="34" charset="0"/>
                <a:cs typeface="Arial" pitchFamily="34" charset="0"/>
              </a:rPr>
              <a:t> ikiye ayrılır:</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K</a:t>
            </a:r>
            <a:r>
              <a:rPr lang="tr-TR" b="1" dirty="0">
                <a:latin typeface="Arial" pitchFamily="34" charset="0"/>
                <a:cs typeface="Arial" pitchFamily="34" charset="0"/>
              </a:rPr>
              <a:t> = </a:t>
            </a:r>
            <a:r>
              <a:rPr lang="tr-TR" b="1" dirty="0" err="1">
                <a:latin typeface="Arial" pitchFamily="34" charset="0"/>
                <a:cs typeface="Arial" pitchFamily="34" charset="0"/>
              </a:rPr>
              <a:t>Q</a:t>
            </a:r>
            <a:r>
              <a:rPr lang="tr-TR" b="1" baseline="-25000" dirty="0" err="1">
                <a:latin typeface="Arial" pitchFamily="34" charset="0"/>
                <a:cs typeface="Arial" pitchFamily="34" charset="0"/>
              </a:rPr>
              <a:t>i</a:t>
            </a:r>
            <a:r>
              <a:rPr lang="tr-TR" b="1" dirty="0">
                <a:latin typeface="Arial" pitchFamily="34" charset="0"/>
                <a:cs typeface="Arial" pitchFamily="34" charset="0"/>
              </a:rPr>
              <a:t> + Q</a:t>
            </a:r>
            <a:r>
              <a:rPr lang="tr-TR" b="1" baseline="-25000" dirty="0">
                <a:latin typeface="Arial" pitchFamily="34" charset="0"/>
                <a:cs typeface="Arial" pitchFamily="34" charset="0"/>
              </a:rPr>
              <a:t>D</a:t>
            </a:r>
            <a:r>
              <a:rPr lang="tr-TR" b="1" dirty="0">
                <a:latin typeface="Arial" pitchFamily="34" charset="0"/>
                <a:cs typeface="Arial" pitchFamily="34" charset="0"/>
              </a:rPr>
              <a:t> (W)</a:t>
            </a:r>
          </a:p>
          <a:p>
            <a:pPr algn="just"/>
            <a:endParaRPr lang="tr-TR" b="1" dirty="0">
              <a:latin typeface="Arial" pitchFamily="34" charset="0"/>
              <a:cs typeface="Arial" pitchFamily="34" charset="0"/>
            </a:endParaRP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K</a:t>
            </a:r>
            <a:r>
              <a:rPr lang="tr-TR" b="1" dirty="0">
                <a:latin typeface="Arial" pitchFamily="34" charset="0"/>
                <a:cs typeface="Arial" pitchFamily="34" charset="0"/>
              </a:rPr>
              <a:t> : Toplam ısı kazancı (W)</a:t>
            </a:r>
          </a:p>
          <a:p>
            <a:pPr algn="just"/>
            <a:r>
              <a:rPr lang="tr-TR" b="1" dirty="0" err="1">
                <a:latin typeface="Arial" pitchFamily="34" charset="0"/>
                <a:cs typeface="Arial" pitchFamily="34" charset="0"/>
              </a:rPr>
              <a:t>Q</a:t>
            </a:r>
            <a:r>
              <a:rPr lang="tr-TR" b="1" baseline="-25000" dirty="0" err="1">
                <a:latin typeface="Arial" pitchFamily="34" charset="0"/>
                <a:cs typeface="Arial" pitchFamily="34" charset="0"/>
              </a:rPr>
              <a:t>i</a:t>
            </a:r>
            <a:r>
              <a:rPr lang="tr-TR" b="1" baseline="-25000" dirty="0">
                <a:latin typeface="Arial" pitchFamily="34" charset="0"/>
                <a:cs typeface="Arial" pitchFamily="34" charset="0"/>
              </a:rPr>
              <a:t> </a:t>
            </a:r>
            <a:r>
              <a:rPr lang="tr-TR" b="1" dirty="0">
                <a:latin typeface="Arial" pitchFamily="34" charset="0"/>
                <a:cs typeface="Arial" pitchFamily="34" charset="0"/>
              </a:rPr>
              <a:t>: İç ısı kazancı (W)</a:t>
            </a: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D</a:t>
            </a:r>
            <a:r>
              <a:rPr lang="tr-TR" b="1" dirty="0">
                <a:latin typeface="Arial" pitchFamily="34" charset="0"/>
                <a:cs typeface="Arial" pitchFamily="34" charset="0"/>
              </a:rPr>
              <a:t> : Dış ısı kazancı (W)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1142984"/>
            <a:ext cx="8572560" cy="4339650"/>
          </a:xfrm>
          <a:prstGeom prst="rect">
            <a:avLst/>
          </a:prstGeom>
        </p:spPr>
        <p:txBody>
          <a:bodyPr wrap="square">
            <a:spAutoFit/>
          </a:bodyPr>
          <a:lstStyle/>
          <a:p>
            <a:pPr algn="just"/>
            <a:r>
              <a:rPr lang="tr-TR" b="1" dirty="0">
                <a:latin typeface="Arial" pitchFamily="34" charset="0"/>
                <a:cs typeface="Arial" pitchFamily="34" charset="0"/>
              </a:rPr>
              <a:t>İç Isı Kazancı (</a:t>
            </a:r>
            <a:r>
              <a:rPr lang="tr-TR" b="1" dirty="0" err="1">
                <a:latin typeface="Arial" pitchFamily="34" charset="0"/>
                <a:cs typeface="Arial" pitchFamily="34" charset="0"/>
              </a:rPr>
              <a:t>Q</a:t>
            </a:r>
            <a:r>
              <a:rPr lang="tr-TR" b="1" baseline="-25000" dirty="0" err="1">
                <a:latin typeface="Arial" pitchFamily="34" charset="0"/>
                <a:cs typeface="Arial" pitchFamily="34" charset="0"/>
              </a:rPr>
              <a:t>i</a:t>
            </a:r>
            <a:r>
              <a:rPr lang="tr-TR" b="1" dirty="0">
                <a:latin typeface="Arial" pitchFamily="34" charset="0"/>
                <a:cs typeface="Arial" pitchFamily="34" charset="0"/>
              </a:rPr>
              <a:t>) </a:t>
            </a:r>
          </a:p>
          <a:p>
            <a:pPr algn="just"/>
            <a:endParaRPr lang="tr-TR" b="1" dirty="0">
              <a:latin typeface="Arial" pitchFamily="34" charset="0"/>
              <a:cs typeface="Arial" pitchFamily="34" charset="0"/>
            </a:endParaRPr>
          </a:p>
          <a:p>
            <a:pPr algn="just"/>
            <a:r>
              <a:rPr lang="tr-TR" dirty="0">
                <a:latin typeface="Arial" pitchFamily="34" charset="0"/>
                <a:cs typeface="Arial" pitchFamily="34" charset="0"/>
              </a:rPr>
              <a:t>İç ısı kazancı; mahal içinde, tamamen dış etkenlerden bağımsız olarak oluşan ısıların toplamıdır. </a:t>
            </a:r>
          </a:p>
          <a:p>
            <a:pPr algn="just"/>
            <a:endParaRPr lang="tr-TR" dirty="0">
              <a:latin typeface="Arial" pitchFamily="34" charset="0"/>
              <a:cs typeface="Arial" pitchFamily="34" charset="0"/>
            </a:endParaRPr>
          </a:p>
          <a:p>
            <a:pPr algn="just"/>
            <a:endParaRPr lang="tr-TR" b="1" dirty="0">
              <a:latin typeface="Arial" pitchFamily="34" charset="0"/>
              <a:cs typeface="Arial" pitchFamily="34" charset="0"/>
            </a:endParaRPr>
          </a:p>
          <a:p>
            <a:pPr algn="just"/>
            <a:r>
              <a:rPr lang="tr-TR" sz="2400" b="1" dirty="0" err="1">
                <a:latin typeface="Arial" pitchFamily="34" charset="0"/>
                <a:cs typeface="Arial" pitchFamily="34" charset="0"/>
              </a:rPr>
              <a:t>Q</a:t>
            </a:r>
            <a:r>
              <a:rPr lang="tr-TR" sz="2400" b="1" baseline="-25000" dirty="0" err="1">
                <a:latin typeface="Arial" pitchFamily="34" charset="0"/>
                <a:cs typeface="Arial" pitchFamily="34" charset="0"/>
              </a:rPr>
              <a:t>i</a:t>
            </a:r>
            <a:r>
              <a:rPr lang="tr-TR" sz="2400" b="1" dirty="0">
                <a:latin typeface="Arial" pitchFamily="34" charset="0"/>
                <a:cs typeface="Arial" pitchFamily="34" charset="0"/>
              </a:rPr>
              <a:t> = Q</a:t>
            </a:r>
            <a:r>
              <a:rPr lang="tr-TR" sz="2400" b="1" baseline="-25000" dirty="0">
                <a:latin typeface="Arial" pitchFamily="34" charset="0"/>
                <a:cs typeface="Arial" pitchFamily="34" charset="0"/>
              </a:rPr>
              <a:t>P</a:t>
            </a:r>
            <a:r>
              <a:rPr lang="tr-TR" sz="2400" b="1" dirty="0">
                <a:latin typeface="Arial" pitchFamily="34" charset="0"/>
                <a:cs typeface="Arial" pitchFamily="34" charset="0"/>
              </a:rPr>
              <a:t> + Q</a:t>
            </a:r>
            <a:r>
              <a:rPr lang="tr-TR" sz="2400" b="1" baseline="-25000" dirty="0">
                <a:latin typeface="Arial" pitchFamily="34" charset="0"/>
                <a:cs typeface="Arial" pitchFamily="34" charset="0"/>
              </a:rPr>
              <a:t>B</a:t>
            </a:r>
            <a:r>
              <a:rPr lang="tr-TR" sz="2400" b="1" dirty="0">
                <a:latin typeface="Arial" pitchFamily="34" charset="0"/>
                <a:cs typeface="Arial" pitchFamily="34" charset="0"/>
              </a:rPr>
              <a:t> + Q</a:t>
            </a:r>
            <a:r>
              <a:rPr lang="tr-TR" sz="2400" b="1" baseline="-25000" dirty="0">
                <a:latin typeface="Arial" pitchFamily="34" charset="0"/>
                <a:cs typeface="Arial" pitchFamily="34" charset="0"/>
              </a:rPr>
              <a:t>M</a:t>
            </a:r>
            <a:r>
              <a:rPr lang="tr-TR" sz="2400" b="1" dirty="0">
                <a:latin typeface="Arial" pitchFamily="34" charset="0"/>
                <a:cs typeface="Arial" pitchFamily="34" charset="0"/>
              </a:rPr>
              <a:t> + Q</a:t>
            </a:r>
            <a:r>
              <a:rPr lang="tr-TR" sz="2400" b="1" baseline="-25000" dirty="0">
                <a:latin typeface="Arial" pitchFamily="34" charset="0"/>
                <a:cs typeface="Arial" pitchFamily="34" charset="0"/>
              </a:rPr>
              <a:t>G</a:t>
            </a:r>
            <a:r>
              <a:rPr lang="tr-TR" sz="2400" b="1" dirty="0">
                <a:latin typeface="Arial" pitchFamily="34" charset="0"/>
                <a:cs typeface="Arial" pitchFamily="34" charset="0"/>
              </a:rPr>
              <a:t> + Q</a:t>
            </a:r>
            <a:r>
              <a:rPr lang="tr-TR" sz="2400" b="1" baseline="-25000" dirty="0">
                <a:latin typeface="Arial" pitchFamily="34" charset="0"/>
                <a:cs typeface="Arial" pitchFamily="34" charset="0"/>
              </a:rPr>
              <a:t>C</a:t>
            </a:r>
            <a:r>
              <a:rPr lang="tr-TR" sz="2400" b="1" dirty="0">
                <a:latin typeface="Arial" pitchFamily="34" charset="0"/>
                <a:cs typeface="Arial" pitchFamily="34" charset="0"/>
              </a:rPr>
              <a:t> + Q</a:t>
            </a:r>
            <a:r>
              <a:rPr lang="tr-TR" sz="2400" b="1" baseline="-25000" dirty="0">
                <a:latin typeface="Arial" pitchFamily="34" charset="0"/>
                <a:cs typeface="Arial" pitchFamily="34" charset="0"/>
              </a:rPr>
              <a:t>R</a:t>
            </a:r>
            <a:r>
              <a:rPr lang="tr-TR" sz="2400" b="1" dirty="0">
                <a:latin typeface="Arial" pitchFamily="34" charset="0"/>
                <a:cs typeface="Arial" pitchFamily="34" charset="0"/>
              </a:rPr>
              <a:t> (W)</a:t>
            </a:r>
          </a:p>
          <a:p>
            <a:pPr algn="just"/>
            <a:endParaRPr lang="tr-TR" dirty="0">
              <a:latin typeface="Arial" pitchFamily="34" charset="0"/>
              <a:cs typeface="Arial" pitchFamily="34" charset="0"/>
            </a:endParaRP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P</a:t>
            </a:r>
            <a:r>
              <a:rPr lang="tr-TR" b="1" dirty="0">
                <a:latin typeface="Arial" pitchFamily="34" charset="0"/>
                <a:cs typeface="Arial" pitchFamily="34" charset="0"/>
              </a:rPr>
              <a:t> :</a:t>
            </a:r>
            <a:r>
              <a:rPr lang="tr-TR" dirty="0">
                <a:latin typeface="Arial" pitchFamily="34" charset="0"/>
                <a:cs typeface="Arial" pitchFamily="34" charset="0"/>
              </a:rPr>
              <a:t> İnsanlardan gelen ısı kazancı (W)</a:t>
            </a: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B</a:t>
            </a:r>
            <a:r>
              <a:rPr lang="tr-TR" b="1" dirty="0">
                <a:latin typeface="Arial" pitchFamily="34" charset="0"/>
                <a:cs typeface="Arial" pitchFamily="34" charset="0"/>
              </a:rPr>
              <a:t> : </a:t>
            </a:r>
            <a:r>
              <a:rPr lang="tr-TR" dirty="0">
                <a:latin typeface="Arial" pitchFamily="34" charset="0"/>
                <a:cs typeface="Arial" pitchFamily="34" charset="0"/>
              </a:rPr>
              <a:t>Aydınlatmadan gelen ısı kazancı (W)</a:t>
            </a: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M</a:t>
            </a:r>
            <a:r>
              <a:rPr lang="tr-TR" b="1" dirty="0">
                <a:latin typeface="Arial" pitchFamily="34" charset="0"/>
                <a:cs typeface="Arial" pitchFamily="34" charset="0"/>
              </a:rPr>
              <a:t> : </a:t>
            </a:r>
            <a:r>
              <a:rPr lang="tr-TR" dirty="0">
                <a:latin typeface="Arial" pitchFamily="34" charset="0"/>
                <a:cs typeface="Arial" pitchFamily="34" charset="0"/>
              </a:rPr>
              <a:t>Makine ve aletlerden gelen ısı kazancı (W)</a:t>
            </a: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G</a:t>
            </a:r>
            <a:r>
              <a:rPr lang="tr-TR" b="1" dirty="0">
                <a:latin typeface="Arial" pitchFamily="34" charset="0"/>
                <a:cs typeface="Arial" pitchFamily="34" charset="0"/>
              </a:rPr>
              <a:t> : </a:t>
            </a:r>
            <a:r>
              <a:rPr lang="tr-TR" dirty="0">
                <a:latin typeface="Arial" pitchFamily="34" charset="0"/>
                <a:cs typeface="Arial" pitchFamily="34" charset="0"/>
              </a:rPr>
              <a:t>Geçici maddelerden gelen ısı kazancı (W)</a:t>
            </a: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C</a:t>
            </a:r>
            <a:r>
              <a:rPr lang="tr-TR" b="1" dirty="0">
                <a:latin typeface="Arial" pitchFamily="34" charset="0"/>
                <a:cs typeface="Arial" pitchFamily="34" charset="0"/>
              </a:rPr>
              <a:t> : </a:t>
            </a:r>
            <a:r>
              <a:rPr lang="tr-TR" dirty="0">
                <a:latin typeface="Arial" pitchFamily="34" charset="0"/>
                <a:cs typeface="Arial" pitchFamily="34" charset="0"/>
              </a:rPr>
              <a:t>Özel durumlar için </a:t>
            </a:r>
            <a:r>
              <a:rPr lang="tr-TR" dirty="0" err="1">
                <a:latin typeface="Arial" pitchFamily="34" charset="0"/>
                <a:cs typeface="Arial" pitchFamily="34" charset="0"/>
              </a:rPr>
              <a:t>mahale</a:t>
            </a:r>
            <a:r>
              <a:rPr lang="tr-TR" dirty="0">
                <a:latin typeface="Arial" pitchFamily="34" charset="0"/>
                <a:cs typeface="Arial" pitchFamily="34" charset="0"/>
              </a:rPr>
              <a:t> giren ya da çıkan ısı (W)</a:t>
            </a:r>
          </a:p>
          <a:p>
            <a:pPr algn="just"/>
            <a:r>
              <a:rPr lang="tr-TR" b="1" dirty="0">
                <a:latin typeface="Arial" pitchFamily="34" charset="0"/>
                <a:cs typeface="Arial" pitchFamily="34" charset="0"/>
              </a:rPr>
              <a:t>Q</a:t>
            </a:r>
            <a:r>
              <a:rPr lang="tr-TR" b="1" baseline="-25000" dirty="0">
                <a:latin typeface="Arial" pitchFamily="34" charset="0"/>
                <a:cs typeface="Arial" pitchFamily="34" charset="0"/>
              </a:rPr>
              <a:t>R</a:t>
            </a:r>
            <a:r>
              <a:rPr lang="tr-TR" b="1" dirty="0">
                <a:latin typeface="Arial" pitchFamily="34" charset="0"/>
                <a:cs typeface="Arial" pitchFamily="34" charset="0"/>
              </a:rPr>
              <a:t> : </a:t>
            </a:r>
            <a:r>
              <a:rPr lang="tr-TR" dirty="0">
                <a:latin typeface="Arial" pitchFamily="34" charset="0"/>
                <a:cs typeface="Arial" pitchFamily="34" charset="0"/>
              </a:rPr>
              <a:t>Komşu duvarlardan gelen ısı kazancı (W)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42844" y="754733"/>
            <a:ext cx="8572560" cy="2031325"/>
          </a:xfrm>
          <a:prstGeom prst="rect">
            <a:avLst/>
          </a:prstGeom>
        </p:spPr>
        <p:txBody>
          <a:bodyPr wrap="square">
            <a:spAutoFit/>
          </a:bodyPr>
          <a:lstStyle/>
          <a:p>
            <a:pPr algn="ctr"/>
            <a:r>
              <a:rPr lang="tr-TR" b="1" cap="all" dirty="0">
                <a:latin typeface="Arial" pitchFamily="34" charset="0"/>
                <a:cs typeface="Arial" pitchFamily="34" charset="0"/>
              </a:rPr>
              <a:t>İnsanlardan Gelen ISI </a:t>
            </a:r>
            <a:r>
              <a:rPr lang="tr-TR" b="1" cap="all" dirty="0" err="1">
                <a:latin typeface="Arial" pitchFamily="34" charset="0"/>
                <a:cs typeface="Arial" pitchFamily="34" charset="0"/>
              </a:rPr>
              <a:t>KazancI</a:t>
            </a:r>
            <a:r>
              <a:rPr lang="tr-TR" b="1" cap="all" dirty="0">
                <a:latin typeface="Arial" pitchFamily="34" charset="0"/>
                <a:cs typeface="Arial" pitchFamily="34" charset="0"/>
              </a:rPr>
              <a:t> </a:t>
            </a:r>
            <a:r>
              <a:rPr lang="tr-TR" b="1" dirty="0">
                <a:latin typeface="Arial" pitchFamily="34" charset="0"/>
                <a:cs typeface="Arial" pitchFamily="34" charset="0"/>
              </a:rPr>
              <a:t>(Q</a:t>
            </a:r>
            <a:r>
              <a:rPr lang="tr-TR" b="1" baseline="-25000" dirty="0">
                <a:latin typeface="Arial" pitchFamily="34" charset="0"/>
                <a:cs typeface="Arial" pitchFamily="34" charset="0"/>
              </a:rPr>
              <a:t>P</a:t>
            </a:r>
            <a:r>
              <a:rPr lang="tr-TR" b="1" dirty="0">
                <a:latin typeface="Arial" pitchFamily="34" charset="0"/>
                <a:cs typeface="Arial" pitchFamily="34" charset="0"/>
              </a:rPr>
              <a:t>)</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İnsan vücudunun sıcaklığı 36,5 – 37,0 °C, yüzey sıcaklığı 32 °C ve yüzey alanı da 1,8 m</a:t>
            </a:r>
            <a:r>
              <a:rPr lang="tr-TR" baseline="30000" dirty="0">
                <a:latin typeface="Arial" pitchFamily="34" charset="0"/>
                <a:cs typeface="Arial" pitchFamily="34" charset="0"/>
              </a:rPr>
              <a:t>2</a:t>
            </a:r>
            <a:r>
              <a:rPr lang="tr-TR" dirty="0">
                <a:latin typeface="Arial" pitchFamily="34" charset="0"/>
                <a:cs typeface="Arial" pitchFamily="34" charset="0"/>
              </a:rPr>
              <a:t> civarındadır. İnsanlar da diğer maddelerde olduğu gibi , çevreleriyle olan sıcaklık farkı devam ettiği müddetçe, bulundukları ortama ısı vermektedirler. İnsanlar tarafından çevreye verilen bu ısı, meşguliyet durumlarına göre, </a:t>
            </a:r>
            <a:r>
              <a:rPr lang="tr-TR" b="1" dirty="0">
                <a:latin typeface="Arial" pitchFamily="34" charset="0"/>
                <a:cs typeface="Arial" pitchFamily="34" charset="0"/>
              </a:rPr>
              <a:t>duyulur ısı (</a:t>
            </a:r>
            <a:r>
              <a:rPr lang="tr-TR" b="1" dirty="0" err="1">
                <a:latin typeface="Arial" pitchFamily="34" charset="0"/>
                <a:cs typeface="Arial" pitchFamily="34" charset="0"/>
              </a:rPr>
              <a:t>q</a:t>
            </a:r>
            <a:r>
              <a:rPr lang="tr-TR" b="1" baseline="-25000" dirty="0" err="1">
                <a:latin typeface="Arial" pitchFamily="34" charset="0"/>
                <a:cs typeface="Arial" pitchFamily="34" charset="0"/>
              </a:rPr>
              <a:t>duy</a:t>
            </a:r>
            <a:r>
              <a:rPr lang="tr-TR" b="1" dirty="0">
                <a:latin typeface="Arial" pitchFamily="34" charset="0"/>
                <a:cs typeface="Arial" pitchFamily="34" charset="0"/>
              </a:rPr>
              <a:t>) </a:t>
            </a:r>
            <a:r>
              <a:rPr lang="tr-TR" dirty="0">
                <a:latin typeface="Arial" pitchFamily="34" charset="0"/>
                <a:cs typeface="Arial" pitchFamily="34" charset="0"/>
              </a:rPr>
              <a:t>ve </a:t>
            </a:r>
            <a:r>
              <a:rPr lang="tr-TR" b="1" dirty="0">
                <a:latin typeface="Arial" pitchFamily="34" charset="0"/>
                <a:cs typeface="Arial" pitchFamily="34" charset="0"/>
              </a:rPr>
              <a:t>gizli ısı (</a:t>
            </a:r>
            <a:r>
              <a:rPr lang="tr-TR" b="1" dirty="0" err="1">
                <a:latin typeface="Arial" pitchFamily="34" charset="0"/>
                <a:cs typeface="Arial" pitchFamily="34" charset="0"/>
              </a:rPr>
              <a:t>q</a:t>
            </a:r>
            <a:r>
              <a:rPr lang="tr-TR" b="1" baseline="-25000" dirty="0" err="1">
                <a:latin typeface="Arial" pitchFamily="34" charset="0"/>
                <a:cs typeface="Arial" pitchFamily="34" charset="0"/>
              </a:rPr>
              <a:t>giz</a:t>
            </a:r>
            <a:r>
              <a:rPr lang="tr-TR" b="1" dirty="0">
                <a:latin typeface="Arial" pitchFamily="34" charset="0"/>
                <a:cs typeface="Arial" pitchFamily="34" charset="0"/>
              </a:rPr>
              <a:t>) </a:t>
            </a:r>
            <a:r>
              <a:rPr lang="tr-TR" dirty="0">
                <a:latin typeface="Arial" pitchFamily="34" charset="0"/>
                <a:cs typeface="Arial" pitchFamily="34" charset="0"/>
              </a:rPr>
              <a:t>olmak üzere iki türlüdür.</a:t>
            </a:r>
          </a:p>
        </p:txBody>
      </p:sp>
      <p:pic>
        <p:nvPicPr>
          <p:cNvPr id="1027" name="Picture 3"/>
          <p:cNvPicPr>
            <a:picLocks noChangeAspect="1" noChangeArrowheads="1"/>
          </p:cNvPicPr>
          <p:nvPr/>
        </p:nvPicPr>
        <p:blipFill>
          <a:blip r:embed="rId2"/>
          <a:srcRect/>
          <a:stretch>
            <a:fillRect/>
          </a:stretch>
        </p:blipFill>
        <p:spPr bwMode="auto">
          <a:xfrm>
            <a:off x="21426" y="2915969"/>
            <a:ext cx="4336260" cy="3942055"/>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4500562" y="2928934"/>
            <a:ext cx="4479163" cy="2357454"/>
          </a:xfrm>
          <a:prstGeom prst="rect">
            <a:avLst/>
          </a:prstGeom>
          <a:noFill/>
          <a:ln w="9525">
            <a:noFill/>
            <a:miter lim="800000"/>
            <a:headEnd/>
            <a:tailEnd/>
          </a:ln>
          <a:effectLst/>
        </p:spPr>
      </p:pic>
      <p:sp>
        <p:nvSpPr>
          <p:cNvPr id="8" name="7 Dikdörtgen"/>
          <p:cNvSpPr/>
          <p:nvPr/>
        </p:nvSpPr>
        <p:spPr>
          <a:xfrm>
            <a:off x="4357718" y="5500702"/>
            <a:ext cx="4786314" cy="1169551"/>
          </a:xfrm>
          <a:prstGeom prst="rect">
            <a:avLst/>
          </a:prstGeom>
        </p:spPr>
        <p:txBody>
          <a:bodyPr wrap="square">
            <a:spAutoFit/>
          </a:bodyPr>
          <a:lstStyle/>
          <a:p>
            <a:pPr algn="just"/>
            <a:r>
              <a:rPr lang="pt-BR" sz="1400" b="1" dirty="0">
                <a:latin typeface="Arial" pitchFamily="34" charset="0"/>
                <a:cs typeface="Arial" pitchFamily="34" charset="0"/>
              </a:rPr>
              <a:t>Q</a:t>
            </a:r>
            <a:r>
              <a:rPr lang="pt-BR" sz="1400" b="1" baseline="-25000" dirty="0">
                <a:latin typeface="Arial" pitchFamily="34" charset="0"/>
                <a:cs typeface="Arial" pitchFamily="34" charset="0"/>
              </a:rPr>
              <a:t>P</a:t>
            </a:r>
            <a:r>
              <a:rPr lang="pt-BR" sz="1400" b="1" dirty="0">
                <a:latin typeface="Arial" pitchFamily="34" charset="0"/>
                <a:cs typeface="Arial" pitchFamily="34" charset="0"/>
              </a:rPr>
              <a:t> = n . q</a:t>
            </a:r>
            <a:r>
              <a:rPr lang="pt-BR" sz="1400" b="1" baseline="-25000" dirty="0">
                <a:latin typeface="Arial" pitchFamily="34" charset="0"/>
                <a:cs typeface="Arial" pitchFamily="34" charset="0"/>
              </a:rPr>
              <a:t>P</a:t>
            </a:r>
            <a:r>
              <a:rPr lang="pt-BR" sz="1400" b="1" dirty="0">
                <a:latin typeface="Arial" pitchFamily="34" charset="0"/>
                <a:cs typeface="Arial" pitchFamily="34" charset="0"/>
              </a:rPr>
              <a:t> . S</a:t>
            </a:r>
            <a:r>
              <a:rPr lang="pt-BR" sz="1400" b="1" baseline="-25000" dirty="0">
                <a:latin typeface="Arial" pitchFamily="34" charset="0"/>
                <a:cs typeface="Arial" pitchFamily="34" charset="0"/>
              </a:rPr>
              <a:t>i</a:t>
            </a:r>
            <a:r>
              <a:rPr lang="tr-TR" sz="1400" b="1" baseline="-25000" dirty="0">
                <a:latin typeface="Arial" pitchFamily="34" charset="0"/>
                <a:cs typeface="Arial" pitchFamily="34" charset="0"/>
              </a:rPr>
              <a:t>     </a:t>
            </a:r>
            <a:r>
              <a:rPr lang="pt-BR" sz="1400" b="1" dirty="0">
                <a:latin typeface="Arial" pitchFamily="34" charset="0"/>
                <a:cs typeface="Arial" pitchFamily="34" charset="0"/>
              </a:rPr>
              <a:t> (W) </a:t>
            </a:r>
          </a:p>
          <a:p>
            <a:pPr algn="just"/>
            <a:r>
              <a:rPr lang="fi-FI" sz="1400" dirty="0">
                <a:latin typeface="Arial" pitchFamily="34" charset="0"/>
                <a:cs typeface="Arial" pitchFamily="34" charset="0"/>
              </a:rPr>
              <a:t>n : Mahalde bulunan insan sayısı </a:t>
            </a:r>
          </a:p>
          <a:p>
            <a:pPr algn="just"/>
            <a:r>
              <a:rPr lang="tr-TR" sz="1400" dirty="0" err="1">
                <a:latin typeface="Arial" pitchFamily="34" charset="0"/>
                <a:cs typeface="Arial" pitchFamily="34" charset="0"/>
              </a:rPr>
              <a:t>q</a:t>
            </a:r>
            <a:r>
              <a:rPr lang="tr-TR" sz="1400" baseline="-25000" dirty="0" err="1">
                <a:latin typeface="Arial" pitchFamily="34" charset="0"/>
                <a:cs typeface="Arial" pitchFamily="34" charset="0"/>
              </a:rPr>
              <a:t>P</a:t>
            </a:r>
            <a:r>
              <a:rPr lang="tr-TR" sz="1400" dirty="0">
                <a:latin typeface="Arial" pitchFamily="34" charset="0"/>
                <a:cs typeface="Arial" pitchFamily="34" charset="0"/>
              </a:rPr>
              <a:t> : Bir kişiden gelen ısı kazancı (W/kişi) (Çizelge 8.1.) </a:t>
            </a:r>
          </a:p>
          <a:p>
            <a:pPr algn="just"/>
            <a:r>
              <a:rPr lang="tr-TR" sz="1400" dirty="0">
                <a:latin typeface="Arial" pitchFamily="34" charset="0"/>
                <a:cs typeface="Arial" pitchFamily="34" charset="0"/>
              </a:rPr>
              <a:t>S</a:t>
            </a:r>
            <a:r>
              <a:rPr lang="tr-TR" sz="1400" baseline="-25000" dirty="0">
                <a:latin typeface="Arial" pitchFamily="34" charset="0"/>
                <a:cs typeface="Arial" pitchFamily="34" charset="0"/>
              </a:rPr>
              <a:t>i</a:t>
            </a:r>
            <a:r>
              <a:rPr lang="tr-TR" sz="1400" dirty="0">
                <a:latin typeface="Arial" pitchFamily="34" charset="0"/>
                <a:cs typeface="Arial" pitchFamily="34" charset="0"/>
              </a:rPr>
              <a:t> : İç mahaller için soğutma yük faktörü (Çizelge 8.2.‘ den % 50 </a:t>
            </a:r>
            <a:r>
              <a:rPr lang="tr-TR" sz="1400" dirty="0" err="1">
                <a:latin typeface="Arial" pitchFamily="34" charset="0"/>
                <a:cs typeface="Arial" pitchFamily="34" charset="0"/>
              </a:rPr>
              <a:t>konvektiv</a:t>
            </a:r>
            <a:r>
              <a:rPr lang="tr-TR" sz="1400" dirty="0">
                <a:latin typeface="Arial" pitchFamily="34" charset="0"/>
                <a:cs typeface="Arial" pitchFamily="34" charset="0"/>
              </a:rPr>
              <a:t> ısı yayılım oranı için)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754733"/>
            <a:ext cx="8643998" cy="2031325"/>
          </a:xfrm>
          <a:prstGeom prst="rect">
            <a:avLst/>
          </a:prstGeom>
        </p:spPr>
        <p:txBody>
          <a:bodyPr wrap="square">
            <a:spAutoFit/>
          </a:bodyPr>
          <a:lstStyle/>
          <a:p>
            <a:pPr algn="ctr"/>
            <a:r>
              <a:rPr lang="tr-TR" b="1" cap="all" dirty="0" err="1">
                <a:latin typeface="Arial" pitchFamily="34" charset="0"/>
                <a:cs typeface="Arial" pitchFamily="34" charset="0"/>
              </a:rPr>
              <a:t>AydInlatma</a:t>
            </a:r>
            <a:r>
              <a:rPr lang="tr-TR" b="1" cap="all" dirty="0">
                <a:latin typeface="Arial" pitchFamily="34" charset="0"/>
                <a:cs typeface="Arial" pitchFamily="34" charset="0"/>
              </a:rPr>
              <a:t> ISI </a:t>
            </a:r>
            <a:r>
              <a:rPr lang="tr-TR" b="1" cap="all" dirty="0" err="1">
                <a:latin typeface="Arial" pitchFamily="34" charset="0"/>
                <a:cs typeface="Arial" pitchFamily="34" charset="0"/>
              </a:rPr>
              <a:t>KazancI</a:t>
            </a:r>
            <a:r>
              <a:rPr lang="tr-TR" b="1" cap="all" dirty="0">
                <a:latin typeface="Arial" pitchFamily="34" charset="0"/>
                <a:cs typeface="Arial" pitchFamily="34" charset="0"/>
              </a:rPr>
              <a:t> </a:t>
            </a:r>
            <a:r>
              <a:rPr lang="tr-TR" b="1" dirty="0">
                <a:latin typeface="Arial" pitchFamily="34" charset="0"/>
                <a:cs typeface="Arial" pitchFamily="34" charset="0"/>
              </a:rPr>
              <a:t>(Q</a:t>
            </a:r>
            <a:r>
              <a:rPr lang="tr-TR" b="1" baseline="-25000" dirty="0">
                <a:latin typeface="Arial" pitchFamily="34" charset="0"/>
                <a:cs typeface="Arial" pitchFamily="34" charset="0"/>
              </a:rPr>
              <a:t>B</a:t>
            </a:r>
            <a:r>
              <a:rPr lang="tr-TR" b="1" dirty="0">
                <a:latin typeface="Arial" pitchFamily="34" charset="0"/>
                <a:cs typeface="Arial" pitchFamily="34" charset="0"/>
              </a:rPr>
              <a:t>) </a:t>
            </a:r>
          </a:p>
          <a:p>
            <a:pPr algn="just"/>
            <a:endParaRPr lang="tr-TR" b="1" dirty="0">
              <a:latin typeface="Arial" pitchFamily="34" charset="0"/>
              <a:cs typeface="Arial" pitchFamily="34" charset="0"/>
            </a:endParaRPr>
          </a:p>
          <a:p>
            <a:pPr algn="just"/>
            <a:r>
              <a:rPr lang="tr-TR" dirty="0">
                <a:latin typeface="Arial" pitchFamily="34" charset="0"/>
                <a:cs typeface="Arial" pitchFamily="34" charset="0"/>
              </a:rPr>
              <a:t>	Aydınlatma araçlarından çevreye yayılan ısı şekli ve oranları Çizelge 8.3.’de verilmiştir. Çizelgede de görüldüğü gibi; bütün elektrikli aydınlatıcılarda, elektrik enerjisinin yaklaşık tamamı bir şekilde ısı ve ışık enerjisine dönüşmektedir. Isıya dönüşen bu elektrik enerjisi de mahallin ısı kazancına doğrudan etki etmektedir. </a:t>
            </a:r>
          </a:p>
        </p:txBody>
      </p:sp>
      <p:pic>
        <p:nvPicPr>
          <p:cNvPr id="1026" name="Picture 2"/>
          <p:cNvPicPr>
            <a:picLocks noChangeAspect="1" noChangeArrowheads="1"/>
          </p:cNvPicPr>
          <p:nvPr/>
        </p:nvPicPr>
        <p:blipFill>
          <a:blip r:embed="rId2"/>
          <a:srcRect/>
          <a:stretch>
            <a:fillRect/>
          </a:stretch>
        </p:blipFill>
        <p:spPr bwMode="auto">
          <a:xfrm>
            <a:off x="1304947" y="2947994"/>
            <a:ext cx="6410325" cy="1409700"/>
          </a:xfrm>
          <a:prstGeom prst="rect">
            <a:avLst/>
          </a:prstGeom>
          <a:noFill/>
          <a:ln w="9525">
            <a:noFill/>
            <a:miter lim="800000"/>
            <a:headEnd/>
            <a:tailEnd/>
          </a:ln>
          <a:effectLst/>
        </p:spPr>
      </p:pic>
      <p:sp>
        <p:nvSpPr>
          <p:cNvPr id="6" name="5 Dikdörtgen"/>
          <p:cNvSpPr/>
          <p:nvPr/>
        </p:nvSpPr>
        <p:spPr>
          <a:xfrm>
            <a:off x="357158" y="4820205"/>
            <a:ext cx="5143536" cy="1323439"/>
          </a:xfrm>
          <a:prstGeom prst="rect">
            <a:avLst/>
          </a:prstGeom>
        </p:spPr>
        <p:txBody>
          <a:bodyPr wrap="square">
            <a:spAutoFit/>
          </a:bodyPr>
          <a:lstStyle/>
          <a:p>
            <a:r>
              <a:rPr lang="tr-TR" sz="1600" b="1" dirty="0">
                <a:latin typeface="Arial" pitchFamily="34" charset="0"/>
                <a:cs typeface="Arial" pitchFamily="34" charset="0"/>
              </a:rPr>
              <a:t>Q</a:t>
            </a:r>
            <a:r>
              <a:rPr lang="tr-TR" sz="1600" b="1" baseline="-25000" dirty="0">
                <a:latin typeface="Arial" pitchFamily="34" charset="0"/>
                <a:cs typeface="Arial" pitchFamily="34" charset="0"/>
              </a:rPr>
              <a:t>B</a:t>
            </a:r>
            <a:r>
              <a:rPr lang="tr-TR" sz="1600" b="1" dirty="0">
                <a:latin typeface="Arial" pitchFamily="34" charset="0"/>
                <a:cs typeface="Arial" pitchFamily="34" charset="0"/>
              </a:rPr>
              <a:t> = P . ℓ . µ</a:t>
            </a:r>
            <a:r>
              <a:rPr lang="tr-TR" sz="1600" b="1" baseline="-25000" dirty="0">
                <a:latin typeface="Arial" pitchFamily="34" charset="0"/>
                <a:cs typeface="Arial" pitchFamily="34" charset="0"/>
              </a:rPr>
              <a:t>B</a:t>
            </a:r>
            <a:r>
              <a:rPr lang="tr-TR" sz="1600" b="1" dirty="0">
                <a:latin typeface="Arial" pitchFamily="34" charset="0"/>
                <a:cs typeface="Arial" pitchFamily="34" charset="0"/>
              </a:rPr>
              <a:t> . S</a:t>
            </a:r>
            <a:r>
              <a:rPr lang="tr-TR" sz="1600" b="1" baseline="-25000" dirty="0">
                <a:latin typeface="Arial" pitchFamily="34" charset="0"/>
                <a:cs typeface="Arial" pitchFamily="34" charset="0"/>
              </a:rPr>
              <a:t>i        </a:t>
            </a:r>
            <a:r>
              <a:rPr lang="tr-TR" sz="1600" dirty="0">
                <a:latin typeface="Arial" pitchFamily="34" charset="0"/>
                <a:cs typeface="Arial" pitchFamily="34" charset="0"/>
              </a:rPr>
              <a:t>(W) ℓ</a:t>
            </a:r>
          </a:p>
          <a:p>
            <a:r>
              <a:rPr lang="tr-TR" sz="1600" b="1" dirty="0">
                <a:latin typeface="Arial" pitchFamily="34" charset="0"/>
                <a:cs typeface="Arial" pitchFamily="34" charset="0"/>
              </a:rPr>
              <a:t>P : </a:t>
            </a:r>
            <a:r>
              <a:rPr lang="tr-TR" sz="1600" dirty="0">
                <a:latin typeface="Arial" pitchFamily="34" charset="0"/>
                <a:cs typeface="Arial" pitchFamily="34" charset="0"/>
              </a:rPr>
              <a:t>Aydınlatma araçlarının toplam anma gücü (W)</a:t>
            </a:r>
          </a:p>
          <a:p>
            <a:r>
              <a:rPr lang="tr-TR" sz="1600" b="1" dirty="0">
                <a:latin typeface="Arial" pitchFamily="34" charset="0"/>
                <a:cs typeface="Arial" pitchFamily="34" charset="0"/>
              </a:rPr>
              <a:t>ℓ : </a:t>
            </a:r>
            <a:r>
              <a:rPr lang="tr-TR" sz="1600" dirty="0">
                <a:latin typeface="Arial" pitchFamily="34" charset="0"/>
                <a:cs typeface="Arial" pitchFamily="34" charset="0"/>
              </a:rPr>
              <a:t>Eşit zaman faktörü</a:t>
            </a:r>
          </a:p>
          <a:p>
            <a:r>
              <a:rPr lang="tr-TR" sz="1600" b="1" dirty="0">
                <a:latin typeface="Arial" pitchFamily="34" charset="0"/>
                <a:cs typeface="Arial" pitchFamily="34" charset="0"/>
              </a:rPr>
              <a:t>µ</a:t>
            </a:r>
            <a:r>
              <a:rPr lang="tr-TR" sz="1600" b="1" baseline="-25000" dirty="0">
                <a:latin typeface="Arial" pitchFamily="34" charset="0"/>
                <a:cs typeface="Arial" pitchFamily="34" charset="0"/>
              </a:rPr>
              <a:t>B </a:t>
            </a:r>
            <a:r>
              <a:rPr lang="tr-TR" sz="1600" b="1" dirty="0">
                <a:latin typeface="Arial" pitchFamily="34" charset="0"/>
                <a:cs typeface="Arial" pitchFamily="34" charset="0"/>
              </a:rPr>
              <a:t>: </a:t>
            </a:r>
            <a:r>
              <a:rPr lang="tr-TR" sz="1600" dirty="0">
                <a:latin typeface="Arial" pitchFamily="34" charset="0"/>
                <a:cs typeface="Arial" pitchFamily="34" charset="0"/>
              </a:rPr>
              <a:t>Artık ısı faktörü (Çizelge 8.6.)</a:t>
            </a:r>
          </a:p>
          <a:p>
            <a:r>
              <a:rPr lang="tr-TR" sz="1600" b="1" dirty="0">
                <a:latin typeface="Arial" pitchFamily="34" charset="0"/>
                <a:cs typeface="Arial" pitchFamily="34" charset="0"/>
              </a:rPr>
              <a:t>S</a:t>
            </a:r>
            <a:r>
              <a:rPr lang="tr-TR" sz="1600" b="1" baseline="-25000" dirty="0">
                <a:latin typeface="Arial" pitchFamily="34" charset="0"/>
                <a:cs typeface="Arial" pitchFamily="34" charset="0"/>
              </a:rPr>
              <a:t>i</a:t>
            </a:r>
            <a:r>
              <a:rPr lang="tr-TR" sz="1600" b="1" dirty="0">
                <a:latin typeface="Arial" pitchFamily="34" charset="0"/>
                <a:cs typeface="Arial" pitchFamily="34" charset="0"/>
              </a:rPr>
              <a:t> : </a:t>
            </a:r>
            <a:r>
              <a:rPr lang="tr-TR" sz="1600" dirty="0">
                <a:latin typeface="Arial" pitchFamily="34" charset="0"/>
                <a:cs typeface="Arial" pitchFamily="34" charset="0"/>
              </a:rPr>
              <a:t>İç hacimler için soğutma yük faktörü (Çizelge 8.2.)</a:t>
            </a:r>
          </a:p>
        </p:txBody>
      </p:sp>
      <p:sp>
        <p:nvSpPr>
          <p:cNvPr id="5" name="4 Dikdörtgen"/>
          <p:cNvSpPr/>
          <p:nvPr/>
        </p:nvSpPr>
        <p:spPr>
          <a:xfrm>
            <a:off x="357158" y="6305156"/>
            <a:ext cx="6215105" cy="338554"/>
          </a:xfrm>
          <a:prstGeom prst="rect">
            <a:avLst/>
          </a:prstGeom>
        </p:spPr>
        <p:txBody>
          <a:bodyPr wrap="square">
            <a:spAutoFit/>
          </a:bodyPr>
          <a:lstStyle/>
          <a:p>
            <a:pPr algn="just"/>
            <a:r>
              <a:rPr lang="tr-TR" sz="1600" b="1" dirty="0">
                <a:latin typeface="Arial" pitchFamily="34" charset="0"/>
                <a:cs typeface="Arial" pitchFamily="34" charset="0"/>
              </a:rPr>
              <a:t>ℓ = </a:t>
            </a:r>
            <a:r>
              <a:rPr lang="tr-TR" sz="1600" dirty="0">
                <a:latin typeface="Arial" pitchFamily="34" charset="0"/>
                <a:cs typeface="Arial" pitchFamily="34" charset="0"/>
              </a:rPr>
              <a:t>(Gün ışığından faydalanmayan alan) </a:t>
            </a:r>
            <a:r>
              <a:rPr lang="tr-TR" sz="1600" b="1" dirty="0">
                <a:latin typeface="Arial" pitchFamily="34" charset="0"/>
                <a:cs typeface="Arial" pitchFamily="34" charset="0"/>
              </a:rPr>
              <a:t>/ </a:t>
            </a:r>
            <a:r>
              <a:rPr lang="tr-TR" sz="1600" dirty="0">
                <a:latin typeface="Arial" pitchFamily="34" charset="0"/>
                <a:cs typeface="Arial" pitchFamily="34" charset="0"/>
              </a:rPr>
              <a:t>(Toplam alan)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1406" y="285728"/>
            <a:ext cx="8929718" cy="3139321"/>
          </a:xfrm>
          <a:prstGeom prst="rect">
            <a:avLst/>
          </a:prstGeom>
        </p:spPr>
        <p:txBody>
          <a:bodyPr wrap="square">
            <a:spAutoFit/>
          </a:bodyPr>
          <a:lstStyle/>
          <a:p>
            <a:pPr algn="ctr"/>
            <a:r>
              <a:rPr lang="tr-TR" b="1" dirty="0">
                <a:latin typeface="Arial" pitchFamily="34" charset="0"/>
                <a:cs typeface="Arial" pitchFamily="34" charset="0"/>
              </a:rPr>
              <a:t>Aydınlatma Araçlarının Anma gücü (P)</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Aydınlatma araçlarının gücü, proje aşamasında henüz bilinmiyorsa aşağıdaki eşitlik ve Çizelge 8.4. yardımı ile bulunmaktadır.</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P = E</a:t>
            </a:r>
            <a:r>
              <a:rPr lang="tr-TR" b="1" baseline="-25000" dirty="0">
                <a:latin typeface="Arial" pitchFamily="34" charset="0"/>
                <a:cs typeface="Arial" pitchFamily="34" charset="0"/>
              </a:rPr>
              <a:t>N</a:t>
            </a:r>
            <a:r>
              <a:rPr lang="tr-TR" b="1" dirty="0">
                <a:latin typeface="Arial" pitchFamily="34" charset="0"/>
                <a:cs typeface="Arial" pitchFamily="34" charset="0"/>
              </a:rPr>
              <a:t>.p.A    </a:t>
            </a:r>
            <a:r>
              <a:rPr lang="tr-TR" dirty="0">
                <a:latin typeface="Arial" pitchFamily="34" charset="0"/>
                <a:cs typeface="Arial" pitchFamily="34" charset="0"/>
              </a:rPr>
              <a:t>(W)</a:t>
            </a:r>
          </a:p>
          <a:p>
            <a:pPr algn="just"/>
            <a:endParaRPr lang="tr-TR" dirty="0">
              <a:latin typeface="Arial" pitchFamily="34" charset="0"/>
              <a:cs typeface="Arial" pitchFamily="34" charset="0"/>
            </a:endParaRPr>
          </a:p>
          <a:p>
            <a:pPr algn="just"/>
            <a:r>
              <a:rPr lang="tr-TR" b="1" dirty="0">
                <a:latin typeface="Arial" pitchFamily="34" charset="0"/>
                <a:cs typeface="Arial" pitchFamily="34" charset="0"/>
              </a:rPr>
              <a:t>E</a:t>
            </a:r>
            <a:r>
              <a:rPr lang="tr-TR" b="1" baseline="-25000" dirty="0">
                <a:latin typeface="Arial" pitchFamily="34" charset="0"/>
                <a:cs typeface="Arial" pitchFamily="34" charset="0"/>
              </a:rPr>
              <a:t>N</a:t>
            </a:r>
            <a:r>
              <a:rPr lang="tr-TR" b="1" dirty="0">
                <a:latin typeface="Arial" pitchFamily="34" charset="0"/>
                <a:cs typeface="Arial" pitchFamily="34" charset="0"/>
              </a:rPr>
              <a:t>:  </a:t>
            </a:r>
            <a:r>
              <a:rPr lang="tr-TR" dirty="0">
                <a:latin typeface="Arial" pitchFamily="34" charset="0"/>
                <a:cs typeface="Arial" pitchFamily="34" charset="0"/>
              </a:rPr>
              <a:t>Anma aydınlatma şiddeti (Bu değer Çizelge 8.4. „den uygun şekilde seçilecektir.)</a:t>
            </a:r>
          </a:p>
          <a:p>
            <a:pPr algn="just"/>
            <a:r>
              <a:rPr lang="tr-TR" b="1" dirty="0">
                <a:latin typeface="Arial" pitchFamily="34" charset="0"/>
                <a:cs typeface="Arial" pitchFamily="34" charset="0"/>
              </a:rPr>
              <a:t>p:</a:t>
            </a:r>
            <a:r>
              <a:rPr lang="tr-TR" dirty="0">
                <a:latin typeface="Arial" pitchFamily="34" charset="0"/>
                <a:cs typeface="Arial" pitchFamily="34" charset="0"/>
              </a:rPr>
              <a:t> Özgül aydınlatma faktörü (W/m</a:t>
            </a:r>
            <a:r>
              <a:rPr lang="tr-TR" baseline="30000" dirty="0">
                <a:latin typeface="Arial" pitchFamily="34" charset="0"/>
                <a:cs typeface="Arial" pitchFamily="34" charset="0"/>
              </a:rPr>
              <a:t>2</a:t>
            </a:r>
            <a:r>
              <a:rPr lang="tr-TR" dirty="0">
                <a:latin typeface="Arial" pitchFamily="34" charset="0"/>
                <a:cs typeface="Arial" pitchFamily="34" charset="0"/>
              </a:rPr>
              <a:t> 1000  ℓ x) (Çizelge 8.5.), ayrıca bir ileriki slaytta verilen eşitlikle de bulunabilir.</a:t>
            </a:r>
          </a:p>
          <a:p>
            <a:pPr algn="just"/>
            <a:r>
              <a:rPr lang="tr-TR" b="1" dirty="0">
                <a:latin typeface="Arial" pitchFamily="34" charset="0"/>
                <a:cs typeface="Arial" pitchFamily="34" charset="0"/>
              </a:rPr>
              <a:t>A : </a:t>
            </a:r>
            <a:r>
              <a:rPr lang="tr-TR" dirty="0">
                <a:latin typeface="Arial" pitchFamily="34" charset="0"/>
                <a:cs typeface="Arial" pitchFamily="34" charset="0"/>
              </a:rPr>
              <a:t>Toplam taban yüzey alanı (m</a:t>
            </a:r>
            <a:r>
              <a:rPr lang="tr-TR" baseline="30000" dirty="0">
                <a:latin typeface="Arial" pitchFamily="34" charset="0"/>
                <a:cs typeface="Arial" pitchFamily="34" charset="0"/>
              </a:rPr>
              <a:t>2</a:t>
            </a:r>
            <a:r>
              <a:rPr lang="tr-TR" dirty="0">
                <a:latin typeface="Arial" pitchFamily="34" charset="0"/>
                <a:cs typeface="Arial" pitchFamily="34" charset="0"/>
              </a:rPr>
              <a:t>)</a:t>
            </a:r>
          </a:p>
        </p:txBody>
      </p:sp>
      <p:pic>
        <p:nvPicPr>
          <p:cNvPr id="3074" name="Picture 2"/>
          <p:cNvPicPr>
            <a:picLocks noChangeAspect="1" noChangeArrowheads="1"/>
          </p:cNvPicPr>
          <p:nvPr/>
        </p:nvPicPr>
        <p:blipFill>
          <a:blip r:embed="rId2"/>
          <a:srcRect/>
          <a:stretch>
            <a:fillRect/>
          </a:stretch>
        </p:blipFill>
        <p:spPr bwMode="auto">
          <a:xfrm>
            <a:off x="71406" y="3599352"/>
            <a:ext cx="4500594" cy="3115796"/>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643438" y="3629394"/>
            <a:ext cx="4429156" cy="3085754"/>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a:stretch>
            <a:fillRect/>
          </a:stretch>
        </p:blipFill>
        <p:spPr bwMode="auto">
          <a:xfrm>
            <a:off x="142844" y="3429000"/>
            <a:ext cx="4429156" cy="16892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000364" y="571480"/>
            <a:ext cx="3042273" cy="714380"/>
          </a:xfrm>
          <a:prstGeom prst="rect">
            <a:avLst/>
          </a:prstGeom>
          <a:noFill/>
          <a:ln w="9525">
            <a:noFill/>
            <a:miter lim="800000"/>
            <a:headEnd/>
            <a:tailEnd/>
          </a:ln>
          <a:effectLst/>
        </p:spPr>
      </p:pic>
      <p:sp>
        <p:nvSpPr>
          <p:cNvPr id="5" name="4 Dikdörtgen"/>
          <p:cNvSpPr/>
          <p:nvPr/>
        </p:nvSpPr>
        <p:spPr>
          <a:xfrm>
            <a:off x="285720" y="214290"/>
            <a:ext cx="8501122" cy="369332"/>
          </a:xfrm>
          <a:prstGeom prst="rect">
            <a:avLst/>
          </a:prstGeom>
          <a:solidFill>
            <a:schemeClr val="bg1"/>
          </a:solidFill>
        </p:spPr>
        <p:txBody>
          <a:bodyPr wrap="square">
            <a:spAutoFit/>
          </a:bodyPr>
          <a:lstStyle/>
          <a:p>
            <a:pPr algn="ctr"/>
            <a:r>
              <a:rPr lang="tr-TR" b="1" dirty="0">
                <a:latin typeface="Arial" pitchFamily="34" charset="0"/>
                <a:cs typeface="Arial" pitchFamily="34" charset="0"/>
              </a:rPr>
              <a:t>Özgül Aydınlatma Faktörü (p)</a:t>
            </a:r>
          </a:p>
        </p:txBody>
      </p:sp>
      <p:sp>
        <p:nvSpPr>
          <p:cNvPr id="6" name="5 Dikdörtgen"/>
          <p:cNvSpPr/>
          <p:nvPr/>
        </p:nvSpPr>
        <p:spPr>
          <a:xfrm>
            <a:off x="214282" y="1428736"/>
            <a:ext cx="8715436" cy="2062103"/>
          </a:xfrm>
          <a:prstGeom prst="rect">
            <a:avLst/>
          </a:prstGeom>
        </p:spPr>
        <p:txBody>
          <a:bodyPr wrap="square">
            <a:spAutoFit/>
          </a:bodyPr>
          <a:lstStyle/>
          <a:p>
            <a:pPr algn="just"/>
            <a:r>
              <a:rPr lang="tr-TR" sz="1600" b="1" dirty="0">
                <a:latin typeface="Arial" pitchFamily="34" charset="0"/>
                <a:cs typeface="Arial" pitchFamily="34" charset="0"/>
              </a:rPr>
              <a:t>1,25 : </a:t>
            </a:r>
            <a:r>
              <a:rPr lang="tr-TR" sz="1600" dirty="0">
                <a:latin typeface="Arial" pitchFamily="34" charset="0"/>
                <a:cs typeface="Arial" pitchFamily="34" charset="0"/>
              </a:rPr>
              <a:t>Lamba kirlilik faktörü</a:t>
            </a:r>
          </a:p>
          <a:p>
            <a:pPr algn="just"/>
            <a:r>
              <a:rPr lang="el-GR" sz="1600" b="1" dirty="0">
                <a:latin typeface="Arial" pitchFamily="34" charset="0"/>
                <a:cs typeface="Arial" pitchFamily="34" charset="0"/>
              </a:rPr>
              <a:t>η</a:t>
            </a:r>
            <a:r>
              <a:rPr lang="tr-TR" sz="1600" b="1" dirty="0">
                <a:latin typeface="Arial" pitchFamily="34" charset="0"/>
                <a:cs typeface="Arial" pitchFamily="34" charset="0"/>
              </a:rPr>
              <a:t>: </a:t>
            </a:r>
            <a:r>
              <a:rPr lang="tr-TR" sz="1600" dirty="0">
                <a:latin typeface="Arial" pitchFamily="34" charset="0"/>
                <a:cs typeface="Arial" pitchFamily="34" charset="0"/>
              </a:rPr>
              <a:t>Lamba ışık akısı (ℓ m/W) (Çizelge 8.5.) ℓ</a:t>
            </a:r>
          </a:p>
          <a:p>
            <a:pPr algn="just"/>
            <a:r>
              <a:rPr lang="el-GR" sz="1600" b="1" dirty="0">
                <a:latin typeface="Arial" pitchFamily="34" charset="0"/>
                <a:cs typeface="Arial" pitchFamily="34" charset="0"/>
              </a:rPr>
              <a:t>η</a:t>
            </a:r>
            <a:r>
              <a:rPr lang="tr-TR" sz="1600" b="1" baseline="-25000" dirty="0">
                <a:latin typeface="Arial" pitchFamily="34" charset="0"/>
                <a:cs typeface="Arial" pitchFamily="34" charset="0"/>
              </a:rPr>
              <a:t>LB</a:t>
            </a:r>
            <a:r>
              <a:rPr lang="tr-TR" sz="1600" b="1" dirty="0">
                <a:latin typeface="Arial" pitchFamily="34" charset="0"/>
                <a:cs typeface="Arial" pitchFamily="34" charset="0"/>
              </a:rPr>
              <a:t> : </a:t>
            </a:r>
            <a:r>
              <a:rPr lang="tr-TR" sz="1600" dirty="0">
                <a:latin typeface="Arial" pitchFamily="34" charset="0"/>
                <a:cs typeface="Arial" pitchFamily="34" charset="0"/>
              </a:rPr>
              <a:t>Aydınlatmanın işletme verimi</a:t>
            </a:r>
          </a:p>
          <a:p>
            <a:pPr algn="just"/>
            <a:r>
              <a:rPr lang="el-GR" sz="1600" b="1" dirty="0">
                <a:latin typeface="Arial" pitchFamily="34" charset="0"/>
                <a:cs typeface="Arial" pitchFamily="34" charset="0"/>
              </a:rPr>
              <a:t>η</a:t>
            </a:r>
            <a:r>
              <a:rPr lang="tr-TR" sz="1600" b="1" baseline="-25000" dirty="0">
                <a:latin typeface="Arial" pitchFamily="34" charset="0"/>
                <a:cs typeface="Arial" pitchFamily="34" charset="0"/>
              </a:rPr>
              <a:t>R</a:t>
            </a:r>
            <a:r>
              <a:rPr lang="tr-TR" sz="1600" b="1" dirty="0">
                <a:latin typeface="Arial" pitchFamily="34" charset="0"/>
                <a:cs typeface="Arial" pitchFamily="34" charset="0"/>
              </a:rPr>
              <a:t> : </a:t>
            </a:r>
            <a:r>
              <a:rPr lang="tr-TR" sz="1600" dirty="0">
                <a:latin typeface="Arial" pitchFamily="34" charset="0"/>
                <a:cs typeface="Arial" pitchFamily="34" charset="0"/>
              </a:rPr>
              <a:t>Hacim etkinlik derecesi</a:t>
            </a:r>
          </a:p>
          <a:p>
            <a:pPr algn="just"/>
            <a:r>
              <a:rPr lang="el-GR" sz="1600" b="1" dirty="0">
                <a:latin typeface="Arial" pitchFamily="34" charset="0"/>
                <a:cs typeface="Arial" pitchFamily="34" charset="0"/>
              </a:rPr>
              <a:t>η</a:t>
            </a:r>
            <a:r>
              <a:rPr lang="tr-TR" sz="1600" b="1" baseline="-25000" dirty="0">
                <a:latin typeface="Arial" pitchFamily="34" charset="0"/>
                <a:cs typeface="Arial" pitchFamily="34" charset="0"/>
              </a:rPr>
              <a:t>B</a:t>
            </a:r>
            <a:r>
              <a:rPr lang="tr-TR" sz="1600" b="1" dirty="0">
                <a:latin typeface="Arial" pitchFamily="34" charset="0"/>
                <a:cs typeface="Arial" pitchFamily="34" charset="0"/>
              </a:rPr>
              <a:t> : </a:t>
            </a:r>
            <a:r>
              <a:rPr lang="el-GR" sz="1600" b="1" dirty="0">
                <a:latin typeface="Arial" pitchFamily="34" charset="0"/>
                <a:cs typeface="Arial" pitchFamily="34" charset="0"/>
              </a:rPr>
              <a:t>η</a:t>
            </a:r>
            <a:r>
              <a:rPr lang="tr-TR" sz="1600" b="1" baseline="-25000" dirty="0">
                <a:latin typeface="Arial" pitchFamily="34" charset="0"/>
                <a:cs typeface="Arial" pitchFamily="34" charset="0"/>
              </a:rPr>
              <a:t>LB</a:t>
            </a:r>
            <a:r>
              <a:rPr lang="tr-TR" sz="1600" b="1" dirty="0">
                <a:latin typeface="Arial" pitchFamily="34" charset="0"/>
                <a:cs typeface="Arial" pitchFamily="34" charset="0"/>
              </a:rPr>
              <a:t>.</a:t>
            </a:r>
            <a:r>
              <a:rPr lang="el-GR" sz="1600" b="1" dirty="0">
                <a:latin typeface="Arial" pitchFamily="34" charset="0"/>
                <a:cs typeface="Arial" pitchFamily="34" charset="0"/>
              </a:rPr>
              <a:t> η</a:t>
            </a:r>
            <a:r>
              <a:rPr lang="tr-TR" sz="1600" b="1" baseline="-25000" dirty="0">
                <a:latin typeface="Arial" pitchFamily="34" charset="0"/>
                <a:cs typeface="Arial" pitchFamily="34" charset="0"/>
              </a:rPr>
              <a:t>R</a:t>
            </a:r>
            <a:r>
              <a:rPr lang="tr-TR" sz="1600" b="1" dirty="0">
                <a:latin typeface="Arial" pitchFamily="34" charset="0"/>
                <a:cs typeface="Arial" pitchFamily="34" charset="0"/>
              </a:rPr>
              <a:t>  </a:t>
            </a:r>
            <a:r>
              <a:rPr lang="tr-TR" sz="1600" dirty="0">
                <a:latin typeface="Arial" pitchFamily="34" charset="0"/>
                <a:cs typeface="Arial" pitchFamily="34" charset="0"/>
              </a:rPr>
              <a:t>–Aydınlatma etkinlik derecesi (verimi) olarak adlandırılır. (Bu değerler Çizelge 8.5. ‘de verilmiştir.)</a:t>
            </a:r>
          </a:p>
          <a:p>
            <a:pPr algn="just"/>
            <a:endParaRPr lang="tr-TR" sz="1600" dirty="0">
              <a:latin typeface="Arial" pitchFamily="34" charset="0"/>
              <a:cs typeface="Arial" pitchFamily="34" charset="0"/>
            </a:endParaRPr>
          </a:p>
          <a:p>
            <a:pPr algn="just"/>
            <a:r>
              <a:rPr lang="tr-TR" sz="1600" dirty="0">
                <a:latin typeface="Arial" pitchFamily="34" charset="0"/>
                <a:cs typeface="Arial" pitchFamily="34" charset="0"/>
              </a:rPr>
              <a:t>1 </a:t>
            </a:r>
            <a:r>
              <a:rPr lang="tr-TR" sz="1600" dirty="0" err="1">
                <a:latin typeface="Arial" pitchFamily="34" charset="0"/>
                <a:cs typeface="Arial" pitchFamily="34" charset="0"/>
              </a:rPr>
              <a:t>Lüx</a:t>
            </a:r>
            <a:r>
              <a:rPr lang="tr-TR" sz="1600" dirty="0">
                <a:latin typeface="Arial" pitchFamily="34" charset="0"/>
                <a:cs typeface="Arial" pitchFamily="34" charset="0"/>
              </a:rPr>
              <a:t> = 1 Lümen / Metrekare;       1 ℓx = ℓm/m2</a:t>
            </a:r>
          </a:p>
        </p:txBody>
      </p:sp>
      <p:pic>
        <p:nvPicPr>
          <p:cNvPr id="4099" name="Picture 3"/>
          <p:cNvPicPr>
            <a:picLocks noChangeAspect="1" noChangeArrowheads="1"/>
          </p:cNvPicPr>
          <p:nvPr/>
        </p:nvPicPr>
        <p:blipFill>
          <a:blip r:embed="rId3"/>
          <a:srcRect/>
          <a:stretch>
            <a:fillRect/>
          </a:stretch>
        </p:blipFill>
        <p:spPr bwMode="auto">
          <a:xfrm>
            <a:off x="1857356" y="3571852"/>
            <a:ext cx="5806592" cy="328614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950127"/>
            <a:ext cx="8858280" cy="3693319"/>
          </a:xfrm>
          <a:prstGeom prst="rect">
            <a:avLst/>
          </a:prstGeom>
        </p:spPr>
        <p:txBody>
          <a:bodyPr wrap="square">
            <a:spAutoFit/>
          </a:bodyPr>
          <a:lstStyle/>
          <a:p>
            <a:pPr algn="ctr"/>
            <a:r>
              <a:rPr lang="tr-TR" b="1" dirty="0">
                <a:latin typeface="Arial" pitchFamily="34" charset="0"/>
                <a:cs typeface="Arial" pitchFamily="34" charset="0"/>
              </a:rPr>
              <a:t>Eşit Zaman Faktörü (ℓ</a:t>
            </a:r>
            <a:r>
              <a:rPr lang="tr-TR" b="1" baseline="-25000" dirty="0">
                <a:latin typeface="Arial" pitchFamily="34" charset="0"/>
                <a:cs typeface="Arial" pitchFamily="34" charset="0"/>
              </a:rPr>
              <a:t>1</a:t>
            </a:r>
            <a:r>
              <a:rPr lang="tr-TR" b="1" dirty="0">
                <a:latin typeface="Arial" pitchFamily="34" charset="0"/>
                <a:cs typeface="Arial" pitchFamily="34" charset="0"/>
              </a:rPr>
              <a:t>) </a:t>
            </a:r>
          </a:p>
          <a:p>
            <a:pPr algn="ctr"/>
            <a:endParaRPr lang="tr-TR" b="1" dirty="0">
              <a:latin typeface="Arial" pitchFamily="34" charset="0"/>
              <a:cs typeface="Arial" pitchFamily="34" charset="0"/>
            </a:endParaRPr>
          </a:p>
          <a:p>
            <a:pPr algn="just"/>
            <a:r>
              <a:rPr lang="tr-TR" dirty="0">
                <a:latin typeface="Arial" pitchFamily="34" charset="0"/>
                <a:cs typeface="Arial" pitchFamily="34" charset="0"/>
              </a:rPr>
              <a:t>	Hesabı yapılan mahalde bulunan toplam lambalardan, aynı anda açık bulunanların yüzdesi eşit zaman faktörü olarak ifade edilir. Eşit zaman faktörü daha çok büyük mahaller için söz konusudur. Gün ışığından faydalanma durumuna göre tespit edilir. Mesela; geniş bir büroda, dışa yakın kısımlar gün ışığından faydalanma imkanına sahipken, iç bölümler gündüzleri bile aydınlatma aracı kullanmak durumundadır. </a:t>
            </a:r>
          </a:p>
          <a:p>
            <a:pPr algn="just"/>
            <a:endParaRPr lang="tr-TR" dirty="0">
              <a:latin typeface="Arial" pitchFamily="34" charset="0"/>
              <a:cs typeface="Arial" pitchFamily="34" charset="0"/>
            </a:endParaRPr>
          </a:p>
          <a:p>
            <a:pPr algn="just"/>
            <a:r>
              <a:rPr lang="tr-TR" dirty="0">
                <a:latin typeface="Arial" pitchFamily="34" charset="0"/>
                <a:cs typeface="Arial" pitchFamily="34" charset="0"/>
              </a:rPr>
              <a:t>	Hesaplama sırasında mahalde kaç lamba bulanacağı bilinemediğinden, eşit zaman faktörü tahmini değerlerle yaklaşık olarak tespit edilmektedir. Bu nedenle, yaklaşık olarak, gün ışığından faydalanamayan toplam yüzey alanının toplam taban yüzey alanına bölünerek eşit zaman yük faktörü tespit edilmektedir.</a:t>
            </a:r>
          </a:p>
        </p:txBody>
      </p:sp>
      <p:sp>
        <p:nvSpPr>
          <p:cNvPr id="5" name="4 Dikdörtgen"/>
          <p:cNvSpPr/>
          <p:nvPr/>
        </p:nvSpPr>
        <p:spPr>
          <a:xfrm>
            <a:off x="1071538" y="5000636"/>
            <a:ext cx="6786610" cy="400110"/>
          </a:xfrm>
          <a:prstGeom prst="rect">
            <a:avLst/>
          </a:prstGeom>
        </p:spPr>
        <p:txBody>
          <a:bodyPr wrap="square">
            <a:spAutoFit/>
          </a:bodyPr>
          <a:lstStyle/>
          <a:p>
            <a:pPr algn="just"/>
            <a:r>
              <a:rPr lang="tr-TR" sz="2000" b="1" dirty="0">
                <a:latin typeface="Arial" pitchFamily="34" charset="0"/>
                <a:cs typeface="Arial" pitchFamily="34" charset="0"/>
              </a:rPr>
              <a:t>ℓ = </a:t>
            </a:r>
            <a:r>
              <a:rPr lang="tr-TR" sz="2000" dirty="0">
                <a:latin typeface="Arial" pitchFamily="34" charset="0"/>
                <a:cs typeface="Arial" pitchFamily="34" charset="0"/>
              </a:rPr>
              <a:t>(Gün ışığından faydalanmayan alan) </a:t>
            </a:r>
            <a:r>
              <a:rPr lang="tr-TR" sz="2000" b="1" dirty="0">
                <a:latin typeface="Arial" pitchFamily="34" charset="0"/>
                <a:cs typeface="Arial" pitchFamily="34" charset="0"/>
              </a:rPr>
              <a:t>/ </a:t>
            </a:r>
            <a:r>
              <a:rPr lang="tr-TR" sz="2000" dirty="0">
                <a:latin typeface="Arial" pitchFamily="34" charset="0"/>
                <a:cs typeface="Arial" pitchFamily="34" charset="0"/>
              </a:rPr>
              <a:t>(Toplam alan)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583</TotalTime>
  <Words>2224</Words>
  <Application>Microsoft Office PowerPoint</Application>
  <PresentationFormat>Ekran Gösterisi (4:3)</PresentationFormat>
  <Paragraphs>198</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Calibri</vt:lpstr>
      <vt:lpstr>Constantia</vt:lpstr>
      <vt:lpstr>Wingdings 2</vt:lpstr>
      <vt:lpstr>Akış</vt:lpstr>
      <vt:lpstr>  KLİMA SİSTEMLERİ ISI KAZANCI VE ISI KAYBI HESAPLARI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KLİMA SİSTEMLERİ ISI KAZANÇLARI</dc:title>
  <dc:creator>xxxxx</dc:creator>
  <cp:lastModifiedBy>HBULUT</cp:lastModifiedBy>
  <cp:revision>40</cp:revision>
  <dcterms:created xsi:type="dcterms:W3CDTF">2011-05-03T06:21:58Z</dcterms:created>
  <dcterms:modified xsi:type="dcterms:W3CDTF">2020-03-24T12:27:50Z</dcterms:modified>
</cp:coreProperties>
</file>