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80" r:id="rId2"/>
    <p:sldMasterId id="2147483726" r:id="rId3"/>
  </p:sldMasterIdLst>
  <p:notesMasterIdLst>
    <p:notesMasterId r:id="rId113"/>
  </p:notesMasterIdLst>
  <p:handoutMasterIdLst>
    <p:handoutMasterId r:id="rId114"/>
  </p:handoutMasterIdLst>
  <p:sldIdLst>
    <p:sldId id="500" r:id="rId4"/>
    <p:sldId id="325" r:id="rId5"/>
    <p:sldId id="402" r:id="rId6"/>
    <p:sldId id="379" r:id="rId7"/>
    <p:sldId id="450" r:id="rId8"/>
    <p:sldId id="380" r:id="rId9"/>
    <p:sldId id="381" r:id="rId10"/>
    <p:sldId id="382" r:id="rId11"/>
    <p:sldId id="291" r:id="rId12"/>
    <p:sldId id="327" r:id="rId13"/>
    <p:sldId id="413" r:id="rId14"/>
    <p:sldId id="326" r:id="rId15"/>
    <p:sldId id="260" r:id="rId16"/>
    <p:sldId id="261" r:id="rId17"/>
    <p:sldId id="262" r:id="rId18"/>
    <p:sldId id="277" r:id="rId19"/>
    <p:sldId id="505" r:id="rId20"/>
    <p:sldId id="452" r:id="rId21"/>
    <p:sldId id="329" r:id="rId22"/>
    <p:sldId id="263" r:id="rId23"/>
    <p:sldId id="264" r:id="rId24"/>
    <p:sldId id="331" r:id="rId25"/>
    <p:sldId id="265" r:id="rId26"/>
    <p:sldId id="266" r:id="rId27"/>
    <p:sldId id="330" r:id="rId28"/>
    <p:sldId id="293" r:id="rId29"/>
    <p:sldId id="267" r:id="rId30"/>
    <p:sldId id="269" r:id="rId31"/>
    <p:sldId id="332" r:id="rId32"/>
    <p:sldId id="333" r:id="rId33"/>
    <p:sldId id="268" r:id="rId34"/>
    <p:sldId id="270" r:id="rId35"/>
    <p:sldId id="271" r:id="rId36"/>
    <p:sldId id="334" r:id="rId37"/>
    <p:sldId id="273" r:id="rId38"/>
    <p:sldId id="335" r:id="rId39"/>
    <p:sldId id="374" r:id="rId40"/>
    <p:sldId id="375" r:id="rId41"/>
    <p:sldId id="376" r:id="rId42"/>
    <p:sldId id="453" r:id="rId43"/>
    <p:sldId id="454" r:id="rId44"/>
    <p:sldId id="455" r:id="rId45"/>
    <p:sldId id="274" r:id="rId46"/>
    <p:sldId id="456" r:id="rId47"/>
    <p:sldId id="399" r:id="rId48"/>
    <p:sldId id="400" r:id="rId49"/>
    <p:sldId id="401" r:id="rId50"/>
    <p:sldId id="457" r:id="rId51"/>
    <p:sldId id="281" r:id="rId52"/>
    <p:sldId id="282" r:id="rId53"/>
    <p:sldId id="283" r:id="rId54"/>
    <p:sldId id="338" r:id="rId55"/>
    <p:sldId id="284" r:id="rId56"/>
    <p:sldId id="294" r:id="rId57"/>
    <p:sldId id="285" r:id="rId58"/>
    <p:sldId id="286" r:id="rId59"/>
    <p:sldId id="289" r:id="rId60"/>
    <p:sldId id="290" r:id="rId61"/>
    <p:sldId id="339" r:id="rId62"/>
    <p:sldId id="458" r:id="rId63"/>
    <p:sldId id="296" r:id="rId64"/>
    <p:sldId id="297" r:id="rId65"/>
    <p:sldId id="389" r:id="rId66"/>
    <p:sldId id="298" r:id="rId67"/>
    <p:sldId id="405" r:id="rId68"/>
    <p:sldId id="406" r:id="rId69"/>
    <p:sldId id="390" r:id="rId70"/>
    <p:sldId id="391" r:id="rId71"/>
    <p:sldId id="302" r:id="rId72"/>
    <p:sldId id="303" r:id="rId73"/>
    <p:sldId id="304" r:id="rId74"/>
    <p:sldId id="305" r:id="rId75"/>
    <p:sldId id="407" r:id="rId76"/>
    <p:sldId id="506" r:id="rId77"/>
    <p:sldId id="459" r:id="rId78"/>
    <p:sldId id="432" r:id="rId79"/>
    <p:sldId id="416" r:id="rId80"/>
    <p:sldId id="418" r:id="rId81"/>
    <p:sldId id="460" r:id="rId82"/>
    <p:sldId id="417" r:id="rId83"/>
    <p:sldId id="420" r:id="rId84"/>
    <p:sldId id="421" r:id="rId85"/>
    <p:sldId id="422" r:id="rId86"/>
    <p:sldId id="434" r:id="rId87"/>
    <p:sldId id="509" r:id="rId88"/>
    <p:sldId id="510" r:id="rId89"/>
    <p:sldId id="511" r:id="rId90"/>
    <p:sldId id="512" r:id="rId91"/>
    <p:sldId id="513" r:id="rId92"/>
    <p:sldId id="514" r:id="rId93"/>
    <p:sldId id="515" r:id="rId94"/>
    <p:sldId id="516" r:id="rId95"/>
    <p:sldId id="517" r:id="rId96"/>
    <p:sldId id="518" r:id="rId97"/>
    <p:sldId id="475" r:id="rId98"/>
    <p:sldId id="498" r:id="rId99"/>
    <p:sldId id="508" r:id="rId100"/>
    <p:sldId id="496" r:id="rId101"/>
    <p:sldId id="497" r:id="rId102"/>
    <p:sldId id="499" r:id="rId103"/>
    <p:sldId id="502" r:id="rId104"/>
    <p:sldId id="478" r:id="rId105"/>
    <p:sldId id="479" r:id="rId106"/>
    <p:sldId id="503" r:id="rId107"/>
    <p:sldId id="504" r:id="rId108"/>
    <p:sldId id="494" r:id="rId109"/>
    <p:sldId id="495" r:id="rId110"/>
    <p:sldId id="519" r:id="rId111"/>
    <p:sldId id="520" r:id="rId112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pitchFamily="82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pitchFamily="82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pitchFamily="82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pitchFamily="82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pitchFamily="82" charset="2"/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99"/>
    <a:srgbClr val="FFFF00"/>
    <a:srgbClr val="DDDDDD"/>
    <a:srgbClr val="FFCCFF"/>
    <a:srgbClr val="FF99CC"/>
    <a:srgbClr val="CC0000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9" d="100"/>
          <a:sy n="109" d="100"/>
        </p:scale>
        <p:origin x="1674" y="10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024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theme" Target="theme/theme1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notesMaster" Target="notesMasters/notesMaster1.xml"/><Relationship Id="rId118" Type="http://schemas.openxmlformats.org/officeDocument/2006/relationships/tableStyles" Target="tableStyles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handoutMaster" Target="handoutMasters/handoutMaster1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presProps" Target="presProps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panose="02020603050405020304" pitchFamily="18" charset="0"/>
              </a:defRPr>
            </a:lvl1pPr>
          </a:lstStyle>
          <a:p>
            <a:fld id="{8F8A78CD-40C1-4325-948E-18B9847A46EA}" type="slidenum">
              <a:rPr lang="en-US" altLang="tr-TR"/>
              <a:pPr/>
              <a:t>‹#›</a:t>
            </a:fld>
            <a:endParaRPr lang="en-US" altLang="tr-T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8132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panose="02020603050405020304" pitchFamily="18" charset="0"/>
              </a:defRPr>
            </a:lvl1pPr>
          </a:lstStyle>
          <a:p>
            <a:fld id="{15D71862-1B71-440A-BA7C-EE4BDFE58A7F}" type="slidenum">
              <a:rPr lang="en-US" altLang="tr-TR"/>
              <a:pPr/>
              <a:t>‹#›</a:t>
            </a:fld>
            <a:endParaRPr lang="en-US" altLang="tr-T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512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DE65D67-99C1-4A8F-8C55-F1FA1F87D3AF}" type="slidenum">
              <a:rPr lang="en-US" altLang="tr-TR" sz="1300">
                <a:latin typeface="Times New Roman" panose="02020603050405020304" pitchFamily="18" charset="0"/>
              </a:rPr>
              <a:pPr/>
              <a:t>2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96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696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8B1BE40-55F6-4890-8C2B-83A75D6CB522}" type="slidenum">
              <a:rPr lang="en-US" altLang="tr-TR" sz="1300">
                <a:latin typeface="Times New Roman" panose="02020603050405020304" pitchFamily="18" charset="0"/>
              </a:rPr>
              <a:pPr/>
              <a:t>11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16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716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7FE8C31-0011-49F5-AA6B-E6408D3C5A73}" type="slidenum">
              <a:rPr lang="en-US" altLang="tr-TR" sz="1300">
                <a:latin typeface="Times New Roman" panose="02020603050405020304" pitchFamily="18" charset="0"/>
              </a:rPr>
              <a:pPr/>
              <a:t>12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37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737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EFB75E9-F038-4F9D-B33F-5AB410BFAFF8}" type="slidenum">
              <a:rPr lang="en-US" altLang="tr-TR" sz="1300">
                <a:latin typeface="Times New Roman" panose="02020603050405020304" pitchFamily="18" charset="0"/>
              </a:rPr>
              <a:pPr/>
              <a:t>13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57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757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6C0DACD-1962-45A0-918E-D02EC4E545FF}" type="slidenum">
              <a:rPr lang="en-US" altLang="tr-TR" sz="1300">
                <a:latin typeface="Times New Roman" panose="02020603050405020304" pitchFamily="18" charset="0"/>
              </a:rPr>
              <a:pPr/>
              <a:t>14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78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778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972A84E-AC41-4854-90E8-F7B2D91B3B76}" type="slidenum">
              <a:rPr lang="en-US" altLang="tr-TR" sz="1300">
                <a:latin typeface="Times New Roman" panose="02020603050405020304" pitchFamily="18" charset="0"/>
              </a:rPr>
              <a:pPr/>
              <a:t>15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98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798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BA5B795-70C2-4FB6-9EF5-408F96063D0C}" type="slidenum">
              <a:rPr lang="en-US" altLang="tr-TR" sz="1300">
                <a:latin typeface="Times New Roman" panose="02020603050405020304" pitchFamily="18" charset="0"/>
              </a:rPr>
              <a:pPr/>
              <a:t>16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29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829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310D3DA-6239-4ECC-9FD4-12374705EF69}" type="slidenum">
              <a:rPr lang="en-US" altLang="tr-TR" sz="1300">
                <a:latin typeface="Times New Roman" panose="02020603050405020304" pitchFamily="18" charset="0"/>
              </a:rPr>
              <a:pPr/>
              <a:t>18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49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849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FFA9C95-85FB-4BF2-B5F3-47B795E5E500}" type="slidenum">
              <a:rPr lang="en-US" altLang="tr-TR" sz="1300">
                <a:latin typeface="Times New Roman" panose="02020603050405020304" pitchFamily="18" charset="0"/>
              </a:rPr>
              <a:pPr/>
              <a:t>19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70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870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0F8FC4B-BFC8-458B-8DC6-802E757B491A}" type="slidenum">
              <a:rPr lang="en-US" altLang="tr-TR" sz="1300">
                <a:latin typeface="Times New Roman" panose="02020603050405020304" pitchFamily="18" charset="0"/>
              </a:rPr>
              <a:pPr/>
              <a:t>20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90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890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375EE1B-7C10-4D8F-B784-DA2B92566054}" type="slidenum">
              <a:rPr lang="en-US" altLang="tr-TR" sz="1300">
                <a:latin typeface="Times New Roman" panose="02020603050405020304" pitchFamily="18" charset="0"/>
              </a:rPr>
              <a:pPr/>
              <a:t>21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532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32AEBE2-3532-4E98-B3B8-E68DA1473510}" type="slidenum">
              <a:rPr lang="en-US" altLang="tr-TR" sz="1300">
                <a:latin typeface="Times New Roman" panose="02020603050405020304" pitchFamily="18" charset="0"/>
              </a:rPr>
              <a:pPr/>
              <a:t>3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11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911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3362110-3425-4788-9993-97A5BF1F1D1F}" type="slidenum">
              <a:rPr lang="en-US" altLang="tr-TR" sz="1300">
                <a:latin typeface="Times New Roman" panose="02020603050405020304" pitchFamily="18" charset="0"/>
              </a:rPr>
              <a:pPr/>
              <a:t>22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3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93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6980B74-7E34-431A-9D05-0AC70310C487}" type="slidenum">
              <a:rPr lang="en-US" altLang="tr-TR" sz="1300">
                <a:latin typeface="Times New Roman" panose="02020603050405020304" pitchFamily="18" charset="0"/>
              </a:rPr>
              <a:pPr/>
              <a:t>23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52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952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0CAF1B6-2296-4856-A503-2C358A31E2B1}" type="slidenum">
              <a:rPr lang="en-US" altLang="tr-TR" sz="1300">
                <a:latin typeface="Times New Roman" panose="02020603050405020304" pitchFamily="18" charset="0"/>
              </a:rPr>
              <a:pPr/>
              <a:t>24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72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972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1222B4B-5D2B-40C5-AA4E-6D168A89720D}" type="slidenum">
              <a:rPr lang="en-US" altLang="tr-TR" sz="1300">
                <a:latin typeface="Times New Roman" panose="02020603050405020304" pitchFamily="18" charset="0"/>
              </a:rPr>
              <a:pPr/>
              <a:t>25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93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993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D9FDB7D-0CAA-4284-962A-53D8CF092370}" type="slidenum">
              <a:rPr lang="en-US" altLang="tr-TR" sz="1300">
                <a:latin typeface="Times New Roman" panose="02020603050405020304" pitchFamily="18" charset="0"/>
              </a:rPr>
              <a:pPr/>
              <a:t>26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13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013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7BCCA93-572C-4E4B-BD5F-E988A8F7EEF6}" type="slidenum">
              <a:rPr lang="en-US" altLang="tr-TR" sz="1300">
                <a:latin typeface="Times New Roman" panose="02020603050405020304" pitchFamily="18" charset="0"/>
              </a:rPr>
              <a:pPr/>
              <a:t>27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34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034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BECD829-BFCD-44FD-A62E-C8DEA8039936}" type="slidenum">
              <a:rPr lang="en-US" altLang="tr-TR" sz="1300">
                <a:latin typeface="Times New Roman" panose="02020603050405020304" pitchFamily="18" charset="0"/>
              </a:rPr>
              <a:pPr/>
              <a:t>28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54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054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D935A61-9074-4405-9B64-1D12E468FF1B}" type="slidenum">
              <a:rPr lang="en-US" altLang="tr-TR" sz="1300">
                <a:latin typeface="Times New Roman" panose="02020603050405020304" pitchFamily="18" charset="0"/>
              </a:rPr>
              <a:pPr/>
              <a:t>29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75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075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357C3E6-E0E7-464B-B068-7F4ABDB49870}" type="slidenum">
              <a:rPr lang="en-US" altLang="tr-TR" sz="1300">
                <a:latin typeface="Times New Roman" panose="02020603050405020304" pitchFamily="18" charset="0"/>
              </a:rPr>
              <a:pPr/>
              <a:t>30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095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A6BE7DC-3857-49D7-AA43-8E83E8DABAFB}" type="slidenum">
              <a:rPr lang="en-US" altLang="tr-TR" sz="1300">
                <a:latin typeface="Times New Roman" panose="02020603050405020304" pitchFamily="18" charset="0"/>
              </a:rPr>
              <a:pPr/>
              <a:t>31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52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552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ECD4C9C-106A-40BF-8897-3489FA78E37F}" type="slidenum">
              <a:rPr lang="en-US" altLang="tr-TR" sz="1300">
                <a:latin typeface="Times New Roman" panose="02020603050405020304" pitchFamily="18" charset="0"/>
              </a:rPr>
              <a:pPr/>
              <a:t>4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16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116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3AFA692-1436-4C36-884C-2D7AD28B5D37}" type="slidenum">
              <a:rPr lang="en-US" altLang="tr-TR" sz="1300">
                <a:latin typeface="Times New Roman" panose="02020603050405020304" pitchFamily="18" charset="0"/>
              </a:rPr>
              <a:pPr/>
              <a:t>32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36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136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FCC815B-C423-4032-A61E-0DD2B0044E47}" type="slidenum">
              <a:rPr lang="en-US" altLang="tr-TR" sz="1300">
                <a:latin typeface="Times New Roman" panose="02020603050405020304" pitchFamily="18" charset="0"/>
              </a:rPr>
              <a:pPr/>
              <a:t>33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57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157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307944D-1C30-4D33-9062-FEC032D6DBCC}" type="slidenum">
              <a:rPr lang="en-US" altLang="tr-TR" sz="1300">
                <a:latin typeface="Times New Roman" panose="02020603050405020304" pitchFamily="18" charset="0"/>
              </a:rPr>
              <a:pPr/>
              <a:t>34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77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177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4DE5544-EF0F-4FFE-BE8F-CD0A9D25B014}" type="slidenum">
              <a:rPr lang="en-US" altLang="tr-TR" sz="1300">
                <a:latin typeface="Times New Roman" panose="02020603050405020304" pitchFamily="18" charset="0"/>
              </a:rPr>
              <a:pPr/>
              <a:t>35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98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198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10D1EEF-AF3A-43D2-8426-D5877FBEF8C6}" type="slidenum">
              <a:rPr lang="en-US" altLang="tr-TR" sz="1300">
                <a:latin typeface="Times New Roman" panose="02020603050405020304" pitchFamily="18" charset="0"/>
              </a:rPr>
              <a:pPr/>
              <a:t>36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7C3262B-D894-42E7-869B-38A3373FA23C}" type="slidenum">
              <a:rPr lang="en-US" altLang="tr-TR" sz="1300">
                <a:latin typeface="Times New Roman" panose="02020603050405020304" pitchFamily="18" charset="0"/>
              </a:rPr>
              <a:pPr/>
              <a:t>37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23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C08CDB0-63C5-4D13-A883-DC6B1F48E1DA}" type="slidenum">
              <a:rPr lang="en-US" altLang="tr-TR" sz="1300">
                <a:latin typeface="Times New Roman" panose="02020603050405020304" pitchFamily="18" charset="0"/>
              </a:rPr>
              <a:pPr/>
              <a:t>38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59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259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9BE5EB4-C5BF-4B7C-BC04-CDA193197C58}" type="slidenum">
              <a:rPr lang="en-US" altLang="tr-TR" sz="1300">
                <a:latin typeface="Times New Roman" panose="02020603050405020304" pitchFamily="18" charset="0"/>
              </a:rPr>
              <a:pPr/>
              <a:t>39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28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B0844A9-2C72-4A88-A7BD-FD4ECFE3313B}" type="slidenum">
              <a:rPr lang="en-US" altLang="tr-TR" sz="1300">
                <a:latin typeface="Times New Roman" panose="02020603050405020304" pitchFamily="18" charset="0"/>
              </a:rPr>
              <a:pPr/>
              <a:t>40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30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CE0A207-AF85-45EF-A643-52023B6C7E3E}" type="slidenum">
              <a:rPr lang="en-US" altLang="tr-TR" sz="1300">
                <a:latin typeface="Times New Roman" panose="02020603050405020304" pitchFamily="18" charset="0"/>
              </a:rPr>
              <a:pPr/>
              <a:t>41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73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573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6AA88E4-4B6B-4C21-8A47-2E35F93414B2}" type="slidenum">
              <a:rPr lang="en-US" altLang="tr-TR" sz="1300">
                <a:latin typeface="Times New Roman" panose="02020603050405020304" pitchFamily="18" charset="0"/>
              </a:rPr>
              <a:pPr/>
              <a:t>5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20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320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4017A01-EAA2-4618-B078-C8BFA624CDEC}" type="slidenum">
              <a:rPr lang="en-US" altLang="tr-TR" sz="1300">
                <a:latin typeface="Times New Roman" panose="02020603050405020304" pitchFamily="18" charset="0"/>
              </a:rPr>
              <a:pPr/>
              <a:t>42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341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3F61206-DEB0-4D31-8F73-4A306BAB424E}" type="slidenum">
              <a:rPr lang="en-US" altLang="tr-TR" sz="1300">
                <a:latin typeface="Times New Roman" panose="02020603050405020304" pitchFamily="18" charset="0"/>
              </a:rPr>
              <a:pPr/>
              <a:t>43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361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39EC3A6-3BDD-4A2C-9487-29271FA6E75C}" type="slidenum">
              <a:rPr lang="en-US" altLang="tr-TR" sz="1300">
                <a:latin typeface="Times New Roman" panose="02020603050405020304" pitchFamily="18" charset="0"/>
              </a:rPr>
              <a:pPr/>
              <a:t>44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BD15AE9-E2E4-49D6-8B04-E4609A3E91ED}" type="slidenum">
              <a:rPr lang="en-US" altLang="tr-TR" sz="1300">
                <a:latin typeface="Times New Roman" panose="02020603050405020304" pitchFamily="18" charset="0"/>
              </a:rPr>
              <a:pPr/>
              <a:t>45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02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402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2F3FABB-6EA4-4786-855A-537EB016BB02}" type="slidenum">
              <a:rPr lang="en-US" altLang="tr-TR" sz="1300">
                <a:latin typeface="Times New Roman" panose="02020603050405020304" pitchFamily="18" charset="0"/>
              </a:rPr>
              <a:pPr/>
              <a:t>46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23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423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21B80D0-C1AA-4900-82E0-FD5A86986835}" type="slidenum">
              <a:rPr lang="en-US" altLang="tr-TR" sz="1300">
                <a:latin typeface="Times New Roman" panose="02020603050405020304" pitchFamily="18" charset="0"/>
              </a:rPr>
              <a:pPr/>
              <a:t>47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D1A5498-EA65-44A7-863E-D7B5BBCA1063}" type="slidenum">
              <a:rPr lang="en-US" altLang="tr-TR" sz="1300">
                <a:latin typeface="Times New Roman" panose="02020603050405020304" pitchFamily="18" charset="0"/>
              </a:rPr>
              <a:pPr/>
              <a:t>48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64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464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886F5DF-DA90-4926-81B0-C4CD01297C00}" type="slidenum">
              <a:rPr lang="en-US" altLang="tr-TR" sz="1300">
                <a:latin typeface="Times New Roman" panose="02020603050405020304" pitchFamily="18" charset="0"/>
              </a:rPr>
              <a:pPr/>
              <a:t>49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84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484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A127921-08EF-4F2A-89D9-DD9F96E8EB59}" type="slidenum">
              <a:rPr lang="en-US" altLang="tr-TR" sz="1300">
                <a:latin typeface="Times New Roman" panose="02020603050405020304" pitchFamily="18" charset="0"/>
              </a:rPr>
              <a:pPr/>
              <a:t>50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05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9FB9154-53B3-4252-826E-4FCE362B2B82}" type="slidenum">
              <a:rPr lang="en-US" altLang="tr-TR" sz="1300">
                <a:latin typeface="Times New Roman" panose="02020603050405020304" pitchFamily="18" charset="0"/>
              </a:rPr>
              <a:pPr/>
              <a:t>51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593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B1091DB-AEB0-4B88-946E-C0E726581CCF}" type="slidenum">
              <a:rPr lang="en-US" altLang="tr-TR" sz="1300">
                <a:latin typeface="Times New Roman" panose="02020603050405020304" pitchFamily="18" charset="0"/>
              </a:rPr>
              <a:pPr/>
              <a:t>6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25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525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75326DB-295E-478D-B9CC-3B68BDBA6E1E}" type="slidenum">
              <a:rPr lang="en-US" altLang="tr-TR" sz="1300">
                <a:latin typeface="Times New Roman" panose="02020603050405020304" pitchFamily="18" charset="0"/>
              </a:rPr>
              <a:pPr/>
              <a:t>52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546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833314E-C82C-474E-929A-7B1F5B62EC9D}" type="slidenum">
              <a:rPr lang="en-US" altLang="tr-TR" sz="1300">
                <a:latin typeface="Times New Roman" panose="02020603050405020304" pitchFamily="18" charset="0"/>
              </a:rPr>
              <a:pPr/>
              <a:t>53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66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566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88477B7-8FA1-4BE7-941E-ECD444521D30}" type="slidenum">
              <a:rPr lang="en-US" altLang="tr-TR" sz="1300">
                <a:latin typeface="Times New Roman" panose="02020603050405020304" pitchFamily="18" charset="0"/>
              </a:rPr>
              <a:pPr/>
              <a:t>54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87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587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456F9FD-A3BB-4C9D-AB6B-2BA27E3426CC}" type="slidenum">
              <a:rPr lang="en-US" altLang="tr-TR" sz="1300">
                <a:latin typeface="Times New Roman" panose="02020603050405020304" pitchFamily="18" charset="0"/>
              </a:rPr>
              <a:pPr/>
              <a:t>55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07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607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36FB61D-EC5E-47F7-A5DF-226EF66A7B50}" type="slidenum">
              <a:rPr lang="en-US" altLang="tr-TR" sz="1300">
                <a:latin typeface="Times New Roman" panose="02020603050405020304" pitchFamily="18" charset="0"/>
              </a:rPr>
              <a:pPr/>
              <a:t>56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28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628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0543C0A-4187-4979-9800-CC184D558830}" type="slidenum">
              <a:rPr lang="en-US" altLang="tr-TR" sz="1300">
                <a:latin typeface="Times New Roman" panose="02020603050405020304" pitchFamily="18" charset="0"/>
              </a:rPr>
              <a:pPr/>
              <a:t>57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48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648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B8CF3E8-3EF5-4094-BF93-D2FE36A0096D}" type="slidenum">
              <a:rPr lang="en-US" altLang="tr-TR" sz="1300">
                <a:latin typeface="Times New Roman" panose="02020603050405020304" pitchFamily="18" charset="0"/>
              </a:rPr>
              <a:pPr/>
              <a:t>58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69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669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F6E8B2D-B168-46A4-80AC-3FE326787827}" type="slidenum">
              <a:rPr lang="en-US" altLang="tr-TR" sz="1300">
                <a:latin typeface="Times New Roman" panose="02020603050405020304" pitchFamily="18" charset="0"/>
              </a:rPr>
              <a:pPr/>
              <a:t>59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89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689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2BDD177-3EBC-4655-B23B-227D9154BF87}" type="slidenum">
              <a:rPr lang="en-US" altLang="tr-TR" sz="1300">
                <a:latin typeface="Times New Roman" panose="02020603050405020304" pitchFamily="18" charset="0"/>
              </a:rPr>
              <a:pPr/>
              <a:t>60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710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CA6CAD3-CD34-4CD1-B5A3-E24D9DE0D4AD}" type="slidenum">
              <a:rPr lang="en-US" altLang="tr-TR" sz="1300">
                <a:latin typeface="Times New Roman" panose="02020603050405020304" pitchFamily="18" charset="0"/>
              </a:rPr>
              <a:pPr/>
              <a:t>61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614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C1F352E-2128-42BC-A9BE-6C581F555786}" type="slidenum">
              <a:rPr lang="en-US" altLang="tr-TR" sz="1300">
                <a:latin typeface="Times New Roman" panose="02020603050405020304" pitchFamily="18" charset="0"/>
              </a:rPr>
              <a:pPr/>
              <a:t>7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30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730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DCB57D6-D118-449D-B4A0-A3D2B7079462}" type="slidenum">
              <a:rPr lang="en-US" altLang="tr-TR" sz="1300">
                <a:latin typeface="Times New Roman" panose="02020603050405020304" pitchFamily="18" charset="0"/>
              </a:rPr>
              <a:pPr/>
              <a:t>62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51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751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F98E54D-A6A0-4B6F-9C24-901BC547098D}" type="slidenum">
              <a:rPr lang="en-US" altLang="tr-TR" sz="1300">
                <a:latin typeface="Times New Roman" panose="02020603050405020304" pitchFamily="18" charset="0"/>
              </a:rPr>
              <a:pPr/>
              <a:t>63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71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771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4168714-D475-4522-A2EE-D4D82ED1DEA2}" type="slidenum">
              <a:rPr lang="en-US" altLang="tr-TR" sz="1300">
                <a:latin typeface="Times New Roman" panose="02020603050405020304" pitchFamily="18" charset="0"/>
              </a:rPr>
              <a:pPr/>
              <a:t>64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92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792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EA55F1A-49F4-4D17-887F-35465B780F24}" type="slidenum">
              <a:rPr lang="en-US" altLang="tr-TR" sz="1300">
                <a:latin typeface="Times New Roman" panose="02020603050405020304" pitchFamily="18" charset="0"/>
              </a:rPr>
              <a:pPr/>
              <a:t>65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12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812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DAC2ED6-C86D-4A77-8EA5-7A5DC0AC49AE}" type="slidenum">
              <a:rPr lang="en-US" altLang="tr-TR" sz="1300">
                <a:latin typeface="Times New Roman" panose="02020603050405020304" pitchFamily="18" charset="0"/>
              </a:rPr>
              <a:pPr/>
              <a:t>66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32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832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51DF003-218E-42C7-BC17-84437207205A}" type="slidenum">
              <a:rPr lang="en-US" altLang="tr-TR" sz="1300">
                <a:latin typeface="Times New Roman" panose="02020603050405020304" pitchFamily="18" charset="0"/>
              </a:rPr>
              <a:pPr/>
              <a:t>67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53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853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E1F432C-EC10-41C4-AEAB-935A2A864E44}" type="slidenum">
              <a:rPr lang="en-US" altLang="tr-TR" sz="1300">
                <a:latin typeface="Times New Roman" panose="02020603050405020304" pitchFamily="18" charset="0"/>
              </a:rPr>
              <a:pPr/>
              <a:t>68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73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873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0854AC5-CB4F-46DB-B951-4525B5B928D6}" type="slidenum">
              <a:rPr lang="en-US" altLang="tr-TR" sz="1300">
                <a:latin typeface="Times New Roman" panose="02020603050405020304" pitchFamily="18" charset="0"/>
              </a:rPr>
              <a:pPr/>
              <a:t>69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94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894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9DE5749-F0EC-4498-A4AC-39C61562AE57}" type="slidenum">
              <a:rPr lang="en-US" altLang="tr-TR" sz="1300">
                <a:latin typeface="Times New Roman" panose="02020603050405020304" pitchFamily="18" charset="0"/>
              </a:rPr>
              <a:pPr/>
              <a:t>70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14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914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8E6A42E-2437-4EDB-9944-B01C25B47807}" type="slidenum">
              <a:rPr lang="en-US" altLang="tr-TR" sz="1300">
                <a:latin typeface="Times New Roman" panose="02020603050405020304" pitchFamily="18" charset="0"/>
              </a:rPr>
              <a:pPr/>
              <a:t>71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34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634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4274FF9-021E-4E2D-A8F1-A165CEF489C1}" type="slidenum">
              <a:rPr lang="en-US" altLang="tr-TR" sz="1300">
                <a:latin typeface="Times New Roman" panose="02020603050405020304" pitchFamily="18" charset="0"/>
              </a:rPr>
              <a:pPr/>
              <a:t>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35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935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148B3B8-114B-442E-AADC-FC5FB7F79E4B}" type="slidenum">
              <a:rPr lang="en-US" altLang="tr-TR" sz="1300">
                <a:latin typeface="Times New Roman" panose="02020603050405020304" pitchFamily="18" charset="0"/>
              </a:rPr>
              <a:pPr/>
              <a:t>72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55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955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B06A56E-8194-4166-8F7F-A3BCEAD9BE50}" type="slidenum">
              <a:rPr lang="en-US" altLang="tr-TR" sz="1300">
                <a:latin typeface="Times New Roman" panose="02020603050405020304" pitchFamily="18" charset="0"/>
              </a:rPr>
              <a:pPr/>
              <a:t>73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86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1986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D79A476-292C-410F-9AB7-12F931BD0C10}" type="slidenum">
              <a:rPr lang="en-US" altLang="tr-TR" sz="1300">
                <a:latin typeface="Times New Roman" panose="02020603050405020304" pitchFamily="18" charset="0"/>
              </a:rPr>
              <a:pPr/>
              <a:t>75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07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007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855A35E-0BA0-4DB0-807D-67636D1635D4}" type="slidenum">
              <a:rPr lang="en-US" altLang="tr-TR" sz="1300">
                <a:latin typeface="Times New Roman" panose="02020603050405020304" pitchFamily="18" charset="0"/>
              </a:rPr>
              <a:pPr/>
              <a:t>76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27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027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ECEF328-37CB-4968-A7A2-1B20A0993C97}" type="slidenum">
              <a:rPr lang="en-US" altLang="tr-TR" sz="1300">
                <a:latin typeface="Times New Roman" panose="02020603050405020304" pitchFamily="18" charset="0"/>
              </a:rPr>
              <a:pPr/>
              <a:t>77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48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048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A45340E-D753-4891-A793-0621E97F897A}" type="slidenum">
              <a:rPr lang="en-US" altLang="tr-TR" sz="1300">
                <a:latin typeface="Times New Roman" panose="02020603050405020304" pitchFamily="18" charset="0"/>
              </a:rPr>
              <a:pPr/>
              <a:t>78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68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068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88E9842-A555-4216-B4DD-540332F59C4B}" type="slidenum">
              <a:rPr lang="en-US" altLang="tr-TR" sz="1300">
                <a:latin typeface="Times New Roman" panose="02020603050405020304" pitchFamily="18" charset="0"/>
              </a:rPr>
              <a:pPr/>
              <a:t>79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88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088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26DD751-A622-4ECD-99D3-6242EA47D2B0}" type="slidenum">
              <a:rPr lang="en-US" altLang="tr-TR" sz="1300">
                <a:latin typeface="Times New Roman" panose="02020603050405020304" pitchFamily="18" charset="0"/>
              </a:rPr>
              <a:pPr/>
              <a:t>80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09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109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F307153-7D64-4BA2-A423-CBE09F0890C3}" type="slidenum">
              <a:rPr lang="en-US" altLang="tr-TR" sz="1300">
                <a:latin typeface="Times New Roman" panose="02020603050405020304" pitchFamily="18" charset="0"/>
              </a:rPr>
              <a:pPr/>
              <a:t>81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29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129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17DCBC8-B0B9-4124-90DB-85A3D14A5992}" type="slidenum">
              <a:rPr lang="en-US" altLang="tr-TR" sz="1300">
                <a:latin typeface="Times New Roman" panose="02020603050405020304" pitchFamily="18" charset="0"/>
              </a:rPr>
              <a:pPr/>
              <a:t>82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55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655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7CE86D0-6C06-43B0-A020-24DAE1F9DB26}" type="slidenum">
              <a:rPr lang="en-US" altLang="tr-TR" sz="1300">
                <a:latin typeface="Times New Roman" panose="02020603050405020304" pitchFamily="18" charset="0"/>
              </a:rPr>
              <a:pPr/>
              <a:t>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50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150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85D878C-EB82-4C95-A55E-56109E31E1DC}" type="slidenum">
              <a:rPr lang="en-US" altLang="tr-TR" sz="1300">
                <a:latin typeface="Times New Roman" panose="02020603050405020304" pitchFamily="18" charset="0"/>
              </a:rPr>
              <a:pPr/>
              <a:t>83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70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170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2ADB5AA-DA65-4B60-BF46-5A091552A7F2}" type="slidenum">
              <a:rPr lang="en-US" altLang="tr-TR" sz="1300">
                <a:latin typeface="Times New Roman" panose="02020603050405020304" pitchFamily="18" charset="0"/>
              </a:rPr>
              <a:pPr/>
              <a:t>84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191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191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AB2C640-7FBD-402D-8C8C-BC3AEBF9B845}" type="slidenum">
              <a:rPr lang="en-US" altLang="tr-TR" sz="1300">
                <a:latin typeface="Times New Roman" panose="02020603050405020304" pitchFamily="18" charset="0"/>
              </a:rPr>
              <a:pPr/>
              <a:t>85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1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21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50CACEC-257A-474C-8684-FB16F699BC5B}" type="slidenum">
              <a:rPr lang="en-US" altLang="tr-TR" sz="1300">
                <a:latin typeface="Times New Roman" panose="02020603050405020304" pitchFamily="18" charset="0"/>
              </a:rPr>
              <a:pPr/>
              <a:t>86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32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232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BE98475-47C2-4384-84A0-A42119753F3F}" type="slidenum">
              <a:rPr lang="en-US" altLang="tr-TR" sz="1300">
                <a:latin typeface="Times New Roman" panose="02020603050405020304" pitchFamily="18" charset="0"/>
              </a:rPr>
              <a:pPr/>
              <a:t>87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52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252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AE91214-0B6A-4FA7-AC69-4391925CA99C}" type="slidenum">
              <a:rPr lang="en-US" altLang="tr-TR" sz="1300">
                <a:latin typeface="Times New Roman" panose="02020603050405020304" pitchFamily="18" charset="0"/>
              </a:rPr>
              <a:pPr/>
              <a:t>88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73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273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E4CD607-901F-4BC4-A025-E45AF7EBB796}" type="slidenum">
              <a:rPr lang="en-US" altLang="tr-TR" sz="1300">
                <a:latin typeface="Times New Roman" panose="02020603050405020304" pitchFamily="18" charset="0"/>
              </a:rPr>
              <a:pPr/>
              <a:t>89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304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304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0708DCB-F720-478F-91F3-8B2BF3235F9A}" type="slidenum">
              <a:rPr lang="en-US" altLang="tr-TR" sz="1300">
                <a:latin typeface="Times New Roman" panose="02020603050405020304" pitchFamily="18" charset="0"/>
              </a:rPr>
              <a:pPr/>
              <a:t>91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3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2488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488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2C3C8A4-5D11-49DF-B5CF-27AF2E63C562}" type="slidenum">
              <a:rPr lang="en-US" altLang="tr-TR" sz="1300">
                <a:latin typeface="Times New Roman" panose="02020603050405020304" pitchFamily="18" charset="0"/>
              </a:rPr>
              <a:pPr/>
              <a:t>108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2508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2508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578A821-97C7-4D0F-98FE-8BB5118D05DB}" type="slidenum">
              <a:rPr lang="en-US" altLang="tr-TR" sz="1300">
                <a:latin typeface="Times New Roman" panose="02020603050405020304" pitchFamily="18" charset="0"/>
              </a:rPr>
              <a:pPr/>
              <a:t>109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75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tr-TR" smtClean="0"/>
          </a:p>
        </p:txBody>
      </p:sp>
      <p:sp>
        <p:nvSpPr>
          <p:cNvPr id="675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AE097F4-4278-4730-974D-90499C5CE692}" type="slidenum">
              <a:rPr lang="en-US" altLang="tr-TR" sz="1300">
                <a:latin typeface="Times New Roman" panose="02020603050405020304" pitchFamily="18" charset="0"/>
              </a:rPr>
              <a:pPr/>
              <a:t>10</a:t>
            </a:fld>
            <a:endParaRPr lang="en-US" altLang="tr-TR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D476C5-47EF-49CF-98C0-B5AD85041B32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95DEE4E7-5207-41DC-86AB-2F18E9038E7E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7193824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DA91DC-571F-45A7-BA39-3A0FD7C7DFDC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A7A89CF6-4388-42FC-A71A-2D24057138E9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71990855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076BEA-735B-4F0B-B5CB-8108E0A84568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7FE13CA4-84D6-4F2F-916B-9A5067B10E71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89776998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68E79CB-EB50-44E6-883A-4D4453C21EA5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3602E1A9-62EB-4BA4-AB45-3378E9034314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6289581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A2BA1E1-6E76-426D-950D-85D72C08AC7B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4288FAD5-6D2B-4233-B2B0-E638AE015007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9710159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459ECE-A21F-4C1D-9AA5-9D3CDB1EE34F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FC9DA52A-64C6-429E-9605-166FF24D7E9C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8065046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479D79-C28A-4901-B200-ED75EC7BE0CC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F769792D-AEFA-4898-A292-F67447E5058C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8874893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C85A36-91F7-42AE-85E7-C3554B8FECB6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D5F7F74E-5099-46A3-96C1-2306A0F75EF7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35042481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50DB12-0714-474E-98B1-CC9087A4A193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7A1E572C-6E16-45D1-B974-F2CFC76D8B66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4723293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C964F33-8AE6-4B46-B364-8CE9F19B16BB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894031B9-602F-417E-B9E4-51AA32F32BC2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06080027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FBA956C-7259-4419-A4E9-349957C3A7AA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F81A2B0C-1917-4074-A730-44A4079DBAFF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1522670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EAAD9E-BDB0-4ECE-9879-711C2836474C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1D2468DA-2003-4107-93DC-A905102950FA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390801013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9A7A4BA-C687-4D57-B6A4-6D09EE85F980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8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9E30B700-AA17-49EB-AE65-9C544AF66A39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333089100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170B43-A717-4151-9AE4-AFD94B6B9C8C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12E88F8D-EE3E-4432-A3F9-C9517A7D1A58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3738452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A27AF20-AFC8-4A3A-B3D9-A2504DCD5310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3573DFE2-0EAB-4E82-991A-E631B724EB3D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7520491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CFE8552-9F6A-4044-BBB7-6E61B6C6165B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56204554-E7B6-4F8E-BDFF-1C0DD0B31FE4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36095906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B6BFA48-9E79-4784-AEBA-5449B77ED541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7637CFBE-41F1-47D6-8285-280231FC7CD8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7895375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C0E8397-DF96-4595-A4C6-7ECA11C1999B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5E0ABA12-F19C-4A4C-B8EA-2E9179036105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40646946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D7255BB-98B3-4ACF-AD27-C2B74BE36B3A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9F9F4CD6-ED4B-43AF-A92C-73C79853A551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002876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DB9C6C-79CF-49D1-8D89-A896614F8767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CB84E746-8A3E-40CB-9E9E-BC9C1E0BF40D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4919958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315CC2-6968-4672-87B0-98E7AFC32C42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94AC9624-361B-436E-9008-075707F58E43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398994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6453DF-0C58-441C-8470-C779C71A9929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D8AB03E8-F2D0-4419-A8AA-4DD62E8CFB3F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7825677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F7C5C5-E83E-40EE-B10C-F81E8ECD5804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DE7179AA-76D1-4826-9F17-96DFA47E753B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331716474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376A85-642B-4AF9-9969-684D44AA75AA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6C0059F7-4E5B-4977-B4A3-ABCA921D8015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396779940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C885F0AB-73AB-4DB2-8772-9DB16D808BF0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2-</a:t>
            </a:r>
            <a:fld id="{F454474A-76F2-43EB-A9E4-1213581F00DE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67335617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F7CE4BC3-8C52-497D-88AA-225D72801686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2-</a:t>
            </a:r>
            <a:fld id="{0C36183E-85BF-4B16-AA33-1677ECCEC400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396029156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F1E98BFF-9826-4574-B88B-EDE19F14E0C8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2-</a:t>
            </a:r>
            <a:fld id="{5D726945-541A-4723-86A6-F15DF21A0C66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418366508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57706B59-20AA-4490-B63D-E12B703F1C15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2-</a:t>
            </a:r>
            <a:fld id="{6ACF25E6-126D-4474-BD66-FB2E6D576FB4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63579806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6FAB0F7E-93A2-4D79-9B98-6CC991E0C947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2-</a:t>
            </a:r>
            <a:fld id="{2C7D9297-0686-4EC7-AE33-C339DFD2F312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73634848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828D8BAF-875C-461C-87D1-AA0E4AFEBF1B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2-</a:t>
            </a:r>
            <a:fld id="{4D6E4C54-4DD4-433D-AB9A-7FF09E7ECB6F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24504698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CE4FF028-22A5-4AF4-963C-1CF0514A39EB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1-</a:t>
            </a:r>
            <a:fld id="{EC5D53B2-84B4-4848-9C29-71E668776E4F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0920091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D605D3CC-AF0C-47E2-9DE8-8020427AA217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1-</a:t>
            </a:r>
            <a:fld id="{56AEFB7D-8A0D-4AC0-A77C-036BC9775A7B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405645439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C7373455-06CF-4879-846C-08FAED36587A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2-</a:t>
            </a:r>
            <a:fld id="{7CF0AEB7-DCE4-4933-8927-A007BE999B3D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1295725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3C1E4DD-82CB-4DCB-B63E-8AB39E07C376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59D4D54F-D3EF-41F7-B3AD-969414F3B7D0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72483334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939E93A5-6B4E-4052-B509-57914DCF5EBA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1-</a:t>
            </a:r>
            <a:fld id="{0A81DFA9-8382-4FF0-8DDA-DC71AF90273E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88101742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6A2D2BA2-12AB-46AA-8085-D330B96B7268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1-</a:t>
            </a:r>
            <a:fld id="{B04B2EB8-1654-40FA-B4CF-D1F85F1ACFFA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43094227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fld id="{89131B13-DE2D-4BAF-BC5B-8C16B572D043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pitchFamily="82" charset="2"/>
              <a:buNone/>
              <a:defRPr/>
            </a:lvl1pPr>
          </a:lstStyle>
          <a:p>
            <a:r>
              <a:rPr lang="en-US" altLang="tr-TR"/>
              <a:t>1</a:t>
            </a:r>
            <a:fld id="{F86E2193-C4C7-4FBE-98EE-E6D2B997708D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2707917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1ECA25-74BF-4DB4-A1A0-CCB1921B49A0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8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338824C0-D920-43BA-9D65-D0C837203129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41696470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630C94-2390-415F-936D-75620AC53480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2DD61844-2876-4A88-9361-F4FE4A395EB3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33529740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8D5A4A-7E41-479E-8527-BE380A6EAAF9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A863A0AA-72FC-4248-8F6A-9A3BD8F0A431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15300691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F84571-3B89-4A24-8794-E40D88550E82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F2ECFED9-2E9B-4513-8E94-882FC973A25B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40030265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178BA60-048F-4745-BEEA-6AD8CFDA0BBB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tr-TR"/>
              <a:t>2-</a:t>
            </a:r>
            <a:fld id="{1B1DA4F1-5EDC-4A35-A4DC-599D39DB0138}" type="slidenum">
              <a:rPr lang="en-US" altLang="tr-TR"/>
              <a:pPr/>
              <a:t>‹#›</a:t>
            </a:fld>
            <a:endParaRPr lang="en-US" altLang="tr-TR"/>
          </a:p>
        </p:txBody>
      </p:sp>
    </p:spTree>
    <p:extLst>
      <p:ext uri="{BB962C8B-B14F-4D97-AF65-F5344CB8AC3E}">
        <p14:creationId xmlns:p14="http://schemas.microsoft.com/office/powerpoint/2010/main" val="372774688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 smtClean="0"/>
              <a:t>click to edit Master text styles</a:t>
            </a:r>
          </a:p>
          <a:p>
            <a:pPr lvl="1"/>
            <a:r>
              <a:rPr lang="en-US" altLang="tr-TR" smtClean="0"/>
              <a:t>second level</a:t>
            </a:r>
          </a:p>
          <a:p>
            <a:pPr lvl="2"/>
            <a:r>
              <a:rPr lang="en-US" altLang="tr-TR" smtClean="0"/>
              <a:t>Third level</a:t>
            </a:r>
          </a:p>
          <a:p>
            <a:pPr lvl="3"/>
            <a:r>
              <a:rPr lang="en-US" altLang="tr-TR" smtClean="0"/>
              <a:t>Fourth level</a:t>
            </a:r>
          </a:p>
          <a:p>
            <a:pPr lvl="4"/>
            <a:r>
              <a:rPr lang="en-US" altLang="tr-TR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>
                <a:latin typeface="Times New Roman" panose="02020603050405020304" pitchFamily="18" charset="0"/>
              </a:defRPr>
            </a:lvl1pPr>
          </a:lstStyle>
          <a:p>
            <a:fld id="{F3963148-2FFD-43CD-A49E-4F2F1B2AA0C2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32775" name="Rectangle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latin typeface="Tahoma" panose="020B0604030504040204" pitchFamily="34" charset="0"/>
              </a:defRPr>
            </a:lvl1pPr>
          </a:lstStyle>
          <a:p>
            <a:r>
              <a:rPr lang="en-US" altLang="tr-TR"/>
              <a:t>2-</a:t>
            </a:r>
            <a:fld id="{8E8B6DEC-0973-4DC9-969A-029810634ADA}" type="slidenum">
              <a:rPr lang="en-US" altLang="tr-TR"/>
              <a:pPr/>
              <a:t>‹#›</a:t>
            </a:fld>
            <a:endParaRPr lang="en-US" altLang="tr-T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8" r:id="rId1"/>
    <p:sldLayoutId id="2147484259" r:id="rId2"/>
    <p:sldLayoutId id="2147484260" r:id="rId3"/>
    <p:sldLayoutId id="2147484261" r:id="rId4"/>
    <p:sldLayoutId id="2147484262" r:id="rId5"/>
    <p:sldLayoutId id="2147484263" r:id="rId6"/>
    <p:sldLayoutId id="2147484264" r:id="rId7"/>
    <p:sldLayoutId id="2147484265" r:id="rId8"/>
    <p:sldLayoutId id="2147484266" r:id="rId9"/>
    <p:sldLayoutId id="2147484267" r:id="rId10"/>
    <p:sldLayoutId id="2147484268" r:id="rId11"/>
    <p:sldLayoutId id="2147484269" r:id="rId12"/>
    <p:sldLayoutId id="2147484270" r:id="rId13"/>
    <p:sldLayoutId id="2147484271" r:id="rId14"/>
    <p:sldLayoutId id="2147484272" r:id="rId15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panose="05000000000000000000" pitchFamily="2" charset="2"/>
        <a:buChar char="v"/>
        <a:defRPr sz="2800">
          <a:solidFill>
            <a:schemeClr val="tx1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panose="05000000000000000000" pitchFamily="2" charset="2"/>
        <a:buChar char="§"/>
        <a:defRPr sz="2400">
          <a:solidFill>
            <a:schemeClr val="tx1"/>
          </a:solidFill>
          <a:latin typeface="Gill Sans MT" pitchFamily="34" charset="0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 smtClean="0"/>
              <a:t>Click to edit master title style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 smtClean="0"/>
              <a:t>click to edit Master text styles</a:t>
            </a:r>
          </a:p>
          <a:p>
            <a:pPr lvl="1"/>
            <a:r>
              <a:rPr lang="en-US" altLang="tr-TR" smtClean="0"/>
              <a:t>second level</a:t>
            </a:r>
          </a:p>
          <a:p>
            <a:pPr lvl="2"/>
            <a:r>
              <a:rPr lang="en-US" altLang="tr-TR" smtClean="0"/>
              <a:t>Third level</a:t>
            </a:r>
          </a:p>
          <a:p>
            <a:pPr lvl="3"/>
            <a:r>
              <a:rPr lang="en-US" altLang="tr-TR" smtClean="0"/>
              <a:t>Fourth level</a:t>
            </a:r>
          </a:p>
          <a:p>
            <a:pPr lvl="4"/>
            <a:r>
              <a:rPr lang="en-US" altLang="tr-TR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fld id="{D776A4BC-3E46-4D5C-A5D6-699FE69DF7A3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32775" name="Rectangle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anose="020B0604030504040204" pitchFamily="34" charset="0"/>
              </a:defRPr>
            </a:lvl1pPr>
          </a:lstStyle>
          <a:p>
            <a:r>
              <a:rPr lang="en-US" altLang="tr-TR"/>
              <a:t>2-</a:t>
            </a:r>
            <a:fld id="{448A8D3E-BC91-46D2-A962-0FC29ED112A5}" type="slidenum">
              <a:rPr lang="en-US" altLang="tr-TR"/>
              <a:pPr/>
              <a:t>‹#›</a:t>
            </a:fld>
            <a:endParaRPr lang="en-US" altLang="tr-T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  <p:sldLayoutId id="2147484284" r:id="rId12"/>
    <p:sldLayoutId id="2147484285" r:id="rId13"/>
    <p:sldLayoutId id="2147484286" r:id="rId14"/>
    <p:sldLayoutId id="2147484287" r:id="rId15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panose="05000000000000000000" pitchFamily="2" charset="2"/>
        <a:buChar char="v"/>
        <a:defRPr sz="2800">
          <a:solidFill>
            <a:schemeClr val="tx1"/>
          </a:solidFill>
          <a:latin typeface="Gill Sans MT" pitchFamily="34" charset="0"/>
          <a:ea typeface="MS PGothic" panose="020B0600070205080204" pitchFamily="34" charset="-128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panose="05000000000000000000" pitchFamily="2" charset="2"/>
        <a:buChar char="§"/>
        <a:defRPr sz="2400">
          <a:solidFill>
            <a:schemeClr val="tx1"/>
          </a:solidFill>
          <a:latin typeface="Gill Sans MT" pitchFamily="34" charset="0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 smtClean="0"/>
              <a:t>Click to edit master title style</a:t>
            </a:r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tr-TR" smtClean="0"/>
              <a:t>click to edit Master text styles</a:t>
            </a:r>
          </a:p>
          <a:p>
            <a:pPr lvl="1"/>
            <a:r>
              <a:rPr lang="en-US" altLang="tr-TR" smtClean="0"/>
              <a:t>second level</a:t>
            </a:r>
          </a:p>
          <a:p>
            <a:pPr lvl="2"/>
            <a:r>
              <a:rPr lang="en-US" altLang="tr-TR" smtClean="0"/>
              <a:t>Third level</a:t>
            </a:r>
          </a:p>
          <a:p>
            <a:pPr lvl="3"/>
            <a:r>
              <a:rPr lang="en-US" altLang="tr-TR" smtClean="0"/>
              <a:t>Fourth level</a:t>
            </a:r>
          </a:p>
          <a:p>
            <a:pPr lvl="4"/>
            <a:r>
              <a:rPr lang="en-US" altLang="tr-TR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fld id="{E4B1F9B0-ADCE-411C-9B75-26FBD9CE0985}" type="datetime1">
              <a:rPr lang="en-US" altLang="tr-TR"/>
              <a:pPr/>
              <a:t>2/21/2019</a:t>
            </a:fld>
            <a:endParaRPr lang="en-US" altLang="tr-TR"/>
          </a:p>
        </p:txBody>
      </p:sp>
      <p:sp>
        <p:nvSpPr>
          <p:cNvPr id="195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Arial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anose="020B0604030504040204" pitchFamily="34" charset="0"/>
              </a:defRPr>
            </a:lvl1pPr>
          </a:lstStyle>
          <a:p>
            <a:r>
              <a:rPr lang="en-US" altLang="tr-TR"/>
              <a:t>2-</a:t>
            </a:r>
            <a:fld id="{8E4A0241-AB10-4E47-985A-A8B744307771}" type="slidenum">
              <a:rPr lang="en-US" altLang="tr-TR"/>
              <a:pPr/>
              <a:t>‹#›</a:t>
            </a:fld>
            <a:endParaRPr lang="en-US" altLang="tr-T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8" r:id="rId1"/>
    <p:sldLayoutId id="2147484289" r:id="rId2"/>
    <p:sldLayoutId id="2147484290" r:id="rId3"/>
    <p:sldLayoutId id="2147484291" r:id="rId4"/>
    <p:sldLayoutId id="2147484292" r:id="rId5"/>
    <p:sldLayoutId id="2147484293" r:id="rId6"/>
    <p:sldLayoutId id="2147484294" r:id="rId7"/>
    <p:sldLayoutId id="2147484295" r:id="rId8"/>
    <p:sldLayoutId id="2147484296" r:id="rId9"/>
    <p:sldLayoutId id="2147484297" r:id="rId10"/>
    <p:sldLayoutId id="2147484298" r:id="rId11"/>
    <p:sldLayoutId id="2147484299" r:id="rId12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MS PGothic" panose="020B0600070205080204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panose="05000000000000000000" pitchFamily="2" charset="2"/>
        <a:buChar char="v"/>
        <a:defRPr sz="28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panose="05000000000000000000" pitchFamily="2" charset="2"/>
        <a:buChar char="§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4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6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28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5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4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73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7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png"/><Relationship Id="rId5" Type="http://schemas.openxmlformats.org/officeDocument/2006/relationships/image" Target="../media/image31.emf"/><Relationship Id="rId4" Type="http://schemas.openxmlformats.org/officeDocument/2006/relationships/oleObject" Target="../embeddings/oleObject1.bin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5" Type="http://schemas.openxmlformats.org/officeDocument/2006/relationships/image" Target="../media/image24.png"/><Relationship Id="rId4" Type="http://schemas.openxmlformats.org/officeDocument/2006/relationships/image" Target="../media/image2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28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png"/><Relationship Id="rId5" Type="http://schemas.openxmlformats.org/officeDocument/2006/relationships/image" Target="../media/image2.png"/><Relationship Id="rId4" Type="http://schemas.openxmlformats.org/officeDocument/2006/relationships/image" Target="../media/image29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8.png"/><Relationship Id="rId21" Type="http://schemas.openxmlformats.org/officeDocument/2006/relationships/image" Target="../media/image22.png"/><Relationship Id="rId7" Type="http://schemas.openxmlformats.org/officeDocument/2006/relationships/image" Target="../media/image12.png"/><Relationship Id="rId12" Type="http://schemas.openxmlformats.org/officeDocument/2006/relationships/image" Target="../media/image37.png"/><Relationship Id="rId17" Type="http://schemas.openxmlformats.org/officeDocument/2006/relationships/image" Target="../media/image18.png"/><Relationship Id="rId2" Type="http://schemas.openxmlformats.org/officeDocument/2006/relationships/image" Target="../media/image2.png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36.png"/><Relationship Id="rId5" Type="http://schemas.openxmlformats.org/officeDocument/2006/relationships/image" Target="../media/image10.png"/><Relationship Id="rId15" Type="http://schemas.openxmlformats.org/officeDocument/2006/relationships/image" Target="../media/image16.png"/><Relationship Id="rId10" Type="http://schemas.openxmlformats.org/officeDocument/2006/relationships/image" Target="../media/image5.png"/><Relationship Id="rId19" Type="http://schemas.openxmlformats.org/officeDocument/2006/relationships/image" Target="../media/image20.png"/><Relationship Id="rId4" Type="http://schemas.openxmlformats.org/officeDocument/2006/relationships/image" Target="../media/image9.png"/><Relationship Id="rId9" Type="http://schemas.openxmlformats.org/officeDocument/2006/relationships/image" Target="../media/image4.png"/><Relationship Id="rId14" Type="http://schemas.openxmlformats.org/officeDocument/2006/relationships/image" Target="../media/image15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9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562600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Font typeface="ZapfDingbats" pitchFamily="82" charset="2"/>
              <a:buNone/>
            </a:pPr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Application Layer</a:t>
            </a:r>
          </a:p>
        </p:txBody>
      </p:sp>
      <p:sp>
        <p:nvSpPr>
          <p:cNvPr id="491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D162F35F-463C-4322-9FEA-419693707459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49155" name="Rectangle 3"/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4400">
                <a:solidFill>
                  <a:srgbClr val="000099"/>
                </a:solidFill>
                <a:latin typeface="Gill Sans MT" pitchFamily="1" charset="0"/>
              </a:rPr>
              <a:t>Chapter 2</a:t>
            </a:r>
            <a:r>
              <a:rPr lang="en-US" altLang="tr-TR" sz="4800">
                <a:solidFill>
                  <a:srgbClr val="000099"/>
                </a:solidFill>
                <a:latin typeface="Gill Sans MT" pitchFamily="1" charset="0"/>
              </a:rPr>
              <a:t/>
            </a:r>
            <a:br>
              <a:rPr lang="en-US" altLang="tr-TR" sz="4800">
                <a:solidFill>
                  <a:srgbClr val="000099"/>
                </a:solidFill>
                <a:latin typeface="Gill Sans MT" pitchFamily="1" charset="0"/>
              </a:rPr>
            </a:br>
            <a:r>
              <a:rPr lang="en-US" altLang="tr-TR" sz="4400">
                <a:solidFill>
                  <a:srgbClr val="000099"/>
                </a:solidFill>
                <a:latin typeface="Gill Sans MT" pitchFamily="1" charset="0"/>
              </a:rPr>
              <a:t>Application Layer</a:t>
            </a:r>
          </a:p>
        </p:txBody>
      </p:sp>
      <p:sp>
        <p:nvSpPr>
          <p:cNvPr id="49156" name="Rectangle 4"/>
          <p:cNvSpPr>
            <a:spLocks noChangeArrowheads="1"/>
          </p:cNvSpPr>
          <p:nvPr/>
        </p:nvSpPr>
        <p:spPr bwMode="auto">
          <a:xfrm>
            <a:off x="6184900" y="3078163"/>
            <a:ext cx="2881313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800" i="1">
                <a:solidFill>
                  <a:srgbClr val="008000"/>
                </a:solidFill>
                <a:latin typeface="Gill Sans MT" pitchFamily="1" charset="0"/>
              </a:rPr>
              <a:t>Computer Networking: A Top Down Approach </a:t>
            </a:r>
            <a:r>
              <a:rPr lang="en-US" altLang="tr-TR" sz="2800">
                <a:solidFill>
                  <a:srgbClr val="008000"/>
                </a:solidFill>
                <a:latin typeface="Gill Sans MT" pitchFamily="1" charset="0"/>
              </a:rPr>
              <a:t/>
            </a:r>
            <a:br>
              <a:rPr lang="en-US" altLang="tr-TR" sz="2800">
                <a:solidFill>
                  <a:srgbClr val="008000"/>
                </a:solidFill>
                <a:latin typeface="Gill Sans MT" pitchFamily="1" charset="0"/>
              </a:rPr>
            </a:br>
            <a:r>
              <a:rPr lang="en-US" altLang="tr-TR">
                <a:solidFill>
                  <a:srgbClr val="008000"/>
                </a:solidFill>
                <a:latin typeface="Gill Sans MT" pitchFamily="1" charset="0"/>
              </a:rPr>
              <a:t>6</a:t>
            </a:r>
            <a:r>
              <a:rPr lang="en-US" altLang="tr-TR" baseline="30000">
                <a:solidFill>
                  <a:srgbClr val="008000"/>
                </a:solidFill>
                <a:latin typeface="Gill Sans MT" pitchFamily="1" charset="0"/>
              </a:rPr>
              <a:t>th</a:t>
            </a:r>
            <a:r>
              <a:rPr lang="en-US" altLang="tr-TR">
                <a:solidFill>
                  <a:srgbClr val="008000"/>
                </a:solidFill>
                <a:latin typeface="Gill Sans MT" pitchFamily="1" charset="0"/>
              </a:rPr>
              <a:t> edition </a:t>
            </a:r>
            <a:br>
              <a:rPr lang="en-US" altLang="tr-TR">
                <a:solidFill>
                  <a:srgbClr val="008000"/>
                </a:solidFill>
                <a:latin typeface="Gill Sans MT" pitchFamily="1" charset="0"/>
              </a:rPr>
            </a:br>
            <a:r>
              <a:rPr lang="en-US" altLang="tr-TR">
                <a:solidFill>
                  <a:srgbClr val="008000"/>
                </a:solidFill>
                <a:latin typeface="Gill Sans MT" pitchFamily="1" charset="0"/>
              </a:rPr>
              <a:t>Jim Kurose, Keith Ross</a:t>
            </a:r>
            <a:br>
              <a:rPr lang="en-US" altLang="tr-TR">
                <a:solidFill>
                  <a:srgbClr val="008000"/>
                </a:solidFill>
                <a:latin typeface="Gill Sans MT" pitchFamily="1" charset="0"/>
              </a:rPr>
            </a:br>
            <a:r>
              <a:rPr lang="en-US" altLang="tr-TR">
                <a:solidFill>
                  <a:srgbClr val="008000"/>
                </a:solidFill>
                <a:latin typeface="Gill Sans MT" pitchFamily="1" charset="0"/>
              </a:rPr>
              <a:t>Addison-Wesley</a:t>
            </a:r>
            <a:br>
              <a:rPr lang="en-US" altLang="tr-TR">
                <a:solidFill>
                  <a:srgbClr val="008000"/>
                </a:solidFill>
                <a:latin typeface="Gill Sans MT" pitchFamily="1" charset="0"/>
              </a:rPr>
            </a:br>
            <a:r>
              <a:rPr lang="en-US" altLang="tr-TR">
                <a:solidFill>
                  <a:srgbClr val="008000"/>
                </a:solidFill>
                <a:latin typeface="Gill Sans MT" pitchFamily="1" charset="0"/>
              </a:rPr>
              <a:t>March 2012</a:t>
            </a:r>
          </a:p>
        </p:txBody>
      </p:sp>
      <p:sp>
        <p:nvSpPr>
          <p:cNvPr id="49157" name="Text Box 6"/>
          <p:cNvSpPr txBox="1">
            <a:spLocks noChangeArrowheads="1"/>
          </p:cNvSpPr>
          <p:nvPr/>
        </p:nvSpPr>
        <p:spPr bwMode="auto">
          <a:xfrm>
            <a:off x="369888" y="3268663"/>
            <a:ext cx="5378450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00"/>
                </a:solidFill>
              </a:rPr>
              <a:t>A note on the use of these ppt slides: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200">
                <a:solidFill>
                  <a:srgbClr val="000000"/>
                </a:solidFill>
              </a:rPr>
              <a:t>We</a:t>
            </a:r>
            <a:r>
              <a:rPr lang="ja-JP" altLang="en-US" sz="1200">
                <a:solidFill>
                  <a:srgbClr val="000000"/>
                </a:solidFill>
              </a:rPr>
              <a:t>’</a:t>
            </a:r>
            <a:r>
              <a:rPr lang="en-US" altLang="ja-JP" sz="1200">
                <a:solidFill>
                  <a:srgbClr val="000000"/>
                </a:solidFill>
              </a:rPr>
              <a:t>re making these slides freely available to all (faculty, students, readers). They</a:t>
            </a:r>
            <a:r>
              <a:rPr lang="ja-JP" altLang="en-US" sz="1200">
                <a:solidFill>
                  <a:srgbClr val="000000"/>
                </a:solidFill>
              </a:rPr>
              <a:t>’</a:t>
            </a:r>
            <a:r>
              <a:rPr lang="en-US" altLang="ja-JP" sz="1200">
                <a:solidFill>
                  <a:srgbClr val="000000"/>
                </a:solidFill>
              </a:rPr>
              <a:t>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>
                <a:solidFill>
                  <a:srgbClr val="000000"/>
                </a:solidFill>
              </a:rPr>
              <a:t>lot</a:t>
            </a:r>
            <a:r>
              <a:rPr lang="en-US" altLang="ja-JP" sz="1200">
                <a:solidFill>
                  <a:srgbClr val="000000"/>
                </a:solidFill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tr-TR" sz="1400">
              <a:solidFill>
                <a:srgbClr val="000000"/>
              </a:solidFill>
            </a:endParaRPr>
          </a:p>
        </p:txBody>
      </p:sp>
      <p:sp>
        <p:nvSpPr>
          <p:cNvPr id="49158" name="Text Box 7"/>
          <p:cNvSpPr txBox="1">
            <a:spLocks noChangeArrowheads="1"/>
          </p:cNvSpPr>
          <p:nvPr/>
        </p:nvSpPr>
        <p:spPr bwMode="auto">
          <a:xfrm>
            <a:off x="373063" y="4267200"/>
            <a:ext cx="5378450" cy="201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tr-TR" sz="1400">
              <a:solidFill>
                <a:srgbClr val="000000"/>
              </a:solidFill>
              <a:latin typeface="Gill Sans MT" pitchFamily="1" charset="0"/>
            </a:endParaRPr>
          </a:p>
          <a:p>
            <a:pPr>
              <a:spcBef>
                <a:spcPct val="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1200">
                <a:solidFill>
                  <a:srgbClr val="000000"/>
                </a:solidFill>
              </a:rPr>
              <a:t>If you use these slides (e.g., in a class) that you mention their source (after all, we</a:t>
            </a:r>
            <a:r>
              <a:rPr lang="ja-JP" altLang="en-US" sz="1200">
                <a:solidFill>
                  <a:srgbClr val="000000"/>
                </a:solidFill>
              </a:rPr>
              <a:t>’</a:t>
            </a:r>
            <a:r>
              <a:rPr lang="en-US" altLang="ja-JP" sz="1200">
                <a:solidFill>
                  <a:srgbClr val="000000"/>
                </a:solidFill>
              </a:rPr>
              <a:t>d like people to use our book!)</a:t>
            </a:r>
          </a:p>
          <a:p>
            <a:pPr>
              <a:spcBef>
                <a:spcPct val="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1200">
                <a:solidFill>
                  <a:srgbClr val="000000"/>
                </a:solidFill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spcBef>
                <a:spcPct val="0"/>
              </a:spcBef>
              <a:buClr>
                <a:srgbClr val="3333CC"/>
              </a:buClr>
              <a:buSzTx/>
              <a:buFont typeface="Wingdings" panose="05000000000000000000" pitchFamily="2" charset="2"/>
              <a:buChar char="q"/>
            </a:pPr>
            <a:endParaRPr lang="en-US" altLang="tr-TR" sz="1200">
              <a:solidFill>
                <a:srgbClr val="000000"/>
              </a:solidFill>
            </a:endParaRPr>
          </a:p>
          <a:p>
            <a:pPr>
              <a:lnSpc>
                <a:spcPct val="85000"/>
              </a:lnSpc>
              <a:spcBef>
                <a:spcPct val="0"/>
              </a:spcBef>
              <a:buClr>
                <a:srgbClr val="3333CC"/>
              </a:buClr>
              <a:buSzTx/>
              <a:buFont typeface="Wingdings" panose="05000000000000000000" pitchFamily="2" charset="2"/>
              <a:buNone/>
            </a:pPr>
            <a:r>
              <a:rPr lang="en-US" altLang="tr-TR" sz="1200">
                <a:solidFill>
                  <a:srgbClr val="000000"/>
                </a:solidFill>
              </a:rPr>
              <a:t>Thanks and enjoy!  JFK/KWR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tr-TR" sz="1200">
              <a:solidFill>
                <a:srgbClr val="000000"/>
              </a:solidFill>
            </a:endParaRP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200">
                <a:solidFill>
                  <a:srgbClr val="000000"/>
                </a:solidFill>
              </a:rPr>
              <a:t>     All material copyright 1996-2012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200">
                <a:solidFill>
                  <a:srgbClr val="000000"/>
                </a:solidFill>
              </a:rPr>
              <a:t>     J.F Kurose and K.W. Ross, All Rights Reserved</a:t>
            </a:r>
          </a:p>
        </p:txBody>
      </p:sp>
      <p:pic>
        <p:nvPicPr>
          <p:cNvPr id="49159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5942013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60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161" name="Picture 1" descr="6e_cover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2525" y="511175"/>
            <a:ext cx="2306638" cy="2773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65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5EA3900F-5325-4BF5-91C3-901B1A041CFB}" type="slidenum">
              <a:rPr lang="en-US" altLang="tr-TR" sz="1200">
                <a:latin typeface="Tahoma" panose="020B0604030504040204" pitchFamily="34" charset="0"/>
              </a:rPr>
              <a:pPr/>
              <a:t>10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66563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23825"/>
            <a:ext cx="8077200" cy="896938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Sockets</a:t>
            </a:r>
          </a:p>
        </p:txBody>
      </p:sp>
      <p:sp>
        <p:nvSpPr>
          <p:cNvPr id="6656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49250" y="1208088"/>
            <a:ext cx="8232775" cy="2328862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process sends/receives messages to/from its </a:t>
            </a: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socket</a:t>
            </a:r>
          </a:p>
          <a:p>
            <a:r>
              <a:rPr lang="en-US" altLang="tr-TR" sz="2400" smtClean="0">
                <a:latin typeface="Gill Sans MT" pitchFamily="1" charset="0"/>
              </a:rPr>
              <a:t>socket analogous to door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sending process shoves message out door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sending process relies on transport infrastructure on other side of door to deliver message to socket at receiving process</a:t>
            </a:r>
          </a:p>
        </p:txBody>
      </p:sp>
      <p:pic>
        <p:nvPicPr>
          <p:cNvPr id="66565" name="Picture 43" descr="underline_base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800100"/>
            <a:ext cx="19161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6" name="Freeform 66"/>
          <p:cNvSpPr>
            <a:spLocks/>
          </p:cNvSpPr>
          <p:nvPr/>
        </p:nvSpPr>
        <p:spPr bwMode="auto">
          <a:xfrm>
            <a:off x="6948488" y="3751263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tr-TR"/>
          </a:p>
        </p:txBody>
      </p:sp>
      <p:sp>
        <p:nvSpPr>
          <p:cNvPr id="66567" name="Freeform 7"/>
          <p:cNvSpPr>
            <a:spLocks/>
          </p:cNvSpPr>
          <p:nvPr/>
        </p:nvSpPr>
        <p:spPr bwMode="auto">
          <a:xfrm>
            <a:off x="3633788" y="5048250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68" name="Text Box 51"/>
          <p:cNvSpPr txBox="1">
            <a:spLocks noChangeArrowheads="1"/>
          </p:cNvSpPr>
          <p:nvPr/>
        </p:nvSpPr>
        <p:spPr bwMode="auto">
          <a:xfrm>
            <a:off x="4071938" y="518001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Internet</a:t>
            </a:r>
          </a:p>
        </p:txBody>
      </p:sp>
      <p:sp>
        <p:nvSpPr>
          <p:cNvPr id="66569" name="Line 52"/>
          <p:cNvSpPr>
            <a:spLocks noChangeShapeType="1"/>
          </p:cNvSpPr>
          <p:nvPr/>
        </p:nvSpPr>
        <p:spPr bwMode="auto">
          <a:xfrm>
            <a:off x="3392488" y="5591175"/>
            <a:ext cx="2211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70" name="Text Box 53"/>
          <p:cNvSpPr txBox="1">
            <a:spLocks noChangeArrowheads="1"/>
          </p:cNvSpPr>
          <p:nvPr/>
        </p:nvSpPr>
        <p:spPr bwMode="auto">
          <a:xfrm>
            <a:off x="7413625" y="481647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controlled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by OS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 sz="16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6571" name="Text Box 56"/>
          <p:cNvSpPr txBox="1">
            <a:spLocks noChangeArrowheads="1"/>
          </p:cNvSpPr>
          <p:nvPr/>
        </p:nvSpPr>
        <p:spPr bwMode="auto">
          <a:xfrm>
            <a:off x="7391400" y="391636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app developer</a:t>
            </a:r>
          </a:p>
        </p:txBody>
      </p:sp>
      <p:sp>
        <p:nvSpPr>
          <p:cNvPr id="66572" name="Freeform 45"/>
          <p:cNvSpPr>
            <a:spLocks/>
          </p:cNvSpPr>
          <p:nvPr/>
        </p:nvSpPr>
        <p:spPr bwMode="auto">
          <a:xfrm>
            <a:off x="1208088" y="3814763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tr-TR"/>
          </a:p>
        </p:txBody>
      </p:sp>
      <p:sp>
        <p:nvSpPr>
          <p:cNvPr id="66573" name="Rectangle 23"/>
          <p:cNvSpPr>
            <a:spLocks noChangeArrowheads="1"/>
          </p:cNvSpPr>
          <p:nvPr/>
        </p:nvSpPr>
        <p:spPr bwMode="auto">
          <a:xfrm>
            <a:off x="2011363" y="37703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2400">
              <a:latin typeface="Times New Roman" panose="02020603050405020304" pitchFamily="18" charset="0"/>
            </a:endParaRPr>
          </a:p>
        </p:txBody>
      </p:sp>
      <p:sp>
        <p:nvSpPr>
          <p:cNvPr id="66574" name="Rectangle 24"/>
          <p:cNvSpPr>
            <a:spLocks noChangeArrowheads="1"/>
          </p:cNvSpPr>
          <p:nvPr/>
        </p:nvSpPr>
        <p:spPr bwMode="auto">
          <a:xfrm>
            <a:off x="1973263" y="38242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2400">
              <a:latin typeface="Times New Roman" panose="02020603050405020304" pitchFamily="18" charset="0"/>
            </a:endParaRPr>
          </a:p>
        </p:txBody>
      </p:sp>
      <p:sp>
        <p:nvSpPr>
          <p:cNvPr id="66575" name="Line 25"/>
          <p:cNvSpPr>
            <a:spLocks noChangeShapeType="1"/>
          </p:cNvSpPr>
          <p:nvPr/>
        </p:nvSpPr>
        <p:spPr bwMode="auto">
          <a:xfrm>
            <a:off x="1982788" y="45847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76" name="Text Box 26"/>
          <p:cNvSpPr txBox="1">
            <a:spLocks noChangeArrowheads="1"/>
          </p:cNvSpPr>
          <p:nvPr/>
        </p:nvSpPr>
        <p:spPr bwMode="auto">
          <a:xfrm>
            <a:off x="1939925" y="45672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66577" name="Line 27"/>
          <p:cNvSpPr>
            <a:spLocks noChangeShapeType="1"/>
          </p:cNvSpPr>
          <p:nvPr/>
        </p:nvSpPr>
        <p:spPr bwMode="auto">
          <a:xfrm>
            <a:off x="1990725" y="49053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78" name="Line 28"/>
          <p:cNvSpPr>
            <a:spLocks noChangeShapeType="1"/>
          </p:cNvSpPr>
          <p:nvPr/>
        </p:nvSpPr>
        <p:spPr bwMode="auto">
          <a:xfrm>
            <a:off x="1976438" y="5214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79" name="Line 29"/>
          <p:cNvSpPr>
            <a:spLocks noChangeShapeType="1"/>
          </p:cNvSpPr>
          <p:nvPr/>
        </p:nvSpPr>
        <p:spPr bwMode="auto">
          <a:xfrm>
            <a:off x="1976438" y="55006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80" name="Text Box 26"/>
          <p:cNvSpPr txBox="1">
            <a:spLocks noChangeArrowheads="1"/>
          </p:cNvSpPr>
          <p:nvPr/>
        </p:nvSpPr>
        <p:spPr bwMode="auto">
          <a:xfrm>
            <a:off x="1974850" y="38147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66581" name="Text Box 26"/>
          <p:cNvSpPr txBox="1">
            <a:spLocks noChangeArrowheads="1"/>
          </p:cNvSpPr>
          <p:nvPr/>
        </p:nvSpPr>
        <p:spPr bwMode="auto">
          <a:xfrm>
            <a:off x="1930400" y="54721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66582" name="Text Box 26"/>
          <p:cNvSpPr txBox="1">
            <a:spLocks noChangeArrowheads="1"/>
          </p:cNvSpPr>
          <p:nvPr/>
        </p:nvSpPr>
        <p:spPr bwMode="auto">
          <a:xfrm>
            <a:off x="1949450" y="51863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66583" name="Text Box 26"/>
          <p:cNvSpPr txBox="1">
            <a:spLocks noChangeArrowheads="1"/>
          </p:cNvSpPr>
          <p:nvPr/>
        </p:nvSpPr>
        <p:spPr bwMode="auto">
          <a:xfrm>
            <a:off x="1939925" y="48910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66584" name="Oval 57"/>
          <p:cNvSpPr>
            <a:spLocks noChangeArrowheads="1"/>
          </p:cNvSpPr>
          <p:nvPr/>
        </p:nvSpPr>
        <p:spPr bwMode="auto">
          <a:xfrm>
            <a:off x="2108200" y="408940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process</a:t>
            </a:r>
          </a:p>
        </p:txBody>
      </p:sp>
      <p:grpSp>
        <p:nvGrpSpPr>
          <p:cNvPr id="66585" name="Group 58"/>
          <p:cNvGrpSpPr>
            <a:grpSpLocks/>
          </p:cNvGrpSpPr>
          <p:nvPr/>
        </p:nvGrpSpPr>
        <p:grpSpPr bwMode="auto">
          <a:xfrm>
            <a:off x="2355850" y="4449763"/>
            <a:ext cx="546100" cy="225425"/>
            <a:chOff x="1287" y="2524"/>
            <a:chExt cx="260" cy="100"/>
          </a:xfrm>
        </p:grpSpPr>
        <p:sp>
          <p:nvSpPr>
            <p:cNvPr id="66615" name="Rectangle 59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66616" name="Rectangle 60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66617" name="Rectangle 61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66618" name="Rectangle 62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sp>
        <p:nvSpPr>
          <p:cNvPr id="66586" name="Rectangle 23"/>
          <p:cNvSpPr>
            <a:spLocks noChangeArrowheads="1"/>
          </p:cNvSpPr>
          <p:nvPr/>
        </p:nvSpPr>
        <p:spPr bwMode="auto">
          <a:xfrm>
            <a:off x="5673725" y="374173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2400">
              <a:latin typeface="Times New Roman" panose="02020603050405020304" pitchFamily="18" charset="0"/>
            </a:endParaRPr>
          </a:p>
        </p:txBody>
      </p:sp>
      <p:sp>
        <p:nvSpPr>
          <p:cNvPr id="66587" name="Rectangle 24"/>
          <p:cNvSpPr>
            <a:spLocks noChangeArrowheads="1"/>
          </p:cNvSpPr>
          <p:nvPr/>
        </p:nvSpPr>
        <p:spPr bwMode="auto">
          <a:xfrm>
            <a:off x="5635625" y="37957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2400">
              <a:latin typeface="Times New Roman" panose="02020603050405020304" pitchFamily="18" charset="0"/>
            </a:endParaRPr>
          </a:p>
        </p:txBody>
      </p:sp>
      <p:sp>
        <p:nvSpPr>
          <p:cNvPr id="66588" name="Line 25"/>
          <p:cNvSpPr>
            <a:spLocks noChangeShapeType="1"/>
          </p:cNvSpPr>
          <p:nvPr/>
        </p:nvSpPr>
        <p:spPr bwMode="auto">
          <a:xfrm>
            <a:off x="5645150" y="45561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89" name="Text Box 26"/>
          <p:cNvSpPr txBox="1">
            <a:spLocks noChangeArrowheads="1"/>
          </p:cNvSpPr>
          <p:nvPr/>
        </p:nvSpPr>
        <p:spPr bwMode="auto">
          <a:xfrm>
            <a:off x="5602288" y="4538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66590" name="Line 27"/>
          <p:cNvSpPr>
            <a:spLocks noChangeShapeType="1"/>
          </p:cNvSpPr>
          <p:nvPr/>
        </p:nvSpPr>
        <p:spPr bwMode="auto">
          <a:xfrm>
            <a:off x="5653088" y="48768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91" name="Line 28"/>
          <p:cNvSpPr>
            <a:spLocks noChangeShapeType="1"/>
          </p:cNvSpPr>
          <p:nvPr/>
        </p:nvSpPr>
        <p:spPr bwMode="auto">
          <a:xfrm>
            <a:off x="5638800" y="51863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92" name="Line 29"/>
          <p:cNvSpPr>
            <a:spLocks noChangeShapeType="1"/>
          </p:cNvSpPr>
          <p:nvPr/>
        </p:nvSpPr>
        <p:spPr bwMode="auto">
          <a:xfrm>
            <a:off x="5638800" y="54721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6593" name="Text Box 26"/>
          <p:cNvSpPr txBox="1">
            <a:spLocks noChangeArrowheads="1"/>
          </p:cNvSpPr>
          <p:nvPr/>
        </p:nvSpPr>
        <p:spPr bwMode="auto">
          <a:xfrm>
            <a:off x="5637213" y="3786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66594" name="Text Box 26"/>
          <p:cNvSpPr txBox="1">
            <a:spLocks noChangeArrowheads="1"/>
          </p:cNvSpPr>
          <p:nvPr/>
        </p:nvSpPr>
        <p:spPr bwMode="auto">
          <a:xfrm>
            <a:off x="5592763" y="5443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66595" name="Text Box 26"/>
          <p:cNvSpPr txBox="1">
            <a:spLocks noChangeArrowheads="1"/>
          </p:cNvSpPr>
          <p:nvPr/>
        </p:nvSpPr>
        <p:spPr bwMode="auto">
          <a:xfrm>
            <a:off x="5611813" y="51577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66596" name="Text Box 26"/>
          <p:cNvSpPr txBox="1">
            <a:spLocks noChangeArrowheads="1"/>
          </p:cNvSpPr>
          <p:nvPr/>
        </p:nvSpPr>
        <p:spPr bwMode="auto">
          <a:xfrm>
            <a:off x="5602288" y="4862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66597" name="Oval 78"/>
          <p:cNvSpPr>
            <a:spLocks noChangeArrowheads="1"/>
          </p:cNvSpPr>
          <p:nvPr/>
        </p:nvSpPr>
        <p:spPr bwMode="auto">
          <a:xfrm>
            <a:off x="5770563" y="406082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process</a:t>
            </a:r>
          </a:p>
        </p:txBody>
      </p:sp>
      <p:grpSp>
        <p:nvGrpSpPr>
          <p:cNvPr id="66598" name="Group 79"/>
          <p:cNvGrpSpPr>
            <a:grpSpLocks/>
          </p:cNvGrpSpPr>
          <p:nvPr/>
        </p:nvGrpSpPr>
        <p:grpSpPr bwMode="auto">
          <a:xfrm>
            <a:off x="6018213" y="4421188"/>
            <a:ext cx="546100" cy="225425"/>
            <a:chOff x="1287" y="2524"/>
            <a:chExt cx="260" cy="100"/>
          </a:xfrm>
        </p:grpSpPr>
        <p:sp>
          <p:nvSpPr>
            <p:cNvPr id="66611" name="Rectangle 80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66612" name="Rectangle 81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66613" name="Rectangle 82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66614" name="Rectangle 83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sp>
        <p:nvSpPr>
          <p:cNvPr id="66599" name="Line 88"/>
          <p:cNvSpPr>
            <a:spLocks noChangeShapeType="1"/>
          </p:cNvSpPr>
          <p:nvPr/>
        </p:nvSpPr>
        <p:spPr bwMode="auto">
          <a:xfrm flipH="1">
            <a:off x="6827838" y="419258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66600" name="Line 89"/>
          <p:cNvSpPr>
            <a:spLocks noChangeShapeType="1"/>
          </p:cNvSpPr>
          <p:nvPr/>
        </p:nvSpPr>
        <p:spPr bwMode="auto">
          <a:xfrm>
            <a:off x="7053263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66601" name="Line 90"/>
          <p:cNvSpPr>
            <a:spLocks noChangeShapeType="1"/>
          </p:cNvSpPr>
          <p:nvPr/>
        </p:nvSpPr>
        <p:spPr bwMode="auto">
          <a:xfrm flipH="1">
            <a:off x="7077075" y="511810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66602" name="Text Box 56"/>
          <p:cNvSpPr txBox="1">
            <a:spLocks noChangeArrowheads="1"/>
          </p:cNvSpPr>
          <p:nvPr/>
        </p:nvSpPr>
        <p:spPr bwMode="auto">
          <a:xfrm>
            <a:off x="3990975" y="387350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i="1">
                <a:solidFill>
                  <a:srgbClr val="CC0000"/>
                </a:solidFill>
              </a:rPr>
              <a:t>socket</a:t>
            </a:r>
          </a:p>
        </p:txBody>
      </p:sp>
      <p:sp>
        <p:nvSpPr>
          <p:cNvPr id="66603" name="Line 92"/>
          <p:cNvSpPr>
            <a:spLocks noChangeShapeType="1"/>
          </p:cNvSpPr>
          <p:nvPr/>
        </p:nvSpPr>
        <p:spPr bwMode="auto">
          <a:xfrm flipV="1">
            <a:off x="2994025" y="407352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66604" name="Line 93"/>
          <p:cNvSpPr>
            <a:spLocks noChangeShapeType="1"/>
          </p:cNvSpPr>
          <p:nvPr/>
        </p:nvSpPr>
        <p:spPr bwMode="auto">
          <a:xfrm flipH="1" flipV="1">
            <a:off x="4929188" y="406241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grpSp>
        <p:nvGrpSpPr>
          <p:cNvPr id="66605" name="Group 96"/>
          <p:cNvGrpSpPr>
            <a:grpSpLocks/>
          </p:cNvGrpSpPr>
          <p:nvPr/>
        </p:nvGrpSpPr>
        <p:grpSpPr bwMode="auto">
          <a:xfrm>
            <a:off x="784225" y="5127625"/>
            <a:ext cx="719138" cy="773113"/>
            <a:chOff x="-44" y="1473"/>
            <a:chExt cx="981" cy="1105"/>
          </a:xfrm>
        </p:grpSpPr>
        <p:pic>
          <p:nvPicPr>
            <p:cNvPr id="66609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610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66606" name="Group 99"/>
          <p:cNvGrpSpPr>
            <a:grpSpLocks/>
          </p:cNvGrpSpPr>
          <p:nvPr/>
        </p:nvGrpSpPr>
        <p:grpSpPr bwMode="auto">
          <a:xfrm flipH="1">
            <a:off x="7480300" y="5322888"/>
            <a:ext cx="719138" cy="773112"/>
            <a:chOff x="-44" y="1473"/>
            <a:chExt cx="981" cy="1105"/>
          </a:xfrm>
        </p:grpSpPr>
        <p:pic>
          <p:nvPicPr>
            <p:cNvPr id="66607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608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396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2DD2CAAB-CB6F-42AB-B373-11FB41D52AD7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100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9619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3600">
                <a:solidFill>
                  <a:srgbClr val="000099"/>
                </a:solidFill>
                <a:latin typeface="Gill Sans MT" pitchFamily="1" charset="0"/>
              </a:rPr>
              <a:t>Example app: UDP client</a:t>
            </a:r>
            <a:endParaRPr lang="en-US" altLang="tr-TR" sz="4400">
              <a:solidFill>
                <a:srgbClr val="000099"/>
              </a:solidFill>
              <a:latin typeface="Gill Sans MT" pitchFamily="1" charset="0"/>
            </a:endParaRPr>
          </a:p>
        </p:txBody>
      </p:sp>
      <p:sp>
        <p:nvSpPr>
          <p:cNvPr id="239620" name="TextBox 1"/>
          <p:cNvSpPr txBox="1">
            <a:spLocks noChangeArrowheads="1"/>
          </p:cNvSpPr>
          <p:nvPr/>
        </p:nvSpPr>
        <p:spPr bwMode="auto">
          <a:xfrm>
            <a:off x="2705100" y="1651000"/>
            <a:ext cx="6167438" cy="464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tr-TR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tr-TR"/>
              <a:t>serverName = </a:t>
            </a:r>
            <a:r>
              <a:rPr lang="en-US" altLang="en-US"/>
              <a:t>‘</a:t>
            </a:r>
            <a:r>
              <a:rPr lang="en-US" altLang="tr-TR"/>
              <a:t>hostname</a:t>
            </a:r>
            <a:r>
              <a:rPr lang="en-US" altLang="en-US"/>
              <a:t>’</a:t>
            </a:r>
            <a:endParaRPr lang="en-US" altLang="tr-TR"/>
          </a:p>
          <a:p>
            <a:pPr>
              <a:lnSpc>
                <a:spcPts val="2800"/>
              </a:lnSpc>
            </a:pPr>
            <a:r>
              <a:rPr lang="en-US" altLang="tr-TR"/>
              <a:t>serverPort = 12000</a:t>
            </a:r>
          </a:p>
          <a:p>
            <a:pPr>
              <a:lnSpc>
                <a:spcPts val="2800"/>
              </a:lnSpc>
            </a:pPr>
            <a:r>
              <a:rPr lang="en-US" altLang="tr-TR"/>
              <a:t>clientSocket = socket(socket.AF_INET, </a:t>
            </a:r>
          </a:p>
          <a:p>
            <a:pPr>
              <a:lnSpc>
                <a:spcPts val="2800"/>
              </a:lnSpc>
            </a:pPr>
            <a:r>
              <a:rPr lang="en-US" altLang="tr-TR"/>
              <a:t>                                   socket.SOCK_DGRAM)</a:t>
            </a:r>
          </a:p>
          <a:p>
            <a:pPr>
              <a:lnSpc>
                <a:spcPts val="2800"/>
              </a:lnSpc>
            </a:pPr>
            <a:r>
              <a:rPr lang="en-US" altLang="tr-TR"/>
              <a:t>message = raw_input(</a:t>
            </a:r>
            <a:r>
              <a:rPr lang="en-US" altLang="en-US"/>
              <a:t>’</a:t>
            </a:r>
            <a:r>
              <a:rPr lang="en-US" altLang="tr-TR"/>
              <a:t>Input lowercase sentence:</a:t>
            </a:r>
            <a:r>
              <a:rPr lang="en-US" altLang="en-US"/>
              <a:t>’</a:t>
            </a:r>
            <a:r>
              <a:rPr lang="en-US" altLang="tr-TR"/>
              <a:t>)</a:t>
            </a:r>
          </a:p>
          <a:p>
            <a:pPr>
              <a:lnSpc>
                <a:spcPts val="2800"/>
              </a:lnSpc>
            </a:pPr>
            <a:r>
              <a:rPr lang="en-US" altLang="tr-TR"/>
              <a:t>clientSocket.sendto</a:t>
            </a:r>
            <a:r>
              <a:rPr lang="en-US" altLang="tr-TR" sz="1800"/>
              <a:t>(message,(serverName, serverPort))</a:t>
            </a:r>
          </a:p>
          <a:p>
            <a:pPr>
              <a:lnSpc>
                <a:spcPts val="2800"/>
              </a:lnSpc>
            </a:pPr>
            <a:r>
              <a:rPr lang="en-US" altLang="tr-TR"/>
              <a:t>modifiedMessage, serverAddress = </a:t>
            </a:r>
          </a:p>
          <a:p>
            <a:pPr>
              <a:lnSpc>
                <a:spcPts val="2800"/>
              </a:lnSpc>
            </a:pPr>
            <a:r>
              <a:rPr lang="en-US" altLang="tr-TR"/>
              <a:t>                                   clientSocket.recvfrom(2048)</a:t>
            </a:r>
          </a:p>
          <a:p>
            <a:pPr>
              <a:lnSpc>
                <a:spcPts val="2800"/>
              </a:lnSpc>
            </a:pPr>
            <a:r>
              <a:rPr lang="en-US" altLang="tr-TR"/>
              <a:t>print modifiedMessage</a:t>
            </a:r>
          </a:p>
          <a:p>
            <a:pPr>
              <a:lnSpc>
                <a:spcPts val="2800"/>
              </a:lnSpc>
            </a:pPr>
            <a:r>
              <a:rPr lang="en-US" altLang="tr-TR"/>
              <a:t>clientSocket.close()</a:t>
            </a:r>
          </a:p>
        </p:txBody>
      </p:sp>
      <p:sp>
        <p:nvSpPr>
          <p:cNvPr id="239621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 i="1">
                <a:solidFill>
                  <a:srgbClr val="CC0000"/>
                </a:solidFill>
              </a:rPr>
              <a:t>Python UDPClient</a:t>
            </a:r>
          </a:p>
        </p:txBody>
      </p:sp>
      <p:grpSp>
        <p:nvGrpSpPr>
          <p:cNvPr id="2" name="Group 46"/>
          <p:cNvGrpSpPr>
            <a:grpSpLocks/>
          </p:cNvGrpSpPr>
          <p:nvPr/>
        </p:nvGrpSpPr>
        <p:grpSpPr bwMode="auto">
          <a:xfrm>
            <a:off x="228600" y="1606550"/>
            <a:ext cx="2451100" cy="546100"/>
            <a:chOff x="228727" y="1605758"/>
            <a:chExt cx="2450973" cy="547500"/>
          </a:xfrm>
        </p:grpSpPr>
        <p:sp>
          <p:nvSpPr>
            <p:cNvPr id="239640" name="TextBox 3"/>
            <p:cNvSpPr txBox="1">
              <a:spLocks noChangeArrowheads="1"/>
            </p:cNvSpPr>
            <p:nvPr/>
          </p:nvSpPr>
          <p:spPr bwMode="auto">
            <a:xfrm>
              <a:off x="228727" y="1605758"/>
              <a:ext cx="2057612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tr-TR" sz="1400">
                  <a:solidFill>
                    <a:srgbClr val="000099"/>
                  </a:solidFill>
                </a:rPr>
                <a:t>include Python</a:t>
              </a:r>
              <a:r>
                <a:rPr lang="en-US" altLang="en-US" sz="1400">
                  <a:solidFill>
                    <a:srgbClr val="000099"/>
                  </a:solidFill>
                </a:rPr>
                <a:t>’</a:t>
              </a:r>
              <a:r>
                <a:rPr lang="en-US" altLang="tr-TR" sz="1400">
                  <a:solidFill>
                    <a:srgbClr val="000099"/>
                  </a:solidFill>
                </a:rPr>
                <a:t>s socket </a:t>
              </a:r>
            </a:p>
            <a:p>
              <a:pPr>
                <a:lnSpc>
                  <a:spcPts val="1600"/>
                </a:lnSpc>
              </a:pPr>
              <a:r>
                <a:rPr lang="en-US" altLang="tr-TR" sz="1400">
                  <a:solidFill>
                    <a:srgbClr val="000099"/>
                  </a:solidFill>
                </a:rPr>
                <a:t>library</a:t>
              </a:r>
            </a:p>
          </p:txBody>
        </p:sp>
        <p:cxnSp>
          <p:nvCxnSpPr>
            <p:cNvPr id="239641" name="Straight Connector 10"/>
            <p:cNvCxnSpPr>
              <a:cxnSpLocks noChangeShapeType="1"/>
            </p:cNvCxnSpPr>
            <p:nvPr/>
          </p:nvCxnSpPr>
          <p:spPr bwMode="auto">
            <a:xfrm flipV="1">
              <a:off x="952522" y="1930400"/>
              <a:ext cx="1727178" cy="8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190500" y="2917825"/>
            <a:ext cx="2587625" cy="523875"/>
            <a:chOff x="189714" y="2918150"/>
            <a:chExt cx="2587958" cy="523220"/>
          </a:xfrm>
        </p:grpSpPr>
        <p:sp>
          <p:nvSpPr>
            <p:cNvPr id="239638" name="TextBox 31"/>
            <p:cNvSpPr txBox="1">
              <a:spLocks noChangeArrowheads="1"/>
            </p:cNvSpPr>
            <p:nvPr/>
          </p:nvSpPr>
          <p:spPr bwMode="auto">
            <a:xfrm>
              <a:off x="189714" y="2918150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create UDP socket for server</a:t>
              </a:r>
            </a:p>
          </p:txBody>
        </p:sp>
        <p:cxnSp>
          <p:nvCxnSpPr>
            <p:cNvPr id="239639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48"/>
          <p:cNvGrpSpPr>
            <a:grpSpLocks/>
          </p:cNvGrpSpPr>
          <p:nvPr/>
        </p:nvGrpSpPr>
        <p:grpSpPr bwMode="auto">
          <a:xfrm>
            <a:off x="215900" y="3530600"/>
            <a:ext cx="2505075" cy="547688"/>
            <a:chOff x="215900" y="3530600"/>
            <a:chExt cx="2505529" cy="547500"/>
          </a:xfrm>
        </p:grpSpPr>
        <p:sp>
          <p:nvSpPr>
            <p:cNvPr id="239636" name="TextBox 34"/>
            <p:cNvSpPr txBox="1">
              <a:spLocks noChangeArrowheads="1"/>
            </p:cNvSpPr>
            <p:nvPr/>
          </p:nvSpPr>
          <p:spPr bwMode="auto">
            <a:xfrm>
              <a:off x="215900" y="3530600"/>
              <a:ext cx="1621833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tr-TR" sz="1400">
                  <a:solidFill>
                    <a:srgbClr val="000099"/>
                  </a:solidFill>
                </a:rPr>
                <a:t>get user keyboard</a:t>
              </a:r>
            </a:p>
            <a:p>
              <a:pPr>
                <a:lnSpc>
                  <a:spcPts val="1600"/>
                </a:lnSpc>
              </a:pPr>
              <a:r>
                <a:rPr lang="en-US" altLang="tr-TR" sz="1400">
                  <a:solidFill>
                    <a:srgbClr val="000099"/>
                  </a:solidFill>
                </a:rPr>
                <a:t>input </a:t>
              </a:r>
            </a:p>
          </p:txBody>
        </p:sp>
        <p:cxnSp>
          <p:nvCxnSpPr>
            <p:cNvPr id="239637" name="Straight Connector 35"/>
            <p:cNvCxnSpPr>
              <a:cxnSpLocks noChangeShapeType="1"/>
            </p:cNvCxnSpPr>
            <p:nvPr/>
          </p:nvCxnSpPr>
          <p:spPr bwMode="auto">
            <a:xfrm flipV="1">
              <a:off x="762000" y="3968752"/>
              <a:ext cx="1959429" cy="4534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9"/>
          <p:cNvGrpSpPr>
            <a:grpSpLocks/>
          </p:cNvGrpSpPr>
          <p:nvPr/>
        </p:nvGrpSpPr>
        <p:grpSpPr bwMode="auto">
          <a:xfrm>
            <a:off x="166688" y="4064000"/>
            <a:ext cx="2568575" cy="523875"/>
            <a:chOff x="166472" y="4064002"/>
            <a:chExt cx="2568858" cy="522566"/>
          </a:xfrm>
        </p:grpSpPr>
        <p:sp>
          <p:nvSpPr>
            <p:cNvPr id="239634" name="TextBox 36"/>
            <p:cNvSpPr txBox="1">
              <a:spLocks noChangeArrowheads="1"/>
            </p:cNvSpPr>
            <p:nvPr/>
          </p:nvSpPr>
          <p:spPr bwMode="auto">
            <a:xfrm>
              <a:off x="166472" y="4064002"/>
              <a:ext cx="2349500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Attach server name, port to message; send into socket</a:t>
              </a:r>
            </a:p>
          </p:txBody>
        </p:sp>
        <p:cxnSp>
          <p:nvCxnSpPr>
            <p:cNvPr id="239635" name="Straight Connector 39"/>
            <p:cNvCxnSpPr>
              <a:cxnSpLocks noChangeShapeType="1"/>
            </p:cNvCxnSpPr>
            <p:nvPr/>
          </p:nvCxnSpPr>
          <p:spPr bwMode="auto">
            <a:xfrm>
              <a:off x="2069589" y="4443249"/>
              <a:ext cx="665741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55"/>
          <p:cNvGrpSpPr>
            <a:grpSpLocks/>
          </p:cNvGrpSpPr>
          <p:nvPr/>
        </p:nvGrpSpPr>
        <p:grpSpPr bwMode="auto">
          <a:xfrm>
            <a:off x="214313" y="5472113"/>
            <a:ext cx="2511425" cy="523875"/>
            <a:chOff x="214386" y="5472277"/>
            <a:chExt cx="2511708" cy="523220"/>
          </a:xfrm>
        </p:grpSpPr>
        <p:sp>
          <p:nvSpPr>
            <p:cNvPr id="239632" name="TextBox 61"/>
            <p:cNvSpPr txBox="1">
              <a:spLocks noChangeArrowheads="1"/>
            </p:cNvSpPr>
            <p:nvPr/>
          </p:nvSpPr>
          <p:spPr bwMode="auto">
            <a:xfrm>
              <a:off x="214386" y="5472277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print out received string and close socket</a:t>
              </a:r>
            </a:p>
          </p:txBody>
        </p:sp>
        <p:cxnSp>
          <p:nvCxnSpPr>
            <p:cNvPr id="239633" name="Straight Connector 62"/>
            <p:cNvCxnSpPr>
              <a:cxnSpLocks noChangeShapeType="1"/>
            </p:cNvCxnSpPr>
            <p:nvPr/>
          </p:nvCxnSpPr>
          <p:spPr bwMode="auto">
            <a:xfrm>
              <a:off x="2230329" y="5657589"/>
              <a:ext cx="495765" cy="24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54"/>
          <p:cNvGrpSpPr>
            <a:grpSpLocks/>
          </p:cNvGrpSpPr>
          <p:nvPr/>
        </p:nvGrpSpPr>
        <p:grpSpPr bwMode="auto">
          <a:xfrm>
            <a:off x="-157163" y="4530725"/>
            <a:ext cx="2900363" cy="677863"/>
            <a:chOff x="-157119" y="4530536"/>
            <a:chExt cx="2900123" cy="678317"/>
          </a:xfrm>
        </p:grpSpPr>
        <p:sp>
          <p:nvSpPr>
            <p:cNvPr id="239629" name="TextBox 56"/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read reply characters from</a:t>
              </a:r>
            </a:p>
            <a:p>
              <a:r>
                <a:rPr lang="en-US" altLang="tr-TR" sz="1400">
                  <a:solidFill>
                    <a:srgbClr val="000099"/>
                  </a:solidFill>
                </a:rPr>
                <a:t>socket into string</a:t>
              </a:r>
            </a:p>
          </p:txBody>
        </p:sp>
        <p:cxnSp>
          <p:nvCxnSpPr>
            <p:cNvPr id="239630" name="Straight Connector 59"/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9631" name="TextBox 53"/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pic>
        <p:nvPicPr>
          <p:cNvPr id="239628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080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406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B7B2D274-F659-4287-9C9B-0CA801F94A04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101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0643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3600">
                <a:solidFill>
                  <a:srgbClr val="000099"/>
                </a:solidFill>
                <a:latin typeface="Gill Sans MT" pitchFamily="1" charset="0"/>
              </a:rPr>
              <a:t>Example app: UDP server</a:t>
            </a:r>
            <a:endParaRPr lang="en-US" altLang="tr-TR" sz="4400">
              <a:solidFill>
                <a:srgbClr val="000099"/>
              </a:solidFill>
              <a:latin typeface="Gill Sans MT" pitchFamily="1" charset="0"/>
            </a:endParaRPr>
          </a:p>
        </p:txBody>
      </p:sp>
      <p:sp>
        <p:nvSpPr>
          <p:cNvPr id="240644" name="TextBox 1"/>
          <p:cNvSpPr txBox="1">
            <a:spLocks noChangeArrowheads="1"/>
          </p:cNvSpPr>
          <p:nvPr/>
        </p:nvSpPr>
        <p:spPr bwMode="auto">
          <a:xfrm>
            <a:off x="2717800" y="1651000"/>
            <a:ext cx="6143625" cy="363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tr-TR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tr-TR"/>
              <a:t>serverPort = 12000</a:t>
            </a:r>
          </a:p>
          <a:p>
            <a:pPr>
              <a:lnSpc>
                <a:spcPts val="2800"/>
              </a:lnSpc>
            </a:pPr>
            <a:r>
              <a:rPr lang="en-US" altLang="tr-TR"/>
              <a:t>serverSocket = socket(AF_INET, SOCK_DGRAM)</a:t>
            </a:r>
          </a:p>
          <a:p>
            <a:pPr>
              <a:lnSpc>
                <a:spcPts val="2800"/>
              </a:lnSpc>
            </a:pPr>
            <a:r>
              <a:rPr lang="en-US" altLang="tr-TR"/>
              <a:t>serverSocket.bind((</a:t>
            </a:r>
            <a:r>
              <a:rPr lang="fr-FR" altLang="tr-TR"/>
              <a:t>''</a:t>
            </a:r>
            <a:r>
              <a:rPr lang="en-US" altLang="tr-TR"/>
              <a:t>, serverPort))</a:t>
            </a:r>
          </a:p>
          <a:p>
            <a:pPr>
              <a:lnSpc>
                <a:spcPts val="2800"/>
              </a:lnSpc>
            </a:pPr>
            <a:r>
              <a:rPr lang="en-US" altLang="tr-TR"/>
              <a:t>print </a:t>
            </a:r>
            <a:r>
              <a:rPr lang="ja-JP" altLang="en-US"/>
              <a:t>“</a:t>
            </a:r>
            <a:r>
              <a:rPr lang="en-US" altLang="ja-JP" i="1"/>
              <a:t>The server is ready to receive</a:t>
            </a:r>
            <a:r>
              <a:rPr lang="en-US" altLang="en-US"/>
              <a:t>”</a:t>
            </a:r>
            <a:endParaRPr lang="en-US" altLang="ja-JP"/>
          </a:p>
          <a:p>
            <a:pPr>
              <a:lnSpc>
                <a:spcPts val="2800"/>
              </a:lnSpc>
            </a:pPr>
            <a:r>
              <a:rPr lang="en-US" altLang="tr-TR"/>
              <a:t>while 1:</a:t>
            </a:r>
          </a:p>
          <a:p>
            <a:pPr>
              <a:lnSpc>
                <a:spcPts val="2400"/>
              </a:lnSpc>
            </a:pPr>
            <a:r>
              <a:rPr lang="en-US" altLang="tr-TR" sz="1800"/>
              <a:t>    message, clientAddress = serverSocket.recvfrom(2048)</a:t>
            </a:r>
          </a:p>
          <a:p>
            <a:pPr>
              <a:lnSpc>
                <a:spcPts val="2400"/>
              </a:lnSpc>
            </a:pPr>
            <a:r>
              <a:rPr lang="en-US" altLang="tr-TR" sz="1800"/>
              <a:t>    modifiedMessage = message.upper()</a:t>
            </a:r>
          </a:p>
          <a:p>
            <a:pPr>
              <a:lnSpc>
                <a:spcPts val="2400"/>
              </a:lnSpc>
            </a:pPr>
            <a:r>
              <a:rPr lang="en-US" altLang="tr-TR" sz="1800"/>
              <a:t>    serverSocket.sendto(modifiedMessage, clientAddress)</a:t>
            </a:r>
          </a:p>
        </p:txBody>
      </p:sp>
      <p:sp>
        <p:nvSpPr>
          <p:cNvPr id="240645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860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 i="1">
                <a:solidFill>
                  <a:srgbClr val="CC0000"/>
                </a:solidFill>
              </a:rPr>
              <a:t>Python UDPServer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65100" y="2554288"/>
            <a:ext cx="2587625" cy="307975"/>
            <a:chOff x="164314" y="2554972"/>
            <a:chExt cx="2587958" cy="307777"/>
          </a:xfrm>
        </p:grpSpPr>
        <p:sp>
          <p:nvSpPr>
            <p:cNvPr id="240660" name="TextBox 31"/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create UDP socket</a:t>
              </a:r>
            </a:p>
          </p:txBody>
        </p:sp>
        <p:cxnSp>
          <p:nvCxnSpPr>
            <p:cNvPr id="240661" name="Straight Connector 32"/>
            <p:cNvCxnSpPr>
              <a:cxnSpLocks noChangeShapeType="1"/>
            </p:cNvCxnSpPr>
            <p:nvPr/>
          </p:nvCxnSpPr>
          <p:spPr bwMode="auto">
            <a:xfrm>
              <a:off x="1822045" y="27484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69863" y="2884488"/>
            <a:ext cx="2540000" cy="523875"/>
            <a:chOff x="169076" y="2884812"/>
            <a:chExt cx="2541127" cy="523220"/>
          </a:xfrm>
        </p:grpSpPr>
        <p:sp>
          <p:nvSpPr>
            <p:cNvPr id="240658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bind socket to local port number 12000</a:t>
              </a:r>
            </a:p>
          </p:txBody>
        </p:sp>
        <p:cxnSp>
          <p:nvCxnSpPr>
            <p:cNvPr id="240659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82563" y="3789363"/>
            <a:ext cx="2527300" cy="298450"/>
            <a:chOff x="182564" y="3788573"/>
            <a:chExt cx="2528092" cy="299227"/>
          </a:xfrm>
        </p:grpSpPr>
        <p:sp>
          <p:nvSpPr>
            <p:cNvPr id="240656" name="TextBox 34"/>
            <p:cNvSpPr txBox="1">
              <a:spLocks noChangeArrowheads="1"/>
            </p:cNvSpPr>
            <p:nvPr/>
          </p:nvSpPr>
          <p:spPr bwMode="auto">
            <a:xfrm>
              <a:off x="182564" y="378857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tr-TR" sz="140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40657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76213" y="4151313"/>
            <a:ext cx="2743200" cy="708025"/>
            <a:chOff x="176621" y="4151971"/>
            <a:chExt cx="2743174" cy="707869"/>
          </a:xfrm>
        </p:grpSpPr>
        <p:sp>
          <p:nvSpPr>
            <p:cNvPr id="240654" name="TextBox 36"/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707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tr-TR" sz="1400">
                  <a:solidFill>
                    <a:srgbClr val="000099"/>
                  </a:solidFill>
                </a:rPr>
                <a:t>Read from UDP socket into message, getting client</a:t>
              </a:r>
              <a:r>
                <a:rPr lang="en-US" altLang="en-US" sz="1400">
                  <a:solidFill>
                    <a:srgbClr val="000099"/>
                  </a:solidFill>
                </a:rPr>
                <a:t>’</a:t>
              </a:r>
              <a:r>
                <a:rPr lang="en-US" altLang="tr-TR" sz="1400">
                  <a:solidFill>
                    <a:srgbClr val="000099"/>
                  </a:solidFill>
                </a:rPr>
                <a:t>s address (client IP and port)</a:t>
              </a:r>
            </a:p>
          </p:txBody>
        </p:sp>
        <p:cxnSp>
          <p:nvCxnSpPr>
            <p:cNvPr id="240655" name="Straight Connector 39"/>
            <p:cNvCxnSpPr>
              <a:cxnSpLocks noChangeShapeType="1"/>
            </p:cNvCxnSpPr>
            <p:nvPr/>
          </p:nvCxnSpPr>
          <p:spPr bwMode="auto">
            <a:xfrm flipV="1">
              <a:off x="1981317" y="4399595"/>
              <a:ext cx="938478" cy="126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312738" y="4948238"/>
            <a:ext cx="2695575" cy="523875"/>
            <a:chOff x="212916" y="4997129"/>
            <a:chExt cx="2696483" cy="523220"/>
          </a:xfrm>
        </p:grpSpPr>
        <p:sp>
          <p:nvSpPr>
            <p:cNvPr id="240652" name="TextBox 61"/>
            <p:cNvSpPr txBox="1">
              <a:spLocks noChangeArrowheads="1"/>
            </p:cNvSpPr>
            <p:nvPr/>
          </p:nvSpPr>
          <p:spPr bwMode="auto">
            <a:xfrm>
              <a:off x="212916" y="4997129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send upper case string back to this client</a:t>
              </a:r>
            </a:p>
          </p:txBody>
        </p:sp>
        <p:cxnSp>
          <p:nvCxnSpPr>
            <p:cNvPr id="240653" name="Straight Connector 62"/>
            <p:cNvCxnSpPr>
              <a:cxnSpLocks noChangeShapeType="1"/>
            </p:cNvCxnSpPr>
            <p:nvPr/>
          </p:nvCxnSpPr>
          <p:spPr bwMode="auto">
            <a:xfrm>
              <a:off x="2147293" y="5106673"/>
              <a:ext cx="762106" cy="120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40651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7826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416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B5904E3A-54C9-4FC2-86F9-3A953A2D2583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102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41667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683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1668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196850"/>
            <a:ext cx="7772400" cy="903288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Socket programming </a:t>
            </a:r>
            <a:r>
              <a:rPr lang="en-US" altLang="tr-TR" sz="4000" i="1" smtClean="0">
                <a:solidFill>
                  <a:srgbClr val="CC0000"/>
                </a:solidFill>
                <a:latin typeface="Gill Sans MT" pitchFamily="1" charset="0"/>
              </a:rPr>
              <a:t>with TCP</a:t>
            </a: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</p:txBody>
      </p:sp>
      <p:sp>
        <p:nvSpPr>
          <p:cNvPr id="24166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4350" y="135255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client must contact server</a:t>
            </a:r>
          </a:p>
          <a:p>
            <a:r>
              <a:rPr lang="en-US" altLang="tr-TR" sz="2200" smtClean="0">
                <a:latin typeface="Gill Sans MT" pitchFamily="1" charset="0"/>
              </a:rPr>
              <a:t>server process must first be running</a:t>
            </a:r>
          </a:p>
          <a:p>
            <a:r>
              <a:rPr lang="en-US" altLang="tr-TR" sz="2200" smtClean="0">
                <a:latin typeface="Gill Sans MT" pitchFamily="1" charset="0"/>
              </a:rPr>
              <a:t>server must have created socket (door) that welcomes client</a:t>
            </a:r>
            <a:r>
              <a:rPr lang="ja-JP" altLang="en-US" sz="2200" smtClean="0">
                <a:latin typeface="Gill Sans MT" pitchFamily="1" charset="0"/>
              </a:rPr>
              <a:t>’</a:t>
            </a:r>
            <a:r>
              <a:rPr lang="en-US" altLang="ja-JP" sz="2200" smtClean="0">
                <a:latin typeface="Gill Sans MT" pitchFamily="1" charset="0"/>
              </a:rPr>
              <a:t>s contact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client contacts server by:</a:t>
            </a:r>
          </a:p>
          <a:p>
            <a:r>
              <a:rPr lang="en-US" altLang="tr-TR" sz="2200" smtClean="0">
                <a:latin typeface="Gill Sans MT" pitchFamily="1" charset="0"/>
              </a:rPr>
              <a:t>Creating TCP socket, specifying IP address, port number of server process</a:t>
            </a:r>
          </a:p>
          <a:p>
            <a:r>
              <a:rPr lang="en-US" altLang="tr-TR" sz="2200" i="1" smtClean="0">
                <a:solidFill>
                  <a:srgbClr val="CC0000"/>
                </a:solidFill>
                <a:latin typeface="Gill Sans MT" pitchFamily="1" charset="0"/>
              </a:rPr>
              <a:t>when client creates socket:</a:t>
            </a:r>
            <a:r>
              <a:rPr lang="en-US" altLang="tr-TR" sz="2200" smtClean="0">
                <a:latin typeface="Gill Sans MT" pitchFamily="1" charset="0"/>
              </a:rPr>
              <a:t> client TCP establishes connection to server TCP</a:t>
            </a:r>
          </a:p>
          <a:p>
            <a:endParaRPr lang="en-US" altLang="tr-TR" sz="2000" smtClean="0">
              <a:latin typeface="Gill Sans MT" pitchFamily="1" charset="0"/>
            </a:endParaRPr>
          </a:p>
        </p:txBody>
      </p:sp>
      <p:sp>
        <p:nvSpPr>
          <p:cNvPr id="24167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390650"/>
            <a:ext cx="3962400" cy="3000375"/>
          </a:xfrm>
        </p:spPr>
        <p:txBody>
          <a:bodyPr/>
          <a:lstStyle/>
          <a:p>
            <a:r>
              <a:rPr lang="en-US" altLang="tr-TR" sz="2200" smtClean="0">
                <a:latin typeface="Gill Sans MT" pitchFamily="1" charset="0"/>
              </a:rPr>
              <a:t>when contacted by client, </a:t>
            </a:r>
            <a:r>
              <a:rPr lang="en-US" altLang="tr-TR" sz="2200" i="1" smtClean="0">
                <a:solidFill>
                  <a:srgbClr val="CC0000"/>
                </a:solidFill>
                <a:latin typeface="Gill Sans MT" pitchFamily="1" charset="0"/>
              </a:rPr>
              <a:t>server TCP creates new socket</a:t>
            </a:r>
            <a:r>
              <a:rPr lang="en-US" altLang="tr-TR" sz="2200" smtClean="0">
                <a:latin typeface="Gill Sans MT" pitchFamily="1" charset="0"/>
              </a:rPr>
              <a:t> for server process to communicate with that particular client</a:t>
            </a:r>
          </a:p>
          <a:p>
            <a:pPr lvl="1"/>
            <a:r>
              <a:rPr lang="en-US" altLang="tr-TR" sz="2200" smtClean="0">
                <a:latin typeface="Gill Sans MT" pitchFamily="1" charset="0"/>
              </a:rPr>
              <a:t>allows server to talk with multiple clients</a:t>
            </a:r>
          </a:p>
          <a:p>
            <a:pPr lvl="1"/>
            <a:r>
              <a:rPr lang="en-US" altLang="tr-TR" sz="2200" smtClean="0">
                <a:latin typeface="Gill Sans MT" pitchFamily="1" charset="0"/>
              </a:rPr>
              <a:t>source port numbers used to distinguish clients (more in Chap 3)</a:t>
            </a:r>
            <a:endParaRPr lang="en-US" altLang="tr-TR" sz="2200" i="1" smtClean="0">
              <a:latin typeface="Gill Sans MT" pitchFamily="1" charset="0"/>
            </a:endParaRPr>
          </a:p>
        </p:txBody>
      </p:sp>
      <p:sp>
        <p:nvSpPr>
          <p:cNvPr id="241671" name="Text Box 6"/>
          <p:cNvSpPr txBox="1">
            <a:spLocks noChangeArrowheads="1"/>
          </p:cNvSpPr>
          <p:nvPr/>
        </p:nvSpPr>
        <p:spPr bwMode="auto">
          <a:xfrm>
            <a:off x="4733925" y="4964113"/>
            <a:ext cx="4043363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400">
                <a:solidFill>
                  <a:srgbClr val="000099"/>
                </a:solidFill>
                <a:latin typeface="Gill Sans MT" pitchFamily="1" charset="0"/>
              </a:rPr>
              <a:t>TCP provides reliable, in-order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400">
                <a:solidFill>
                  <a:srgbClr val="000099"/>
                </a:solidFill>
                <a:latin typeface="Gill Sans MT" pitchFamily="1" charset="0"/>
              </a:rPr>
              <a:t>byte-stream transfer (</a:t>
            </a:r>
            <a:r>
              <a:rPr lang="ja-JP" altLang="en-US" sz="2400">
                <a:solidFill>
                  <a:srgbClr val="000099"/>
                </a:solidFill>
                <a:latin typeface="Gill Sans MT" pitchFamily="1" charset="0"/>
              </a:rPr>
              <a:t>“</a:t>
            </a:r>
            <a:r>
              <a:rPr lang="en-US" altLang="ja-JP" sz="2400">
                <a:solidFill>
                  <a:srgbClr val="000099"/>
                </a:solidFill>
                <a:latin typeface="Gill Sans MT" pitchFamily="1" charset="0"/>
              </a:rPr>
              <a:t>pipe</a:t>
            </a:r>
            <a:r>
              <a:rPr lang="ja-JP" altLang="en-US" sz="2400">
                <a:solidFill>
                  <a:srgbClr val="000099"/>
                </a:solidFill>
                <a:latin typeface="Gill Sans MT" pitchFamily="1" charset="0"/>
              </a:rPr>
              <a:t>”</a:t>
            </a:r>
            <a:r>
              <a:rPr lang="en-US" altLang="ja-JP" sz="2400">
                <a:solidFill>
                  <a:srgbClr val="000099"/>
                </a:solidFill>
                <a:latin typeface="Gill Sans MT" pitchFamily="1" charset="0"/>
              </a:rPr>
              <a:t>)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400">
                <a:solidFill>
                  <a:srgbClr val="000099"/>
                </a:solidFill>
                <a:latin typeface="Gill Sans MT" pitchFamily="1" charset="0"/>
              </a:rPr>
              <a:t>between client and server</a:t>
            </a:r>
          </a:p>
        </p:txBody>
      </p:sp>
      <p:grpSp>
        <p:nvGrpSpPr>
          <p:cNvPr id="241672" name="Group 8"/>
          <p:cNvGrpSpPr>
            <a:grpSpLocks/>
          </p:cNvGrpSpPr>
          <p:nvPr/>
        </p:nvGrpSpPr>
        <p:grpSpPr bwMode="auto">
          <a:xfrm>
            <a:off x="4605338" y="4521200"/>
            <a:ext cx="2862262" cy="460375"/>
            <a:chOff x="-9" y="3823"/>
            <a:chExt cx="1803" cy="290"/>
          </a:xfrm>
        </p:grpSpPr>
        <p:sp>
          <p:nvSpPr>
            <p:cNvPr id="241673" name="Rectangle 9"/>
            <p:cNvSpPr>
              <a:spLocks noChangeArrowheads="1"/>
            </p:cNvSpPr>
            <p:nvPr/>
          </p:nvSpPr>
          <p:spPr bwMode="auto">
            <a:xfrm>
              <a:off x="96" y="3825"/>
              <a:ext cx="11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241674" name="Text Box 10"/>
            <p:cNvSpPr txBox="1">
              <a:spLocks noChangeArrowheads="1"/>
            </p:cNvSpPr>
            <p:nvPr/>
          </p:nvSpPr>
          <p:spPr bwMode="auto">
            <a:xfrm>
              <a:off x="-9" y="3823"/>
              <a:ext cx="18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2400">
                  <a:solidFill>
                    <a:srgbClr val="CC0000"/>
                  </a:solidFill>
                  <a:latin typeface="Gill Sans MT" pitchFamily="1" charset="0"/>
                </a:rPr>
                <a:t>application viewpoint: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426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D23533E3-F42C-4805-BBEB-CF9B878620E2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103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2691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88900"/>
            <a:ext cx="7772400" cy="947738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Client/server socket interaction: TCP</a:t>
            </a:r>
            <a:endParaRPr lang="en-US" altLang="tr-TR" smtClean="0">
              <a:latin typeface="Gill Sans MT" pitchFamily="1" charset="0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357313" y="3016250"/>
            <a:ext cx="1931987" cy="930275"/>
            <a:chOff x="827" y="2027"/>
            <a:chExt cx="1217" cy="586"/>
          </a:xfrm>
        </p:grpSpPr>
        <p:sp>
          <p:nvSpPr>
            <p:cNvPr id="242729" name="Text Box 4"/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000000"/>
                  </a:solidFill>
                </a:rPr>
                <a:t>wait for incoming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000000"/>
                  </a:solidFill>
                </a:rPr>
                <a:t>connection request</a:t>
              </a:r>
              <a:endParaRPr lang="en-US" altLang="tr-TR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42730" name="Text Box 5"/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CC0000"/>
                  </a:solidFill>
                </a:rPr>
                <a:t>connectionSocket =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CC0000"/>
                  </a:solidFill>
                </a:rPr>
                <a:t>serverSocket.accept()</a:t>
              </a:r>
              <a:endParaRPr lang="en-US" altLang="tr-TR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1338263" y="1776413"/>
            <a:ext cx="2357437" cy="1317625"/>
            <a:chOff x="821" y="1246"/>
            <a:chExt cx="1485" cy="830"/>
          </a:xfrm>
        </p:grpSpPr>
        <p:grpSp>
          <p:nvGrpSpPr>
            <p:cNvPr id="242725" name="Group 7"/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242727" name="Text Box 8"/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>
                    <a:solidFill>
                      <a:srgbClr val="000000"/>
                    </a:solidFill>
                  </a:rPr>
                  <a:t>create socket,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>
                    <a:solidFill>
                      <a:srgbClr val="000000"/>
                    </a:solidFill>
                  </a:rPr>
                  <a:t>port=</a:t>
                </a:r>
                <a:r>
                  <a:rPr lang="en-US" altLang="tr-TR" sz="1400" b="1">
                    <a:solidFill>
                      <a:srgbClr val="000000"/>
                    </a:solidFill>
                    <a:latin typeface="Courier New" panose="02070309020205020404" pitchFamily="49" charset="0"/>
                  </a:rPr>
                  <a:t>x</a:t>
                </a:r>
                <a:r>
                  <a:rPr lang="en-US" altLang="tr-TR" sz="1400">
                    <a:solidFill>
                      <a:srgbClr val="000000"/>
                    </a:solidFill>
                  </a:rPr>
                  <a:t>, for incoming request:</a:t>
                </a:r>
                <a:endParaRPr lang="en-US" altLang="tr-TR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728" name="Text Box 9"/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tr-TR" sz="1400">
                    <a:solidFill>
                      <a:srgbClr val="CC0000"/>
                    </a:solidFill>
                  </a:rPr>
                  <a:t>serverSocket = socket()</a:t>
                </a:r>
                <a:endParaRPr lang="en-US" altLang="tr-TR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42726" name="Line 10"/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</p:grpSp>
      <p:grpSp>
        <p:nvGrpSpPr>
          <p:cNvPr id="5" name="Group 11"/>
          <p:cNvGrpSpPr>
            <a:grpSpLocks/>
          </p:cNvGrpSpPr>
          <p:nvPr/>
        </p:nvGrpSpPr>
        <p:grpSpPr bwMode="auto">
          <a:xfrm>
            <a:off x="5135563" y="3024188"/>
            <a:ext cx="2357437" cy="728662"/>
            <a:chOff x="3333" y="1204"/>
            <a:chExt cx="1485" cy="459"/>
          </a:xfrm>
        </p:grpSpPr>
        <p:sp>
          <p:nvSpPr>
            <p:cNvPr id="242723" name="Text Box 12"/>
            <p:cNvSpPr txBox="1">
              <a:spLocks noChangeArrowheads="1"/>
            </p:cNvSpPr>
            <p:nvPr/>
          </p:nvSpPr>
          <p:spPr bwMode="auto">
            <a:xfrm>
              <a:off x="3335" y="1204"/>
              <a:ext cx="1450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000000"/>
                  </a:solidFill>
                </a:rPr>
                <a:t>create socket,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000000"/>
                  </a:solidFill>
                </a:rPr>
                <a:t>connect to </a:t>
              </a:r>
              <a:r>
                <a:rPr lang="en-US" altLang="tr-TR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hostid</a:t>
              </a:r>
              <a:r>
                <a:rPr lang="en-US" altLang="tr-TR" sz="1400">
                  <a:solidFill>
                    <a:srgbClr val="000000"/>
                  </a:solidFill>
                </a:rPr>
                <a:t>, port=</a:t>
              </a:r>
              <a:r>
                <a:rPr lang="en-US" altLang="tr-TR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x</a:t>
              </a:r>
              <a:endParaRPr lang="en-US" altLang="tr-TR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42724" name="Text Box 13"/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CC0000"/>
                  </a:solidFill>
                </a:rPr>
                <a:t>clientSocket = socket()</a:t>
              </a:r>
              <a:endParaRPr lang="en-US" altLang="tr-TR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242695" name="Text Box 22"/>
          <p:cNvSpPr txBox="1">
            <a:spLocks noChangeArrowheads="1"/>
          </p:cNvSpPr>
          <p:nvPr/>
        </p:nvSpPr>
        <p:spPr bwMode="auto">
          <a:xfrm>
            <a:off x="725488" y="1139825"/>
            <a:ext cx="3530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tr-TR" sz="2800">
                <a:solidFill>
                  <a:srgbClr val="000000"/>
                </a:solidFill>
                <a:latin typeface="Gill Sans MT" pitchFamily="1" charset="0"/>
              </a:rPr>
              <a:t>server</a:t>
            </a: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 (running</a:t>
            </a:r>
            <a:r>
              <a:rPr lang="en-US" altLang="tr-TR">
                <a:solidFill>
                  <a:srgbClr val="000000"/>
                </a:solidFill>
                <a:latin typeface="Gill Sans MT" pitchFamily="1" charset="0"/>
              </a:rPr>
              <a:t> on</a:t>
            </a:r>
            <a:r>
              <a:rPr lang="en-US" altLang="tr-TR" sz="1800">
                <a:solidFill>
                  <a:srgbClr val="000000"/>
                </a:solidFill>
                <a:latin typeface="Comic Sans MS" panose="030F0702030302020204" pitchFamily="66" charset="0"/>
              </a:rPr>
              <a:t> </a:t>
            </a:r>
            <a:r>
              <a:rPr lang="en-US" altLang="tr-TR" sz="1800" b="1">
                <a:solidFill>
                  <a:srgbClr val="000000"/>
                </a:solidFill>
                <a:latin typeface="Courier New" panose="02070309020205020404" pitchFamily="49" charset="0"/>
              </a:rPr>
              <a:t>hostid</a:t>
            </a: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)</a:t>
            </a:r>
          </a:p>
        </p:txBody>
      </p:sp>
      <p:sp>
        <p:nvSpPr>
          <p:cNvPr id="242696" name="Text Box 23"/>
          <p:cNvSpPr txBox="1">
            <a:spLocks noChangeArrowheads="1"/>
          </p:cNvSpPr>
          <p:nvPr/>
        </p:nvSpPr>
        <p:spPr bwMode="auto">
          <a:xfrm>
            <a:off x="5411788" y="1135063"/>
            <a:ext cx="96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tr-TR" sz="2800">
                <a:solidFill>
                  <a:srgbClr val="000000"/>
                </a:solidFill>
                <a:latin typeface="Gill Sans MT" pitchFamily="1" charset="0"/>
              </a:rPr>
              <a:t>client</a:t>
            </a:r>
          </a:p>
        </p:txBody>
      </p:sp>
      <p:grpSp>
        <p:nvGrpSpPr>
          <p:cNvPr id="6" name="Group 24"/>
          <p:cNvGrpSpPr>
            <a:grpSpLocks/>
          </p:cNvGrpSpPr>
          <p:nvPr/>
        </p:nvGrpSpPr>
        <p:grpSpPr bwMode="auto">
          <a:xfrm>
            <a:off x="2978150" y="3808413"/>
            <a:ext cx="4041775" cy="1371600"/>
            <a:chOff x="1848" y="2526"/>
            <a:chExt cx="2546" cy="864"/>
          </a:xfrm>
        </p:grpSpPr>
        <p:sp>
          <p:nvSpPr>
            <p:cNvPr id="242718" name="Line 25"/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  <p:grpSp>
          <p:nvGrpSpPr>
            <p:cNvPr id="242719" name="Group 26"/>
            <p:cNvGrpSpPr>
              <a:grpSpLocks/>
            </p:cNvGrpSpPr>
            <p:nvPr/>
          </p:nvGrpSpPr>
          <p:grpSpPr bwMode="auto">
            <a:xfrm>
              <a:off x="1848" y="2526"/>
              <a:ext cx="2546" cy="516"/>
              <a:chOff x="1848" y="2526"/>
              <a:chExt cx="2546" cy="516"/>
            </a:xfrm>
          </p:grpSpPr>
          <p:sp>
            <p:nvSpPr>
              <p:cNvPr id="242720" name="Text Box 27"/>
              <p:cNvSpPr txBox="1">
                <a:spLocks noChangeArrowheads="1"/>
              </p:cNvSpPr>
              <p:nvPr/>
            </p:nvSpPr>
            <p:spPr bwMode="auto">
              <a:xfrm>
                <a:off x="3335" y="2675"/>
                <a:ext cx="1059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>
                    <a:solidFill>
                      <a:srgbClr val="000000"/>
                    </a:solidFill>
                  </a:rPr>
                  <a:t>send request using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>
                    <a:solidFill>
                      <a:srgbClr val="CC0000"/>
                    </a:solidFill>
                  </a:rPr>
                  <a:t>clientSocket</a:t>
                </a:r>
                <a:endParaRPr lang="en-US" altLang="tr-TR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721" name="Line 28"/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tr-TR"/>
              </a:p>
            </p:txBody>
          </p:sp>
          <p:sp>
            <p:nvSpPr>
              <p:cNvPr id="242722" name="Line 29"/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1347788" y="3903663"/>
            <a:ext cx="4097337" cy="1487487"/>
            <a:chOff x="821" y="2586"/>
            <a:chExt cx="2581" cy="937"/>
          </a:xfrm>
        </p:grpSpPr>
        <p:sp>
          <p:nvSpPr>
            <p:cNvPr id="242713" name="Text Box 31"/>
            <p:cNvSpPr txBox="1">
              <a:spLocks noChangeArrowheads="1"/>
            </p:cNvSpPr>
            <p:nvPr/>
          </p:nvSpPr>
          <p:spPr bwMode="auto">
            <a:xfrm>
              <a:off x="821" y="2789"/>
              <a:ext cx="99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000000"/>
                  </a:solidFill>
                </a:rPr>
                <a:t>read request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CC0000"/>
                  </a:solidFill>
                </a:rPr>
                <a:t>connectionSocke</a:t>
              </a:r>
              <a:r>
                <a:rPr lang="en-US" altLang="tr-TR" sz="1400">
                  <a:solidFill>
                    <a:srgbClr val="FF0000"/>
                  </a:solidFill>
                </a:rPr>
                <a:t>t</a:t>
              </a:r>
              <a:endParaRPr lang="en-US" altLang="tr-TR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42714" name="Text Box 32"/>
            <p:cNvSpPr txBox="1">
              <a:spLocks noChangeArrowheads="1"/>
            </p:cNvSpPr>
            <p:nvPr/>
          </p:nvSpPr>
          <p:spPr bwMode="auto">
            <a:xfrm>
              <a:off x="851" y="3197"/>
              <a:ext cx="99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CC0000"/>
                  </a:solidFill>
                </a:rPr>
                <a:t>connectionSocket</a:t>
              </a:r>
              <a:endParaRPr lang="en-US" altLang="tr-TR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42715" name="Line 33"/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  <p:sp>
          <p:nvSpPr>
            <p:cNvPr id="242716" name="Line 34"/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  <p:sp>
          <p:nvSpPr>
            <p:cNvPr id="242717" name="Line 35"/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</p:grpSp>
      <p:pic>
        <p:nvPicPr>
          <p:cNvPr id="242699" name="Picture 4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75882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2700" name="Line 49"/>
          <p:cNvSpPr>
            <a:spLocks noChangeShapeType="1"/>
          </p:cNvSpPr>
          <p:nvPr/>
        </p:nvSpPr>
        <p:spPr bwMode="auto">
          <a:xfrm>
            <a:off x="804863" y="1589088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grpSp>
        <p:nvGrpSpPr>
          <p:cNvPr id="9" name="Group 52"/>
          <p:cNvGrpSpPr>
            <a:grpSpLocks/>
          </p:cNvGrpSpPr>
          <p:nvPr/>
        </p:nvGrpSpPr>
        <p:grpSpPr bwMode="auto">
          <a:xfrm>
            <a:off x="2967038" y="3103563"/>
            <a:ext cx="2200275" cy="587375"/>
            <a:chOff x="3043" y="1189"/>
            <a:chExt cx="1386" cy="370"/>
          </a:xfrm>
        </p:grpSpPr>
        <p:sp>
          <p:nvSpPr>
            <p:cNvPr id="242711" name="Line 37"/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tr-TR"/>
            </a:p>
          </p:txBody>
        </p:sp>
        <p:sp>
          <p:nvSpPr>
            <p:cNvPr id="242712" name="Text Box 38"/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CC0000"/>
                  </a:solidFill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CC0000"/>
                  </a:solidFill>
                </a:rPr>
                <a:t>connection setup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</p:grpSp>
      <p:sp>
        <p:nvSpPr>
          <p:cNvPr id="242702" name="Line 50"/>
          <p:cNvSpPr>
            <a:spLocks noChangeShapeType="1"/>
          </p:cNvSpPr>
          <p:nvPr/>
        </p:nvSpPr>
        <p:spPr bwMode="auto">
          <a:xfrm>
            <a:off x="5545138" y="1600200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grpSp>
        <p:nvGrpSpPr>
          <p:cNvPr id="10" name="Group 53"/>
          <p:cNvGrpSpPr>
            <a:grpSpLocks/>
          </p:cNvGrpSpPr>
          <p:nvPr/>
        </p:nvGrpSpPr>
        <p:grpSpPr bwMode="auto">
          <a:xfrm>
            <a:off x="1298575" y="4251325"/>
            <a:ext cx="5440363" cy="1951038"/>
            <a:chOff x="832" y="2713"/>
            <a:chExt cx="3427" cy="1229"/>
          </a:xfrm>
        </p:grpSpPr>
        <p:sp>
          <p:nvSpPr>
            <p:cNvPr id="242704" name="Text Box 15"/>
            <p:cNvSpPr txBox="1">
              <a:spLocks noChangeArrowheads="1"/>
            </p:cNvSpPr>
            <p:nvPr/>
          </p:nvSpPr>
          <p:spPr bwMode="auto">
            <a:xfrm>
              <a:off x="867" y="3514"/>
              <a:ext cx="99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000000"/>
                  </a:solidFill>
                </a:rPr>
                <a:t>close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CC0000"/>
                  </a:solidFill>
                </a:rPr>
                <a:t>connectionSocket</a:t>
              </a:r>
              <a:endParaRPr lang="en-US" altLang="tr-TR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42705" name="Line 16"/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  <p:sp>
          <p:nvSpPr>
            <p:cNvPr id="242706" name="Freeform 17"/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  <p:grpSp>
          <p:nvGrpSpPr>
            <p:cNvPr id="242707" name="Group 18"/>
            <p:cNvGrpSpPr>
              <a:grpSpLocks/>
            </p:cNvGrpSpPr>
            <p:nvPr/>
          </p:nvGrpSpPr>
          <p:grpSpPr bwMode="auto">
            <a:xfrm>
              <a:off x="3393" y="3250"/>
              <a:ext cx="866" cy="692"/>
              <a:chOff x="3365" y="3377"/>
              <a:chExt cx="866" cy="692"/>
            </a:xfrm>
          </p:grpSpPr>
          <p:sp>
            <p:nvSpPr>
              <p:cNvPr id="242708" name="Text Box 19"/>
              <p:cNvSpPr txBox="1">
                <a:spLocks noChangeArrowheads="1"/>
              </p:cNvSpPr>
              <p:nvPr/>
            </p:nvSpPr>
            <p:spPr bwMode="auto">
              <a:xfrm>
                <a:off x="3365" y="3377"/>
                <a:ext cx="866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>
                    <a:solidFill>
                      <a:srgbClr val="000000"/>
                    </a:solidFill>
                  </a:rPr>
                  <a:t>read reply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>
                    <a:solidFill>
                      <a:srgbClr val="CC0000"/>
                    </a:solidFill>
                  </a:rPr>
                  <a:t>clientSocket</a:t>
                </a:r>
                <a:endParaRPr lang="en-US" altLang="tr-TR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709" name="Text Box 20"/>
              <p:cNvSpPr txBox="1">
                <a:spLocks noChangeArrowheads="1"/>
              </p:cNvSpPr>
              <p:nvPr/>
            </p:nvSpPr>
            <p:spPr bwMode="auto">
              <a:xfrm>
                <a:off x="3389" y="3743"/>
                <a:ext cx="719" cy="3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>
                    <a:solidFill>
                      <a:srgbClr val="CC0000"/>
                    </a:solidFill>
                  </a:rPr>
                  <a:t>clientSocket</a:t>
                </a:r>
                <a:endParaRPr lang="en-US" altLang="tr-TR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42710" name="Line 21"/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tr-TR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437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308DB86E-169F-4C32-B31B-467615F1B8E0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104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3715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3600">
                <a:solidFill>
                  <a:srgbClr val="000099"/>
                </a:solidFill>
                <a:latin typeface="Gill Sans MT" pitchFamily="1" charset="0"/>
              </a:rPr>
              <a:t>Example  app: TCP client</a:t>
            </a:r>
            <a:endParaRPr lang="en-US" altLang="tr-TR" sz="4400">
              <a:solidFill>
                <a:srgbClr val="000099"/>
              </a:solidFill>
              <a:latin typeface="Gill Sans MT" pitchFamily="1" charset="0"/>
            </a:endParaRPr>
          </a:p>
        </p:txBody>
      </p:sp>
      <p:sp>
        <p:nvSpPr>
          <p:cNvPr id="243716" name="TextBox 1"/>
          <p:cNvSpPr txBox="1">
            <a:spLocks noChangeArrowheads="1"/>
          </p:cNvSpPr>
          <p:nvPr/>
        </p:nvSpPr>
        <p:spPr bwMode="auto">
          <a:xfrm>
            <a:off x="2705100" y="1651000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tr-TR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tr-TR"/>
              <a:t>serverName = </a:t>
            </a:r>
            <a:r>
              <a:rPr lang="en-US" altLang="en-US"/>
              <a:t>’</a:t>
            </a:r>
            <a:r>
              <a:rPr lang="en-US" altLang="ja-JP"/>
              <a:t>servername</a:t>
            </a:r>
            <a:r>
              <a:rPr lang="en-US" altLang="en-US"/>
              <a:t>’</a:t>
            </a:r>
            <a:endParaRPr lang="en-US" altLang="ja-JP"/>
          </a:p>
          <a:p>
            <a:pPr>
              <a:lnSpc>
                <a:spcPts val="2800"/>
              </a:lnSpc>
            </a:pPr>
            <a:r>
              <a:rPr lang="en-US" altLang="tr-TR"/>
              <a:t>serverPort = 12000</a:t>
            </a:r>
          </a:p>
          <a:p>
            <a:pPr>
              <a:lnSpc>
                <a:spcPts val="2800"/>
              </a:lnSpc>
            </a:pPr>
            <a:r>
              <a:rPr lang="en-US" altLang="tr-TR"/>
              <a:t>clientSocket = socket(AF_INET, SOCK_STREAM)</a:t>
            </a:r>
          </a:p>
          <a:p>
            <a:pPr>
              <a:lnSpc>
                <a:spcPts val="2800"/>
              </a:lnSpc>
            </a:pPr>
            <a:r>
              <a:rPr lang="en-US" altLang="tr-TR"/>
              <a:t>clientSocket.connect((serverName,serverPort))</a:t>
            </a:r>
          </a:p>
          <a:p>
            <a:pPr>
              <a:lnSpc>
                <a:spcPts val="2800"/>
              </a:lnSpc>
            </a:pPr>
            <a:r>
              <a:rPr lang="en-US" altLang="tr-TR"/>
              <a:t>sentence = raw_input(</a:t>
            </a:r>
            <a:r>
              <a:rPr lang="en-US" altLang="en-US"/>
              <a:t>‘</a:t>
            </a:r>
            <a:r>
              <a:rPr lang="en-US" altLang="tr-TR"/>
              <a:t>Input lowercase sentence:</a:t>
            </a:r>
            <a:r>
              <a:rPr lang="en-US" altLang="en-US"/>
              <a:t>’</a:t>
            </a:r>
            <a:r>
              <a:rPr lang="en-US" altLang="tr-TR"/>
              <a:t>)</a:t>
            </a:r>
          </a:p>
          <a:p>
            <a:pPr>
              <a:lnSpc>
                <a:spcPts val="2800"/>
              </a:lnSpc>
            </a:pPr>
            <a:r>
              <a:rPr lang="en-US" altLang="tr-TR"/>
              <a:t>clientSocket.send(sentence)</a:t>
            </a:r>
          </a:p>
          <a:p>
            <a:pPr>
              <a:lnSpc>
                <a:spcPts val="2800"/>
              </a:lnSpc>
            </a:pPr>
            <a:r>
              <a:rPr lang="en-US" altLang="tr-TR"/>
              <a:t>modifiedSentence = clientSocket.recv(1024)</a:t>
            </a:r>
          </a:p>
          <a:p>
            <a:pPr>
              <a:lnSpc>
                <a:spcPts val="2800"/>
              </a:lnSpc>
            </a:pPr>
            <a:r>
              <a:rPr lang="en-US" altLang="tr-TR"/>
              <a:t>print </a:t>
            </a:r>
            <a:r>
              <a:rPr lang="en-US" altLang="en-US"/>
              <a:t>‘</a:t>
            </a:r>
            <a:r>
              <a:rPr lang="en-US" altLang="tr-TR"/>
              <a:t>From Server:</a:t>
            </a:r>
            <a:r>
              <a:rPr lang="en-US" altLang="en-US"/>
              <a:t>’</a:t>
            </a:r>
            <a:r>
              <a:rPr lang="en-US" altLang="tr-TR"/>
              <a:t>, modifiedSentence</a:t>
            </a:r>
          </a:p>
          <a:p>
            <a:pPr>
              <a:lnSpc>
                <a:spcPts val="2800"/>
              </a:lnSpc>
            </a:pPr>
            <a:r>
              <a:rPr lang="en-US" altLang="tr-TR"/>
              <a:t>clientSocket.close()</a:t>
            </a:r>
          </a:p>
        </p:txBody>
      </p:sp>
      <p:sp>
        <p:nvSpPr>
          <p:cNvPr id="243717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 i="1">
                <a:solidFill>
                  <a:srgbClr val="CC0000"/>
                </a:solidFill>
              </a:rPr>
              <a:t>Python TCPClient</a:t>
            </a:r>
          </a:p>
        </p:txBody>
      </p:sp>
      <p:grpSp>
        <p:nvGrpSpPr>
          <p:cNvPr id="2" name="Group 47"/>
          <p:cNvGrpSpPr>
            <a:grpSpLocks/>
          </p:cNvGrpSpPr>
          <p:nvPr/>
        </p:nvGrpSpPr>
        <p:grpSpPr bwMode="auto">
          <a:xfrm>
            <a:off x="0" y="2670175"/>
            <a:ext cx="2778125" cy="523875"/>
            <a:chOff x="-811" y="2671324"/>
            <a:chExt cx="2778483" cy="523220"/>
          </a:xfrm>
        </p:grpSpPr>
        <p:sp>
          <p:nvSpPr>
            <p:cNvPr id="243724" name="TextBox 31"/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create TCP socket for server, remote port 12000</a:t>
              </a:r>
            </a:p>
          </p:txBody>
        </p:sp>
        <p:cxnSp>
          <p:nvCxnSpPr>
            <p:cNvPr id="243725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6286500" y="2895600"/>
            <a:ext cx="2247900" cy="508000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pic>
        <p:nvPicPr>
          <p:cNvPr id="243720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7953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0" y="4157663"/>
            <a:ext cx="2794000" cy="523875"/>
            <a:chOff x="-17288" y="2918148"/>
            <a:chExt cx="2794960" cy="522566"/>
          </a:xfrm>
        </p:grpSpPr>
        <p:sp>
          <p:nvSpPr>
            <p:cNvPr id="243722" name="TextBox 31"/>
            <p:cNvSpPr txBox="1">
              <a:spLocks noChangeArrowheads="1"/>
            </p:cNvSpPr>
            <p:nvPr/>
          </p:nvSpPr>
          <p:spPr bwMode="auto">
            <a:xfrm>
              <a:off x="-17288" y="2918148"/>
              <a:ext cx="2271818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No need to attach server name, port </a:t>
              </a:r>
            </a:p>
          </p:txBody>
        </p:sp>
        <p:cxnSp>
          <p:nvCxnSpPr>
            <p:cNvPr id="243723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447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0BFE524E-18DE-4339-9ED7-7A5ED0D76A64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105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4739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3600">
                <a:solidFill>
                  <a:srgbClr val="000099"/>
                </a:solidFill>
                <a:latin typeface="Gill Sans MT" pitchFamily="1" charset="0"/>
              </a:rPr>
              <a:t>Example app: TCP server</a:t>
            </a:r>
            <a:endParaRPr lang="en-US" altLang="tr-TR" sz="4400">
              <a:solidFill>
                <a:srgbClr val="000099"/>
              </a:solidFill>
              <a:latin typeface="Gill Sans MT" pitchFamily="1" charset="0"/>
            </a:endParaRPr>
          </a:p>
        </p:txBody>
      </p:sp>
      <p:sp>
        <p:nvSpPr>
          <p:cNvPr id="244740" name="TextBox 1"/>
          <p:cNvSpPr txBox="1">
            <a:spLocks noChangeArrowheads="1"/>
          </p:cNvSpPr>
          <p:nvPr/>
        </p:nvSpPr>
        <p:spPr bwMode="auto">
          <a:xfrm>
            <a:off x="2717800" y="1651000"/>
            <a:ext cx="5997575" cy="483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/>
              <a:t> from socket import *</a:t>
            </a:r>
          </a:p>
          <a:p>
            <a:r>
              <a:rPr lang="en-US" altLang="tr-TR"/>
              <a:t>serverPort = 12000</a:t>
            </a:r>
          </a:p>
          <a:p>
            <a:r>
              <a:rPr lang="en-US" altLang="tr-TR"/>
              <a:t>serverSocket = socket(AF_INET,SOCK_STREAM)</a:t>
            </a:r>
          </a:p>
          <a:p>
            <a:r>
              <a:rPr lang="en-US" altLang="tr-TR"/>
              <a:t>serverSocket.bind((</a:t>
            </a:r>
            <a:r>
              <a:rPr lang="en-US" altLang="en-US"/>
              <a:t>‘’</a:t>
            </a:r>
            <a:r>
              <a:rPr lang="en-US" altLang="tr-TR"/>
              <a:t>,serverPort))</a:t>
            </a:r>
          </a:p>
          <a:p>
            <a:r>
              <a:rPr lang="en-US" altLang="tr-TR"/>
              <a:t>serverSocket.listen(1)</a:t>
            </a:r>
          </a:p>
          <a:p>
            <a:r>
              <a:rPr lang="en-US" altLang="tr-TR"/>
              <a:t>print </a:t>
            </a:r>
            <a:r>
              <a:rPr lang="en-US" altLang="en-US"/>
              <a:t>‘</a:t>
            </a:r>
            <a:r>
              <a:rPr lang="en-US" altLang="tr-TR"/>
              <a:t>The server is ready to receive</a:t>
            </a:r>
            <a:r>
              <a:rPr lang="en-US" altLang="en-US"/>
              <a:t>’</a:t>
            </a:r>
            <a:endParaRPr lang="en-US" altLang="tr-TR"/>
          </a:p>
          <a:p>
            <a:r>
              <a:rPr lang="en-US" altLang="tr-TR"/>
              <a:t>while 1:</a:t>
            </a:r>
          </a:p>
          <a:p>
            <a:r>
              <a:rPr lang="en-US" altLang="tr-TR"/>
              <a:t>     connectionSocket, addr = serverSocket.accept()</a:t>
            </a:r>
          </a:p>
          <a:p>
            <a:r>
              <a:rPr lang="en-US" altLang="tr-TR"/>
              <a:t>     </a:t>
            </a:r>
          </a:p>
          <a:p>
            <a:r>
              <a:rPr lang="en-US" altLang="tr-TR"/>
              <a:t>     sentence = connectionSocket.recv(1024)</a:t>
            </a:r>
          </a:p>
          <a:p>
            <a:r>
              <a:rPr lang="en-US" altLang="tr-TR"/>
              <a:t>     capitalizedSentence = sentence.upper()</a:t>
            </a:r>
          </a:p>
          <a:p>
            <a:r>
              <a:rPr lang="en-US" altLang="tr-TR"/>
              <a:t>     connectionSocket.send(capitalizedSentence)</a:t>
            </a:r>
          </a:p>
          <a:p>
            <a:r>
              <a:rPr lang="en-US" altLang="tr-TR"/>
              <a:t>     connectionSocket.close()</a:t>
            </a:r>
            <a:endParaRPr lang="en-US" altLang="tr-TR" sz="1800"/>
          </a:p>
        </p:txBody>
      </p:sp>
      <p:sp>
        <p:nvSpPr>
          <p:cNvPr id="244741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8273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 i="1">
                <a:solidFill>
                  <a:srgbClr val="CC0000"/>
                </a:solidFill>
              </a:rPr>
              <a:t>Python TCPServer</a:t>
            </a: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52400" y="2173288"/>
            <a:ext cx="2559050" cy="566737"/>
            <a:chOff x="151614" y="2173972"/>
            <a:chExt cx="2559082" cy="566309"/>
          </a:xfrm>
        </p:grpSpPr>
        <p:sp>
          <p:nvSpPr>
            <p:cNvPr id="244759" name="TextBox 31"/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create TCP welcoming</a:t>
              </a:r>
            </a:p>
            <a:p>
              <a:r>
                <a:rPr lang="en-US" altLang="tr-TR" sz="1400">
                  <a:solidFill>
                    <a:srgbClr val="000099"/>
                  </a:solidFill>
                </a:rPr>
                <a:t>socket</a:t>
              </a:r>
            </a:p>
          </p:txBody>
        </p:sp>
        <p:cxnSp>
          <p:nvCxnSpPr>
            <p:cNvPr id="244760" name="Straight Connector 32"/>
            <p:cNvCxnSpPr>
              <a:cxnSpLocks noChangeShapeType="1"/>
            </p:cNvCxnSpPr>
            <p:nvPr/>
          </p:nvCxnSpPr>
          <p:spPr bwMode="auto">
            <a:xfrm>
              <a:off x="1695045" y="25960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31763" y="3036888"/>
            <a:ext cx="2540000" cy="523875"/>
            <a:chOff x="169076" y="2884812"/>
            <a:chExt cx="2541127" cy="523220"/>
          </a:xfrm>
        </p:grpSpPr>
        <p:sp>
          <p:nvSpPr>
            <p:cNvPr id="244757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server begins listening for  incoming TCP requests</a:t>
              </a:r>
            </a:p>
          </p:txBody>
        </p:sp>
        <p:cxnSp>
          <p:nvCxnSpPr>
            <p:cNvPr id="244758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528638" y="3816350"/>
            <a:ext cx="2155825" cy="298450"/>
            <a:chOff x="553383" y="3714241"/>
            <a:chExt cx="2157273" cy="299227"/>
          </a:xfrm>
        </p:grpSpPr>
        <p:sp>
          <p:nvSpPr>
            <p:cNvPr id="244755" name="TextBox 34"/>
            <p:cNvSpPr txBox="1">
              <a:spLocks noChangeArrowheads="1"/>
            </p:cNvSpPr>
            <p:nvPr/>
          </p:nvSpPr>
          <p:spPr bwMode="auto">
            <a:xfrm>
              <a:off x="553383" y="3714241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tr-TR" sz="140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44756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98438" y="4176713"/>
            <a:ext cx="2813050" cy="752475"/>
            <a:chOff x="380319" y="3965998"/>
            <a:chExt cx="2392469" cy="752685"/>
          </a:xfrm>
        </p:grpSpPr>
        <p:sp>
          <p:nvSpPr>
            <p:cNvPr id="244753" name="TextBox 36"/>
            <p:cNvSpPr txBox="1">
              <a:spLocks noChangeArrowheads="1"/>
            </p:cNvSpPr>
            <p:nvPr/>
          </p:nvSpPr>
          <p:spPr bwMode="auto">
            <a:xfrm>
              <a:off x="380319" y="3965998"/>
              <a:ext cx="2184910" cy="752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tr-TR" sz="1400">
                  <a:solidFill>
                    <a:srgbClr val="000099"/>
                  </a:solidFill>
                </a:rPr>
                <a:t>server waits on accept()</a:t>
              </a:r>
            </a:p>
            <a:p>
              <a:pPr>
                <a:lnSpc>
                  <a:spcPts val="1600"/>
                </a:lnSpc>
              </a:pPr>
              <a:r>
                <a:rPr lang="en-US" altLang="tr-TR" sz="1400">
                  <a:solidFill>
                    <a:srgbClr val="000099"/>
                  </a:solidFill>
                </a:rPr>
                <a:t>for incoming requests, new socket created on return</a:t>
              </a:r>
            </a:p>
          </p:txBody>
        </p:sp>
        <p:cxnSp>
          <p:nvCxnSpPr>
            <p:cNvPr id="244754" name="Straight Connector 39"/>
            <p:cNvCxnSpPr>
              <a:cxnSpLocks noChangeShapeType="1"/>
            </p:cNvCxnSpPr>
            <p:nvPr/>
          </p:nvCxnSpPr>
          <p:spPr bwMode="auto">
            <a:xfrm flipV="1">
              <a:off x="2231565" y="4229808"/>
              <a:ext cx="541223" cy="58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258763" y="5149850"/>
            <a:ext cx="2860675" cy="523875"/>
            <a:chOff x="316741" y="4661874"/>
            <a:chExt cx="2859521" cy="524153"/>
          </a:xfrm>
        </p:grpSpPr>
        <p:sp>
          <p:nvSpPr>
            <p:cNvPr id="244751" name="TextBox 61"/>
            <p:cNvSpPr txBox="1">
              <a:spLocks noChangeArrowheads="1"/>
            </p:cNvSpPr>
            <p:nvPr/>
          </p:nvSpPr>
          <p:spPr bwMode="auto">
            <a:xfrm>
              <a:off x="316741" y="4661874"/>
              <a:ext cx="2349500" cy="524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read bytes from socket (but not address as in UDP)</a:t>
              </a:r>
            </a:p>
          </p:txBody>
        </p:sp>
        <p:cxnSp>
          <p:nvCxnSpPr>
            <p:cNvPr id="244752" name="Straight Connector 62"/>
            <p:cNvCxnSpPr>
              <a:cxnSpLocks noChangeShapeType="1"/>
            </p:cNvCxnSpPr>
            <p:nvPr/>
          </p:nvCxnSpPr>
          <p:spPr bwMode="auto">
            <a:xfrm>
              <a:off x="1875609" y="4682209"/>
              <a:ext cx="1300653" cy="49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28"/>
          <p:cNvGrpSpPr>
            <a:grpSpLocks/>
          </p:cNvGrpSpPr>
          <p:nvPr/>
        </p:nvGrpSpPr>
        <p:grpSpPr bwMode="auto">
          <a:xfrm>
            <a:off x="127000" y="5759450"/>
            <a:ext cx="2878138" cy="738188"/>
            <a:chOff x="162014" y="4686636"/>
            <a:chExt cx="2878315" cy="738664"/>
          </a:xfrm>
        </p:grpSpPr>
        <p:sp>
          <p:nvSpPr>
            <p:cNvPr id="244749" name="TextBox 29"/>
            <p:cNvSpPr txBox="1">
              <a:spLocks noChangeArrowheads="1"/>
            </p:cNvSpPr>
            <p:nvPr/>
          </p:nvSpPr>
          <p:spPr bwMode="auto">
            <a:xfrm>
              <a:off x="162014" y="4686636"/>
              <a:ext cx="234950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>
                  <a:solidFill>
                    <a:srgbClr val="000099"/>
                  </a:solidFill>
                </a:rPr>
                <a:t>close connection to this client (but </a:t>
              </a:r>
              <a:r>
                <a:rPr lang="en-US" altLang="tr-TR" sz="1400" i="1">
                  <a:solidFill>
                    <a:srgbClr val="000099"/>
                  </a:solidFill>
                </a:rPr>
                <a:t>not</a:t>
              </a:r>
              <a:r>
                <a:rPr lang="en-US" altLang="tr-TR" sz="1400">
                  <a:solidFill>
                    <a:srgbClr val="000099"/>
                  </a:solidFill>
                </a:rPr>
                <a:t> welcoming socket)</a:t>
              </a:r>
            </a:p>
          </p:txBody>
        </p:sp>
        <p:cxnSp>
          <p:nvCxnSpPr>
            <p:cNvPr id="244750" name="Straight Connector 33"/>
            <p:cNvCxnSpPr>
              <a:cxnSpLocks noChangeShapeType="1"/>
            </p:cNvCxnSpPr>
            <p:nvPr/>
          </p:nvCxnSpPr>
          <p:spPr bwMode="auto">
            <a:xfrm>
              <a:off x="2184198" y="4843734"/>
              <a:ext cx="856131" cy="22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44748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76993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457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2E0C89ED-1B06-4DB0-8FD0-343483D5D017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106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45763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4" name="Rectangle 2"/>
          <p:cNvSpPr>
            <a:spLocks noGrp="1" noChangeArrowheads="1"/>
          </p:cNvSpPr>
          <p:nvPr>
            <p:ph type="title"/>
          </p:nvPr>
        </p:nvSpPr>
        <p:spPr>
          <a:xfrm>
            <a:off x="506413" y="195263"/>
            <a:ext cx="5746750" cy="81915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Chapter 2: summary</a:t>
            </a:r>
          </a:p>
        </p:txBody>
      </p:sp>
      <p:sp>
        <p:nvSpPr>
          <p:cNvPr id="24576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14350" y="1854200"/>
            <a:ext cx="4313238" cy="367665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application architectures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client-server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P2P</a:t>
            </a:r>
          </a:p>
          <a:p>
            <a:r>
              <a:rPr lang="en-US" altLang="tr-TR" sz="2400" smtClean="0">
                <a:latin typeface="Gill Sans MT" pitchFamily="1" charset="0"/>
              </a:rPr>
              <a:t>application service requirements: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reliability, bandwidth, delay</a:t>
            </a:r>
          </a:p>
          <a:p>
            <a:r>
              <a:rPr lang="en-US" altLang="tr-TR" sz="2400" smtClean="0">
                <a:latin typeface="Gill Sans MT" pitchFamily="1" charset="0"/>
              </a:rPr>
              <a:t>Internet transport service model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connection-oriented, reliable: TCP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unreliable, datagrams: UDP</a:t>
            </a:r>
          </a:p>
        </p:txBody>
      </p:sp>
      <p:sp>
        <p:nvSpPr>
          <p:cNvPr id="2457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31813" y="1201738"/>
            <a:ext cx="7581900" cy="6762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our study of network apps now complete!</a:t>
            </a:r>
          </a:p>
        </p:txBody>
      </p:sp>
      <p:sp>
        <p:nvSpPr>
          <p:cNvPr id="245767" name="Rectangle 5"/>
          <p:cNvSpPr>
            <a:spLocks noChangeArrowheads="1"/>
          </p:cNvSpPr>
          <p:nvPr/>
        </p:nvSpPr>
        <p:spPr bwMode="auto">
          <a:xfrm>
            <a:off x="4967288" y="1809750"/>
            <a:ext cx="396240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specific protocols: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HTTP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FTP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SMTP, POP, IMAP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DNS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P2P: BitTorrent, DHT 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socket programming: TCP, UDP sockets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467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45914E00-50FA-4512-927F-404AC225A08E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107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67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992313"/>
            <a:ext cx="3810000" cy="365760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typical request/reply message exchange: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client requests info or service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server responds with data, status code</a:t>
            </a:r>
          </a:p>
          <a:p>
            <a:r>
              <a:rPr lang="en-US" altLang="tr-TR" sz="2400" smtClean="0">
                <a:latin typeface="Gill Sans MT" pitchFamily="1" charset="0"/>
              </a:rPr>
              <a:t>message formats: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headers: fields giving info about data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data: info being communicated</a:t>
            </a:r>
          </a:p>
        </p:txBody>
      </p:sp>
      <p:sp>
        <p:nvSpPr>
          <p:cNvPr id="246788" name="Rectangle 5"/>
          <p:cNvSpPr>
            <a:spLocks noChangeArrowheads="1"/>
          </p:cNvSpPr>
          <p:nvPr/>
        </p:nvSpPr>
        <p:spPr bwMode="auto">
          <a:xfrm>
            <a:off x="4603750" y="1976438"/>
            <a:ext cx="4081463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800" i="1">
                <a:solidFill>
                  <a:srgbClr val="CC0000"/>
                </a:solidFill>
                <a:latin typeface="Gill Sans MT" pitchFamily="1" charset="0"/>
              </a:rPr>
              <a:t>important themes:</a:t>
            </a:r>
            <a:r>
              <a:rPr lang="en-US" altLang="tr-TR" sz="2400" i="1">
                <a:solidFill>
                  <a:srgbClr val="FF3300"/>
                </a:solidFill>
                <a:latin typeface="Gill Sans MT" pitchFamily="1" charset="0"/>
              </a:rPr>
              <a:t> 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control vs. data msgs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in-band, out-of-band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centralized vs. decentralized 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stateless vs. stateful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reliable vs. unreliable msg transfer 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ja-JP" altLang="en-US" sz="2400">
                <a:solidFill>
                  <a:srgbClr val="000000"/>
                </a:solidFill>
                <a:latin typeface="Gill Sans MT" pitchFamily="1" charset="0"/>
              </a:rPr>
              <a:t>“</a:t>
            </a:r>
            <a:r>
              <a:rPr lang="en-US" altLang="ja-JP" sz="2400">
                <a:solidFill>
                  <a:srgbClr val="000000"/>
                </a:solidFill>
                <a:latin typeface="Gill Sans MT" pitchFamily="1" charset="0"/>
              </a:rPr>
              <a:t>complexity at network edge</a:t>
            </a:r>
            <a:r>
              <a:rPr lang="ja-JP" altLang="en-US" sz="2400">
                <a:solidFill>
                  <a:srgbClr val="000000"/>
                </a:solidFill>
                <a:latin typeface="Gill Sans MT" pitchFamily="1" charset="0"/>
              </a:rPr>
              <a:t>”</a:t>
            </a:r>
            <a:endParaRPr lang="en-US" altLang="tr-TR" sz="2400">
              <a:solidFill>
                <a:srgbClr val="000000"/>
              </a:solidFill>
              <a:latin typeface="Gill Sans MT" pitchFamily="1" charset="0"/>
            </a:endParaRPr>
          </a:p>
        </p:txBody>
      </p:sp>
      <p:pic>
        <p:nvPicPr>
          <p:cNvPr id="246789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790" name="Rectangle 2"/>
          <p:cNvSpPr>
            <a:spLocks noChangeArrowheads="1"/>
          </p:cNvSpPr>
          <p:nvPr/>
        </p:nvSpPr>
        <p:spPr bwMode="auto">
          <a:xfrm>
            <a:off x="506413" y="195263"/>
            <a:ext cx="5746750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4400">
                <a:solidFill>
                  <a:srgbClr val="000099"/>
                </a:solidFill>
                <a:latin typeface="Gill Sans MT" pitchFamily="1" charset="0"/>
              </a:rPr>
              <a:t>Chapter 2: summary</a:t>
            </a:r>
          </a:p>
        </p:txBody>
      </p:sp>
      <p:sp>
        <p:nvSpPr>
          <p:cNvPr id="246791" name="Rectangle 4"/>
          <p:cNvSpPr>
            <a:spLocks noChangeArrowheads="1"/>
          </p:cNvSpPr>
          <p:nvPr/>
        </p:nvSpPr>
        <p:spPr bwMode="auto">
          <a:xfrm>
            <a:off x="531813" y="1201738"/>
            <a:ext cx="75819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2800" i="1">
                <a:solidFill>
                  <a:srgbClr val="CC0000"/>
                </a:solidFill>
                <a:latin typeface="Gill Sans MT" pitchFamily="1" charset="0"/>
              </a:rPr>
              <a:t>most importantly: learned about protocols!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Introduction</a:t>
            </a:r>
            <a:endParaRPr lang="en-US"/>
          </a:p>
        </p:txBody>
      </p:sp>
      <p:sp>
        <p:nvSpPr>
          <p:cNvPr id="247810" name="Slide Number Placeholder 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8511C08C-245C-4785-B28E-FD81A0965999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108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7811" name="Rectangle 3"/>
          <p:cNvSpPr>
            <a:spLocks noChangeArrowheads="1"/>
          </p:cNvSpPr>
          <p:nvPr/>
        </p:nvSpPr>
        <p:spPr bwMode="auto">
          <a:xfrm>
            <a:off x="2149475" y="1477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en-US" altLang="tr-TR" sz="4400">
                <a:solidFill>
                  <a:srgbClr val="000099"/>
                </a:solidFill>
                <a:latin typeface="Gill Sans MT" pitchFamily="1" charset="0"/>
              </a:rPr>
              <a:t>Chapter 1</a:t>
            </a:r>
            <a:r>
              <a:rPr lang="en-US" altLang="tr-TR" sz="4800">
                <a:solidFill>
                  <a:srgbClr val="000099"/>
                </a:solidFill>
                <a:latin typeface="Gill Sans MT" pitchFamily="1" charset="0"/>
              </a:rPr>
              <a:t/>
            </a:r>
            <a:br>
              <a:rPr lang="en-US" altLang="tr-TR" sz="4800">
                <a:solidFill>
                  <a:srgbClr val="000099"/>
                </a:solidFill>
                <a:latin typeface="Gill Sans MT" pitchFamily="1" charset="0"/>
              </a:rPr>
            </a:br>
            <a:r>
              <a:rPr lang="en-US" altLang="tr-TR" sz="4400">
                <a:solidFill>
                  <a:srgbClr val="000099"/>
                </a:solidFill>
                <a:latin typeface="Gill Sans MT" pitchFamily="1" charset="0"/>
              </a:rPr>
              <a:t>Additional Slides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/>
          <p:cNvGrpSpPr>
            <a:grpSpLocks/>
          </p:cNvGrpSpPr>
          <p:nvPr/>
        </p:nvGrpSpPr>
        <p:grpSpPr bwMode="auto">
          <a:xfrm>
            <a:off x="1270000" y="798513"/>
            <a:ext cx="5643563" cy="4216400"/>
            <a:chOff x="824874" y="353539"/>
            <a:chExt cx="5643193" cy="4216279"/>
          </a:xfrm>
        </p:grpSpPr>
        <p:sp>
          <p:nvSpPr>
            <p:cNvPr id="62" name="Freeform 61"/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rgbClr val="000000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buFont typeface="ZapfDingbats" charset="0"/>
                <a:buNone/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249858" name="Picture 12" descr="segmen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5173663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9859" name="Group 48"/>
          <p:cNvGrpSpPr>
            <a:grpSpLocks/>
          </p:cNvGrpSpPr>
          <p:nvPr/>
        </p:nvGrpSpPr>
        <p:grpSpPr bwMode="auto">
          <a:xfrm>
            <a:off x="-104775" y="3981450"/>
            <a:ext cx="1562100" cy="1511300"/>
            <a:chOff x="-44" y="1473"/>
            <a:chExt cx="981" cy="1105"/>
          </a:xfrm>
        </p:grpSpPr>
        <p:pic>
          <p:nvPicPr>
            <p:cNvPr id="249892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893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0045 w 356"/>
                <a:gd name="T3" fmla="*/ 645 h 368"/>
                <a:gd name="T4" fmla="*/ 11917 w 356"/>
                <a:gd name="T5" fmla="*/ 13448 h 368"/>
                <a:gd name="T6" fmla="*/ 2626 w 356"/>
                <a:gd name="T7" fmla="*/ 1681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pic>
        <p:nvPicPr>
          <p:cNvPr id="249860" name="Picture 120" descr="access_point_stylized_smal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663" y="4221163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9861" name="Picture 1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14425" y="4567238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9862" name="Picture 11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457041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9863" name="Picture 2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07325" y="458946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" name="Group 66"/>
          <p:cNvGrpSpPr>
            <a:grpSpLocks/>
          </p:cNvGrpSpPr>
          <p:nvPr/>
        </p:nvGrpSpPr>
        <p:grpSpPr bwMode="auto">
          <a:xfrm>
            <a:off x="4556125" y="1162050"/>
            <a:ext cx="2327275" cy="3171825"/>
            <a:chOff x="4556452" y="1162095"/>
            <a:chExt cx="2326213" cy="3172030"/>
          </a:xfrm>
        </p:grpSpPr>
        <p:cxnSp>
          <p:nvCxnSpPr>
            <p:cNvPr id="249879" name="Straight Connector 46"/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49880" name="Group 31"/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49888" name="TextBox 26"/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tr-TR" sz="1600"/>
                  <a:t>Transport</a:t>
                </a:r>
                <a:r>
                  <a:rPr lang="en-US" altLang="tr-TR" sz="140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tr-TR" sz="1600"/>
                  <a:t>Network</a:t>
                </a:r>
                <a:r>
                  <a:rPr lang="en-US" altLang="tr-TR" sz="140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tr-TR" sz="1600"/>
                  <a:t>Link</a:t>
                </a:r>
                <a:r>
                  <a:rPr lang="en-US" altLang="tr-TR" sz="140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tr-TR" sz="1600"/>
                  <a:t>Physical</a:t>
                </a:r>
              </a:p>
            </p:txBody>
          </p:sp>
          <p:cxnSp>
            <p:nvCxnSpPr>
              <p:cNvPr id="249889" name="Straight Connector 28"/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890" name="Straight Connector 29"/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9891" name="Straight Connector 30"/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49881" name="Group 35"/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34" name="Rectangle 33"/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49886" name="TextBox 34"/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tr-TR" sz="1600"/>
                  <a:t>application</a:t>
                </a:r>
              </a:p>
              <a:p>
                <a:pPr algn="ctr"/>
                <a:r>
                  <a:rPr lang="en-US" altLang="tr-TR" sz="1600"/>
                  <a:t>(www browser, </a:t>
                </a:r>
              </a:p>
              <a:p>
                <a:pPr algn="ctr"/>
                <a:r>
                  <a:rPr lang="en-US" altLang="tr-TR" sz="1600"/>
                  <a:t>email client</a:t>
                </a:r>
                <a:r>
                  <a:rPr lang="en-US" altLang="tr-TR"/>
                  <a:t>)</a:t>
                </a:r>
              </a:p>
            </p:txBody>
          </p:sp>
        </p:grpSp>
        <p:cxnSp>
          <p:nvCxnSpPr>
            <p:cNvPr id="249882" name="Straight Connector 37"/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9883" name="TextBox 38"/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400"/>
                <a:t>application</a:t>
              </a:r>
            </a:p>
          </p:txBody>
        </p:sp>
        <p:sp>
          <p:nvSpPr>
            <p:cNvPr id="249884" name="TextBox 39"/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tr-TR" sz="1400"/>
                <a:t>OS</a:t>
              </a:r>
            </a:p>
          </p:txBody>
        </p:sp>
      </p:grp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1776413" y="877888"/>
            <a:ext cx="2806700" cy="3195637"/>
            <a:chOff x="1775964" y="877299"/>
            <a:chExt cx="2806675" cy="3196287"/>
          </a:xfrm>
        </p:grpSpPr>
        <p:grpSp>
          <p:nvGrpSpPr>
            <p:cNvPr id="249866" name="Group 44"/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249871" name="Group 22"/>
              <p:cNvGrpSpPr>
                <a:grpSpLocks/>
              </p:cNvGrpSpPr>
              <p:nvPr/>
            </p:nvGrpSpPr>
            <p:grpSpPr bwMode="auto">
              <a:xfrm>
                <a:off x="1780683" y="2206785"/>
                <a:ext cx="1296233" cy="1040536"/>
                <a:chOff x="3116193" y="4275642"/>
                <a:chExt cx="1296233" cy="1040536"/>
              </a:xfrm>
            </p:grpSpPr>
            <p:sp>
              <p:nvSpPr>
                <p:cNvPr id="14" name="Rectangle 13"/>
                <p:cNvSpPr>
                  <a:spLocks noChangeArrowheads="1"/>
                </p:cNvSpPr>
                <p:nvPr/>
              </p:nvSpPr>
              <p:spPr bwMode="auto">
                <a:xfrm>
                  <a:off x="3116291" y="4295700"/>
                  <a:ext cx="1295389" cy="1020970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49878" name="TextBox 14"/>
                <p:cNvSpPr txBox="1">
                  <a:spLocks noChangeArrowheads="1"/>
                </p:cNvSpPr>
                <p:nvPr/>
              </p:nvSpPr>
              <p:spPr bwMode="auto">
                <a:xfrm>
                  <a:off x="3168721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tr-TR"/>
                    <a:t>packet</a:t>
                  </a:r>
                </a:p>
                <a:p>
                  <a:pPr algn="ctr"/>
                  <a:r>
                    <a:rPr lang="en-US" altLang="tr-TR"/>
                    <a:t>capture</a:t>
                  </a:r>
                </a:p>
                <a:p>
                  <a:pPr algn="ctr"/>
                  <a:r>
                    <a:rPr lang="en-US" altLang="tr-TR"/>
                    <a:t>(pcap)</a:t>
                  </a:r>
                </a:p>
              </p:txBody>
            </p:sp>
          </p:grpSp>
          <p:grpSp>
            <p:nvGrpSpPr>
              <p:cNvPr id="249872" name="Group 23"/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22" name="Rectangle 21"/>
                <p:cNvSpPr>
                  <a:spLocks noChangeArrowheads="1"/>
                </p:cNvSpPr>
                <p:nvPr/>
              </p:nvSpPr>
              <p:spPr bwMode="auto">
                <a:xfrm>
                  <a:off x="864574" y="5200691"/>
                  <a:ext cx="1296976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49876" name="TextBox 16"/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tr-TR"/>
                    <a:t>packet</a:t>
                  </a:r>
                </a:p>
                <a:p>
                  <a:pPr algn="ctr"/>
                  <a:r>
                    <a:rPr lang="en-US" altLang="tr-TR"/>
                    <a:t>analyzer</a:t>
                  </a:r>
                </a:p>
              </p:txBody>
            </p:sp>
          </p:grpSp>
          <p:sp>
            <p:nvSpPr>
              <p:cNvPr id="249873" name="Rectangle 42"/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/>
              </a:p>
            </p:txBody>
          </p:sp>
          <p:pic>
            <p:nvPicPr>
              <p:cNvPr id="249874" name="Picture 43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249867" name="Straight Connector 47"/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9868" name="Straight Connector 50"/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9869" name="TextBox 56"/>
            <p:cNvSpPr txBox="1">
              <a:spLocks noChangeArrowheads="1"/>
            </p:cNvSpPr>
            <p:nvPr/>
          </p:nvSpPr>
          <p:spPr bwMode="auto">
            <a:xfrm>
              <a:off x="3504274" y="3242589"/>
              <a:ext cx="107836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tr-TR" sz="1200"/>
                <a:t>copy of all Ethernet frames sent/received</a:t>
              </a:r>
            </a:p>
          </p:txBody>
        </p:sp>
        <p:cxnSp>
          <p:nvCxnSpPr>
            <p:cNvPr id="249870" name="Straight Connector 64"/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86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AC2023F1-9A71-410E-B89F-4C509F4B77BE}" type="slidenum">
              <a:rPr lang="en-US" altLang="tr-TR" sz="1200">
                <a:latin typeface="Tahoma" panose="020B0604030504040204" pitchFamily="34" charset="0"/>
              </a:rPr>
              <a:pPr/>
              <a:t>11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686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8715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/>
          <p:cNvSpPr>
            <a:spLocks noGrp="1" noChangeArrowheads="1"/>
          </p:cNvSpPr>
          <p:nvPr>
            <p:ph type="title"/>
          </p:nvPr>
        </p:nvSpPr>
        <p:spPr>
          <a:xfrm>
            <a:off x="273050" y="238125"/>
            <a:ext cx="7772400" cy="871538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Addressing processes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68613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98475" y="1365250"/>
            <a:ext cx="4021138" cy="464820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to receive messages, process  must have </a:t>
            </a: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identifier</a:t>
            </a:r>
          </a:p>
          <a:p>
            <a:r>
              <a:rPr lang="en-US" altLang="tr-TR" sz="2400" smtClean="0">
                <a:latin typeface="Gill Sans MT" pitchFamily="1" charset="0"/>
              </a:rPr>
              <a:t>host device has unique 32-bit IP address</a:t>
            </a:r>
          </a:p>
          <a:p>
            <a:r>
              <a:rPr lang="en-US" altLang="tr-TR" sz="2400" i="1" u="sng" smtClean="0">
                <a:solidFill>
                  <a:srgbClr val="CC0000"/>
                </a:solidFill>
                <a:latin typeface="Gill Sans MT" pitchFamily="1" charset="0"/>
              </a:rPr>
              <a:t>Q:</a:t>
            </a:r>
            <a:r>
              <a:rPr lang="en-US" altLang="tr-TR" sz="2400" smtClean="0">
                <a:latin typeface="Gill Sans MT" pitchFamily="1" charset="0"/>
              </a:rPr>
              <a:t> does  IP address of host on which process runs suffice for identifying the process?</a:t>
            </a:r>
          </a:p>
        </p:txBody>
      </p:sp>
      <p:sp>
        <p:nvSpPr>
          <p:cNvPr id="237572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4719638" y="1357313"/>
            <a:ext cx="4125912" cy="5218112"/>
          </a:xfrm>
          <a:noFill/>
        </p:spPr>
        <p:txBody>
          <a:bodyPr/>
          <a:lstStyle/>
          <a:p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identifier</a:t>
            </a:r>
            <a:r>
              <a:rPr lang="en-US" altLang="tr-TR" sz="2400" smtClean="0">
                <a:solidFill>
                  <a:srgbClr val="FF0000"/>
                </a:solidFill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includes both </a:t>
            </a: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IP address</a:t>
            </a:r>
            <a:r>
              <a:rPr lang="en-US" altLang="tr-TR" sz="2400" smtClean="0">
                <a:latin typeface="Gill Sans MT" pitchFamily="1" charset="0"/>
              </a:rPr>
              <a:t> and </a:t>
            </a: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port numbers</a:t>
            </a:r>
            <a:r>
              <a:rPr lang="en-US" altLang="tr-TR" sz="2400" smtClean="0">
                <a:latin typeface="Gill Sans MT" pitchFamily="1" charset="0"/>
              </a:rPr>
              <a:t> associated with process on host.</a:t>
            </a:r>
          </a:p>
          <a:p>
            <a:r>
              <a:rPr lang="en-US" altLang="tr-TR" sz="2400" smtClean="0">
                <a:latin typeface="Gill Sans MT" pitchFamily="1" charset="0"/>
              </a:rPr>
              <a:t>example port numbers: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HTTP server: 80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mail server: 25</a:t>
            </a:r>
          </a:p>
          <a:p>
            <a:r>
              <a:rPr lang="en-US" altLang="tr-TR" sz="2400" smtClean="0">
                <a:latin typeface="Gill Sans MT" pitchFamily="1" charset="0"/>
              </a:rPr>
              <a:t>to send HTTP message to gaia.cs.umass.edu web server:</a:t>
            </a:r>
          </a:p>
          <a:p>
            <a:pPr lvl="1"/>
            <a:r>
              <a:rPr lang="en-US" altLang="tr-TR" sz="2000" smtClean="0">
                <a:solidFill>
                  <a:srgbClr val="CC0000"/>
                </a:solidFill>
                <a:latin typeface="Gill Sans MT" pitchFamily="1" charset="0"/>
              </a:rPr>
              <a:t>IP address:</a:t>
            </a:r>
            <a:r>
              <a:rPr lang="en-US" altLang="tr-TR" sz="2000" smtClean="0">
                <a:solidFill>
                  <a:schemeClr val="accent2"/>
                </a:solidFill>
                <a:latin typeface="Gill Sans MT" pitchFamily="1" charset="0"/>
              </a:rPr>
              <a:t> </a:t>
            </a:r>
            <a:r>
              <a:rPr lang="en-US" altLang="tr-TR" sz="2000" smtClean="0">
                <a:latin typeface="Gill Sans MT" pitchFamily="1" charset="0"/>
              </a:rPr>
              <a:t>128.119.245.12</a:t>
            </a:r>
          </a:p>
          <a:p>
            <a:pPr lvl="1"/>
            <a:r>
              <a:rPr lang="en-US" altLang="tr-TR" sz="2000" smtClean="0">
                <a:solidFill>
                  <a:srgbClr val="CC0000"/>
                </a:solidFill>
                <a:latin typeface="Gill Sans MT" pitchFamily="1" charset="0"/>
              </a:rPr>
              <a:t>port number:</a:t>
            </a:r>
            <a:r>
              <a:rPr lang="en-US" altLang="tr-TR" sz="2000" smtClean="0">
                <a:solidFill>
                  <a:schemeClr val="accent2"/>
                </a:solidFill>
                <a:latin typeface="Gill Sans MT" pitchFamily="1" charset="0"/>
              </a:rPr>
              <a:t> </a:t>
            </a:r>
            <a:r>
              <a:rPr lang="en-US" altLang="tr-TR" sz="2000" smtClean="0">
                <a:latin typeface="Gill Sans MT" pitchFamily="1" charset="0"/>
              </a:rPr>
              <a:t>80</a:t>
            </a:r>
          </a:p>
          <a:p>
            <a:r>
              <a:rPr lang="en-US" altLang="tr-TR" sz="2400" smtClean="0">
                <a:latin typeface="Gill Sans MT" pitchFamily="1" charset="0"/>
              </a:rPr>
              <a:t>more shortly…</a:t>
            </a:r>
          </a:p>
        </p:txBody>
      </p:sp>
      <p:sp>
        <p:nvSpPr>
          <p:cNvPr id="43020" name="Rectangle 3"/>
          <p:cNvSpPr>
            <a:spLocks noChangeArrowheads="1"/>
          </p:cNvSpPr>
          <p:nvPr/>
        </p:nvSpPr>
        <p:spPr bwMode="auto">
          <a:xfrm>
            <a:off x="549275" y="4021138"/>
            <a:ext cx="40211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2400" i="1" u="sng">
                <a:solidFill>
                  <a:srgbClr val="CC0000"/>
                </a:solidFill>
                <a:latin typeface="Gill Sans MT" pitchFamily="1" charset="0"/>
              </a:rPr>
              <a:t>A:</a:t>
            </a:r>
            <a:r>
              <a:rPr lang="en-US" altLang="tr-TR" sz="2400">
                <a:latin typeface="Gill Sans MT" pitchFamily="1" charset="0"/>
              </a:rPr>
              <a:t> no, </a:t>
            </a:r>
            <a:r>
              <a:rPr lang="en-US" altLang="tr-TR" sz="2400" i="1">
                <a:latin typeface="Gill Sans MT" pitchFamily="1" charset="0"/>
              </a:rPr>
              <a:t>many</a:t>
            </a:r>
            <a:r>
              <a:rPr lang="en-US" altLang="tr-TR" sz="2400">
                <a:latin typeface="Gill Sans MT" pitchFamily="1" charset="0"/>
              </a:rPr>
              <a:t> processes can be running on same host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06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1D9F1232-07FC-4A45-A253-A4FCE4268CBF}" type="slidenum">
              <a:rPr lang="en-US" altLang="tr-TR" sz="1200">
                <a:latin typeface="Tahoma" panose="020B0604030504040204" pitchFamily="34" charset="0"/>
              </a:rPr>
              <a:pPr/>
              <a:t>12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70659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91122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Rectangle 2"/>
          <p:cNvSpPr>
            <a:spLocks noGrp="1" noChangeArrowheads="1"/>
          </p:cNvSpPr>
          <p:nvPr>
            <p:ph type="title"/>
          </p:nvPr>
        </p:nvSpPr>
        <p:spPr>
          <a:xfrm>
            <a:off x="336550" y="239713"/>
            <a:ext cx="7772400" cy="860425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App-layer protocol defines</a:t>
            </a:r>
          </a:p>
        </p:txBody>
      </p:sp>
      <p:sp>
        <p:nvSpPr>
          <p:cNvPr id="7066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393825"/>
            <a:ext cx="3973513" cy="4648200"/>
          </a:xfrm>
        </p:spPr>
        <p:txBody>
          <a:bodyPr/>
          <a:lstStyle/>
          <a:p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types of messages exchanged,</a:t>
            </a:r>
            <a:r>
              <a:rPr lang="en-US" altLang="tr-TR" sz="2400" smtClean="0">
                <a:latin typeface="Gill Sans MT" pitchFamily="1" charset="0"/>
              </a:rPr>
              <a:t> 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e.g., request, response </a:t>
            </a:r>
          </a:p>
          <a:p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message syntax: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what fields in messages &amp; how fields are delineated</a:t>
            </a:r>
          </a:p>
          <a:p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message semantics</a:t>
            </a:r>
            <a:r>
              <a:rPr lang="en-US" altLang="tr-TR" sz="2400" smtClean="0">
                <a:latin typeface="Gill Sans MT" pitchFamily="1" charset="0"/>
              </a:rPr>
              <a:t> 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meaning of information in fields</a:t>
            </a:r>
          </a:p>
          <a:p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rules</a:t>
            </a:r>
            <a:r>
              <a:rPr lang="en-US" altLang="tr-TR" sz="2400" smtClean="0">
                <a:latin typeface="Gill Sans MT" pitchFamily="1" charset="0"/>
              </a:rPr>
              <a:t> for when and how processes send &amp; respond to messages</a:t>
            </a:r>
          </a:p>
        </p:txBody>
      </p:sp>
      <p:sp>
        <p:nvSpPr>
          <p:cNvPr id="4403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57750" y="14081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FF0000"/>
                </a:solidFill>
                <a:latin typeface="Gill Sans MT" pitchFamily="1" charset="0"/>
              </a:rPr>
              <a:t>open protocols:</a:t>
            </a:r>
          </a:p>
          <a:p>
            <a:r>
              <a:rPr lang="en-US" altLang="tr-TR" sz="2400" smtClean="0">
                <a:latin typeface="Gill Sans MT" pitchFamily="1" charset="0"/>
              </a:rPr>
              <a:t>defined in RFCs</a:t>
            </a:r>
          </a:p>
          <a:p>
            <a:r>
              <a:rPr lang="en-US" altLang="tr-TR" sz="2400" smtClean="0">
                <a:latin typeface="Gill Sans MT" pitchFamily="1" charset="0"/>
              </a:rPr>
              <a:t>allows for interoperability</a:t>
            </a:r>
          </a:p>
          <a:p>
            <a:r>
              <a:rPr lang="en-US" altLang="tr-TR" sz="2400" smtClean="0">
                <a:latin typeface="Gill Sans MT" pitchFamily="1" charset="0"/>
              </a:rPr>
              <a:t>e.g., HTTP, SMTP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FF0000"/>
                </a:solidFill>
                <a:latin typeface="Gill Sans MT" pitchFamily="1" charset="0"/>
              </a:rPr>
              <a:t>proprietary protocols:</a:t>
            </a:r>
          </a:p>
          <a:p>
            <a:r>
              <a:rPr lang="en-US" altLang="tr-TR" sz="2400" smtClean="0">
                <a:latin typeface="Gill Sans MT" pitchFamily="1" charset="0"/>
              </a:rPr>
              <a:t>e.g., Skype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27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87E52680-C80C-4881-B2BD-66178AD2ECBD}" type="slidenum">
              <a:rPr lang="en-US" altLang="tr-TR" sz="1200">
                <a:latin typeface="Tahoma" panose="020B0604030504040204" pitchFamily="34" charset="0"/>
              </a:rPr>
              <a:pPr/>
              <a:t>13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72707" name="Rectangle 2"/>
          <p:cNvSpPr>
            <a:spLocks noGrp="1" noChangeArrowheads="1"/>
          </p:cNvSpPr>
          <p:nvPr>
            <p:ph type="title"/>
          </p:nvPr>
        </p:nvSpPr>
        <p:spPr>
          <a:xfrm>
            <a:off x="377825" y="-11113"/>
            <a:ext cx="8305800" cy="1143001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What transport service does an app need?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727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79413" y="1141413"/>
            <a:ext cx="4316412" cy="2797175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data integrity</a:t>
            </a:r>
          </a:p>
          <a:p>
            <a:pPr>
              <a:lnSpc>
                <a:spcPct val="90000"/>
              </a:lnSpc>
            </a:pPr>
            <a:r>
              <a:rPr lang="en-US" altLang="tr-TR" sz="2400" smtClean="0">
                <a:latin typeface="Gill Sans MT" pitchFamily="1" charset="0"/>
              </a:rPr>
              <a:t>some apps (e.g., file transfer, web transactions) require 100% reliable data transfer</a:t>
            </a:r>
            <a:r>
              <a:rPr lang="en-US" altLang="tr-TR" smtClean="0">
                <a:latin typeface="Gill Sans MT" pitchFamily="1" charset="0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altLang="tr-TR" sz="2400" smtClean="0">
                <a:latin typeface="Gill Sans MT" pitchFamily="1" charset="0"/>
              </a:rPr>
              <a:t>other apps (e.g., audio) can tolerate some loss</a:t>
            </a:r>
          </a:p>
          <a:p>
            <a:pPr>
              <a:lnSpc>
                <a:spcPct val="90000"/>
              </a:lnSpc>
            </a:pP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4506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04813" y="3724275"/>
            <a:ext cx="3810000" cy="2443163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timing</a:t>
            </a:r>
          </a:p>
          <a:p>
            <a:pPr>
              <a:lnSpc>
                <a:spcPct val="90000"/>
              </a:lnSpc>
            </a:pPr>
            <a:r>
              <a:rPr lang="en-US" altLang="tr-TR" sz="2400" smtClean="0">
                <a:latin typeface="Gill Sans MT" pitchFamily="1" charset="0"/>
              </a:rPr>
              <a:t>some apps (e.g., Internet telephony, interactive games) require low delay to be </a:t>
            </a:r>
            <a:r>
              <a:rPr lang="ja-JP" altLang="en-US" sz="2400" smtClean="0">
                <a:latin typeface="Gill Sans MT" pitchFamily="1" charset="0"/>
              </a:rPr>
              <a:t>“</a:t>
            </a:r>
            <a:r>
              <a:rPr lang="en-US" altLang="ja-JP" sz="2400" smtClean="0">
                <a:latin typeface="Gill Sans MT" pitchFamily="1" charset="0"/>
              </a:rPr>
              <a:t>effective</a:t>
            </a:r>
            <a:r>
              <a:rPr lang="ja-JP" altLang="en-US" sz="2400" smtClean="0">
                <a:latin typeface="Gill Sans MT" pitchFamily="1" charset="0"/>
              </a:rPr>
              <a:t>”</a:t>
            </a:r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45063" name="Rectangle 5"/>
          <p:cNvSpPr>
            <a:spLocks noChangeArrowheads="1"/>
          </p:cNvSpPr>
          <p:nvPr/>
        </p:nvSpPr>
        <p:spPr bwMode="auto">
          <a:xfrm>
            <a:off x="4905375" y="1101725"/>
            <a:ext cx="3935413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>
                <a:solidFill>
                  <a:srgbClr val="CC0000"/>
                </a:solidFill>
                <a:latin typeface="Gill Sans MT" pitchFamily="1" charset="0"/>
              </a:rPr>
              <a:t>throughput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some apps (e.g., multimedia) require minimum amount of throughput to be </a:t>
            </a:r>
            <a:r>
              <a:rPr lang="ja-JP" altLang="en-US" sz="2400">
                <a:latin typeface="Gill Sans MT" pitchFamily="1" charset="0"/>
              </a:rPr>
              <a:t>“</a:t>
            </a:r>
            <a:r>
              <a:rPr lang="en-US" altLang="ja-JP" sz="2400">
                <a:latin typeface="Gill Sans MT" pitchFamily="1" charset="0"/>
              </a:rPr>
              <a:t>effective</a:t>
            </a:r>
            <a:r>
              <a:rPr lang="ja-JP" altLang="en-US" sz="2400">
                <a:latin typeface="Gill Sans MT" pitchFamily="1" charset="0"/>
              </a:rPr>
              <a:t>”</a:t>
            </a:r>
            <a:endParaRPr lang="en-US" altLang="ja-JP" sz="2400">
              <a:latin typeface="Gill Sans MT" pitchFamily="1" charset="0"/>
            </a:endParaRPr>
          </a:p>
          <a:p>
            <a:pPr>
              <a:lnSpc>
                <a:spcPct val="90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other apps (</a:t>
            </a:r>
            <a:r>
              <a:rPr lang="ja-JP" altLang="en-US" sz="2400">
                <a:latin typeface="Gill Sans MT" pitchFamily="1" charset="0"/>
              </a:rPr>
              <a:t>“</a:t>
            </a:r>
            <a:r>
              <a:rPr lang="en-US" altLang="ja-JP" sz="2400">
                <a:latin typeface="Gill Sans MT" pitchFamily="1" charset="0"/>
              </a:rPr>
              <a:t>elastic apps</a:t>
            </a:r>
            <a:r>
              <a:rPr lang="ja-JP" altLang="en-US" sz="2400">
                <a:latin typeface="Gill Sans MT" pitchFamily="1" charset="0"/>
              </a:rPr>
              <a:t>”</a:t>
            </a:r>
            <a:r>
              <a:rPr lang="en-US" altLang="ja-JP" sz="2400">
                <a:latin typeface="Gill Sans MT" pitchFamily="1" charset="0"/>
              </a:rPr>
              <a:t>) make use of whatever throughput they get </a:t>
            </a:r>
            <a:endParaRPr lang="en-US" altLang="tr-TR" sz="2400">
              <a:latin typeface="Gill Sans MT" pitchFamily="1" charset="0"/>
            </a:endParaRPr>
          </a:p>
        </p:txBody>
      </p:sp>
      <p:pic>
        <p:nvPicPr>
          <p:cNvPr id="72711" name="Picture 13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63588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0" name="Rectangle 5"/>
          <p:cNvSpPr>
            <a:spLocks noChangeArrowheads="1"/>
          </p:cNvSpPr>
          <p:nvPr/>
        </p:nvSpPr>
        <p:spPr bwMode="auto">
          <a:xfrm>
            <a:off x="4959350" y="4554538"/>
            <a:ext cx="393541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>
                <a:solidFill>
                  <a:srgbClr val="CC0000"/>
                </a:solidFill>
                <a:latin typeface="Gill Sans MT" pitchFamily="1" charset="0"/>
              </a:rPr>
              <a:t>security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encryption, data integrity,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47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2223872E-B001-414C-8B12-B3445506F6FB}" type="slidenum">
              <a:rPr lang="en-US" altLang="tr-TR" sz="1200">
                <a:latin typeface="Tahoma" panose="020B0604030504040204" pitchFamily="34" charset="0"/>
              </a:rPr>
              <a:pPr/>
              <a:t>14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74755" name="Picture 2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Rectangle 2"/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tr-TR" sz="3200" smtClean="0">
                <a:latin typeface="Gill Sans MT" pitchFamily="1" charset="0"/>
              </a:rPr>
              <a:t>Transport service requirements: common apps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74757" name="Text Box 3"/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application</a:t>
            </a:r>
            <a:endParaRPr lang="en-US" altLang="tr-TR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Web documents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real-time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stored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interactive games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text messaging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74758" name="Text Box 4"/>
          <p:cNvSpPr txBox="1">
            <a:spLocks noChangeArrowheads="1"/>
          </p:cNvSpPr>
          <p:nvPr/>
        </p:nvSpPr>
        <p:spPr bwMode="auto">
          <a:xfrm>
            <a:off x="2816225" y="1752600"/>
            <a:ext cx="15668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data loss</a:t>
            </a: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no loss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74759" name="Text Box 5"/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throughput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audio: 5kbps-1Mbps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video:10kbps-5Mbps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same as above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few kbps up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elastic</a:t>
            </a:r>
          </a:p>
        </p:txBody>
      </p:sp>
      <p:sp>
        <p:nvSpPr>
          <p:cNvPr id="74760" name="Text Box 6"/>
          <p:cNvSpPr txBox="1">
            <a:spLocks noChangeArrowheads="1"/>
          </p:cNvSpPr>
          <p:nvPr/>
        </p:nvSpPr>
        <p:spPr bwMode="auto">
          <a:xfrm>
            <a:off x="6935788" y="1752600"/>
            <a:ext cx="2062162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time sensitive</a:t>
            </a: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yes, 100</a:t>
            </a:r>
            <a:r>
              <a:rPr lang="ja-JP" altLang="en-US"/>
              <a:t>’</a:t>
            </a:r>
            <a:r>
              <a:rPr lang="en-US" altLang="ja-JP"/>
              <a:t>s msec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yes, few secs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yes, 100</a:t>
            </a:r>
            <a:r>
              <a:rPr lang="ja-JP" altLang="en-US"/>
              <a:t>’</a:t>
            </a:r>
            <a:r>
              <a:rPr lang="en-US" altLang="ja-JP"/>
              <a:t>s msec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yes and no</a:t>
            </a:r>
          </a:p>
        </p:txBody>
      </p:sp>
      <p:sp>
        <p:nvSpPr>
          <p:cNvPr id="74761" name="Line 7"/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4762" name="Line 8"/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4763" name="Line 9"/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4764" name="Line 10"/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4765" name="Line 11"/>
          <p:cNvSpPr>
            <a:spLocks noChangeShapeType="1"/>
          </p:cNvSpPr>
          <p:nvPr/>
        </p:nvSpPr>
        <p:spPr bwMode="auto">
          <a:xfrm flipV="1">
            <a:off x="885825" y="39338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4766" name="Line 12"/>
          <p:cNvSpPr>
            <a:spLocks noChangeShapeType="1"/>
          </p:cNvSpPr>
          <p:nvPr/>
        </p:nvSpPr>
        <p:spPr bwMode="auto">
          <a:xfrm flipV="1">
            <a:off x="838200" y="4248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4767" name="Line 13"/>
          <p:cNvSpPr>
            <a:spLocks noChangeShapeType="1"/>
          </p:cNvSpPr>
          <p:nvPr/>
        </p:nvSpPr>
        <p:spPr bwMode="auto">
          <a:xfrm flipV="1">
            <a:off x="838200" y="457200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4768" name="Line 14"/>
          <p:cNvSpPr>
            <a:spLocks noChangeShapeType="1"/>
          </p:cNvSpPr>
          <p:nvPr/>
        </p:nvSpPr>
        <p:spPr bwMode="auto">
          <a:xfrm flipV="1">
            <a:off x="800100" y="4883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68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461259AA-37AF-45E6-83D1-699680D55CEF}" type="slidenum">
              <a:rPr lang="en-US" altLang="tr-TR" sz="1200">
                <a:latin typeface="Tahoma" panose="020B0604030504040204" pitchFamily="34" charset="0"/>
              </a:rPr>
              <a:pPr/>
              <a:t>15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76803" name="Rectangle 2"/>
          <p:cNvSpPr>
            <a:spLocks noGrp="1" noChangeArrowheads="1"/>
          </p:cNvSpPr>
          <p:nvPr>
            <p:ph type="title"/>
          </p:nvPr>
        </p:nvSpPr>
        <p:spPr>
          <a:xfrm>
            <a:off x="344488" y="268288"/>
            <a:ext cx="7772400" cy="858837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Internet transport protocols services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7680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33525"/>
            <a:ext cx="409575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000099"/>
                </a:solidFill>
                <a:latin typeface="Gill Sans MT" pitchFamily="1" charset="0"/>
              </a:rPr>
              <a:t>TCP service:</a:t>
            </a:r>
          </a:p>
          <a:p>
            <a:pPr>
              <a:lnSpc>
                <a:spcPct val="75000"/>
              </a:lnSpc>
            </a:pP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reliable transport</a:t>
            </a:r>
            <a:r>
              <a:rPr lang="en-US" altLang="tr-TR" sz="2400" i="1" smtClean="0">
                <a:solidFill>
                  <a:schemeClr val="accent2"/>
                </a:solidFill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between sending and receiving process</a:t>
            </a:r>
            <a:endParaRPr lang="en-US" altLang="tr-TR" sz="2400" smtClean="0">
              <a:solidFill>
                <a:schemeClr val="accent2"/>
              </a:solidFill>
              <a:latin typeface="Gill Sans MT" pitchFamily="1" charset="0"/>
            </a:endParaRPr>
          </a:p>
          <a:p>
            <a:pPr>
              <a:lnSpc>
                <a:spcPct val="75000"/>
              </a:lnSpc>
            </a:pP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flow control:</a:t>
            </a:r>
            <a:r>
              <a:rPr lang="en-US" altLang="tr-TR" sz="2400" smtClean="0">
                <a:latin typeface="Gill Sans MT" pitchFamily="1" charset="0"/>
              </a:rPr>
              <a:t> sender won</a:t>
            </a:r>
            <a:r>
              <a:rPr lang="ja-JP" altLang="en-US" sz="2400" smtClean="0">
                <a:latin typeface="Gill Sans MT" pitchFamily="1" charset="0"/>
              </a:rPr>
              <a:t>’</a:t>
            </a:r>
            <a:r>
              <a:rPr lang="en-US" altLang="ja-JP" sz="2400" smtClean="0">
                <a:latin typeface="Gill Sans MT" pitchFamily="1" charset="0"/>
              </a:rPr>
              <a:t>t overwhelm receiver </a:t>
            </a:r>
          </a:p>
          <a:p>
            <a:pPr>
              <a:lnSpc>
                <a:spcPct val="75000"/>
              </a:lnSpc>
            </a:pP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congestion control:</a:t>
            </a:r>
            <a:r>
              <a:rPr lang="en-US" altLang="tr-TR" sz="2400" smtClean="0">
                <a:latin typeface="Gill Sans MT" pitchFamily="1" charset="0"/>
              </a:rPr>
              <a:t> throttle sender when network overloaded</a:t>
            </a:r>
          </a:p>
          <a:p>
            <a:pPr>
              <a:lnSpc>
                <a:spcPct val="75000"/>
              </a:lnSpc>
            </a:pP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does not provide:</a:t>
            </a:r>
            <a:r>
              <a:rPr lang="en-US" altLang="tr-TR" sz="2400" smtClean="0">
                <a:latin typeface="Gill Sans MT" pitchFamily="1" charset="0"/>
              </a:rPr>
              <a:t> timing, minimum throughput guarantee, security</a:t>
            </a:r>
          </a:p>
          <a:p>
            <a:pPr>
              <a:lnSpc>
                <a:spcPct val="75000"/>
              </a:lnSpc>
            </a:pP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connection-oriented:</a:t>
            </a:r>
            <a:r>
              <a:rPr lang="en-US" altLang="tr-TR" sz="2400" smtClean="0">
                <a:latin typeface="Gill Sans MT" pitchFamily="1" charset="0"/>
              </a:rPr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7680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733925" y="1484313"/>
            <a:ext cx="36671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000099"/>
                </a:solidFill>
                <a:latin typeface="Gill Sans MT" pitchFamily="1" charset="0"/>
              </a:rPr>
              <a:t>UDP service:</a:t>
            </a:r>
          </a:p>
          <a:p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unreliable data transfer</a:t>
            </a:r>
            <a:r>
              <a:rPr lang="en-US" altLang="tr-TR" sz="2400" smtClean="0">
                <a:latin typeface="Gill Sans MT" pitchFamily="1" charset="0"/>
              </a:rPr>
              <a:t> between sending and receiving process</a:t>
            </a:r>
          </a:p>
          <a:p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does not provide:</a:t>
            </a:r>
            <a:r>
              <a:rPr lang="en-US" altLang="tr-TR" sz="2400" smtClean="0">
                <a:latin typeface="Gill Sans MT" pitchFamily="1" charset="0"/>
              </a:rPr>
              <a:t> reliability, flow control, congestion control, timing, throughput guarantee, security, orconnection setup, </a:t>
            </a:r>
          </a:p>
          <a:p>
            <a:endParaRPr lang="en-US" altLang="tr-TR" sz="2400" smtClean="0">
              <a:latin typeface="Gill Sans MT" pitchFamily="1" charset="0"/>
            </a:endParaRP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400" u="sng" smtClean="0">
                <a:solidFill>
                  <a:srgbClr val="CC0000"/>
                </a:solidFill>
                <a:latin typeface="Gill Sans MT" pitchFamily="1" charset="0"/>
              </a:rPr>
              <a:t>Q:</a:t>
            </a:r>
            <a:r>
              <a:rPr lang="en-US" altLang="tr-TR" sz="2400" smtClean="0">
                <a:latin typeface="Gill Sans MT" pitchFamily="1" charset="0"/>
              </a:rPr>
              <a:t> why bother?  Why is there a UDP?</a:t>
            </a:r>
          </a:p>
        </p:txBody>
      </p:sp>
      <p:pic>
        <p:nvPicPr>
          <p:cNvPr id="76806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94456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88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5CAC8D63-85B9-4700-A92D-D36C124EF1D4}" type="slidenum">
              <a:rPr lang="en-US" altLang="tr-TR" sz="1200">
                <a:latin typeface="Tahoma" panose="020B0604030504040204" pitchFamily="34" charset="0"/>
              </a:rPr>
              <a:pPr/>
              <a:t>16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78851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" y="8763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Rectangle 2"/>
          <p:cNvSpPr>
            <a:spLocks noGrp="1" noChangeArrowheads="1"/>
          </p:cNvSpPr>
          <p:nvPr>
            <p:ph type="title"/>
          </p:nvPr>
        </p:nvSpPr>
        <p:spPr>
          <a:xfrm>
            <a:off x="215900" y="261938"/>
            <a:ext cx="8747125" cy="838200"/>
          </a:xfrm>
        </p:spPr>
        <p:txBody>
          <a:bodyPr/>
          <a:lstStyle/>
          <a:p>
            <a:r>
              <a:rPr lang="en-US" altLang="tr-TR" sz="3200" smtClean="0">
                <a:latin typeface="Gill Sans MT" pitchFamily="1" charset="0"/>
              </a:rPr>
              <a:t>Internet apps:  application, transport protocols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78853" name="Text Box 3"/>
          <p:cNvSpPr txBox="1">
            <a:spLocks noChangeArrowheads="1"/>
          </p:cNvSpPr>
          <p:nvPr/>
        </p:nvSpPr>
        <p:spPr bwMode="auto">
          <a:xfrm>
            <a:off x="215900" y="1773238"/>
            <a:ext cx="28067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application</a:t>
            </a:r>
            <a:endParaRPr lang="en-US" altLang="tr-TR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remote terminal access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Web 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streaming multimedia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Internet telephony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78854" name="Text Box 4"/>
          <p:cNvSpPr txBox="1">
            <a:spLocks noChangeArrowheads="1"/>
          </p:cNvSpPr>
          <p:nvPr/>
        </p:nvSpPr>
        <p:spPr bwMode="auto">
          <a:xfrm>
            <a:off x="3201988" y="1458913"/>
            <a:ext cx="282098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application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layer protocol</a:t>
            </a: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SMTP [RFC 2821]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Telnet [RFC 854]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HTTP [RFC 2616]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FTP [RFC 959]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HTTP (e.g., YouTube), </a:t>
            </a:r>
            <a:br>
              <a:rPr lang="en-US" altLang="tr-TR"/>
            </a:br>
            <a:r>
              <a:rPr lang="en-US" altLang="tr-TR"/>
              <a:t>RTP [RFC 1889]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SIP, RTP, proprietary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(e.g., Skype)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78855" name="Text Box 5"/>
          <p:cNvSpPr txBox="1">
            <a:spLocks noChangeArrowheads="1"/>
          </p:cNvSpPr>
          <p:nvPr/>
        </p:nvSpPr>
        <p:spPr bwMode="auto">
          <a:xfrm>
            <a:off x="6030913" y="1477963"/>
            <a:ext cx="262413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underlying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transport protocol</a:t>
            </a: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TCP or UDP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TCP or UDP</a:t>
            </a:r>
          </a:p>
        </p:txBody>
      </p:sp>
      <p:sp>
        <p:nvSpPr>
          <p:cNvPr id="78856" name="Line 7"/>
          <p:cNvSpPr>
            <a:spLocks noChangeShapeType="1"/>
          </p:cNvSpPr>
          <p:nvPr/>
        </p:nvSpPr>
        <p:spPr bwMode="auto">
          <a:xfrm>
            <a:off x="1071563" y="2152650"/>
            <a:ext cx="73342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8857" name="Line 8"/>
          <p:cNvSpPr>
            <a:spLocks noChangeShapeType="1"/>
          </p:cNvSpPr>
          <p:nvPr/>
        </p:nvSpPr>
        <p:spPr bwMode="auto">
          <a:xfrm flipV="1">
            <a:off x="1023938" y="2743200"/>
            <a:ext cx="73247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8858" name="Line 9"/>
          <p:cNvSpPr>
            <a:spLocks noChangeShapeType="1"/>
          </p:cNvSpPr>
          <p:nvPr/>
        </p:nvSpPr>
        <p:spPr bwMode="auto">
          <a:xfrm flipV="1">
            <a:off x="1044575" y="3038475"/>
            <a:ext cx="729615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8859" name="Line 10"/>
          <p:cNvSpPr>
            <a:spLocks noChangeShapeType="1"/>
          </p:cNvSpPr>
          <p:nvPr/>
        </p:nvSpPr>
        <p:spPr bwMode="auto">
          <a:xfrm flipV="1">
            <a:off x="1042988" y="3333750"/>
            <a:ext cx="72771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8860" name="Line 11"/>
          <p:cNvSpPr>
            <a:spLocks noChangeShapeType="1"/>
          </p:cNvSpPr>
          <p:nvPr/>
        </p:nvSpPr>
        <p:spPr bwMode="auto">
          <a:xfrm flipV="1">
            <a:off x="1073150" y="3657600"/>
            <a:ext cx="7258050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8861" name="Line 12"/>
          <p:cNvSpPr>
            <a:spLocks noChangeShapeType="1"/>
          </p:cNvSpPr>
          <p:nvPr/>
        </p:nvSpPr>
        <p:spPr bwMode="auto">
          <a:xfrm flipV="1">
            <a:off x="1014413" y="4257675"/>
            <a:ext cx="73152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78862" name="Line 14"/>
          <p:cNvSpPr>
            <a:spLocks noChangeShapeType="1"/>
          </p:cNvSpPr>
          <p:nvPr/>
        </p:nvSpPr>
        <p:spPr bwMode="auto">
          <a:xfrm flipV="1">
            <a:off x="839788" y="4881563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Securing TCP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TCP &amp; UDP </a:t>
            </a:r>
          </a:p>
          <a:p>
            <a:pPr>
              <a:defRPr/>
            </a:pPr>
            <a:r>
              <a:rPr lang="en-US" dirty="0" smtClean="0">
                <a:ea typeface="ＭＳ Ｐゴシック" charset="0"/>
              </a:rPr>
              <a:t>no encryption</a:t>
            </a:r>
          </a:p>
          <a:p>
            <a:pPr>
              <a:defRPr/>
            </a:pPr>
            <a:r>
              <a:rPr lang="en-US" dirty="0" err="1" smtClean="0">
                <a:ea typeface="ＭＳ Ｐゴシック" charset="0"/>
              </a:rPr>
              <a:t>cleartext</a:t>
            </a:r>
            <a:r>
              <a:rPr lang="en-US" dirty="0" smtClean="0">
                <a:ea typeface="ＭＳ Ｐゴシック" charset="0"/>
              </a:rPr>
              <a:t> </a:t>
            </a:r>
            <a:r>
              <a:rPr lang="en-US" dirty="0" err="1" smtClean="0">
                <a:ea typeface="ＭＳ Ｐゴシック" charset="0"/>
              </a:rPr>
              <a:t>passwds</a:t>
            </a:r>
            <a:r>
              <a:rPr lang="en-US" dirty="0" smtClean="0">
                <a:ea typeface="ＭＳ Ｐゴシック" charset="0"/>
              </a:rPr>
              <a:t> sent into socket traverse Internet  in </a:t>
            </a:r>
            <a:r>
              <a:rPr lang="en-US" dirty="0" err="1" smtClean="0">
                <a:ea typeface="ＭＳ Ｐゴシック" charset="0"/>
              </a:rPr>
              <a:t>cleartext</a:t>
            </a:r>
            <a:endParaRPr lang="en-US" dirty="0" smtClean="0">
              <a:ea typeface="ＭＳ Ｐゴシック" charset="0"/>
            </a:endParaRPr>
          </a:p>
          <a:p>
            <a:pPr>
              <a:buFont typeface="Wingdings" panose="05000000000000000000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SSL</a:t>
            </a:r>
            <a:r>
              <a:rPr lang="en-US" dirty="0" smtClean="0">
                <a:ea typeface="ＭＳ Ｐゴシック" charset="0"/>
              </a:rPr>
              <a:t> </a:t>
            </a:r>
          </a:p>
          <a:p>
            <a:pPr>
              <a:defRPr/>
            </a:pPr>
            <a:r>
              <a:rPr lang="en-US" dirty="0" smtClean="0">
                <a:ea typeface="ＭＳ Ｐゴシック" charset="0"/>
              </a:rPr>
              <a:t>provides encrypted TCP connection</a:t>
            </a:r>
          </a:p>
          <a:p>
            <a:pPr>
              <a:defRPr/>
            </a:pPr>
            <a:r>
              <a:rPr lang="en-US" dirty="0" smtClean="0">
                <a:ea typeface="ＭＳ Ｐゴシック" charset="0"/>
              </a:rPr>
              <a:t>data integrity</a:t>
            </a:r>
          </a:p>
          <a:p>
            <a:pPr>
              <a:defRPr/>
            </a:pPr>
            <a:r>
              <a:rPr lang="en-US" dirty="0" smtClean="0">
                <a:ea typeface="ＭＳ Ｐゴシック" charset="0"/>
              </a:rPr>
              <a:t>end-point authentication</a:t>
            </a:r>
            <a:endParaRPr lang="en-US" dirty="0">
              <a:ea typeface="ＭＳ Ｐゴシック" charset="0"/>
            </a:endParaRPr>
          </a:p>
        </p:txBody>
      </p:sp>
      <p:sp>
        <p:nvSpPr>
          <p:cNvPr id="80899" name="Content Placeholder 7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22228B"/>
                </a:solidFill>
                <a:latin typeface="Gill Sans MT" pitchFamily="1" charset="0"/>
              </a:rPr>
              <a:t>SSL is at app layer</a:t>
            </a:r>
          </a:p>
          <a:p>
            <a:r>
              <a:rPr lang="en-US" altLang="tr-TR" smtClean="0">
                <a:latin typeface="Gill Sans MT" pitchFamily="1" charset="0"/>
              </a:rPr>
              <a:t>Apps use SSL libraries, which </a:t>
            </a:r>
            <a:r>
              <a:rPr lang="ja-JP" altLang="en-US" smtClean="0">
                <a:latin typeface="Gill Sans MT" pitchFamily="1" charset="0"/>
              </a:rPr>
              <a:t>“</a:t>
            </a:r>
            <a:r>
              <a:rPr lang="en-US" altLang="ja-JP" smtClean="0">
                <a:latin typeface="Gill Sans MT" pitchFamily="1" charset="0"/>
              </a:rPr>
              <a:t>talk</a:t>
            </a:r>
            <a:r>
              <a:rPr lang="ja-JP" altLang="en-US" smtClean="0">
                <a:latin typeface="Gill Sans MT" pitchFamily="1" charset="0"/>
              </a:rPr>
              <a:t>”</a:t>
            </a:r>
            <a:r>
              <a:rPr lang="en-US" altLang="ja-JP" smtClean="0">
                <a:latin typeface="Gill Sans MT" pitchFamily="1" charset="0"/>
              </a:rPr>
              <a:t> to TCP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22228B"/>
                </a:solidFill>
                <a:latin typeface="Gill Sans MT" pitchFamily="1" charset="0"/>
              </a:rPr>
              <a:t>SSL socket API</a:t>
            </a:r>
          </a:p>
          <a:p>
            <a:pPr marL="342900" lvl="1" indent="-342900">
              <a:buSzPct val="65000"/>
              <a:buFont typeface="Wingdings" panose="05000000000000000000" pitchFamily="2" charset="2"/>
              <a:buChar char="v"/>
            </a:pPr>
            <a:r>
              <a:rPr lang="en-US" altLang="tr-TR" sz="2800" smtClean="0">
                <a:latin typeface="Gill Sans MT" pitchFamily="1" charset="0"/>
              </a:rPr>
              <a:t>cleartext passwds sent into socket traverse Internet  encrypted </a:t>
            </a:r>
          </a:p>
          <a:p>
            <a:pPr marL="342900" lvl="1" indent="-342900">
              <a:buSzPct val="65000"/>
              <a:buFont typeface="Wingdings" panose="05000000000000000000" pitchFamily="2" charset="2"/>
              <a:buChar char="v"/>
            </a:pPr>
            <a:r>
              <a:rPr lang="en-US" altLang="tr-TR" sz="2800" smtClean="0">
                <a:latin typeface="Gill Sans MT" pitchFamily="1" charset="0"/>
              </a:rPr>
              <a:t>See Chapter 7</a:t>
            </a:r>
          </a:p>
          <a:p>
            <a:pPr marL="342900" lvl="1" indent="-342900"/>
            <a:endParaRPr lang="en-US" altLang="tr-TR" smtClean="0">
              <a:latin typeface="Gill Sans MT" pitchFamily="1" charset="0"/>
            </a:endParaRPr>
          </a:p>
          <a:p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Application Layer</a:t>
            </a:r>
            <a:endParaRPr lang="en-US"/>
          </a:p>
        </p:txBody>
      </p:sp>
      <p:sp>
        <p:nvSpPr>
          <p:cNvPr id="8090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B2712439-0073-4C2E-858F-29CEA4B5992C}" type="slidenum">
              <a:rPr lang="en-US" altLang="tr-TR" sz="1200">
                <a:latin typeface="Tahoma" panose="020B0604030504040204" pitchFamily="34" charset="0"/>
              </a:rPr>
              <a:pPr/>
              <a:t>17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80902" name="Picture 35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50925"/>
            <a:ext cx="28257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19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13B723A4-B5CE-44DB-AED4-CD2A07038611}" type="slidenum">
              <a:rPr lang="en-US" altLang="tr-TR" sz="1200">
                <a:latin typeface="Tahoma" panose="020B0604030504040204" pitchFamily="34" charset="0"/>
              </a:rPr>
              <a:pPr/>
              <a:t>18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8192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Chapter 2: outline</a:t>
            </a:r>
          </a:p>
        </p:txBody>
      </p:sp>
      <p:sp>
        <p:nvSpPr>
          <p:cNvPr id="8192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2.1 principles of network applications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architectures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requirements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2.2 Web and HTTP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2.3 FTP 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2.4 electronic mail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SMTP, POP3, IMAP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2.5 DNS</a:t>
            </a:r>
          </a:p>
          <a:p>
            <a:pPr marL="457200" indent="-457200"/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8192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2.6 P2P applications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2.7 socket programming with UDP and TCP</a:t>
            </a:r>
          </a:p>
        </p:txBody>
      </p:sp>
      <p:pic>
        <p:nvPicPr>
          <p:cNvPr id="81926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39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C3201574-3CEA-419C-9A0B-F05D072522E1}" type="slidenum">
              <a:rPr lang="en-US" altLang="tr-TR" sz="1200">
                <a:latin typeface="Tahoma" panose="020B0604030504040204" pitchFamily="34" charset="0"/>
              </a:rPr>
              <a:pPr/>
              <a:t>19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83971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201613"/>
            <a:ext cx="7772400" cy="892175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Web and HTTP</a:t>
            </a:r>
          </a:p>
        </p:txBody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360488"/>
            <a:ext cx="77724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3200" i="1" smtClean="0">
                <a:latin typeface="Gill Sans MT" pitchFamily="1" charset="0"/>
              </a:rPr>
              <a:t>First, a review…</a:t>
            </a:r>
          </a:p>
          <a:p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web page</a:t>
            </a:r>
            <a:r>
              <a:rPr lang="en-US" altLang="tr-TR" smtClean="0">
                <a:latin typeface="Gill Sans MT" pitchFamily="1" charset="0"/>
              </a:rPr>
              <a:t> consists of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objects</a:t>
            </a:r>
          </a:p>
          <a:p>
            <a:r>
              <a:rPr lang="en-US" altLang="tr-TR" smtClean="0">
                <a:latin typeface="Gill Sans MT" pitchFamily="1" charset="0"/>
              </a:rPr>
              <a:t>object can be HTML file, JPEG image, Java applet, audio file,…</a:t>
            </a:r>
          </a:p>
          <a:p>
            <a:r>
              <a:rPr lang="en-US" altLang="tr-TR" smtClean="0">
                <a:latin typeface="Gill Sans MT" pitchFamily="1" charset="0"/>
              </a:rPr>
              <a:t>web page consists of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base HTML-file</a:t>
            </a:r>
            <a:r>
              <a:rPr lang="en-US" altLang="tr-TR" smtClean="0">
                <a:latin typeface="Gill Sans MT" pitchFamily="1" charset="0"/>
              </a:rPr>
              <a:t> which includes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several referenced objects</a:t>
            </a:r>
          </a:p>
          <a:p>
            <a:r>
              <a:rPr lang="en-US" altLang="tr-TR" smtClean="0">
                <a:latin typeface="Gill Sans MT" pitchFamily="1" charset="0"/>
              </a:rPr>
              <a:t>each object is addressable by a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URL, </a:t>
            </a:r>
            <a:r>
              <a:rPr lang="en-US" altLang="tr-TR" smtClean="0">
                <a:latin typeface="Gill Sans MT" pitchFamily="1" charset="0"/>
              </a:rPr>
              <a:t>e.g.,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mtClean="0">
              <a:latin typeface="Gill Sans MT" pitchFamily="1" charset="0"/>
            </a:endParaRPr>
          </a:p>
        </p:txBody>
      </p:sp>
      <p:grpSp>
        <p:nvGrpSpPr>
          <p:cNvPr id="83973" name="Group 10"/>
          <p:cNvGrpSpPr>
            <a:grpSpLocks/>
          </p:cNvGrpSpPr>
          <p:nvPr/>
        </p:nvGrpSpPr>
        <p:grpSpPr bwMode="auto">
          <a:xfrm>
            <a:off x="1201738" y="4486275"/>
            <a:ext cx="6835775" cy="1144588"/>
            <a:chOff x="788" y="2955"/>
            <a:chExt cx="4306" cy="721"/>
          </a:xfrm>
        </p:grpSpPr>
        <p:sp>
          <p:nvSpPr>
            <p:cNvPr id="83975" name="Text Box 5"/>
            <p:cNvSpPr txBox="1">
              <a:spLocks noChangeArrowheads="1"/>
            </p:cNvSpPr>
            <p:nvPr/>
          </p:nvSpPr>
          <p:spPr bwMode="auto">
            <a:xfrm>
              <a:off x="788" y="2955"/>
              <a:ext cx="414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2400">
                  <a:latin typeface="Courier New" panose="02070309020205020404" pitchFamily="49" charset="0"/>
                </a:rPr>
                <a:t>www.someschool.edu/someDept/pic.gif</a:t>
              </a:r>
            </a:p>
          </p:txBody>
        </p:sp>
        <p:sp>
          <p:nvSpPr>
            <p:cNvPr id="83976" name="AutoShape 6"/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83977" name="AutoShape 7"/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83978" name="Text Box 8"/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2400"/>
                <a:t>host name</a:t>
              </a:r>
            </a:p>
          </p:txBody>
        </p:sp>
        <p:sp>
          <p:nvSpPr>
            <p:cNvPr id="83979" name="Text Box 9"/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2400"/>
                <a:t>path</a:t>
              </a:r>
              <a:r>
                <a:rPr lang="en-US" altLang="tr-TR" sz="2400">
                  <a:latin typeface="Comic Sans MS" panose="030F0702030302020204" pitchFamily="66" charset="0"/>
                </a:rPr>
                <a:t> </a:t>
              </a:r>
              <a:r>
                <a:rPr lang="en-US" altLang="tr-TR" sz="2400"/>
                <a:t>name</a:t>
              </a:r>
            </a:p>
          </p:txBody>
        </p:sp>
      </p:grpSp>
      <p:pic>
        <p:nvPicPr>
          <p:cNvPr id="83974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95350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01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8195EC87-AFE7-4ED8-B26F-76C48B20C690}" type="slidenum">
              <a:rPr lang="en-US" altLang="tr-TR" sz="1200">
                <a:latin typeface="Tahoma" panose="020B0604030504040204" pitchFamily="34" charset="0"/>
              </a:rPr>
              <a:pPr/>
              <a:t>2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501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2.1 principles of network applications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2.2 Web and HTTP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2.3 FTP 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2.4 electronic mail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SMTP, POP3, IMAP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2.5 DNS</a:t>
            </a:r>
          </a:p>
          <a:p>
            <a:pPr marL="457200" indent="-457200"/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5018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2.6 P2P applications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2.7 socket programming with UDP and TCP</a:t>
            </a:r>
          </a:p>
        </p:txBody>
      </p:sp>
      <p:pic>
        <p:nvPicPr>
          <p:cNvPr id="50182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60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CF96EDE6-417A-4160-A193-184A50E74DC4}" type="slidenum">
              <a:rPr lang="en-US" altLang="tr-TR" sz="1200">
                <a:latin typeface="Tahoma" panose="020B0604030504040204" pitchFamily="34" charset="0"/>
              </a:rPr>
              <a:pPr/>
              <a:t>20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8601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9563"/>
            <a:ext cx="7772400" cy="795337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HTTP overview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8602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89075"/>
            <a:ext cx="38100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tr-TR" sz="2400" smtClean="0">
                <a:latin typeface="Gill Sans MT" pitchFamily="1" charset="0"/>
              </a:rPr>
              <a:t>Web</a:t>
            </a:r>
            <a:r>
              <a:rPr lang="ja-JP" altLang="en-US" sz="2400" smtClean="0">
                <a:latin typeface="Gill Sans MT" pitchFamily="1" charset="0"/>
              </a:rPr>
              <a:t>’</a:t>
            </a:r>
            <a:r>
              <a:rPr lang="en-US" altLang="ja-JP" sz="2400" smtClean="0">
                <a:latin typeface="Gill Sans MT" pitchFamily="1" charset="0"/>
              </a:rPr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tr-TR" sz="2400" smtClean="0">
                <a:latin typeface="Gill Sans MT" pitchFamily="1" charset="0"/>
              </a:rPr>
              <a:t>client/server model</a:t>
            </a:r>
          </a:p>
          <a:p>
            <a:pPr lvl="1">
              <a:lnSpc>
                <a:spcPct val="75000"/>
              </a:lnSpc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client</a:t>
            </a:r>
            <a:r>
              <a:rPr lang="en-US" altLang="tr-TR" i="1" smtClean="0">
                <a:solidFill>
                  <a:srgbClr val="FF0000"/>
                </a:solidFill>
                <a:latin typeface="Gill Sans MT" pitchFamily="1" charset="0"/>
              </a:rPr>
              <a:t>:</a:t>
            </a:r>
            <a:r>
              <a:rPr lang="en-US" altLang="tr-TR" smtClean="0">
                <a:latin typeface="Gill Sans MT" pitchFamily="1" charset="0"/>
              </a:rPr>
              <a:t> browser that requests, receives, (using HTTP protocol) and </a:t>
            </a:r>
            <a:r>
              <a:rPr lang="ja-JP" altLang="en-US" smtClean="0">
                <a:latin typeface="Gill Sans MT" pitchFamily="1" charset="0"/>
              </a:rPr>
              <a:t>“</a:t>
            </a:r>
            <a:r>
              <a:rPr lang="en-US" altLang="ja-JP" smtClean="0">
                <a:latin typeface="Gill Sans MT" pitchFamily="1" charset="0"/>
              </a:rPr>
              <a:t>displays</a:t>
            </a:r>
            <a:r>
              <a:rPr lang="ja-JP" altLang="en-US" smtClean="0">
                <a:latin typeface="Gill Sans MT" pitchFamily="1" charset="0"/>
              </a:rPr>
              <a:t>”</a:t>
            </a:r>
            <a:r>
              <a:rPr lang="en-US" altLang="ja-JP" smtClean="0">
                <a:latin typeface="Gill Sans MT" pitchFamily="1" charset="0"/>
              </a:rPr>
              <a:t> Web objects </a:t>
            </a:r>
          </a:p>
          <a:p>
            <a:pPr lvl="1">
              <a:lnSpc>
                <a:spcPct val="75000"/>
              </a:lnSpc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server:</a:t>
            </a:r>
            <a:r>
              <a:rPr lang="en-US" altLang="tr-TR" smtClean="0">
                <a:latin typeface="Gill Sans MT" pitchFamily="1" charset="0"/>
              </a:rPr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86021" name="Text Box 7"/>
          <p:cNvSpPr txBox="1">
            <a:spLocks noChangeArrowheads="1"/>
          </p:cNvSpPr>
          <p:nvPr/>
        </p:nvSpPr>
        <p:spPr bwMode="auto">
          <a:xfrm>
            <a:off x="4565650" y="2455863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PC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Firefox browser</a:t>
            </a:r>
            <a:endParaRPr lang="en-US" altLang="tr-TR" sz="2400"/>
          </a:p>
        </p:txBody>
      </p:sp>
      <p:sp>
        <p:nvSpPr>
          <p:cNvPr id="86022" name="Text Box 9"/>
          <p:cNvSpPr txBox="1">
            <a:spLocks noChangeArrowheads="1"/>
          </p:cNvSpPr>
          <p:nvPr/>
        </p:nvSpPr>
        <p:spPr bwMode="auto">
          <a:xfrm>
            <a:off x="7508875" y="3836988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server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Apache Web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server</a:t>
            </a:r>
            <a:endParaRPr lang="en-US" altLang="tr-TR" sz="2400"/>
          </a:p>
        </p:txBody>
      </p:sp>
      <p:sp>
        <p:nvSpPr>
          <p:cNvPr id="86023" name="Text Box 23"/>
          <p:cNvSpPr txBox="1">
            <a:spLocks noChangeArrowheads="1"/>
          </p:cNvSpPr>
          <p:nvPr/>
        </p:nvSpPr>
        <p:spPr bwMode="auto">
          <a:xfrm>
            <a:off x="4819650" y="5218113"/>
            <a:ext cx="152558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iphone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Safari browser</a:t>
            </a:r>
            <a:endParaRPr lang="en-US" altLang="tr-TR" sz="2400"/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5778500" y="2136775"/>
            <a:ext cx="2101850" cy="946150"/>
            <a:chOff x="3640" y="1346"/>
            <a:chExt cx="1324" cy="596"/>
          </a:xfrm>
        </p:grpSpPr>
        <p:sp>
          <p:nvSpPr>
            <p:cNvPr id="86072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86073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request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5889625" y="2344738"/>
            <a:ext cx="1971675" cy="904875"/>
            <a:chOff x="4141" y="394"/>
            <a:chExt cx="1242" cy="570"/>
          </a:xfrm>
        </p:grpSpPr>
        <p:sp>
          <p:nvSpPr>
            <p:cNvPr id="86070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86071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response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</p:grpSp>
      <p:pic>
        <p:nvPicPr>
          <p:cNvPr id="86026" name="Picture 3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919163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/>
          <p:cNvGrpSpPr>
            <a:grpSpLocks/>
          </p:cNvGrpSpPr>
          <p:nvPr/>
        </p:nvGrpSpPr>
        <p:grpSpPr bwMode="auto">
          <a:xfrm rot="-3183056">
            <a:off x="5754688" y="3630613"/>
            <a:ext cx="2101850" cy="946150"/>
            <a:chOff x="3640" y="1346"/>
            <a:chExt cx="1324" cy="596"/>
          </a:xfrm>
        </p:grpSpPr>
        <p:sp>
          <p:nvSpPr>
            <p:cNvPr id="86068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86069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request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5" name="Group 40"/>
          <p:cNvGrpSpPr>
            <a:grpSpLocks/>
          </p:cNvGrpSpPr>
          <p:nvPr/>
        </p:nvGrpSpPr>
        <p:grpSpPr bwMode="auto">
          <a:xfrm rot="-3264937">
            <a:off x="5800725" y="3870325"/>
            <a:ext cx="1971675" cy="904875"/>
            <a:chOff x="4141" y="394"/>
            <a:chExt cx="1242" cy="570"/>
          </a:xfrm>
        </p:grpSpPr>
        <p:sp>
          <p:nvSpPr>
            <p:cNvPr id="86066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86067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response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</p:grpSp>
      <p:pic>
        <p:nvPicPr>
          <p:cNvPr id="86029" name="Picture 43" descr="iphone_stylized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286250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6030" name="Group 44"/>
          <p:cNvGrpSpPr>
            <a:grpSpLocks/>
          </p:cNvGrpSpPr>
          <p:nvPr/>
        </p:nvGrpSpPr>
        <p:grpSpPr bwMode="auto">
          <a:xfrm>
            <a:off x="4757738" y="1468438"/>
            <a:ext cx="1066800" cy="1079500"/>
            <a:chOff x="-44" y="1473"/>
            <a:chExt cx="981" cy="1105"/>
          </a:xfrm>
        </p:grpSpPr>
        <p:pic>
          <p:nvPicPr>
            <p:cNvPr id="86064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065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86031" name="Group 47"/>
          <p:cNvGrpSpPr>
            <a:grpSpLocks/>
          </p:cNvGrpSpPr>
          <p:nvPr/>
        </p:nvGrpSpPr>
        <p:grpSpPr bwMode="auto">
          <a:xfrm>
            <a:off x="7878763" y="2633663"/>
            <a:ext cx="695325" cy="1282700"/>
            <a:chOff x="4140" y="429"/>
            <a:chExt cx="1425" cy="2396"/>
          </a:xfrm>
        </p:grpSpPr>
        <p:sp>
          <p:nvSpPr>
            <p:cNvPr id="86032" name="Freeform 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86033" name="Rectangle 49"/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86034" name="Freeform 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86035" name="Freeform 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86036" name="Rectangle 52"/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86037" name="Group 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6062" name="AutoShape 54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86063" name="AutoShape 55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86038" name="Rectangle 56"/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86039" name="Group 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6060" name="AutoShape 58"/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86061" name="AutoShape 59"/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86040" name="Rectangle 60"/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86041" name="Rectangle 61"/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86042" name="Group 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6058" name="AutoShape 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86059" name="AutoShape 64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86043" name="Freeform 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86044" name="Group 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6056" name="AutoShape 6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86057" name="AutoShape 68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86045" name="Rectangle 69"/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86046" name="Freeform 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86047" name="Freeform 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86048" name="Oval 72"/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86049" name="Freeform 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86050" name="AutoShape 74"/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86051" name="AutoShape 75"/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86052" name="Oval 76"/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86053" name="Oval 77"/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6054" name="Oval 78"/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86055" name="Rectangle 79"/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80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12C8EDA3-1429-4585-873C-4702259D41BC}" type="slidenum">
              <a:rPr lang="en-US" altLang="tr-TR" sz="1200">
                <a:latin typeface="Tahoma" panose="020B0604030504040204" pitchFamily="34" charset="0"/>
              </a:rPr>
              <a:pPr/>
              <a:t>21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88067" name="Rectangle 7"/>
          <p:cNvSpPr>
            <a:spLocks noChangeArrowheads="1"/>
          </p:cNvSpPr>
          <p:nvPr/>
        </p:nvSpPr>
        <p:spPr bwMode="auto">
          <a:xfrm>
            <a:off x="4781550" y="3400425"/>
            <a:ext cx="3838575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sp>
        <p:nvSpPr>
          <p:cNvPr id="88068" name="Rectangle 9"/>
          <p:cNvSpPr>
            <a:spLocks noChangeArrowheads="1"/>
          </p:cNvSpPr>
          <p:nvPr/>
        </p:nvSpPr>
        <p:spPr bwMode="auto">
          <a:xfrm>
            <a:off x="7667625" y="3238500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sp>
        <p:nvSpPr>
          <p:cNvPr id="88069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347663"/>
            <a:ext cx="7772400" cy="795337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HTTP overview (continued)</a:t>
            </a:r>
          </a:p>
        </p:txBody>
      </p:sp>
      <p:sp>
        <p:nvSpPr>
          <p:cNvPr id="8807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511300"/>
            <a:ext cx="39719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uses TCP:</a:t>
            </a:r>
          </a:p>
          <a:p>
            <a:r>
              <a:rPr lang="en-US" altLang="tr-TR" sz="2400" smtClean="0">
                <a:latin typeface="Gill Sans MT" pitchFamily="1" charset="0"/>
              </a:rPr>
              <a:t>client initiates TCP connection (creates socket) to server,  port 80</a:t>
            </a:r>
          </a:p>
          <a:p>
            <a:r>
              <a:rPr lang="en-US" altLang="tr-TR" sz="2400" smtClean="0">
                <a:latin typeface="Gill Sans MT" pitchFamily="1" charset="0"/>
              </a:rPr>
              <a:t>server accepts TCP connection from client</a:t>
            </a:r>
          </a:p>
          <a:p>
            <a:r>
              <a:rPr lang="en-US" altLang="tr-TR" sz="2400" smtClean="0">
                <a:latin typeface="Gill Sans MT" pitchFamily="1" charset="0"/>
              </a:rPr>
              <a:t>HTTP messages (application-layer protocol messages) exchanged between browser (HTTP client) and Web server (HTTP server)</a:t>
            </a:r>
          </a:p>
          <a:p>
            <a:r>
              <a:rPr lang="en-US" altLang="tr-TR" sz="2400" smtClean="0">
                <a:latin typeface="Gill Sans MT" pitchFamily="1" charset="0"/>
              </a:rPr>
              <a:t>TCP connection closed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8807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29200" y="1566863"/>
            <a:ext cx="3200400" cy="14478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HTTP is </a:t>
            </a:r>
            <a:r>
              <a:rPr lang="ja-JP" altLang="en-US" i="1" smtClean="0">
                <a:solidFill>
                  <a:srgbClr val="CC0000"/>
                </a:solidFill>
                <a:latin typeface="Gill Sans MT" pitchFamily="1" charset="0"/>
              </a:rPr>
              <a:t>“</a:t>
            </a:r>
            <a:r>
              <a:rPr lang="en-US" altLang="ja-JP" i="1" smtClean="0">
                <a:solidFill>
                  <a:srgbClr val="CC0000"/>
                </a:solidFill>
                <a:latin typeface="Gill Sans MT" pitchFamily="1" charset="0"/>
              </a:rPr>
              <a:t>stateless</a:t>
            </a:r>
            <a:r>
              <a:rPr lang="ja-JP" altLang="en-US" i="1" smtClean="0">
                <a:solidFill>
                  <a:srgbClr val="CC0000"/>
                </a:solidFill>
                <a:latin typeface="Gill Sans MT" pitchFamily="1" charset="0"/>
              </a:rPr>
              <a:t>”</a:t>
            </a:r>
            <a:endParaRPr lang="en-US" altLang="ja-JP" i="1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lnSpc>
                <a:spcPct val="75000"/>
              </a:lnSpc>
            </a:pPr>
            <a:r>
              <a:rPr lang="en-US" altLang="tr-TR" sz="2400" smtClean="0">
                <a:latin typeface="Gill Sans MT" pitchFamily="1" charset="0"/>
              </a:rPr>
              <a:t>server maintains no information about past client requests</a:t>
            </a:r>
          </a:p>
        </p:txBody>
      </p:sp>
      <p:sp>
        <p:nvSpPr>
          <p:cNvPr id="88072" name="Rectangle 6"/>
          <p:cNvSpPr>
            <a:spLocks noChangeArrowheads="1"/>
          </p:cNvSpPr>
          <p:nvPr/>
        </p:nvSpPr>
        <p:spPr bwMode="auto">
          <a:xfrm>
            <a:off x="4919663" y="3463925"/>
            <a:ext cx="3752850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tr-TR" sz="2400">
                <a:solidFill>
                  <a:srgbClr val="000099"/>
                </a:solidFill>
                <a:latin typeface="Gill Sans MT" pitchFamily="1" charset="0"/>
              </a:rPr>
              <a:t>protocols that maintain </a:t>
            </a:r>
            <a:r>
              <a:rPr lang="ja-JP" altLang="en-US" sz="2400">
                <a:solidFill>
                  <a:srgbClr val="000099"/>
                </a:solidFill>
                <a:latin typeface="Gill Sans MT" pitchFamily="1" charset="0"/>
              </a:rPr>
              <a:t>“</a:t>
            </a:r>
            <a:r>
              <a:rPr lang="en-US" altLang="ja-JP" sz="2400">
                <a:solidFill>
                  <a:srgbClr val="000099"/>
                </a:solidFill>
                <a:latin typeface="Gill Sans MT" pitchFamily="1" charset="0"/>
              </a:rPr>
              <a:t>state</a:t>
            </a:r>
            <a:r>
              <a:rPr lang="ja-JP" altLang="en-US" sz="2400">
                <a:solidFill>
                  <a:srgbClr val="000099"/>
                </a:solidFill>
                <a:latin typeface="Gill Sans MT" pitchFamily="1" charset="0"/>
              </a:rPr>
              <a:t>”</a:t>
            </a:r>
            <a:r>
              <a:rPr lang="en-US" altLang="ja-JP" sz="2400">
                <a:solidFill>
                  <a:srgbClr val="000099"/>
                </a:solidFill>
                <a:latin typeface="Gill Sans MT" pitchFamily="1" charset="0"/>
              </a:rPr>
              <a:t> are complex!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past history (state) must be maintained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if server/client crashes, their views of </a:t>
            </a:r>
            <a:r>
              <a:rPr lang="ja-JP" altLang="en-US">
                <a:latin typeface="Gill Sans MT" pitchFamily="1" charset="0"/>
              </a:rPr>
              <a:t>“</a:t>
            </a:r>
            <a:r>
              <a:rPr lang="en-US" altLang="ja-JP">
                <a:latin typeface="Gill Sans MT" pitchFamily="1" charset="0"/>
              </a:rPr>
              <a:t>state</a:t>
            </a:r>
            <a:r>
              <a:rPr lang="ja-JP" altLang="en-US">
                <a:latin typeface="Gill Sans MT" pitchFamily="1" charset="0"/>
              </a:rPr>
              <a:t>”</a:t>
            </a:r>
            <a:r>
              <a:rPr lang="en-US" altLang="ja-JP">
                <a:latin typeface="Gill Sans MT" pitchFamily="1" charset="0"/>
              </a:rPr>
              <a:t> may be inconsistent, must be reconciled</a:t>
            </a:r>
          </a:p>
          <a:p>
            <a:pPr>
              <a:buFont typeface="ZapfDingbats" pitchFamily="82" charset="2"/>
              <a:buChar char="r"/>
            </a:pPr>
            <a:endParaRPr lang="en-US" altLang="tr-TR">
              <a:latin typeface="Gill Sans MT" pitchFamily="1" charset="0"/>
            </a:endParaRPr>
          </a:p>
        </p:txBody>
      </p:sp>
      <p:sp>
        <p:nvSpPr>
          <p:cNvPr id="88073" name="Text Box 8"/>
          <p:cNvSpPr txBox="1">
            <a:spLocks noChangeArrowheads="1"/>
          </p:cNvSpPr>
          <p:nvPr/>
        </p:nvSpPr>
        <p:spPr bwMode="auto">
          <a:xfrm>
            <a:off x="7677150" y="3160713"/>
            <a:ext cx="76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aside</a:t>
            </a:r>
          </a:p>
        </p:txBody>
      </p:sp>
      <p:pic>
        <p:nvPicPr>
          <p:cNvPr id="88074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207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01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DC0F155C-8393-4939-BCA0-59EE71E23FAC}" type="slidenum">
              <a:rPr lang="en-US" altLang="tr-TR" sz="1200">
                <a:latin typeface="Tahoma" panose="020B0604030504040204" pitchFamily="34" charset="0"/>
              </a:rPr>
              <a:pPr/>
              <a:t>22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901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HTTP connections</a:t>
            </a:r>
          </a:p>
        </p:txBody>
      </p:sp>
      <p:sp>
        <p:nvSpPr>
          <p:cNvPr id="9011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non-persistent HTTP</a:t>
            </a:r>
          </a:p>
          <a:p>
            <a:r>
              <a:rPr lang="en-US" altLang="tr-TR" smtClean="0">
                <a:latin typeface="Gill Sans MT" pitchFamily="1" charset="0"/>
              </a:rPr>
              <a:t>at most one object sent over TCP connection</a:t>
            </a:r>
          </a:p>
          <a:p>
            <a:pPr lvl="1"/>
            <a:r>
              <a:rPr lang="en-US" altLang="tr-TR" sz="2800" smtClean="0">
                <a:latin typeface="Gill Sans MT" pitchFamily="1" charset="0"/>
              </a:rPr>
              <a:t>connection then closed</a:t>
            </a:r>
          </a:p>
          <a:p>
            <a:r>
              <a:rPr lang="en-US" altLang="tr-TR" smtClean="0">
                <a:latin typeface="Gill Sans MT" pitchFamily="1" charset="0"/>
              </a:rPr>
              <a:t>downloading multiple objects required multiple connections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90117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persistent HTTP</a:t>
            </a:r>
          </a:p>
          <a:p>
            <a:r>
              <a:rPr lang="en-US" altLang="tr-TR" smtClean="0">
                <a:latin typeface="Gill Sans MT" pitchFamily="1" charset="0"/>
              </a:rPr>
              <a:t>multiple objects can be sent over single TCP connection between client, server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</p:txBody>
      </p:sp>
      <p:pic>
        <p:nvPicPr>
          <p:cNvPr id="90118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1031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21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B6F80328-2474-4463-9243-1D69F84DC209}" type="slidenum">
              <a:rPr lang="en-US" altLang="tr-TR" sz="1200">
                <a:latin typeface="Tahoma" panose="020B0604030504040204" pitchFamily="34" charset="0"/>
              </a:rPr>
              <a:pPr/>
              <a:t>23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92163" name="Picture 2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" y="84296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Line 11"/>
          <p:cNvSpPr>
            <a:spLocks noChangeShapeType="1"/>
          </p:cNvSpPr>
          <p:nvPr/>
        </p:nvSpPr>
        <p:spPr bwMode="auto">
          <a:xfrm>
            <a:off x="476250" y="2095500"/>
            <a:ext cx="0" cy="449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2165" name="Rectangle 13"/>
          <p:cNvSpPr>
            <a:spLocks noChangeArrowheads="1"/>
          </p:cNvSpPr>
          <p:nvPr/>
        </p:nvSpPr>
        <p:spPr bwMode="auto">
          <a:xfrm>
            <a:off x="238125" y="6019800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sp>
        <p:nvSpPr>
          <p:cNvPr id="92166" name="Rectangle 2"/>
          <p:cNvSpPr>
            <a:spLocks noGrp="1" noChangeArrowheads="1"/>
          </p:cNvSpPr>
          <p:nvPr>
            <p:ph type="title"/>
          </p:nvPr>
        </p:nvSpPr>
        <p:spPr>
          <a:xfrm>
            <a:off x="498475" y="190500"/>
            <a:ext cx="7772400" cy="86677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Non-persistent HTTP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9216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01638" y="1114425"/>
            <a:ext cx="7942262" cy="4667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latin typeface="Gill Sans MT" pitchFamily="1" charset="0"/>
              </a:rPr>
              <a:t>suppose user enters URL:</a:t>
            </a:r>
          </a:p>
        </p:txBody>
      </p:sp>
      <p:sp>
        <p:nvSpPr>
          <p:cNvPr id="5325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657225" y="2106613"/>
            <a:ext cx="3943350" cy="19050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000" smtClean="0">
                <a:solidFill>
                  <a:srgbClr val="CC0000"/>
                </a:solidFill>
                <a:latin typeface="Gill Sans MT" pitchFamily="1" charset="0"/>
              </a:rPr>
              <a:t>1a</a:t>
            </a:r>
            <a:r>
              <a:rPr lang="en-US" altLang="tr-TR" sz="2000" smtClean="0">
                <a:solidFill>
                  <a:srgbClr val="FF0000"/>
                </a:solidFill>
                <a:latin typeface="Gill Sans MT" pitchFamily="1" charset="0"/>
              </a:rPr>
              <a:t>.</a:t>
            </a:r>
            <a:r>
              <a:rPr lang="en-US" altLang="tr-TR" sz="2000" smtClean="0">
                <a:latin typeface="Gill Sans MT" pitchFamily="1" charset="0"/>
              </a:rPr>
              <a:t> HTTP client initiates TCP connection to HTTP server (process) at www.someSchool.edu on port 80</a:t>
            </a:r>
          </a:p>
        </p:txBody>
      </p:sp>
      <p:sp>
        <p:nvSpPr>
          <p:cNvPr id="53257" name="Rectangle 5"/>
          <p:cNvSpPr>
            <a:spLocks noChangeArrowheads="1"/>
          </p:cNvSpPr>
          <p:nvPr/>
        </p:nvSpPr>
        <p:spPr bwMode="auto">
          <a:xfrm>
            <a:off x="704850" y="3829050"/>
            <a:ext cx="381000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CC0000"/>
                </a:solidFill>
                <a:latin typeface="Gill Sans MT" pitchFamily="1" charset="0"/>
              </a:rPr>
              <a:t>2</a:t>
            </a:r>
            <a:r>
              <a:rPr lang="en-US" altLang="tr-TR">
                <a:solidFill>
                  <a:srgbClr val="FF0000"/>
                </a:solidFill>
                <a:latin typeface="Gill Sans MT" pitchFamily="1" charset="0"/>
              </a:rPr>
              <a:t>.</a:t>
            </a:r>
            <a:r>
              <a:rPr lang="en-US" altLang="tr-TR">
                <a:latin typeface="Gill Sans MT" pitchFamily="1" charset="0"/>
              </a:rPr>
              <a:t> HTTP client sends HTTP </a:t>
            </a:r>
            <a:r>
              <a:rPr lang="en-US" altLang="tr-TR" i="1">
                <a:solidFill>
                  <a:srgbClr val="000099"/>
                </a:solidFill>
                <a:latin typeface="Gill Sans MT" pitchFamily="1" charset="0"/>
              </a:rPr>
              <a:t>request message</a:t>
            </a:r>
            <a:r>
              <a:rPr lang="en-US" altLang="tr-TR">
                <a:latin typeface="Gill Sans MT" pitchFamily="1" charset="0"/>
              </a:rPr>
              <a:t> (containing URL) into TCP connection socket. Message indicates that client wants object someDepartment/home.index</a:t>
            </a:r>
          </a:p>
        </p:txBody>
      </p:sp>
      <p:sp>
        <p:nvSpPr>
          <p:cNvPr id="53258" name="Rectangle 6"/>
          <p:cNvSpPr>
            <a:spLocks noChangeArrowheads="1"/>
          </p:cNvSpPr>
          <p:nvPr/>
        </p:nvSpPr>
        <p:spPr bwMode="auto">
          <a:xfrm>
            <a:off x="4781550" y="2524125"/>
            <a:ext cx="381000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CC0000"/>
                </a:solidFill>
                <a:latin typeface="Gill Sans MT" pitchFamily="1" charset="0"/>
              </a:rPr>
              <a:t>1b</a:t>
            </a:r>
            <a:r>
              <a:rPr lang="en-US" altLang="tr-TR">
                <a:solidFill>
                  <a:srgbClr val="FF0000"/>
                </a:solidFill>
                <a:latin typeface="Gill Sans MT" pitchFamily="1" charset="0"/>
              </a:rPr>
              <a:t>.</a:t>
            </a:r>
            <a:r>
              <a:rPr lang="en-US" altLang="tr-TR">
                <a:latin typeface="Gill Sans MT" pitchFamily="1" charset="0"/>
              </a:rPr>
              <a:t> HTTP server at host www.someSchool.edu waiting for TCP connection at port 80.  </a:t>
            </a:r>
            <a:r>
              <a:rPr lang="ja-JP" altLang="en-US">
                <a:latin typeface="Gill Sans MT" pitchFamily="1" charset="0"/>
              </a:rPr>
              <a:t>“</a:t>
            </a:r>
            <a:r>
              <a:rPr lang="en-US" altLang="ja-JP">
                <a:latin typeface="Gill Sans MT" pitchFamily="1" charset="0"/>
              </a:rPr>
              <a:t>accepts</a:t>
            </a:r>
            <a:r>
              <a:rPr lang="ja-JP" altLang="en-US">
                <a:latin typeface="Gill Sans MT" pitchFamily="1" charset="0"/>
              </a:rPr>
              <a:t>”</a:t>
            </a:r>
            <a:r>
              <a:rPr lang="en-US" altLang="ja-JP">
                <a:latin typeface="Gill Sans MT" pitchFamily="1" charset="0"/>
              </a:rPr>
              <a:t> connection, notifying client</a:t>
            </a:r>
            <a:endParaRPr lang="en-US" altLang="tr-TR">
              <a:latin typeface="Gill Sans MT" pitchFamily="1" charset="0"/>
            </a:endParaRPr>
          </a:p>
        </p:txBody>
      </p:sp>
      <p:sp>
        <p:nvSpPr>
          <p:cNvPr id="53259" name="Rectangle 7"/>
          <p:cNvSpPr>
            <a:spLocks noChangeArrowheads="1"/>
          </p:cNvSpPr>
          <p:nvPr/>
        </p:nvSpPr>
        <p:spPr bwMode="auto">
          <a:xfrm>
            <a:off x="4724400" y="4381500"/>
            <a:ext cx="381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CC0000"/>
                </a:solidFill>
                <a:latin typeface="Gill Sans MT" pitchFamily="1" charset="0"/>
              </a:rPr>
              <a:t>3</a:t>
            </a:r>
            <a:r>
              <a:rPr lang="en-US" altLang="tr-TR">
                <a:solidFill>
                  <a:srgbClr val="FF0000"/>
                </a:solidFill>
                <a:latin typeface="Gill Sans MT" pitchFamily="1" charset="0"/>
              </a:rPr>
              <a:t>.</a:t>
            </a:r>
            <a:r>
              <a:rPr lang="en-US" altLang="tr-TR">
                <a:latin typeface="Gill Sans MT" pitchFamily="1" charset="0"/>
              </a:rPr>
              <a:t> HTTP server receives request message, forms </a:t>
            </a:r>
            <a:r>
              <a:rPr lang="en-US" altLang="tr-TR" i="1">
                <a:solidFill>
                  <a:srgbClr val="000099"/>
                </a:solidFill>
                <a:latin typeface="Gill Sans MT" pitchFamily="1" charset="0"/>
              </a:rPr>
              <a:t>response message</a:t>
            </a:r>
            <a:r>
              <a:rPr lang="en-US" altLang="tr-TR">
                <a:latin typeface="Gill Sans MT" pitchFamily="1" charset="0"/>
              </a:rPr>
              <a:t> containing requested object, and sends message into its socket</a:t>
            </a:r>
          </a:p>
        </p:txBody>
      </p:sp>
      <p:sp>
        <p:nvSpPr>
          <p:cNvPr id="53261" name="Line 9"/>
          <p:cNvSpPr>
            <a:spLocks noChangeShapeType="1"/>
          </p:cNvSpPr>
          <p:nvPr/>
        </p:nvSpPr>
        <p:spPr bwMode="auto">
          <a:xfrm>
            <a:off x="3895725" y="45910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53262" name="Line 10"/>
          <p:cNvSpPr>
            <a:spLocks noChangeShapeType="1"/>
          </p:cNvSpPr>
          <p:nvPr/>
        </p:nvSpPr>
        <p:spPr bwMode="auto">
          <a:xfrm flipH="1">
            <a:off x="3943350" y="5200650"/>
            <a:ext cx="1008063" cy="10255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2174" name="Text Box 12"/>
          <p:cNvSpPr txBox="1">
            <a:spLocks noChangeArrowheads="1"/>
          </p:cNvSpPr>
          <p:nvPr/>
        </p:nvSpPr>
        <p:spPr bwMode="auto">
          <a:xfrm>
            <a:off x="247650" y="5942013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53260" name="Line 8"/>
          <p:cNvSpPr>
            <a:spLocks noChangeShapeType="1"/>
          </p:cNvSpPr>
          <p:nvPr/>
        </p:nvSpPr>
        <p:spPr bwMode="auto">
          <a:xfrm>
            <a:off x="4048125" y="26479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53264" name="Line 14"/>
          <p:cNvSpPr>
            <a:spLocks noChangeShapeType="1"/>
          </p:cNvSpPr>
          <p:nvPr/>
        </p:nvSpPr>
        <p:spPr bwMode="auto">
          <a:xfrm flipH="1">
            <a:off x="3954463" y="325913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2177" name="Text Box 15"/>
          <p:cNvSpPr txBox="1">
            <a:spLocks noChangeArrowheads="1"/>
          </p:cNvSpPr>
          <p:nvPr/>
        </p:nvSpPr>
        <p:spPr bwMode="auto">
          <a:xfrm>
            <a:off x="6680200" y="1123950"/>
            <a:ext cx="18986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(contains text,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references to 10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jpeg images)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92178" name="Rectangle 3"/>
          <p:cNvSpPr>
            <a:spLocks noChangeArrowheads="1"/>
          </p:cNvSpPr>
          <p:nvPr/>
        </p:nvSpPr>
        <p:spPr bwMode="auto">
          <a:xfrm>
            <a:off x="409575" y="1450975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www.someSchool.edu/someDepartment/home.index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3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3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3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build="p"/>
      <p:bldP spid="53257" grpId="0"/>
      <p:bldP spid="53258" grpId="0"/>
      <p:bldP spid="5325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42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DA549E1B-0434-453C-9631-288548AD015B}" type="slidenum">
              <a:rPr lang="en-US" altLang="tr-TR" sz="1200">
                <a:latin typeface="Tahoma" panose="020B0604030504040204" pitchFamily="34" charset="0"/>
              </a:rPr>
              <a:pPr/>
              <a:t>24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94211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" y="8890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2" name="Rectangle 4"/>
          <p:cNvSpPr>
            <a:spLocks noGrp="1" noChangeArrowheads="1"/>
          </p:cNvSpPr>
          <p:nvPr>
            <p:ph type="title"/>
          </p:nvPr>
        </p:nvSpPr>
        <p:spPr>
          <a:xfrm>
            <a:off x="542925" y="257175"/>
            <a:ext cx="7772400" cy="86677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Non-persistent HTTP (cont.)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54277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1095375" y="2058988"/>
            <a:ext cx="3810000" cy="15335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000" smtClean="0">
                <a:solidFill>
                  <a:srgbClr val="CC0000"/>
                </a:solidFill>
                <a:latin typeface="Gill Sans MT" pitchFamily="1" charset="0"/>
              </a:rPr>
              <a:t>5</a:t>
            </a:r>
            <a:r>
              <a:rPr lang="en-US" altLang="tr-TR" sz="1800" smtClean="0">
                <a:solidFill>
                  <a:srgbClr val="CC0000"/>
                </a:solidFill>
                <a:latin typeface="Gill Sans MT" pitchFamily="1" charset="0"/>
              </a:rPr>
              <a:t>.</a:t>
            </a:r>
            <a:r>
              <a:rPr lang="en-US" altLang="tr-TR" sz="1800" smtClean="0">
                <a:latin typeface="Gill Sans MT" pitchFamily="1" charset="0"/>
              </a:rPr>
              <a:t> HTTP client receives response message containing html file, displays html.  Parsing html file, finds 10 referenced jpeg  objects</a:t>
            </a:r>
            <a:endParaRPr lang="en-US" altLang="tr-TR" sz="2000" smtClean="0">
              <a:latin typeface="Gill Sans MT" pitchFamily="1" charset="0"/>
            </a:endParaRPr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085850" y="356870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CC0000"/>
                </a:solidFill>
                <a:latin typeface="Gill Sans MT" pitchFamily="1" charset="0"/>
              </a:rPr>
              <a:t>6.</a:t>
            </a:r>
            <a:r>
              <a:rPr lang="en-US" altLang="tr-TR">
                <a:latin typeface="Gill Sans MT" pitchFamily="1" charset="0"/>
              </a:rPr>
              <a:t> Steps 1-5 repeated for each of 10 jpeg objects</a:t>
            </a: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5032375" y="149225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CC0000"/>
                </a:solidFill>
                <a:latin typeface="Gill Sans MT" pitchFamily="1" charset="0"/>
              </a:rPr>
              <a:t>4.</a:t>
            </a:r>
            <a:r>
              <a:rPr lang="en-US" altLang="tr-TR">
                <a:latin typeface="Gill Sans MT" pitchFamily="1" charset="0"/>
              </a:rPr>
              <a:t> HTTP server closes TCP connection. </a:t>
            </a:r>
          </a:p>
        </p:txBody>
      </p:sp>
      <p:sp>
        <p:nvSpPr>
          <p:cNvPr id="94216" name="Line 2"/>
          <p:cNvSpPr>
            <a:spLocks noChangeShapeType="1"/>
          </p:cNvSpPr>
          <p:nvPr/>
        </p:nvSpPr>
        <p:spPr bwMode="auto">
          <a:xfrm>
            <a:off x="542925" y="1519238"/>
            <a:ext cx="0" cy="2571750"/>
          </a:xfrm>
          <a:prstGeom prst="line">
            <a:avLst/>
          </a:prstGeom>
          <a:noFill/>
          <a:ln w="19050">
            <a:solidFill>
              <a:srgbClr val="9696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4217" name="Rectangle 3"/>
          <p:cNvSpPr>
            <a:spLocks noChangeArrowheads="1"/>
          </p:cNvSpPr>
          <p:nvPr/>
        </p:nvSpPr>
        <p:spPr bwMode="auto">
          <a:xfrm>
            <a:off x="304800" y="3519488"/>
            <a:ext cx="342900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sp>
        <p:nvSpPr>
          <p:cNvPr id="94218" name="Text Box 13"/>
          <p:cNvSpPr txBox="1">
            <a:spLocks noChangeArrowheads="1"/>
          </p:cNvSpPr>
          <p:nvPr/>
        </p:nvSpPr>
        <p:spPr bwMode="auto">
          <a:xfrm>
            <a:off x="236538" y="3382963"/>
            <a:ext cx="641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chemeClr val="bg2"/>
                </a:solidFill>
                <a:latin typeface="Gill Sans MT" pitchFamily="1" charset="0"/>
              </a:rPr>
              <a:t>time</a:t>
            </a:r>
          </a:p>
        </p:txBody>
      </p:sp>
      <p:sp>
        <p:nvSpPr>
          <p:cNvPr id="54283" name="Line 17"/>
          <p:cNvSpPr>
            <a:spLocks noChangeShapeType="1"/>
          </p:cNvSpPr>
          <p:nvPr/>
        </p:nvSpPr>
        <p:spPr bwMode="auto">
          <a:xfrm flipH="1">
            <a:off x="3762375" y="144938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build="p"/>
      <p:bldP spid="5427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62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C2EEDAC5-C084-40B4-9A89-3D9F4CA7B4A0}" type="slidenum">
              <a:rPr lang="en-US" altLang="tr-TR" sz="1200">
                <a:latin typeface="Tahoma" panose="020B0604030504040204" pitchFamily="34" charset="0"/>
              </a:rPr>
              <a:pPr/>
              <a:t>25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96259" name="Picture 4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668338"/>
            <a:ext cx="7007225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0" name="Rectangle 2"/>
          <p:cNvSpPr>
            <a:spLocks noGrp="1" noChangeArrowheads="1"/>
          </p:cNvSpPr>
          <p:nvPr>
            <p:ph type="title"/>
          </p:nvPr>
        </p:nvSpPr>
        <p:spPr>
          <a:xfrm>
            <a:off x="242888" y="0"/>
            <a:ext cx="8223250" cy="925513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Non-persistent HTTP: response time</a:t>
            </a:r>
          </a:p>
        </p:txBody>
      </p:sp>
      <p:sp>
        <p:nvSpPr>
          <p:cNvPr id="9626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258888"/>
            <a:ext cx="4090988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RTT (definition):</a:t>
            </a:r>
            <a:r>
              <a:rPr lang="en-US" altLang="tr-TR" sz="2400" smtClean="0">
                <a:latin typeface="Gill Sans MT" pitchFamily="1" charset="0"/>
              </a:rPr>
              <a:t> time for a small packet to travel from client to server and back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HTTP response time:</a:t>
            </a:r>
          </a:p>
          <a:p>
            <a:r>
              <a:rPr lang="en-US" altLang="tr-TR" sz="2400" smtClean="0">
                <a:latin typeface="Gill Sans MT" pitchFamily="1" charset="0"/>
              </a:rPr>
              <a:t>one RTT to initiate TCP connection</a:t>
            </a:r>
          </a:p>
          <a:p>
            <a:r>
              <a:rPr lang="en-US" altLang="tr-TR" sz="2400" smtClean="0">
                <a:latin typeface="Gill Sans MT" pitchFamily="1" charset="0"/>
              </a:rPr>
              <a:t>one RTT for HTTP request and first few bytes of HTTP response to return</a:t>
            </a:r>
          </a:p>
          <a:p>
            <a:r>
              <a:rPr lang="en-US" altLang="tr-TR" sz="2400" smtClean="0">
                <a:latin typeface="Gill Sans MT" pitchFamily="1" charset="0"/>
              </a:rPr>
              <a:t>file transmission time</a:t>
            </a:r>
          </a:p>
          <a:p>
            <a:r>
              <a:rPr lang="en-US" altLang="tr-TR" sz="2400" smtClean="0">
                <a:latin typeface="Gill Sans MT" pitchFamily="1" charset="0"/>
              </a:rPr>
              <a:t>non-persistent HTTP response time =   	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   2RTT+ file transmission  time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96262" name="Line 15"/>
          <p:cNvSpPr>
            <a:spLocks noChangeShapeType="1"/>
          </p:cNvSpPr>
          <p:nvPr/>
        </p:nvSpPr>
        <p:spPr bwMode="auto">
          <a:xfrm>
            <a:off x="6116638" y="2490788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6263" name="Line 16"/>
          <p:cNvSpPr>
            <a:spLocks noChangeShapeType="1"/>
          </p:cNvSpPr>
          <p:nvPr/>
        </p:nvSpPr>
        <p:spPr bwMode="auto">
          <a:xfrm>
            <a:off x="7807325" y="2484438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6264" name="Line 17"/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6265" name="Line 18"/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6266" name="Line 19"/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6267" name="Line 20"/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6268" name="AutoShape 21"/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/>
          </a:p>
        </p:txBody>
      </p:sp>
      <p:sp>
        <p:nvSpPr>
          <p:cNvPr id="96269" name="Text Box 22"/>
          <p:cNvSpPr txBox="1">
            <a:spLocks noChangeArrowheads="1"/>
          </p:cNvSpPr>
          <p:nvPr/>
        </p:nvSpPr>
        <p:spPr bwMode="auto">
          <a:xfrm>
            <a:off x="7916863" y="3763963"/>
            <a:ext cx="965200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time to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transmit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96270" name="Line 23"/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6271" name="Text Box 24"/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connection</a:t>
            </a:r>
          </a:p>
        </p:txBody>
      </p:sp>
      <p:sp>
        <p:nvSpPr>
          <p:cNvPr id="96272" name="AutoShape 25"/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tr-TR" altLang="tr-TR" sz="2400"/>
          </a:p>
        </p:txBody>
      </p:sp>
      <p:sp>
        <p:nvSpPr>
          <p:cNvPr id="96273" name="Text Box 26"/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RTT</a:t>
            </a:r>
          </a:p>
        </p:txBody>
      </p:sp>
      <p:sp>
        <p:nvSpPr>
          <p:cNvPr id="96274" name="Line 27"/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6275" name="Text Box 28"/>
          <p:cNvSpPr txBox="1">
            <a:spLocks noChangeArrowheads="1"/>
          </p:cNvSpPr>
          <p:nvPr/>
        </p:nvSpPr>
        <p:spPr bwMode="auto">
          <a:xfrm>
            <a:off x="5024438" y="3302000"/>
            <a:ext cx="862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96276" name="AutoShape 29"/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tr-TR" altLang="tr-TR" sz="2400"/>
          </a:p>
        </p:txBody>
      </p:sp>
      <p:sp>
        <p:nvSpPr>
          <p:cNvPr id="96277" name="Text Box 30"/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RTT</a:t>
            </a:r>
          </a:p>
        </p:txBody>
      </p:sp>
      <p:sp>
        <p:nvSpPr>
          <p:cNvPr id="96278" name="Line 35"/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96279" name="Text Box 36"/>
          <p:cNvSpPr txBox="1">
            <a:spLocks noChangeArrowheads="1"/>
          </p:cNvSpPr>
          <p:nvPr/>
        </p:nvSpPr>
        <p:spPr bwMode="auto">
          <a:xfrm>
            <a:off x="5243513" y="4438650"/>
            <a:ext cx="9509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file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received</a:t>
            </a:r>
          </a:p>
        </p:txBody>
      </p:sp>
      <p:sp>
        <p:nvSpPr>
          <p:cNvPr id="96280" name="Text Box 37"/>
          <p:cNvSpPr txBox="1">
            <a:spLocks noChangeArrowheads="1"/>
          </p:cNvSpPr>
          <p:nvPr/>
        </p:nvSpPr>
        <p:spPr bwMode="auto">
          <a:xfrm>
            <a:off x="5891213" y="5337175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time</a:t>
            </a:r>
          </a:p>
        </p:txBody>
      </p:sp>
      <p:sp>
        <p:nvSpPr>
          <p:cNvPr id="96281" name="Text Box 38"/>
          <p:cNvSpPr txBox="1">
            <a:spLocks noChangeArrowheads="1"/>
          </p:cNvSpPr>
          <p:nvPr/>
        </p:nvSpPr>
        <p:spPr bwMode="auto">
          <a:xfrm>
            <a:off x="7569200" y="5319713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time</a:t>
            </a:r>
          </a:p>
        </p:txBody>
      </p:sp>
      <p:grpSp>
        <p:nvGrpSpPr>
          <p:cNvPr id="96282" name="Group 43"/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96286" name="Freeform 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96287" name="Rectangle 45"/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96288" name="Freeform 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96289" name="Freeform 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96290" name="Rectangle 48"/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96291" name="Group 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6316" name="AutoShape 50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96317" name="AutoShape 51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96292" name="Rectangle 52"/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96293" name="Group 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6314" name="AutoShape 5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96315" name="AutoShape 55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96294" name="Rectangle 56"/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96295" name="Rectangle 57"/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96296" name="Group 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6312" name="AutoShape 59"/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96313" name="AutoShape 60"/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96297" name="Freeform 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96298" name="Group 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6310" name="AutoShape 63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96311" name="AutoShape 64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96299" name="Rectangle 65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96300" name="Freeform 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96301" name="Freeform 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96302" name="Oval 68"/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96303" name="Freeform 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96304" name="AutoShape 70"/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96305" name="AutoShape 71"/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96306" name="Oval 72"/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96307" name="Oval 73"/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6308" name="Oval 74"/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96309" name="Rectangle 75"/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96283" name="Group 76"/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96284" name="Picture 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285" name="Freeform 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83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49A292B5-37BA-447B-9539-5ACBAA8C6788}" type="slidenum">
              <a:rPr lang="en-US" altLang="tr-TR" sz="1200">
                <a:latin typeface="Tahoma" panose="020B0604030504040204" pitchFamily="34" charset="0"/>
              </a:rPr>
              <a:pPr/>
              <a:t>26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98307" name="Rectangle 2"/>
          <p:cNvSpPr>
            <a:spLocks noGrp="1" noChangeArrowheads="1"/>
          </p:cNvSpPr>
          <p:nvPr>
            <p:ph type="title"/>
          </p:nvPr>
        </p:nvSpPr>
        <p:spPr>
          <a:xfrm>
            <a:off x="452438" y="173038"/>
            <a:ext cx="7772400" cy="838200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Persistent HTTP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983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4975" y="1414463"/>
            <a:ext cx="39338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non-persistent HTTP issues:</a:t>
            </a:r>
          </a:p>
          <a:p>
            <a:r>
              <a:rPr lang="en-US" altLang="tr-TR" sz="2400" smtClean="0">
                <a:latin typeface="Gill Sans MT" pitchFamily="1" charset="0"/>
              </a:rPr>
              <a:t>requires 2 RTTs per object</a:t>
            </a:r>
          </a:p>
          <a:p>
            <a:r>
              <a:rPr lang="en-US" altLang="tr-TR" sz="2400" smtClean="0">
                <a:latin typeface="Gill Sans MT" pitchFamily="1" charset="0"/>
              </a:rPr>
              <a:t>OS overhead for </a:t>
            </a:r>
            <a:r>
              <a:rPr lang="en-US" altLang="tr-TR" sz="2400" i="1" smtClean="0">
                <a:latin typeface="Gill Sans MT" pitchFamily="1" charset="0"/>
              </a:rPr>
              <a:t>each</a:t>
            </a:r>
            <a:r>
              <a:rPr lang="en-US" altLang="tr-TR" sz="2400" smtClean="0">
                <a:latin typeface="Gill Sans MT" pitchFamily="1" charset="0"/>
              </a:rPr>
              <a:t> TCP connection</a:t>
            </a:r>
          </a:p>
          <a:p>
            <a:r>
              <a:rPr lang="en-US" altLang="tr-TR" sz="2400" smtClean="0">
                <a:latin typeface="Gill Sans MT" pitchFamily="1" charset="0"/>
              </a:rPr>
              <a:t>browsers often open parallel TCP connections to fetch referenced objects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  <a:p>
            <a:endParaRPr lang="en-US" altLang="tr-TR" sz="2000" smtClean="0">
              <a:latin typeface="Gill Sans MT" pitchFamily="1" charset="0"/>
            </a:endParaRPr>
          </a:p>
          <a:p>
            <a:endParaRPr lang="en-US" altLang="tr-TR" sz="2000" smtClean="0">
              <a:latin typeface="Gill Sans MT" pitchFamily="1" charset="0"/>
            </a:endParaRPr>
          </a:p>
        </p:txBody>
      </p:sp>
      <p:sp>
        <p:nvSpPr>
          <p:cNvPr id="98309" name="Rectangle 10"/>
          <p:cNvSpPr>
            <a:spLocks noGrp="1" noChangeArrowheads="1"/>
          </p:cNvSpPr>
          <p:nvPr>
            <p:ph type="body" sz="half" idx="2"/>
          </p:nvPr>
        </p:nvSpPr>
        <p:spPr>
          <a:xfrm>
            <a:off x="4703763" y="143827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persistent  HTTP:</a:t>
            </a:r>
          </a:p>
          <a:p>
            <a:r>
              <a:rPr lang="en-US" altLang="tr-TR" sz="2400" smtClean="0">
                <a:latin typeface="Gill Sans MT" pitchFamily="1" charset="0"/>
              </a:rPr>
              <a:t>server leaves connection open after sending response</a:t>
            </a:r>
          </a:p>
          <a:p>
            <a:r>
              <a:rPr lang="en-US" altLang="tr-TR" sz="2400" smtClean="0">
                <a:latin typeface="Gill Sans MT" pitchFamily="1" charset="0"/>
              </a:rPr>
              <a:t>subsequent HTTP messages  between same client/server sent over open connection</a:t>
            </a:r>
          </a:p>
          <a:p>
            <a:r>
              <a:rPr lang="en-US" altLang="tr-TR" sz="2400" smtClean="0">
                <a:latin typeface="Gill Sans MT" pitchFamily="1" charset="0"/>
              </a:rPr>
              <a:t>client sends requests as soon as it encounters a referenced object</a:t>
            </a:r>
          </a:p>
          <a:p>
            <a:r>
              <a:rPr lang="en-US" altLang="tr-TR" sz="2400" smtClean="0">
                <a:latin typeface="Gill Sans MT" pitchFamily="1" charset="0"/>
              </a:rPr>
              <a:t>as little as one RTT for all the referenced objects</a:t>
            </a:r>
          </a:p>
        </p:txBody>
      </p:sp>
      <p:pic>
        <p:nvPicPr>
          <p:cNvPr id="98310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96925"/>
            <a:ext cx="330358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03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96067C3B-D805-4B27-A927-9B8475AFDF00}" type="slidenum">
              <a:rPr lang="en-US" altLang="tr-TR" sz="1200">
                <a:latin typeface="Tahoma" panose="020B0604030504040204" pitchFamily="34" charset="0"/>
              </a:rPr>
              <a:pPr/>
              <a:t>27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00355" name="Picture 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90805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6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144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HTTP request message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0035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two types of HTTP messages: </a:t>
            </a: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request</a:t>
            </a: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, </a:t>
            </a: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response</a:t>
            </a:r>
          </a:p>
          <a:p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HTTP request message: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ASCII (human-readable format)</a:t>
            </a:r>
            <a:endParaRPr lang="en-US" altLang="tr-TR" smtClean="0">
              <a:solidFill>
                <a:schemeClr val="accent2"/>
              </a:solidFill>
              <a:latin typeface="Gill Sans MT" pitchFamily="1" charset="0"/>
            </a:endParaRPr>
          </a:p>
        </p:txBody>
      </p:sp>
      <p:sp>
        <p:nvSpPr>
          <p:cNvPr id="100358" name="Text Box 5"/>
          <p:cNvSpPr txBox="1">
            <a:spLocks noChangeArrowheads="1"/>
          </p:cNvSpPr>
          <p:nvPr/>
        </p:nvSpPr>
        <p:spPr bwMode="auto">
          <a:xfrm>
            <a:off x="222250" y="3036888"/>
            <a:ext cx="2286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000099"/>
                </a:solidFill>
              </a:rPr>
              <a:t>request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000099"/>
                </a:solidFill>
              </a:rPr>
              <a:t>(GET, POST,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000099"/>
                </a:solidFill>
              </a:rPr>
              <a:t>HEAD commands</a:t>
            </a:r>
            <a:r>
              <a:rPr lang="en-US" altLang="tr-TR">
                <a:solidFill>
                  <a:srgbClr val="000099"/>
                </a:solidFill>
                <a:latin typeface="Gill Sans MT" pitchFamily="1" charset="0"/>
              </a:rPr>
              <a:t>)</a:t>
            </a:r>
            <a:endParaRPr lang="en-US" altLang="tr-TR" sz="2400">
              <a:solidFill>
                <a:srgbClr val="000099"/>
              </a:solidFill>
              <a:latin typeface="Gill Sans MT" pitchFamily="1" charset="0"/>
            </a:endParaRPr>
          </a:p>
        </p:txBody>
      </p:sp>
      <p:sp>
        <p:nvSpPr>
          <p:cNvPr id="100359" name="Line 6"/>
          <p:cNvSpPr>
            <a:spLocks noChangeShapeType="1"/>
          </p:cNvSpPr>
          <p:nvPr/>
        </p:nvSpPr>
        <p:spPr bwMode="auto">
          <a:xfrm>
            <a:off x="1925638" y="3368675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00360" name="Freeform 7"/>
          <p:cNvSpPr>
            <a:spLocks/>
          </p:cNvSpPr>
          <p:nvPr/>
        </p:nvSpPr>
        <p:spPr bwMode="auto">
          <a:xfrm>
            <a:off x="2776538" y="3705225"/>
            <a:ext cx="149225" cy="1957388"/>
          </a:xfrm>
          <a:custGeom>
            <a:avLst/>
            <a:gdLst>
              <a:gd name="T0" fmla="*/ 2147483647 w 150"/>
              <a:gd name="T1" fmla="*/ 2147483647 h 924"/>
              <a:gd name="T2" fmla="*/ 0 w 150"/>
              <a:gd name="T3" fmla="*/ 0 h 924"/>
              <a:gd name="T4" fmla="*/ 0 w 150"/>
              <a:gd name="T5" fmla="*/ 2147483647 h 924"/>
              <a:gd name="T6" fmla="*/ 2147483647 w 150"/>
              <a:gd name="T7" fmla="*/ 2147483647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00361" name="Text Box 8"/>
          <p:cNvSpPr txBox="1">
            <a:spLocks noChangeArrowheads="1"/>
          </p:cNvSpPr>
          <p:nvPr/>
        </p:nvSpPr>
        <p:spPr bwMode="auto">
          <a:xfrm>
            <a:off x="1739900" y="4222750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000099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000099"/>
                </a:solidFill>
              </a:rPr>
              <a:t> lines</a:t>
            </a:r>
            <a:endParaRPr lang="en-US" altLang="tr-TR" sz="2400">
              <a:solidFill>
                <a:srgbClr val="000099"/>
              </a:solidFill>
            </a:endParaRPr>
          </a:p>
        </p:txBody>
      </p:sp>
      <p:sp>
        <p:nvSpPr>
          <p:cNvPr id="100362" name="Line 10"/>
          <p:cNvSpPr>
            <a:spLocks noChangeShapeType="1"/>
          </p:cNvSpPr>
          <p:nvPr/>
        </p:nvSpPr>
        <p:spPr bwMode="auto">
          <a:xfrm>
            <a:off x="2309813" y="5789613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00363" name="Text Box 11"/>
          <p:cNvSpPr txBox="1">
            <a:spLocks noChangeArrowheads="1"/>
          </p:cNvSpPr>
          <p:nvPr/>
        </p:nvSpPr>
        <p:spPr bwMode="auto">
          <a:xfrm>
            <a:off x="188913" y="5121275"/>
            <a:ext cx="234315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000099"/>
                </a:solidFill>
              </a:rPr>
              <a:t>carriage return,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000099"/>
                </a:solidFill>
              </a:rPr>
              <a:t>line feed at start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000099"/>
                </a:solidFill>
              </a:rPr>
              <a:t>of line indicates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000099"/>
                </a:solidFill>
              </a:rPr>
              <a:t>end of header lines</a:t>
            </a:r>
            <a:endParaRPr lang="en-US" altLang="tr-TR" sz="2400">
              <a:solidFill>
                <a:srgbClr val="000099"/>
              </a:solidFill>
            </a:endParaRPr>
          </a:p>
        </p:txBody>
      </p:sp>
      <p:sp>
        <p:nvSpPr>
          <p:cNvPr id="100364" name="Text Box 16"/>
          <p:cNvSpPr txBox="1">
            <a:spLocks noChangeArrowheads="1"/>
          </p:cNvSpPr>
          <p:nvPr/>
        </p:nvSpPr>
        <p:spPr bwMode="auto">
          <a:xfrm>
            <a:off x="2809875" y="3403600"/>
            <a:ext cx="6054725" cy="256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\r\n</a:t>
            </a:r>
          </a:p>
        </p:txBody>
      </p:sp>
      <p:sp>
        <p:nvSpPr>
          <p:cNvPr id="100365" name="Line 17"/>
          <p:cNvSpPr>
            <a:spLocks noChangeShapeType="1"/>
          </p:cNvSpPr>
          <p:nvPr/>
        </p:nvSpPr>
        <p:spPr bwMode="auto">
          <a:xfrm flipH="1">
            <a:off x="6334125" y="2921000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00366" name="Text Box 18"/>
          <p:cNvSpPr txBox="1">
            <a:spLocks noChangeArrowheads="1"/>
          </p:cNvSpPr>
          <p:nvPr/>
        </p:nvSpPr>
        <p:spPr bwMode="auto">
          <a:xfrm>
            <a:off x="6384925" y="2633663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600"/>
              <a:t>carriage return character</a:t>
            </a:r>
          </a:p>
        </p:txBody>
      </p:sp>
      <p:sp>
        <p:nvSpPr>
          <p:cNvPr id="100367" name="Text Box 19"/>
          <p:cNvSpPr txBox="1">
            <a:spLocks noChangeArrowheads="1"/>
          </p:cNvSpPr>
          <p:nvPr/>
        </p:nvSpPr>
        <p:spPr bwMode="auto">
          <a:xfrm>
            <a:off x="6537325" y="2930525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600"/>
              <a:t>line-feed character</a:t>
            </a:r>
          </a:p>
        </p:txBody>
      </p:sp>
      <p:sp>
        <p:nvSpPr>
          <p:cNvPr id="100368" name="Line 20"/>
          <p:cNvSpPr>
            <a:spLocks noChangeShapeType="1"/>
          </p:cNvSpPr>
          <p:nvPr/>
        </p:nvSpPr>
        <p:spPr bwMode="auto">
          <a:xfrm flipH="1">
            <a:off x="6615113" y="3230563"/>
            <a:ext cx="80962" cy="252412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24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4BEB6854-6487-443A-9971-5D3722EDC7EF}" type="slidenum">
              <a:rPr lang="en-US" altLang="tr-TR" sz="1200">
                <a:latin typeface="Tahoma" panose="020B0604030504040204" pitchFamily="34" charset="0"/>
              </a:rPr>
              <a:pPr/>
              <a:t>28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02403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1001713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HTTP request message: general format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02405" name="Text Box 9"/>
          <p:cNvSpPr txBox="1">
            <a:spLocks noChangeArrowheads="1"/>
          </p:cNvSpPr>
          <p:nvPr/>
        </p:nvSpPr>
        <p:spPr bwMode="auto">
          <a:xfrm>
            <a:off x="6967538" y="1662113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>
                <a:solidFill>
                  <a:srgbClr val="CC0000"/>
                </a:solidFill>
              </a:rPr>
              <a:t>line</a:t>
            </a:r>
          </a:p>
        </p:txBody>
      </p:sp>
      <p:sp>
        <p:nvSpPr>
          <p:cNvPr id="102406" name="Text Box 11"/>
          <p:cNvSpPr txBox="1">
            <a:spLocks noChangeArrowheads="1"/>
          </p:cNvSpPr>
          <p:nvPr/>
        </p:nvSpPr>
        <p:spPr bwMode="auto">
          <a:xfrm>
            <a:off x="6962775" y="2678113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>
                <a:solidFill>
                  <a:srgbClr val="CC0000"/>
                </a:solidFill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>
                <a:solidFill>
                  <a:srgbClr val="CC0000"/>
                </a:solidFill>
              </a:rPr>
              <a:t>lines</a:t>
            </a:r>
          </a:p>
        </p:txBody>
      </p:sp>
      <p:sp>
        <p:nvSpPr>
          <p:cNvPr id="102407" name="Rectangle 12"/>
          <p:cNvSpPr>
            <a:spLocks noChangeArrowheads="1"/>
          </p:cNvSpPr>
          <p:nvPr/>
        </p:nvSpPr>
        <p:spPr bwMode="auto">
          <a:xfrm>
            <a:off x="6578600" y="2247900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/>
          </a:p>
        </p:txBody>
      </p:sp>
      <p:sp>
        <p:nvSpPr>
          <p:cNvPr id="102408" name="Rectangle 13"/>
          <p:cNvSpPr>
            <a:spLocks noChangeArrowheads="1"/>
          </p:cNvSpPr>
          <p:nvPr/>
        </p:nvSpPr>
        <p:spPr bwMode="auto">
          <a:xfrm>
            <a:off x="6445250" y="2197100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/>
          </a:p>
        </p:txBody>
      </p:sp>
      <p:sp>
        <p:nvSpPr>
          <p:cNvPr id="102409" name="Rectangle 15"/>
          <p:cNvSpPr>
            <a:spLocks noChangeArrowheads="1"/>
          </p:cNvSpPr>
          <p:nvPr/>
        </p:nvSpPr>
        <p:spPr bwMode="auto">
          <a:xfrm>
            <a:off x="6813550" y="4303713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/>
          </a:p>
        </p:txBody>
      </p:sp>
      <p:sp>
        <p:nvSpPr>
          <p:cNvPr id="102410" name="Text Box 16"/>
          <p:cNvSpPr txBox="1">
            <a:spLocks noChangeArrowheads="1"/>
          </p:cNvSpPr>
          <p:nvPr/>
        </p:nvSpPr>
        <p:spPr bwMode="auto">
          <a:xfrm>
            <a:off x="6964363" y="4868863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>
                <a:solidFill>
                  <a:srgbClr val="CC0000"/>
                </a:solidFill>
              </a:rPr>
              <a:t>body</a:t>
            </a:r>
          </a:p>
        </p:txBody>
      </p:sp>
      <p:sp>
        <p:nvSpPr>
          <p:cNvPr id="102411" name="Rectangle 20"/>
          <p:cNvSpPr>
            <a:spLocks noChangeArrowheads="1"/>
          </p:cNvSpPr>
          <p:nvPr/>
        </p:nvSpPr>
        <p:spPr bwMode="auto">
          <a:xfrm>
            <a:off x="1143000" y="1698625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/>
          </a:p>
        </p:txBody>
      </p:sp>
      <p:sp>
        <p:nvSpPr>
          <p:cNvPr id="102412" name="Line 22"/>
          <p:cNvSpPr>
            <a:spLocks noChangeShapeType="1"/>
          </p:cNvSpPr>
          <p:nvPr/>
        </p:nvSpPr>
        <p:spPr bwMode="auto">
          <a:xfrm>
            <a:off x="24511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02413" name="Line 23"/>
          <p:cNvSpPr>
            <a:spLocks noChangeShapeType="1"/>
          </p:cNvSpPr>
          <p:nvPr/>
        </p:nvSpPr>
        <p:spPr bwMode="auto">
          <a:xfrm>
            <a:off x="28956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02414" name="Line 24"/>
          <p:cNvSpPr>
            <a:spLocks noChangeShapeType="1"/>
          </p:cNvSpPr>
          <p:nvPr/>
        </p:nvSpPr>
        <p:spPr bwMode="auto">
          <a:xfrm>
            <a:off x="42037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02415" name="Line 25"/>
          <p:cNvSpPr>
            <a:spLocks noChangeShapeType="1"/>
          </p:cNvSpPr>
          <p:nvPr/>
        </p:nvSpPr>
        <p:spPr bwMode="auto">
          <a:xfrm>
            <a:off x="4629150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02416" name="Line 26"/>
          <p:cNvSpPr>
            <a:spLocks noChangeShapeType="1"/>
          </p:cNvSpPr>
          <p:nvPr/>
        </p:nvSpPr>
        <p:spPr bwMode="auto">
          <a:xfrm>
            <a:off x="5930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02417" name="Line 27"/>
          <p:cNvSpPr>
            <a:spLocks noChangeShapeType="1"/>
          </p:cNvSpPr>
          <p:nvPr/>
        </p:nvSpPr>
        <p:spPr bwMode="auto">
          <a:xfrm>
            <a:off x="636905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02418" name="Text Box 28"/>
          <p:cNvSpPr txBox="1">
            <a:spLocks noChangeArrowheads="1"/>
          </p:cNvSpPr>
          <p:nvPr/>
        </p:nvSpPr>
        <p:spPr bwMode="auto">
          <a:xfrm>
            <a:off x="1266825" y="1725613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000099"/>
                </a:solidFill>
              </a:rPr>
              <a:t>method</a:t>
            </a:r>
          </a:p>
        </p:txBody>
      </p:sp>
      <p:sp>
        <p:nvSpPr>
          <p:cNvPr id="102419" name="Text Box 29"/>
          <p:cNvSpPr txBox="1">
            <a:spLocks noChangeArrowheads="1"/>
          </p:cNvSpPr>
          <p:nvPr/>
        </p:nvSpPr>
        <p:spPr bwMode="auto">
          <a:xfrm>
            <a:off x="2428875" y="170656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/>
              <a:t>sp</a:t>
            </a:r>
          </a:p>
        </p:txBody>
      </p:sp>
      <p:sp>
        <p:nvSpPr>
          <p:cNvPr id="102420" name="Text Box 30"/>
          <p:cNvSpPr txBox="1">
            <a:spLocks noChangeArrowheads="1"/>
          </p:cNvSpPr>
          <p:nvPr/>
        </p:nvSpPr>
        <p:spPr bwMode="auto">
          <a:xfrm>
            <a:off x="4194175" y="171291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/>
              <a:t>sp</a:t>
            </a:r>
          </a:p>
        </p:txBody>
      </p:sp>
      <p:sp>
        <p:nvSpPr>
          <p:cNvPr id="102421" name="Text Box 31"/>
          <p:cNvSpPr txBox="1">
            <a:spLocks noChangeArrowheads="1"/>
          </p:cNvSpPr>
          <p:nvPr/>
        </p:nvSpPr>
        <p:spPr bwMode="auto">
          <a:xfrm>
            <a:off x="5946775" y="1719263"/>
            <a:ext cx="395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/>
              <a:t>cr</a:t>
            </a:r>
          </a:p>
        </p:txBody>
      </p:sp>
      <p:sp>
        <p:nvSpPr>
          <p:cNvPr id="102422" name="Text Box 32"/>
          <p:cNvSpPr txBox="1">
            <a:spLocks noChangeArrowheads="1"/>
          </p:cNvSpPr>
          <p:nvPr/>
        </p:nvSpPr>
        <p:spPr bwMode="auto">
          <a:xfrm>
            <a:off x="6416675" y="1730375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/>
              <a:t>lf</a:t>
            </a:r>
          </a:p>
        </p:txBody>
      </p:sp>
      <p:sp>
        <p:nvSpPr>
          <p:cNvPr id="102423" name="Text Box 33"/>
          <p:cNvSpPr txBox="1">
            <a:spLocks noChangeArrowheads="1"/>
          </p:cNvSpPr>
          <p:nvPr/>
        </p:nvSpPr>
        <p:spPr bwMode="auto">
          <a:xfrm>
            <a:off x="4784725" y="17129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000099"/>
                </a:solidFill>
              </a:rPr>
              <a:t>version</a:t>
            </a:r>
          </a:p>
        </p:txBody>
      </p:sp>
      <p:sp>
        <p:nvSpPr>
          <p:cNvPr id="102424" name="Text Box 34"/>
          <p:cNvSpPr txBox="1">
            <a:spLocks noChangeArrowheads="1"/>
          </p:cNvSpPr>
          <p:nvPr/>
        </p:nvSpPr>
        <p:spPr bwMode="auto">
          <a:xfrm>
            <a:off x="3159125" y="1725613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000099"/>
                </a:solidFill>
              </a:rPr>
              <a:t>URL</a:t>
            </a:r>
          </a:p>
        </p:txBody>
      </p:sp>
      <p:grpSp>
        <p:nvGrpSpPr>
          <p:cNvPr id="102425" name="Group 45"/>
          <p:cNvGrpSpPr>
            <a:grpSpLocks/>
          </p:cNvGrpSpPr>
          <p:nvPr/>
        </p:nvGrpSpPr>
        <p:grpSpPr bwMode="auto">
          <a:xfrm>
            <a:off x="1143000" y="2143125"/>
            <a:ext cx="4565650" cy="446088"/>
            <a:chOff x="192" y="1894"/>
            <a:chExt cx="2876" cy="281"/>
          </a:xfrm>
        </p:grpSpPr>
        <p:sp>
          <p:nvSpPr>
            <p:cNvPr id="102461" name="Rectangle 35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02462" name="Line 36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02463" name="Line 37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02464" name="Line 39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02465" name="Line 40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02466" name="Text Box 41"/>
            <p:cNvSpPr txBox="1">
              <a:spLocks noChangeArrowheads="1"/>
            </p:cNvSpPr>
            <p:nvPr/>
          </p:nvSpPr>
          <p:spPr bwMode="auto">
            <a:xfrm>
              <a:off x="2538" y="1907"/>
              <a:ext cx="24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cr</a:t>
              </a:r>
            </a:p>
          </p:txBody>
        </p:sp>
        <p:sp>
          <p:nvSpPr>
            <p:cNvPr id="102467" name="Text Box 42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lf</a:t>
              </a:r>
            </a:p>
          </p:txBody>
        </p:sp>
        <p:sp>
          <p:nvSpPr>
            <p:cNvPr id="102468" name="Text Box 43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102469" name="Text Box 44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grpSp>
        <p:nvGrpSpPr>
          <p:cNvPr id="102426" name="Group 46"/>
          <p:cNvGrpSpPr>
            <a:grpSpLocks/>
          </p:cNvGrpSpPr>
          <p:nvPr/>
        </p:nvGrpSpPr>
        <p:grpSpPr bwMode="auto">
          <a:xfrm>
            <a:off x="1139825" y="3619500"/>
            <a:ext cx="4565650" cy="446088"/>
            <a:chOff x="192" y="1894"/>
            <a:chExt cx="2876" cy="281"/>
          </a:xfrm>
        </p:grpSpPr>
        <p:sp>
          <p:nvSpPr>
            <p:cNvPr id="102452" name="Rectangle 47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02453" name="Line 48"/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02454" name="Line 49"/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02455" name="Line 50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02456" name="Line 51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02457" name="Text Box 52"/>
            <p:cNvSpPr txBox="1">
              <a:spLocks noChangeArrowheads="1"/>
            </p:cNvSpPr>
            <p:nvPr/>
          </p:nvSpPr>
          <p:spPr bwMode="auto">
            <a:xfrm>
              <a:off x="2538" y="1907"/>
              <a:ext cx="24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cr</a:t>
              </a:r>
            </a:p>
          </p:txBody>
        </p:sp>
        <p:sp>
          <p:nvSpPr>
            <p:cNvPr id="102458" name="Text Box 53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lf</a:t>
              </a:r>
            </a:p>
          </p:txBody>
        </p:sp>
        <p:sp>
          <p:nvSpPr>
            <p:cNvPr id="102459" name="Text Box 54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102460" name="Text Box 55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sp>
        <p:nvSpPr>
          <p:cNvPr id="102427" name="Line 56"/>
          <p:cNvSpPr>
            <a:spLocks noChangeShapeType="1"/>
          </p:cNvSpPr>
          <p:nvPr/>
        </p:nvSpPr>
        <p:spPr bwMode="auto">
          <a:xfrm>
            <a:off x="114300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grpSp>
        <p:nvGrpSpPr>
          <p:cNvPr id="102428" name="Group 61"/>
          <p:cNvGrpSpPr>
            <a:grpSpLocks/>
          </p:cNvGrpSpPr>
          <p:nvPr/>
        </p:nvGrpSpPr>
        <p:grpSpPr bwMode="auto">
          <a:xfrm>
            <a:off x="974725" y="2814638"/>
            <a:ext cx="331788" cy="461962"/>
            <a:chOff x="462" y="1727"/>
            <a:chExt cx="209" cy="291"/>
          </a:xfrm>
        </p:grpSpPr>
        <p:sp>
          <p:nvSpPr>
            <p:cNvPr id="102449" name="Rectangle 59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02450" name="Text Box 5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~</a:t>
              </a:r>
            </a:p>
          </p:txBody>
        </p:sp>
        <p:sp>
          <p:nvSpPr>
            <p:cNvPr id="102451" name="Text Box 5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~</a:t>
              </a:r>
            </a:p>
          </p:txBody>
        </p:sp>
      </p:grpSp>
      <p:sp>
        <p:nvSpPr>
          <p:cNvPr id="102429" name="Line 62"/>
          <p:cNvSpPr>
            <a:spLocks noChangeShapeType="1"/>
          </p:cNvSpPr>
          <p:nvPr/>
        </p:nvSpPr>
        <p:spPr bwMode="auto">
          <a:xfrm>
            <a:off x="5707063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grpSp>
        <p:nvGrpSpPr>
          <p:cNvPr id="102430" name="Group 63"/>
          <p:cNvGrpSpPr>
            <a:grpSpLocks/>
          </p:cNvGrpSpPr>
          <p:nvPr/>
        </p:nvGrpSpPr>
        <p:grpSpPr bwMode="auto">
          <a:xfrm>
            <a:off x="5538788" y="2801938"/>
            <a:ext cx="331787" cy="461962"/>
            <a:chOff x="462" y="1727"/>
            <a:chExt cx="209" cy="291"/>
          </a:xfrm>
        </p:grpSpPr>
        <p:sp>
          <p:nvSpPr>
            <p:cNvPr id="102446" name="Rectangle 64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02447" name="Text Box 65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~</a:t>
              </a:r>
            </a:p>
          </p:txBody>
        </p:sp>
        <p:sp>
          <p:nvSpPr>
            <p:cNvPr id="102448" name="Text Box 66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~</a:t>
              </a:r>
            </a:p>
          </p:txBody>
        </p:sp>
      </p:grpSp>
      <p:grpSp>
        <p:nvGrpSpPr>
          <p:cNvPr id="102431" name="Group 77"/>
          <p:cNvGrpSpPr>
            <a:grpSpLocks/>
          </p:cNvGrpSpPr>
          <p:nvPr/>
        </p:nvGrpSpPr>
        <p:grpSpPr bwMode="auto">
          <a:xfrm>
            <a:off x="1138238" y="4065588"/>
            <a:ext cx="963612" cy="446087"/>
            <a:chOff x="3105" y="2650"/>
            <a:chExt cx="607" cy="281"/>
          </a:xfrm>
        </p:grpSpPr>
        <p:sp>
          <p:nvSpPr>
            <p:cNvPr id="102442" name="Rectangle 68"/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02443" name="Line 72"/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02444" name="Text Box 73"/>
            <p:cNvSpPr txBox="1">
              <a:spLocks noChangeArrowheads="1"/>
            </p:cNvSpPr>
            <p:nvPr/>
          </p:nvSpPr>
          <p:spPr bwMode="auto">
            <a:xfrm>
              <a:off x="3140" y="2663"/>
              <a:ext cx="24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cr</a:t>
              </a:r>
            </a:p>
          </p:txBody>
        </p:sp>
        <p:sp>
          <p:nvSpPr>
            <p:cNvPr id="102445" name="Text Box 74"/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lf</a:t>
              </a:r>
            </a:p>
          </p:txBody>
        </p:sp>
      </p:grpSp>
      <p:sp>
        <p:nvSpPr>
          <p:cNvPr id="102432" name="Rectangle 78"/>
          <p:cNvSpPr>
            <a:spLocks noChangeArrowheads="1"/>
          </p:cNvSpPr>
          <p:nvPr/>
        </p:nvSpPr>
        <p:spPr bwMode="auto">
          <a:xfrm>
            <a:off x="1138238" y="4513263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/>
          </a:p>
        </p:txBody>
      </p:sp>
      <p:sp>
        <p:nvSpPr>
          <p:cNvPr id="102433" name="Text Box 80"/>
          <p:cNvSpPr txBox="1">
            <a:spLocks noChangeArrowheads="1"/>
          </p:cNvSpPr>
          <p:nvPr/>
        </p:nvSpPr>
        <p:spPr bwMode="auto">
          <a:xfrm>
            <a:off x="3074988" y="4837113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000099"/>
                </a:solidFill>
              </a:rPr>
              <a:t>entity body</a:t>
            </a:r>
          </a:p>
        </p:txBody>
      </p:sp>
      <p:grpSp>
        <p:nvGrpSpPr>
          <p:cNvPr id="102434" name="Group 81"/>
          <p:cNvGrpSpPr>
            <a:grpSpLocks/>
          </p:cNvGrpSpPr>
          <p:nvPr/>
        </p:nvGrpSpPr>
        <p:grpSpPr bwMode="auto">
          <a:xfrm>
            <a:off x="974725" y="4851400"/>
            <a:ext cx="331788" cy="461963"/>
            <a:chOff x="462" y="1727"/>
            <a:chExt cx="209" cy="291"/>
          </a:xfrm>
        </p:grpSpPr>
        <p:sp>
          <p:nvSpPr>
            <p:cNvPr id="102439" name="Rectangle 82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02440" name="Text Box 83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~</a:t>
              </a:r>
            </a:p>
          </p:txBody>
        </p:sp>
        <p:sp>
          <p:nvSpPr>
            <p:cNvPr id="102441" name="Text Box 84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~</a:t>
              </a:r>
            </a:p>
          </p:txBody>
        </p:sp>
      </p:grpSp>
      <p:grpSp>
        <p:nvGrpSpPr>
          <p:cNvPr id="102435" name="Group 85"/>
          <p:cNvGrpSpPr>
            <a:grpSpLocks/>
          </p:cNvGrpSpPr>
          <p:nvPr/>
        </p:nvGrpSpPr>
        <p:grpSpPr bwMode="auto">
          <a:xfrm>
            <a:off x="6134100" y="4841875"/>
            <a:ext cx="331788" cy="461963"/>
            <a:chOff x="462" y="1727"/>
            <a:chExt cx="209" cy="291"/>
          </a:xfrm>
        </p:grpSpPr>
        <p:sp>
          <p:nvSpPr>
            <p:cNvPr id="102436" name="Rectangle 86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02437" name="Text Box 8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~</a:t>
              </a:r>
            </a:p>
          </p:txBody>
        </p:sp>
        <p:sp>
          <p:nvSpPr>
            <p:cNvPr id="102438" name="Text Box 8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/>
                <a:t>~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44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A67431A3-48EE-472B-B9DD-5092B6C5F17B}" type="slidenum">
              <a:rPr lang="en-US" altLang="tr-TR" sz="1200">
                <a:latin typeface="Tahoma" panose="020B0604030504040204" pitchFamily="34" charset="0"/>
              </a:rPr>
              <a:pPr/>
              <a:t>29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04451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904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2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23838"/>
            <a:ext cx="8186737" cy="903287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Uploading form input</a:t>
            </a:r>
          </a:p>
        </p:txBody>
      </p:sp>
      <p:sp>
        <p:nvSpPr>
          <p:cNvPr id="10445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00088" y="1343025"/>
            <a:ext cx="3810000" cy="2662238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u="sng" smtClean="0">
                <a:solidFill>
                  <a:srgbClr val="CC0000"/>
                </a:solidFill>
                <a:latin typeface="Gill Sans MT" pitchFamily="1" charset="0"/>
              </a:rPr>
              <a:t>POST method:</a:t>
            </a: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r>
              <a:rPr lang="en-US" altLang="tr-TR" sz="2400" smtClean="0">
                <a:latin typeface="Gill Sans MT" pitchFamily="1" charset="0"/>
              </a:rPr>
              <a:t>web page often includes form input</a:t>
            </a:r>
          </a:p>
          <a:p>
            <a:r>
              <a:rPr lang="en-US" altLang="tr-TR" sz="2400" smtClean="0">
                <a:latin typeface="Gill Sans MT" pitchFamily="1" charset="0"/>
              </a:rPr>
              <a:t>input is uploaded to server in entity body</a:t>
            </a:r>
          </a:p>
        </p:txBody>
      </p:sp>
      <p:sp>
        <p:nvSpPr>
          <p:cNvPr id="10445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703263" y="3409950"/>
            <a:ext cx="3810000" cy="22066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u="sng" smtClean="0">
                <a:solidFill>
                  <a:srgbClr val="CC0000"/>
                </a:solidFill>
                <a:latin typeface="Gill Sans MT" pitchFamily="1" charset="0"/>
              </a:rPr>
              <a:t>URL method:</a:t>
            </a:r>
          </a:p>
          <a:p>
            <a:r>
              <a:rPr lang="en-US" altLang="tr-TR" sz="2400" smtClean="0">
                <a:latin typeface="Gill Sans MT" pitchFamily="1" charset="0"/>
              </a:rPr>
              <a:t>uses GET method</a:t>
            </a:r>
          </a:p>
          <a:p>
            <a:r>
              <a:rPr lang="en-US" altLang="tr-TR" sz="2400" smtClean="0">
                <a:latin typeface="Gill Sans MT" pitchFamily="1" charset="0"/>
              </a:rPr>
              <a:t>input is uploaded in URL field of request line: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104455" name="Text Box 5"/>
          <p:cNvSpPr txBox="1">
            <a:spLocks noChangeArrowheads="1"/>
          </p:cNvSpPr>
          <p:nvPr/>
        </p:nvSpPr>
        <p:spPr bwMode="auto">
          <a:xfrm>
            <a:off x="1798638" y="5080000"/>
            <a:ext cx="6191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www.somesite.com/animalsearch?monkeys&amp;banana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22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CB4407AC-2AC6-455F-88E0-E73D41A83E0E}" type="slidenum">
              <a:rPr lang="en-US" altLang="tr-TR" sz="1200">
                <a:latin typeface="Tahoma" panose="020B0604030504040204" pitchFamily="34" charset="0"/>
              </a:rPr>
              <a:pPr/>
              <a:t>3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5222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0"/>
            <a:ext cx="7772400" cy="11430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Chapter 2: application layer</a:t>
            </a:r>
          </a:p>
        </p:txBody>
      </p:sp>
      <p:sp>
        <p:nvSpPr>
          <p:cNvPr id="5222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u="sng" smtClean="0">
                <a:solidFill>
                  <a:srgbClr val="CC0000"/>
                </a:solidFill>
                <a:latin typeface="Gill Sans MT" pitchFamily="1" charset="0"/>
              </a:rPr>
              <a:t>our goals:</a:t>
            </a: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 </a:t>
            </a:r>
          </a:p>
          <a:p>
            <a:r>
              <a:rPr lang="en-US" altLang="tr-TR" sz="2400" smtClean="0">
                <a:latin typeface="Gill Sans MT" pitchFamily="1" charset="0"/>
              </a:rPr>
              <a:t>conceptual, implementation aspects of network application protocols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transport-layer service models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client-server paradigm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peer-to-peer paradigm</a:t>
            </a:r>
            <a:endParaRPr lang="en-US" altLang="tr-TR" sz="2000" smtClean="0">
              <a:latin typeface="Gill Sans MT" pitchFamily="1" charset="0"/>
            </a:endParaRPr>
          </a:p>
        </p:txBody>
      </p:sp>
      <p:sp>
        <p:nvSpPr>
          <p:cNvPr id="5223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19600" y="1441450"/>
            <a:ext cx="3667125" cy="464820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learn about protocols by examining popular application-level protocols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HTTP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FTP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SMTP / POP3 / IMAP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DNS</a:t>
            </a:r>
          </a:p>
          <a:p>
            <a:r>
              <a:rPr lang="en-US" altLang="tr-TR" sz="2400" smtClean="0">
                <a:latin typeface="Gill Sans MT" pitchFamily="1" charset="0"/>
              </a:rPr>
              <a:t>creating network applications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socket API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64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6ADA8984-1EDC-447E-9517-CEB53811E00D}" type="slidenum">
              <a:rPr lang="en-US" altLang="tr-TR" sz="1200">
                <a:latin typeface="Tahoma" panose="020B0604030504040204" pitchFamily="34" charset="0"/>
              </a:rPr>
              <a:pPr/>
              <a:t>30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06499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023938"/>
            <a:ext cx="3240087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479800" cy="11430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Method types</a:t>
            </a:r>
          </a:p>
        </p:txBody>
      </p:sp>
      <p:sp>
        <p:nvSpPr>
          <p:cNvPr id="10650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HTTP/1.0:</a:t>
            </a:r>
          </a:p>
          <a:p>
            <a:r>
              <a:rPr lang="en-US" altLang="tr-TR" sz="2400" smtClean="0">
                <a:latin typeface="Gill Sans MT" pitchFamily="1" charset="0"/>
              </a:rPr>
              <a:t>GET</a:t>
            </a:r>
          </a:p>
          <a:p>
            <a:r>
              <a:rPr lang="en-US" altLang="tr-TR" sz="2400" smtClean="0">
                <a:latin typeface="Gill Sans MT" pitchFamily="1" charset="0"/>
              </a:rPr>
              <a:t>POST</a:t>
            </a:r>
          </a:p>
          <a:p>
            <a:r>
              <a:rPr lang="en-US" altLang="tr-TR" sz="2400" smtClean="0">
                <a:latin typeface="Gill Sans MT" pitchFamily="1" charset="0"/>
              </a:rPr>
              <a:t>HEAD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asks server to leave requested object out of response</a:t>
            </a:r>
          </a:p>
        </p:txBody>
      </p:sp>
      <p:sp>
        <p:nvSpPr>
          <p:cNvPr id="10650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HTTP/1.1:</a:t>
            </a:r>
          </a:p>
          <a:p>
            <a:r>
              <a:rPr lang="en-US" altLang="tr-TR" sz="2400" smtClean="0">
                <a:latin typeface="Gill Sans MT" pitchFamily="1" charset="0"/>
              </a:rPr>
              <a:t>GET, POST, HEAD</a:t>
            </a:r>
          </a:p>
          <a:p>
            <a:r>
              <a:rPr lang="en-US" altLang="tr-TR" sz="2400" smtClean="0">
                <a:latin typeface="Gill Sans MT" pitchFamily="1" charset="0"/>
              </a:rPr>
              <a:t>PUT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uploads file in entity body to path specified in URL field</a:t>
            </a:r>
          </a:p>
          <a:p>
            <a:r>
              <a:rPr lang="en-US" altLang="tr-TR" sz="2400" smtClean="0">
                <a:latin typeface="Gill Sans MT" pitchFamily="1" charset="0"/>
              </a:rPr>
              <a:t>DELETE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deletes file specified in the URL field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85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F83FCF44-DB9A-4855-B484-13F946888A62}" type="slidenum">
              <a:rPr lang="en-US" altLang="tr-TR" sz="1200">
                <a:latin typeface="Tahoma" panose="020B0604030504040204" pitchFamily="34" charset="0"/>
              </a:rPr>
              <a:pPr/>
              <a:t>31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08547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953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8750"/>
            <a:ext cx="7772400" cy="979488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HTTP response message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08549" name="Text Box 5"/>
          <p:cNvSpPr txBox="1">
            <a:spLocks noChangeArrowheads="1"/>
          </p:cNvSpPr>
          <p:nvPr/>
        </p:nvSpPr>
        <p:spPr bwMode="auto">
          <a:xfrm>
            <a:off x="139700" y="1397000"/>
            <a:ext cx="17907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status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(protocol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status code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status phrase)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08550" name="Line 6"/>
          <p:cNvSpPr>
            <a:spLocks noChangeShapeType="1"/>
          </p:cNvSpPr>
          <p:nvPr/>
        </p:nvSpPr>
        <p:spPr bwMode="auto">
          <a:xfrm>
            <a:off x="1358900" y="1914525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08551" name="Freeform 7"/>
          <p:cNvSpPr>
            <a:spLocks/>
          </p:cNvSpPr>
          <p:nvPr/>
        </p:nvSpPr>
        <p:spPr bwMode="auto">
          <a:xfrm>
            <a:off x="2057400" y="2305050"/>
            <a:ext cx="257175" cy="2941638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08552" name="Text Box 8"/>
          <p:cNvSpPr txBox="1">
            <a:spLocks noChangeArrowheads="1"/>
          </p:cNvSpPr>
          <p:nvPr/>
        </p:nvSpPr>
        <p:spPr bwMode="auto">
          <a:xfrm>
            <a:off x="893763" y="3286125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 lines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08553" name="Line 9"/>
          <p:cNvSpPr>
            <a:spLocks noChangeShapeType="1"/>
          </p:cNvSpPr>
          <p:nvPr/>
        </p:nvSpPr>
        <p:spPr bwMode="auto">
          <a:xfrm flipV="1">
            <a:off x="1543050" y="5418138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08554" name="Text Box 10"/>
          <p:cNvSpPr txBox="1">
            <a:spLocks noChangeArrowheads="1"/>
          </p:cNvSpPr>
          <p:nvPr/>
        </p:nvSpPr>
        <p:spPr bwMode="auto">
          <a:xfrm>
            <a:off x="293688" y="5297488"/>
            <a:ext cx="13795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data, e.g.,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requested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HTML file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08555" name="Rectangle 15"/>
          <p:cNvSpPr>
            <a:spLocks noChangeArrowheads="1"/>
          </p:cNvSpPr>
          <p:nvPr/>
        </p:nvSpPr>
        <p:spPr bwMode="auto">
          <a:xfrm>
            <a:off x="2243138" y="2044700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tr-TR" sz="1800" b="1">
                <a:latin typeface="Courier New" panose="02070309020205020404" pitchFamily="49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it-IT" altLang="tr-TR" sz="1800" b="1">
                <a:latin typeface="Courier New" panose="02070309020205020404" pitchFamily="49" charset="0"/>
              </a:rPr>
              <a:t>data data data data data ... </a:t>
            </a:r>
            <a:endParaRPr lang="en-US" altLang="tr-TR" sz="1800" b="1">
              <a:latin typeface="Courier New" panose="02070309020205020404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059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7D7AC744-05DF-40EA-9C6B-409B96F8C13E}" type="slidenum">
              <a:rPr lang="en-US" altLang="tr-TR" sz="1200">
                <a:latin typeface="Tahoma" panose="020B0604030504040204" pitchFamily="34" charset="0"/>
              </a:rPr>
              <a:pPr/>
              <a:t>32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1059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35025"/>
            <a:ext cx="60563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6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147638"/>
            <a:ext cx="7772400" cy="979487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HTTP response status codes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1059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889000" y="2554288"/>
            <a:ext cx="8075613" cy="41687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tr-TR" sz="2400" b="1" smtClean="0">
                <a:solidFill>
                  <a:srgbClr val="CC0000"/>
                </a:solidFill>
                <a:latin typeface="Courier New" panose="02070309020205020404" pitchFamily="49" charset="0"/>
              </a:rPr>
              <a:t>200 OK</a:t>
            </a:r>
            <a:endParaRPr lang="en-US" altLang="tr-TR" sz="2400" smtClean="0">
              <a:solidFill>
                <a:srgbClr val="CC0000"/>
              </a:solidFill>
              <a:latin typeface="Gill Sans MT" pitchFamily="1" charset="0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tr-TR" sz="2000" smtClean="0">
                <a:latin typeface="Gill Sans MT" pitchFamily="1" charset="0"/>
              </a:rPr>
              <a:t>request succeeded, requested object later in this msg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tr-TR" sz="2400" b="1" smtClean="0">
                <a:solidFill>
                  <a:srgbClr val="CC0000"/>
                </a:solidFill>
                <a:latin typeface="Courier New" panose="02070309020205020404" pitchFamily="49" charset="0"/>
              </a:rPr>
              <a:t>301 Moved Permanently</a:t>
            </a:r>
            <a:endParaRPr lang="en-US" altLang="tr-TR" sz="2400" smtClean="0">
              <a:solidFill>
                <a:srgbClr val="CC0000"/>
              </a:solidFill>
              <a:latin typeface="Gill Sans MT" pitchFamily="1" charset="0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tr-TR" sz="2000" smtClean="0">
                <a:latin typeface="Gill Sans MT" pitchFamily="1" charset="0"/>
              </a:rPr>
              <a:t>requested object moved, new location specified later in this msg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tr-TR" sz="2400" b="1" smtClean="0">
                <a:solidFill>
                  <a:srgbClr val="CC0000"/>
                </a:solidFill>
                <a:latin typeface="Courier New" panose="02070309020205020404" pitchFamily="49" charset="0"/>
              </a:rPr>
              <a:t>400 Bad Request</a:t>
            </a:r>
            <a:endParaRPr lang="en-US" altLang="tr-TR" sz="2400" smtClean="0">
              <a:solidFill>
                <a:srgbClr val="CC0000"/>
              </a:solidFill>
              <a:latin typeface="Gill Sans MT" pitchFamily="1" charset="0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tr-TR" sz="2000" smtClean="0">
                <a:latin typeface="Gill Sans MT" pitchFamily="1" charset="0"/>
              </a:rPr>
              <a:t>request msg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tr-TR" sz="2400" b="1" smtClean="0">
                <a:solidFill>
                  <a:srgbClr val="CC0000"/>
                </a:solidFill>
                <a:latin typeface="Courier New" panose="02070309020205020404" pitchFamily="49" charset="0"/>
              </a:rPr>
              <a:t>404 Not Found</a:t>
            </a:r>
            <a:endParaRPr lang="en-US" altLang="tr-TR" sz="2400" smtClean="0">
              <a:solidFill>
                <a:srgbClr val="CC0000"/>
              </a:solidFill>
              <a:latin typeface="Gill Sans MT" pitchFamily="1" charset="0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tr-TR" sz="2000" smtClean="0">
                <a:latin typeface="Gill Sans MT" pitchFamily="1" charset="0"/>
              </a:rPr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anose="05000000000000000000" pitchFamily="2" charset="2"/>
              <a:buNone/>
            </a:pPr>
            <a:r>
              <a:rPr lang="en-US" altLang="tr-TR" sz="2400" b="1" smtClean="0">
                <a:solidFill>
                  <a:srgbClr val="CC0000"/>
                </a:solidFill>
                <a:latin typeface="Courier New" panose="02070309020205020404" pitchFamily="49" charset="0"/>
              </a:rPr>
              <a:t>505 HTTP Version Not Supported</a:t>
            </a:r>
            <a:endParaRPr lang="en-US" altLang="tr-TR" sz="2400" smtClean="0">
              <a:solidFill>
                <a:srgbClr val="CC0000"/>
              </a:solidFill>
              <a:latin typeface="Gill Sans MT" pitchFamily="1" charset="0"/>
            </a:endParaRPr>
          </a:p>
        </p:txBody>
      </p:sp>
      <p:sp>
        <p:nvSpPr>
          <p:cNvPr id="110598" name="Rectangle 5"/>
          <p:cNvSpPr>
            <a:spLocks noChangeArrowheads="1"/>
          </p:cNvSpPr>
          <p:nvPr/>
        </p:nvSpPr>
        <p:spPr bwMode="auto">
          <a:xfrm>
            <a:off x="488950" y="1190625"/>
            <a:ext cx="81121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800"/>
              <a:t>status code appears in 1st line in server-to-client response message.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800"/>
              <a:t>some sample codes</a:t>
            </a:r>
            <a:r>
              <a:rPr lang="en-US" altLang="tr-TR" sz="2400">
                <a:latin typeface="Comic Sans MS" panose="030F0702030302020204" pitchFamily="66" charset="0"/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26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6B4B5AE6-6D67-49DF-B864-01FBB9372BF5}" type="slidenum">
              <a:rPr lang="en-US" altLang="tr-TR" sz="1200">
                <a:latin typeface="Tahoma" panose="020B0604030504040204" pitchFamily="34" charset="0"/>
              </a:rPr>
              <a:pPr/>
              <a:t>33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12643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8" y="879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4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192088"/>
            <a:ext cx="8455025" cy="979487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Trying out HTTP (client side) for yourself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1264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0525" y="1390650"/>
            <a:ext cx="8096250" cy="4667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latin typeface="Gill Sans MT" pitchFamily="1" charset="0"/>
              </a:rPr>
              <a:t>1. Telnet to your favorite Web server:</a:t>
            </a:r>
          </a:p>
          <a:p>
            <a:pPr lvl="2">
              <a:buFontTx/>
              <a:buNone/>
            </a:pPr>
            <a:endParaRPr lang="en-US" altLang="tr-TR" sz="1800" smtClean="0"/>
          </a:p>
        </p:txBody>
      </p:sp>
      <p:sp>
        <p:nvSpPr>
          <p:cNvPr id="112646" name="Text Box 5"/>
          <p:cNvSpPr txBox="1">
            <a:spLocks noChangeArrowheads="1"/>
          </p:cNvSpPr>
          <p:nvPr/>
        </p:nvSpPr>
        <p:spPr bwMode="auto">
          <a:xfrm>
            <a:off x="3981450" y="2155825"/>
            <a:ext cx="44259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opens TCP connection to port 80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(default HTTP server port) at cis.poly.edu.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anything typed in sent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to port 80 at cis.poly.edu</a:t>
            </a:r>
            <a:endParaRPr lang="en-US" altLang="tr-TR" sz="2400"/>
          </a:p>
        </p:txBody>
      </p:sp>
      <p:sp>
        <p:nvSpPr>
          <p:cNvPr id="112647" name="Text Box 6"/>
          <p:cNvSpPr txBox="1">
            <a:spLocks noChangeArrowheads="1"/>
          </p:cNvSpPr>
          <p:nvPr/>
        </p:nvSpPr>
        <p:spPr bwMode="auto">
          <a:xfrm>
            <a:off x="692150" y="2190750"/>
            <a:ext cx="31877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solidFill>
                  <a:srgbClr val="CC0000"/>
                </a:solidFill>
                <a:latin typeface="Courier New" panose="02070309020205020404" pitchFamily="49" charset="0"/>
              </a:rPr>
              <a:t>telnet cis.poly.edu 80</a:t>
            </a:r>
            <a:endParaRPr lang="en-US" altLang="tr-TR" sz="2800">
              <a:solidFill>
                <a:srgbClr val="CC0000"/>
              </a:solidFill>
            </a:endParaRPr>
          </a:p>
        </p:txBody>
      </p:sp>
      <p:sp>
        <p:nvSpPr>
          <p:cNvPr id="112648" name="Rectangle 7"/>
          <p:cNvSpPr>
            <a:spLocks noChangeArrowheads="1"/>
          </p:cNvSpPr>
          <p:nvPr/>
        </p:nvSpPr>
        <p:spPr bwMode="auto">
          <a:xfrm>
            <a:off x="361950" y="3600450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/>
              <a:t>2. type in a GET HTTP request:</a:t>
            </a:r>
          </a:p>
          <a:p>
            <a:pPr lvl="2">
              <a:buClrTx/>
              <a:buSzTx/>
              <a:buFontTx/>
              <a:buNone/>
            </a:pPr>
            <a:endParaRPr lang="en-US" altLang="tr-TR" sz="1800">
              <a:latin typeface="Comic Sans MS" panose="030F0702030302020204" pitchFamily="66" charset="0"/>
            </a:endParaRPr>
          </a:p>
        </p:txBody>
      </p:sp>
      <p:sp>
        <p:nvSpPr>
          <p:cNvPr id="112649" name="Text Box 8"/>
          <p:cNvSpPr txBox="1">
            <a:spLocks noChangeArrowheads="1"/>
          </p:cNvSpPr>
          <p:nvPr/>
        </p:nvSpPr>
        <p:spPr bwMode="auto">
          <a:xfrm>
            <a:off x="1382713" y="4184650"/>
            <a:ext cx="2914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solidFill>
                  <a:srgbClr val="CC0000"/>
                </a:solidFill>
                <a:latin typeface="Courier New" panose="02070309020205020404" pitchFamily="49" charset="0"/>
              </a:rPr>
              <a:t>GET /~ross/ HTTP/1.1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solidFill>
                  <a:srgbClr val="CC0000"/>
                </a:solidFill>
                <a:latin typeface="Courier New" panose="02070309020205020404" pitchFamily="49" charset="0"/>
              </a:rPr>
              <a:t>Host: cis.poly.edu</a:t>
            </a:r>
            <a:endParaRPr lang="en-US" altLang="tr-TR" sz="1800">
              <a:solidFill>
                <a:srgbClr val="CC0000"/>
              </a:solidFill>
              <a:latin typeface="Courier New" panose="02070309020205020404" pitchFamily="49" charset="0"/>
            </a:endParaRPr>
          </a:p>
        </p:txBody>
      </p:sp>
      <p:sp>
        <p:nvSpPr>
          <p:cNvPr id="112650" name="Text Box 11"/>
          <p:cNvSpPr txBox="1">
            <a:spLocks noChangeArrowheads="1"/>
          </p:cNvSpPr>
          <p:nvPr/>
        </p:nvSpPr>
        <p:spPr bwMode="auto">
          <a:xfrm>
            <a:off x="4848225" y="4098925"/>
            <a:ext cx="30924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by typing this in (hit carriage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return twice), you send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this minimal (but complete)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GET request to HTTP server</a:t>
            </a:r>
            <a:endParaRPr lang="en-US" altLang="tr-TR" sz="2400"/>
          </a:p>
        </p:txBody>
      </p:sp>
      <p:sp>
        <p:nvSpPr>
          <p:cNvPr id="112651" name="Freeform 12"/>
          <p:cNvSpPr>
            <a:spLocks/>
          </p:cNvSpPr>
          <p:nvPr/>
        </p:nvSpPr>
        <p:spPr bwMode="auto">
          <a:xfrm>
            <a:off x="4029075" y="2162175"/>
            <a:ext cx="247650" cy="1181100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12652" name="Freeform 13"/>
          <p:cNvSpPr>
            <a:spLocks/>
          </p:cNvSpPr>
          <p:nvPr/>
        </p:nvSpPr>
        <p:spPr bwMode="auto">
          <a:xfrm>
            <a:off x="4829175" y="4067175"/>
            <a:ext cx="257175" cy="1190625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12653" name="Rectangle 14"/>
          <p:cNvSpPr>
            <a:spLocks noChangeArrowheads="1"/>
          </p:cNvSpPr>
          <p:nvPr/>
        </p:nvSpPr>
        <p:spPr bwMode="auto">
          <a:xfrm>
            <a:off x="361950" y="5429250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/>
              <a:t>3. look at response message sent by HTTP server!</a:t>
            </a:r>
          </a:p>
        </p:txBody>
      </p:sp>
      <p:sp>
        <p:nvSpPr>
          <p:cNvPr id="112654" name="Text Box 17"/>
          <p:cNvSpPr txBox="1">
            <a:spLocks noChangeArrowheads="1"/>
          </p:cNvSpPr>
          <p:nvPr/>
        </p:nvSpPr>
        <p:spPr bwMode="auto">
          <a:xfrm>
            <a:off x="409575" y="6029325"/>
            <a:ext cx="810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>
                <a:latin typeface="Gill Sans MT" pitchFamily="1" charset="0"/>
              </a:rPr>
              <a:t>(or use Wireshark to look at captured HTTP request/response)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46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587F3FBC-0907-42A0-A0DE-DF85EF9A3DD0}" type="slidenum">
              <a:rPr lang="en-US" altLang="tr-TR" sz="1200">
                <a:latin typeface="Tahoma" panose="020B0604030504040204" pitchFamily="34" charset="0"/>
              </a:rPr>
              <a:pPr/>
              <a:t>34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146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User-server state: cookies</a:t>
            </a:r>
          </a:p>
        </p:txBody>
      </p:sp>
      <p:sp>
        <p:nvSpPr>
          <p:cNvPr id="11469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887912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z="2400" smtClean="0">
                <a:latin typeface="Gill Sans MT" pitchFamily="1" charset="0"/>
              </a:rPr>
              <a:t>many Web sites use cookies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z="2000" smtClean="0">
                <a:latin typeface="Gill Sans MT" pitchFamily="1" charset="0"/>
              </a:rPr>
              <a:t>1) </a:t>
            </a:r>
            <a:r>
              <a:rPr lang="en-US" altLang="tr-TR" smtClean="0">
                <a:latin typeface="Gill Sans MT" pitchFamily="1" charset="0"/>
              </a:rPr>
              <a:t>cookie header line of HTTP </a:t>
            </a:r>
            <a:r>
              <a:rPr lang="en-US" altLang="tr-TR" i="1" smtClean="0">
                <a:latin typeface="Gill Sans MT" pitchFamily="1" charset="0"/>
              </a:rPr>
              <a:t>response</a:t>
            </a:r>
            <a:r>
              <a:rPr lang="en-US" altLang="tr-TR" smtClean="0">
                <a:latin typeface="Gill Sans MT" pitchFamily="1" charset="0"/>
              </a:rPr>
              <a:t> message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2) cookie header line in next HTTP </a:t>
            </a:r>
            <a:r>
              <a:rPr lang="en-US" altLang="tr-TR" i="1" smtClean="0">
                <a:latin typeface="Gill Sans MT" pitchFamily="1" charset="0"/>
              </a:rPr>
              <a:t>request</a:t>
            </a:r>
            <a:r>
              <a:rPr lang="en-US" altLang="tr-TR" smtClean="0">
                <a:latin typeface="Gill Sans MT" pitchFamily="1" charset="0"/>
              </a:rPr>
              <a:t> message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3) cookie file kept on user</a:t>
            </a:r>
            <a:r>
              <a:rPr lang="ja-JP" altLang="en-US" smtClean="0">
                <a:latin typeface="Gill Sans MT" pitchFamily="1" charset="0"/>
              </a:rPr>
              <a:t>’</a:t>
            </a:r>
            <a:r>
              <a:rPr lang="en-US" altLang="ja-JP" smtClean="0">
                <a:latin typeface="Gill Sans MT" pitchFamily="1" charset="0"/>
              </a:rPr>
              <a:t>s host, managed by user</a:t>
            </a:r>
            <a:r>
              <a:rPr lang="ja-JP" altLang="en-US" smtClean="0">
                <a:latin typeface="Gill Sans MT" pitchFamily="1" charset="0"/>
              </a:rPr>
              <a:t>’</a:t>
            </a:r>
            <a:r>
              <a:rPr lang="en-US" altLang="ja-JP" smtClean="0">
                <a:latin typeface="Gill Sans MT" pitchFamily="1" charset="0"/>
              </a:rPr>
              <a:t>s browser</a:t>
            </a:r>
          </a:p>
          <a:p>
            <a:pPr lvl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4) back-end database at Web site</a:t>
            </a:r>
          </a:p>
        </p:txBody>
      </p:sp>
      <p:sp>
        <p:nvSpPr>
          <p:cNvPr id="11469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25950" y="1392238"/>
            <a:ext cx="4059238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example:</a:t>
            </a:r>
          </a:p>
          <a:p>
            <a:r>
              <a:rPr lang="en-US" altLang="tr-TR" sz="2400" smtClean="0">
                <a:latin typeface="Gill Sans MT" pitchFamily="1" charset="0"/>
              </a:rPr>
              <a:t>Susan always access Internet from PC</a:t>
            </a:r>
          </a:p>
          <a:p>
            <a:r>
              <a:rPr lang="en-US" altLang="tr-TR" sz="2400" smtClean="0">
                <a:latin typeface="Gill Sans MT" pitchFamily="1" charset="0"/>
              </a:rPr>
              <a:t>visits specific e-commerce site for first time</a:t>
            </a:r>
          </a:p>
          <a:p>
            <a:r>
              <a:rPr lang="en-US" altLang="tr-TR" sz="2400" smtClean="0">
                <a:latin typeface="Gill Sans MT" pitchFamily="1" charset="0"/>
              </a:rPr>
              <a:t>when initial HTTP requests arrives at site, site creates: 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unique ID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entry in backend database for ID</a:t>
            </a:r>
          </a:p>
        </p:txBody>
      </p:sp>
      <p:pic>
        <p:nvPicPr>
          <p:cNvPr id="114694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046163"/>
            <a:ext cx="6126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67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B6800140-E558-4355-B6BB-779850838569}" type="slidenum">
              <a:rPr lang="en-US" altLang="tr-TR" sz="1200">
                <a:latin typeface="Tahoma" panose="020B0604030504040204" pitchFamily="34" charset="0"/>
              </a:rPr>
              <a:pPr/>
              <a:t>35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16739" name="Picture 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788988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40" name="Rectangle 2"/>
          <p:cNvSpPr>
            <a:spLocks noGrp="1" noChangeArrowheads="1"/>
          </p:cNvSpPr>
          <p:nvPr>
            <p:ph type="title"/>
          </p:nvPr>
        </p:nvSpPr>
        <p:spPr>
          <a:xfrm>
            <a:off x="431800" y="153988"/>
            <a:ext cx="7772400" cy="773112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Cookies: keeping </a:t>
            </a:r>
            <a:r>
              <a:rPr lang="ja-JP" altLang="en-US" sz="3600" smtClean="0">
                <a:latin typeface="Gill Sans MT" pitchFamily="1" charset="0"/>
              </a:rPr>
              <a:t>“</a:t>
            </a:r>
            <a:r>
              <a:rPr lang="en-US" altLang="ja-JP" sz="3600" smtClean="0">
                <a:latin typeface="Gill Sans MT" pitchFamily="1" charset="0"/>
              </a:rPr>
              <a:t>state</a:t>
            </a:r>
            <a:r>
              <a:rPr lang="ja-JP" altLang="en-US" sz="3600" smtClean="0">
                <a:latin typeface="Gill Sans MT" pitchFamily="1" charset="0"/>
              </a:rPr>
              <a:t>”</a:t>
            </a:r>
            <a:r>
              <a:rPr lang="en-US" altLang="ja-JP" sz="3600" smtClean="0">
                <a:latin typeface="Gill Sans MT" pitchFamily="1" charset="0"/>
              </a:rPr>
              <a:t> (cont.)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16741" name="Text Box 5"/>
          <p:cNvSpPr txBox="1">
            <a:spLocks noChangeArrowheads="1"/>
          </p:cNvSpPr>
          <p:nvPr/>
        </p:nvSpPr>
        <p:spPr bwMode="auto">
          <a:xfrm>
            <a:off x="1052513" y="12271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16742" name="Text Box 6"/>
          <p:cNvSpPr txBox="1">
            <a:spLocks noChangeArrowheads="1"/>
          </p:cNvSpPr>
          <p:nvPr/>
        </p:nvSpPr>
        <p:spPr bwMode="auto">
          <a:xfrm>
            <a:off x="5973763" y="12731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server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2200275" y="4227513"/>
            <a:ext cx="3305175" cy="425450"/>
            <a:chOff x="1386" y="2663"/>
            <a:chExt cx="2082" cy="268"/>
          </a:xfrm>
        </p:grpSpPr>
        <p:sp>
          <p:nvSpPr>
            <p:cNvPr id="116823" name="Line 16"/>
            <p:cNvSpPr>
              <a:spLocks noChangeShapeType="1"/>
            </p:cNvSpPr>
            <p:nvPr/>
          </p:nvSpPr>
          <p:spPr bwMode="auto">
            <a:xfrm flipH="1">
              <a:off x="1386" y="266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grpSp>
          <p:nvGrpSpPr>
            <p:cNvPr id="116824" name="Group 17"/>
            <p:cNvGrpSpPr>
              <a:grpSpLocks/>
            </p:cNvGrpSpPr>
            <p:nvPr/>
          </p:nvGrpSpPr>
          <p:grpSpPr bwMode="auto">
            <a:xfrm>
              <a:off x="1553" y="2694"/>
              <a:ext cx="1743" cy="237"/>
              <a:chOff x="3268" y="2846"/>
              <a:chExt cx="1743" cy="237"/>
            </a:xfrm>
          </p:grpSpPr>
          <p:sp>
            <p:nvSpPr>
              <p:cNvPr id="116825" name="Rectangle 18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6826" name="Text Box 19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/>
                  <a:t>usual http response msg</a:t>
                </a:r>
                <a:endParaRPr lang="en-US" altLang="tr-TR" sz="2400"/>
              </a:p>
            </p:txBody>
          </p:sp>
        </p:grpSp>
      </p:grpSp>
      <p:grpSp>
        <p:nvGrpSpPr>
          <p:cNvPr id="4" name="Group 94"/>
          <p:cNvGrpSpPr>
            <a:grpSpLocks/>
          </p:cNvGrpSpPr>
          <p:nvPr/>
        </p:nvGrpSpPr>
        <p:grpSpPr bwMode="auto">
          <a:xfrm>
            <a:off x="2209800" y="6145213"/>
            <a:ext cx="3305175" cy="407987"/>
            <a:chOff x="1392" y="3605"/>
            <a:chExt cx="2082" cy="257"/>
          </a:xfrm>
        </p:grpSpPr>
        <p:sp>
          <p:nvSpPr>
            <p:cNvPr id="116819" name="Line 24"/>
            <p:cNvSpPr>
              <a:spLocks noChangeShapeType="1"/>
            </p:cNvSpPr>
            <p:nvPr/>
          </p:nvSpPr>
          <p:spPr bwMode="auto">
            <a:xfrm flipH="1">
              <a:off x="1392" y="360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grpSp>
          <p:nvGrpSpPr>
            <p:cNvPr id="116820" name="Group 25"/>
            <p:cNvGrpSpPr>
              <a:grpSpLocks/>
            </p:cNvGrpSpPr>
            <p:nvPr/>
          </p:nvGrpSpPr>
          <p:grpSpPr bwMode="auto">
            <a:xfrm>
              <a:off x="1552" y="3625"/>
              <a:ext cx="1743" cy="237"/>
              <a:chOff x="3268" y="2846"/>
              <a:chExt cx="1743" cy="237"/>
            </a:xfrm>
          </p:grpSpPr>
          <p:sp>
            <p:nvSpPr>
              <p:cNvPr id="116821" name="Rectangle 26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6822" name="Text Box 27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/>
                  <a:t>usual http response msg</a:t>
                </a:r>
                <a:endParaRPr lang="en-US" altLang="tr-TR" sz="2400"/>
              </a:p>
            </p:txBody>
          </p:sp>
        </p:grpSp>
      </p:grpSp>
      <p:sp>
        <p:nvSpPr>
          <p:cNvPr id="50235" name="Text Box 59"/>
          <p:cNvSpPr txBox="1">
            <a:spLocks noChangeArrowheads="1"/>
          </p:cNvSpPr>
          <p:nvPr/>
        </p:nvSpPr>
        <p:spPr bwMode="auto">
          <a:xfrm>
            <a:off x="981075" y="2454275"/>
            <a:ext cx="1787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cookie file</a:t>
            </a:r>
          </a:p>
        </p:txBody>
      </p:sp>
      <p:sp>
        <p:nvSpPr>
          <p:cNvPr id="50242" name="Text Box 66"/>
          <p:cNvSpPr txBox="1">
            <a:spLocks noChangeArrowheads="1"/>
          </p:cNvSpPr>
          <p:nvPr/>
        </p:nvSpPr>
        <p:spPr bwMode="auto">
          <a:xfrm>
            <a:off x="0" y="4878388"/>
            <a:ext cx="1733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one week later:</a:t>
            </a:r>
          </a:p>
        </p:txBody>
      </p:sp>
      <p:grpSp>
        <p:nvGrpSpPr>
          <p:cNvPr id="6" name="Group 89"/>
          <p:cNvGrpSpPr>
            <a:grpSpLocks/>
          </p:cNvGrpSpPr>
          <p:nvPr/>
        </p:nvGrpSpPr>
        <p:grpSpPr bwMode="auto">
          <a:xfrm>
            <a:off x="2209800" y="3589338"/>
            <a:ext cx="5638800" cy="1028700"/>
            <a:chOff x="1392" y="2261"/>
            <a:chExt cx="3552" cy="648"/>
          </a:xfrm>
        </p:grpSpPr>
        <p:sp>
          <p:nvSpPr>
            <p:cNvPr id="116812" name="Line 12"/>
            <p:cNvSpPr>
              <a:spLocks noChangeShapeType="1"/>
            </p:cNvSpPr>
            <p:nvPr/>
          </p:nvSpPr>
          <p:spPr bwMode="auto">
            <a:xfrm>
              <a:off x="1392" y="235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16813" name="Text Box 15"/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b="1"/>
                <a:t>cookie: 1678</a:t>
              </a:r>
            </a:p>
          </p:txBody>
        </p:sp>
        <p:sp>
          <p:nvSpPr>
            <p:cNvPr id="116814" name="Text Box 28"/>
            <p:cNvSpPr txBox="1">
              <a:spLocks noChangeArrowheads="1"/>
            </p:cNvSpPr>
            <p:nvPr/>
          </p:nvSpPr>
          <p:spPr bwMode="auto">
            <a:xfrm>
              <a:off x="3554" y="233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16815" name="Line 42"/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grpSp>
          <p:nvGrpSpPr>
            <p:cNvPr id="116816" name="Group 83"/>
            <p:cNvGrpSpPr>
              <a:grpSpLocks/>
            </p:cNvGrpSpPr>
            <p:nvPr/>
          </p:nvGrpSpPr>
          <p:grpSpPr bwMode="auto">
            <a:xfrm>
              <a:off x="4306" y="2363"/>
              <a:ext cx="564" cy="231"/>
              <a:chOff x="4306" y="2273"/>
              <a:chExt cx="564" cy="231"/>
            </a:xfrm>
          </p:grpSpPr>
          <p:sp>
            <p:nvSpPr>
              <p:cNvPr id="116817" name="Rectangle 72"/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6818" name="Text Box 43"/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6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/>
                  <a:t>access</a:t>
                </a:r>
              </a:p>
            </p:txBody>
          </p:sp>
        </p:grpSp>
      </p:grpSp>
      <p:grpSp>
        <p:nvGrpSpPr>
          <p:cNvPr id="116748" name="Group 81"/>
          <p:cNvGrpSpPr>
            <a:grpSpLocks/>
          </p:cNvGrpSpPr>
          <p:nvPr/>
        </p:nvGrpSpPr>
        <p:grpSpPr bwMode="auto">
          <a:xfrm>
            <a:off x="936625" y="1922463"/>
            <a:ext cx="1068388" cy="565150"/>
            <a:chOff x="476" y="1047"/>
            <a:chExt cx="906" cy="486"/>
          </a:xfrm>
        </p:grpSpPr>
        <p:sp>
          <p:nvSpPr>
            <p:cNvPr id="116810" name="AutoShape 67"/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16811" name="Text Box 60"/>
            <p:cNvSpPr txBox="1">
              <a:spLocks noChangeArrowheads="1"/>
            </p:cNvSpPr>
            <p:nvPr/>
          </p:nvSpPr>
          <p:spPr bwMode="auto">
            <a:xfrm>
              <a:off x="476" y="1134"/>
              <a:ext cx="874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 b="1">
                  <a:solidFill>
                    <a:schemeClr val="bg1"/>
                  </a:solidFill>
                </a:rPr>
                <a:t>ebay 8734</a:t>
              </a:r>
            </a:p>
          </p:txBody>
        </p:sp>
      </p:grpSp>
      <p:grpSp>
        <p:nvGrpSpPr>
          <p:cNvPr id="9" name="Group 95"/>
          <p:cNvGrpSpPr>
            <a:grpSpLocks/>
          </p:cNvGrpSpPr>
          <p:nvPr/>
        </p:nvGrpSpPr>
        <p:grpSpPr bwMode="auto">
          <a:xfrm>
            <a:off x="2200275" y="2106613"/>
            <a:ext cx="5921375" cy="1296987"/>
            <a:chOff x="1386" y="1327"/>
            <a:chExt cx="3730" cy="817"/>
          </a:xfrm>
        </p:grpSpPr>
        <p:sp>
          <p:nvSpPr>
            <p:cNvPr id="116803" name="Line 4"/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16804" name="Text Box 8"/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usual http request msg</a:t>
              </a:r>
            </a:p>
          </p:txBody>
        </p:sp>
        <p:sp>
          <p:nvSpPr>
            <p:cNvPr id="116805" name="Text Box 31"/>
            <p:cNvSpPr txBox="1">
              <a:spLocks noChangeArrowheads="1"/>
            </p:cNvSpPr>
            <p:nvPr/>
          </p:nvSpPr>
          <p:spPr bwMode="auto">
            <a:xfrm>
              <a:off x="3341" y="1390"/>
              <a:ext cx="1084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99"/>
                  </a:solidFill>
                </a:rPr>
                <a:t>Amazon server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99"/>
                  </a:solidFill>
                </a:rPr>
                <a:t>creates ID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99"/>
                  </a:solidFill>
                </a:rPr>
                <a:t>1678 for user</a:t>
              </a:r>
            </a:p>
          </p:txBody>
        </p:sp>
        <p:grpSp>
          <p:nvGrpSpPr>
            <p:cNvPr id="116806" name="Group 82"/>
            <p:cNvGrpSpPr>
              <a:grpSpLocks/>
            </p:cNvGrpSpPr>
            <p:nvPr/>
          </p:nvGrpSpPr>
          <p:grpSpPr bwMode="auto">
            <a:xfrm>
              <a:off x="4377" y="1730"/>
              <a:ext cx="739" cy="414"/>
              <a:chOff x="4377" y="1640"/>
              <a:chExt cx="739" cy="414"/>
            </a:xfrm>
          </p:grpSpPr>
          <p:sp>
            <p:nvSpPr>
              <p:cNvPr id="116807" name="Line 40"/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16808" name="Rectangle 73"/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6809" name="Text Box 41"/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/>
                  <a:t>create</a:t>
                </a:r>
              </a:p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/>
                  <a:t>    entry</a:t>
                </a:r>
              </a:p>
            </p:txBody>
          </p:sp>
        </p:grpSp>
      </p:grpSp>
      <p:grpSp>
        <p:nvGrpSpPr>
          <p:cNvPr id="11" name="Group 88"/>
          <p:cNvGrpSpPr>
            <a:grpSpLocks/>
          </p:cNvGrpSpPr>
          <p:nvPr/>
        </p:nvGrpSpPr>
        <p:grpSpPr bwMode="auto">
          <a:xfrm>
            <a:off x="919163" y="2676525"/>
            <a:ext cx="4392612" cy="871538"/>
            <a:chOff x="459" y="1637"/>
            <a:chExt cx="3027" cy="704"/>
          </a:xfrm>
        </p:grpSpPr>
        <p:sp>
          <p:nvSpPr>
            <p:cNvPr id="116798" name="Line 9"/>
            <p:cNvSpPr>
              <a:spLocks noChangeShapeType="1"/>
            </p:cNvSpPr>
            <p:nvPr/>
          </p:nvSpPr>
          <p:spPr bwMode="auto">
            <a:xfrm flipH="1">
              <a:off x="1404" y="163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16799" name="Text Box 11"/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4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usual http response 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b="1"/>
                <a:t>set-cookie: 1678</a:t>
              </a:r>
              <a:r>
                <a:rPr lang="en-US" altLang="tr-TR" b="1">
                  <a:latin typeface="Courier New" panose="02070309020205020404" pitchFamily="49" charset="0"/>
                </a:rPr>
                <a:t> </a:t>
              </a:r>
            </a:p>
          </p:txBody>
        </p:sp>
        <p:grpSp>
          <p:nvGrpSpPr>
            <p:cNvPr id="116800" name="Group 76"/>
            <p:cNvGrpSpPr>
              <a:grpSpLocks/>
            </p:cNvGrpSpPr>
            <p:nvPr/>
          </p:nvGrpSpPr>
          <p:grpSpPr bwMode="auto">
            <a:xfrm>
              <a:off x="459" y="1836"/>
              <a:ext cx="1004" cy="505"/>
              <a:chOff x="684" y="1746"/>
              <a:chExt cx="1004" cy="505"/>
            </a:xfrm>
          </p:grpSpPr>
          <p:sp>
            <p:nvSpPr>
              <p:cNvPr id="116801" name="AutoShape 74"/>
              <p:cNvSpPr>
                <a:spLocks noChangeArrowheads="1"/>
              </p:cNvSpPr>
              <p:nvPr/>
            </p:nvSpPr>
            <p:spPr bwMode="auto">
              <a:xfrm>
                <a:off x="735" y="1746"/>
                <a:ext cx="829" cy="486"/>
              </a:xfrm>
              <a:prstGeom prst="can">
                <a:avLst>
                  <a:gd name="adj" fmla="val 25000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6802" name="Text Box 75"/>
              <p:cNvSpPr txBox="1">
                <a:spLocks noChangeArrowheads="1"/>
              </p:cNvSpPr>
              <p:nvPr/>
            </p:nvSpPr>
            <p:spPr bwMode="auto">
              <a:xfrm>
                <a:off x="684" y="1833"/>
                <a:ext cx="1004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 b="1">
                    <a:solidFill>
                      <a:schemeClr val="bg1"/>
                    </a:solidFill>
                  </a:rPr>
                  <a:t>ebay 8734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400" b="1">
                    <a:solidFill>
                      <a:schemeClr val="bg1"/>
                    </a:solidFill>
                  </a:rPr>
                  <a:t>amazon 1678</a:t>
                </a:r>
              </a:p>
            </p:txBody>
          </p:sp>
        </p:grpSp>
      </p:grpSp>
      <p:grpSp>
        <p:nvGrpSpPr>
          <p:cNvPr id="13" name="Group 93"/>
          <p:cNvGrpSpPr>
            <a:grpSpLocks/>
          </p:cNvGrpSpPr>
          <p:nvPr/>
        </p:nvGrpSpPr>
        <p:grpSpPr bwMode="auto">
          <a:xfrm>
            <a:off x="2181225" y="4603750"/>
            <a:ext cx="5705475" cy="1901825"/>
            <a:chOff x="1374" y="2641"/>
            <a:chExt cx="3594" cy="1198"/>
          </a:xfrm>
        </p:grpSpPr>
        <p:sp>
          <p:nvSpPr>
            <p:cNvPr id="116793" name="Line 20"/>
            <p:cNvSpPr>
              <a:spLocks noChangeShapeType="1"/>
            </p:cNvSpPr>
            <p:nvPr/>
          </p:nvSpPr>
          <p:spPr bwMode="auto">
            <a:xfrm>
              <a:off x="1374" y="329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16794" name="Text Box 23"/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b="1"/>
                <a:t>cookie: 1678</a:t>
              </a:r>
            </a:p>
          </p:txBody>
        </p:sp>
        <p:sp>
          <p:nvSpPr>
            <p:cNvPr id="116795" name="Text Box 29"/>
            <p:cNvSpPr txBox="1">
              <a:spLocks noChangeArrowheads="1"/>
            </p:cNvSpPr>
            <p:nvPr/>
          </p:nvSpPr>
          <p:spPr bwMode="auto">
            <a:xfrm>
              <a:off x="3584" y="326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16796" name="Line 44"/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16797" name="Text Box 71"/>
            <p:cNvSpPr txBox="1">
              <a:spLocks noChangeArrowheads="1"/>
            </p:cNvSpPr>
            <p:nvPr/>
          </p:nvSpPr>
          <p:spPr bwMode="auto">
            <a:xfrm>
              <a:off x="4287" y="2939"/>
              <a:ext cx="564" cy="2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access</a:t>
              </a:r>
            </a:p>
          </p:txBody>
        </p:sp>
      </p:grpSp>
      <p:grpSp>
        <p:nvGrpSpPr>
          <p:cNvPr id="14" name="Group 77"/>
          <p:cNvGrpSpPr>
            <a:grpSpLocks/>
          </p:cNvGrpSpPr>
          <p:nvPr/>
        </p:nvGrpSpPr>
        <p:grpSpPr bwMode="auto">
          <a:xfrm>
            <a:off x="865188" y="5351463"/>
            <a:ext cx="1389062" cy="633412"/>
            <a:chOff x="684" y="1746"/>
            <a:chExt cx="1004" cy="486"/>
          </a:xfrm>
        </p:grpSpPr>
        <p:sp>
          <p:nvSpPr>
            <p:cNvPr id="116791" name="AutoShape 78"/>
            <p:cNvSpPr>
              <a:spLocks noChangeArrowheads="1"/>
            </p:cNvSpPr>
            <p:nvPr/>
          </p:nvSpPr>
          <p:spPr bwMode="auto">
            <a:xfrm>
              <a:off x="735" y="1746"/>
              <a:ext cx="829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16792" name="Text Box 79"/>
            <p:cNvSpPr txBox="1">
              <a:spLocks noChangeArrowheads="1"/>
            </p:cNvSpPr>
            <p:nvPr/>
          </p:nvSpPr>
          <p:spPr bwMode="auto">
            <a:xfrm>
              <a:off x="684" y="1833"/>
              <a:ext cx="1004" cy="3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 b="1">
                  <a:solidFill>
                    <a:schemeClr val="bg1"/>
                  </a:solidFill>
                </a:rPr>
                <a:t>ebay 8734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 b="1">
                  <a:solidFill>
                    <a:schemeClr val="bg1"/>
                  </a:solidFill>
                </a:rPr>
                <a:t>amazon 1678</a:t>
              </a:r>
            </a:p>
          </p:txBody>
        </p:sp>
      </p:grpSp>
      <p:sp>
        <p:nvSpPr>
          <p:cNvPr id="116753" name="Text Box 80"/>
          <p:cNvSpPr txBox="1">
            <a:spLocks noChangeArrowheads="1"/>
          </p:cNvSpPr>
          <p:nvPr/>
        </p:nvSpPr>
        <p:spPr bwMode="auto">
          <a:xfrm>
            <a:off x="7842250" y="2692400"/>
            <a:ext cx="1123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backend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database</a:t>
            </a:r>
          </a:p>
        </p:txBody>
      </p:sp>
      <p:sp>
        <p:nvSpPr>
          <p:cNvPr id="116754" name="AutoShape 327"/>
          <p:cNvSpPr>
            <a:spLocks noChangeArrowheads="1"/>
          </p:cNvSpPr>
          <p:nvPr/>
        </p:nvSpPr>
        <p:spPr bwMode="auto">
          <a:xfrm>
            <a:off x="8112125" y="3313113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16755" name="Group 63"/>
          <p:cNvGrpSpPr>
            <a:grpSpLocks/>
          </p:cNvGrpSpPr>
          <p:nvPr/>
        </p:nvGrpSpPr>
        <p:grpSpPr bwMode="auto">
          <a:xfrm>
            <a:off x="5475288" y="1119188"/>
            <a:ext cx="411162" cy="771525"/>
            <a:chOff x="4140" y="429"/>
            <a:chExt cx="1425" cy="2396"/>
          </a:xfrm>
        </p:grpSpPr>
        <p:sp>
          <p:nvSpPr>
            <p:cNvPr id="116759" name="Freeform 6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16760" name="Rectangle 65"/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16761" name="Freeform 6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16762" name="Freeform 6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16763" name="Rectangle 68"/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16764" name="Group 6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6789" name="AutoShape 70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16790" name="AutoShape 71"/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16765" name="Rectangle 72"/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16766" name="Group 7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787" name="AutoShape 7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16788" name="AutoShape 75"/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16767" name="Rectangle 76"/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16768" name="Rectangle 77"/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16769" name="Group 7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6785" name="AutoShape 79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16786" name="AutoShape 80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16770" name="Freeform 8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16771" name="Group 8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6783" name="AutoShape 83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16784" name="AutoShape 84"/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16772" name="Rectangle 85"/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16773" name="Freeform 8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16774" name="Freeform 8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16775" name="Oval 88"/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16776" name="Freeform 8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16777" name="AutoShape 9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16778" name="AutoShape 91"/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16779" name="Oval 92"/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16780" name="Oval 93"/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6781" name="Oval 94"/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16782" name="Rectangle 95"/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16756" name="Group 96"/>
          <p:cNvGrpSpPr>
            <a:grpSpLocks/>
          </p:cNvGrpSpPr>
          <p:nvPr/>
        </p:nvGrpSpPr>
        <p:grpSpPr bwMode="auto">
          <a:xfrm>
            <a:off x="1806575" y="1117600"/>
            <a:ext cx="687388" cy="731838"/>
            <a:chOff x="-44" y="1473"/>
            <a:chExt cx="981" cy="1105"/>
          </a:xfrm>
        </p:grpSpPr>
        <p:pic>
          <p:nvPicPr>
            <p:cNvPr id="116757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58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35" grpId="0"/>
      <p:bldP spid="5024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87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9CE17879-7EC7-47B0-A7E1-6FB2140C566C}" type="slidenum">
              <a:rPr lang="en-US" altLang="tr-TR" sz="1200">
                <a:latin typeface="Tahoma" panose="020B0604030504040204" pitchFamily="34" charset="0"/>
              </a:rPr>
              <a:pPr/>
              <a:t>36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18787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89852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8" name="Rectangle 2"/>
          <p:cNvSpPr>
            <a:spLocks noGrp="1" noChangeArrowheads="1"/>
          </p:cNvSpPr>
          <p:nvPr>
            <p:ph type="title"/>
          </p:nvPr>
        </p:nvSpPr>
        <p:spPr>
          <a:xfrm>
            <a:off x="373063" y="207963"/>
            <a:ext cx="7772400" cy="925512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Cookies (continued)</a:t>
            </a:r>
          </a:p>
        </p:txBody>
      </p:sp>
      <p:sp>
        <p:nvSpPr>
          <p:cNvPr id="11878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89063"/>
            <a:ext cx="3810000" cy="26416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tr-TR" sz="2400" smtClean="0">
                <a:latin typeface="Gill Sans MT" pitchFamily="1" charset="0"/>
              </a:rPr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tr-TR" sz="2400" smtClean="0">
                <a:latin typeface="Gill Sans MT" pitchFamily="1" charset="0"/>
              </a:rPr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tr-TR" sz="2400" smtClean="0">
                <a:latin typeface="Gill Sans MT" pitchFamily="1" charset="0"/>
              </a:rPr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tr-TR" sz="2400" smtClean="0">
                <a:latin typeface="Gill Sans MT" pitchFamily="1" charset="0"/>
              </a:rPr>
              <a:t>user session state (Web e-mail)</a:t>
            </a:r>
          </a:p>
        </p:txBody>
      </p:sp>
      <p:sp>
        <p:nvSpPr>
          <p:cNvPr id="118790" name="Rectangle 13"/>
          <p:cNvSpPr>
            <a:spLocks noChangeArrowheads="1"/>
          </p:cNvSpPr>
          <p:nvPr/>
        </p:nvSpPr>
        <p:spPr bwMode="auto">
          <a:xfrm>
            <a:off x="4911725" y="1411288"/>
            <a:ext cx="3810000" cy="2233612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cookies and privacy: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cookies permit sites to learn a lot about you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you may supply name and e-mail to sites</a:t>
            </a:r>
          </a:p>
        </p:txBody>
      </p:sp>
      <p:sp>
        <p:nvSpPr>
          <p:cNvPr id="118791" name="Text Box 14"/>
          <p:cNvSpPr txBox="1">
            <a:spLocks noChangeArrowheads="1"/>
          </p:cNvSpPr>
          <p:nvPr/>
        </p:nvSpPr>
        <p:spPr bwMode="auto">
          <a:xfrm>
            <a:off x="7321550" y="1177925"/>
            <a:ext cx="8001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400">
                <a:solidFill>
                  <a:srgbClr val="000099"/>
                </a:solidFill>
                <a:latin typeface="Gill Sans MT" pitchFamily="1" charset="0"/>
              </a:rPr>
              <a:t>aside</a:t>
            </a:r>
          </a:p>
        </p:txBody>
      </p:sp>
      <p:sp>
        <p:nvSpPr>
          <p:cNvPr id="118792" name="Rectangle 15"/>
          <p:cNvSpPr>
            <a:spLocks noChangeArrowheads="1"/>
          </p:cNvSpPr>
          <p:nvPr/>
        </p:nvSpPr>
        <p:spPr bwMode="auto">
          <a:xfrm>
            <a:off x="411163" y="3946525"/>
            <a:ext cx="5702300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i="1">
                <a:solidFill>
                  <a:srgbClr val="CC0000"/>
                </a:solidFill>
                <a:latin typeface="Gill Sans MT" pitchFamily="1" charset="0"/>
              </a:rPr>
              <a:t>how to keep </a:t>
            </a:r>
            <a:r>
              <a:rPr lang="ja-JP" altLang="en-US" sz="2800" i="1">
                <a:solidFill>
                  <a:srgbClr val="CC0000"/>
                </a:solidFill>
                <a:latin typeface="Gill Sans MT" pitchFamily="1" charset="0"/>
              </a:rPr>
              <a:t>“</a:t>
            </a:r>
            <a:r>
              <a:rPr lang="en-US" altLang="ja-JP" sz="2800" i="1">
                <a:solidFill>
                  <a:srgbClr val="CC0000"/>
                </a:solidFill>
                <a:latin typeface="Gill Sans MT" pitchFamily="1" charset="0"/>
              </a:rPr>
              <a:t>state</a:t>
            </a:r>
            <a:r>
              <a:rPr lang="ja-JP" altLang="en-US" sz="2800" i="1">
                <a:solidFill>
                  <a:srgbClr val="CC0000"/>
                </a:solidFill>
                <a:latin typeface="Gill Sans MT" pitchFamily="1" charset="0"/>
              </a:rPr>
              <a:t>”</a:t>
            </a:r>
            <a:r>
              <a:rPr lang="en-US" altLang="ja-JP" sz="2800" i="1">
                <a:solidFill>
                  <a:srgbClr val="CC0000"/>
                </a:solidFill>
                <a:latin typeface="Gill Sans MT" pitchFamily="1" charset="0"/>
              </a:rPr>
              <a:t>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protocol endpoints: maintain state at sender/receiver over multiple transactions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cookies: http messages carry state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08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D9DC502F-C762-494E-BE24-D5E0F4A27157}" type="slidenum">
              <a:rPr lang="en-US" altLang="tr-TR" sz="1200">
                <a:latin typeface="Tahoma" panose="020B0604030504040204" pitchFamily="34" charset="0"/>
              </a:rPr>
              <a:pPr/>
              <a:t>37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grpSp>
        <p:nvGrpSpPr>
          <p:cNvPr id="120835" name="Group 171"/>
          <p:cNvGrpSpPr>
            <a:grpSpLocks/>
          </p:cNvGrpSpPr>
          <p:nvPr/>
        </p:nvGrpSpPr>
        <p:grpSpPr bwMode="auto">
          <a:xfrm>
            <a:off x="4027488" y="2695575"/>
            <a:ext cx="687387" cy="763588"/>
            <a:chOff x="-44" y="1473"/>
            <a:chExt cx="981" cy="1105"/>
          </a:xfrm>
        </p:grpSpPr>
        <p:pic>
          <p:nvPicPr>
            <p:cNvPr id="120966" name="Picture 17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967" name="Freeform 17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20836" name="Group 102"/>
          <p:cNvGrpSpPr>
            <a:grpSpLocks/>
          </p:cNvGrpSpPr>
          <p:nvPr/>
        </p:nvGrpSpPr>
        <p:grpSpPr bwMode="auto">
          <a:xfrm>
            <a:off x="4092575" y="4568825"/>
            <a:ext cx="687388" cy="763588"/>
            <a:chOff x="-44" y="1473"/>
            <a:chExt cx="981" cy="1105"/>
          </a:xfrm>
        </p:grpSpPr>
        <p:pic>
          <p:nvPicPr>
            <p:cNvPr id="120964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965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20837" name="Group 138"/>
          <p:cNvGrpSpPr>
            <a:grpSpLocks/>
          </p:cNvGrpSpPr>
          <p:nvPr/>
        </p:nvGrpSpPr>
        <p:grpSpPr bwMode="auto">
          <a:xfrm>
            <a:off x="6230938" y="3457575"/>
            <a:ext cx="400050" cy="715963"/>
            <a:chOff x="4140" y="429"/>
            <a:chExt cx="1425" cy="2396"/>
          </a:xfrm>
        </p:grpSpPr>
        <p:sp>
          <p:nvSpPr>
            <p:cNvPr id="120932" name="Freeform 13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33" name="Rectangle 140"/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34" name="Freeform 14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35" name="Freeform 14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36" name="Rectangle 143"/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0937" name="Group 14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0962" name="AutoShape 14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963" name="AutoShape 14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938" name="Rectangle 147"/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0939" name="Group 14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0960" name="AutoShape 149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961" name="AutoShape 150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940" name="Rectangle 151"/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41" name="Rectangle 152"/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0942" name="Group 15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0958" name="AutoShape 15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959" name="AutoShape 155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943" name="Freeform 15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0944" name="Group 15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0956" name="AutoShape 158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957" name="AutoShape 159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945" name="Rectangle 160"/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46" name="Freeform 16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47" name="Freeform 16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48" name="Oval 163"/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49" name="Freeform 16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50" name="AutoShape 165"/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51" name="AutoShape 166"/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52" name="Oval 167"/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53" name="Oval 168"/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0954" name="Oval 169"/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55" name="Rectangle 170"/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0838" name="Group 105"/>
          <p:cNvGrpSpPr>
            <a:grpSpLocks/>
          </p:cNvGrpSpPr>
          <p:nvPr/>
        </p:nvGrpSpPr>
        <p:grpSpPr bwMode="auto">
          <a:xfrm>
            <a:off x="8178800" y="2836863"/>
            <a:ext cx="433388" cy="715962"/>
            <a:chOff x="4140" y="429"/>
            <a:chExt cx="1425" cy="2396"/>
          </a:xfrm>
        </p:grpSpPr>
        <p:sp>
          <p:nvSpPr>
            <p:cNvPr id="120900" name="Freeform 10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01" name="Rectangle 107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02" name="Freeform 10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03" name="Freeform 10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04" name="Rectangle 110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0905" name="Group 11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0930" name="AutoShape 11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931" name="AutoShape 113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906" name="Rectangle 114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0907" name="Group 11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0928" name="AutoShape 116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929" name="AutoShape 117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908" name="Rectangle 118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09" name="Rectangle 119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0910" name="Group 12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0926" name="AutoShape 121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927" name="AutoShape 122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911" name="Freeform 12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0912" name="Group 12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0924" name="AutoShape 12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925" name="AutoShape 126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913" name="Rectangle 127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14" name="Freeform 12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15" name="Freeform 12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16" name="Oval 130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17" name="Freeform 13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918" name="AutoShape 132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19" name="AutoShape 133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20" name="Oval 134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21" name="Oval 135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0922" name="Oval 136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923" name="Rectangle 137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pic>
        <p:nvPicPr>
          <p:cNvPr id="120839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40" name="Rectangle 2"/>
          <p:cNvSpPr>
            <a:spLocks noGrp="1" noChangeArrowheads="1"/>
          </p:cNvSpPr>
          <p:nvPr>
            <p:ph type="title"/>
          </p:nvPr>
        </p:nvSpPr>
        <p:spPr>
          <a:xfrm>
            <a:off x="333375" y="234950"/>
            <a:ext cx="7772400" cy="89217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Web caches (proxy server)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2084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79400" y="1957388"/>
            <a:ext cx="3767138" cy="3762375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user sets browser: Web accesses via  cache</a:t>
            </a:r>
          </a:p>
          <a:p>
            <a:r>
              <a:rPr lang="en-US" altLang="tr-TR" sz="2400" smtClean="0">
                <a:latin typeface="Gill Sans MT" pitchFamily="1" charset="0"/>
              </a:rPr>
              <a:t>browser sends all HTTP requests to cache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object in cache: cache returns object 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else cache requests object from origin server, then returns object to client</a:t>
            </a:r>
          </a:p>
        </p:txBody>
      </p:sp>
      <p:sp>
        <p:nvSpPr>
          <p:cNvPr id="120842" name="Rectangle 4"/>
          <p:cNvSpPr>
            <a:spLocks noChangeArrowheads="1"/>
          </p:cNvSpPr>
          <p:nvPr/>
        </p:nvSpPr>
        <p:spPr bwMode="auto">
          <a:xfrm>
            <a:off x="393700" y="1265238"/>
            <a:ext cx="87503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i="1">
                <a:solidFill>
                  <a:srgbClr val="CC0000"/>
                </a:solidFill>
                <a:latin typeface="Gill Sans MT" pitchFamily="1" charset="0"/>
              </a:rPr>
              <a:t>goal:</a:t>
            </a:r>
            <a:r>
              <a:rPr lang="en-US" altLang="tr-TR" sz="2800">
                <a:latin typeface="Gill Sans MT" pitchFamily="1" charset="0"/>
              </a:rPr>
              <a:t> satisfy client request without involving origin server</a:t>
            </a:r>
          </a:p>
        </p:txBody>
      </p:sp>
      <p:sp>
        <p:nvSpPr>
          <p:cNvPr id="120843" name="Text Box 6"/>
          <p:cNvSpPr txBox="1">
            <a:spLocks noChangeArrowheads="1"/>
          </p:cNvSpPr>
          <p:nvPr/>
        </p:nvSpPr>
        <p:spPr bwMode="auto">
          <a:xfrm>
            <a:off x="4171950" y="3368675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client</a:t>
            </a:r>
            <a:endParaRPr lang="en-US" altLang="tr-TR" sz="2400"/>
          </a:p>
        </p:txBody>
      </p:sp>
      <p:sp>
        <p:nvSpPr>
          <p:cNvPr id="120844" name="Text Box 8"/>
          <p:cNvSpPr txBox="1">
            <a:spLocks noChangeArrowheads="1"/>
          </p:cNvSpPr>
          <p:nvPr/>
        </p:nvSpPr>
        <p:spPr bwMode="auto">
          <a:xfrm>
            <a:off x="5957888" y="2774950"/>
            <a:ext cx="88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proxy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server</a:t>
            </a:r>
            <a:endParaRPr lang="en-US" altLang="tr-TR" sz="2400"/>
          </a:p>
        </p:txBody>
      </p:sp>
      <p:sp>
        <p:nvSpPr>
          <p:cNvPr id="120845" name="Text Box 21"/>
          <p:cNvSpPr txBox="1">
            <a:spLocks noChangeArrowheads="1"/>
          </p:cNvSpPr>
          <p:nvPr/>
        </p:nvSpPr>
        <p:spPr bwMode="auto">
          <a:xfrm>
            <a:off x="4294188" y="5340350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client</a:t>
            </a:r>
            <a:endParaRPr lang="en-US" altLang="tr-TR" sz="2400"/>
          </a:p>
        </p:txBody>
      </p:sp>
      <p:grpSp>
        <p:nvGrpSpPr>
          <p:cNvPr id="14" name="Group 53"/>
          <p:cNvGrpSpPr>
            <a:grpSpLocks/>
          </p:cNvGrpSpPr>
          <p:nvPr/>
        </p:nvGrpSpPr>
        <p:grpSpPr bwMode="auto">
          <a:xfrm>
            <a:off x="4597400" y="4095750"/>
            <a:ext cx="1563688" cy="760413"/>
            <a:chOff x="2896" y="2580"/>
            <a:chExt cx="985" cy="479"/>
          </a:xfrm>
        </p:grpSpPr>
        <p:sp>
          <p:nvSpPr>
            <p:cNvPr id="120898" name="Line 19"/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20899" name="Text Box 23"/>
            <p:cNvSpPr txBox="1">
              <a:spLocks noChangeArrowheads="1"/>
            </p:cNvSpPr>
            <p:nvPr/>
          </p:nvSpPr>
          <p:spPr bwMode="auto">
            <a:xfrm rot="-1692639">
              <a:off x="2896" y="264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request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5" name="Group 54"/>
          <p:cNvGrpSpPr>
            <a:grpSpLocks/>
          </p:cNvGrpSpPr>
          <p:nvPr/>
        </p:nvGrpSpPr>
        <p:grpSpPr bwMode="auto">
          <a:xfrm>
            <a:off x="4781550" y="4183063"/>
            <a:ext cx="1604963" cy="785812"/>
            <a:chOff x="3012" y="2635"/>
            <a:chExt cx="1011" cy="495"/>
          </a:xfrm>
        </p:grpSpPr>
        <p:sp>
          <p:nvSpPr>
            <p:cNvPr id="120896" name="Line 20"/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20897" name="Text Box 25"/>
            <p:cNvSpPr txBox="1">
              <a:spLocks noChangeArrowheads="1"/>
            </p:cNvSpPr>
            <p:nvPr/>
          </p:nvSpPr>
          <p:spPr bwMode="auto">
            <a:xfrm rot="-1737783">
              <a:off x="3012" y="2847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response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6" name="Group 49"/>
          <p:cNvGrpSpPr>
            <a:grpSpLocks/>
          </p:cNvGrpSpPr>
          <p:nvPr/>
        </p:nvGrpSpPr>
        <p:grpSpPr bwMode="auto">
          <a:xfrm>
            <a:off x="4765675" y="3124200"/>
            <a:ext cx="3251200" cy="730250"/>
            <a:chOff x="3002" y="1979"/>
            <a:chExt cx="2048" cy="460"/>
          </a:xfrm>
        </p:grpSpPr>
        <p:sp>
          <p:nvSpPr>
            <p:cNvPr id="120893" name="Freeform 18"/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20894" name="Text Box 22"/>
            <p:cNvSpPr txBox="1">
              <a:spLocks noChangeArrowheads="1"/>
            </p:cNvSpPr>
            <p:nvPr/>
          </p:nvSpPr>
          <p:spPr bwMode="auto">
            <a:xfrm rot="1422049">
              <a:off x="3083" y="200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request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  <p:sp>
          <p:nvSpPr>
            <p:cNvPr id="120895" name="Text Box 45"/>
            <p:cNvSpPr txBox="1">
              <a:spLocks noChangeArrowheads="1"/>
            </p:cNvSpPr>
            <p:nvPr/>
          </p:nvSpPr>
          <p:spPr bwMode="auto">
            <a:xfrm rot="-1419968">
              <a:off x="4114" y="201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request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</p:grpSp>
      <p:sp>
        <p:nvSpPr>
          <p:cNvPr id="120849" name="Text Box 47"/>
          <p:cNvSpPr txBox="1">
            <a:spLocks noChangeArrowheads="1"/>
          </p:cNvSpPr>
          <p:nvPr/>
        </p:nvSpPr>
        <p:spPr bwMode="auto">
          <a:xfrm>
            <a:off x="7999413" y="542131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server</a:t>
            </a:r>
            <a:endParaRPr lang="en-US" altLang="tr-TR" sz="2400"/>
          </a:p>
        </p:txBody>
      </p:sp>
      <p:sp>
        <p:nvSpPr>
          <p:cNvPr id="120850" name="Text Box 48"/>
          <p:cNvSpPr txBox="1">
            <a:spLocks noChangeArrowheads="1"/>
          </p:cNvSpPr>
          <p:nvPr/>
        </p:nvSpPr>
        <p:spPr bwMode="auto">
          <a:xfrm>
            <a:off x="8016875" y="348456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server</a:t>
            </a:r>
            <a:endParaRPr lang="en-US" altLang="tr-TR" sz="2400"/>
          </a:p>
        </p:txBody>
      </p:sp>
      <p:sp>
        <p:nvSpPr>
          <p:cNvPr id="120851" name="Rectangle 55"/>
          <p:cNvSpPr>
            <a:spLocks noChangeArrowheads="1"/>
          </p:cNvSpPr>
          <p:nvPr/>
        </p:nvSpPr>
        <p:spPr bwMode="auto">
          <a:xfrm>
            <a:off x="6946900" y="4349750"/>
            <a:ext cx="4064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pic>
        <p:nvPicPr>
          <p:cNvPr id="120852" name="Picture 5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7863" y="26320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60"/>
          <p:cNvGrpSpPr>
            <a:grpSpLocks/>
          </p:cNvGrpSpPr>
          <p:nvPr/>
        </p:nvGrpSpPr>
        <p:grpSpPr bwMode="auto">
          <a:xfrm>
            <a:off x="3992563" y="2671763"/>
            <a:ext cx="4178300" cy="1814512"/>
            <a:chOff x="2515" y="1687"/>
            <a:chExt cx="2632" cy="1143"/>
          </a:xfrm>
        </p:grpSpPr>
        <p:sp>
          <p:nvSpPr>
            <p:cNvPr id="120888" name="Freeform 44"/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20889" name="Text Box 24"/>
            <p:cNvSpPr txBox="1">
              <a:spLocks noChangeArrowheads="1"/>
            </p:cNvSpPr>
            <p:nvPr/>
          </p:nvSpPr>
          <p:spPr bwMode="auto">
            <a:xfrm rot="1411598">
              <a:off x="2906" y="2244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response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  <p:sp>
          <p:nvSpPr>
            <p:cNvPr id="120890" name="Text Box 46"/>
            <p:cNvSpPr txBox="1">
              <a:spLocks noChangeArrowheads="1"/>
            </p:cNvSpPr>
            <p:nvPr/>
          </p:nvSpPr>
          <p:spPr bwMode="auto">
            <a:xfrm rot="-1415789">
              <a:off x="4136" y="2232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HTTP response</a:t>
              </a:r>
              <a:endParaRPr lang="en-US" altLang="tr-TR" sz="2400">
                <a:solidFill>
                  <a:srgbClr val="CC0000"/>
                </a:solidFill>
              </a:endParaRPr>
            </a:p>
          </p:txBody>
        </p:sp>
        <p:pic>
          <p:nvPicPr>
            <p:cNvPr id="120891" name="Picture 5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892" name="Picture 5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1069" name="Picture 6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0188" y="46132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55" name="Group 69"/>
          <p:cNvGrpSpPr>
            <a:grpSpLocks/>
          </p:cNvGrpSpPr>
          <p:nvPr/>
        </p:nvGrpSpPr>
        <p:grpSpPr bwMode="auto">
          <a:xfrm>
            <a:off x="8112125" y="4764088"/>
            <a:ext cx="433388" cy="715962"/>
            <a:chOff x="4140" y="429"/>
            <a:chExt cx="1425" cy="2396"/>
          </a:xfrm>
        </p:grpSpPr>
        <p:sp>
          <p:nvSpPr>
            <p:cNvPr id="120856" name="Freeform 7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857" name="Rectangle 71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858" name="Freeform 7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859" name="Freeform 7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860" name="Rectangle 74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0861" name="Group 7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0886" name="AutoShape 7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887" name="AutoShape 77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862" name="Rectangle 78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0863" name="Group 7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0884" name="AutoShape 80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885" name="AutoShape 81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864" name="Rectangle 82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865" name="Rectangle 83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0866" name="Group 8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0882" name="AutoShape 85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883" name="AutoShape 86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867" name="Freeform 8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0868" name="Group 8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0880" name="AutoShape 8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0881" name="AutoShape 90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0869" name="Rectangle 91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870" name="Freeform 9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871" name="Freeform 9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872" name="Oval 94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873" name="Freeform 9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0874" name="AutoShape 96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875" name="AutoShape 97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876" name="Oval 98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877" name="Oval 99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0878" name="Oval 100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0879" name="Rectangle 101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7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28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13B3D274-14C8-4723-AD59-0106CADCB15F}" type="slidenum">
              <a:rPr lang="en-US" altLang="tr-TR" sz="1200">
                <a:latin typeface="Tahoma" panose="020B0604030504040204" pitchFamily="34" charset="0"/>
              </a:rPr>
              <a:pPr/>
              <a:t>38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22883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93662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4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47738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More about Web caching</a:t>
            </a:r>
          </a:p>
        </p:txBody>
      </p:sp>
      <p:sp>
        <p:nvSpPr>
          <p:cNvPr id="12288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cache acts as both client and server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server for original requesting client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client to origin server</a:t>
            </a:r>
          </a:p>
          <a:p>
            <a:r>
              <a:rPr lang="en-US" altLang="tr-TR" smtClean="0">
                <a:latin typeface="Gill Sans MT" pitchFamily="1" charset="0"/>
              </a:rPr>
              <a:t>typically cache is installed by ISP (university, company, residential ISP)</a:t>
            </a:r>
          </a:p>
        </p:txBody>
      </p:sp>
      <p:sp>
        <p:nvSpPr>
          <p:cNvPr id="12288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415925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why Web caching?</a:t>
            </a:r>
          </a:p>
          <a:p>
            <a:r>
              <a:rPr lang="en-US" altLang="tr-TR" smtClean="0">
                <a:latin typeface="Gill Sans MT" pitchFamily="1" charset="0"/>
              </a:rPr>
              <a:t>reduce response time for client request</a:t>
            </a:r>
          </a:p>
          <a:p>
            <a:r>
              <a:rPr lang="en-US" altLang="tr-TR" smtClean="0">
                <a:latin typeface="Gill Sans MT" pitchFamily="1" charset="0"/>
              </a:rPr>
              <a:t>reduce traffic on an institution</a:t>
            </a:r>
            <a:r>
              <a:rPr lang="ja-JP" altLang="en-US" smtClean="0">
                <a:latin typeface="Gill Sans MT" pitchFamily="1" charset="0"/>
              </a:rPr>
              <a:t>’</a:t>
            </a:r>
            <a:r>
              <a:rPr lang="en-US" altLang="ja-JP" smtClean="0">
                <a:latin typeface="Gill Sans MT" pitchFamily="1" charset="0"/>
              </a:rPr>
              <a:t>s access link</a:t>
            </a:r>
          </a:p>
          <a:p>
            <a:r>
              <a:rPr lang="en-US" altLang="tr-TR" smtClean="0">
                <a:latin typeface="Gill Sans MT" pitchFamily="1" charset="0"/>
              </a:rPr>
              <a:t>Internet dense with caches: enables </a:t>
            </a:r>
            <a:r>
              <a:rPr lang="ja-JP" altLang="en-US" smtClean="0">
                <a:latin typeface="Gill Sans MT" pitchFamily="1" charset="0"/>
              </a:rPr>
              <a:t>“</a:t>
            </a:r>
            <a:r>
              <a:rPr lang="en-US" altLang="ja-JP" smtClean="0">
                <a:latin typeface="Gill Sans MT" pitchFamily="1" charset="0"/>
              </a:rPr>
              <a:t>poor</a:t>
            </a:r>
            <a:r>
              <a:rPr lang="ja-JP" altLang="en-US" smtClean="0">
                <a:latin typeface="Gill Sans MT" pitchFamily="1" charset="0"/>
              </a:rPr>
              <a:t>”</a:t>
            </a:r>
            <a:r>
              <a:rPr lang="en-US" altLang="ja-JP" smtClean="0">
                <a:latin typeface="Gill Sans MT" pitchFamily="1" charset="0"/>
              </a:rPr>
              <a:t> content providers to effectively deliver content (so too does P2P file sharing)</a:t>
            </a:r>
            <a:endParaRPr lang="en-US" altLang="tr-TR" smtClean="0">
              <a:latin typeface="Gill Sans MT" pitchFamily="1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49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981AAD2E-E6E0-4ECC-AE56-C489B4B73251}" type="slidenum">
              <a:rPr lang="en-US" altLang="tr-TR" sz="1200">
                <a:latin typeface="Tahoma" panose="020B0604030504040204" pitchFamily="34" charset="0"/>
              </a:rPr>
              <a:pPr/>
              <a:t>39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24931" name="Picture 13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Line 2"/>
          <p:cNvSpPr>
            <a:spLocks noChangeShapeType="1"/>
          </p:cNvSpPr>
          <p:nvPr/>
        </p:nvSpPr>
        <p:spPr bwMode="auto">
          <a:xfrm>
            <a:off x="5267325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33" name="Rectangle 3"/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Caching example: 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24934" name="Text Box 50"/>
          <p:cNvSpPr txBox="1">
            <a:spLocks noChangeArrowheads="1"/>
          </p:cNvSpPr>
          <p:nvPr/>
        </p:nvSpPr>
        <p:spPr bwMode="auto">
          <a:xfrm>
            <a:off x="7696200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servers</a:t>
            </a:r>
          </a:p>
        </p:txBody>
      </p:sp>
      <p:sp>
        <p:nvSpPr>
          <p:cNvPr id="124935" name="Line 51"/>
          <p:cNvSpPr>
            <a:spLocks noChangeShapeType="1"/>
          </p:cNvSpPr>
          <p:nvPr/>
        </p:nvSpPr>
        <p:spPr bwMode="auto">
          <a:xfrm>
            <a:off x="6076950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36" name="Line 52"/>
          <p:cNvSpPr>
            <a:spLocks noChangeShapeType="1"/>
          </p:cNvSpPr>
          <p:nvPr/>
        </p:nvSpPr>
        <p:spPr bwMode="auto">
          <a:xfrm flipH="1">
            <a:off x="6705600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37" name="Line 53"/>
          <p:cNvSpPr>
            <a:spLocks noChangeShapeType="1"/>
          </p:cNvSpPr>
          <p:nvPr/>
        </p:nvSpPr>
        <p:spPr bwMode="auto">
          <a:xfrm flipH="1">
            <a:off x="7162800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38" name="Line 54"/>
          <p:cNvSpPr>
            <a:spLocks noChangeShapeType="1"/>
          </p:cNvSpPr>
          <p:nvPr/>
        </p:nvSpPr>
        <p:spPr bwMode="auto">
          <a:xfrm flipH="1" flipV="1">
            <a:off x="7324725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39" name="Freeform 55"/>
          <p:cNvSpPr>
            <a:spLocks/>
          </p:cNvSpPr>
          <p:nvPr/>
        </p:nvSpPr>
        <p:spPr bwMode="auto">
          <a:xfrm>
            <a:off x="5351463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40" name="Text Box 70"/>
          <p:cNvSpPr txBox="1">
            <a:spLocks noChangeArrowheads="1"/>
          </p:cNvSpPr>
          <p:nvPr/>
        </p:nvSpPr>
        <p:spPr bwMode="auto">
          <a:xfrm>
            <a:off x="6057900" y="2354263"/>
            <a:ext cx="9318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 Internet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24941" name="Freeform 71"/>
          <p:cNvSpPr>
            <a:spLocks/>
          </p:cNvSpPr>
          <p:nvPr/>
        </p:nvSpPr>
        <p:spPr bwMode="auto">
          <a:xfrm>
            <a:off x="4932363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42" name="Line 77"/>
          <p:cNvSpPr>
            <a:spLocks noChangeShapeType="1"/>
          </p:cNvSpPr>
          <p:nvPr/>
        </p:nvSpPr>
        <p:spPr bwMode="auto">
          <a:xfrm flipH="1">
            <a:off x="5381625" y="4702175"/>
            <a:ext cx="855663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43" name="Line 78"/>
          <p:cNvSpPr>
            <a:spLocks noChangeShapeType="1"/>
          </p:cNvSpPr>
          <p:nvPr/>
        </p:nvSpPr>
        <p:spPr bwMode="auto">
          <a:xfrm flipH="1">
            <a:off x="5891213" y="4749800"/>
            <a:ext cx="563562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44" name="Line 79"/>
          <p:cNvSpPr>
            <a:spLocks noChangeShapeType="1"/>
          </p:cNvSpPr>
          <p:nvPr/>
        </p:nvSpPr>
        <p:spPr bwMode="auto">
          <a:xfrm flipH="1">
            <a:off x="6429375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45" name="Line 80"/>
          <p:cNvSpPr>
            <a:spLocks noChangeShapeType="1"/>
          </p:cNvSpPr>
          <p:nvPr/>
        </p:nvSpPr>
        <p:spPr bwMode="auto">
          <a:xfrm>
            <a:off x="6796088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46" name="Line 95"/>
          <p:cNvSpPr>
            <a:spLocks noChangeShapeType="1"/>
          </p:cNvSpPr>
          <p:nvPr/>
        </p:nvSpPr>
        <p:spPr bwMode="auto">
          <a:xfrm>
            <a:off x="6591300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4947" name="Text Box 97"/>
          <p:cNvSpPr txBox="1">
            <a:spLocks noChangeArrowheads="1"/>
          </p:cNvSpPr>
          <p:nvPr/>
        </p:nvSpPr>
        <p:spPr bwMode="auto">
          <a:xfrm>
            <a:off x="4959350" y="4279900"/>
            <a:ext cx="11985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network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24948" name="Text Box 98"/>
          <p:cNvSpPr txBox="1">
            <a:spLocks noChangeArrowheads="1"/>
          </p:cNvSpPr>
          <p:nvPr/>
        </p:nvSpPr>
        <p:spPr bwMode="auto">
          <a:xfrm>
            <a:off x="6967538" y="4660900"/>
            <a:ext cx="12906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1 Gbps LAN</a:t>
            </a:r>
            <a:endParaRPr lang="en-US" altLang="tr-TR" sz="2400">
              <a:solidFill>
                <a:schemeClr val="accent2"/>
              </a:solidFill>
            </a:endParaRPr>
          </a:p>
        </p:txBody>
      </p:sp>
      <p:sp>
        <p:nvSpPr>
          <p:cNvPr id="124949" name="Text Box 99"/>
          <p:cNvSpPr txBox="1">
            <a:spLocks noChangeArrowheads="1"/>
          </p:cNvSpPr>
          <p:nvPr/>
        </p:nvSpPr>
        <p:spPr bwMode="auto">
          <a:xfrm>
            <a:off x="6592888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access link</a:t>
            </a:r>
            <a:endParaRPr lang="en-US" altLang="tr-TR" sz="2400">
              <a:solidFill>
                <a:schemeClr val="accent2"/>
              </a:solidFill>
            </a:endParaRPr>
          </a:p>
        </p:txBody>
      </p:sp>
      <p:grpSp>
        <p:nvGrpSpPr>
          <p:cNvPr id="124950" name="Group 111"/>
          <p:cNvGrpSpPr>
            <a:grpSpLocks/>
          </p:cNvGrpSpPr>
          <p:nvPr/>
        </p:nvGrpSpPr>
        <p:grpSpPr bwMode="auto">
          <a:xfrm>
            <a:off x="6175375" y="3165475"/>
            <a:ext cx="881063" cy="307975"/>
            <a:chOff x="2356" y="1300"/>
            <a:chExt cx="555" cy="194"/>
          </a:xfrm>
        </p:grpSpPr>
        <p:sp>
          <p:nvSpPr>
            <p:cNvPr id="125170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5171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5172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25173" name="Group 11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25176" name="Freeform 11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25177" name="Freeform 11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125174" name="Line 11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75" name="Line 11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124951" name="Group 120"/>
          <p:cNvGrpSpPr>
            <a:grpSpLocks/>
          </p:cNvGrpSpPr>
          <p:nvPr/>
        </p:nvGrpSpPr>
        <p:grpSpPr bwMode="auto">
          <a:xfrm>
            <a:off x="6154738" y="4460875"/>
            <a:ext cx="881062" cy="307975"/>
            <a:chOff x="2356" y="1300"/>
            <a:chExt cx="555" cy="194"/>
          </a:xfrm>
        </p:grpSpPr>
        <p:sp>
          <p:nvSpPr>
            <p:cNvPr id="12516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516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516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25165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25168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25169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125166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67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sp>
        <p:nvSpPr>
          <p:cNvPr id="124952" name="Rectangle 4"/>
          <p:cNvSpPr>
            <a:spLocks noChangeArrowheads="1"/>
          </p:cNvSpPr>
          <p:nvPr/>
        </p:nvSpPr>
        <p:spPr bwMode="auto">
          <a:xfrm>
            <a:off x="398463" y="1335088"/>
            <a:ext cx="4370387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2800" i="1">
                <a:solidFill>
                  <a:srgbClr val="CC0000"/>
                </a:solidFill>
                <a:latin typeface="Gill Sans MT" pitchFamily="1" charset="0"/>
              </a:rPr>
              <a:t>assumptions: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avg object size: 100K bits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avg request rate from browsers to origin servers:15/sec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avg data rate to browsers: 1.50 Mbps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RTT from institutional router to any origin server: 2 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access link rate: 1.54 Mbps</a:t>
            </a:r>
          </a:p>
          <a:p>
            <a:pPr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consequences: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LAN utilization: 15%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access link utilization = </a:t>
            </a:r>
            <a:r>
              <a:rPr lang="en-US" altLang="tr-TR">
                <a:solidFill>
                  <a:srgbClr val="CC0000"/>
                </a:solidFill>
                <a:latin typeface="Gill Sans MT" pitchFamily="1" charset="0"/>
              </a:rPr>
              <a:t>99%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>
                <a:latin typeface="Gill Sans MT" pitchFamily="1" charset="0"/>
              </a:rPr>
              <a:t>     =  2 sec + minutes + usecs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tr-TR">
              <a:latin typeface="Gill Sans MT" pitchFamily="1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tr-TR">
              <a:latin typeface="Gill Sans MT" pitchFamily="1" charset="0"/>
            </a:endParaRPr>
          </a:p>
        </p:txBody>
      </p:sp>
      <p:sp>
        <p:nvSpPr>
          <p:cNvPr id="8329" name="Oval 137"/>
          <p:cNvSpPr>
            <a:spLocks noChangeArrowheads="1"/>
          </p:cNvSpPr>
          <p:nvPr/>
        </p:nvSpPr>
        <p:spPr bwMode="auto">
          <a:xfrm>
            <a:off x="3025775" y="4630738"/>
            <a:ext cx="838200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/>
          </a:p>
        </p:txBody>
      </p:sp>
      <p:sp>
        <p:nvSpPr>
          <p:cNvPr id="8330" name="Text Box 138"/>
          <p:cNvSpPr txBox="1">
            <a:spLocks noChangeArrowheads="1"/>
          </p:cNvSpPr>
          <p:nvPr/>
        </p:nvSpPr>
        <p:spPr bwMode="auto">
          <a:xfrm>
            <a:off x="3379788" y="4276725"/>
            <a:ext cx="1171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i="1">
                <a:solidFill>
                  <a:srgbClr val="CC0000"/>
                </a:solidFill>
              </a:rPr>
              <a:t>problem!</a:t>
            </a:r>
          </a:p>
        </p:txBody>
      </p:sp>
      <p:grpSp>
        <p:nvGrpSpPr>
          <p:cNvPr id="124955" name="Group 139"/>
          <p:cNvGrpSpPr>
            <a:grpSpLocks/>
          </p:cNvGrpSpPr>
          <p:nvPr/>
        </p:nvGrpSpPr>
        <p:grpSpPr bwMode="auto">
          <a:xfrm>
            <a:off x="4919663" y="1957388"/>
            <a:ext cx="377825" cy="576262"/>
            <a:chOff x="4140" y="429"/>
            <a:chExt cx="1425" cy="2396"/>
          </a:xfrm>
        </p:grpSpPr>
        <p:sp>
          <p:nvSpPr>
            <p:cNvPr id="125130" name="Freeform 14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31" name="Rectangle 14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32" name="Freeform 14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33" name="Freeform 14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34" name="Rectangle 14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135" name="Group 14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5160" name="AutoShape 14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161" name="AutoShape 14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136" name="Rectangle 14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137" name="Group 14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5158" name="AutoShape 15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159" name="AutoShape 15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138" name="Rectangle 15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39" name="Rectangle 15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140" name="Group 15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5156" name="AutoShape 15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157" name="AutoShape 15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141" name="Freeform 15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5142" name="Group 15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5154" name="AutoShape 15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155" name="AutoShape 16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143" name="Rectangle 16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44" name="Freeform 16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45" name="Freeform 16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46" name="Oval 16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47" name="Freeform 16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48" name="AutoShape 16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49" name="AutoShape 16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50" name="Oval 16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51" name="Oval 16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5152" name="Oval 17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53" name="Rectangle 17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4956" name="Group 172"/>
          <p:cNvGrpSpPr>
            <a:grpSpLocks/>
          </p:cNvGrpSpPr>
          <p:nvPr/>
        </p:nvGrpSpPr>
        <p:grpSpPr bwMode="auto">
          <a:xfrm>
            <a:off x="5068888" y="5070475"/>
            <a:ext cx="525462" cy="557213"/>
            <a:chOff x="-44" y="1473"/>
            <a:chExt cx="981" cy="1105"/>
          </a:xfrm>
        </p:grpSpPr>
        <p:pic>
          <p:nvPicPr>
            <p:cNvPr id="125128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129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24957" name="Group 175"/>
          <p:cNvGrpSpPr>
            <a:grpSpLocks/>
          </p:cNvGrpSpPr>
          <p:nvPr/>
        </p:nvGrpSpPr>
        <p:grpSpPr bwMode="auto">
          <a:xfrm>
            <a:off x="5834063" y="1479550"/>
            <a:ext cx="377825" cy="576263"/>
            <a:chOff x="4140" y="429"/>
            <a:chExt cx="1425" cy="2396"/>
          </a:xfrm>
        </p:grpSpPr>
        <p:sp>
          <p:nvSpPr>
            <p:cNvPr id="125096" name="Freeform 17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97" name="Rectangle 177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98" name="Freeform 17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99" name="Freeform 17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00" name="Rectangle 180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101" name="Group 18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5126" name="AutoShape 18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127" name="AutoShape 183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102" name="Rectangle 184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103" name="Group 18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5124" name="AutoShape 18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125" name="AutoShape 187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104" name="Rectangle 188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05" name="Rectangle 189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106" name="Group 19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5122" name="AutoShape 1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123" name="AutoShape 192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107" name="Freeform 19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5108" name="Group 19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5120" name="AutoShape 19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121" name="AutoShape 196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109" name="Rectangle 197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10" name="Freeform 19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11" name="Freeform 19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12" name="Oval 200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13" name="Freeform 20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114" name="AutoShape 202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15" name="AutoShape 203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16" name="Oval 204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17" name="Oval 205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5118" name="Oval 206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119" name="Rectangle 207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4958" name="Group 208"/>
          <p:cNvGrpSpPr>
            <a:grpSpLocks/>
          </p:cNvGrpSpPr>
          <p:nvPr/>
        </p:nvGrpSpPr>
        <p:grpSpPr bwMode="auto">
          <a:xfrm>
            <a:off x="6586538" y="1511300"/>
            <a:ext cx="377825" cy="576263"/>
            <a:chOff x="4140" y="429"/>
            <a:chExt cx="1425" cy="2396"/>
          </a:xfrm>
        </p:grpSpPr>
        <p:sp>
          <p:nvSpPr>
            <p:cNvPr id="125064" name="Freeform 20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65" name="Rectangle 210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66" name="Freeform 21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67" name="Freeform 21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68" name="Rectangle 213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069" name="Group 21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5094" name="AutoShape 215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95" name="AutoShape 216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70" name="Rectangle 217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071" name="Group 21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5092" name="AutoShape 21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93" name="AutoShape 220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72" name="Rectangle 221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73" name="Rectangle 222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074" name="Group 22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5090" name="AutoShape 2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91" name="AutoShape 225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75" name="Freeform 22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5076" name="Group 22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5088" name="AutoShape 228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89" name="AutoShape 229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77" name="Rectangle 230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78" name="Freeform 23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79" name="Freeform 23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80" name="Oval 233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81" name="Freeform 23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82" name="AutoShape 235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83" name="AutoShape 236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84" name="Oval 237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85" name="Oval 238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5086" name="Oval 239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87" name="Rectangle 240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4959" name="Group 241"/>
          <p:cNvGrpSpPr>
            <a:grpSpLocks/>
          </p:cNvGrpSpPr>
          <p:nvPr/>
        </p:nvGrpSpPr>
        <p:grpSpPr bwMode="auto">
          <a:xfrm>
            <a:off x="7196138" y="1663700"/>
            <a:ext cx="377825" cy="576263"/>
            <a:chOff x="4140" y="429"/>
            <a:chExt cx="1425" cy="2396"/>
          </a:xfrm>
        </p:grpSpPr>
        <p:sp>
          <p:nvSpPr>
            <p:cNvPr id="125032" name="Freeform 2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33" name="Rectangle 243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34" name="Freeform 2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35" name="Freeform 2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36" name="Rectangle 246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037" name="Group 2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5062" name="AutoShape 248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63" name="AutoShape 249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38" name="Rectangle 250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039" name="Group 2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5060" name="AutoShape 25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61" name="AutoShape 253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40" name="Rectangle 254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41" name="Rectangle 255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042" name="Group 2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5058" name="AutoShape 2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59" name="AutoShape 258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43" name="Freeform 2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5044" name="Group 2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5056" name="AutoShape 261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57" name="AutoShape 262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45" name="Rectangle 263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46" name="Freeform 2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47" name="Freeform 2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48" name="Oval 266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49" name="Freeform 2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50" name="AutoShape 268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51" name="AutoShape 269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52" name="Oval 270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53" name="Oval 271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5054" name="Oval 272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55" name="Rectangle 273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4960" name="Group 274"/>
          <p:cNvGrpSpPr>
            <a:grpSpLocks/>
          </p:cNvGrpSpPr>
          <p:nvPr/>
        </p:nvGrpSpPr>
        <p:grpSpPr bwMode="auto">
          <a:xfrm>
            <a:off x="7524750" y="2609850"/>
            <a:ext cx="377825" cy="576263"/>
            <a:chOff x="4140" y="429"/>
            <a:chExt cx="1425" cy="2396"/>
          </a:xfrm>
        </p:grpSpPr>
        <p:sp>
          <p:nvSpPr>
            <p:cNvPr id="125000" name="Freeform 2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01" name="Rectangle 276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02" name="Freeform 2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03" name="Freeform 2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04" name="Rectangle 279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005" name="Group 2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5030" name="AutoShape 281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31" name="AutoShape 282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06" name="Rectangle 283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007" name="Group 2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5028" name="AutoShape 28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29" name="AutoShape 28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08" name="Rectangle 287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09" name="Rectangle 288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5010" name="Group 2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5026" name="AutoShape 2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27" name="AutoShape 291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11" name="Freeform 2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5012" name="Group 2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5024" name="AutoShape 294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5025" name="AutoShape 295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5013" name="Rectangle 296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14" name="Freeform 2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15" name="Freeform 2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16" name="Oval 299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17" name="Freeform 3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5018" name="AutoShape 301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19" name="AutoShape 302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20" name="Oval 303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21" name="Oval 304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5022" name="Oval 305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5023" name="Rectangle 306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4961" name="Group 307"/>
          <p:cNvGrpSpPr>
            <a:grpSpLocks/>
          </p:cNvGrpSpPr>
          <p:nvPr/>
        </p:nvGrpSpPr>
        <p:grpSpPr bwMode="auto">
          <a:xfrm>
            <a:off x="6784975" y="5027613"/>
            <a:ext cx="377825" cy="576262"/>
            <a:chOff x="4140" y="429"/>
            <a:chExt cx="1425" cy="2396"/>
          </a:xfrm>
        </p:grpSpPr>
        <p:sp>
          <p:nvSpPr>
            <p:cNvPr id="124968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4969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4970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4971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4972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4973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4998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4999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4974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4975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4996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4997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4976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4977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4978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4994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4995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4979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4980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4992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4993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4981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4982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4983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4984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4985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4986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4987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4988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4989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4990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4991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4962" name="Group 340"/>
          <p:cNvGrpSpPr>
            <a:grpSpLocks/>
          </p:cNvGrpSpPr>
          <p:nvPr/>
        </p:nvGrpSpPr>
        <p:grpSpPr bwMode="auto">
          <a:xfrm>
            <a:off x="5580063" y="5092700"/>
            <a:ext cx="525462" cy="557213"/>
            <a:chOff x="-44" y="1473"/>
            <a:chExt cx="981" cy="1105"/>
          </a:xfrm>
        </p:grpSpPr>
        <p:pic>
          <p:nvPicPr>
            <p:cNvPr id="124966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4967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24963" name="Group 343"/>
          <p:cNvGrpSpPr>
            <a:grpSpLocks/>
          </p:cNvGrpSpPr>
          <p:nvPr/>
        </p:nvGrpSpPr>
        <p:grpSpPr bwMode="auto">
          <a:xfrm>
            <a:off x="6103938" y="5081588"/>
            <a:ext cx="525462" cy="557212"/>
            <a:chOff x="-44" y="1473"/>
            <a:chExt cx="981" cy="1105"/>
          </a:xfrm>
        </p:grpSpPr>
        <p:pic>
          <p:nvPicPr>
            <p:cNvPr id="124964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4965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9" grpId="0" animBg="1"/>
      <p:bldP spid="83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42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9EE2EA34-6EF3-43B9-980B-23E248AF0539}" type="slidenum">
              <a:rPr lang="en-US" altLang="tr-TR" sz="1200">
                <a:latin typeface="Tahoma" panose="020B0604030504040204" pitchFamily="34" charset="0"/>
              </a:rPr>
              <a:pPr/>
              <a:t>4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5427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025525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Some network apps</a:t>
            </a:r>
          </a:p>
        </p:txBody>
      </p:sp>
      <p:sp>
        <p:nvSpPr>
          <p:cNvPr id="54277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e-mail</a:t>
            </a:r>
          </a:p>
          <a:p>
            <a:r>
              <a:rPr lang="en-US" altLang="tr-TR" sz="2400" smtClean="0">
                <a:latin typeface="Gill Sans MT" pitchFamily="1" charset="0"/>
              </a:rPr>
              <a:t>web</a:t>
            </a:r>
          </a:p>
          <a:p>
            <a:r>
              <a:rPr lang="en-US" altLang="tr-TR" sz="2400" smtClean="0">
                <a:latin typeface="Gill Sans MT" pitchFamily="1" charset="0"/>
              </a:rPr>
              <a:t>text messaging</a:t>
            </a:r>
          </a:p>
          <a:p>
            <a:r>
              <a:rPr lang="en-US" altLang="tr-TR" sz="2400" smtClean="0">
                <a:latin typeface="Gill Sans MT" pitchFamily="1" charset="0"/>
              </a:rPr>
              <a:t>remote login</a:t>
            </a:r>
          </a:p>
          <a:p>
            <a:r>
              <a:rPr lang="en-US" altLang="tr-TR" sz="2400" smtClean="0">
                <a:latin typeface="Gill Sans MT" pitchFamily="1" charset="0"/>
              </a:rPr>
              <a:t>P2P file sharing</a:t>
            </a:r>
          </a:p>
          <a:p>
            <a:r>
              <a:rPr lang="en-US" altLang="tr-TR" sz="2400" smtClean="0">
                <a:latin typeface="Gill Sans MT" pitchFamily="1" charset="0"/>
              </a:rPr>
              <a:t>multi-user network games</a:t>
            </a:r>
          </a:p>
          <a:p>
            <a:r>
              <a:rPr lang="en-US" altLang="tr-TR" sz="2400" smtClean="0">
                <a:latin typeface="Gill Sans MT" pitchFamily="1" charset="0"/>
              </a:rPr>
              <a:t>streaming stored video (YouTube, Hulu, Netflix) </a:t>
            </a:r>
          </a:p>
          <a:p>
            <a:endParaRPr lang="en-US" altLang="tr-TR" sz="2400" smtClean="0">
              <a:latin typeface="Gill Sans MT" pitchFamily="1" charset="0"/>
            </a:endParaRP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54278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voice over IP (e.g., Skype)</a:t>
            </a:r>
          </a:p>
          <a:p>
            <a:r>
              <a:rPr lang="en-US" altLang="tr-TR" sz="2400" smtClean="0">
                <a:latin typeface="Gill Sans MT" pitchFamily="1" charset="0"/>
              </a:rPr>
              <a:t>real-time video conferencing</a:t>
            </a:r>
          </a:p>
          <a:p>
            <a:r>
              <a:rPr lang="en-US" altLang="tr-TR" sz="2400" smtClean="0">
                <a:latin typeface="Gill Sans MT" pitchFamily="1" charset="0"/>
              </a:rPr>
              <a:t>social networking</a:t>
            </a:r>
          </a:p>
          <a:p>
            <a:r>
              <a:rPr lang="en-US" altLang="tr-TR" sz="2400" smtClean="0">
                <a:latin typeface="Gill Sans MT" pitchFamily="1" charset="0"/>
              </a:rPr>
              <a:t>search</a:t>
            </a:r>
          </a:p>
          <a:p>
            <a:r>
              <a:rPr lang="en-US" altLang="tr-TR" sz="2400" smtClean="0">
                <a:latin typeface="Gill Sans MT" pitchFamily="1" charset="0"/>
              </a:rPr>
              <a:t>…</a:t>
            </a:r>
          </a:p>
          <a:p>
            <a:r>
              <a:rPr lang="en-US" altLang="tr-TR" sz="2400" smtClean="0">
                <a:latin typeface="Gill Sans MT" pitchFamily="1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69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0555AE2E-C491-47FE-A976-D17AAA7D513F}" type="slidenum">
              <a:rPr lang="en-US" altLang="tr-TR" sz="1200">
                <a:latin typeface="Tahoma" panose="020B0604030504040204" pitchFamily="34" charset="0"/>
              </a:rPr>
              <a:pPr/>
              <a:t>40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26979" name="Rectangle 4"/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2800" i="1">
                <a:solidFill>
                  <a:srgbClr val="CC0000"/>
                </a:solidFill>
                <a:latin typeface="Gill Sans MT" pitchFamily="1" charset="0"/>
              </a:rPr>
              <a:t>assumptions: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avg object size: 100K bits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avg request rate from browsers to origin servers:15/sec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avg data rate to browsers: 1.50 Mbps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RTT from institutional router to any origin server: 2 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access link rate: 1.54 Mbps</a:t>
            </a:r>
          </a:p>
          <a:p>
            <a:pPr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consequences: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1800">
                <a:latin typeface="Gill Sans MT" pitchFamily="1" charset="0"/>
              </a:rPr>
              <a:t>LAN utilization: 15%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1800">
                <a:latin typeface="Gill Sans MT" pitchFamily="1" charset="0"/>
              </a:rPr>
              <a:t>access link utilization = </a:t>
            </a:r>
            <a:r>
              <a:rPr lang="en-US" altLang="tr-TR" sz="1800">
                <a:solidFill>
                  <a:srgbClr val="CC0000"/>
                </a:solidFill>
                <a:latin typeface="Gill Sans MT" pitchFamily="1" charset="0"/>
              </a:rPr>
              <a:t>99%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1800">
                <a:latin typeface="Gill Sans MT" pitchFamily="1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1800">
                <a:latin typeface="Gill Sans MT" pitchFamily="1" charset="0"/>
              </a:rPr>
              <a:t>     =  2 sec + minutes + usecs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tr-TR">
              <a:latin typeface="Gill Sans MT" pitchFamily="1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tr-TR">
              <a:latin typeface="Gill Sans MT" pitchFamily="1" charset="0"/>
            </a:endParaRPr>
          </a:p>
        </p:txBody>
      </p:sp>
      <p:pic>
        <p:nvPicPr>
          <p:cNvPr id="126980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1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Caching example: </a:t>
            </a:r>
            <a:r>
              <a:rPr lang="en-US" altLang="tr-TR" sz="3600" smtClean="0">
                <a:latin typeface="Gill Sans MT" pitchFamily="1" charset="0"/>
              </a:rPr>
              <a:t>fatter access link</a:t>
            </a:r>
            <a:r>
              <a:rPr lang="en-US" altLang="tr-TR" sz="4000" smtClean="0">
                <a:latin typeface="Gill Sans MT" pitchFamily="1" charset="0"/>
              </a:rPr>
              <a:t> 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26982" name="Text Box 50"/>
          <p:cNvSpPr txBox="1">
            <a:spLocks noChangeArrowheads="1"/>
          </p:cNvSpPr>
          <p:nvPr/>
        </p:nvSpPr>
        <p:spPr bwMode="auto">
          <a:xfrm>
            <a:off x="7696200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servers</a:t>
            </a:r>
          </a:p>
        </p:txBody>
      </p:sp>
      <p:sp>
        <p:nvSpPr>
          <p:cNvPr id="126983" name="Text Box 99"/>
          <p:cNvSpPr txBox="1">
            <a:spLocks noChangeArrowheads="1"/>
          </p:cNvSpPr>
          <p:nvPr/>
        </p:nvSpPr>
        <p:spPr bwMode="auto">
          <a:xfrm>
            <a:off x="6592888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access link</a:t>
            </a:r>
            <a:endParaRPr lang="en-US" altLang="tr-TR" sz="2400">
              <a:solidFill>
                <a:schemeClr val="accent2"/>
              </a:solidFill>
            </a:endParaRPr>
          </a:p>
        </p:txBody>
      </p:sp>
      <p:sp>
        <p:nvSpPr>
          <p:cNvPr id="147507" name="Line 51"/>
          <p:cNvSpPr>
            <a:spLocks noChangeShapeType="1"/>
          </p:cNvSpPr>
          <p:nvPr/>
        </p:nvSpPr>
        <p:spPr bwMode="auto">
          <a:xfrm>
            <a:off x="2581275" y="3670300"/>
            <a:ext cx="990600" cy="1508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47508" name="Text Box 52"/>
          <p:cNvSpPr txBox="1">
            <a:spLocks noChangeArrowheads="1"/>
          </p:cNvSpPr>
          <p:nvPr/>
        </p:nvSpPr>
        <p:spPr bwMode="auto">
          <a:xfrm>
            <a:off x="3509963" y="3659188"/>
            <a:ext cx="120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latin typeface="Gill Sans MT" pitchFamily="1" charset="0"/>
              </a:rPr>
              <a:t>154 Mbps</a:t>
            </a:r>
          </a:p>
        </p:txBody>
      </p:sp>
      <p:sp>
        <p:nvSpPr>
          <p:cNvPr id="147509" name="Line 53"/>
          <p:cNvSpPr>
            <a:spLocks noChangeShapeType="1"/>
          </p:cNvSpPr>
          <p:nvPr/>
        </p:nvSpPr>
        <p:spPr bwMode="auto">
          <a:xfrm>
            <a:off x="6705600" y="3789363"/>
            <a:ext cx="1154113" cy="1746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47510" name="Text Box 54"/>
          <p:cNvSpPr txBox="1">
            <a:spLocks noChangeArrowheads="1"/>
          </p:cNvSpPr>
          <p:nvPr/>
        </p:nvSpPr>
        <p:spPr bwMode="auto">
          <a:xfrm>
            <a:off x="7788275" y="3779838"/>
            <a:ext cx="1076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600"/>
              <a:t>154 Mbps</a:t>
            </a:r>
          </a:p>
        </p:txBody>
      </p:sp>
      <p:sp>
        <p:nvSpPr>
          <p:cNvPr id="147511" name="Line 55"/>
          <p:cNvSpPr>
            <a:spLocks noChangeShapeType="1"/>
          </p:cNvSpPr>
          <p:nvPr/>
        </p:nvSpPr>
        <p:spPr bwMode="auto">
          <a:xfrm>
            <a:off x="1762125" y="5541963"/>
            <a:ext cx="969963" cy="2397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47512" name="Text Box 56"/>
          <p:cNvSpPr txBox="1">
            <a:spLocks noChangeArrowheads="1"/>
          </p:cNvSpPr>
          <p:nvPr/>
        </p:nvSpPr>
        <p:spPr bwMode="auto">
          <a:xfrm>
            <a:off x="2616200" y="5645150"/>
            <a:ext cx="809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latin typeface="Gill Sans MT" pitchFamily="1" charset="0"/>
              </a:rPr>
              <a:t>msecs</a:t>
            </a:r>
          </a:p>
        </p:txBody>
      </p:sp>
      <p:sp>
        <p:nvSpPr>
          <p:cNvPr id="147513" name="Text Box 57"/>
          <p:cNvSpPr txBox="1">
            <a:spLocks noChangeArrowheads="1"/>
          </p:cNvSpPr>
          <p:nvPr/>
        </p:nvSpPr>
        <p:spPr bwMode="auto">
          <a:xfrm>
            <a:off x="598488" y="6051550"/>
            <a:ext cx="6507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 i="1">
                <a:solidFill>
                  <a:srgbClr val="CC0000"/>
                </a:solidFill>
              </a:rPr>
              <a:t>Cost:</a:t>
            </a:r>
            <a:r>
              <a:rPr lang="en-US" altLang="tr-TR" sz="2400"/>
              <a:t> increased access link speed (not cheap!)</a:t>
            </a:r>
          </a:p>
        </p:txBody>
      </p:sp>
      <p:sp>
        <p:nvSpPr>
          <p:cNvPr id="147515" name="Line 59"/>
          <p:cNvSpPr>
            <a:spLocks noChangeShapeType="1"/>
          </p:cNvSpPr>
          <p:nvPr/>
        </p:nvSpPr>
        <p:spPr bwMode="auto">
          <a:xfrm>
            <a:off x="2928938" y="4683125"/>
            <a:ext cx="706437" cy="1174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47516" name="Text Box 60"/>
          <p:cNvSpPr txBox="1">
            <a:spLocks noChangeArrowheads="1"/>
          </p:cNvSpPr>
          <p:nvPr/>
        </p:nvSpPr>
        <p:spPr bwMode="auto">
          <a:xfrm>
            <a:off x="3529013" y="4600575"/>
            <a:ext cx="665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latin typeface="Gill Sans MT" pitchFamily="1" charset="0"/>
              </a:rPr>
              <a:t>9.9%</a:t>
            </a:r>
          </a:p>
        </p:txBody>
      </p:sp>
      <p:sp>
        <p:nvSpPr>
          <p:cNvPr id="126993" name="Line 2"/>
          <p:cNvSpPr>
            <a:spLocks noChangeShapeType="1"/>
          </p:cNvSpPr>
          <p:nvPr/>
        </p:nvSpPr>
        <p:spPr bwMode="auto">
          <a:xfrm>
            <a:off x="5267325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6994" name="Line 51"/>
          <p:cNvSpPr>
            <a:spLocks noChangeShapeType="1"/>
          </p:cNvSpPr>
          <p:nvPr/>
        </p:nvSpPr>
        <p:spPr bwMode="auto">
          <a:xfrm>
            <a:off x="6076950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6995" name="Line 52"/>
          <p:cNvSpPr>
            <a:spLocks noChangeShapeType="1"/>
          </p:cNvSpPr>
          <p:nvPr/>
        </p:nvSpPr>
        <p:spPr bwMode="auto">
          <a:xfrm flipH="1">
            <a:off x="6705600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6996" name="Line 53"/>
          <p:cNvSpPr>
            <a:spLocks noChangeShapeType="1"/>
          </p:cNvSpPr>
          <p:nvPr/>
        </p:nvSpPr>
        <p:spPr bwMode="auto">
          <a:xfrm flipH="1">
            <a:off x="7162800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6997" name="Line 54"/>
          <p:cNvSpPr>
            <a:spLocks noChangeShapeType="1"/>
          </p:cNvSpPr>
          <p:nvPr/>
        </p:nvSpPr>
        <p:spPr bwMode="auto">
          <a:xfrm flipH="1" flipV="1">
            <a:off x="7324725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6998" name="Freeform 55"/>
          <p:cNvSpPr>
            <a:spLocks/>
          </p:cNvSpPr>
          <p:nvPr/>
        </p:nvSpPr>
        <p:spPr bwMode="auto">
          <a:xfrm>
            <a:off x="5351463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6999" name="Text Box 70"/>
          <p:cNvSpPr txBox="1">
            <a:spLocks noChangeArrowheads="1"/>
          </p:cNvSpPr>
          <p:nvPr/>
        </p:nvSpPr>
        <p:spPr bwMode="auto">
          <a:xfrm>
            <a:off x="6057900" y="2354263"/>
            <a:ext cx="9318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 Internet</a:t>
            </a:r>
            <a:endParaRPr lang="en-US" altLang="tr-TR" sz="2400">
              <a:solidFill>
                <a:srgbClr val="CC0000"/>
              </a:solidFill>
            </a:endParaRPr>
          </a:p>
        </p:txBody>
      </p:sp>
      <p:grpSp>
        <p:nvGrpSpPr>
          <p:cNvPr id="127000" name="Group 68"/>
          <p:cNvGrpSpPr>
            <a:grpSpLocks/>
          </p:cNvGrpSpPr>
          <p:nvPr/>
        </p:nvGrpSpPr>
        <p:grpSpPr bwMode="auto">
          <a:xfrm>
            <a:off x="6175375" y="3165475"/>
            <a:ext cx="881063" cy="307975"/>
            <a:chOff x="2356" y="1300"/>
            <a:chExt cx="555" cy="194"/>
          </a:xfrm>
        </p:grpSpPr>
        <p:sp>
          <p:nvSpPr>
            <p:cNvPr id="12722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722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722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27228" name="Group 72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27231" name="Freeform 7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27232" name="Freeform 7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127229" name="Line 75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230" name="Line 76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127001" name="Group 77"/>
          <p:cNvGrpSpPr>
            <a:grpSpLocks/>
          </p:cNvGrpSpPr>
          <p:nvPr/>
        </p:nvGrpSpPr>
        <p:grpSpPr bwMode="auto">
          <a:xfrm>
            <a:off x="4919663" y="1957388"/>
            <a:ext cx="377825" cy="576262"/>
            <a:chOff x="4140" y="429"/>
            <a:chExt cx="1425" cy="2396"/>
          </a:xfrm>
        </p:grpSpPr>
        <p:sp>
          <p:nvSpPr>
            <p:cNvPr id="127193" name="Freeform 7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94" name="Rectangle 7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95" name="Freeform 8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96" name="Freeform 8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97" name="Rectangle 8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98" name="Group 8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223" name="AutoShape 8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224" name="AutoShape 8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99" name="Rectangle 8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200" name="Group 8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221" name="AutoShape 8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222" name="AutoShape 8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201" name="Rectangle 9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202" name="Rectangle 9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203" name="Group 9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219" name="AutoShape 9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220" name="AutoShape 9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204" name="Freeform 9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7205" name="Group 9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217" name="AutoShape 9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218" name="AutoShape 9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206" name="Rectangle 9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207" name="Freeform 10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208" name="Freeform 10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209" name="Oval 10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210" name="Freeform 10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211" name="AutoShape 10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212" name="AutoShape 10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213" name="Oval 10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214" name="Oval 10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215" name="Oval 10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216" name="Rectangle 10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7002" name="Group 110"/>
          <p:cNvGrpSpPr>
            <a:grpSpLocks/>
          </p:cNvGrpSpPr>
          <p:nvPr/>
        </p:nvGrpSpPr>
        <p:grpSpPr bwMode="auto">
          <a:xfrm>
            <a:off x="5834063" y="1479550"/>
            <a:ext cx="377825" cy="576263"/>
            <a:chOff x="4140" y="429"/>
            <a:chExt cx="1425" cy="2396"/>
          </a:xfrm>
        </p:grpSpPr>
        <p:sp>
          <p:nvSpPr>
            <p:cNvPr id="127161" name="Freeform 11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62" name="Rectangle 11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63" name="Freeform 11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64" name="Freeform 11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65" name="Rectangle 11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66" name="Group 11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191" name="AutoShape 11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92" name="AutoShape 11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67" name="Rectangle 11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68" name="Group 12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189" name="AutoShape 12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90" name="AutoShape 12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69" name="Rectangle 12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70" name="Rectangle 12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71" name="Group 12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187" name="AutoShape 12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88" name="AutoShape 12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72" name="Freeform 12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7173" name="Group 12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185" name="AutoShape 13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86" name="AutoShape 13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74" name="Rectangle 13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75" name="Freeform 13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76" name="Freeform 13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77" name="Oval 13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78" name="Freeform 13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79" name="AutoShape 13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80" name="AutoShape 13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81" name="Oval 13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82" name="Oval 14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183" name="Oval 14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84" name="Rectangle 14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7003" name="Group 143"/>
          <p:cNvGrpSpPr>
            <a:grpSpLocks/>
          </p:cNvGrpSpPr>
          <p:nvPr/>
        </p:nvGrpSpPr>
        <p:grpSpPr bwMode="auto">
          <a:xfrm>
            <a:off x="6586538" y="1511300"/>
            <a:ext cx="377825" cy="576263"/>
            <a:chOff x="4140" y="429"/>
            <a:chExt cx="1425" cy="2396"/>
          </a:xfrm>
        </p:grpSpPr>
        <p:sp>
          <p:nvSpPr>
            <p:cNvPr id="127129" name="Freeform 1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30" name="Rectangle 14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31" name="Freeform 1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32" name="Freeform 1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33" name="Rectangle 14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34" name="Group 1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159" name="AutoShape 15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60" name="AutoShape 15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35" name="Rectangle 15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36" name="Group 1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157" name="AutoShape 15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58" name="AutoShape 15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37" name="Rectangle 15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38" name="Rectangle 15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39" name="Group 1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155" name="AutoShape 15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56" name="AutoShape 16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40" name="Freeform 1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7141" name="Group 1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153" name="AutoShape 1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54" name="AutoShape 16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42" name="Rectangle 16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43" name="Freeform 1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44" name="Freeform 1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45" name="Oval 16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46" name="Freeform 1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47" name="AutoShape 17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48" name="AutoShape 17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49" name="Oval 17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50" name="Oval 17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151" name="Oval 17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52" name="Rectangle 17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7004" name="Group 176"/>
          <p:cNvGrpSpPr>
            <a:grpSpLocks/>
          </p:cNvGrpSpPr>
          <p:nvPr/>
        </p:nvGrpSpPr>
        <p:grpSpPr bwMode="auto">
          <a:xfrm>
            <a:off x="7196138" y="1663700"/>
            <a:ext cx="377825" cy="576263"/>
            <a:chOff x="4140" y="429"/>
            <a:chExt cx="1425" cy="2396"/>
          </a:xfrm>
        </p:grpSpPr>
        <p:sp>
          <p:nvSpPr>
            <p:cNvPr id="127097" name="Freeform 17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98" name="Rectangle 17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99" name="Freeform 17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00" name="Freeform 18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01" name="Rectangle 18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02" name="Group 18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127" name="AutoShape 18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28" name="AutoShape 18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03" name="Rectangle 18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04" name="Group 18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125" name="AutoShape 18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26" name="AutoShape 18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05" name="Rectangle 18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06" name="Rectangle 19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107" name="Group 19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123" name="AutoShape 19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24" name="AutoShape 19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08" name="Freeform 19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7109" name="Group 19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121" name="AutoShape 19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122" name="AutoShape 19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110" name="Rectangle 19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11" name="Freeform 19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12" name="Freeform 20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13" name="Oval 20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14" name="Freeform 20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115" name="AutoShape 20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16" name="AutoShape 20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17" name="Oval 20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18" name="Oval 20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119" name="Oval 20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120" name="Rectangle 20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7005" name="Group 209"/>
          <p:cNvGrpSpPr>
            <a:grpSpLocks/>
          </p:cNvGrpSpPr>
          <p:nvPr/>
        </p:nvGrpSpPr>
        <p:grpSpPr bwMode="auto">
          <a:xfrm>
            <a:off x="7524750" y="2609850"/>
            <a:ext cx="377825" cy="576263"/>
            <a:chOff x="4140" y="429"/>
            <a:chExt cx="1425" cy="2396"/>
          </a:xfrm>
        </p:grpSpPr>
        <p:sp>
          <p:nvSpPr>
            <p:cNvPr id="127065" name="Freeform 21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66" name="Rectangle 21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67" name="Freeform 21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68" name="Freeform 21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69" name="Rectangle 21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070" name="Group 21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95" name="AutoShape 21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096" name="AutoShape 21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071" name="Rectangle 21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072" name="Group 21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93" name="AutoShape 22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094" name="AutoShape 22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073" name="Rectangle 22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74" name="Rectangle 22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075" name="Group 22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91" name="AutoShape 22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092" name="AutoShape 22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076" name="Freeform 22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7077" name="Group 22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89" name="AutoShape 22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090" name="AutoShape 23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078" name="Rectangle 23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79" name="Freeform 23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80" name="Freeform 23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81" name="Oval 23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82" name="Freeform 23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83" name="AutoShape 23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84" name="AutoShape 23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85" name="Oval 23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86" name="Oval 23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087" name="Oval 24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88" name="Rectangle 24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sp>
        <p:nvSpPr>
          <p:cNvPr id="127006" name="Freeform 71"/>
          <p:cNvSpPr>
            <a:spLocks/>
          </p:cNvSpPr>
          <p:nvPr/>
        </p:nvSpPr>
        <p:spPr bwMode="auto">
          <a:xfrm>
            <a:off x="4932363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7007" name="Line 77"/>
          <p:cNvSpPr>
            <a:spLocks noChangeShapeType="1"/>
          </p:cNvSpPr>
          <p:nvPr/>
        </p:nvSpPr>
        <p:spPr bwMode="auto">
          <a:xfrm flipH="1">
            <a:off x="5381625" y="4702175"/>
            <a:ext cx="855663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7008" name="Line 78"/>
          <p:cNvSpPr>
            <a:spLocks noChangeShapeType="1"/>
          </p:cNvSpPr>
          <p:nvPr/>
        </p:nvSpPr>
        <p:spPr bwMode="auto">
          <a:xfrm flipH="1">
            <a:off x="5891213" y="4749800"/>
            <a:ext cx="563562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7009" name="Line 79"/>
          <p:cNvSpPr>
            <a:spLocks noChangeShapeType="1"/>
          </p:cNvSpPr>
          <p:nvPr/>
        </p:nvSpPr>
        <p:spPr bwMode="auto">
          <a:xfrm flipH="1">
            <a:off x="6429375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7010" name="Line 80"/>
          <p:cNvSpPr>
            <a:spLocks noChangeShapeType="1"/>
          </p:cNvSpPr>
          <p:nvPr/>
        </p:nvSpPr>
        <p:spPr bwMode="auto">
          <a:xfrm>
            <a:off x="6796088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7011" name="Text Box 97"/>
          <p:cNvSpPr txBox="1">
            <a:spLocks noChangeArrowheads="1"/>
          </p:cNvSpPr>
          <p:nvPr/>
        </p:nvSpPr>
        <p:spPr bwMode="auto">
          <a:xfrm>
            <a:off x="4959350" y="4279900"/>
            <a:ext cx="11985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network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27012" name="Text Box 98"/>
          <p:cNvSpPr txBox="1">
            <a:spLocks noChangeArrowheads="1"/>
          </p:cNvSpPr>
          <p:nvPr/>
        </p:nvSpPr>
        <p:spPr bwMode="auto">
          <a:xfrm>
            <a:off x="6967538" y="4660900"/>
            <a:ext cx="12906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1 Gbps LAN</a:t>
            </a:r>
            <a:endParaRPr lang="en-US" altLang="tr-TR" sz="2400">
              <a:solidFill>
                <a:schemeClr val="accent2"/>
              </a:solidFill>
            </a:endParaRPr>
          </a:p>
        </p:txBody>
      </p:sp>
      <p:grpSp>
        <p:nvGrpSpPr>
          <p:cNvPr id="127013" name="Group 120"/>
          <p:cNvGrpSpPr>
            <a:grpSpLocks/>
          </p:cNvGrpSpPr>
          <p:nvPr/>
        </p:nvGrpSpPr>
        <p:grpSpPr bwMode="auto">
          <a:xfrm>
            <a:off x="6154738" y="4460875"/>
            <a:ext cx="881062" cy="307975"/>
            <a:chOff x="2356" y="1300"/>
            <a:chExt cx="555" cy="194"/>
          </a:xfrm>
        </p:grpSpPr>
        <p:sp>
          <p:nvSpPr>
            <p:cNvPr id="12705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705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705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27060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27063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27064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127061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62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127014" name="Group 172"/>
          <p:cNvGrpSpPr>
            <a:grpSpLocks/>
          </p:cNvGrpSpPr>
          <p:nvPr/>
        </p:nvGrpSpPr>
        <p:grpSpPr bwMode="auto">
          <a:xfrm>
            <a:off x="5068888" y="5070475"/>
            <a:ext cx="525462" cy="557213"/>
            <a:chOff x="-44" y="1473"/>
            <a:chExt cx="981" cy="1105"/>
          </a:xfrm>
        </p:grpSpPr>
        <p:pic>
          <p:nvPicPr>
            <p:cNvPr id="127055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7056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27015" name="Group 307"/>
          <p:cNvGrpSpPr>
            <a:grpSpLocks/>
          </p:cNvGrpSpPr>
          <p:nvPr/>
        </p:nvGrpSpPr>
        <p:grpSpPr bwMode="auto">
          <a:xfrm>
            <a:off x="6784975" y="5027613"/>
            <a:ext cx="377825" cy="576262"/>
            <a:chOff x="4140" y="429"/>
            <a:chExt cx="1425" cy="2396"/>
          </a:xfrm>
        </p:grpSpPr>
        <p:sp>
          <p:nvSpPr>
            <p:cNvPr id="127023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24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25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26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27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028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53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054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029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030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51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052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031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32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7033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49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050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034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7035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47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7048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7036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37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38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39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40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7041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42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43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44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045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7046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7016" name="Group 340"/>
          <p:cNvGrpSpPr>
            <a:grpSpLocks/>
          </p:cNvGrpSpPr>
          <p:nvPr/>
        </p:nvGrpSpPr>
        <p:grpSpPr bwMode="auto">
          <a:xfrm>
            <a:off x="5580063" y="5092700"/>
            <a:ext cx="525462" cy="557213"/>
            <a:chOff x="-44" y="1473"/>
            <a:chExt cx="981" cy="1105"/>
          </a:xfrm>
        </p:grpSpPr>
        <p:pic>
          <p:nvPicPr>
            <p:cNvPr id="127021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7022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27017" name="Group 343"/>
          <p:cNvGrpSpPr>
            <a:grpSpLocks/>
          </p:cNvGrpSpPr>
          <p:nvPr/>
        </p:nvGrpSpPr>
        <p:grpSpPr bwMode="auto">
          <a:xfrm>
            <a:off x="6103938" y="5081588"/>
            <a:ext cx="525462" cy="557212"/>
            <a:chOff x="-44" y="1473"/>
            <a:chExt cx="981" cy="1105"/>
          </a:xfrm>
        </p:grpSpPr>
        <p:pic>
          <p:nvPicPr>
            <p:cNvPr id="127019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7020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sp>
        <p:nvSpPr>
          <p:cNvPr id="127018" name="Line 95"/>
          <p:cNvSpPr>
            <a:spLocks noChangeShapeType="1"/>
          </p:cNvSpPr>
          <p:nvPr/>
        </p:nvSpPr>
        <p:spPr bwMode="auto">
          <a:xfrm>
            <a:off x="6591300" y="3467100"/>
            <a:ext cx="19050" cy="9890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4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147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147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14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147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1000"/>
                                        <p:tgtEl>
                                          <p:spTgt spid="147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14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47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10" grpId="0"/>
      <p:bldP spid="147512" grpId="0"/>
      <p:bldP spid="147513" grpId="0"/>
      <p:bldP spid="14751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Freeform 71"/>
          <p:cNvSpPr>
            <a:spLocks/>
          </p:cNvSpPr>
          <p:nvPr/>
        </p:nvSpPr>
        <p:spPr bwMode="auto">
          <a:xfrm>
            <a:off x="4932363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26" name="Line 77"/>
          <p:cNvSpPr>
            <a:spLocks noChangeShapeType="1"/>
          </p:cNvSpPr>
          <p:nvPr/>
        </p:nvSpPr>
        <p:spPr bwMode="auto">
          <a:xfrm flipH="1">
            <a:off x="5381625" y="4702175"/>
            <a:ext cx="855663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27" name="Line 78"/>
          <p:cNvSpPr>
            <a:spLocks noChangeShapeType="1"/>
          </p:cNvSpPr>
          <p:nvPr/>
        </p:nvSpPr>
        <p:spPr bwMode="auto">
          <a:xfrm flipH="1">
            <a:off x="5891213" y="4749800"/>
            <a:ext cx="563562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28" name="Line 79"/>
          <p:cNvSpPr>
            <a:spLocks noChangeShapeType="1"/>
          </p:cNvSpPr>
          <p:nvPr/>
        </p:nvSpPr>
        <p:spPr bwMode="auto">
          <a:xfrm flipH="1">
            <a:off x="6429375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29" name="Line 80"/>
          <p:cNvSpPr>
            <a:spLocks noChangeShapeType="1"/>
          </p:cNvSpPr>
          <p:nvPr/>
        </p:nvSpPr>
        <p:spPr bwMode="auto">
          <a:xfrm>
            <a:off x="6796088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30" name="Text Box 97"/>
          <p:cNvSpPr txBox="1">
            <a:spLocks noChangeArrowheads="1"/>
          </p:cNvSpPr>
          <p:nvPr/>
        </p:nvSpPr>
        <p:spPr bwMode="auto">
          <a:xfrm>
            <a:off x="4959350" y="4279900"/>
            <a:ext cx="11985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network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29031" name="Text Box 98"/>
          <p:cNvSpPr txBox="1">
            <a:spLocks noChangeArrowheads="1"/>
          </p:cNvSpPr>
          <p:nvPr/>
        </p:nvSpPr>
        <p:spPr bwMode="auto">
          <a:xfrm>
            <a:off x="6967538" y="4660900"/>
            <a:ext cx="12906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1 Gbps LAN</a:t>
            </a:r>
            <a:endParaRPr lang="en-US" altLang="tr-TR" sz="2400">
              <a:solidFill>
                <a:schemeClr val="accent2"/>
              </a:solidFill>
            </a:endParaRPr>
          </a:p>
        </p:txBody>
      </p:sp>
      <p:grpSp>
        <p:nvGrpSpPr>
          <p:cNvPr id="129032" name="Group 120"/>
          <p:cNvGrpSpPr>
            <a:grpSpLocks/>
          </p:cNvGrpSpPr>
          <p:nvPr/>
        </p:nvGrpSpPr>
        <p:grpSpPr bwMode="auto">
          <a:xfrm>
            <a:off x="6154738" y="4460875"/>
            <a:ext cx="881062" cy="307975"/>
            <a:chOff x="2356" y="1300"/>
            <a:chExt cx="555" cy="194"/>
          </a:xfrm>
        </p:grpSpPr>
        <p:sp>
          <p:nvSpPr>
            <p:cNvPr id="1292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92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92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29275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29278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29279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129276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77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129033" name="Group 172"/>
          <p:cNvGrpSpPr>
            <a:grpSpLocks/>
          </p:cNvGrpSpPr>
          <p:nvPr/>
        </p:nvGrpSpPr>
        <p:grpSpPr bwMode="auto">
          <a:xfrm>
            <a:off x="5068888" y="5070475"/>
            <a:ext cx="525462" cy="557213"/>
            <a:chOff x="-44" y="1473"/>
            <a:chExt cx="981" cy="1105"/>
          </a:xfrm>
        </p:grpSpPr>
        <p:pic>
          <p:nvPicPr>
            <p:cNvPr id="129270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9271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29034" name="Group 340"/>
          <p:cNvGrpSpPr>
            <a:grpSpLocks/>
          </p:cNvGrpSpPr>
          <p:nvPr/>
        </p:nvGrpSpPr>
        <p:grpSpPr bwMode="auto">
          <a:xfrm>
            <a:off x="5580063" y="5092700"/>
            <a:ext cx="525462" cy="557213"/>
            <a:chOff x="-44" y="1473"/>
            <a:chExt cx="981" cy="1105"/>
          </a:xfrm>
        </p:grpSpPr>
        <p:pic>
          <p:nvPicPr>
            <p:cNvPr id="129268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9269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29035" name="Group 343"/>
          <p:cNvGrpSpPr>
            <a:grpSpLocks/>
          </p:cNvGrpSpPr>
          <p:nvPr/>
        </p:nvGrpSpPr>
        <p:grpSpPr bwMode="auto">
          <a:xfrm>
            <a:off x="6103938" y="5081588"/>
            <a:ext cx="525462" cy="557212"/>
            <a:chOff x="-44" y="1473"/>
            <a:chExt cx="981" cy="1105"/>
          </a:xfrm>
        </p:grpSpPr>
        <p:pic>
          <p:nvPicPr>
            <p:cNvPr id="129266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9267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sp>
        <p:nvSpPr>
          <p:cNvPr id="129036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9037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F32F6CC3-6170-4A97-834E-7074FF518298}" type="slidenum">
              <a:rPr lang="en-US" altLang="tr-TR" sz="1200">
                <a:latin typeface="Tahoma" panose="020B0604030504040204" pitchFamily="34" charset="0"/>
              </a:rPr>
              <a:pPr/>
              <a:t>41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29038" name="Picture 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9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Caching example: </a:t>
            </a:r>
            <a:r>
              <a:rPr lang="en-US" altLang="tr-TR" sz="3600" smtClean="0">
                <a:latin typeface="Gill Sans MT" pitchFamily="1" charset="0"/>
              </a:rPr>
              <a:t>install local cache</a:t>
            </a:r>
            <a:r>
              <a:rPr lang="en-US" altLang="tr-TR" sz="4000" smtClean="0">
                <a:latin typeface="Gill Sans MT" pitchFamily="1" charset="0"/>
              </a:rPr>
              <a:t> 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29040" name="Text Box 50"/>
          <p:cNvSpPr txBox="1">
            <a:spLocks noChangeArrowheads="1"/>
          </p:cNvSpPr>
          <p:nvPr/>
        </p:nvSpPr>
        <p:spPr bwMode="auto">
          <a:xfrm>
            <a:off x="7696200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servers</a:t>
            </a:r>
          </a:p>
        </p:txBody>
      </p:sp>
      <p:sp>
        <p:nvSpPr>
          <p:cNvPr id="129041" name="Line 95"/>
          <p:cNvSpPr>
            <a:spLocks noChangeShapeType="1"/>
          </p:cNvSpPr>
          <p:nvPr/>
        </p:nvSpPr>
        <p:spPr bwMode="auto">
          <a:xfrm>
            <a:off x="6591300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42" name="Text Box 99"/>
          <p:cNvSpPr txBox="1">
            <a:spLocks noChangeArrowheads="1"/>
          </p:cNvSpPr>
          <p:nvPr/>
        </p:nvSpPr>
        <p:spPr bwMode="auto">
          <a:xfrm>
            <a:off x="6592888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access link</a:t>
            </a:r>
            <a:endParaRPr lang="en-US" altLang="tr-TR" sz="2400">
              <a:solidFill>
                <a:schemeClr val="accent2"/>
              </a:solidFill>
            </a:endParaRPr>
          </a:p>
        </p:txBody>
      </p:sp>
      <p:grpSp>
        <p:nvGrpSpPr>
          <p:cNvPr id="7" name="Group 308"/>
          <p:cNvGrpSpPr>
            <a:grpSpLocks/>
          </p:cNvGrpSpPr>
          <p:nvPr/>
        </p:nvGrpSpPr>
        <p:grpSpPr bwMode="auto">
          <a:xfrm>
            <a:off x="6719888" y="4941888"/>
            <a:ext cx="1860550" cy="809625"/>
            <a:chOff x="4217" y="3611"/>
            <a:chExt cx="1172" cy="510"/>
          </a:xfrm>
        </p:grpSpPr>
        <p:sp>
          <p:nvSpPr>
            <p:cNvPr id="129264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65" name="Text Box 97"/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>
                  <a:solidFill>
                    <a:srgbClr val="CC0000"/>
                  </a:solidFill>
                </a:rPr>
                <a:t>cache</a:t>
              </a:r>
            </a:p>
          </p:txBody>
        </p:sp>
      </p:grpSp>
      <p:sp>
        <p:nvSpPr>
          <p:cNvPr id="129044" name="Rectangle 4"/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2800" i="1">
                <a:solidFill>
                  <a:srgbClr val="CC0000"/>
                </a:solidFill>
                <a:latin typeface="Gill Sans MT" pitchFamily="1" charset="0"/>
              </a:rPr>
              <a:t>assumptions: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avg object size: 100K bits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avg request rate from browsers to origin servers:15/sec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avg data rate to browsers: 1.50 Mbps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RTT from institutional router to any origin server: 2 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access link rate: 1.54 Mbps</a:t>
            </a:r>
          </a:p>
          <a:p>
            <a:pPr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consequences: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1800">
                <a:latin typeface="Gill Sans MT" pitchFamily="1" charset="0"/>
              </a:rPr>
              <a:t>LAN utilization: 15%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1800">
                <a:latin typeface="Gill Sans MT" pitchFamily="1" charset="0"/>
              </a:rPr>
              <a:t>access link utilization = </a:t>
            </a:r>
            <a:r>
              <a:rPr lang="en-US" altLang="tr-TR" sz="1800">
                <a:solidFill>
                  <a:srgbClr val="FF0000"/>
                </a:solidFill>
                <a:latin typeface="Gill Sans MT" pitchFamily="1" charset="0"/>
              </a:rPr>
              <a:t>100%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1800">
                <a:latin typeface="Gill Sans MT" pitchFamily="1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1800">
                <a:latin typeface="Gill Sans MT" pitchFamily="1" charset="0"/>
              </a:rPr>
              <a:t>     =  2 sec + minutes + usecs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tr-TR">
              <a:latin typeface="Gill Sans MT" pitchFamily="1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tr-TR">
              <a:latin typeface="Gill Sans MT" pitchFamily="1" charset="0"/>
            </a:endParaRPr>
          </a:p>
        </p:txBody>
      </p:sp>
      <p:sp>
        <p:nvSpPr>
          <p:cNvPr id="129045" name="Freeform 82"/>
          <p:cNvSpPr>
            <a:spLocks/>
          </p:cNvSpPr>
          <p:nvPr/>
        </p:nvSpPr>
        <p:spPr bwMode="auto">
          <a:xfrm>
            <a:off x="663575" y="4605338"/>
            <a:ext cx="3973513" cy="1163637"/>
          </a:xfrm>
          <a:custGeom>
            <a:avLst/>
            <a:gdLst>
              <a:gd name="T0" fmla="*/ 2147483647 w 2503"/>
              <a:gd name="T1" fmla="*/ 0 h 733"/>
              <a:gd name="T2" fmla="*/ 2147483647 w 2503"/>
              <a:gd name="T3" fmla="*/ 2147483647 h 733"/>
              <a:gd name="T4" fmla="*/ 2147483647 w 2503"/>
              <a:gd name="T5" fmla="*/ 2147483647 h 733"/>
              <a:gd name="T6" fmla="*/ 2147483647 w 2503"/>
              <a:gd name="T7" fmla="*/ 2147483647 h 733"/>
              <a:gd name="T8" fmla="*/ 0 w 2503"/>
              <a:gd name="T9" fmla="*/ 2147483647 h 733"/>
              <a:gd name="T10" fmla="*/ 2147483647 w 2503"/>
              <a:gd name="T11" fmla="*/ 2147483647 h 733"/>
              <a:gd name="T12" fmla="*/ 2147483647 w 2503"/>
              <a:gd name="T13" fmla="*/ 2147483647 h 733"/>
              <a:gd name="T14" fmla="*/ 2147483647 w 2503"/>
              <a:gd name="T15" fmla="*/ 2147483647 h 733"/>
              <a:gd name="T16" fmla="*/ 2147483647 w 2503"/>
              <a:gd name="T17" fmla="*/ 0 h 7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503"/>
              <a:gd name="T28" fmla="*/ 0 h 733"/>
              <a:gd name="T29" fmla="*/ 2503 w 2503"/>
              <a:gd name="T30" fmla="*/ 733 h 7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503" h="733">
                <a:moveTo>
                  <a:pt x="1481" y="0"/>
                </a:moveTo>
                <a:lnTo>
                  <a:pt x="1481" y="198"/>
                </a:lnTo>
                <a:lnTo>
                  <a:pt x="953" y="198"/>
                </a:lnTo>
                <a:lnTo>
                  <a:pt x="953" y="370"/>
                </a:lnTo>
                <a:lnTo>
                  <a:pt x="0" y="370"/>
                </a:lnTo>
                <a:lnTo>
                  <a:pt x="14" y="733"/>
                </a:lnTo>
                <a:lnTo>
                  <a:pt x="2503" y="713"/>
                </a:lnTo>
                <a:lnTo>
                  <a:pt x="2455" y="6"/>
                </a:lnTo>
                <a:lnTo>
                  <a:pt x="148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48559" name="Text Box 79"/>
          <p:cNvSpPr txBox="1">
            <a:spLocks noChangeArrowheads="1"/>
          </p:cNvSpPr>
          <p:nvPr/>
        </p:nvSpPr>
        <p:spPr bwMode="auto">
          <a:xfrm>
            <a:off x="2986088" y="4589463"/>
            <a:ext cx="325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CC0000"/>
                </a:solidFill>
              </a:rPr>
              <a:t>?</a:t>
            </a:r>
          </a:p>
        </p:txBody>
      </p:sp>
      <p:sp>
        <p:nvSpPr>
          <p:cNvPr id="148557" name="Text Box 77"/>
          <p:cNvSpPr txBox="1">
            <a:spLocks noChangeArrowheads="1"/>
          </p:cNvSpPr>
          <p:nvPr/>
        </p:nvSpPr>
        <p:spPr bwMode="auto">
          <a:xfrm>
            <a:off x="2149475" y="4862513"/>
            <a:ext cx="325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>
                <a:solidFill>
                  <a:srgbClr val="CC0000"/>
                </a:solidFill>
              </a:rPr>
              <a:t>?</a:t>
            </a:r>
          </a:p>
        </p:txBody>
      </p:sp>
      <p:sp>
        <p:nvSpPr>
          <p:cNvPr id="148556" name="Text Box 76"/>
          <p:cNvSpPr txBox="1">
            <a:spLocks noChangeArrowheads="1"/>
          </p:cNvSpPr>
          <p:nvPr/>
        </p:nvSpPr>
        <p:spPr bwMode="auto">
          <a:xfrm>
            <a:off x="1123950" y="5262563"/>
            <a:ext cx="26670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How to compute link 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utilization, delay?</a:t>
            </a:r>
          </a:p>
        </p:txBody>
      </p:sp>
      <p:sp>
        <p:nvSpPr>
          <p:cNvPr id="148563" name="Text Box 83"/>
          <p:cNvSpPr txBox="1">
            <a:spLocks noChangeArrowheads="1"/>
          </p:cNvSpPr>
          <p:nvPr/>
        </p:nvSpPr>
        <p:spPr bwMode="auto">
          <a:xfrm>
            <a:off x="598488" y="6051550"/>
            <a:ext cx="3641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 i="1">
                <a:solidFill>
                  <a:srgbClr val="CC0000"/>
                </a:solidFill>
              </a:rPr>
              <a:t>Cost:</a:t>
            </a:r>
            <a:r>
              <a:rPr lang="en-US" altLang="tr-TR" sz="2400"/>
              <a:t> web cache (cheap!)</a:t>
            </a:r>
          </a:p>
        </p:txBody>
      </p:sp>
      <p:sp>
        <p:nvSpPr>
          <p:cNvPr id="129050" name="Line 2"/>
          <p:cNvSpPr>
            <a:spLocks noChangeShapeType="1"/>
          </p:cNvSpPr>
          <p:nvPr/>
        </p:nvSpPr>
        <p:spPr bwMode="auto">
          <a:xfrm>
            <a:off x="5267325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51" name="Line 51"/>
          <p:cNvSpPr>
            <a:spLocks noChangeShapeType="1"/>
          </p:cNvSpPr>
          <p:nvPr/>
        </p:nvSpPr>
        <p:spPr bwMode="auto">
          <a:xfrm>
            <a:off x="6076950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52" name="Line 52"/>
          <p:cNvSpPr>
            <a:spLocks noChangeShapeType="1"/>
          </p:cNvSpPr>
          <p:nvPr/>
        </p:nvSpPr>
        <p:spPr bwMode="auto">
          <a:xfrm flipH="1">
            <a:off x="6705600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53" name="Line 53"/>
          <p:cNvSpPr>
            <a:spLocks noChangeShapeType="1"/>
          </p:cNvSpPr>
          <p:nvPr/>
        </p:nvSpPr>
        <p:spPr bwMode="auto">
          <a:xfrm flipH="1">
            <a:off x="7162800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54" name="Line 54"/>
          <p:cNvSpPr>
            <a:spLocks noChangeShapeType="1"/>
          </p:cNvSpPr>
          <p:nvPr/>
        </p:nvSpPr>
        <p:spPr bwMode="auto">
          <a:xfrm flipH="1" flipV="1">
            <a:off x="7324725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55" name="Freeform 55"/>
          <p:cNvSpPr>
            <a:spLocks/>
          </p:cNvSpPr>
          <p:nvPr/>
        </p:nvSpPr>
        <p:spPr bwMode="auto">
          <a:xfrm>
            <a:off x="5351463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29056" name="Text Box 70"/>
          <p:cNvSpPr txBox="1">
            <a:spLocks noChangeArrowheads="1"/>
          </p:cNvSpPr>
          <p:nvPr/>
        </p:nvSpPr>
        <p:spPr bwMode="auto">
          <a:xfrm>
            <a:off x="6057900" y="2354263"/>
            <a:ext cx="9318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 Internet</a:t>
            </a:r>
            <a:endParaRPr lang="en-US" altLang="tr-TR" sz="2400">
              <a:solidFill>
                <a:srgbClr val="CC0000"/>
              </a:solidFill>
            </a:endParaRPr>
          </a:p>
        </p:txBody>
      </p:sp>
      <p:grpSp>
        <p:nvGrpSpPr>
          <p:cNvPr id="129057" name="Group 91"/>
          <p:cNvGrpSpPr>
            <a:grpSpLocks/>
          </p:cNvGrpSpPr>
          <p:nvPr/>
        </p:nvGrpSpPr>
        <p:grpSpPr bwMode="auto">
          <a:xfrm>
            <a:off x="6175375" y="3165475"/>
            <a:ext cx="881063" cy="307975"/>
            <a:chOff x="2356" y="1300"/>
            <a:chExt cx="555" cy="194"/>
          </a:xfrm>
        </p:grpSpPr>
        <p:sp>
          <p:nvSpPr>
            <p:cNvPr id="12925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925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2925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29259" name="Group 9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29262" name="Freeform 9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29263" name="Freeform 9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129260" name="Line 9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61" name="Line 9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129058" name="Group 100"/>
          <p:cNvGrpSpPr>
            <a:grpSpLocks/>
          </p:cNvGrpSpPr>
          <p:nvPr/>
        </p:nvGrpSpPr>
        <p:grpSpPr bwMode="auto">
          <a:xfrm>
            <a:off x="4919663" y="1957388"/>
            <a:ext cx="377825" cy="576262"/>
            <a:chOff x="4140" y="429"/>
            <a:chExt cx="1425" cy="2396"/>
          </a:xfrm>
        </p:grpSpPr>
        <p:sp>
          <p:nvSpPr>
            <p:cNvPr id="129224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25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26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27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28" name="Rectangle 10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229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9254" name="AutoShape 10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255" name="AutoShape 10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230" name="Rectangle 10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231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9252" name="AutoShape 11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253" name="AutoShape 11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232" name="Rectangle 11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33" name="Rectangle 11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234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9250" name="AutoShape 11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251" name="AutoShape 11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235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9236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9248" name="AutoShape 12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249" name="AutoShape 12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237" name="Rectangle 12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38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39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40" name="Oval 12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41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42" name="AutoShape 12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43" name="AutoShape 12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44" name="Oval 12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45" name="Oval 13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9246" name="Oval 13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47" name="Rectangle 13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9059" name="Group 133"/>
          <p:cNvGrpSpPr>
            <a:grpSpLocks/>
          </p:cNvGrpSpPr>
          <p:nvPr/>
        </p:nvGrpSpPr>
        <p:grpSpPr bwMode="auto">
          <a:xfrm>
            <a:off x="5834063" y="1479550"/>
            <a:ext cx="377825" cy="576263"/>
            <a:chOff x="4140" y="429"/>
            <a:chExt cx="1425" cy="2396"/>
          </a:xfrm>
        </p:grpSpPr>
        <p:sp>
          <p:nvSpPr>
            <p:cNvPr id="129192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93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94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95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96" name="Rectangle 13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97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9222" name="AutoShape 14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223" name="AutoShape 14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98" name="Rectangle 14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99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9220" name="AutoShape 14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221" name="AutoShape 14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200" name="Rectangle 14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01" name="Rectangle 14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202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9218" name="AutoShape 14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219" name="AutoShape 15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203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9204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9216" name="AutoShape 15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217" name="AutoShape 15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205" name="Rectangle 15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06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07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08" name="Oval 15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09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210" name="AutoShape 16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11" name="AutoShape 16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12" name="Oval 16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13" name="Oval 16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9214" name="Oval 16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215" name="Rectangle 16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9060" name="Group 166"/>
          <p:cNvGrpSpPr>
            <a:grpSpLocks/>
          </p:cNvGrpSpPr>
          <p:nvPr/>
        </p:nvGrpSpPr>
        <p:grpSpPr bwMode="auto">
          <a:xfrm>
            <a:off x="6586538" y="1511300"/>
            <a:ext cx="377825" cy="576263"/>
            <a:chOff x="4140" y="429"/>
            <a:chExt cx="1425" cy="2396"/>
          </a:xfrm>
        </p:grpSpPr>
        <p:sp>
          <p:nvSpPr>
            <p:cNvPr id="129160" name="Freeform 16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61" name="Rectangle 16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62" name="Freeform 16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63" name="Freeform 17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64" name="Rectangle 17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65" name="Group 17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9190" name="AutoShape 17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91" name="AutoShape 17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66" name="Rectangle 17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67" name="Group 17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9188" name="AutoShape 17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89" name="AutoShape 17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68" name="Rectangle 17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69" name="Rectangle 18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70" name="Group 18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9186" name="AutoShape 18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87" name="AutoShape 18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71" name="Freeform 18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9172" name="Group 18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9184" name="AutoShape 18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85" name="AutoShape 18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73" name="Rectangle 18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74" name="Freeform 18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75" name="Freeform 19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76" name="Oval 19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77" name="Freeform 19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78" name="AutoShape 19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79" name="AutoShape 19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80" name="Oval 19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81" name="Oval 19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9182" name="Oval 19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83" name="Rectangle 19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9061" name="Group 199"/>
          <p:cNvGrpSpPr>
            <a:grpSpLocks/>
          </p:cNvGrpSpPr>
          <p:nvPr/>
        </p:nvGrpSpPr>
        <p:grpSpPr bwMode="auto">
          <a:xfrm>
            <a:off x="7196138" y="1663700"/>
            <a:ext cx="377825" cy="576263"/>
            <a:chOff x="4140" y="429"/>
            <a:chExt cx="1425" cy="2396"/>
          </a:xfrm>
        </p:grpSpPr>
        <p:sp>
          <p:nvSpPr>
            <p:cNvPr id="129128" name="Freeform 20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29" name="Rectangle 20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30" name="Freeform 20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31" name="Freeform 20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32" name="Rectangle 20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33" name="Group 20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9158" name="AutoShape 20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59" name="AutoShape 20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34" name="Rectangle 20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35" name="Group 20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9156" name="AutoShape 21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57" name="AutoShape 21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36" name="Rectangle 21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37" name="Rectangle 21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38" name="Group 21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9154" name="AutoShape 21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55" name="AutoShape 21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39" name="Freeform 21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9140" name="Group 21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9152" name="AutoShape 21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53" name="AutoShape 22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41" name="Rectangle 22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42" name="Freeform 22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43" name="Freeform 22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44" name="Oval 22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45" name="Freeform 22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46" name="AutoShape 22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47" name="AutoShape 22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48" name="Oval 22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49" name="Oval 22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9150" name="Oval 23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51" name="Rectangle 23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9062" name="Group 232"/>
          <p:cNvGrpSpPr>
            <a:grpSpLocks/>
          </p:cNvGrpSpPr>
          <p:nvPr/>
        </p:nvGrpSpPr>
        <p:grpSpPr bwMode="auto">
          <a:xfrm>
            <a:off x="7524750" y="2609850"/>
            <a:ext cx="377825" cy="576263"/>
            <a:chOff x="4140" y="429"/>
            <a:chExt cx="1425" cy="2396"/>
          </a:xfrm>
        </p:grpSpPr>
        <p:sp>
          <p:nvSpPr>
            <p:cNvPr id="129096" name="Freeform 23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097" name="Rectangle 23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098" name="Freeform 23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099" name="Freeform 23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00" name="Rectangle 237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01" name="Group 23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9126" name="AutoShape 239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27" name="AutoShape 240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02" name="Rectangle 241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03" name="Group 24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9124" name="AutoShape 24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25" name="AutoShape 244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04" name="Rectangle 245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05" name="Rectangle 246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106" name="Group 24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9122" name="AutoShape 24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23" name="AutoShape 249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07" name="Freeform 25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9108" name="Group 25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9120" name="AutoShape 252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121" name="AutoShape 253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109" name="Rectangle 254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10" name="Freeform 25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11" name="Freeform 25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12" name="Oval 257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13" name="Freeform 25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114" name="AutoShape 259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15" name="AutoShape 260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16" name="Oval 261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17" name="Oval 262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9118" name="Oval 263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119" name="Rectangle 264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29063" name="Group 307"/>
          <p:cNvGrpSpPr>
            <a:grpSpLocks/>
          </p:cNvGrpSpPr>
          <p:nvPr/>
        </p:nvGrpSpPr>
        <p:grpSpPr bwMode="auto">
          <a:xfrm>
            <a:off x="6784975" y="5027613"/>
            <a:ext cx="377825" cy="576262"/>
            <a:chOff x="4140" y="429"/>
            <a:chExt cx="1425" cy="2396"/>
          </a:xfrm>
        </p:grpSpPr>
        <p:sp>
          <p:nvSpPr>
            <p:cNvPr id="129064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065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066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067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068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069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9094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095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070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071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9092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093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072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073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29074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9090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091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075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29076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9088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29089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29077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078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079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080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081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29082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083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084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085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9086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29087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56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10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127BEACE-CF27-47A5-82D3-91B823585342}" type="slidenum">
              <a:rPr lang="en-US" altLang="tr-TR" sz="1200">
                <a:latin typeface="Tahoma" panose="020B0604030504040204" pitchFamily="34" charset="0"/>
              </a:rPr>
              <a:pPr/>
              <a:t>42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31075" name="Picture 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Caching example: </a:t>
            </a:r>
            <a:r>
              <a:rPr lang="en-US" altLang="tr-TR" sz="3600" smtClean="0">
                <a:latin typeface="Gill Sans MT" pitchFamily="1" charset="0"/>
              </a:rPr>
              <a:t>install local cache</a:t>
            </a:r>
            <a:r>
              <a:rPr lang="en-US" altLang="tr-TR" sz="4000" smtClean="0">
                <a:latin typeface="Gill Sans MT" pitchFamily="1" charset="0"/>
              </a:rPr>
              <a:t> 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3107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290638"/>
            <a:ext cx="4459287" cy="1882775"/>
          </a:xfrm>
        </p:spPr>
        <p:txBody>
          <a:bodyPr/>
          <a:lstStyle/>
          <a:p>
            <a:pPr marL="228600" indent="-228600">
              <a:buFont typeface="Wingdings" panose="05000000000000000000" pitchFamily="2" charset="2"/>
              <a:buNone/>
              <a:tabLst>
                <a:tab pos="576263" algn="l"/>
              </a:tabLst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Calculating access link utilization, delay with cache:</a:t>
            </a:r>
          </a:p>
          <a:p>
            <a:pPr marL="228600" indent="-228600">
              <a:lnSpc>
                <a:spcPct val="80000"/>
              </a:lnSpc>
              <a:tabLst>
                <a:tab pos="576263" algn="l"/>
              </a:tabLst>
            </a:pPr>
            <a:r>
              <a:rPr lang="en-US" altLang="tr-TR" sz="2400" smtClean="0">
                <a:latin typeface="Gill Sans MT" pitchFamily="1" charset="0"/>
              </a:rPr>
              <a:t>suppose cache hit rate is 0.4</a:t>
            </a:r>
          </a:p>
          <a:p>
            <a:pPr marL="576263" lvl="1" indent="-233363">
              <a:tabLst>
                <a:tab pos="576263" algn="l"/>
              </a:tabLst>
            </a:pPr>
            <a:r>
              <a:rPr lang="en-US" altLang="tr-TR" sz="2000" smtClean="0">
                <a:latin typeface="Gill Sans MT" pitchFamily="1" charset="0"/>
              </a:rPr>
              <a:t>40% requests satisfied at cache, 60% requests satisfied at origin </a:t>
            </a:r>
          </a:p>
          <a:p>
            <a:pPr marL="228600" indent="-228600">
              <a:lnSpc>
                <a:spcPct val="80000"/>
              </a:lnSpc>
              <a:buFont typeface="Wingdings" panose="05000000000000000000" pitchFamily="2" charset="2"/>
              <a:buNone/>
              <a:tabLst>
                <a:tab pos="576263" algn="l"/>
              </a:tabLst>
            </a:pPr>
            <a:r>
              <a:rPr lang="en-US" altLang="tr-TR" sz="2400" smtClean="0">
                <a:latin typeface="Gill Sans MT" pitchFamily="1" charset="0"/>
              </a:rPr>
              <a:t>  </a:t>
            </a:r>
          </a:p>
        </p:txBody>
      </p:sp>
      <p:sp>
        <p:nvSpPr>
          <p:cNvPr id="131078" name="Text Box 50"/>
          <p:cNvSpPr txBox="1">
            <a:spLocks noChangeArrowheads="1"/>
          </p:cNvSpPr>
          <p:nvPr/>
        </p:nvSpPr>
        <p:spPr bwMode="auto">
          <a:xfrm>
            <a:off x="7696200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servers</a:t>
            </a:r>
          </a:p>
        </p:txBody>
      </p:sp>
      <p:sp>
        <p:nvSpPr>
          <p:cNvPr id="131079" name="Line 95"/>
          <p:cNvSpPr>
            <a:spLocks noChangeShapeType="1"/>
          </p:cNvSpPr>
          <p:nvPr/>
        </p:nvSpPr>
        <p:spPr bwMode="auto">
          <a:xfrm>
            <a:off x="6591300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80" name="Text Box 99"/>
          <p:cNvSpPr txBox="1">
            <a:spLocks noChangeArrowheads="1"/>
          </p:cNvSpPr>
          <p:nvPr/>
        </p:nvSpPr>
        <p:spPr bwMode="auto">
          <a:xfrm>
            <a:off x="6592888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access link</a:t>
            </a:r>
            <a:endParaRPr lang="en-US" altLang="tr-TR" sz="2400">
              <a:solidFill>
                <a:schemeClr val="accent2"/>
              </a:solidFill>
            </a:endParaRPr>
          </a:p>
        </p:txBody>
      </p:sp>
      <p:sp>
        <p:nvSpPr>
          <p:cNvPr id="149566" name="Rectangle 4"/>
          <p:cNvSpPr>
            <a:spLocks noChangeArrowheads="1"/>
          </p:cNvSpPr>
          <p:nvPr/>
        </p:nvSpPr>
        <p:spPr bwMode="auto">
          <a:xfrm>
            <a:off x="506413" y="3057525"/>
            <a:ext cx="4459287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8600" indent="-228600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576263" indent="-233363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access link utilization: </a:t>
            </a:r>
          </a:p>
          <a:p>
            <a:pPr lvl="1">
              <a:lnSpc>
                <a:spcPct val="80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1800">
                <a:latin typeface="Gill Sans MT" pitchFamily="1" charset="0"/>
              </a:rPr>
              <a:t>60% of requests use access link </a:t>
            </a:r>
          </a:p>
          <a:p>
            <a:pPr>
              <a:lnSpc>
                <a:spcPct val="80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>
                <a:latin typeface="Gill Sans MT" pitchFamily="1" charset="0"/>
              </a:rPr>
              <a:t>data rate to browsers over access link = 0.6*1.50 Mbps = .9 Mbps </a:t>
            </a:r>
          </a:p>
          <a:p>
            <a:pPr lvl="1">
              <a:lnSpc>
                <a:spcPct val="80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1800">
                <a:latin typeface="Gill Sans MT" pitchFamily="1" charset="0"/>
              </a:rPr>
              <a:t>utilization = 0.9/1.54 = .58</a:t>
            </a:r>
          </a:p>
        </p:txBody>
      </p:sp>
      <p:sp>
        <p:nvSpPr>
          <p:cNvPr id="149567" name="Rectangle 4"/>
          <p:cNvSpPr>
            <a:spLocks noChangeArrowheads="1"/>
          </p:cNvSpPr>
          <p:nvPr/>
        </p:nvSpPr>
        <p:spPr bwMode="auto">
          <a:xfrm>
            <a:off x="538163" y="4557713"/>
            <a:ext cx="4459287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8600" indent="-228600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576263" indent="-233363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tabLst>
                <a:tab pos="576263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total delay</a:t>
            </a:r>
          </a:p>
          <a:p>
            <a:pPr lvl="1">
              <a:lnSpc>
                <a:spcPct val="80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1800">
                <a:latin typeface="Gill Sans MT" pitchFamily="1" charset="0"/>
              </a:rPr>
              <a:t>= 0.6 * (delay from origin servers) +0.4 * (delay when satisfied at cache)</a:t>
            </a:r>
          </a:p>
          <a:p>
            <a:pPr lvl="1">
              <a:lnSpc>
                <a:spcPct val="80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1800">
                <a:latin typeface="Gill Sans MT" pitchFamily="1" charset="0"/>
              </a:rPr>
              <a:t>= 0.6 (2.01) + 0.4 (~msecs) </a:t>
            </a:r>
          </a:p>
          <a:p>
            <a:pPr lvl="1">
              <a:lnSpc>
                <a:spcPct val="80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1800">
                <a:latin typeface="Gill Sans MT" pitchFamily="1" charset="0"/>
              </a:rPr>
              <a:t>= ~ 1.2 secs</a:t>
            </a:r>
          </a:p>
          <a:p>
            <a:pPr lvl="1">
              <a:lnSpc>
                <a:spcPct val="80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1800">
                <a:latin typeface="Gill Sans MT" pitchFamily="1" charset="0"/>
              </a:rPr>
              <a:t>less than with 154 Mbps link (and cheaper too!)</a:t>
            </a:r>
          </a:p>
          <a:p>
            <a:pPr>
              <a:lnSpc>
                <a:spcPct val="80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tr-TR" sz="2400">
                <a:latin typeface="Gill Sans MT" pitchFamily="1" charset="0"/>
              </a:rPr>
              <a:t>  </a:t>
            </a:r>
          </a:p>
        </p:txBody>
      </p:sp>
      <p:sp>
        <p:nvSpPr>
          <p:cNvPr id="131083" name="Line 2"/>
          <p:cNvSpPr>
            <a:spLocks noChangeShapeType="1"/>
          </p:cNvSpPr>
          <p:nvPr/>
        </p:nvSpPr>
        <p:spPr bwMode="auto">
          <a:xfrm>
            <a:off x="5267325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84" name="Line 51"/>
          <p:cNvSpPr>
            <a:spLocks noChangeShapeType="1"/>
          </p:cNvSpPr>
          <p:nvPr/>
        </p:nvSpPr>
        <p:spPr bwMode="auto">
          <a:xfrm>
            <a:off x="6076950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85" name="Line 52"/>
          <p:cNvSpPr>
            <a:spLocks noChangeShapeType="1"/>
          </p:cNvSpPr>
          <p:nvPr/>
        </p:nvSpPr>
        <p:spPr bwMode="auto">
          <a:xfrm flipH="1">
            <a:off x="6705600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86" name="Line 53"/>
          <p:cNvSpPr>
            <a:spLocks noChangeShapeType="1"/>
          </p:cNvSpPr>
          <p:nvPr/>
        </p:nvSpPr>
        <p:spPr bwMode="auto">
          <a:xfrm flipH="1">
            <a:off x="7162800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87" name="Line 54"/>
          <p:cNvSpPr>
            <a:spLocks noChangeShapeType="1"/>
          </p:cNvSpPr>
          <p:nvPr/>
        </p:nvSpPr>
        <p:spPr bwMode="auto">
          <a:xfrm flipH="1" flipV="1">
            <a:off x="7324725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88" name="Freeform 55"/>
          <p:cNvSpPr>
            <a:spLocks/>
          </p:cNvSpPr>
          <p:nvPr/>
        </p:nvSpPr>
        <p:spPr bwMode="auto">
          <a:xfrm>
            <a:off x="5351463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89" name="Text Box 70"/>
          <p:cNvSpPr txBox="1">
            <a:spLocks noChangeArrowheads="1"/>
          </p:cNvSpPr>
          <p:nvPr/>
        </p:nvSpPr>
        <p:spPr bwMode="auto">
          <a:xfrm>
            <a:off x="6057900" y="2354263"/>
            <a:ext cx="9318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 Internet</a:t>
            </a:r>
            <a:endParaRPr lang="en-US" altLang="tr-TR" sz="2400">
              <a:solidFill>
                <a:srgbClr val="CC0000"/>
              </a:solidFill>
            </a:endParaRPr>
          </a:p>
        </p:txBody>
      </p:sp>
      <p:grpSp>
        <p:nvGrpSpPr>
          <p:cNvPr id="131090" name="Group 71"/>
          <p:cNvGrpSpPr>
            <a:grpSpLocks/>
          </p:cNvGrpSpPr>
          <p:nvPr/>
        </p:nvGrpSpPr>
        <p:grpSpPr bwMode="auto">
          <a:xfrm>
            <a:off x="6175375" y="3165475"/>
            <a:ext cx="881063" cy="307975"/>
            <a:chOff x="2356" y="1300"/>
            <a:chExt cx="555" cy="194"/>
          </a:xfrm>
        </p:grpSpPr>
        <p:sp>
          <p:nvSpPr>
            <p:cNvPr id="13131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3131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3131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31320" name="Group 7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1323" name="Freeform 7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31324" name="Freeform 7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131321" name="Line 7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322" name="Line 7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131091" name="Group 80"/>
          <p:cNvGrpSpPr>
            <a:grpSpLocks/>
          </p:cNvGrpSpPr>
          <p:nvPr/>
        </p:nvGrpSpPr>
        <p:grpSpPr bwMode="auto">
          <a:xfrm>
            <a:off x="4919663" y="1957388"/>
            <a:ext cx="377825" cy="576262"/>
            <a:chOff x="4140" y="429"/>
            <a:chExt cx="1425" cy="2396"/>
          </a:xfrm>
        </p:grpSpPr>
        <p:sp>
          <p:nvSpPr>
            <p:cNvPr id="131285" name="Freeform 8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86" name="Rectangle 8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87" name="Freeform 8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88" name="Freeform 8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89" name="Rectangle 8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290" name="Group 8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1315" name="AutoShape 8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316" name="AutoShape 8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91" name="Rectangle 8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292" name="Group 9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1313" name="AutoShape 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314" name="AutoShape 9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93" name="Rectangle 9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94" name="Rectangle 9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295" name="Group 9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1311" name="AutoShape 9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312" name="AutoShape 9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96" name="Freeform 9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31297" name="Group 9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1309" name="AutoShape 10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310" name="AutoShape 10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98" name="Rectangle 10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99" name="Freeform 10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300" name="Freeform 10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301" name="Oval 10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302" name="Freeform 10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303" name="AutoShape 10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304" name="AutoShape 10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305" name="Oval 10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306" name="Oval 11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1307" name="Oval 11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308" name="Rectangle 11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31092" name="Group 113"/>
          <p:cNvGrpSpPr>
            <a:grpSpLocks/>
          </p:cNvGrpSpPr>
          <p:nvPr/>
        </p:nvGrpSpPr>
        <p:grpSpPr bwMode="auto">
          <a:xfrm>
            <a:off x="5834063" y="1479550"/>
            <a:ext cx="377825" cy="576263"/>
            <a:chOff x="4140" y="429"/>
            <a:chExt cx="1425" cy="2396"/>
          </a:xfrm>
        </p:grpSpPr>
        <p:sp>
          <p:nvSpPr>
            <p:cNvPr id="131253" name="Freeform 11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54" name="Rectangle 11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55" name="Freeform 11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56" name="Freeform 11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57" name="Rectangle 11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258" name="Group 11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1283" name="AutoShape 12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84" name="AutoShape 12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59" name="Rectangle 12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260" name="Group 12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1281" name="AutoShape 1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82" name="AutoShape 12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61" name="Rectangle 12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62" name="Rectangle 12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263" name="Group 12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1279" name="AutoShape 12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80" name="AutoShape 13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64" name="Freeform 13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31265" name="Group 13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1277" name="AutoShape 13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78" name="AutoShape 13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66" name="Rectangle 13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67" name="Freeform 13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68" name="Freeform 13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69" name="Oval 13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70" name="Freeform 13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71" name="AutoShape 14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72" name="AutoShape 14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73" name="Oval 14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74" name="Oval 14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1275" name="Oval 14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76" name="Rectangle 14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31093" name="Group 146"/>
          <p:cNvGrpSpPr>
            <a:grpSpLocks/>
          </p:cNvGrpSpPr>
          <p:nvPr/>
        </p:nvGrpSpPr>
        <p:grpSpPr bwMode="auto">
          <a:xfrm>
            <a:off x="6586538" y="1511300"/>
            <a:ext cx="377825" cy="576263"/>
            <a:chOff x="4140" y="429"/>
            <a:chExt cx="1425" cy="2396"/>
          </a:xfrm>
        </p:grpSpPr>
        <p:sp>
          <p:nvSpPr>
            <p:cNvPr id="131221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22" name="Rectangle 14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23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24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25" name="Rectangle 15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226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1251" name="AutoShape 15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52" name="AutoShape 15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27" name="Rectangle 15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228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1249" name="AutoShape 1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50" name="AutoShape 15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29" name="Rectangle 15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30" name="Rectangle 16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231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1247" name="AutoShape 16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48" name="AutoShape 16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32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31233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1245" name="AutoShape 16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46" name="AutoShape 16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34" name="Rectangle 16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35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36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37" name="Oval 17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38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39" name="AutoShape 17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40" name="AutoShape 17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41" name="Oval 17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42" name="Oval 17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1243" name="Oval 17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44" name="Rectangle 17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31094" name="Group 179"/>
          <p:cNvGrpSpPr>
            <a:grpSpLocks/>
          </p:cNvGrpSpPr>
          <p:nvPr/>
        </p:nvGrpSpPr>
        <p:grpSpPr bwMode="auto">
          <a:xfrm>
            <a:off x="7196138" y="1663700"/>
            <a:ext cx="377825" cy="576263"/>
            <a:chOff x="4140" y="429"/>
            <a:chExt cx="1425" cy="2396"/>
          </a:xfrm>
        </p:grpSpPr>
        <p:sp>
          <p:nvSpPr>
            <p:cNvPr id="131189" name="Freeform 18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90" name="Rectangle 18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91" name="Freeform 18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92" name="Freeform 18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93" name="Rectangle 18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194" name="Group 18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1219" name="AutoShape 18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20" name="AutoShape 18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95" name="Rectangle 18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196" name="Group 18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1217" name="AutoShape 1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18" name="AutoShape 19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97" name="Rectangle 19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98" name="Rectangle 19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199" name="Group 19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1215" name="AutoShape 19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16" name="AutoShape 19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00" name="Freeform 19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31201" name="Group 19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1213" name="AutoShape 19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214" name="AutoShape 20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202" name="Rectangle 20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03" name="Freeform 20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04" name="Freeform 20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05" name="Oval 20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06" name="Freeform 20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207" name="AutoShape 20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08" name="AutoShape 20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09" name="Oval 20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10" name="Oval 20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1211" name="Oval 21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212" name="Rectangle 21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31095" name="Group 212"/>
          <p:cNvGrpSpPr>
            <a:grpSpLocks/>
          </p:cNvGrpSpPr>
          <p:nvPr/>
        </p:nvGrpSpPr>
        <p:grpSpPr bwMode="auto">
          <a:xfrm>
            <a:off x="7524750" y="2609850"/>
            <a:ext cx="377825" cy="576263"/>
            <a:chOff x="4140" y="429"/>
            <a:chExt cx="1425" cy="2396"/>
          </a:xfrm>
        </p:grpSpPr>
        <p:sp>
          <p:nvSpPr>
            <p:cNvPr id="131157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58" name="Rectangle 21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59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60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61" name="Rectangle 217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162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1187" name="AutoShape 219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188" name="AutoShape 220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63" name="Rectangle 221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164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1185" name="AutoShape 2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186" name="AutoShape 224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65" name="Rectangle 225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66" name="Rectangle 226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167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1183" name="AutoShape 22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184" name="AutoShape 229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68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31169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1181" name="AutoShape 232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182" name="AutoShape 233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70" name="Rectangle 234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71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72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73" name="Oval 237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74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75" name="AutoShape 239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76" name="AutoShape 240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77" name="Oval 241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78" name="Oval 242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1179" name="Oval 243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80" name="Rectangle 244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sp>
        <p:nvSpPr>
          <p:cNvPr id="131096" name="Freeform 71"/>
          <p:cNvSpPr>
            <a:spLocks/>
          </p:cNvSpPr>
          <p:nvPr/>
        </p:nvSpPr>
        <p:spPr bwMode="auto">
          <a:xfrm>
            <a:off x="4932363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97" name="Line 77"/>
          <p:cNvSpPr>
            <a:spLocks noChangeShapeType="1"/>
          </p:cNvSpPr>
          <p:nvPr/>
        </p:nvSpPr>
        <p:spPr bwMode="auto">
          <a:xfrm flipH="1">
            <a:off x="5381625" y="4702175"/>
            <a:ext cx="855663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98" name="Line 78"/>
          <p:cNvSpPr>
            <a:spLocks noChangeShapeType="1"/>
          </p:cNvSpPr>
          <p:nvPr/>
        </p:nvSpPr>
        <p:spPr bwMode="auto">
          <a:xfrm flipH="1">
            <a:off x="5891213" y="4749800"/>
            <a:ext cx="563562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099" name="Line 79"/>
          <p:cNvSpPr>
            <a:spLocks noChangeShapeType="1"/>
          </p:cNvSpPr>
          <p:nvPr/>
        </p:nvSpPr>
        <p:spPr bwMode="auto">
          <a:xfrm flipH="1">
            <a:off x="6429375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100" name="Line 80"/>
          <p:cNvSpPr>
            <a:spLocks noChangeShapeType="1"/>
          </p:cNvSpPr>
          <p:nvPr/>
        </p:nvSpPr>
        <p:spPr bwMode="auto">
          <a:xfrm>
            <a:off x="6796088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1101" name="Text Box 97"/>
          <p:cNvSpPr txBox="1">
            <a:spLocks noChangeArrowheads="1"/>
          </p:cNvSpPr>
          <p:nvPr/>
        </p:nvSpPr>
        <p:spPr bwMode="auto">
          <a:xfrm>
            <a:off x="4959350" y="4279900"/>
            <a:ext cx="11985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rgbClr val="CC0000"/>
                </a:solidFill>
              </a:rPr>
              <a:t>network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31102" name="Text Box 98"/>
          <p:cNvSpPr txBox="1">
            <a:spLocks noChangeArrowheads="1"/>
          </p:cNvSpPr>
          <p:nvPr/>
        </p:nvSpPr>
        <p:spPr bwMode="auto">
          <a:xfrm>
            <a:off x="6967538" y="4660900"/>
            <a:ext cx="12906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1 Gbps LAN</a:t>
            </a:r>
            <a:endParaRPr lang="en-US" altLang="tr-TR" sz="2400">
              <a:solidFill>
                <a:schemeClr val="accent2"/>
              </a:solidFill>
            </a:endParaRPr>
          </a:p>
        </p:txBody>
      </p:sp>
      <p:grpSp>
        <p:nvGrpSpPr>
          <p:cNvPr id="131103" name="Group 120"/>
          <p:cNvGrpSpPr>
            <a:grpSpLocks/>
          </p:cNvGrpSpPr>
          <p:nvPr/>
        </p:nvGrpSpPr>
        <p:grpSpPr bwMode="auto">
          <a:xfrm>
            <a:off x="6154738" y="4460875"/>
            <a:ext cx="881062" cy="307975"/>
            <a:chOff x="2356" y="1300"/>
            <a:chExt cx="555" cy="194"/>
          </a:xfrm>
        </p:grpSpPr>
        <p:sp>
          <p:nvSpPr>
            <p:cNvPr id="131149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31150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31151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31152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1155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31156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131153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54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131104" name="Group 172"/>
          <p:cNvGrpSpPr>
            <a:grpSpLocks/>
          </p:cNvGrpSpPr>
          <p:nvPr/>
        </p:nvGrpSpPr>
        <p:grpSpPr bwMode="auto">
          <a:xfrm>
            <a:off x="5068888" y="5070475"/>
            <a:ext cx="525462" cy="557213"/>
            <a:chOff x="-44" y="1473"/>
            <a:chExt cx="981" cy="1105"/>
          </a:xfrm>
        </p:grpSpPr>
        <p:pic>
          <p:nvPicPr>
            <p:cNvPr id="131147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48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31105" name="Group 340"/>
          <p:cNvGrpSpPr>
            <a:grpSpLocks/>
          </p:cNvGrpSpPr>
          <p:nvPr/>
        </p:nvGrpSpPr>
        <p:grpSpPr bwMode="auto">
          <a:xfrm>
            <a:off x="5580063" y="5092700"/>
            <a:ext cx="525462" cy="557213"/>
            <a:chOff x="-44" y="1473"/>
            <a:chExt cx="981" cy="1105"/>
          </a:xfrm>
        </p:grpSpPr>
        <p:pic>
          <p:nvPicPr>
            <p:cNvPr id="131145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46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31106" name="Group 343"/>
          <p:cNvGrpSpPr>
            <a:grpSpLocks/>
          </p:cNvGrpSpPr>
          <p:nvPr/>
        </p:nvGrpSpPr>
        <p:grpSpPr bwMode="auto">
          <a:xfrm>
            <a:off x="6103938" y="5081588"/>
            <a:ext cx="525462" cy="557212"/>
            <a:chOff x="-44" y="1473"/>
            <a:chExt cx="981" cy="1105"/>
          </a:xfrm>
        </p:grpSpPr>
        <p:pic>
          <p:nvPicPr>
            <p:cNvPr id="131143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44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60509" name="Group 308"/>
          <p:cNvGrpSpPr>
            <a:grpSpLocks/>
          </p:cNvGrpSpPr>
          <p:nvPr/>
        </p:nvGrpSpPr>
        <p:grpSpPr bwMode="auto">
          <a:xfrm>
            <a:off x="6719888" y="4941888"/>
            <a:ext cx="1860550" cy="809625"/>
            <a:chOff x="4217" y="3611"/>
            <a:chExt cx="1172" cy="510"/>
          </a:xfrm>
        </p:grpSpPr>
        <p:sp>
          <p:nvSpPr>
            <p:cNvPr id="131141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42" name="Text Box 97"/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>
                  <a:solidFill>
                    <a:srgbClr val="CC0000"/>
                  </a:solidFill>
                </a:rPr>
                <a:t>cache</a:t>
              </a:r>
            </a:p>
          </p:txBody>
        </p:sp>
      </p:grpSp>
      <p:grpSp>
        <p:nvGrpSpPr>
          <p:cNvPr id="131108" name="Group 307"/>
          <p:cNvGrpSpPr>
            <a:grpSpLocks/>
          </p:cNvGrpSpPr>
          <p:nvPr/>
        </p:nvGrpSpPr>
        <p:grpSpPr bwMode="auto">
          <a:xfrm>
            <a:off x="6784975" y="5027613"/>
            <a:ext cx="377825" cy="576262"/>
            <a:chOff x="4140" y="429"/>
            <a:chExt cx="1425" cy="2396"/>
          </a:xfrm>
        </p:grpSpPr>
        <p:sp>
          <p:nvSpPr>
            <p:cNvPr id="131109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10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11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12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13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114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1139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140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15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116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1137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138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17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18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1119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1135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136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20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31121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1133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1134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1122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23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24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25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26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1127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28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29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30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1131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1132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9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566" grpId="0"/>
      <p:bldP spid="14956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31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505CDC5C-EA10-4C7F-87A0-EF09EE089C59}" type="slidenum">
              <a:rPr lang="en-US" altLang="tr-TR" sz="1200">
                <a:latin typeface="Tahoma" panose="020B0604030504040204" pitchFamily="34" charset="0"/>
              </a:rPr>
              <a:pPr/>
              <a:t>43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287338" y="193675"/>
            <a:ext cx="7962900" cy="739775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Conditional GET 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68288" y="1403350"/>
            <a:ext cx="3743325" cy="5132388"/>
          </a:xfrm>
        </p:spPr>
        <p:txBody>
          <a:bodyPr/>
          <a:lstStyle/>
          <a:p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Goal:</a:t>
            </a:r>
            <a:r>
              <a:rPr lang="en-US" altLang="tr-TR" sz="2400" smtClean="0">
                <a:latin typeface="Gill Sans MT" pitchFamily="1" charset="0"/>
              </a:rPr>
              <a:t> don</a:t>
            </a:r>
            <a:r>
              <a:rPr lang="ja-JP" altLang="en-US" sz="2400" smtClean="0">
                <a:latin typeface="Gill Sans MT" pitchFamily="1" charset="0"/>
              </a:rPr>
              <a:t>’</a:t>
            </a:r>
            <a:r>
              <a:rPr lang="en-US" altLang="ja-JP" sz="2400" smtClean="0">
                <a:latin typeface="Gill Sans MT" pitchFamily="1" charset="0"/>
              </a:rPr>
              <a:t>t send object if cache has up-to-date cached version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no object transmission delay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lower link utilization</a:t>
            </a:r>
          </a:p>
          <a:p>
            <a:r>
              <a:rPr lang="en-US" altLang="tr-TR" sz="2400" i="1" smtClean="0">
                <a:latin typeface="Gill Sans MT" pitchFamily="1" charset="0"/>
              </a:rPr>
              <a:t>cache:</a:t>
            </a:r>
            <a:r>
              <a:rPr lang="en-US" altLang="tr-TR" sz="2400" smtClean="0">
                <a:latin typeface="Gill Sans MT" pitchFamily="1" charset="0"/>
              </a:rPr>
              <a:t> specify date of cached copy in HTTP request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tr-TR" sz="2000" b="1" smtClean="0">
                <a:latin typeface="Courier New" panose="02070309020205020404" pitchFamily="49" charset="0"/>
              </a:rPr>
              <a:t>If-modified-since: &lt;date&gt;</a:t>
            </a:r>
          </a:p>
          <a:p>
            <a:r>
              <a:rPr lang="en-US" altLang="tr-TR" sz="2400" i="1" smtClean="0">
                <a:latin typeface="Gill Sans MT" pitchFamily="1" charset="0"/>
              </a:rPr>
              <a:t>server:</a:t>
            </a:r>
            <a:r>
              <a:rPr lang="en-US" altLang="tr-TR" sz="2400" smtClean="0">
                <a:latin typeface="Gill Sans MT" pitchFamily="1" charset="0"/>
              </a:rPr>
              <a:t> response contains no object if cached copy is up-to-date: 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tr-TR" sz="2000" b="1" smtClean="0">
                <a:latin typeface="Courier New" panose="02070309020205020404" pitchFamily="49" charset="0"/>
              </a:rPr>
              <a:t>HTTP/1.0 304 Not Modified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67590" name="Line 4"/>
          <p:cNvSpPr>
            <a:spLocks noChangeShapeType="1"/>
          </p:cNvSpPr>
          <p:nvPr/>
        </p:nvSpPr>
        <p:spPr bwMode="auto">
          <a:xfrm>
            <a:off x="4521200" y="2114550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7593" name="Text Box 8"/>
          <p:cNvSpPr txBox="1">
            <a:spLocks noChangeArrowheads="1"/>
          </p:cNvSpPr>
          <p:nvPr/>
        </p:nvSpPr>
        <p:spPr bwMode="auto">
          <a:xfrm>
            <a:off x="4827588" y="1998663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b="1"/>
              <a:t>If-modified-since: &lt;date&gt;</a:t>
            </a:r>
            <a:endParaRPr lang="en-US" altLang="tr-TR" b="1"/>
          </a:p>
        </p:txBody>
      </p:sp>
      <p:sp>
        <p:nvSpPr>
          <p:cNvPr id="67594" name="Line 9"/>
          <p:cNvSpPr>
            <a:spLocks noChangeShapeType="1"/>
          </p:cNvSpPr>
          <p:nvPr/>
        </p:nvSpPr>
        <p:spPr bwMode="auto">
          <a:xfrm flipH="1">
            <a:off x="4540250" y="286067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4808538" y="2854325"/>
            <a:ext cx="2643187" cy="865188"/>
            <a:chOff x="2698" y="2036"/>
            <a:chExt cx="1665" cy="545"/>
          </a:xfrm>
        </p:grpSpPr>
        <p:sp>
          <p:nvSpPr>
            <p:cNvPr id="133175" name="Rectangle 10"/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33176" name="Text Box 11"/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HTTP response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 b="1"/>
                <a:t>HTTP/1.0 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 b="1"/>
                <a:t>304 Not Modified</a:t>
              </a:r>
              <a:endParaRPr lang="en-US" altLang="tr-TR" b="1"/>
            </a:p>
          </p:txBody>
        </p:sp>
      </p:grpSp>
      <p:sp>
        <p:nvSpPr>
          <p:cNvPr id="67596" name="Text Box 28"/>
          <p:cNvSpPr txBox="1">
            <a:spLocks noChangeArrowheads="1"/>
          </p:cNvSpPr>
          <p:nvPr/>
        </p:nvSpPr>
        <p:spPr bwMode="auto">
          <a:xfrm>
            <a:off x="7905750" y="2149475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99"/>
                </a:solidFill>
              </a:rPr>
              <a:t>not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99"/>
                </a:solidFill>
              </a:rPr>
              <a:t>before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67597" name="Line 31"/>
          <p:cNvSpPr>
            <a:spLocks noChangeShapeType="1"/>
          </p:cNvSpPr>
          <p:nvPr/>
        </p:nvSpPr>
        <p:spPr bwMode="auto">
          <a:xfrm>
            <a:off x="4278313" y="4079875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7598" name="Line 32"/>
          <p:cNvSpPr>
            <a:spLocks noChangeShapeType="1"/>
          </p:cNvSpPr>
          <p:nvPr/>
        </p:nvSpPr>
        <p:spPr bwMode="auto">
          <a:xfrm>
            <a:off x="4587875" y="4678363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7599" name="Text Box 34"/>
          <p:cNvSpPr txBox="1">
            <a:spLocks noChangeArrowheads="1"/>
          </p:cNvSpPr>
          <p:nvPr/>
        </p:nvSpPr>
        <p:spPr bwMode="auto">
          <a:xfrm>
            <a:off x="4832350" y="4562475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b="1"/>
              <a:t>If-modified-since: &lt;date&gt;</a:t>
            </a:r>
            <a:endParaRPr lang="en-US" altLang="tr-TR" b="1"/>
          </a:p>
        </p:txBody>
      </p:sp>
      <p:sp>
        <p:nvSpPr>
          <p:cNvPr id="67600" name="Line 35"/>
          <p:cNvSpPr>
            <a:spLocks noChangeShapeType="1"/>
          </p:cNvSpPr>
          <p:nvPr/>
        </p:nvSpPr>
        <p:spPr bwMode="auto">
          <a:xfrm flipH="1">
            <a:off x="4606925" y="545782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67601" name="Text Box 38"/>
          <p:cNvSpPr txBox="1">
            <a:spLocks noChangeArrowheads="1"/>
          </p:cNvSpPr>
          <p:nvPr/>
        </p:nvSpPr>
        <p:spPr bwMode="auto">
          <a:xfrm>
            <a:off x="4851400" y="5402263"/>
            <a:ext cx="2643188" cy="92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HTTP response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b="1"/>
              <a:t>HTTP/1.0 200 OK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/>
              <a:t>&lt;data&gt;</a:t>
            </a:r>
          </a:p>
        </p:txBody>
      </p:sp>
      <p:sp>
        <p:nvSpPr>
          <p:cNvPr id="67602" name="Text Box 39"/>
          <p:cNvSpPr txBox="1">
            <a:spLocks noChangeArrowheads="1"/>
          </p:cNvSpPr>
          <p:nvPr/>
        </p:nvSpPr>
        <p:spPr bwMode="auto">
          <a:xfrm>
            <a:off x="7985125" y="4808538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99"/>
                </a:solidFill>
              </a:rPr>
              <a:t>after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133136" name="Text Box 5"/>
          <p:cNvSpPr txBox="1">
            <a:spLocks noChangeArrowheads="1"/>
          </p:cNvSpPr>
          <p:nvPr/>
        </p:nvSpPr>
        <p:spPr bwMode="auto">
          <a:xfrm>
            <a:off x="3797300" y="10620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33137" name="Text Box 6"/>
          <p:cNvSpPr txBox="1">
            <a:spLocks noChangeArrowheads="1"/>
          </p:cNvSpPr>
          <p:nvPr/>
        </p:nvSpPr>
        <p:spPr bwMode="auto">
          <a:xfrm>
            <a:off x="7483475" y="10572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server</a:t>
            </a:r>
          </a:p>
        </p:txBody>
      </p:sp>
      <p:pic>
        <p:nvPicPr>
          <p:cNvPr id="133138" name="Picture 3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3" y="7620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39" name="Group 34"/>
          <p:cNvGrpSpPr>
            <a:grpSpLocks/>
          </p:cNvGrpSpPr>
          <p:nvPr/>
        </p:nvGrpSpPr>
        <p:grpSpPr bwMode="auto">
          <a:xfrm>
            <a:off x="7073900" y="977900"/>
            <a:ext cx="422275" cy="685800"/>
            <a:chOff x="4140" y="429"/>
            <a:chExt cx="1425" cy="2396"/>
          </a:xfrm>
        </p:grpSpPr>
        <p:sp>
          <p:nvSpPr>
            <p:cNvPr id="133143" name="Freeform 3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3144" name="Rectangle 36"/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3145" name="Freeform 3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3146" name="Freeform 3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3147" name="Rectangle 39"/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3148" name="Group 4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3173" name="AutoShape 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3174" name="AutoShape 42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3149" name="Rectangle 43"/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3150" name="Group 4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3171" name="AutoShape 45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3172" name="AutoShape 46"/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3151" name="Rectangle 47"/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3152" name="Rectangle 48"/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3153" name="Group 4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3169" name="AutoShape 5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3170" name="AutoShape 51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3154" name="Freeform 5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33155" name="Group 5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3167" name="AutoShape 54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3168" name="AutoShape 55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3156" name="Rectangle 56"/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3157" name="Freeform 5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3158" name="Freeform 5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3159" name="Oval 59"/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3160" name="Freeform 6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3161" name="AutoShape 6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3162" name="AutoShape 62"/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3163" name="Oval 63"/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3164" name="Oval 64"/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3165" name="Oval 65"/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3166" name="Rectangle 66"/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33140" name="Group 67"/>
          <p:cNvGrpSpPr>
            <a:grpSpLocks/>
          </p:cNvGrpSpPr>
          <p:nvPr/>
        </p:nvGrpSpPr>
        <p:grpSpPr bwMode="auto">
          <a:xfrm>
            <a:off x="4373563" y="1022350"/>
            <a:ext cx="742950" cy="742950"/>
            <a:chOff x="-44" y="1473"/>
            <a:chExt cx="981" cy="1105"/>
          </a:xfrm>
        </p:grpSpPr>
        <p:pic>
          <p:nvPicPr>
            <p:cNvPr id="133141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42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7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7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3" grpId="0" animBg="1"/>
      <p:bldP spid="67596" grpId="0"/>
      <p:bldP spid="67599" grpId="0" animBg="1"/>
      <p:bldP spid="67601" grpId="0" animBg="1"/>
      <p:bldP spid="6760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51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3F97A1DF-1E08-4877-AEB7-F34C8E23D78B}" type="slidenum">
              <a:rPr lang="en-US" altLang="tr-TR" sz="1200">
                <a:latin typeface="Tahoma" panose="020B0604030504040204" pitchFamily="34" charset="0"/>
              </a:rPr>
              <a:pPr/>
              <a:t>44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3517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Chapter 2: outline</a:t>
            </a:r>
          </a:p>
        </p:txBody>
      </p:sp>
      <p:sp>
        <p:nvSpPr>
          <p:cNvPr id="13517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2.1 principles of network applications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architectures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requirements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2.2 Web and HTTP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2.3 FTP</a:t>
            </a:r>
            <a:r>
              <a:rPr lang="en-US" altLang="tr-TR" smtClean="0">
                <a:latin typeface="Gill Sans MT" pitchFamily="1" charset="0"/>
              </a:rPr>
              <a:t> 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2.4 electronic mail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SMTP, POP3, IMAP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2.5 DNS</a:t>
            </a:r>
          </a:p>
          <a:p>
            <a:pPr marL="457200" indent="-457200"/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13517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2.6 P2P applications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2.7 socket programming with UDP and TCP</a:t>
            </a:r>
          </a:p>
        </p:txBody>
      </p:sp>
      <p:pic>
        <p:nvPicPr>
          <p:cNvPr id="135174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72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DB0B9E25-7C19-44DC-9CB2-FE43AB0ACF1B}" type="slidenum">
              <a:rPr lang="en-US" altLang="tr-TR" sz="1200">
                <a:latin typeface="Tahoma" panose="020B0604030504040204" pitchFamily="34" charset="0"/>
              </a:rPr>
              <a:pPr/>
              <a:t>45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37219" name="Picture 4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338" y="835025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0" name="Freeform 46"/>
          <p:cNvSpPr>
            <a:spLocks/>
          </p:cNvSpPr>
          <p:nvPr/>
        </p:nvSpPr>
        <p:spPr bwMode="auto">
          <a:xfrm>
            <a:off x="6161088" y="2220913"/>
            <a:ext cx="1100137" cy="282575"/>
          </a:xfrm>
          <a:custGeom>
            <a:avLst/>
            <a:gdLst>
              <a:gd name="T0" fmla="*/ 0 w 693"/>
              <a:gd name="T1" fmla="*/ 2147483647 h 178"/>
              <a:gd name="T2" fmla="*/ 2147483647 w 693"/>
              <a:gd name="T3" fmla="*/ 0 h 178"/>
              <a:gd name="T4" fmla="*/ 2147483647 w 693"/>
              <a:gd name="T5" fmla="*/ 0 h 178"/>
              <a:gd name="T6" fmla="*/ 2147483647 w 693"/>
              <a:gd name="T7" fmla="*/ 2147483647 h 178"/>
              <a:gd name="T8" fmla="*/ 0 w 693"/>
              <a:gd name="T9" fmla="*/ 2147483647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93"/>
              <a:gd name="T16" fmla="*/ 0 h 178"/>
              <a:gd name="T17" fmla="*/ 693 w 693"/>
              <a:gd name="T18" fmla="*/ 178 h 1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93" h="178">
                <a:moveTo>
                  <a:pt x="0" y="116"/>
                </a:moveTo>
                <a:lnTo>
                  <a:pt x="247" y="0"/>
                </a:lnTo>
                <a:lnTo>
                  <a:pt x="693" y="0"/>
                </a:lnTo>
                <a:lnTo>
                  <a:pt x="137" y="178"/>
                </a:lnTo>
                <a:lnTo>
                  <a:pt x="0" y="116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37221" name="Freeform 43"/>
          <p:cNvSpPr>
            <a:spLocks/>
          </p:cNvSpPr>
          <p:nvPr/>
        </p:nvSpPr>
        <p:spPr bwMode="auto">
          <a:xfrm>
            <a:off x="2601913" y="2220913"/>
            <a:ext cx="1784350" cy="282575"/>
          </a:xfrm>
          <a:custGeom>
            <a:avLst/>
            <a:gdLst>
              <a:gd name="T0" fmla="*/ 0 w 1124"/>
              <a:gd name="T1" fmla="*/ 2147483647 h 178"/>
              <a:gd name="T2" fmla="*/ 2147483647 w 1124"/>
              <a:gd name="T3" fmla="*/ 2147483647 h 178"/>
              <a:gd name="T4" fmla="*/ 2147483647 w 1124"/>
              <a:gd name="T5" fmla="*/ 0 h 178"/>
              <a:gd name="T6" fmla="*/ 2147483647 w 1124"/>
              <a:gd name="T7" fmla="*/ 2147483647 h 178"/>
              <a:gd name="T8" fmla="*/ 0 w 1124"/>
              <a:gd name="T9" fmla="*/ 2147483647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24"/>
              <a:gd name="T16" fmla="*/ 0 h 178"/>
              <a:gd name="T17" fmla="*/ 1124 w 1124"/>
              <a:gd name="T18" fmla="*/ 178 h 17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24" h="178">
                <a:moveTo>
                  <a:pt x="0" y="178"/>
                </a:moveTo>
                <a:lnTo>
                  <a:pt x="41" y="7"/>
                </a:lnTo>
                <a:lnTo>
                  <a:pt x="1124" y="0"/>
                </a:lnTo>
                <a:lnTo>
                  <a:pt x="247" y="171"/>
                </a:lnTo>
                <a:lnTo>
                  <a:pt x="0" y="178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37222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206375"/>
            <a:ext cx="7772400" cy="86042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FTP: the file transfer protocol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37223" name="Text Box 16"/>
          <p:cNvSpPr txBox="1">
            <a:spLocks noChangeArrowheads="1"/>
          </p:cNvSpPr>
          <p:nvPr/>
        </p:nvSpPr>
        <p:spPr bwMode="auto">
          <a:xfrm>
            <a:off x="4645025" y="1255713"/>
            <a:ext cx="17129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file transfer</a:t>
            </a:r>
          </a:p>
        </p:txBody>
      </p:sp>
      <p:grpSp>
        <p:nvGrpSpPr>
          <p:cNvPr id="137224" name="Group 17"/>
          <p:cNvGrpSpPr>
            <a:grpSpLocks/>
          </p:cNvGrpSpPr>
          <p:nvPr/>
        </p:nvGrpSpPr>
        <p:grpSpPr bwMode="auto">
          <a:xfrm>
            <a:off x="6537325" y="1411288"/>
            <a:ext cx="749300" cy="828675"/>
            <a:chOff x="3914" y="1386"/>
            <a:chExt cx="472" cy="522"/>
          </a:xfrm>
        </p:grpSpPr>
        <p:sp>
          <p:nvSpPr>
            <p:cNvPr id="137278" name="Rectangle 18"/>
            <p:cNvSpPr>
              <a:spLocks noChangeArrowheads="1"/>
            </p:cNvSpPr>
            <p:nvPr/>
          </p:nvSpPr>
          <p:spPr bwMode="auto">
            <a:xfrm>
              <a:off x="3930" y="1386"/>
              <a:ext cx="444" cy="522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37279" name="Text Box 19"/>
            <p:cNvSpPr txBox="1">
              <a:spLocks noChangeArrowheads="1"/>
            </p:cNvSpPr>
            <p:nvPr/>
          </p:nvSpPr>
          <p:spPr bwMode="auto">
            <a:xfrm>
              <a:off x="3914" y="1463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FTP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server</a:t>
              </a:r>
              <a:endParaRPr lang="en-US" altLang="tr-TR" sz="2400"/>
            </a:p>
          </p:txBody>
        </p:sp>
      </p:grpSp>
      <p:grpSp>
        <p:nvGrpSpPr>
          <p:cNvPr id="137225" name="Group 20"/>
          <p:cNvGrpSpPr>
            <a:grpSpLocks/>
          </p:cNvGrpSpPr>
          <p:nvPr/>
        </p:nvGrpSpPr>
        <p:grpSpPr bwMode="auto">
          <a:xfrm>
            <a:off x="2582863" y="1401763"/>
            <a:ext cx="1789112" cy="852487"/>
            <a:chOff x="1645" y="1326"/>
            <a:chExt cx="1127" cy="537"/>
          </a:xfrm>
        </p:grpSpPr>
        <p:sp>
          <p:nvSpPr>
            <p:cNvPr id="137274" name="Rectangle 21"/>
            <p:cNvSpPr>
              <a:spLocks noChangeArrowheads="1"/>
            </p:cNvSpPr>
            <p:nvPr/>
          </p:nvSpPr>
          <p:spPr bwMode="auto">
            <a:xfrm>
              <a:off x="2328" y="1326"/>
              <a:ext cx="444" cy="522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37275" name="Rectangle 22"/>
            <p:cNvSpPr>
              <a:spLocks noChangeArrowheads="1"/>
            </p:cNvSpPr>
            <p:nvPr/>
          </p:nvSpPr>
          <p:spPr bwMode="auto">
            <a:xfrm>
              <a:off x="1704" y="1332"/>
              <a:ext cx="606" cy="522"/>
            </a:xfrm>
            <a:prstGeom prst="rect">
              <a:avLst/>
            </a:prstGeom>
            <a:solidFill>
              <a:srgbClr val="33CCCC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37276" name="Text Box 23"/>
            <p:cNvSpPr txBox="1">
              <a:spLocks noChangeArrowheads="1"/>
            </p:cNvSpPr>
            <p:nvPr/>
          </p:nvSpPr>
          <p:spPr bwMode="auto">
            <a:xfrm>
              <a:off x="1645" y="1343"/>
              <a:ext cx="738" cy="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FTP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interface</a:t>
              </a:r>
              <a:endParaRPr lang="en-US" altLang="tr-TR" sz="2400"/>
            </a:p>
          </p:txBody>
        </p:sp>
        <p:sp>
          <p:nvSpPr>
            <p:cNvPr id="137277" name="Text Box 24"/>
            <p:cNvSpPr txBox="1">
              <a:spLocks noChangeArrowheads="1"/>
            </p:cNvSpPr>
            <p:nvPr/>
          </p:nvSpPr>
          <p:spPr bwMode="auto">
            <a:xfrm>
              <a:off x="2341" y="1403"/>
              <a:ext cx="414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FTP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client</a:t>
              </a:r>
              <a:endParaRPr lang="en-US" altLang="tr-TR" sz="2400"/>
            </a:p>
          </p:txBody>
        </p:sp>
      </p:grpSp>
      <p:sp>
        <p:nvSpPr>
          <p:cNvPr id="137226" name="Text Box 32"/>
          <p:cNvSpPr txBox="1">
            <a:spLocks noChangeArrowheads="1"/>
          </p:cNvSpPr>
          <p:nvPr/>
        </p:nvSpPr>
        <p:spPr bwMode="auto">
          <a:xfrm>
            <a:off x="3881438" y="2522538"/>
            <a:ext cx="1076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local file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system</a:t>
            </a:r>
            <a:endParaRPr lang="en-US" altLang="tr-TR" sz="2400"/>
          </a:p>
        </p:txBody>
      </p:sp>
      <p:sp>
        <p:nvSpPr>
          <p:cNvPr id="137227" name="Line 33"/>
          <p:cNvSpPr>
            <a:spLocks noChangeShapeType="1"/>
          </p:cNvSpPr>
          <p:nvPr/>
        </p:nvSpPr>
        <p:spPr bwMode="auto">
          <a:xfrm>
            <a:off x="3219450" y="2239963"/>
            <a:ext cx="32385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7228" name="Line 34"/>
          <p:cNvSpPr>
            <a:spLocks noChangeShapeType="1"/>
          </p:cNvSpPr>
          <p:nvPr/>
        </p:nvSpPr>
        <p:spPr bwMode="auto">
          <a:xfrm flipH="1">
            <a:off x="3714750" y="2230438"/>
            <a:ext cx="333375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7229" name="Text Box 41"/>
          <p:cNvSpPr txBox="1">
            <a:spLocks noChangeArrowheads="1"/>
          </p:cNvSpPr>
          <p:nvPr/>
        </p:nvSpPr>
        <p:spPr bwMode="auto">
          <a:xfrm>
            <a:off x="7161213" y="2333625"/>
            <a:ext cx="1457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remote file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system</a:t>
            </a:r>
            <a:endParaRPr lang="en-US" altLang="tr-TR" sz="2400"/>
          </a:p>
        </p:txBody>
      </p:sp>
      <p:sp>
        <p:nvSpPr>
          <p:cNvPr id="137230" name="Line 42"/>
          <p:cNvSpPr>
            <a:spLocks noChangeShapeType="1"/>
          </p:cNvSpPr>
          <p:nvPr/>
        </p:nvSpPr>
        <p:spPr bwMode="auto">
          <a:xfrm>
            <a:off x="6915150" y="223996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pic>
        <p:nvPicPr>
          <p:cNvPr id="137231" name="Picture 43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0663" y="1454150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2" name="Text Box 44"/>
          <p:cNvSpPr txBox="1">
            <a:spLocks noChangeArrowheads="1"/>
          </p:cNvSpPr>
          <p:nvPr/>
        </p:nvSpPr>
        <p:spPr bwMode="auto">
          <a:xfrm>
            <a:off x="1379538" y="2162175"/>
            <a:ext cx="9715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user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at host</a:t>
            </a:r>
            <a:endParaRPr lang="en-US" altLang="tr-TR" sz="2400"/>
          </a:p>
        </p:txBody>
      </p:sp>
      <p:sp>
        <p:nvSpPr>
          <p:cNvPr id="137233" name="Line 45"/>
          <p:cNvSpPr>
            <a:spLocks noChangeShapeType="1"/>
          </p:cNvSpPr>
          <p:nvPr/>
        </p:nvSpPr>
        <p:spPr bwMode="auto">
          <a:xfrm>
            <a:off x="2028825" y="1849438"/>
            <a:ext cx="581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7234" name="AutoShape 327"/>
          <p:cNvSpPr>
            <a:spLocks noChangeArrowheads="1"/>
          </p:cNvSpPr>
          <p:nvPr/>
        </p:nvSpPr>
        <p:spPr bwMode="auto">
          <a:xfrm>
            <a:off x="3333750" y="2673350"/>
            <a:ext cx="569913" cy="4286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37235" name="AutoShape 327"/>
          <p:cNvSpPr>
            <a:spLocks noChangeArrowheads="1"/>
          </p:cNvSpPr>
          <p:nvPr/>
        </p:nvSpPr>
        <p:spPr bwMode="auto">
          <a:xfrm>
            <a:off x="6665913" y="2628900"/>
            <a:ext cx="569912" cy="4286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37236" name="Rectangle 3"/>
          <p:cNvSpPr>
            <a:spLocks noChangeArrowheads="1"/>
          </p:cNvSpPr>
          <p:nvPr/>
        </p:nvSpPr>
        <p:spPr bwMode="auto">
          <a:xfrm>
            <a:off x="744538" y="3751263"/>
            <a:ext cx="8013700" cy="254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7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800">
                <a:latin typeface="Gill Sans MT" pitchFamily="1" charset="0"/>
              </a:rPr>
              <a:t>transfer file to/from remote host</a:t>
            </a:r>
          </a:p>
          <a:p>
            <a:pPr>
              <a:lnSpc>
                <a:spcPct val="7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800">
                <a:latin typeface="Gill Sans MT" pitchFamily="1" charset="0"/>
              </a:rPr>
              <a:t>client/server model</a:t>
            </a:r>
          </a:p>
          <a:p>
            <a:pPr lvl="1">
              <a:lnSpc>
                <a:spcPct val="90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client:</a:t>
            </a:r>
            <a:r>
              <a:rPr lang="en-US" altLang="tr-TR" sz="2400">
                <a:latin typeface="Gill Sans MT" pitchFamily="1" charset="0"/>
              </a:rPr>
              <a:t> side that initiates transfer (either to/from remote)</a:t>
            </a:r>
          </a:p>
          <a:p>
            <a:pPr lvl="1">
              <a:lnSpc>
                <a:spcPct val="90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server:</a:t>
            </a:r>
            <a:r>
              <a:rPr lang="en-US" altLang="tr-TR" sz="2400">
                <a:latin typeface="Gill Sans MT" pitchFamily="1" charset="0"/>
              </a:rPr>
              <a:t> remote host</a:t>
            </a:r>
          </a:p>
          <a:p>
            <a:pPr>
              <a:lnSpc>
                <a:spcPct val="7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800">
                <a:latin typeface="Gill Sans MT" pitchFamily="1" charset="0"/>
              </a:rPr>
              <a:t>ftp: RFC 959</a:t>
            </a:r>
          </a:p>
          <a:p>
            <a:pPr>
              <a:lnSpc>
                <a:spcPct val="7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800">
                <a:latin typeface="Gill Sans MT" pitchFamily="1" charset="0"/>
              </a:rPr>
              <a:t>ftp server: port 21</a:t>
            </a:r>
          </a:p>
        </p:txBody>
      </p:sp>
      <p:sp>
        <p:nvSpPr>
          <p:cNvPr id="137237" name="Line 49"/>
          <p:cNvSpPr>
            <a:spLocks noChangeShapeType="1"/>
          </p:cNvSpPr>
          <p:nvPr/>
        </p:nvSpPr>
        <p:spPr bwMode="auto">
          <a:xfrm>
            <a:off x="4365625" y="1714500"/>
            <a:ext cx="218757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grpSp>
        <p:nvGrpSpPr>
          <p:cNvPr id="137238" name="Group 51"/>
          <p:cNvGrpSpPr>
            <a:grpSpLocks/>
          </p:cNvGrpSpPr>
          <p:nvPr/>
        </p:nvGrpSpPr>
        <p:grpSpPr bwMode="auto">
          <a:xfrm>
            <a:off x="6008688" y="2327275"/>
            <a:ext cx="476250" cy="749300"/>
            <a:chOff x="4140" y="429"/>
            <a:chExt cx="1425" cy="2396"/>
          </a:xfrm>
        </p:grpSpPr>
        <p:sp>
          <p:nvSpPr>
            <p:cNvPr id="137242" name="Freeform 5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7243" name="Rectangle 53"/>
            <p:cNvSpPr>
              <a:spLocks noChangeArrowheads="1"/>
            </p:cNvSpPr>
            <p:nvPr/>
          </p:nvSpPr>
          <p:spPr bwMode="auto">
            <a:xfrm>
              <a:off x="4207" y="429"/>
              <a:ext cx="1045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7244" name="Freeform 5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7245" name="Freeform 5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7246" name="Rectangle 56"/>
            <p:cNvSpPr>
              <a:spLocks noChangeArrowheads="1"/>
            </p:cNvSpPr>
            <p:nvPr/>
          </p:nvSpPr>
          <p:spPr bwMode="auto">
            <a:xfrm>
              <a:off x="4211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7247" name="Group 5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272" name="AutoShape 5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41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7273" name="AutoShape 5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7248" name="Rectangle 60"/>
            <p:cNvSpPr>
              <a:spLocks noChangeArrowheads="1"/>
            </p:cNvSpPr>
            <p:nvPr/>
          </p:nvSpPr>
          <p:spPr bwMode="auto">
            <a:xfrm>
              <a:off x="4226" y="1018"/>
              <a:ext cx="594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7249" name="Group 6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270" name="AutoShape 62"/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7271" name="AutoShape 63"/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88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7250" name="Rectangle 64"/>
            <p:cNvSpPr>
              <a:spLocks noChangeArrowheads="1"/>
            </p:cNvSpPr>
            <p:nvPr/>
          </p:nvSpPr>
          <p:spPr bwMode="auto">
            <a:xfrm>
              <a:off x="4216" y="1358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7251" name="Rectangle 65"/>
            <p:cNvSpPr>
              <a:spLocks noChangeArrowheads="1"/>
            </p:cNvSpPr>
            <p:nvPr/>
          </p:nvSpPr>
          <p:spPr bwMode="auto">
            <a:xfrm>
              <a:off x="4230" y="1657"/>
              <a:ext cx="594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7252" name="Group 6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268" name="AutoShape 67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8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7269" name="AutoShape 68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7253" name="Freeform 6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37254" name="Group 7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266" name="AutoShape 71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7267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7255" name="Rectangle 73"/>
            <p:cNvSpPr>
              <a:spLocks noChangeArrowheads="1"/>
            </p:cNvSpPr>
            <p:nvPr/>
          </p:nvSpPr>
          <p:spPr bwMode="auto">
            <a:xfrm>
              <a:off x="5252" y="429"/>
              <a:ext cx="67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7256" name="Freeform 7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7257" name="Freeform 7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7258" name="Oval 76"/>
            <p:cNvSpPr>
              <a:spLocks noChangeArrowheads="1"/>
            </p:cNvSpPr>
            <p:nvPr/>
          </p:nvSpPr>
          <p:spPr bwMode="auto">
            <a:xfrm>
              <a:off x="5518" y="2612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7259" name="Freeform 7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7260" name="AutoShape 78"/>
            <p:cNvSpPr>
              <a:spLocks noChangeArrowheads="1"/>
            </p:cNvSpPr>
            <p:nvPr/>
          </p:nvSpPr>
          <p:spPr bwMode="auto">
            <a:xfrm>
              <a:off x="4140" y="2678"/>
              <a:ext cx="1197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7261" name="AutoShape 79"/>
            <p:cNvSpPr>
              <a:spLocks noChangeArrowheads="1"/>
            </p:cNvSpPr>
            <p:nvPr/>
          </p:nvSpPr>
          <p:spPr bwMode="auto">
            <a:xfrm>
              <a:off x="4207" y="2713"/>
              <a:ext cx="1069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7262" name="Oval 80"/>
            <p:cNvSpPr>
              <a:spLocks noChangeArrowheads="1"/>
            </p:cNvSpPr>
            <p:nvPr/>
          </p:nvSpPr>
          <p:spPr bwMode="auto">
            <a:xfrm>
              <a:off x="4306" y="2383"/>
              <a:ext cx="162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7263" name="Oval 81"/>
            <p:cNvSpPr>
              <a:spLocks noChangeArrowheads="1"/>
            </p:cNvSpPr>
            <p:nvPr/>
          </p:nvSpPr>
          <p:spPr bwMode="auto">
            <a:xfrm>
              <a:off x="4487" y="2383"/>
              <a:ext cx="162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7264" name="Oval 82"/>
            <p:cNvSpPr>
              <a:spLocks noChangeArrowheads="1"/>
            </p:cNvSpPr>
            <p:nvPr/>
          </p:nvSpPr>
          <p:spPr bwMode="auto">
            <a:xfrm>
              <a:off x="4663" y="2383"/>
              <a:ext cx="157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7265" name="Rectangle 83"/>
            <p:cNvSpPr>
              <a:spLocks noChangeArrowheads="1"/>
            </p:cNvSpPr>
            <p:nvPr/>
          </p:nvSpPr>
          <p:spPr bwMode="auto">
            <a:xfrm>
              <a:off x="5062" y="1835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37239" name="Group 84"/>
          <p:cNvGrpSpPr>
            <a:grpSpLocks/>
          </p:cNvGrpSpPr>
          <p:nvPr/>
        </p:nvGrpSpPr>
        <p:grpSpPr bwMode="auto">
          <a:xfrm>
            <a:off x="2220913" y="2352675"/>
            <a:ext cx="830262" cy="849313"/>
            <a:chOff x="-44" y="1473"/>
            <a:chExt cx="981" cy="1105"/>
          </a:xfrm>
        </p:grpSpPr>
        <p:pic>
          <p:nvPicPr>
            <p:cNvPr id="137240" name="Picture 8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41" name="Freeform 8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92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AEE3F034-685D-470C-977C-043D8E653CBD}" type="slidenum">
              <a:rPr lang="en-US" altLang="tr-TR" sz="1200">
                <a:latin typeface="Tahoma" panose="020B0604030504040204" pitchFamily="34" charset="0"/>
              </a:rPr>
              <a:pPr/>
              <a:t>46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39267" name="Rectangle 2"/>
          <p:cNvSpPr>
            <a:spLocks noGrp="1" noChangeArrowheads="1"/>
          </p:cNvSpPr>
          <p:nvPr>
            <p:ph type="title"/>
          </p:nvPr>
        </p:nvSpPr>
        <p:spPr>
          <a:xfrm>
            <a:off x="336550" y="163513"/>
            <a:ext cx="7772400" cy="925512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FTP: separate control, data connections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39268" name="Rectangle 3"/>
          <p:cNvSpPr>
            <a:spLocks noChangeArrowheads="1"/>
          </p:cNvSpPr>
          <p:nvPr>
            <p:ph type="body" sz="half" idx="1"/>
          </p:nvPr>
        </p:nvSpPr>
        <p:spPr>
          <a:xfrm>
            <a:off x="400050" y="1504950"/>
            <a:ext cx="4318000" cy="4964113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FTP client contacts FTP server at port 21, using TCP </a:t>
            </a:r>
          </a:p>
          <a:p>
            <a:r>
              <a:rPr lang="en-US" altLang="tr-TR" sz="2400" smtClean="0">
                <a:latin typeface="Gill Sans MT" pitchFamily="1" charset="0"/>
              </a:rPr>
              <a:t>client authorized over control connection</a:t>
            </a:r>
          </a:p>
          <a:p>
            <a:r>
              <a:rPr lang="en-US" altLang="tr-TR" sz="2400" smtClean="0">
                <a:latin typeface="Gill Sans MT" pitchFamily="1" charset="0"/>
              </a:rPr>
              <a:t>client browses remote directory, sends commands over control connection</a:t>
            </a:r>
          </a:p>
          <a:p>
            <a:r>
              <a:rPr lang="en-US" altLang="tr-TR" sz="2400" smtClean="0">
                <a:latin typeface="Gill Sans MT" pitchFamily="1" charset="0"/>
              </a:rPr>
              <a:t>when server receives file transfer command, </a:t>
            </a: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server</a:t>
            </a:r>
            <a:r>
              <a:rPr lang="en-US" altLang="tr-TR" sz="2400" smtClean="0">
                <a:latin typeface="Gill Sans MT" pitchFamily="1" charset="0"/>
              </a:rPr>
              <a:t> opens </a:t>
            </a:r>
            <a:r>
              <a:rPr lang="en-US" altLang="tr-TR" sz="2400" i="1" smtClean="0">
                <a:latin typeface="Gill Sans MT" pitchFamily="1" charset="0"/>
              </a:rPr>
              <a:t>2</a:t>
            </a:r>
            <a:r>
              <a:rPr lang="en-US" altLang="tr-TR" sz="2400" i="1" baseline="30000" smtClean="0">
                <a:latin typeface="Gill Sans MT" pitchFamily="1" charset="0"/>
              </a:rPr>
              <a:t>nd</a:t>
            </a:r>
            <a:r>
              <a:rPr lang="en-US" altLang="tr-TR" sz="2400" i="1" smtClean="0"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TCP data connection (for file) </a:t>
            </a:r>
            <a:r>
              <a:rPr lang="en-US" altLang="tr-TR" sz="2400" i="1" smtClean="0">
                <a:latin typeface="Gill Sans MT" pitchFamily="1" charset="0"/>
              </a:rPr>
              <a:t>to </a:t>
            </a:r>
            <a:r>
              <a:rPr lang="en-US" altLang="tr-TR" sz="2400" smtClean="0">
                <a:latin typeface="Gill Sans MT" pitchFamily="1" charset="0"/>
              </a:rPr>
              <a:t>client</a:t>
            </a:r>
          </a:p>
          <a:p>
            <a:r>
              <a:rPr lang="en-US" altLang="tr-TR" sz="2400" smtClean="0">
                <a:latin typeface="Gill Sans MT" pitchFamily="1" charset="0"/>
              </a:rPr>
              <a:t>after transferring one file, server closes data connection</a:t>
            </a:r>
          </a:p>
        </p:txBody>
      </p:sp>
      <p:sp>
        <p:nvSpPr>
          <p:cNvPr id="139269" name="Text Box 15"/>
          <p:cNvSpPr txBox="1">
            <a:spLocks noChangeArrowheads="1"/>
          </p:cNvSpPr>
          <p:nvPr/>
        </p:nvSpPr>
        <p:spPr bwMode="auto">
          <a:xfrm>
            <a:off x="4838700" y="2533650"/>
            <a:ext cx="7175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FTP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client</a:t>
            </a:r>
          </a:p>
        </p:txBody>
      </p:sp>
      <p:sp>
        <p:nvSpPr>
          <p:cNvPr id="139270" name="Text Box 16"/>
          <p:cNvSpPr txBox="1">
            <a:spLocks noChangeArrowheads="1"/>
          </p:cNvSpPr>
          <p:nvPr/>
        </p:nvSpPr>
        <p:spPr bwMode="auto">
          <a:xfrm>
            <a:off x="7856538" y="2543175"/>
            <a:ext cx="8191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FTP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server</a:t>
            </a:r>
          </a:p>
        </p:txBody>
      </p:sp>
      <p:sp>
        <p:nvSpPr>
          <p:cNvPr id="139271" name="Line 17"/>
          <p:cNvSpPr>
            <a:spLocks noChangeShapeType="1"/>
          </p:cNvSpPr>
          <p:nvPr/>
        </p:nvSpPr>
        <p:spPr bwMode="auto">
          <a:xfrm>
            <a:off x="5508625" y="2011363"/>
            <a:ext cx="2562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9272" name="Line 18"/>
          <p:cNvSpPr>
            <a:spLocks noChangeShapeType="1"/>
          </p:cNvSpPr>
          <p:nvPr/>
        </p:nvSpPr>
        <p:spPr bwMode="auto">
          <a:xfrm flipV="1">
            <a:off x="5527675" y="2325688"/>
            <a:ext cx="2562225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39273" name="Text Box 19"/>
          <p:cNvSpPr txBox="1">
            <a:spLocks noChangeArrowheads="1"/>
          </p:cNvSpPr>
          <p:nvPr/>
        </p:nvSpPr>
        <p:spPr bwMode="auto">
          <a:xfrm>
            <a:off x="5580063" y="1473200"/>
            <a:ext cx="2409825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>
                <a:solidFill>
                  <a:srgbClr val="CC0000"/>
                </a:solidFill>
              </a:rPr>
              <a:t>TCP control connection,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>
                <a:solidFill>
                  <a:srgbClr val="CC0000"/>
                </a:solidFill>
              </a:rPr>
              <a:t>server port 21</a:t>
            </a:r>
            <a:endParaRPr lang="en-US" altLang="tr-TR" sz="2400" i="1">
              <a:solidFill>
                <a:srgbClr val="CC0000"/>
              </a:solidFill>
            </a:endParaRPr>
          </a:p>
        </p:txBody>
      </p:sp>
      <p:sp>
        <p:nvSpPr>
          <p:cNvPr id="139274" name="Text Box 20"/>
          <p:cNvSpPr txBox="1">
            <a:spLocks noChangeArrowheads="1"/>
          </p:cNvSpPr>
          <p:nvPr/>
        </p:nvSpPr>
        <p:spPr bwMode="auto">
          <a:xfrm>
            <a:off x="5554663" y="2400300"/>
            <a:ext cx="2409825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>
                <a:solidFill>
                  <a:srgbClr val="CC0000"/>
                </a:solidFill>
              </a:rPr>
              <a:t>TCP data connection,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>
                <a:solidFill>
                  <a:srgbClr val="CC0000"/>
                </a:solidFill>
              </a:rPr>
              <a:t>server port 20</a:t>
            </a:r>
            <a:endParaRPr lang="en-US" altLang="tr-TR" sz="2400" i="1">
              <a:solidFill>
                <a:srgbClr val="CC0000"/>
              </a:solidFill>
            </a:endParaRPr>
          </a:p>
        </p:txBody>
      </p:sp>
      <p:sp>
        <p:nvSpPr>
          <p:cNvPr id="214037" name="Rectangle 21"/>
          <p:cNvSpPr>
            <a:spLocks noChangeArrowheads="1"/>
          </p:cNvSpPr>
          <p:nvPr/>
        </p:nvSpPr>
        <p:spPr bwMode="auto">
          <a:xfrm>
            <a:off x="4703763" y="3425825"/>
            <a:ext cx="4067175" cy="293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server opens another TCP data connection to transfer another file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control connection: </a:t>
            </a:r>
            <a:r>
              <a:rPr lang="ja-JP" altLang="en-US" sz="2400" i="1">
                <a:solidFill>
                  <a:srgbClr val="CC0000"/>
                </a:solidFill>
                <a:latin typeface="Gill Sans MT" pitchFamily="1" charset="0"/>
              </a:rPr>
              <a:t>“</a:t>
            </a:r>
            <a:r>
              <a:rPr lang="en-US" altLang="ja-JP" sz="2400" i="1">
                <a:solidFill>
                  <a:srgbClr val="CC0000"/>
                </a:solidFill>
                <a:latin typeface="Gill Sans MT" pitchFamily="1" charset="0"/>
              </a:rPr>
              <a:t>out of band</a:t>
            </a:r>
            <a:r>
              <a:rPr lang="ja-JP" altLang="en-US" sz="2400" i="1">
                <a:solidFill>
                  <a:srgbClr val="CC0000"/>
                </a:solidFill>
                <a:latin typeface="Gill Sans MT" pitchFamily="1" charset="0"/>
              </a:rPr>
              <a:t>”</a:t>
            </a:r>
            <a:endParaRPr lang="en-US" altLang="ja-JP" sz="2400" i="1">
              <a:solidFill>
                <a:srgbClr val="CC0000"/>
              </a:solidFill>
              <a:latin typeface="Gill Sans MT" pitchFamily="1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FTP server maintains </a:t>
            </a:r>
            <a:r>
              <a:rPr lang="ja-JP" altLang="en-US" sz="2400">
                <a:latin typeface="Gill Sans MT" pitchFamily="1" charset="0"/>
              </a:rPr>
              <a:t>“</a:t>
            </a:r>
            <a:r>
              <a:rPr lang="en-US" altLang="ja-JP" sz="2400">
                <a:latin typeface="Gill Sans MT" pitchFamily="1" charset="0"/>
              </a:rPr>
              <a:t>state</a:t>
            </a:r>
            <a:r>
              <a:rPr lang="ja-JP" altLang="en-US" sz="2400">
                <a:latin typeface="Gill Sans MT" pitchFamily="1" charset="0"/>
              </a:rPr>
              <a:t>”</a:t>
            </a:r>
            <a:r>
              <a:rPr lang="en-US" altLang="ja-JP" sz="2400">
                <a:latin typeface="Gill Sans MT" pitchFamily="1" charset="0"/>
              </a:rPr>
              <a:t>: current directory, earlier authentication</a:t>
            </a:r>
            <a:endParaRPr lang="en-US" altLang="ja-JP" sz="2400">
              <a:solidFill>
                <a:srgbClr val="FF0000"/>
              </a:solidFill>
              <a:latin typeface="Gill Sans MT" pitchFamily="1" charset="0"/>
            </a:endParaRP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endParaRPr lang="en-US" altLang="tr-TR" sz="2400">
              <a:solidFill>
                <a:srgbClr val="FF0000"/>
              </a:solidFill>
              <a:latin typeface="Gill Sans MT" pitchFamily="1" charset="0"/>
            </a:endParaRPr>
          </a:p>
        </p:txBody>
      </p:sp>
      <p:pic>
        <p:nvPicPr>
          <p:cNvPr id="139276" name="Picture 2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713" y="868363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77" name="Line 23"/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grpSp>
        <p:nvGrpSpPr>
          <p:cNvPr id="139278" name="Group 32"/>
          <p:cNvGrpSpPr>
            <a:grpSpLocks/>
          </p:cNvGrpSpPr>
          <p:nvPr/>
        </p:nvGrpSpPr>
        <p:grpSpPr bwMode="auto">
          <a:xfrm>
            <a:off x="8129588" y="1674813"/>
            <a:ext cx="444500" cy="728662"/>
            <a:chOff x="4140" y="429"/>
            <a:chExt cx="1425" cy="2396"/>
          </a:xfrm>
        </p:grpSpPr>
        <p:sp>
          <p:nvSpPr>
            <p:cNvPr id="139282" name="Freeform 3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9283" name="Rectangle 3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9284" name="Freeform 3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9285" name="Freeform 3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9286" name="Rectangle 37"/>
            <p:cNvSpPr>
              <a:spLocks noChangeArrowheads="1"/>
            </p:cNvSpPr>
            <p:nvPr/>
          </p:nvSpPr>
          <p:spPr bwMode="auto">
            <a:xfrm>
              <a:off x="4211" y="695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9287" name="Group 3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9312" name="AutoShape 39"/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9313" name="AutoShape 40"/>
              <p:cNvSpPr>
                <a:spLocks noChangeArrowheads="1"/>
              </p:cNvSpPr>
              <p:nvPr/>
            </p:nvSpPr>
            <p:spPr bwMode="auto">
              <a:xfrm>
                <a:off x="635" y="2584"/>
                <a:ext cx="686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9288" name="Rectangle 41"/>
            <p:cNvSpPr>
              <a:spLocks noChangeArrowheads="1"/>
            </p:cNvSpPr>
            <p:nvPr/>
          </p:nvSpPr>
          <p:spPr bwMode="auto">
            <a:xfrm>
              <a:off x="4227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9289" name="Group 4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9310" name="AutoShape 43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9311" name="AutoShape 44"/>
              <p:cNvSpPr>
                <a:spLocks noChangeArrowheads="1"/>
              </p:cNvSpPr>
              <p:nvPr/>
            </p:nvSpPr>
            <p:spPr bwMode="auto">
              <a:xfrm>
                <a:off x="631" y="2583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9290" name="Rectangle 45"/>
            <p:cNvSpPr>
              <a:spLocks noChangeArrowheads="1"/>
            </p:cNvSpPr>
            <p:nvPr/>
          </p:nvSpPr>
          <p:spPr bwMode="auto">
            <a:xfrm>
              <a:off x="4216" y="1358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9291" name="Rectangle 46"/>
            <p:cNvSpPr>
              <a:spLocks noChangeArrowheads="1"/>
            </p:cNvSpPr>
            <p:nvPr/>
          </p:nvSpPr>
          <p:spPr bwMode="auto">
            <a:xfrm>
              <a:off x="4227" y="1656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39292" name="Group 4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9308" name="AutoShape 48"/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3" cy="135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9309" name="AutoShape 4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9293" name="Freeform 5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39294" name="Group 5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9306" name="AutoShape 5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39307" name="AutoShape 53"/>
              <p:cNvSpPr>
                <a:spLocks noChangeArrowheads="1"/>
              </p:cNvSpPr>
              <p:nvPr/>
            </p:nvSpPr>
            <p:spPr bwMode="auto">
              <a:xfrm>
                <a:off x="635" y="2584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39295" name="Rectangle 54"/>
            <p:cNvSpPr>
              <a:spLocks noChangeArrowheads="1"/>
            </p:cNvSpPr>
            <p:nvPr/>
          </p:nvSpPr>
          <p:spPr bwMode="auto">
            <a:xfrm>
              <a:off x="5249" y="429"/>
              <a:ext cx="66" cy="229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9296" name="Freeform 5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9297" name="Freeform 5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9298" name="Oval 57"/>
            <p:cNvSpPr>
              <a:spLocks noChangeArrowheads="1"/>
            </p:cNvSpPr>
            <p:nvPr/>
          </p:nvSpPr>
          <p:spPr bwMode="auto">
            <a:xfrm>
              <a:off x="5519" y="2611"/>
              <a:ext cx="46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9299" name="Freeform 5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39300" name="AutoShape 59"/>
            <p:cNvSpPr>
              <a:spLocks noChangeArrowheads="1"/>
            </p:cNvSpPr>
            <p:nvPr/>
          </p:nvSpPr>
          <p:spPr bwMode="auto">
            <a:xfrm>
              <a:off x="4140" y="2679"/>
              <a:ext cx="1201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9301" name="AutoShape 60"/>
            <p:cNvSpPr>
              <a:spLocks noChangeArrowheads="1"/>
            </p:cNvSpPr>
            <p:nvPr/>
          </p:nvSpPr>
          <p:spPr bwMode="auto">
            <a:xfrm>
              <a:off x="4206" y="2710"/>
              <a:ext cx="1069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9302" name="Oval 61"/>
            <p:cNvSpPr>
              <a:spLocks noChangeArrowheads="1"/>
            </p:cNvSpPr>
            <p:nvPr/>
          </p:nvSpPr>
          <p:spPr bwMode="auto">
            <a:xfrm>
              <a:off x="4308" y="2381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9303" name="Oval 62"/>
            <p:cNvSpPr>
              <a:spLocks noChangeArrowheads="1"/>
            </p:cNvSpPr>
            <p:nvPr/>
          </p:nvSpPr>
          <p:spPr bwMode="auto">
            <a:xfrm>
              <a:off x="4486" y="2387"/>
              <a:ext cx="158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9304" name="Oval 63"/>
            <p:cNvSpPr>
              <a:spLocks noChangeArrowheads="1"/>
            </p:cNvSpPr>
            <p:nvPr/>
          </p:nvSpPr>
          <p:spPr bwMode="auto">
            <a:xfrm>
              <a:off x="4664" y="2381"/>
              <a:ext cx="158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39305" name="Rectangle 64"/>
            <p:cNvSpPr>
              <a:spLocks noChangeArrowheads="1"/>
            </p:cNvSpPr>
            <p:nvPr/>
          </p:nvSpPr>
          <p:spPr bwMode="auto">
            <a:xfrm>
              <a:off x="5061" y="1833"/>
              <a:ext cx="87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39279" name="Group 65"/>
          <p:cNvGrpSpPr>
            <a:grpSpLocks/>
          </p:cNvGrpSpPr>
          <p:nvPr/>
        </p:nvGrpSpPr>
        <p:grpSpPr bwMode="auto">
          <a:xfrm>
            <a:off x="4656138" y="1665288"/>
            <a:ext cx="873125" cy="893762"/>
            <a:chOff x="-44" y="1473"/>
            <a:chExt cx="981" cy="1105"/>
          </a:xfrm>
        </p:grpSpPr>
        <p:pic>
          <p:nvPicPr>
            <p:cNvPr id="139280" name="Picture 6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281" name="Freeform 6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3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13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2A912D42-CCDD-442D-A38B-85BB705AAC21}" type="slidenum">
              <a:rPr lang="en-US" altLang="tr-TR" sz="1200">
                <a:latin typeface="Tahoma" panose="020B0604030504040204" pitchFamily="34" charset="0"/>
              </a:rPr>
              <a:pPr/>
              <a:t>47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4131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89217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6" name="Rectangle 2"/>
          <p:cNvSpPr>
            <a:spLocks noGrp="1" noChangeArrowheads="1"/>
          </p:cNvSpPr>
          <p:nvPr>
            <p:ph type="title"/>
          </p:nvPr>
        </p:nvSpPr>
        <p:spPr>
          <a:xfrm>
            <a:off x="336550" y="271463"/>
            <a:ext cx="7772400" cy="817562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FTP commands, responses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413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3350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sample commands:</a:t>
            </a:r>
            <a:endParaRPr lang="en-US" altLang="tr-TR" sz="2400" i="1" smtClean="0">
              <a:solidFill>
                <a:srgbClr val="CC0000"/>
              </a:solidFill>
              <a:latin typeface="Gill Sans MT" pitchFamily="1" charset="0"/>
            </a:endParaRPr>
          </a:p>
          <a:p>
            <a:r>
              <a:rPr lang="en-US" altLang="tr-TR" sz="2400" smtClean="0">
                <a:latin typeface="Gill Sans MT" pitchFamily="1" charset="0"/>
              </a:rPr>
              <a:t>sent as ASCII text over control channel</a:t>
            </a:r>
            <a:endParaRPr lang="en-US" altLang="tr-TR" smtClean="0">
              <a:latin typeface="Gill Sans MT" pitchFamily="1" charset="0"/>
            </a:endParaRPr>
          </a:p>
          <a:p>
            <a:r>
              <a:rPr lang="en-US" altLang="tr-TR" sz="2400" b="1" smtClean="0">
                <a:latin typeface="Courier New" panose="02070309020205020404" pitchFamily="49" charset="0"/>
              </a:rPr>
              <a:t>USER </a:t>
            </a:r>
            <a:r>
              <a:rPr lang="en-US" altLang="tr-TR" sz="2400" b="1" i="1" smtClean="0">
                <a:latin typeface="Courier New" panose="02070309020205020404" pitchFamily="49" charset="0"/>
              </a:rPr>
              <a:t>username</a:t>
            </a:r>
            <a:endParaRPr lang="en-US" altLang="tr-TR" i="1" smtClean="0">
              <a:latin typeface="Gill Sans MT" pitchFamily="1" charset="0"/>
            </a:endParaRPr>
          </a:p>
          <a:p>
            <a:r>
              <a:rPr lang="en-US" altLang="tr-TR" sz="2400" b="1" smtClean="0">
                <a:latin typeface="Courier New" panose="02070309020205020404" pitchFamily="49" charset="0"/>
              </a:rPr>
              <a:t>PASS </a:t>
            </a:r>
            <a:r>
              <a:rPr lang="en-US" altLang="tr-TR" sz="2400" b="1" i="1" smtClean="0">
                <a:latin typeface="Courier New" panose="02070309020205020404" pitchFamily="49" charset="0"/>
              </a:rPr>
              <a:t>password</a:t>
            </a:r>
            <a:endParaRPr lang="en-US" altLang="tr-TR" i="1" smtClean="0">
              <a:latin typeface="Gill Sans MT" pitchFamily="1" charset="0"/>
            </a:endParaRPr>
          </a:p>
          <a:p>
            <a:r>
              <a:rPr lang="en-US" altLang="tr-TR" sz="2400" b="1" smtClean="0">
                <a:latin typeface="Courier New" panose="02070309020205020404" pitchFamily="49" charset="0"/>
              </a:rPr>
              <a:t>LIST</a:t>
            </a:r>
            <a:r>
              <a:rPr lang="en-US" altLang="tr-TR" smtClean="0"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return list of file in current directory</a:t>
            </a:r>
            <a:endParaRPr lang="en-US" altLang="tr-TR" smtClean="0">
              <a:latin typeface="Gill Sans MT" pitchFamily="1" charset="0"/>
            </a:endParaRPr>
          </a:p>
          <a:p>
            <a:r>
              <a:rPr lang="en-US" altLang="tr-TR" sz="2400" b="1" smtClean="0">
                <a:latin typeface="Courier New" panose="02070309020205020404" pitchFamily="49" charset="0"/>
              </a:rPr>
              <a:t>RETR filename</a:t>
            </a:r>
            <a:r>
              <a:rPr lang="en-US" altLang="tr-TR" smtClean="0"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retrieves (gets) file</a:t>
            </a:r>
            <a:endParaRPr lang="en-US" altLang="tr-TR" smtClean="0">
              <a:latin typeface="Gill Sans MT" pitchFamily="1" charset="0"/>
            </a:endParaRPr>
          </a:p>
          <a:p>
            <a:r>
              <a:rPr lang="en-US" altLang="tr-TR" sz="2400" b="1" smtClean="0">
                <a:latin typeface="Courier New" panose="02070309020205020404" pitchFamily="49" charset="0"/>
              </a:rPr>
              <a:t>STOR filename</a:t>
            </a:r>
            <a:r>
              <a:rPr lang="en-US" altLang="tr-TR" smtClean="0"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stores (puts) file onto remote host</a:t>
            </a:r>
          </a:p>
        </p:txBody>
      </p:sp>
      <p:sp>
        <p:nvSpPr>
          <p:cNvPr id="1413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51400" y="133350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sample return codes</a:t>
            </a:r>
          </a:p>
          <a:p>
            <a:r>
              <a:rPr lang="en-US" altLang="tr-TR" sz="2400" smtClean="0">
                <a:latin typeface="Gill Sans MT" pitchFamily="1" charset="0"/>
              </a:rPr>
              <a:t>status code and phrase (as in HTTP)</a:t>
            </a:r>
            <a:endParaRPr lang="en-US" altLang="tr-TR" smtClean="0">
              <a:latin typeface="Gill Sans MT" pitchFamily="1" charset="0"/>
            </a:endParaRPr>
          </a:p>
          <a:p>
            <a:r>
              <a:rPr lang="en-US" altLang="tr-TR" sz="2400" b="1" smtClean="0">
                <a:latin typeface="Courier New" panose="02070309020205020404" pitchFamily="49" charset="0"/>
              </a:rPr>
              <a:t>331 Username OK, password required</a:t>
            </a:r>
          </a:p>
          <a:p>
            <a:r>
              <a:rPr lang="en-US" altLang="tr-TR" sz="2400" b="1" smtClean="0">
                <a:latin typeface="Courier New" panose="02070309020205020404" pitchFamily="49" charset="0"/>
              </a:rPr>
              <a:t>125 data connection already open; transfer starting</a:t>
            </a:r>
          </a:p>
          <a:p>
            <a:r>
              <a:rPr lang="en-US" altLang="tr-TR" sz="2400" b="1" smtClean="0">
                <a:latin typeface="Courier New" panose="02070309020205020404" pitchFamily="49" charset="0"/>
              </a:rPr>
              <a:t>425 Can</a:t>
            </a:r>
            <a:r>
              <a:rPr lang="ja-JP" altLang="en-US" sz="2400" b="1" smtClean="0">
                <a:latin typeface="Courier New" panose="02070309020205020404" pitchFamily="49" charset="0"/>
              </a:rPr>
              <a:t>’</a:t>
            </a:r>
            <a:r>
              <a:rPr lang="en-US" altLang="ja-JP" sz="2400" b="1" smtClean="0">
                <a:latin typeface="Courier New" panose="02070309020205020404" pitchFamily="49" charset="0"/>
              </a:rPr>
              <a:t>t open data connection</a:t>
            </a:r>
          </a:p>
          <a:p>
            <a:r>
              <a:rPr lang="en-US" altLang="tr-TR" sz="2400" b="1" smtClean="0">
                <a:latin typeface="Courier New" panose="02070309020205020404" pitchFamily="49" charset="0"/>
              </a:rPr>
              <a:t>452 Error writing file</a:t>
            </a:r>
            <a:endParaRPr lang="en-US" altLang="tr-TR" smtClean="0">
              <a:latin typeface="Gill Sans MT" pitchFamily="1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33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EDABDA80-4378-4983-9FBE-E1999989BDE9}" type="slidenum">
              <a:rPr lang="en-US" altLang="tr-TR" sz="1200">
                <a:latin typeface="Tahoma" panose="020B0604030504040204" pitchFamily="34" charset="0"/>
              </a:rPr>
              <a:pPr/>
              <a:t>48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4336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Chapter 2: outline</a:t>
            </a:r>
          </a:p>
        </p:txBody>
      </p:sp>
      <p:sp>
        <p:nvSpPr>
          <p:cNvPr id="14336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2.1 principles of network applications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architectures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requirements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2.2 Web and HTTP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2.3 FTP 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2.4 electronic mail</a:t>
            </a:r>
          </a:p>
          <a:p>
            <a:pPr marL="912813" lvl="1"/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SMTP, POP3, IMAP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2.5 DNS</a:t>
            </a:r>
          </a:p>
          <a:p>
            <a:pPr marL="457200" indent="-457200"/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14336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2.6 P2P applications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2.7 socket programming with UDP and TCP</a:t>
            </a:r>
          </a:p>
        </p:txBody>
      </p:sp>
      <p:pic>
        <p:nvPicPr>
          <p:cNvPr id="143366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54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FE448710-0BC5-433C-BB55-B858F6EC59C2}" type="slidenum">
              <a:rPr lang="en-US" altLang="tr-TR" sz="1200">
                <a:latin typeface="Tahoma" panose="020B0604030504040204" pitchFamily="34" charset="0"/>
              </a:rPr>
              <a:pPr/>
              <a:t>49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45411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301625"/>
            <a:ext cx="7772400" cy="86995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Electronic mail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4541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366838"/>
            <a:ext cx="3933825" cy="48768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Three major components:</a:t>
            </a: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 </a:t>
            </a:r>
          </a:p>
          <a:p>
            <a:r>
              <a:rPr lang="en-US" altLang="tr-TR" sz="2400" smtClean="0">
                <a:latin typeface="Gill Sans MT" pitchFamily="1" charset="0"/>
              </a:rPr>
              <a:t>user agents </a:t>
            </a:r>
          </a:p>
          <a:p>
            <a:r>
              <a:rPr lang="en-US" altLang="tr-TR" sz="2400" smtClean="0">
                <a:latin typeface="Gill Sans MT" pitchFamily="1" charset="0"/>
              </a:rPr>
              <a:t>mail servers </a:t>
            </a:r>
          </a:p>
          <a:p>
            <a:pPr>
              <a:spcAft>
                <a:spcPct val="75000"/>
              </a:spcAft>
            </a:pPr>
            <a:r>
              <a:rPr lang="en-US" altLang="tr-TR" sz="2400" smtClean="0">
                <a:latin typeface="Gill Sans MT" pitchFamily="1" charset="0"/>
              </a:rPr>
              <a:t>simple mail transfer protocol: SMTP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3200" i="1" smtClean="0">
                <a:solidFill>
                  <a:srgbClr val="CC0000"/>
                </a:solidFill>
                <a:latin typeface="Gill Sans MT" pitchFamily="1" charset="0"/>
              </a:rPr>
              <a:t>User Agent</a:t>
            </a:r>
          </a:p>
          <a:p>
            <a:r>
              <a:rPr lang="en-US" altLang="tr-TR" sz="2400" smtClean="0">
                <a:latin typeface="Gill Sans MT" pitchFamily="1" charset="0"/>
              </a:rPr>
              <a:t>a.k.a. </a:t>
            </a:r>
            <a:r>
              <a:rPr lang="ja-JP" altLang="en-US" sz="2400" smtClean="0">
                <a:latin typeface="Gill Sans MT" pitchFamily="1" charset="0"/>
              </a:rPr>
              <a:t>“</a:t>
            </a:r>
            <a:r>
              <a:rPr lang="en-US" altLang="ja-JP" sz="2400" smtClean="0">
                <a:latin typeface="Gill Sans MT" pitchFamily="1" charset="0"/>
              </a:rPr>
              <a:t>mail reader</a:t>
            </a:r>
            <a:r>
              <a:rPr lang="ja-JP" altLang="en-US" sz="2400" smtClean="0">
                <a:latin typeface="Gill Sans MT" pitchFamily="1" charset="0"/>
              </a:rPr>
              <a:t>”</a:t>
            </a:r>
            <a:endParaRPr lang="en-US" altLang="ja-JP" sz="2400" smtClean="0">
              <a:latin typeface="Gill Sans MT" pitchFamily="1" charset="0"/>
            </a:endParaRPr>
          </a:p>
          <a:p>
            <a:r>
              <a:rPr lang="en-US" altLang="tr-TR" sz="2400" smtClean="0">
                <a:latin typeface="Gill Sans MT" pitchFamily="1" charset="0"/>
              </a:rPr>
              <a:t>composing, editing, reading mail messages</a:t>
            </a:r>
          </a:p>
          <a:p>
            <a:r>
              <a:rPr lang="en-US" altLang="tr-TR" sz="2400" smtClean="0">
                <a:latin typeface="Gill Sans MT" pitchFamily="1" charset="0"/>
              </a:rPr>
              <a:t>e.g., Outlook, Thunderbird, iPhone mail client</a:t>
            </a:r>
          </a:p>
          <a:p>
            <a:r>
              <a:rPr lang="en-US" altLang="tr-TR" sz="2400" smtClean="0">
                <a:latin typeface="Gill Sans MT" pitchFamily="1" charset="0"/>
              </a:rPr>
              <a:t>outgoing, incoming messages stored on server</a:t>
            </a:r>
          </a:p>
        </p:txBody>
      </p:sp>
      <p:sp>
        <p:nvSpPr>
          <p:cNvPr id="145413" name="Rectangle 280"/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/>
          </a:p>
        </p:txBody>
      </p:sp>
      <p:grpSp>
        <p:nvGrpSpPr>
          <p:cNvPr id="145414" name="Group 279"/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145612" name="Text Box 263"/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 mailbox</a:t>
              </a:r>
              <a:endParaRPr lang="en-US" altLang="tr-TR" sz="2400"/>
            </a:p>
          </p:txBody>
        </p:sp>
        <p:grpSp>
          <p:nvGrpSpPr>
            <p:cNvPr id="145613" name="Group 278"/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145616" name="Rectangle 264"/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617" name="Line 265"/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618" name="Line 266"/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619" name="Line 267"/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620" name="Line 268"/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621" name="Line 269"/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622" name="Line 270"/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623" name="Line 271"/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</p:grpSp>
        <p:sp>
          <p:nvSpPr>
            <p:cNvPr id="145614" name="Rectangle 272"/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5615" name="Text Box 277"/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outgoing 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message queue</a:t>
              </a:r>
              <a:endParaRPr lang="en-US" altLang="tr-TR" sz="2400"/>
            </a:p>
          </p:txBody>
        </p:sp>
      </p:grpSp>
      <p:pic>
        <p:nvPicPr>
          <p:cNvPr id="145415" name="Picture 23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94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5416" name="Group 454"/>
          <p:cNvGrpSpPr>
            <a:grpSpLocks/>
          </p:cNvGrpSpPr>
          <p:nvPr/>
        </p:nvGrpSpPr>
        <p:grpSpPr bwMode="auto">
          <a:xfrm>
            <a:off x="4662488" y="1406525"/>
            <a:ext cx="4318000" cy="5118100"/>
            <a:chOff x="2937" y="886"/>
            <a:chExt cx="2720" cy="3224"/>
          </a:xfrm>
        </p:grpSpPr>
        <p:grpSp>
          <p:nvGrpSpPr>
            <p:cNvPr id="145417" name="Group 389"/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145580" name="Freeform 39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81" name="Rectangle 391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82" name="Freeform 39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83" name="Freeform 39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84" name="Rectangle 394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45585" name="Group 39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5610" name="AutoShape 396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611" name="AutoShape 397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86" name="Rectangle 398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45587" name="Group 39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5608" name="AutoShape 40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609" name="AutoShape 401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88" name="Rectangle 402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89" name="Rectangle 403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45590" name="Group 40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45606" name="AutoShape 405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607" name="AutoShape 406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91" name="Freeform 40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145592" name="Group 40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45604" name="AutoShape 409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605" name="AutoShape 410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93" name="Rectangle 411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94" name="Freeform 41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95" name="Freeform 41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96" name="Oval 414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97" name="Freeform 41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98" name="AutoShape 416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99" name="AutoShape 417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600" name="Oval 418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601" name="Oval 419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602" name="Oval 420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603" name="Rectangle 421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145418" name="Group 356"/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145548" name="Freeform 35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49" name="Rectangle 358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50" name="Freeform 35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51" name="Freeform 36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52" name="Rectangle 361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45553" name="Group 36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5578" name="AutoShape 363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579" name="AutoShape 364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54" name="Rectangle 365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45555" name="Group 36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5576" name="AutoShape 36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577" name="AutoShape 368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56" name="Rectangle 369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57" name="Rectangle 370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45558" name="Group 37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45574" name="AutoShape 372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575" name="AutoShape 373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59" name="Freeform 37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145560" name="Group 37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45572" name="AutoShape 376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573" name="AutoShape 377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61" name="Rectangle 378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62" name="Freeform 37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63" name="Freeform 38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64" name="Oval 381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65" name="Freeform 38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66" name="AutoShape 383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67" name="AutoShape 384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68" name="Oval 385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69" name="Oval 386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570" name="Oval 387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71" name="Rectangle 388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145419" name="Group 320"/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145516" name="Freeform 32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17" name="Rectangle 322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18" name="Freeform 32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19" name="Freeform 32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20" name="Rectangle 325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45521" name="Group 32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5546" name="AutoShape 327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547" name="AutoShape 328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22" name="Rectangle 329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45523" name="Group 33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5544" name="AutoShape 33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545" name="AutoShape 332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24" name="Rectangle 333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25" name="Rectangle 334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45526" name="Group 33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45542" name="AutoShape 336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543" name="AutoShape 337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27" name="Freeform 33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145528" name="Group 33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45540" name="AutoShape 340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45541" name="AutoShape 341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45529" name="Rectangle 342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30" name="Freeform 34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31" name="Freeform 34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32" name="Oval 345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33" name="Freeform 34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45534" name="AutoShape 347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35" name="AutoShape 348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36" name="Oval 349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37" name="Oval 350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538" name="Oval 351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5539" name="Rectangle 352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5420" name="Line 9"/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grpSp>
          <p:nvGrpSpPr>
            <p:cNvPr id="145421" name="Group 19"/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145501" name="Rectangle 20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502" name="Text Box 21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server</a:t>
                </a:r>
                <a:endParaRPr lang="en-US" altLang="tr-TR" sz="2400"/>
              </a:p>
            </p:txBody>
          </p:sp>
          <p:sp>
            <p:nvSpPr>
              <p:cNvPr id="145503" name="Rectangle 22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504" name="Line 23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505" name="Line 24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506" name="Line 25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507" name="Line 26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508" name="Line 27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509" name="Line 28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510" name="Line 29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511" name="Rectangle 30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512" name="Rectangle 31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513" name="Rectangle 32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514" name="Rectangle 33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515" name="Rectangle 34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</p:grpSp>
        <p:grpSp>
          <p:nvGrpSpPr>
            <p:cNvPr id="145422" name="Group 60"/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145486" name="Rectangle 61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87" name="Text Box 62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server</a:t>
                </a:r>
                <a:endParaRPr lang="en-US" altLang="tr-TR" sz="2400"/>
              </a:p>
            </p:txBody>
          </p:sp>
          <p:sp>
            <p:nvSpPr>
              <p:cNvPr id="145488" name="Rectangle 63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89" name="Line 64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90" name="Line 65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91" name="Line 66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92" name="Line 67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93" name="Line 68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94" name="Line 69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95" name="Line 70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96" name="Rectangle 71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97" name="Rectangle 72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98" name="Rectangle 73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99" name="Rectangle 74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500" name="Rectangle 75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</p:grpSp>
        <p:grpSp>
          <p:nvGrpSpPr>
            <p:cNvPr id="145423" name="Group 96"/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145471" name="Rectangle 97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72" name="Text Box 98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server</a:t>
                </a:r>
                <a:endParaRPr lang="en-US" altLang="tr-TR" sz="2400"/>
              </a:p>
            </p:txBody>
          </p:sp>
          <p:sp>
            <p:nvSpPr>
              <p:cNvPr id="145473" name="Rectangle 99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74" name="Line 100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75" name="Line 101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76" name="Line 102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77" name="Line 103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78" name="Line 104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79" name="Line 105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80" name="Line 106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45481" name="Rectangle 107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82" name="Rectangle 108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83" name="Rectangle 109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84" name="Rectangle 110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85" name="Rectangle 111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</p:grpSp>
        <p:sp>
          <p:nvSpPr>
            <p:cNvPr id="145424" name="Line 117"/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5425" name="Line 118"/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grpSp>
          <p:nvGrpSpPr>
            <p:cNvPr id="145426" name="Group 119"/>
            <p:cNvGrpSpPr>
              <a:grpSpLocks/>
            </p:cNvGrpSpPr>
            <p:nvPr/>
          </p:nvGrpSpPr>
          <p:grpSpPr bwMode="auto">
            <a:xfrm>
              <a:off x="3795" y="2535"/>
              <a:ext cx="650" cy="288"/>
              <a:chOff x="3745" y="2537"/>
              <a:chExt cx="650" cy="288"/>
            </a:xfrm>
          </p:grpSpPr>
          <p:sp>
            <p:nvSpPr>
              <p:cNvPr id="145469" name="Rectangle 120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70" name="Text Box 121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45427" name="Group 122"/>
            <p:cNvGrpSpPr>
              <a:grpSpLocks/>
            </p:cNvGrpSpPr>
            <p:nvPr/>
          </p:nvGrpSpPr>
          <p:grpSpPr bwMode="auto">
            <a:xfrm>
              <a:off x="3771" y="1743"/>
              <a:ext cx="650" cy="288"/>
              <a:chOff x="3745" y="2537"/>
              <a:chExt cx="650" cy="288"/>
            </a:xfrm>
          </p:grpSpPr>
          <p:sp>
            <p:nvSpPr>
              <p:cNvPr id="145467" name="Rectangle 123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68" name="Text Box 124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45428" name="Group 125"/>
            <p:cNvGrpSpPr>
              <a:grpSpLocks/>
            </p:cNvGrpSpPr>
            <p:nvPr/>
          </p:nvGrpSpPr>
          <p:grpSpPr bwMode="auto">
            <a:xfrm>
              <a:off x="2937" y="2193"/>
              <a:ext cx="650" cy="288"/>
              <a:chOff x="3745" y="2537"/>
              <a:chExt cx="650" cy="288"/>
            </a:xfrm>
          </p:grpSpPr>
          <p:sp>
            <p:nvSpPr>
              <p:cNvPr id="145465" name="Rectangle 126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66" name="Text Box 127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45429" name="Group 423"/>
            <p:cNvGrpSpPr>
              <a:grpSpLocks/>
            </p:cNvGrpSpPr>
            <p:nvPr/>
          </p:nvGrpSpPr>
          <p:grpSpPr bwMode="auto">
            <a:xfrm>
              <a:off x="3587" y="886"/>
              <a:ext cx="575" cy="664"/>
              <a:chOff x="3574" y="550"/>
              <a:chExt cx="575" cy="664"/>
            </a:xfrm>
          </p:grpSpPr>
          <p:grpSp>
            <p:nvGrpSpPr>
              <p:cNvPr id="145460" name="Group 35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45463" name="Picture 35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464" name="Freeform 35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3459 w 356"/>
                    <a:gd name="T3" fmla="*/ 887 h 368"/>
                    <a:gd name="T4" fmla="*/ 15967 w 356"/>
                    <a:gd name="T5" fmla="*/ 18491 h 368"/>
                    <a:gd name="T6" fmla="*/ 3519 w 356"/>
                    <a:gd name="T7" fmla="*/ 23125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tr-TR"/>
                </a:p>
              </p:txBody>
            </p:sp>
          </p:grpSp>
          <p:sp>
            <p:nvSpPr>
              <p:cNvPr id="145461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62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agent</a:t>
                </a:r>
                <a:endParaRPr lang="en-US" altLang="tr-TR" sz="2400"/>
              </a:p>
            </p:txBody>
          </p:sp>
        </p:grpSp>
        <p:grpSp>
          <p:nvGrpSpPr>
            <p:cNvPr id="145430" name="Group 424"/>
            <p:cNvGrpSpPr>
              <a:grpSpLocks/>
            </p:cNvGrpSpPr>
            <p:nvPr/>
          </p:nvGrpSpPr>
          <p:grpSpPr bwMode="auto">
            <a:xfrm>
              <a:off x="4870" y="1400"/>
              <a:ext cx="575" cy="664"/>
              <a:chOff x="3574" y="550"/>
              <a:chExt cx="575" cy="664"/>
            </a:xfrm>
          </p:grpSpPr>
          <p:grpSp>
            <p:nvGrpSpPr>
              <p:cNvPr id="145455" name="Group 425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45458" name="Picture 426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459" name="Freeform 427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3459 w 356"/>
                    <a:gd name="T3" fmla="*/ 887 h 368"/>
                    <a:gd name="T4" fmla="*/ 15967 w 356"/>
                    <a:gd name="T5" fmla="*/ 18491 h 368"/>
                    <a:gd name="T6" fmla="*/ 3519 w 356"/>
                    <a:gd name="T7" fmla="*/ 23125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tr-TR"/>
                </a:p>
              </p:txBody>
            </p:sp>
          </p:grpSp>
          <p:sp>
            <p:nvSpPr>
              <p:cNvPr id="145456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57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agent</a:t>
                </a:r>
                <a:endParaRPr lang="en-US" altLang="tr-TR" sz="2400"/>
              </a:p>
            </p:txBody>
          </p:sp>
        </p:grpSp>
        <p:grpSp>
          <p:nvGrpSpPr>
            <p:cNvPr id="145431" name="Group 430"/>
            <p:cNvGrpSpPr>
              <a:grpSpLocks/>
            </p:cNvGrpSpPr>
            <p:nvPr/>
          </p:nvGrpSpPr>
          <p:grpSpPr bwMode="auto">
            <a:xfrm>
              <a:off x="5082" y="1880"/>
              <a:ext cx="575" cy="664"/>
              <a:chOff x="3574" y="550"/>
              <a:chExt cx="575" cy="664"/>
            </a:xfrm>
          </p:grpSpPr>
          <p:grpSp>
            <p:nvGrpSpPr>
              <p:cNvPr id="145450" name="Group 431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45453" name="Picture 432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454" name="Freeform 433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3459 w 356"/>
                    <a:gd name="T3" fmla="*/ 887 h 368"/>
                    <a:gd name="T4" fmla="*/ 15967 w 356"/>
                    <a:gd name="T5" fmla="*/ 18491 h 368"/>
                    <a:gd name="T6" fmla="*/ 3519 w 356"/>
                    <a:gd name="T7" fmla="*/ 23125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tr-TR"/>
                </a:p>
              </p:txBody>
            </p:sp>
          </p:grpSp>
          <p:sp>
            <p:nvSpPr>
              <p:cNvPr id="145451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52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agent</a:t>
                </a:r>
                <a:endParaRPr lang="en-US" altLang="tr-TR" sz="2400"/>
              </a:p>
            </p:txBody>
          </p:sp>
        </p:grpSp>
        <p:grpSp>
          <p:nvGrpSpPr>
            <p:cNvPr id="145432" name="Group 436"/>
            <p:cNvGrpSpPr>
              <a:grpSpLocks/>
            </p:cNvGrpSpPr>
            <p:nvPr/>
          </p:nvGrpSpPr>
          <p:grpSpPr bwMode="auto">
            <a:xfrm>
              <a:off x="4999" y="2540"/>
              <a:ext cx="575" cy="664"/>
              <a:chOff x="3574" y="550"/>
              <a:chExt cx="575" cy="664"/>
            </a:xfrm>
          </p:grpSpPr>
          <p:grpSp>
            <p:nvGrpSpPr>
              <p:cNvPr id="145445" name="Group 437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45448" name="Picture 438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449" name="Freeform 439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3459 w 356"/>
                    <a:gd name="T3" fmla="*/ 887 h 368"/>
                    <a:gd name="T4" fmla="*/ 15967 w 356"/>
                    <a:gd name="T5" fmla="*/ 18491 h 368"/>
                    <a:gd name="T6" fmla="*/ 3519 w 356"/>
                    <a:gd name="T7" fmla="*/ 23125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tr-TR"/>
                </a:p>
              </p:txBody>
            </p:sp>
          </p:grpSp>
          <p:sp>
            <p:nvSpPr>
              <p:cNvPr id="145446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47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agent</a:t>
                </a:r>
                <a:endParaRPr lang="en-US" altLang="tr-TR" sz="2400"/>
              </a:p>
            </p:txBody>
          </p:sp>
        </p:grpSp>
        <p:grpSp>
          <p:nvGrpSpPr>
            <p:cNvPr id="145433" name="Group 442"/>
            <p:cNvGrpSpPr>
              <a:grpSpLocks/>
            </p:cNvGrpSpPr>
            <p:nvPr/>
          </p:nvGrpSpPr>
          <p:grpSpPr bwMode="auto">
            <a:xfrm>
              <a:off x="3354" y="3446"/>
              <a:ext cx="575" cy="664"/>
              <a:chOff x="3574" y="550"/>
              <a:chExt cx="575" cy="664"/>
            </a:xfrm>
          </p:grpSpPr>
          <p:grpSp>
            <p:nvGrpSpPr>
              <p:cNvPr id="145440" name="Group 44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45443" name="Picture 44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444" name="Freeform 44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3459 w 356"/>
                    <a:gd name="T3" fmla="*/ 887 h 368"/>
                    <a:gd name="T4" fmla="*/ 15967 w 356"/>
                    <a:gd name="T5" fmla="*/ 18491 h 368"/>
                    <a:gd name="T6" fmla="*/ 3519 w 356"/>
                    <a:gd name="T7" fmla="*/ 23125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tr-TR"/>
                </a:p>
              </p:txBody>
            </p:sp>
          </p:grpSp>
          <p:sp>
            <p:nvSpPr>
              <p:cNvPr id="145441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42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agent</a:t>
                </a:r>
                <a:endParaRPr lang="en-US" altLang="tr-TR" sz="2400"/>
              </a:p>
            </p:txBody>
          </p:sp>
        </p:grpSp>
        <p:grpSp>
          <p:nvGrpSpPr>
            <p:cNvPr id="145434" name="Group 448"/>
            <p:cNvGrpSpPr>
              <a:grpSpLocks/>
            </p:cNvGrpSpPr>
            <p:nvPr/>
          </p:nvGrpSpPr>
          <p:grpSpPr bwMode="auto">
            <a:xfrm>
              <a:off x="3813" y="3056"/>
              <a:ext cx="575" cy="664"/>
              <a:chOff x="3574" y="550"/>
              <a:chExt cx="575" cy="664"/>
            </a:xfrm>
          </p:grpSpPr>
          <p:grpSp>
            <p:nvGrpSpPr>
              <p:cNvPr id="145435" name="Group 449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45438" name="Picture 450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45439" name="Freeform 451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3459 w 356"/>
                    <a:gd name="T3" fmla="*/ 887 h 368"/>
                    <a:gd name="T4" fmla="*/ 15967 w 356"/>
                    <a:gd name="T5" fmla="*/ 18491 h 368"/>
                    <a:gd name="T6" fmla="*/ 3519 w 356"/>
                    <a:gd name="T7" fmla="*/ 23125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tr-TR"/>
                </a:p>
              </p:txBody>
            </p:sp>
          </p:grpSp>
          <p:sp>
            <p:nvSpPr>
              <p:cNvPr id="145436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/>
              </a:p>
            </p:txBody>
          </p:sp>
          <p:sp>
            <p:nvSpPr>
              <p:cNvPr id="145437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600"/>
                  <a:t>agent</a:t>
                </a:r>
                <a:endParaRPr lang="en-US" altLang="tr-TR" sz="24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63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64F50852-4D6B-418E-8E7F-6B500286A472}" type="slidenum">
              <a:rPr lang="en-US" altLang="tr-TR" sz="1200">
                <a:latin typeface="Tahoma" panose="020B0604030504040204" pitchFamily="34" charset="0"/>
              </a:rPr>
              <a:pPr/>
              <a:t>5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grpSp>
        <p:nvGrpSpPr>
          <p:cNvPr id="56323" name="Group 1037"/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56356" name="Freeform 1038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314 w 1036"/>
                <a:gd name="T1" fmla="*/ 11 h 675"/>
                <a:gd name="T2" fmla="*/ 793 w 1036"/>
                <a:gd name="T3" fmla="*/ 53 h 675"/>
                <a:gd name="T4" fmla="*/ 419 w 1036"/>
                <a:gd name="T5" fmla="*/ 129 h 675"/>
                <a:gd name="T6" fmla="*/ 312 w 1036"/>
                <a:gd name="T7" fmla="*/ 229 h 675"/>
                <a:gd name="T8" fmla="*/ 43 w 1036"/>
                <a:gd name="T9" fmla="*/ 297 h 675"/>
                <a:gd name="T10" fmla="*/ 35 w 1036"/>
                <a:gd name="T11" fmla="*/ 459 h 675"/>
                <a:gd name="T12" fmla="*/ 267 w 1036"/>
                <a:gd name="T13" fmla="*/ 489 h 675"/>
                <a:gd name="T14" fmla="*/ 932 w 1036"/>
                <a:gd name="T15" fmla="*/ 489 h 675"/>
                <a:gd name="T16" fmla="*/ 1213 w 1036"/>
                <a:gd name="T17" fmla="*/ 555 h 675"/>
                <a:gd name="T18" fmla="*/ 1527 w 1036"/>
                <a:gd name="T19" fmla="*/ 657 h 675"/>
                <a:gd name="T20" fmla="*/ 1766 w 1036"/>
                <a:gd name="T21" fmla="*/ 661 h 675"/>
                <a:gd name="T22" fmla="*/ 1931 w 1036"/>
                <a:gd name="T23" fmla="*/ 603 h 675"/>
                <a:gd name="T24" fmla="*/ 2015 w 1036"/>
                <a:gd name="T25" fmla="*/ 445 h 675"/>
                <a:gd name="T26" fmla="*/ 2067 w 1036"/>
                <a:gd name="T27" fmla="*/ 291 h 675"/>
                <a:gd name="T28" fmla="*/ 2073 w 1036"/>
                <a:gd name="T29" fmla="*/ 107 h 675"/>
                <a:gd name="T30" fmla="*/ 1895 w 1036"/>
                <a:gd name="T31" fmla="*/ 17 h 675"/>
                <a:gd name="T32" fmla="*/ 1574 w 1036"/>
                <a:gd name="T33" fmla="*/ 3 h 675"/>
                <a:gd name="T34" fmla="*/ 1314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56357" name="Group 1039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56732" name="Rectangle 1040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733" name="AutoShape 1041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56358" name="Freeform 1042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59" name="Line 1043"/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60" name="Line 1044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61" name="Line 1045"/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62" name="Line 1047"/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63" name="Line 1048"/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64" name="Line 1051"/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65" name="Line 1052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66" name="Line 1053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67" name="Line 1054"/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68" name="Line 1055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69" name="Line 1056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56370" name="Group 1057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56730" name="Picture 1058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731" name="Picture 1059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6371" name="Freeform 1060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72" name="Freeform 1061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42311 w 765"/>
                <a:gd name="T1" fmla="*/ 2813 h 459"/>
                <a:gd name="T2" fmla="*/ 28673 w 765"/>
                <a:gd name="T3" fmla="*/ 19976 h 459"/>
                <a:gd name="T4" fmla="*/ 9592 w 765"/>
                <a:gd name="T5" fmla="*/ 28431 h 459"/>
                <a:gd name="T6" fmla="*/ 1371 w 765"/>
                <a:gd name="T7" fmla="*/ 95805 h 459"/>
                <a:gd name="T8" fmla="*/ 17940 w 765"/>
                <a:gd name="T9" fmla="*/ 126584 h 459"/>
                <a:gd name="T10" fmla="*/ 34487 w 765"/>
                <a:gd name="T11" fmla="*/ 121332 h 459"/>
                <a:gd name="T12" fmla="*/ 58210 w 765"/>
                <a:gd name="T13" fmla="*/ 126584 h 459"/>
                <a:gd name="T14" fmla="*/ 69657 w 765"/>
                <a:gd name="T15" fmla="*/ 123646 h 459"/>
                <a:gd name="T16" fmla="*/ 74979 w 765"/>
                <a:gd name="T17" fmla="*/ 106087 h 459"/>
                <a:gd name="T18" fmla="*/ 74848 w 765"/>
                <a:gd name="T19" fmla="*/ 45030 h 459"/>
                <a:gd name="T20" fmla="*/ 66057 w 765"/>
                <a:gd name="T21" fmla="*/ 9823 h 459"/>
                <a:gd name="T22" fmla="*/ 42311 w 765"/>
                <a:gd name="T23" fmla="*/ 2813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73" name="Line 1062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74" name="Line 1063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75" name="Line 1064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76" name="Line 1065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77" name="Line 1066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78" name="Line 1067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79" name="Line 1068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0" name="Line 1069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1" name="Line 1070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2" name="Line 1071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3" name="Line 1072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4" name="Line 1073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5" name="Line 1074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6" name="Line 1075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7" name="Line 1076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8" name="Line 1077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56389" name="Line 1078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56390" name="Group 1079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56713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14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15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16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17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18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19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20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21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22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23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24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25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26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27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56728" name="Oval 1095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pic>
            <p:nvPicPr>
              <p:cNvPr id="56729" name="Picture 1096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6391" name="Group 1097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56704" name="Line 1098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705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706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707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708" name="Group 1102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56711" name="Freeform 11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712" name="Freeform 11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709" name="Line 1105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710" name="Line 1106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392" name="Group 1107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566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99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702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703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700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701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393" name="Group 1116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566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91" name="Group 11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94" name="Freeform 11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95" name="Freeform 11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92" name="Line 11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93" name="Line 11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394" name="Group 1125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5668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8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8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83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86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87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84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85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395" name="Group 1134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5667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7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7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75" name="Group 11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78" name="Freeform 11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79" name="Freeform 11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76" name="Line 11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77" name="Line 11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396" name="Group 1143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5666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6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6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67" name="Group 11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70" name="Freeform 11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71" name="Freeform 11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68" name="Line 11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69" name="Line 11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56397" name="Line 1152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56398" name="Group 1153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5665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5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5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59" name="Group 115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62" name="Freeform 115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63" name="Freeform 115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60" name="Line 116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61" name="Line 116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399" name="Group 1162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664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4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5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51" name="Group 116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54" name="Freeform 116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55" name="Freeform 116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52" name="Line 116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53" name="Line 117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400" name="Group 1171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5664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4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4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43" name="Group 11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46" name="Freeform 11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47" name="Freeform 11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44" name="Line 11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45" name="Line 11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401" name="Group 1180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5663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3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3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35" name="Group 11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38" name="Freeform 11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39" name="Freeform 11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36" name="Line 11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37" name="Line 11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402" name="Group 1189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5662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2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2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27" name="Group 11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30" name="Freeform 11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31" name="Freeform 11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28" name="Line 11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29" name="Line 11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403" name="Group 1198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5661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1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1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6619" name="Group 12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6622" name="Freeform 12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23" name="Freeform 12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620" name="Line 12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621" name="Line 12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404" name="Group 1207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56602" name="Group 120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56604" name="Freeform 120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05" name="Freeform 121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06" name="Freeform 121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07" name="Freeform 121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08" name="Freeform 121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09" name="Freeform 121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10" name="Freeform 121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11" name="Freeform 121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12" name="Freeform 121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13" name="Freeform 121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14" name="Freeform 121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15" name="Freeform 122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pic>
            <p:nvPicPr>
              <p:cNvPr id="56603" name="Picture 122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6405" name="Group 1222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56588" name="Group 122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56590" name="Freeform 122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91" name="Freeform 122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92" name="Freeform 122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93" name="Freeform 122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94" name="Freeform 122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95" name="Freeform 122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96" name="Freeform 123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97" name="Freeform 123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98" name="Freeform 123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99" name="Freeform 123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00" name="Freeform 123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601" name="Freeform 123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pic>
            <p:nvPicPr>
              <p:cNvPr id="56589" name="Picture 123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6406" name="Line 1237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grpSp>
          <p:nvGrpSpPr>
            <p:cNvPr id="56407" name="Group 1238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56586" name="Picture 123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587" name="Freeform 124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56408" name="Group 1241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56584" name="Picture 124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585" name="Freeform 124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56409" name="Group 1244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56582" name="Picture 124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583" name="Freeform 124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56410" name="Group 1247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56580" name="Picture 124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581" name="Freeform 124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pic>
          <p:nvPicPr>
            <p:cNvPr id="56411" name="Picture 1250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6412" name="Group 1251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56578" name="Picture 1252" descr="iphone_stylized_small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579" name="Picture 1253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6413" name="Group 1254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56546" name="Freeform 125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47" name="Rectangle 125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48" name="Freeform 125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49" name="Freeform 125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50" name="Rectangle 125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56551" name="Group 126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6576" name="AutoShape 126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56577" name="AutoShape 126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56552" name="Rectangle 126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56553" name="Group 126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574" name="AutoShape 126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56575" name="AutoShape 126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56554" name="Rectangle 126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55" name="Rectangle 126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56556" name="Group 126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572" name="AutoShape 127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56573" name="AutoShape 127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56557" name="Freeform 127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56558" name="Group 127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570" name="AutoShape 127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56571" name="AutoShape 127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56559" name="Rectangle 127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60" name="Freeform 127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61" name="Freeform 127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62" name="Oval 127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63" name="Freeform 128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64" name="AutoShape 128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65" name="AutoShape 128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66" name="Oval 128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67" name="Oval 128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68" name="Oval 128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69" name="Rectangle 128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56414" name="Group 1287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56514" name="Freeform 1288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15" name="Rectangle 1289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16" name="Freeform 1290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17" name="Freeform 1291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18" name="Rectangle 1292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56519" name="Group 1293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6544" name="AutoShape 1294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56545" name="AutoShape 1295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56520" name="Rectangle 1296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56521" name="Group 1297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542" name="AutoShape 1298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56543" name="AutoShape 1299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56522" name="Rectangle 1300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23" name="Rectangle 1301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56524" name="Group 1302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540" name="AutoShape 1303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56541" name="AutoShape 1304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56525" name="Freeform 1305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56526" name="Group 1306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538" name="AutoShape 1307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56539" name="AutoShape 1308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56527" name="Rectangle 1309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28" name="Freeform 1310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29" name="Freeform 1311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30" name="Oval 1312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31" name="Freeform 1313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32" name="AutoShape 1314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33" name="AutoShape 1315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34" name="Oval 1316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35" name="Oval 1317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36" name="Oval 1318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56537" name="Rectangle 1319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56415" name="Group 1320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56491" name="Picture 1321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492" name="Picture 1322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93" name="Freeform 132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56494" name="Picture 1324" descr="screen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95" name="Freeform 132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96" name="Freeform 132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97" name="Freeform 132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98" name="Freeform 132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99" name="Freeform 132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00" name="Freeform 133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56501" name="Group 133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6508" name="Freeform 133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09" name="Freeform 133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10" name="Freeform 133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11" name="Freeform 133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12" name="Freeform 133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513" name="Freeform 133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502" name="Freeform 133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03" name="Freeform 133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04" name="Freeform 134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05" name="Freeform 134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06" name="Freeform 134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507" name="Freeform 134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416" name="Group 1344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56468" name="Picture 1345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469" name="Picture 1346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70" name="Freeform 134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56471" name="Picture 1348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72" name="Freeform 134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73" name="Freeform 135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74" name="Freeform 135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75" name="Freeform 135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76" name="Freeform 135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77" name="Freeform 135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56478" name="Group 135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6485" name="Freeform 135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86" name="Freeform 135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87" name="Freeform 135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88" name="Freeform 135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89" name="Freeform 136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90" name="Freeform 136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479" name="Freeform 136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80" name="Freeform 136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81" name="Freeform 136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82" name="Freeform 136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83" name="Freeform 136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84" name="Freeform 136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417" name="Group 1368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56445" name="Picture 1369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446" name="Picture 1370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47" name="Freeform 137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56448" name="Picture 1372" descr="screen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49" name="Freeform 137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50" name="Freeform 137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51" name="Freeform 137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52" name="Freeform 137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53" name="Freeform 137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54" name="Freeform 137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56455" name="Group 137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6462" name="Freeform 138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63" name="Freeform 138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64" name="Freeform 138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65" name="Freeform 138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66" name="Freeform 138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67" name="Freeform 138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456" name="Freeform 138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57" name="Freeform 138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58" name="Freeform 138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59" name="Freeform 138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60" name="Freeform 139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61" name="Freeform 139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56418" name="Group 1392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56443" name="Picture 13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44" name="Freeform 13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56419" name="Group 1395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56420" name="Picture 1396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421" name="Picture 1397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22" name="Freeform 13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56423" name="Picture 1399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6424" name="Freeform 14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25" name="Freeform 14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26" name="Freeform 14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27" name="Freeform 14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28" name="Freeform 14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29" name="Freeform 14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56430" name="Group 14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56437" name="Freeform 14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38" name="Freeform 14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39" name="Freeform 14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40" name="Freeform 14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41" name="Freeform 14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56442" name="Freeform 14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56431" name="Freeform 14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32" name="Freeform 14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33" name="Freeform 14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34" name="Freeform 14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35" name="Freeform 14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56436" name="Freeform 14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</p:grpSp>
      <p:sp>
        <p:nvSpPr>
          <p:cNvPr id="35729" name="Line 913"/>
          <p:cNvSpPr>
            <a:spLocks noChangeShapeType="1"/>
          </p:cNvSpPr>
          <p:nvPr/>
        </p:nvSpPr>
        <p:spPr bwMode="auto">
          <a:xfrm>
            <a:off x="6850063" y="3786188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pic>
        <p:nvPicPr>
          <p:cNvPr id="56325" name="Picture 616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8509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/>
          <p:cNvSpPr>
            <a:spLocks noChangeShapeType="1"/>
          </p:cNvSpPr>
          <p:nvPr/>
        </p:nvSpPr>
        <p:spPr bwMode="auto">
          <a:xfrm>
            <a:off x="6945313" y="660400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5632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5275" y="0"/>
            <a:ext cx="8382000" cy="10414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Creating a network app</a:t>
            </a:r>
          </a:p>
        </p:txBody>
      </p:sp>
      <p:sp>
        <p:nvSpPr>
          <p:cNvPr id="5632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3875" y="1116013"/>
            <a:ext cx="4191000" cy="51149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write programs that:</a:t>
            </a:r>
          </a:p>
          <a:p>
            <a:r>
              <a:rPr lang="en-US" altLang="tr-TR" sz="2400" smtClean="0">
                <a:latin typeface="Gill Sans MT" pitchFamily="1" charset="0"/>
              </a:rPr>
              <a:t>run on (different) </a:t>
            </a:r>
            <a:r>
              <a:rPr lang="en-US" altLang="tr-TR" sz="2400" i="1" smtClean="0">
                <a:latin typeface="Gill Sans MT" pitchFamily="1" charset="0"/>
              </a:rPr>
              <a:t>end systems</a:t>
            </a:r>
          </a:p>
          <a:p>
            <a:r>
              <a:rPr lang="en-US" altLang="tr-TR" sz="2400" smtClean="0">
                <a:latin typeface="Gill Sans MT" pitchFamily="1" charset="0"/>
              </a:rPr>
              <a:t>communicate over network</a:t>
            </a:r>
          </a:p>
          <a:p>
            <a:r>
              <a:rPr lang="en-US" altLang="tr-TR" sz="2400" smtClean="0">
                <a:latin typeface="Gill Sans MT" pitchFamily="1" charset="0"/>
              </a:rPr>
              <a:t>e.g., web server software communicates with browser software</a:t>
            </a:r>
          </a:p>
          <a:p>
            <a:pPr>
              <a:spcBef>
                <a:spcPct val="80000"/>
              </a:spcBef>
              <a:buFont typeface="Wingdings" panose="05000000000000000000" pitchFamily="2" charset="2"/>
              <a:buNone/>
            </a:pP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no need to write software for network-core devices</a:t>
            </a:r>
          </a:p>
          <a:p>
            <a:r>
              <a:rPr lang="en-US" altLang="tr-TR" sz="2400" smtClean="0">
                <a:latin typeface="Gill Sans MT" pitchFamily="1" charset="0"/>
              </a:rPr>
              <a:t>network-core devices do not run user applications </a:t>
            </a:r>
          </a:p>
          <a:p>
            <a:r>
              <a:rPr lang="en-US" altLang="tr-TR" sz="2400" smtClean="0">
                <a:latin typeface="Gill Sans MT" pitchFamily="1" charset="0"/>
              </a:rPr>
              <a:t>applications on end systems  allows for rapid app development, propagation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solidFill>
                <a:srgbClr val="FF0000"/>
              </a:solidFill>
              <a:latin typeface="Gill Sans MT" pitchFamily="1" charset="0"/>
            </a:endParaRPr>
          </a:p>
        </p:txBody>
      </p:sp>
      <p:grpSp>
        <p:nvGrpSpPr>
          <p:cNvPr id="35725" name="Group 618"/>
          <p:cNvGrpSpPr>
            <a:grpSpLocks/>
          </p:cNvGrpSpPr>
          <p:nvPr/>
        </p:nvGrpSpPr>
        <p:grpSpPr bwMode="auto">
          <a:xfrm>
            <a:off x="5857875" y="503238"/>
            <a:ext cx="1044575" cy="965200"/>
            <a:chOff x="4047" y="420"/>
            <a:chExt cx="658" cy="608"/>
          </a:xfrm>
        </p:grpSpPr>
        <p:sp>
          <p:nvSpPr>
            <p:cNvPr id="56348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56349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56350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56351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>
                  <a:solidFill>
                    <a:schemeClr val="bg1"/>
                  </a:solidFill>
                </a:rPr>
                <a:t>application</a:t>
              </a:r>
              <a:endParaRPr lang="en-US" altLang="tr-TR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physical</a:t>
              </a:r>
              <a:endParaRPr lang="en-US" altLang="tr-TR" sz="2400"/>
            </a:p>
          </p:txBody>
        </p:sp>
        <p:sp>
          <p:nvSpPr>
            <p:cNvPr id="56352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53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54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55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35726" name="Group 619"/>
          <p:cNvGrpSpPr>
            <a:grpSpLocks/>
          </p:cNvGrpSpPr>
          <p:nvPr/>
        </p:nvGrpSpPr>
        <p:grpSpPr bwMode="auto">
          <a:xfrm>
            <a:off x="7956550" y="4087813"/>
            <a:ext cx="1044575" cy="965200"/>
            <a:chOff x="4047" y="420"/>
            <a:chExt cx="658" cy="608"/>
          </a:xfrm>
        </p:grpSpPr>
        <p:sp>
          <p:nvSpPr>
            <p:cNvPr id="56340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56341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56342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56343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>
                  <a:solidFill>
                    <a:schemeClr val="bg1"/>
                  </a:solidFill>
                </a:rPr>
                <a:t>application</a:t>
              </a:r>
              <a:endParaRPr lang="en-US" altLang="tr-TR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physical</a:t>
              </a:r>
              <a:endParaRPr lang="en-US" altLang="tr-TR" sz="2400"/>
            </a:p>
          </p:txBody>
        </p:sp>
        <p:sp>
          <p:nvSpPr>
            <p:cNvPr id="56344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45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46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47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35728" name="Group 628"/>
          <p:cNvGrpSpPr>
            <a:grpSpLocks/>
          </p:cNvGrpSpPr>
          <p:nvPr/>
        </p:nvGrpSpPr>
        <p:grpSpPr bwMode="auto">
          <a:xfrm>
            <a:off x="5815013" y="3651250"/>
            <a:ext cx="1044575" cy="965200"/>
            <a:chOff x="4047" y="420"/>
            <a:chExt cx="658" cy="608"/>
          </a:xfrm>
        </p:grpSpPr>
        <p:sp>
          <p:nvSpPr>
            <p:cNvPr id="56332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56333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56334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56335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>
                  <a:solidFill>
                    <a:schemeClr val="bg1"/>
                  </a:solidFill>
                </a:rPr>
                <a:t>application</a:t>
              </a:r>
              <a:endParaRPr lang="en-US" altLang="tr-TR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000"/>
                <a:t>physical</a:t>
              </a:r>
              <a:endParaRPr lang="en-US" altLang="tr-TR" sz="2400"/>
            </a:p>
          </p:txBody>
        </p:sp>
        <p:sp>
          <p:nvSpPr>
            <p:cNvPr id="56336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37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38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56339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74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3AE19FB7-5479-417A-A8A4-353450CEBA9E}" type="slidenum">
              <a:rPr lang="en-US" altLang="tr-TR" sz="1200">
                <a:latin typeface="Tahoma" panose="020B0604030504040204" pitchFamily="34" charset="0"/>
              </a:rPr>
              <a:pPr/>
              <a:t>50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47459" name="Rectangle 2"/>
          <p:cNvSpPr>
            <a:spLocks noGrp="1" noChangeArrowheads="1"/>
          </p:cNvSpPr>
          <p:nvPr>
            <p:ph type="title"/>
          </p:nvPr>
        </p:nvSpPr>
        <p:spPr>
          <a:xfrm>
            <a:off x="376238" y="222250"/>
            <a:ext cx="7772400" cy="88265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Electronic mail: mail servers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4746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98588"/>
            <a:ext cx="39338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mail servers:</a:t>
            </a:r>
          </a:p>
          <a:p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mailbox</a:t>
            </a:r>
            <a:r>
              <a:rPr lang="en-US" altLang="tr-TR" sz="2400" smtClean="0">
                <a:latin typeface="Gill Sans MT" pitchFamily="1" charset="0"/>
              </a:rPr>
              <a:t> contains incoming messages for user</a:t>
            </a:r>
          </a:p>
          <a:p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message queue</a:t>
            </a:r>
            <a:r>
              <a:rPr lang="en-US" altLang="tr-TR" sz="2400" smtClean="0">
                <a:latin typeface="Gill Sans MT" pitchFamily="1" charset="0"/>
              </a:rPr>
              <a:t> of outgoing (to be sent) mail messages</a:t>
            </a:r>
          </a:p>
          <a:p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SMTP protocol</a:t>
            </a:r>
            <a:r>
              <a:rPr lang="en-US" altLang="tr-TR" sz="2400" smtClean="0">
                <a:latin typeface="Gill Sans MT" pitchFamily="1" charset="0"/>
              </a:rPr>
              <a:t> between mail servers to send email messages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client: sending mail server</a:t>
            </a:r>
          </a:p>
          <a:p>
            <a:pPr lvl="1"/>
            <a:r>
              <a:rPr lang="ja-JP" altLang="en-US" smtClean="0">
                <a:latin typeface="Gill Sans MT" pitchFamily="1" charset="0"/>
              </a:rPr>
              <a:t>“</a:t>
            </a:r>
            <a:r>
              <a:rPr lang="en-US" altLang="ja-JP" smtClean="0">
                <a:latin typeface="Gill Sans MT" pitchFamily="1" charset="0"/>
              </a:rPr>
              <a:t>server</a:t>
            </a:r>
            <a:r>
              <a:rPr lang="ja-JP" altLang="en-US" smtClean="0">
                <a:latin typeface="Gill Sans MT" pitchFamily="1" charset="0"/>
              </a:rPr>
              <a:t>”</a:t>
            </a:r>
            <a:r>
              <a:rPr lang="en-US" altLang="ja-JP" smtClean="0">
                <a:latin typeface="Gill Sans MT" pitchFamily="1" charset="0"/>
              </a:rPr>
              <a:t>: receiving mail server</a:t>
            </a:r>
            <a:endParaRPr lang="en-US" altLang="tr-TR" smtClean="0">
              <a:latin typeface="Gill Sans MT" pitchFamily="1" charset="0"/>
            </a:endParaRPr>
          </a:p>
        </p:txBody>
      </p:sp>
      <p:pic>
        <p:nvPicPr>
          <p:cNvPr id="147461" name="Picture 1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8826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7462" name="Group 271"/>
          <p:cNvGrpSpPr>
            <a:grpSpLocks/>
          </p:cNvGrpSpPr>
          <p:nvPr/>
        </p:nvGrpSpPr>
        <p:grpSpPr bwMode="auto">
          <a:xfrm>
            <a:off x="6899275" y="2787650"/>
            <a:ext cx="477838" cy="715963"/>
            <a:chOff x="4140" y="429"/>
            <a:chExt cx="1425" cy="2396"/>
          </a:xfrm>
        </p:grpSpPr>
        <p:sp>
          <p:nvSpPr>
            <p:cNvPr id="147625" name="Freeform 2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626" name="Rectangle 273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27" name="Freeform 2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628" name="Freeform 2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629" name="Rectangle 276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47630" name="Group 2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7655" name="AutoShape 27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656" name="AutoShape 279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631" name="Rectangle 280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47632" name="Group 2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7653" name="AutoShape 28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654" name="AutoShape 283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633" name="Rectangle 284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34" name="Rectangle 285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47635" name="Group 2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7651" name="AutoShape 28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652" name="AutoShape 288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636" name="Freeform 2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47637" name="Group 2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7649" name="AutoShape 291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650" name="AutoShape 292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638" name="Rectangle 293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39" name="Freeform 2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640" name="Freeform 2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641" name="Oval 296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42" name="Freeform 2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643" name="AutoShape 298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44" name="AutoShape 299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45" name="Oval 300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46" name="Oval 301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7647" name="Oval 302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48" name="Rectangle 303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47463" name="Group 304"/>
          <p:cNvGrpSpPr>
            <a:grpSpLocks/>
          </p:cNvGrpSpPr>
          <p:nvPr/>
        </p:nvGrpSpPr>
        <p:grpSpPr bwMode="auto">
          <a:xfrm>
            <a:off x="4906963" y="4181475"/>
            <a:ext cx="477837" cy="715963"/>
            <a:chOff x="4140" y="429"/>
            <a:chExt cx="1425" cy="2396"/>
          </a:xfrm>
        </p:grpSpPr>
        <p:sp>
          <p:nvSpPr>
            <p:cNvPr id="147593" name="Freeform 30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594" name="Rectangle 306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595" name="Freeform 30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596" name="Freeform 30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597" name="Rectangle 309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47598" name="Group 31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7623" name="AutoShape 31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624" name="AutoShape 312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599" name="Rectangle 313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47600" name="Group 31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7621" name="AutoShape 31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622" name="AutoShape 31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601" name="Rectangle 317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02" name="Rectangle 318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47603" name="Group 31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7619" name="AutoShape 32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620" name="AutoShape 321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604" name="Freeform 32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47605" name="Group 32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7617" name="AutoShape 324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618" name="AutoShape 325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606" name="Rectangle 326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07" name="Freeform 32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608" name="Freeform 32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609" name="Oval 329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10" name="Freeform 33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611" name="AutoShape 331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12" name="AutoShape 332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13" name="Oval 333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14" name="Oval 334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7615" name="Oval 335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616" name="Rectangle 336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47464" name="Group 337"/>
          <p:cNvGrpSpPr>
            <a:grpSpLocks/>
          </p:cNvGrpSpPr>
          <p:nvPr/>
        </p:nvGrpSpPr>
        <p:grpSpPr bwMode="auto">
          <a:xfrm>
            <a:off x="4929188" y="1839913"/>
            <a:ext cx="477837" cy="715962"/>
            <a:chOff x="4140" y="429"/>
            <a:chExt cx="1425" cy="2396"/>
          </a:xfrm>
        </p:grpSpPr>
        <p:sp>
          <p:nvSpPr>
            <p:cNvPr id="147561" name="Freeform 33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562" name="Rectangle 339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563" name="Freeform 34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564" name="Freeform 34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565" name="Rectangle 342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47566" name="Group 34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7591" name="AutoShape 34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592" name="AutoShape 345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567" name="Rectangle 346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47568" name="Group 34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7589" name="AutoShape 34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590" name="AutoShape 349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569" name="Rectangle 350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570" name="Rectangle 351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47571" name="Group 35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7587" name="AutoShape 353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588" name="AutoShape 354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572" name="Freeform 35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47573" name="Group 35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7585" name="AutoShape 357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47586" name="AutoShape 358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47574" name="Rectangle 359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575" name="Freeform 36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576" name="Freeform 36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577" name="Oval 362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578" name="Freeform 36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47579" name="AutoShape 364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580" name="AutoShape 365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581" name="Oval 366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582" name="Oval 367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7583" name="Oval 368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47584" name="Rectangle 369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sp>
        <p:nvSpPr>
          <p:cNvPr id="147465" name="Line 9"/>
          <p:cNvSpPr>
            <a:spLocks noChangeShapeType="1"/>
          </p:cNvSpPr>
          <p:nvPr/>
        </p:nvSpPr>
        <p:spPr bwMode="auto">
          <a:xfrm>
            <a:off x="5927725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grpSp>
        <p:nvGrpSpPr>
          <p:cNvPr id="147466" name="Group 19"/>
          <p:cNvGrpSpPr>
            <a:grpSpLocks/>
          </p:cNvGrpSpPr>
          <p:nvPr/>
        </p:nvGrpSpPr>
        <p:grpSpPr bwMode="auto">
          <a:xfrm>
            <a:off x="7089775" y="2986088"/>
            <a:ext cx="809625" cy="1049337"/>
            <a:chOff x="4296" y="2627"/>
            <a:chExt cx="510" cy="661"/>
          </a:xfrm>
        </p:grpSpPr>
        <p:sp>
          <p:nvSpPr>
            <p:cNvPr id="147546" name="Rectangle 20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47" name="Text Box 21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server</a:t>
              </a:r>
              <a:endParaRPr lang="en-US" altLang="tr-TR" sz="2400"/>
            </a:p>
          </p:txBody>
        </p:sp>
        <p:sp>
          <p:nvSpPr>
            <p:cNvPr id="147548" name="Rectangle 22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49" name="Line 23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50" name="Line 24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51" name="Line 25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52" name="Line 26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53" name="Line 27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54" name="Line 28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55" name="Line 29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56" name="Rectangle 30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57" name="Rectangle 31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58" name="Rectangle 32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59" name="Rectangle 33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60" name="Rectangle 34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</p:grpSp>
      <p:grpSp>
        <p:nvGrpSpPr>
          <p:cNvPr id="147467" name="Group 60"/>
          <p:cNvGrpSpPr>
            <a:grpSpLocks/>
          </p:cNvGrpSpPr>
          <p:nvPr/>
        </p:nvGrpSpPr>
        <p:grpSpPr bwMode="auto">
          <a:xfrm>
            <a:off x="5089525" y="4386263"/>
            <a:ext cx="809625" cy="1049337"/>
            <a:chOff x="4296" y="2627"/>
            <a:chExt cx="510" cy="661"/>
          </a:xfrm>
        </p:grpSpPr>
        <p:sp>
          <p:nvSpPr>
            <p:cNvPr id="147531" name="Rectangle 6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32" name="Text Box 6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server</a:t>
              </a:r>
              <a:endParaRPr lang="en-US" altLang="tr-TR" sz="2400"/>
            </a:p>
          </p:txBody>
        </p:sp>
        <p:sp>
          <p:nvSpPr>
            <p:cNvPr id="147533" name="Rectangle 6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34" name="Line 6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35" name="Line 6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36" name="Line 6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37" name="Line 6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38" name="Line 6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39" name="Line 6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40" name="Line 7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41" name="Rectangle 7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42" name="Rectangle 7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43" name="Rectangle 7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44" name="Rectangle 7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45" name="Rectangle 7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</p:grpSp>
      <p:grpSp>
        <p:nvGrpSpPr>
          <p:cNvPr id="147468" name="Group 96"/>
          <p:cNvGrpSpPr>
            <a:grpSpLocks/>
          </p:cNvGrpSpPr>
          <p:nvPr/>
        </p:nvGrpSpPr>
        <p:grpSpPr bwMode="auto">
          <a:xfrm>
            <a:off x="5089525" y="2138363"/>
            <a:ext cx="809625" cy="1049337"/>
            <a:chOff x="4296" y="2627"/>
            <a:chExt cx="510" cy="661"/>
          </a:xfrm>
        </p:grpSpPr>
        <p:sp>
          <p:nvSpPr>
            <p:cNvPr id="147516" name="Rectangle 97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17" name="Text Box 98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server</a:t>
              </a:r>
              <a:endParaRPr lang="en-US" altLang="tr-TR" sz="2400"/>
            </a:p>
          </p:txBody>
        </p:sp>
        <p:sp>
          <p:nvSpPr>
            <p:cNvPr id="147518" name="Rectangle 99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19" name="Line 100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20" name="Line 101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21" name="Line 102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22" name="Line 103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23" name="Line 104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24" name="Line 105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25" name="Line 106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47526" name="Rectangle 107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27" name="Rectangle 108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28" name="Rectangle 109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29" name="Rectangle 110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30" name="Rectangle 111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</p:grpSp>
      <p:sp>
        <p:nvSpPr>
          <p:cNvPr id="147469" name="Line 117"/>
          <p:cNvSpPr>
            <a:spLocks noChangeShapeType="1"/>
          </p:cNvSpPr>
          <p:nvPr/>
        </p:nvSpPr>
        <p:spPr bwMode="auto">
          <a:xfrm flipV="1">
            <a:off x="5927725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47470" name="Line 118"/>
          <p:cNvSpPr>
            <a:spLocks noChangeShapeType="1"/>
          </p:cNvSpPr>
          <p:nvPr/>
        </p:nvSpPr>
        <p:spPr bwMode="auto">
          <a:xfrm flipH="1" flipV="1">
            <a:off x="5184775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grpSp>
        <p:nvGrpSpPr>
          <p:cNvPr id="147471" name="Group 119"/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147514" name="Rectangle 120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15" name="Text Box 121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47472" name="Group 122"/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147512" name="Rectangle 123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13" name="Text Box 124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47473" name="Group 125"/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147510" name="Rectangle 126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11" name="Text Box 127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47474" name="Group 430"/>
          <p:cNvGrpSpPr>
            <a:grpSpLocks/>
          </p:cNvGrpSpPr>
          <p:nvPr/>
        </p:nvGrpSpPr>
        <p:grpSpPr bwMode="auto">
          <a:xfrm>
            <a:off x="5694363" y="1406525"/>
            <a:ext cx="912812" cy="1054100"/>
            <a:chOff x="3574" y="550"/>
            <a:chExt cx="575" cy="664"/>
          </a:xfrm>
        </p:grpSpPr>
        <p:grpSp>
          <p:nvGrpSpPr>
            <p:cNvPr id="147505" name="Group 43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47508" name="Picture 43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509" name="Freeform 43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47506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07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  <p:grpSp>
        <p:nvGrpSpPr>
          <p:cNvPr id="147475" name="Group 436"/>
          <p:cNvGrpSpPr>
            <a:grpSpLocks/>
          </p:cNvGrpSpPr>
          <p:nvPr/>
        </p:nvGrpSpPr>
        <p:grpSpPr bwMode="auto">
          <a:xfrm>
            <a:off x="7731125" y="2222500"/>
            <a:ext cx="912813" cy="1054100"/>
            <a:chOff x="3574" y="550"/>
            <a:chExt cx="575" cy="664"/>
          </a:xfrm>
        </p:grpSpPr>
        <p:grpSp>
          <p:nvGrpSpPr>
            <p:cNvPr id="147500" name="Group 43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47503" name="Picture 4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504" name="Freeform 43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47501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502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  <p:grpSp>
        <p:nvGrpSpPr>
          <p:cNvPr id="147476" name="Group 442"/>
          <p:cNvGrpSpPr>
            <a:grpSpLocks/>
          </p:cNvGrpSpPr>
          <p:nvPr/>
        </p:nvGrpSpPr>
        <p:grpSpPr bwMode="auto">
          <a:xfrm>
            <a:off x="8067675" y="2984500"/>
            <a:ext cx="912813" cy="1054100"/>
            <a:chOff x="3574" y="550"/>
            <a:chExt cx="575" cy="664"/>
          </a:xfrm>
        </p:grpSpPr>
        <p:grpSp>
          <p:nvGrpSpPr>
            <p:cNvPr id="147495" name="Group 44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47498" name="Picture 44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499" name="Freeform 44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47496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497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  <p:grpSp>
        <p:nvGrpSpPr>
          <p:cNvPr id="147477" name="Group 448"/>
          <p:cNvGrpSpPr>
            <a:grpSpLocks/>
          </p:cNvGrpSpPr>
          <p:nvPr/>
        </p:nvGrpSpPr>
        <p:grpSpPr bwMode="auto">
          <a:xfrm>
            <a:off x="7935913" y="4032250"/>
            <a:ext cx="912812" cy="1054100"/>
            <a:chOff x="3574" y="550"/>
            <a:chExt cx="575" cy="664"/>
          </a:xfrm>
        </p:grpSpPr>
        <p:grpSp>
          <p:nvGrpSpPr>
            <p:cNvPr id="147490" name="Group 449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47493" name="Picture 45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494" name="Freeform 45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47491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492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  <p:grpSp>
        <p:nvGrpSpPr>
          <p:cNvPr id="147478" name="Group 454"/>
          <p:cNvGrpSpPr>
            <a:grpSpLocks/>
          </p:cNvGrpSpPr>
          <p:nvPr/>
        </p:nvGrpSpPr>
        <p:grpSpPr bwMode="auto">
          <a:xfrm>
            <a:off x="5324475" y="5470525"/>
            <a:ext cx="912813" cy="1054100"/>
            <a:chOff x="3574" y="550"/>
            <a:chExt cx="575" cy="664"/>
          </a:xfrm>
        </p:grpSpPr>
        <p:grpSp>
          <p:nvGrpSpPr>
            <p:cNvPr id="147485" name="Group 455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47488" name="Picture 45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489" name="Freeform 45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47486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487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  <p:grpSp>
        <p:nvGrpSpPr>
          <p:cNvPr id="147479" name="Group 460"/>
          <p:cNvGrpSpPr>
            <a:grpSpLocks/>
          </p:cNvGrpSpPr>
          <p:nvPr/>
        </p:nvGrpSpPr>
        <p:grpSpPr bwMode="auto">
          <a:xfrm>
            <a:off x="6053138" y="4851400"/>
            <a:ext cx="912812" cy="1054100"/>
            <a:chOff x="3574" y="550"/>
            <a:chExt cx="575" cy="664"/>
          </a:xfrm>
        </p:grpSpPr>
        <p:grpSp>
          <p:nvGrpSpPr>
            <p:cNvPr id="147480" name="Group 46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47483" name="Picture 46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7484" name="Freeform 46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47481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47482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95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2E3376EE-E512-4EF3-8B03-2F756AF81E17}" type="slidenum">
              <a:rPr lang="en-US" altLang="tr-TR" sz="1200">
                <a:latin typeface="Tahoma" panose="020B0604030504040204" pitchFamily="34" charset="0"/>
              </a:rPr>
              <a:pPr/>
              <a:t>51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4950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8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234950"/>
            <a:ext cx="7772400" cy="95885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Electronic Mail: SMTP </a:t>
            </a:r>
            <a:r>
              <a:rPr lang="en-US" altLang="tr-TR" sz="3600" smtClean="0">
                <a:latin typeface="Gill Sans MT" pitchFamily="1" charset="0"/>
              </a:rPr>
              <a:t>[RFC 2821]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4950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8963" y="1422400"/>
            <a:ext cx="7629525" cy="46482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uses TCP to reliably transfer email message from client to server, port 25</a:t>
            </a:r>
          </a:p>
          <a:p>
            <a:r>
              <a:rPr lang="en-US" altLang="tr-TR" smtClean="0">
                <a:latin typeface="Gill Sans MT" pitchFamily="1" charset="0"/>
              </a:rPr>
              <a:t>direct transfer: sending server to receiving server</a:t>
            </a:r>
          </a:p>
          <a:p>
            <a:r>
              <a:rPr lang="en-US" altLang="tr-TR" smtClean="0">
                <a:latin typeface="Gill Sans MT" pitchFamily="1" charset="0"/>
              </a:rPr>
              <a:t>three phases of transfer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handshaking (greeting)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transfer of messages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closure</a:t>
            </a:r>
          </a:p>
          <a:p>
            <a:r>
              <a:rPr lang="en-US" altLang="tr-TR" smtClean="0">
                <a:latin typeface="Gill Sans MT" pitchFamily="1" charset="0"/>
              </a:rPr>
              <a:t>command/response interaction (like </a:t>
            </a:r>
            <a:r>
              <a:rPr lang="en-US" altLang="tr-TR" sz="2400" smtClean="0">
                <a:latin typeface="Gill Sans MT" pitchFamily="1" charset="0"/>
              </a:rPr>
              <a:t>HTTP, FTP</a:t>
            </a:r>
            <a:r>
              <a:rPr lang="en-US" altLang="tr-TR" smtClean="0">
                <a:latin typeface="Gill Sans MT" pitchFamily="1" charset="0"/>
              </a:rPr>
              <a:t>)</a:t>
            </a:r>
            <a:endParaRPr lang="en-US" altLang="tr-TR" smtClean="0">
              <a:solidFill>
                <a:schemeClr val="accent2"/>
              </a:solidFill>
              <a:latin typeface="Gill Sans MT" pitchFamily="1" charset="0"/>
            </a:endParaRPr>
          </a:p>
          <a:p>
            <a:pPr lvl="1"/>
            <a:r>
              <a:rPr lang="en-US" altLang="tr-TR" smtClean="0">
                <a:solidFill>
                  <a:srgbClr val="000099"/>
                </a:solidFill>
                <a:latin typeface="Gill Sans MT" pitchFamily="1" charset="0"/>
              </a:rPr>
              <a:t>commands:</a:t>
            </a:r>
            <a:r>
              <a:rPr lang="en-US" altLang="tr-TR" smtClean="0">
                <a:latin typeface="Gill Sans MT" pitchFamily="1" charset="0"/>
              </a:rPr>
              <a:t> ASCII text</a:t>
            </a:r>
          </a:p>
          <a:p>
            <a:pPr lvl="1"/>
            <a:r>
              <a:rPr lang="en-US" altLang="tr-TR" smtClean="0">
                <a:solidFill>
                  <a:srgbClr val="000099"/>
                </a:solidFill>
                <a:latin typeface="Gill Sans MT" pitchFamily="1" charset="0"/>
              </a:rPr>
              <a:t>response:</a:t>
            </a:r>
            <a:r>
              <a:rPr lang="en-US" altLang="tr-TR" smtClean="0">
                <a:latin typeface="Gill Sans MT" pitchFamily="1" charset="0"/>
              </a:rPr>
              <a:t> status code and phrase</a:t>
            </a:r>
          </a:p>
          <a:p>
            <a:r>
              <a:rPr lang="en-US" altLang="tr-TR" smtClean="0">
                <a:latin typeface="Gill Sans MT" pitchFamily="1" charset="0"/>
              </a:rPr>
              <a:t>messages must be in 7-bit ASCI</a:t>
            </a:r>
            <a:endParaRPr lang="en-US" altLang="tr-TR" sz="3200" smtClean="0">
              <a:latin typeface="Gill Sans MT" pitchFamily="1" charset="0"/>
            </a:endParaRPr>
          </a:p>
          <a:p>
            <a:pPr lvl="1"/>
            <a:endParaRPr lang="en-US" altLang="tr-TR" sz="2000" smtClean="0">
              <a:latin typeface="Gill Sans MT" pitchFamily="1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15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63B777FF-48C0-4B6E-B618-5660469367C1}" type="slidenum">
              <a:rPr lang="en-US" altLang="tr-TR" sz="1200">
                <a:latin typeface="Tahoma" panose="020B0604030504040204" pitchFamily="34" charset="0"/>
              </a:rPr>
              <a:pPr/>
              <a:t>52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grpSp>
        <p:nvGrpSpPr>
          <p:cNvPr id="151555" name="Group 163"/>
          <p:cNvGrpSpPr>
            <a:grpSpLocks/>
          </p:cNvGrpSpPr>
          <p:nvPr/>
        </p:nvGrpSpPr>
        <p:grpSpPr bwMode="auto">
          <a:xfrm>
            <a:off x="1143000" y="4881563"/>
            <a:ext cx="912813" cy="1054100"/>
            <a:chOff x="3574" y="550"/>
            <a:chExt cx="575" cy="664"/>
          </a:xfrm>
        </p:grpSpPr>
        <p:grpSp>
          <p:nvGrpSpPr>
            <p:cNvPr id="151677" name="Group 164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51680" name="Picture 16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681" name="Freeform 16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51678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679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  <p:grpSp>
        <p:nvGrpSpPr>
          <p:cNvPr id="151556" name="Group 130"/>
          <p:cNvGrpSpPr>
            <a:grpSpLocks/>
          </p:cNvGrpSpPr>
          <p:nvPr/>
        </p:nvGrpSpPr>
        <p:grpSpPr bwMode="auto">
          <a:xfrm>
            <a:off x="4852988" y="4613275"/>
            <a:ext cx="511175" cy="693738"/>
            <a:chOff x="4140" y="429"/>
            <a:chExt cx="1425" cy="2396"/>
          </a:xfrm>
        </p:grpSpPr>
        <p:sp>
          <p:nvSpPr>
            <p:cNvPr id="151645" name="Freeform 1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46" name="Rectangle 13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47" name="Freeform 1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48" name="Freeform 1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49" name="Rectangle 13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51650" name="Group 1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1675" name="AutoShape 13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51676" name="AutoShape 13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51651" name="Rectangle 13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51652" name="Group 1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1673" name="AutoShape 14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51674" name="AutoShape 14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51653" name="Rectangle 14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54" name="Rectangle 14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51655" name="Group 1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1671" name="AutoShape 14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51672" name="AutoShape 14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51656" name="Freeform 1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51657" name="Group 1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1669" name="AutoShape 15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51670" name="AutoShape 15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51658" name="Rectangle 15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59" name="Freeform 1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60" name="Freeform 1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61" name="Oval 15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62" name="Freeform 1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63" name="AutoShape 15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64" name="AutoShape 15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65" name="Oval 15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66" name="Oval 16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667" name="Oval 16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68" name="Rectangle 16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51557" name="Group 97"/>
          <p:cNvGrpSpPr>
            <a:grpSpLocks/>
          </p:cNvGrpSpPr>
          <p:nvPr/>
        </p:nvGrpSpPr>
        <p:grpSpPr bwMode="auto">
          <a:xfrm>
            <a:off x="2674938" y="4668838"/>
            <a:ext cx="511175" cy="693737"/>
            <a:chOff x="4140" y="429"/>
            <a:chExt cx="1425" cy="2396"/>
          </a:xfrm>
        </p:grpSpPr>
        <p:sp>
          <p:nvSpPr>
            <p:cNvPr id="151613" name="Freeform 9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14" name="Rectangle 99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15" name="Freeform 10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16" name="Freeform 10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17" name="Rectangle 102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51618" name="Group 10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1643" name="AutoShape 10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51644" name="AutoShape 105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51619" name="Rectangle 106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51620" name="Group 10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1641" name="AutoShape 10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51642" name="AutoShape 10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51621" name="Rectangle 110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22" name="Rectangle 111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51623" name="Group 11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1639" name="AutoShape 113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51640" name="AutoShape 114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51624" name="Freeform 11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51625" name="Group 11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1637" name="AutoShape 11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51638" name="AutoShape 118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51626" name="Rectangle 119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27" name="Freeform 12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28" name="Freeform 12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29" name="Oval 122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30" name="Freeform 12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51631" name="AutoShape 12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32" name="AutoShape 125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33" name="Oval 126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34" name="Oval 127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635" name="Oval 128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51636" name="Rectangle 129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pic>
        <p:nvPicPr>
          <p:cNvPr id="151558" name="Picture 8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801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9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2225"/>
            <a:ext cx="8235950" cy="11430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Scenario: Alice sends message to Bob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5156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810000" cy="32194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200" smtClean="0">
                <a:latin typeface="Gill Sans MT" pitchFamily="1" charset="0"/>
              </a:rPr>
              <a:t>1) Alice uses UA to compose message </a:t>
            </a:r>
            <a:r>
              <a:rPr lang="ja-JP" altLang="en-US" sz="2200" smtClean="0">
                <a:latin typeface="Gill Sans MT" pitchFamily="1" charset="0"/>
              </a:rPr>
              <a:t>“</a:t>
            </a:r>
            <a:r>
              <a:rPr lang="en-US" altLang="ja-JP" sz="2200" smtClean="0">
                <a:latin typeface="Gill Sans MT" pitchFamily="1" charset="0"/>
              </a:rPr>
              <a:t>to</a:t>
            </a:r>
            <a:r>
              <a:rPr lang="ja-JP" altLang="en-US" sz="2200" smtClean="0">
                <a:latin typeface="Gill Sans MT" pitchFamily="1" charset="0"/>
              </a:rPr>
              <a:t>”</a:t>
            </a:r>
            <a:r>
              <a:rPr lang="en-US" altLang="ja-JP" sz="2200" smtClean="0">
                <a:latin typeface="Gill Sans MT" pitchFamily="1" charset="0"/>
              </a:rPr>
              <a:t> </a:t>
            </a:r>
            <a:r>
              <a:rPr lang="en-US" altLang="ja-JP" sz="2200" smtClean="0">
                <a:latin typeface="Courier New" panose="02070309020205020404" pitchFamily="49" charset="0"/>
              </a:rPr>
              <a:t>bob@someschool.edu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200" smtClean="0">
                <a:latin typeface="Gill Sans MT" pitchFamily="1" charset="0"/>
              </a:rPr>
              <a:t>2) Alice</a:t>
            </a:r>
            <a:r>
              <a:rPr lang="ja-JP" altLang="en-US" sz="2200" smtClean="0">
                <a:latin typeface="Gill Sans MT" pitchFamily="1" charset="0"/>
              </a:rPr>
              <a:t>’</a:t>
            </a:r>
            <a:r>
              <a:rPr lang="en-US" altLang="ja-JP" sz="2200" smtClean="0">
                <a:latin typeface="Gill Sans MT" pitchFamily="1" charset="0"/>
              </a:rPr>
              <a:t>s UA sends message to her mail server; message placed in message queue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200" smtClean="0">
                <a:latin typeface="Gill Sans MT" pitchFamily="1" charset="0"/>
              </a:rPr>
              <a:t>3) client side of SMTP opens TCP connection with Bob</a:t>
            </a:r>
            <a:r>
              <a:rPr lang="ja-JP" altLang="en-US" sz="2200" smtClean="0">
                <a:latin typeface="Gill Sans MT" pitchFamily="1" charset="0"/>
              </a:rPr>
              <a:t>’</a:t>
            </a:r>
            <a:r>
              <a:rPr lang="en-US" altLang="ja-JP" sz="2200" smtClean="0">
                <a:latin typeface="Gill Sans MT" pitchFamily="1" charset="0"/>
              </a:rPr>
              <a:t>s mail server</a:t>
            </a:r>
            <a:endParaRPr lang="en-US" altLang="tr-TR" sz="2200" smtClean="0">
              <a:latin typeface="Gill Sans MT" pitchFamily="1" charset="0"/>
            </a:endParaRPr>
          </a:p>
        </p:txBody>
      </p:sp>
      <p:sp>
        <p:nvSpPr>
          <p:cNvPr id="15156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08500" y="1335088"/>
            <a:ext cx="3810000" cy="3268662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200" smtClean="0">
                <a:latin typeface="Gill Sans MT" pitchFamily="1" charset="0"/>
              </a:rPr>
              <a:t>4) SMTP client sends Alice</a:t>
            </a:r>
            <a:r>
              <a:rPr lang="ja-JP" altLang="en-US" sz="2200" smtClean="0">
                <a:latin typeface="Gill Sans MT" pitchFamily="1" charset="0"/>
              </a:rPr>
              <a:t>’</a:t>
            </a:r>
            <a:r>
              <a:rPr lang="en-US" altLang="ja-JP" sz="2200" smtClean="0">
                <a:latin typeface="Gill Sans MT" pitchFamily="1" charset="0"/>
              </a:rPr>
              <a:t>s message over the TCP connection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200" smtClean="0">
                <a:latin typeface="Gill Sans MT" pitchFamily="1" charset="0"/>
              </a:rPr>
              <a:t>5) Bob</a:t>
            </a:r>
            <a:r>
              <a:rPr lang="ja-JP" altLang="en-US" sz="2200" smtClean="0">
                <a:latin typeface="Gill Sans MT" pitchFamily="1" charset="0"/>
              </a:rPr>
              <a:t>’</a:t>
            </a:r>
            <a:r>
              <a:rPr lang="en-US" altLang="ja-JP" sz="2200" smtClean="0">
                <a:latin typeface="Gill Sans MT" pitchFamily="1" charset="0"/>
              </a:rPr>
              <a:t>s mail server places the message in Bob</a:t>
            </a:r>
            <a:r>
              <a:rPr lang="ja-JP" altLang="en-US" sz="2200" smtClean="0">
                <a:latin typeface="Gill Sans MT" pitchFamily="1" charset="0"/>
              </a:rPr>
              <a:t>’</a:t>
            </a:r>
            <a:r>
              <a:rPr lang="en-US" altLang="ja-JP" sz="2200" smtClean="0">
                <a:latin typeface="Gill Sans MT" pitchFamily="1" charset="0"/>
              </a:rPr>
              <a:t>s mailbox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200" smtClean="0">
                <a:latin typeface="Gill Sans MT" pitchFamily="1" charset="0"/>
              </a:rPr>
              <a:t>6) Bob invokes his user agent to read message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200" smtClean="0">
              <a:latin typeface="Gill Sans MT" pitchFamily="1" charset="0"/>
            </a:endParaRPr>
          </a:p>
        </p:txBody>
      </p:sp>
      <p:grpSp>
        <p:nvGrpSpPr>
          <p:cNvPr id="151562" name="Group 20"/>
          <p:cNvGrpSpPr>
            <a:grpSpLocks/>
          </p:cNvGrpSpPr>
          <p:nvPr/>
        </p:nvGrpSpPr>
        <p:grpSpPr bwMode="auto">
          <a:xfrm>
            <a:off x="2808288" y="4956175"/>
            <a:ext cx="809625" cy="1049338"/>
            <a:chOff x="4296" y="2627"/>
            <a:chExt cx="510" cy="661"/>
          </a:xfrm>
        </p:grpSpPr>
        <p:sp>
          <p:nvSpPr>
            <p:cNvPr id="151598" name="Rectangle 2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599" name="Text Box 2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server</a:t>
              </a:r>
              <a:endParaRPr lang="en-US" altLang="tr-TR" sz="2400"/>
            </a:p>
          </p:txBody>
        </p:sp>
        <p:sp>
          <p:nvSpPr>
            <p:cNvPr id="151600" name="Rectangle 2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601" name="Line 2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602" name="Line 2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603" name="Line 2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604" name="Line 2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605" name="Line 2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606" name="Line 2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607" name="Line 3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608" name="Rectangle 3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609" name="Rectangle 3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610" name="Rectangle 3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611" name="Rectangle 3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612" name="Rectangle 3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</p:grpSp>
      <p:pic>
        <p:nvPicPr>
          <p:cNvPr id="151563" name="Picture 36" descr="Alic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512127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64" name="Picture 37" descr="Bob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3038" y="5026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1565" name="Group 48"/>
          <p:cNvGrpSpPr>
            <a:grpSpLocks/>
          </p:cNvGrpSpPr>
          <p:nvPr/>
        </p:nvGrpSpPr>
        <p:grpSpPr bwMode="auto">
          <a:xfrm>
            <a:off x="4999038" y="4902200"/>
            <a:ext cx="809625" cy="1049338"/>
            <a:chOff x="4296" y="2627"/>
            <a:chExt cx="510" cy="661"/>
          </a:xfrm>
        </p:grpSpPr>
        <p:sp>
          <p:nvSpPr>
            <p:cNvPr id="151583" name="Rectangle 49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584" name="Text Box 50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server</a:t>
              </a:r>
              <a:endParaRPr lang="en-US" altLang="tr-TR" sz="2400"/>
            </a:p>
          </p:txBody>
        </p:sp>
        <p:sp>
          <p:nvSpPr>
            <p:cNvPr id="151585" name="Rectangle 51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586" name="Line 52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587" name="Line 53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588" name="Line 54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589" name="Line 55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590" name="Line 56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591" name="Line 57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592" name="Line 58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51593" name="Rectangle 59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594" name="Rectangle 60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595" name="Rectangle 61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596" name="Rectangle 62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597" name="Rectangle 63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</p:grpSp>
      <p:sp>
        <p:nvSpPr>
          <p:cNvPr id="151566" name="Line 69"/>
          <p:cNvSpPr>
            <a:spLocks noChangeShapeType="1"/>
          </p:cNvSpPr>
          <p:nvPr/>
        </p:nvSpPr>
        <p:spPr bwMode="auto">
          <a:xfrm>
            <a:off x="1928813" y="5494338"/>
            <a:ext cx="892175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51567" name="Line 70"/>
          <p:cNvSpPr>
            <a:spLocks noChangeShapeType="1"/>
          </p:cNvSpPr>
          <p:nvPr/>
        </p:nvSpPr>
        <p:spPr bwMode="auto">
          <a:xfrm>
            <a:off x="3614738" y="5629275"/>
            <a:ext cx="1379537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51568" name="Line 71"/>
          <p:cNvSpPr>
            <a:spLocks noChangeShapeType="1"/>
          </p:cNvSpPr>
          <p:nvPr/>
        </p:nvSpPr>
        <p:spPr bwMode="auto">
          <a:xfrm flipV="1">
            <a:off x="5845175" y="5408613"/>
            <a:ext cx="1027113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51569" name="Oval 72"/>
          <p:cNvSpPr>
            <a:spLocks noChangeArrowheads="1"/>
          </p:cNvSpPr>
          <p:nvPr/>
        </p:nvSpPr>
        <p:spPr bwMode="auto">
          <a:xfrm>
            <a:off x="1058863" y="49434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tr-TR" sz="1600"/>
              <a:t>1</a:t>
            </a:r>
            <a:endParaRPr lang="en-US" altLang="tr-TR" sz="2400"/>
          </a:p>
        </p:txBody>
      </p:sp>
      <p:sp>
        <p:nvSpPr>
          <p:cNvPr id="151570" name="Oval 74"/>
          <p:cNvSpPr>
            <a:spLocks noChangeArrowheads="1"/>
          </p:cNvSpPr>
          <p:nvPr/>
        </p:nvSpPr>
        <p:spPr bwMode="auto">
          <a:xfrm>
            <a:off x="2168525" y="54387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tr-TR" sz="1600"/>
              <a:t>2</a:t>
            </a:r>
            <a:endParaRPr lang="en-US" altLang="tr-TR" sz="2400"/>
          </a:p>
        </p:txBody>
      </p:sp>
      <p:sp>
        <p:nvSpPr>
          <p:cNvPr id="151571" name="Oval 75"/>
          <p:cNvSpPr>
            <a:spLocks noChangeArrowheads="1"/>
          </p:cNvSpPr>
          <p:nvPr/>
        </p:nvSpPr>
        <p:spPr bwMode="auto">
          <a:xfrm>
            <a:off x="3040063" y="55181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tr-TR" sz="1600"/>
              <a:t>3</a:t>
            </a:r>
            <a:endParaRPr lang="en-US" altLang="tr-TR" sz="2400"/>
          </a:p>
        </p:txBody>
      </p:sp>
      <p:sp>
        <p:nvSpPr>
          <p:cNvPr id="151572" name="Oval 76"/>
          <p:cNvSpPr>
            <a:spLocks noChangeArrowheads="1"/>
          </p:cNvSpPr>
          <p:nvPr/>
        </p:nvSpPr>
        <p:spPr bwMode="auto">
          <a:xfrm>
            <a:off x="4151313" y="56038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tr-TR" sz="1600"/>
              <a:t>4</a:t>
            </a:r>
            <a:endParaRPr lang="en-US" altLang="tr-TR" sz="2400"/>
          </a:p>
        </p:txBody>
      </p:sp>
      <p:sp>
        <p:nvSpPr>
          <p:cNvPr id="151573" name="Oval 77"/>
          <p:cNvSpPr>
            <a:spLocks noChangeArrowheads="1"/>
          </p:cNvSpPr>
          <p:nvPr/>
        </p:nvSpPr>
        <p:spPr bwMode="auto">
          <a:xfrm>
            <a:off x="5256213" y="5935663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tr-TR" sz="1600"/>
              <a:t>5</a:t>
            </a:r>
            <a:endParaRPr lang="en-US" altLang="tr-TR" sz="2400"/>
          </a:p>
        </p:txBody>
      </p:sp>
      <p:sp>
        <p:nvSpPr>
          <p:cNvPr id="151574" name="Oval 78"/>
          <p:cNvSpPr>
            <a:spLocks noChangeArrowheads="1"/>
          </p:cNvSpPr>
          <p:nvPr/>
        </p:nvSpPr>
        <p:spPr bwMode="auto">
          <a:xfrm>
            <a:off x="6178550" y="55054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tr-TR" sz="1600"/>
              <a:t>6</a:t>
            </a:r>
            <a:endParaRPr lang="en-US" altLang="tr-TR" sz="2400"/>
          </a:p>
        </p:txBody>
      </p:sp>
      <p:sp>
        <p:nvSpPr>
          <p:cNvPr id="151575" name="Text Box 95"/>
          <p:cNvSpPr txBox="1">
            <a:spLocks noChangeArrowheads="1"/>
          </p:cNvSpPr>
          <p:nvPr/>
        </p:nvSpPr>
        <p:spPr bwMode="auto">
          <a:xfrm>
            <a:off x="2324100" y="6069013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600"/>
              <a:t>Alice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tr-TR" sz="1600"/>
          </a:p>
        </p:txBody>
      </p:sp>
      <p:sp>
        <p:nvSpPr>
          <p:cNvPr id="151576" name="Text Box 96"/>
          <p:cNvSpPr txBox="1">
            <a:spLocks noChangeArrowheads="1"/>
          </p:cNvSpPr>
          <p:nvPr/>
        </p:nvSpPr>
        <p:spPr bwMode="auto">
          <a:xfrm>
            <a:off x="4598988" y="6132513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600"/>
              <a:t>Bob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tr-TR" sz="1600"/>
          </a:p>
        </p:txBody>
      </p:sp>
      <p:grpSp>
        <p:nvGrpSpPr>
          <p:cNvPr id="151577" name="Group 169"/>
          <p:cNvGrpSpPr>
            <a:grpSpLocks/>
          </p:cNvGrpSpPr>
          <p:nvPr/>
        </p:nvGrpSpPr>
        <p:grpSpPr bwMode="auto">
          <a:xfrm>
            <a:off x="6672263" y="4808538"/>
            <a:ext cx="912812" cy="1054100"/>
            <a:chOff x="3574" y="550"/>
            <a:chExt cx="575" cy="664"/>
          </a:xfrm>
        </p:grpSpPr>
        <p:grpSp>
          <p:nvGrpSpPr>
            <p:cNvPr id="151578" name="Group 170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51581" name="Picture 1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1582" name="Freeform 172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51579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51580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36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24863990-C96F-49DF-8569-113C06F1BF0B}" type="slidenum">
              <a:rPr lang="en-US" altLang="tr-TR" sz="1200">
                <a:latin typeface="Tahoma" panose="020B0604030504040204" pitchFamily="34" charset="0"/>
              </a:rPr>
              <a:pPr/>
              <a:t>53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53603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540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01613"/>
            <a:ext cx="7772400" cy="903287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Sample SMTP interaction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53605" name="Rectangle 3"/>
          <p:cNvSpPr>
            <a:spLocks noChangeArrowheads="1"/>
          </p:cNvSpPr>
          <p:nvPr/>
        </p:nvSpPr>
        <p:spPr bwMode="auto">
          <a:xfrm>
            <a:off x="0" y="1273175"/>
            <a:ext cx="8870950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S: 220 hamburger.edu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C: HELO crepes.fr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S: 250  Hello crepes.fr, pleased to meet you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C: MAIL FROM: &lt;alice@crepes.fr&gt;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S: 250 alice@crepes.fr... Sender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C: RCPT TO: &lt;bob@hamburger.edu&gt;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S: 250 bob@hamburger.edu ... Recipient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C: DATA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S: 354 Enter mail, end with "." on a line by itself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C: Do you like ketchup?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C: How about pickles?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C: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S: 250 Message accepted for delivery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b="1">
                <a:latin typeface="Courier New" panose="02070309020205020404" pitchFamily="49" charset="0"/>
              </a:rPr>
              <a:t>     S: 221 hamburger.edu closing connection</a:t>
            </a:r>
            <a:endParaRPr lang="en-US" altLang="tr-TR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56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303DA98E-D72E-46FF-943F-8B56CA8270F4}" type="slidenum">
              <a:rPr lang="en-US" altLang="tr-TR" sz="1200">
                <a:latin typeface="Tahoma" panose="020B0604030504040204" pitchFamily="34" charset="0"/>
              </a:rPr>
              <a:pPr/>
              <a:t>54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5565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103028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2" name="Rectangle 2"/>
          <p:cNvSpPr>
            <a:spLocks noGrp="1" noChangeArrowheads="1"/>
          </p:cNvSpPr>
          <p:nvPr>
            <p:ph type="title"/>
          </p:nvPr>
        </p:nvSpPr>
        <p:spPr>
          <a:xfrm>
            <a:off x="373063" y="414338"/>
            <a:ext cx="7772400" cy="884237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Try SMTP interaction for yourself: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556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8488" y="1579563"/>
            <a:ext cx="7772400" cy="4648200"/>
          </a:xfrm>
        </p:spPr>
        <p:txBody>
          <a:bodyPr/>
          <a:lstStyle/>
          <a:p>
            <a:r>
              <a:rPr lang="en-US" altLang="tr-TR" sz="2400" b="1" smtClean="0">
                <a:latin typeface="Courier New" panose="02070309020205020404" pitchFamily="49" charset="0"/>
              </a:rPr>
              <a:t>telnet servername 25</a:t>
            </a:r>
            <a:endParaRPr lang="en-US" altLang="tr-TR" sz="2400" smtClean="0">
              <a:latin typeface="Gill Sans MT" pitchFamily="1" charset="0"/>
            </a:endParaRPr>
          </a:p>
          <a:p>
            <a:r>
              <a:rPr lang="en-US" altLang="tr-TR" sz="2400" smtClean="0">
                <a:latin typeface="Gill Sans MT" pitchFamily="1" charset="0"/>
              </a:rPr>
              <a:t>see 220 reply from server</a:t>
            </a:r>
          </a:p>
          <a:p>
            <a:r>
              <a:rPr lang="en-US" altLang="tr-TR" sz="2400" smtClean="0">
                <a:latin typeface="Gill Sans MT" pitchFamily="1" charset="0"/>
              </a:rPr>
              <a:t>enter HELO, MAIL FROM, RCPT TO, DATA, QUIT commands</a:t>
            </a:r>
            <a:r>
              <a:rPr lang="en-US" altLang="tr-TR" smtClean="0">
                <a:latin typeface="Gill Sans MT" pitchFamily="1" charset="0"/>
              </a:rPr>
              <a:t>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latin typeface="Gill Sans MT" pitchFamily="1" charset="0"/>
              </a:rPr>
              <a:t>above lets you send email without using email client (reader)</a:t>
            </a:r>
            <a:endParaRPr lang="en-US" altLang="tr-TR" smtClean="0">
              <a:latin typeface="Gill Sans MT" pitchFamily="1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76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CA8652C1-4495-4EAD-9264-863D1679A95A}" type="slidenum">
              <a:rPr lang="en-US" altLang="tr-TR" sz="1200">
                <a:latin typeface="Tahoma" panose="020B0604030504040204" pitchFamily="34" charset="0"/>
              </a:rPr>
              <a:pPr/>
              <a:t>55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5769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61925"/>
            <a:ext cx="7772400" cy="11430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SMTP: final words</a:t>
            </a:r>
          </a:p>
        </p:txBody>
      </p:sp>
      <p:sp>
        <p:nvSpPr>
          <p:cNvPr id="15770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555750"/>
            <a:ext cx="3810000" cy="464820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SMTP uses persistent connections</a:t>
            </a:r>
          </a:p>
          <a:p>
            <a:r>
              <a:rPr lang="en-US" altLang="tr-TR" sz="2400" smtClean="0">
                <a:latin typeface="Gill Sans MT" pitchFamily="1" charset="0"/>
              </a:rPr>
              <a:t>SMTP requires message (header &amp; body) to be in 7-bit ASCII</a:t>
            </a:r>
          </a:p>
          <a:p>
            <a:r>
              <a:rPr lang="en-US" altLang="tr-TR" sz="2400" smtClean="0">
                <a:latin typeface="Gill Sans MT" pitchFamily="1" charset="0"/>
              </a:rPr>
              <a:t>SMTP server uses </a:t>
            </a:r>
            <a:r>
              <a:rPr lang="en-US" altLang="tr-TR" sz="2400" smtClean="0">
                <a:latin typeface="Courier New" panose="02070309020205020404" pitchFamily="49" charset="0"/>
              </a:rPr>
              <a:t>CRLF.CRLF</a:t>
            </a:r>
            <a:r>
              <a:rPr lang="en-US" altLang="tr-TR" sz="2400" smtClean="0">
                <a:latin typeface="Gill Sans MT" pitchFamily="1" charset="0"/>
              </a:rPr>
              <a:t> to determine end of message</a:t>
            </a:r>
          </a:p>
        </p:txBody>
      </p:sp>
      <p:sp>
        <p:nvSpPr>
          <p:cNvPr id="15770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51130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tr-TR" sz="2400" smtClean="0">
                <a:latin typeface="Gill Sans MT" pitchFamily="1" charset="0"/>
              </a:rPr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tr-TR" sz="2400" smtClean="0">
                <a:latin typeface="Gill Sans MT" pitchFamily="1" charset="0"/>
              </a:rPr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tr-TR" sz="2400" smtClean="0">
                <a:latin typeface="Gill Sans MT" pitchFamily="1" charset="0"/>
              </a:rPr>
              <a:t>both have ASCII command/response interaction, status codes</a:t>
            </a:r>
          </a:p>
          <a:p>
            <a:r>
              <a:rPr lang="en-US" altLang="tr-TR" sz="2400" smtClean="0">
                <a:latin typeface="Gill Sans MT" pitchFamily="1" charset="0"/>
              </a:rPr>
              <a:t>HTTP: each object encapsulated in its own response msg</a:t>
            </a:r>
          </a:p>
          <a:p>
            <a:r>
              <a:rPr lang="en-US" altLang="tr-TR" sz="2400" smtClean="0">
                <a:latin typeface="Gill Sans MT" pitchFamily="1" charset="0"/>
              </a:rPr>
              <a:t>SMTP: multiple objects sent in multipart msg</a:t>
            </a:r>
          </a:p>
        </p:txBody>
      </p:sp>
      <p:pic>
        <p:nvPicPr>
          <p:cNvPr id="157702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83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97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D3561025-DF74-4B2B-98D3-C83EB8F5DE58}" type="slidenum">
              <a:rPr lang="en-US" altLang="tr-TR" sz="1200">
                <a:latin typeface="Tahoma" panose="020B0604030504040204" pitchFamily="34" charset="0"/>
              </a:rPr>
              <a:pPr/>
              <a:t>56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59747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Mail message format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5974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latin typeface="Gill Sans MT" pitchFamily="1" charset="0"/>
              </a:rPr>
              <a:t>SMTP: protocol for exchanging email msgs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400" smtClean="0">
                <a:latin typeface="Gill Sans MT" pitchFamily="1" charset="0"/>
              </a:rPr>
              <a:t>RFC 822: standard for text message format:</a:t>
            </a:r>
          </a:p>
          <a:p>
            <a:r>
              <a:rPr lang="en-US" altLang="tr-TR" sz="2400" smtClean="0">
                <a:latin typeface="Gill Sans MT" pitchFamily="1" charset="0"/>
              </a:rPr>
              <a:t>header lines, e.g.,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To: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From: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Subject: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FF0000"/>
                </a:solidFill>
                <a:latin typeface="Gill Sans MT" pitchFamily="1" charset="0"/>
              </a:rPr>
              <a:t>different</a:t>
            </a:r>
            <a:r>
              <a:rPr lang="en-US" altLang="tr-TR" i="1" smtClean="0">
                <a:solidFill>
                  <a:srgbClr val="66FFCC"/>
                </a:solidFill>
                <a:latin typeface="Gill Sans MT" pitchFamily="1" charset="0"/>
              </a:rPr>
              <a:t> </a:t>
            </a:r>
            <a:r>
              <a:rPr lang="en-US" altLang="tr-TR" i="1" smtClean="0">
                <a:latin typeface="Gill Sans MT" pitchFamily="1" charset="0"/>
              </a:rPr>
              <a:t>from </a:t>
            </a:r>
            <a:r>
              <a:rPr lang="en-US" altLang="tr-TR" sz="2200" smtClean="0">
                <a:latin typeface="Gill Sans MT" pitchFamily="1" charset="0"/>
              </a:rPr>
              <a:t>SMTP MAIL FROM, RCPT TO:</a:t>
            </a:r>
            <a:r>
              <a:rPr lang="en-US" altLang="tr-TR" smtClean="0">
                <a:latin typeface="Gill Sans MT" pitchFamily="1" charset="0"/>
              </a:rPr>
              <a:t> commands!</a:t>
            </a:r>
          </a:p>
          <a:p>
            <a:r>
              <a:rPr lang="en-US" altLang="tr-TR" sz="2400" smtClean="0">
                <a:latin typeface="Gill Sans MT" pitchFamily="1" charset="0"/>
              </a:rPr>
              <a:t>Body: the </a:t>
            </a:r>
            <a:r>
              <a:rPr lang="ja-JP" altLang="en-US" sz="2400" smtClean="0">
                <a:latin typeface="Gill Sans MT" pitchFamily="1" charset="0"/>
              </a:rPr>
              <a:t>“</a:t>
            </a:r>
            <a:r>
              <a:rPr lang="en-US" altLang="ja-JP" sz="2400" smtClean="0">
                <a:latin typeface="Gill Sans MT" pitchFamily="1" charset="0"/>
              </a:rPr>
              <a:t>message</a:t>
            </a:r>
            <a:r>
              <a:rPr lang="ja-JP" altLang="en-US" sz="2400" smtClean="0">
                <a:latin typeface="Gill Sans MT" pitchFamily="1" charset="0"/>
              </a:rPr>
              <a:t>”</a:t>
            </a:r>
            <a:r>
              <a:rPr lang="en-US" altLang="ja-JP" sz="2400" smtClean="0">
                <a:latin typeface="Gill Sans MT" pitchFamily="1" charset="0"/>
              </a:rPr>
              <a:t> 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ASCII characters only</a:t>
            </a:r>
          </a:p>
        </p:txBody>
      </p:sp>
      <p:sp>
        <p:nvSpPr>
          <p:cNvPr id="159749" name="Rectangle 5"/>
          <p:cNvSpPr>
            <a:spLocks noChangeArrowheads="1"/>
          </p:cNvSpPr>
          <p:nvPr/>
        </p:nvSpPr>
        <p:spPr bwMode="auto">
          <a:xfrm>
            <a:off x="4978400" y="1892300"/>
            <a:ext cx="2832100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400">
                <a:solidFill>
                  <a:schemeClr val="bg1"/>
                </a:solidFill>
              </a:rPr>
              <a:t>header</a:t>
            </a:r>
          </a:p>
        </p:txBody>
      </p:sp>
      <p:sp>
        <p:nvSpPr>
          <p:cNvPr id="159750" name="Rectangle 7"/>
          <p:cNvSpPr>
            <a:spLocks noChangeArrowheads="1"/>
          </p:cNvSpPr>
          <p:nvPr/>
        </p:nvSpPr>
        <p:spPr bwMode="auto">
          <a:xfrm>
            <a:off x="4978400" y="2705100"/>
            <a:ext cx="2832100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400">
                <a:solidFill>
                  <a:schemeClr val="bg1"/>
                </a:solidFill>
              </a:rPr>
              <a:t>body</a:t>
            </a:r>
          </a:p>
        </p:txBody>
      </p:sp>
      <p:sp>
        <p:nvSpPr>
          <p:cNvPr id="159751" name="Rectangle 9"/>
          <p:cNvSpPr>
            <a:spLocks noChangeArrowheads="1"/>
          </p:cNvSpPr>
          <p:nvPr/>
        </p:nvSpPr>
        <p:spPr bwMode="auto">
          <a:xfrm>
            <a:off x="4775200" y="1778000"/>
            <a:ext cx="3238500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/>
          </a:p>
        </p:txBody>
      </p:sp>
      <p:sp>
        <p:nvSpPr>
          <p:cNvPr id="159752" name="Line 10"/>
          <p:cNvSpPr>
            <a:spLocks noChangeShapeType="1"/>
          </p:cNvSpPr>
          <p:nvPr/>
        </p:nvSpPr>
        <p:spPr bwMode="auto">
          <a:xfrm flipV="1">
            <a:off x="3162300" y="2159000"/>
            <a:ext cx="1765300" cy="101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59753" name="Line 11"/>
          <p:cNvSpPr>
            <a:spLocks noChangeShapeType="1"/>
          </p:cNvSpPr>
          <p:nvPr/>
        </p:nvSpPr>
        <p:spPr bwMode="auto">
          <a:xfrm flipV="1">
            <a:off x="3009900" y="3327400"/>
            <a:ext cx="1905000" cy="1879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59754" name="Text Box 13"/>
          <p:cNvSpPr txBox="1">
            <a:spLocks noChangeArrowheads="1"/>
          </p:cNvSpPr>
          <p:nvPr/>
        </p:nvSpPr>
        <p:spPr bwMode="auto">
          <a:xfrm>
            <a:off x="8139113" y="2112963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blank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/>
              <a:t>line</a:t>
            </a:r>
          </a:p>
        </p:txBody>
      </p:sp>
      <p:sp>
        <p:nvSpPr>
          <p:cNvPr id="159755" name="Line 14"/>
          <p:cNvSpPr>
            <a:spLocks noChangeShapeType="1"/>
          </p:cNvSpPr>
          <p:nvPr/>
        </p:nvSpPr>
        <p:spPr bwMode="auto">
          <a:xfrm flipH="1">
            <a:off x="7251700" y="2552700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pic>
        <p:nvPicPr>
          <p:cNvPr id="159756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128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179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EED33259-E165-4420-B1B3-696FBADA7E9F}" type="slidenum">
              <a:rPr lang="en-US" altLang="tr-TR" sz="1200">
                <a:latin typeface="Tahoma" panose="020B0604030504040204" pitchFamily="34" charset="0"/>
              </a:rPr>
              <a:pPr/>
              <a:t>57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grpSp>
        <p:nvGrpSpPr>
          <p:cNvPr id="161795" name="Group 133"/>
          <p:cNvGrpSpPr>
            <a:grpSpLocks/>
          </p:cNvGrpSpPr>
          <p:nvPr/>
        </p:nvGrpSpPr>
        <p:grpSpPr bwMode="auto">
          <a:xfrm>
            <a:off x="2962275" y="1577975"/>
            <a:ext cx="511175" cy="693738"/>
            <a:chOff x="4140" y="429"/>
            <a:chExt cx="1425" cy="2396"/>
          </a:xfrm>
        </p:grpSpPr>
        <p:sp>
          <p:nvSpPr>
            <p:cNvPr id="161887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888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89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890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891" name="Rectangle 138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61892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1917" name="AutoShape 14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61918" name="AutoShape 141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61893" name="Rectangle 142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61894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1915" name="AutoShape 144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61916" name="AutoShape 145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61895" name="Rectangle 146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96" name="Rectangle 147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61897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1913" name="AutoShape 149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61914" name="AutoShape 150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61898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61899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1911" name="AutoShape 153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61912" name="AutoShape 154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61900" name="Rectangle 155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901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902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903" name="Oval 158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904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905" name="AutoShape 16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906" name="AutoShape 161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907" name="Oval 162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908" name="Oval 163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1909" name="Oval 164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910" name="Rectangle 165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61796" name="Group 100"/>
          <p:cNvGrpSpPr>
            <a:grpSpLocks/>
          </p:cNvGrpSpPr>
          <p:nvPr/>
        </p:nvGrpSpPr>
        <p:grpSpPr bwMode="auto">
          <a:xfrm>
            <a:off x="4648200" y="1587500"/>
            <a:ext cx="511175" cy="693738"/>
            <a:chOff x="4140" y="429"/>
            <a:chExt cx="1425" cy="2396"/>
          </a:xfrm>
        </p:grpSpPr>
        <p:sp>
          <p:nvSpPr>
            <p:cNvPr id="161855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856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57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858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859" name="Rectangle 10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61860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1885" name="AutoShape 10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61886" name="AutoShape 10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61861" name="Rectangle 10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61862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1883" name="AutoShape 11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61884" name="AutoShape 11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61863" name="Rectangle 11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64" name="Rectangle 11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61865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1881" name="AutoShape 11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61882" name="AutoShape 11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61866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61867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1879" name="AutoShape 12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61880" name="AutoShape 12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61868" name="Rectangle 12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69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870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871" name="Oval 12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72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61873" name="AutoShape 12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74" name="AutoShape 12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75" name="Oval 12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76" name="Oval 13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1877" name="Oval 13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61878" name="Rectangle 13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pic>
        <p:nvPicPr>
          <p:cNvPr id="161797" name="Picture 9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96361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8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255588"/>
            <a:ext cx="7772400" cy="893762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Mail access protocols</a:t>
            </a:r>
          </a:p>
        </p:txBody>
      </p:sp>
      <p:sp>
        <p:nvSpPr>
          <p:cNvPr id="1617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3230563"/>
            <a:ext cx="7381875" cy="2209800"/>
          </a:xfrm>
        </p:spPr>
        <p:txBody>
          <a:bodyPr/>
          <a:lstStyle/>
          <a:p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SMTP:</a:t>
            </a:r>
            <a:r>
              <a:rPr lang="en-US" altLang="tr-TR" sz="2400" smtClean="0">
                <a:latin typeface="Gill Sans MT" pitchFamily="1" charset="0"/>
              </a:rPr>
              <a:t> delivery/storage to receiver</a:t>
            </a:r>
            <a:r>
              <a:rPr lang="ja-JP" altLang="en-US" sz="2400" smtClean="0">
                <a:latin typeface="Gill Sans MT" pitchFamily="1" charset="0"/>
              </a:rPr>
              <a:t>’</a:t>
            </a:r>
            <a:r>
              <a:rPr lang="en-US" altLang="ja-JP" sz="2400" smtClean="0">
                <a:latin typeface="Gill Sans MT" pitchFamily="1" charset="0"/>
              </a:rPr>
              <a:t>s server</a:t>
            </a:r>
          </a:p>
          <a:p>
            <a:r>
              <a:rPr lang="en-US" altLang="tr-TR" sz="2400" smtClean="0">
                <a:latin typeface="Gill Sans MT" pitchFamily="1" charset="0"/>
              </a:rPr>
              <a:t>mail access protocol: retrieval from server</a:t>
            </a:r>
          </a:p>
          <a:p>
            <a:pPr lvl="1"/>
            <a:r>
              <a:rPr lang="en-US" altLang="tr-TR" sz="2200" smtClean="0">
                <a:solidFill>
                  <a:srgbClr val="CC0000"/>
                </a:solidFill>
                <a:latin typeface="Gill Sans MT" pitchFamily="1" charset="0"/>
              </a:rPr>
              <a:t>POP:</a:t>
            </a:r>
            <a:r>
              <a:rPr lang="en-US" altLang="tr-TR" sz="2200" smtClean="0">
                <a:latin typeface="Gill Sans MT" pitchFamily="1" charset="0"/>
              </a:rPr>
              <a:t> Post Office Protocol [RFC 1939]: authorization, download </a:t>
            </a:r>
          </a:p>
          <a:p>
            <a:pPr lvl="1"/>
            <a:r>
              <a:rPr lang="en-US" altLang="tr-TR" sz="2200" smtClean="0">
                <a:solidFill>
                  <a:srgbClr val="CC0000"/>
                </a:solidFill>
                <a:latin typeface="Gill Sans MT" pitchFamily="1" charset="0"/>
              </a:rPr>
              <a:t>IMAP:</a:t>
            </a:r>
            <a:r>
              <a:rPr lang="en-US" altLang="tr-TR" sz="2200" smtClean="0">
                <a:latin typeface="Gill Sans MT" pitchFamily="1" charset="0"/>
              </a:rPr>
              <a:t> Internet Mail Access Protocol [RFC 1730]: more features, including manipulation of stored msgs on server</a:t>
            </a:r>
          </a:p>
          <a:p>
            <a:pPr lvl="1"/>
            <a:r>
              <a:rPr lang="en-US" altLang="tr-TR" sz="2200" smtClean="0">
                <a:solidFill>
                  <a:srgbClr val="CC0000"/>
                </a:solidFill>
                <a:latin typeface="Gill Sans MT" pitchFamily="1" charset="0"/>
              </a:rPr>
              <a:t>HTTP:</a:t>
            </a:r>
            <a:r>
              <a:rPr lang="en-US" altLang="tr-TR" sz="2200" smtClean="0">
                <a:latin typeface="Gill Sans MT" pitchFamily="1" charset="0"/>
              </a:rPr>
              <a:t> gmail, Hotmail, Yahoo! Mail, etc.</a:t>
            </a:r>
          </a:p>
          <a:p>
            <a:pPr lvl="1"/>
            <a:endParaRPr lang="en-US" altLang="tr-TR" sz="2200" smtClean="0">
              <a:latin typeface="Gill Sans MT" pitchFamily="1" charset="0"/>
            </a:endParaRPr>
          </a:p>
        </p:txBody>
      </p:sp>
      <p:grpSp>
        <p:nvGrpSpPr>
          <p:cNvPr id="161800" name="Group 158"/>
          <p:cNvGrpSpPr>
            <a:grpSpLocks/>
          </p:cNvGrpSpPr>
          <p:nvPr/>
        </p:nvGrpSpPr>
        <p:grpSpPr bwMode="auto">
          <a:xfrm>
            <a:off x="2797175" y="1987550"/>
            <a:ext cx="1436688" cy="1131888"/>
            <a:chOff x="1796" y="1206"/>
            <a:chExt cx="905" cy="713"/>
          </a:xfrm>
        </p:grpSpPr>
        <p:sp>
          <p:nvSpPr>
            <p:cNvPr id="161839" name="Text Box 95"/>
            <p:cNvSpPr txBox="1">
              <a:spLocks noChangeArrowheads="1"/>
            </p:cNvSpPr>
            <p:nvPr/>
          </p:nvSpPr>
          <p:spPr bwMode="auto">
            <a:xfrm>
              <a:off x="1796" y="1583"/>
              <a:ext cx="905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sender</a:t>
              </a:r>
              <a:r>
                <a:rPr lang="ja-JP" altLang="en-US" sz="1600"/>
                <a:t>’</a:t>
              </a:r>
              <a:r>
                <a:rPr lang="en-US" altLang="ja-JP" sz="1600"/>
                <a:t>s 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server</a:t>
              </a:r>
              <a:endParaRPr lang="en-US" altLang="tr-TR" sz="2400"/>
            </a:p>
          </p:txBody>
        </p:sp>
        <p:grpSp>
          <p:nvGrpSpPr>
            <p:cNvPr id="161840" name="Group 157"/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161841" name="Rectangle 94"/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61842" name="Rectangle 96"/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61843" name="Line 97"/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61844" name="Line 98"/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61845" name="Line 99"/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61846" name="Line 100"/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61847" name="Line 101"/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61848" name="Line 102"/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61849" name="Line 103"/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tr-TR"/>
              </a:p>
            </p:txBody>
          </p:sp>
          <p:sp>
            <p:nvSpPr>
              <p:cNvPr id="161850" name="Rectangle 104"/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61851" name="Rectangle 105"/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61852" name="Rectangle 106"/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61853" name="Rectangle 107"/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161854" name="Rectangle 108"/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 sz="2400">
                  <a:latin typeface="Comic Sans MS" panose="030F0702030302020204" pitchFamily="66" charset="0"/>
                </a:endParaRPr>
              </a:p>
            </p:txBody>
          </p:sp>
        </p:grpSp>
      </p:grpSp>
      <p:sp>
        <p:nvSpPr>
          <p:cNvPr id="161801" name="Text Box 121"/>
          <p:cNvSpPr txBox="1">
            <a:spLocks noChangeArrowheads="1"/>
          </p:cNvSpPr>
          <p:nvPr/>
        </p:nvSpPr>
        <p:spPr bwMode="auto">
          <a:xfrm>
            <a:off x="2020888" y="1466850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61802" name="Rectangle 153"/>
          <p:cNvSpPr>
            <a:spLocks noChangeArrowheads="1"/>
          </p:cNvSpPr>
          <p:nvPr/>
        </p:nvSpPr>
        <p:spPr bwMode="auto">
          <a:xfrm>
            <a:off x="3781425" y="1457325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sp>
        <p:nvSpPr>
          <p:cNvPr id="161803" name="Text Box 154"/>
          <p:cNvSpPr txBox="1">
            <a:spLocks noChangeArrowheads="1"/>
          </p:cNvSpPr>
          <p:nvPr/>
        </p:nvSpPr>
        <p:spPr bwMode="auto">
          <a:xfrm>
            <a:off x="3622675" y="1477963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61804" name="Text Box 156"/>
          <p:cNvSpPr txBox="1">
            <a:spLocks noChangeArrowheads="1"/>
          </p:cNvSpPr>
          <p:nvPr/>
        </p:nvSpPr>
        <p:spPr bwMode="auto">
          <a:xfrm>
            <a:off x="5484813" y="1308100"/>
            <a:ext cx="1511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i="1">
                <a:solidFill>
                  <a:srgbClr val="CC0000"/>
                </a:solidFill>
              </a:rPr>
              <a:t>mail access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i="1">
                <a:solidFill>
                  <a:srgbClr val="CC0000"/>
                </a:solidFill>
              </a:rPr>
              <a:t>protocol</a:t>
            </a:r>
            <a:endParaRPr lang="en-US" altLang="tr-TR" sz="1800">
              <a:solidFill>
                <a:srgbClr val="CC0000"/>
              </a:solidFill>
            </a:endParaRPr>
          </a:p>
        </p:txBody>
      </p:sp>
      <p:sp>
        <p:nvSpPr>
          <p:cNvPr id="161805" name="Text Box 160"/>
          <p:cNvSpPr txBox="1">
            <a:spLocks noChangeArrowheads="1"/>
          </p:cNvSpPr>
          <p:nvPr/>
        </p:nvSpPr>
        <p:spPr bwMode="auto">
          <a:xfrm>
            <a:off x="4371975" y="2598738"/>
            <a:ext cx="15382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receiver</a:t>
            </a:r>
            <a:r>
              <a:rPr lang="ja-JP" altLang="en-US" sz="1600"/>
              <a:t>’</a:t>
            </a:r>
            <a:r>
              <a:rPr lang="en-US" altLang="ja-JP" sz="1600"/>
              <a:t>s 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server</a:t>
            </a:r>
            <a:endParaRPr lang="en-US" altLang="tr-TR" sz="2400"/>
          </a:p>
        </p:txBody>
      </p:sp>
      <p:grpSp>
        <p:nvGrpSpPr>
          <p:cNvPr id="161806" name="Group 161"/>
          <p:cNvGrpSpPr>
            <a:grpSpLocks/>
          </p:cNvGrpSpPr>
          <p:nvPr/>
        </p:nvGrpSpPr>
        <p:grpSpPr bwMode="auto">
          <a:xfrm>
            <a:off x="4800600" y="2000250"/>
            <a:ext cx="809625" cy="561975"/>
            <a:chOff x="2070" y="2004"/>
            <a:chExt cx="510" cy="354"/>
          </a:xfrm>
        </p:grpSpPr>
        <p:sp>
          <p:nvSpPr>
            <p:cNvPr id="161825" name="Rectangle 162"/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61826" name="Rectangle 163"/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61827" name="Line 164"/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61828" name="Line 165"/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61829" name="Line 166"/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61830" name="Line 167"/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61831" name="Line 168"/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61832" name="Line 169"/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61833" name="Line 170"/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61834" name="Rectangle 171"/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61835" name="Rectangle 172"/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61836" name="Rectangle 173"/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61837" name="Rectangle 174"/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  <p:sp>
          <p:nvSpPr>
            <p:cNvPr id="161838" name="Rectangle 175"/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>
                <a:latin typeface="Comic Sans MS" panose="030F0702030302020204" pitchFamily="66" charset="0"/>
              </a:endParaRPr>
            </a:p>
          </p:txBody>
        </p:sp>
      </p:grpSp>
      <p:pic>
        <p:nvPicPr>
          <p:cNvPr id="161807" name="Picture 176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55733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1808" name="Picture 179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15716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809" name="Line 94"/>
          <p:cNvSpPr>
            <a:spLocks noChangeShapeType="1"/>
          </p:cNvSpPr>
          <p:nvPr/>
        </p:nvSpPr>
        <p:spPr bwMode="auto">
          <a:xfrm>
            <a:off x="2003425" y="1905000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61810" name="Line 95"/>
          <p:cNvSpPr>
            <a:spLocks noChangeShapeType="1"/>
          </p:cNvSpPr>
          <p:nvPr/>
        </p:nvSpPr>
        <p:spPr bwMode="auto">
          <a:xfrm>
            <a:off x="3633788" y="1901825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61811" name="Line 96"/>
          <p:cNvSpPr>
            <a:spLocks noChangeShapeType="1"/>
          </p:cNvSpPr>
          <p:nvPr/>
        </p:nvSpPr>
        <p:spPr bwMode="auto">
          <a:xfrm>
            <a:off x="5253038" y="1898650"/>
            <a:ext cx="169703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61812" name="Text Box 156"/>
          <p:cNvSpPr txBox="1">
            <a:spLocks noChangeArrowheads="1"/>
          </p:cNvSpPr>
          <p:nvPr/>
        </p:nvSpPr>
        <p:spPr bwMode="auto">
          <a:xfrm>
            <a:off x="5710238" y="1927225"/>
            <a:ext cx="131127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i="1">
                <a:solidFill>
                  <a:srgbClr val="CC0000"/>
                </a:solidFill>
              </a:rPr>
              <a:t>(e.g., </a:t>
            </a:r>
            <a:r>
              <a:rPr lang="en-US" altLang="tr-TR" sz="1600" i="1">
                <a:solidFill>
                  <a:srgbClr val="CC0000"/>
                </a:solidFill>
              </a:rPr>
              <a:t>POP, 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>
                <a:solidFill>
                  <a:srgbClr val="CC0000"/>
                </a:solidFill>
              </a:rPr>
              <a:t>         IMAP</a:t>
            </a:r>
            <a:r>
              <a:rPr lang="en-US" altLang="tr-TR" sz="1800" i="1">
                <a:solidFill>
                  <a:srgbClr val="CC0000"/>
                </a:solidFill>
              </a:rPr>
              <a:t>)</a:t>
            </a:r>
          </a:p>
        </p:txBody>
      </p:sp>
      <p:grpSp>
        <p:nvGrpSpPr>
          <p:cNvPr id="161813" name="Group 166"/>
          <p:cNvGrpSpPr>
            <a:grpSpLocks/>
          </p:cNvGrpSpPr>
          <p:nvPr/>
        </p:nvGrpSpPr>
        <p:grpSpPr bwMode="auto">
          <a:xfrm>
            <a:off x="1066800" y="1419225"/>
            <a:ext cx="912813" cy="1054100"/>
            <a:chOff x="3574" y="550"/>
            <a:chExt cx="575" cy="664"/>
          </a:xfrm>
        </p:grpSpPr>
        <p:grpSp>
          <p:nvGrpSpPr>
            <p:cNvPr id="161820" name="Group 16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61823" name="Picture 1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1824" name="Freeform 16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61821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61822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  <p:grpSp>
        <p:nvGrpSpPr>
          <p:cNvPr id="161814" name="Group 172"/>
          <p:cNvGrpSpPr>
            <a:grpSpLocks/>
          </p:cNvGrpSpPr>
          <p:nvPr/>
        </p:nvGrpSpPr>
        <p:grpSpPr bwMode="auto">
          <a:xfrm>
            <a:off x="6967538" y="1422400"/>
            <a:ext cx="912812" cy="1054100"/>
            <a:chOff x="3574" y="550"/>
            <a:chExt cx="575" cy="664"/>
          </a:xfrm>
        </p:grpSpPr>
        <p:grpSp>
          <p:nvGrpSpPr>
            <p:cNvPr id="161815" name="Group 17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61818" name="Picture 1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1819" name="Freeform 17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sp>
          <p:nvSpPr>
            <p:cNvPr id="161816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61817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/>
                <a:t>agent</a:t>
              </a:r>
              <a:endParaRPr lang="en-US" altLang="tr-TR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38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D88869EE-DC1C-42B3-B8FD-95F0E5BDD326}" type="slidenum">
              <a:rPr lang="en-US" altLang="tr-TR" sz="1200">
                <a:latin typeface="Tahoma" panose="020B0604030504040204" pitchFamily="34" charset="0"/>
              </a:rPr>
              <a:pPr/>
              <a:t>58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63843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58838"/>
            <a:ext cx="3317875" cy="16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44" name="Rectangle 2"/>
          <p:cNvSpPr>
            <a:spLocks noGrp="1" noChangeArrowheads="1"/>
          </p:cNvSpPr>
          <p:nvPr>
            <p:ph type="title"/>
          </p:nvPr>
        </p:nvSpPr>
        <p:spPr>
          <a:xfrm>
            <a:off x="403225" y="131763"/>
            <a:ext cx="7772400" cy="96837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POP3 protocol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6384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95300" y="1438275"/>
            <a:ext cx="397192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authorization phase</a:t>
            </a:r>
          </a:p>
          <a:p>
            <a:r>
              <a:rPr lang="en-US" altLang="tr-TR" sz="2000" smtClean="0">
                <a:latin typeface="Gill Sans MT" pitchFamily="1" charset="0"/>
              </a:rPr>
              <a:t>client commands: </a:t>
            </a:r>
          </a:p>
          <a:p>
            <a:pPr lvl="1"/>
            <a:r>
              <a:rPr lang="en-US" altLang="tr-TR" sz="2000" b="1" smtClean="0">
                <a:latin typeface="Courier New" panose="02070309020205020404" pitchFamily="49" charset="0"/>
              </a:rPr>
              <a:t>user:</a:t>
            </a:r>
            <a:r>
              <a:rPr lang="en-US" altLang="tr-TR" sz="2000" smtClean="0">
                <a:latin typeface="Gill Sans MT" pitchFamily="1" charset="0"/>
              </a:rPr>
              <a:t> declare username</a:t>
            </a:r>
          </a:p>
          <a:p>
            <a:pPr lvl="1"/>
            <a:r>
              <a:rPr lang="en-US" altLang="tr-TR" sz="2000" b="1" smtClean="0">
                <a:latin typeface="Courier New" panose="02070309020205020404" pitchFamily="49" charset="0"/>
              </a:rPr>
              <a:t>pass:</a:t>
            </a:r>
            <a:r>
              <a:rPr lang="en-US" altLang="tr-TR" sz="2000" smtClean="0">
                <a:latin typeface="Gill Sans MT" pitchFamily="1" charset="0"/>
              </a:rPr>
              <a:t> password</a:t>
            </a:r>
          </a:p>
          <a:p>
            <a:r>
              <a:rPr lang="en-US" altLang="tr-TR" sz="2000" smtClean="0">
                <a:latin typeface="Gill Sans MT" pitchFamily="1" charset="0"/>
              </a:rPr>
              <a:t>server responses</a:t>
            </a:r>
          </a:p>
          <a:p>
            <a:pPr lvl="1"/>
            <a:r>
              <a:rPr lang="en-US" altLang="tr-TR" sz="2000" b="1" smtClean="0">
                <a:latin typeface="Courier New" panose="02070309020205020404" pitchFamily="49" charset="0"/>
              </a:rPr>
              <a:t>+OK</a:t>
            </a:r>
          </a:p>
          <a:p>
            <a:pPr lvl="1"/>
            <a:r>
              <a:rPr lang="en-US" altLang="tr-TR" sz="2000" b="1" smtClean="0">
                <a:latin typeface="Courier New" panose="02070309020205020404" pitchFamily="49" charset="0"/>
              </a:rPr>
              <a:t>-ERR</a:t>
            </a:r>
            <a:endParaRPr lang="en-US" altLang="tr-TR" sz="1800" smtClean="0">
              <a:latin typeface="Gill Sans MT" pitchFamily="1" charset="0"/>
            </a:endParaRPr>
          </a:p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transaction phase,</a:t>
            </a:r>
            <a:r>
              <a:rPr lang="en-US" altLang="tr-TR" sz="2400" smtClean="0">
                <a:solidFill>
                  <a:srgbClr val="FF0000"/>
                </a:solidFill>
                <a:latin typeface="Gill Sans MT" pitchFamily="1" charset="0"/>
              </a:rPr>
              <a:t> </a:t>
            </a:r>
            <a:r>
              <a:rPr lang="en-US" altLang="tr-TR" sz="2400" smtClean="0">
                <a:solidFill>
                  <a:schemeClr val="tx2"/>
                </a:solidFill>
                <a:latin typeface="Gill Sans MT" pitchFamily="1" charset="0"/>
              </a:rPr>
              <a:t>client:</a:t>
            </a:r>
            <a:endParaRPr lang="en-US" altLang="tr-TR" sz="2400" smtClean="0">
              <a:latin typeface="Gill Sans MT" pitchFamily="1" charset="0"/>
            </a:endParaRPr>
          </a:p>
          <a:p>
            <a:r>
              <a:rPr lang="en-US" altLang="tr-TR" sz="2000" b="1" smtClean="0">
                <a:latin typeface="Courier New" panose="02070309020205020404" pitchFamily="49" charset="0"/>
              </a:rPr>
              <a:t>list:</a:t>
            </a:r>
            <a:r>
              <a:rPr lang="en-US" altLang="tr-TR" sz="2000" smtClean="0">
                <a:latin typeface="Gill Sans MT" pitchFamily="1" charset="0"/>
              </a:rPr>
              <a:t> list message numbers</a:t>
            </a:r>
          </a:p>
          <a:p>
            <a:r>
              <a:rPr lang="en-US" altLang="tr-TR" sz="2000" b="1" smtClean="0">
                <a:latin typeface="Courier New" panose="02070309020205020404" pitchFamily="49" charset="0"/>
              </a:rPr>
              <a:t>retr:</a:t>
            </a:r>
            <a:r>
              <a:rPr lang="en-US" altLang="tr-TR" sz="2000" smtClean="0">
                <a:latin typeface="Gill Sans MT" pitchFamily="1" charset="0"/>
              </a:rPr>
              <a:t> retrieve message by number</a:t>
            </a:r>
          </a:p>
          <a:p>
            <a:r>
              <a:rPr lang="en-US" altLang="tr-TR" sz="2000" b="1" smtClean="0">
                <a:latin typeface="Courier New" panose="02070309020205020404" pitchFamily="49" charset="0"/>
              </a:rPr>
              <a:t>dele:</a:t>
            </a:r>
            <a:r>
              <a:rPr lang="en-US" altLang="tr-TR" sz="2000" smtClean="0">
                <a:latin typeface="Gill Sans MT" pitchFamily="1" charset="0"/>
              </a:rPr>
              <a:t> delete</a:t>
            </a:r>
          </a:p>
          <a:p>
            <a:r>
              <a:rPr lang="en-US" altLang="tr-TR" sz="2000" b="1" smtClean="0">
                <a:latin typeface="Courier New" panose="02070309020205020404" pitchFamily="49" charset="0"/>
              </a:rPr>
              <a:t>quit</a:t>
            </a:r>
            <a:endParaRPr lang="en-US" altLang="tr-TR" sz="2000" smtClean="0">
              <a:latin typeface="Gill Sans MT" pitchFamily="1" charset="0"/>
            </a:endParaRPr>
          </a:p>
        </p:txBody>
      </p:sp>
      <p:sp>
        <p:nvSpPr>
          <p:cNvPr id="163846" name="Text Box 7"/>
          <p:cNvSpPr txBox="1">
            <a:spLocks noChangeArrowheads="1"/>
          </p:cNvSpPr>
          <p:nvPr/>
        </p:nvSpPr>
        <p:spPr bwMode="auto">
          <a:xfrm>
            <a:off x="4340225" y="2309813"/>
            <a:ext cx="4268788" cy="4027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400">
                <a:latin typeface="Times New Roman" panose="02020603050405020304" pitchFamily="18" charset="0"/>
              </a:rPr>
              <a:t>         </a:t>
            </a:r>
            <a:r>
              <a:rPr lang="en-US" altLang="tr-TR" sz="1800" b="1">
                <a:latin typeface="Courier New" panose="02070309020205020404" pitchFamily="49" charset="0"/>
              </a:rPr>
              <a:t>C: list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S: 1 498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S: 2 912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C: retr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C: dele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C: retr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C: dele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     S: +OK </a:t>
            </a:r>
            <a:r>
              <a:rPr lang="en-US" altLang="tr-TR" sz="1400" b="1">
                <a:latin typeface="Courier New" panose="02070309020205020404" pitchFamily="49" charset="0"/>
              </a:rPr>
              <a:t>POP3 server signing off</a:t>
            </a:r>
            <a:endParaRPr lang="en-US" altLang="tr-TR" sz="1800" b="1">
              <a:latin typeface="Courier New" panose="02070309020205020404" pitchFamily="49" charset="0"/>
            </a:endParaRPr>
          </a:p>
        </p:txBody>
      </p:sp>
      <p:sp>
        <p:nvSpPr>
          <p:cNvPr id="163847" name="Text Box 10"/>
          <p:cNvSpPr txBox="1">
            <a:spLocks noChangeArrowheads="1"/>
          </p:cNvSpPr>
          <p:nvPr/>
        </p:nvSpPr>
        <p:spPr bwMode="auto">
          <a:xfrm>
            <a:off x="4989513" y="590550"/>
            <a:ext cx="39814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tr-TR" sz="1800" b="1">
              <a:latin typeface="Courier New" panose="02070309020205020404" pitchFamily="49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S: +OK POP3 server ready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C: user bob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S: +OK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C: pass hungry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>
                <a:latin typeface="Courier New" panose="02070309020205020404" pitchFamily="49" charset="0"/>
              </a:rPr>
              <a:t>S: +OK</a:t>
            </a:r>
            <a:r>
              <a:rPr lang="en-US" altLang="tr-TR" sz="1400" b="1">
                <a:latin typeface="Courier New" panose="02070309020205020404" pitchFamily="49" charset="0"/>
              </a:rPr>
              <a:t> user successfully logged on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163848" name="Freeform 11"/>
          <p:cNvSpPr>
            <a:spLocks/>
          </p:cNvSpPr>
          <p:nvPr/>
        </p:nvSpPr>
        <p:spPr bwMode="auto">
          <a:xfrm>
            <a:off x="4972050" y="847725"/>
            <a:ext cx="371475" cy="14573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63849" name="Line 13"/>
          <p:cNvSpPr>
            <a:spLocks noChangeShapeType="1"/>
          </p:cNvSpPr>
          <p:nvPr/>
        </p:nvSpPr>
        <p:spPr bwMode="auto">
          <a:xfrm flipV="1">
            <a:off x="3486150" y="1449388"/>
            <a:ext cx="1400175" cy="2381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63850" name="Freeform 14"/>
          <p:cNvSpPr>
            <a:spLocks/>
          </p:cNvSpPr>
          <p:nvPr/>
        </p:nvSpPr>
        <p:spPr bwMode="auto">
          <a:xfrm>
            <a:off x="4973638" y="2428875"/>
            <a:ext cx="371475" cy="38957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63851" name="Line 15"/>
          <p:cNvSpPr>
            <a:spLocks noChangeShapeType="1"/>
          </p:cNvSpPr>
          <p:nvPr/>
        </p:nvSpPr>
        <p:spPr bwMode="auto">
          <a:xfrm flipV="1">
            <a:off x="3152775" y="3941763"/>
            <a:ext cx="1733550" cy="323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58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7BA387DD-D321-4431-B277-334DCDC6B68E}" type="slidenum">
              <a:rPr lang="en-US" altLang="tr-TR" sz="1200">
                <a:latin typeface="Tahoma" panose="020B0604030504040204" pitchFamily="34" charset="0"/>
              </a:rPr>
              <a:pPr/>
              <a:t>59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6589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957263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2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293688"/>
            <a:ext cx="7772400" cy="795337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POP3 (more) and IMAP</a:t>
            </a:r>
          </a:p>
        </p:txBody>
      </p:sp>
      <p:sp>
        <p:nvSpPr>
          <p:cNvPr id="16589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0700" y="134302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more about POP3</a:t>
            </a:r>
          </a:p>
          <a:p>
            <a:r>
              <a:rPr lang="en-US" altLang="tr-TR" sz="2400" smtClean="0">
                <a:latin typeface="Gill Sans MT" pitchFamily="1" charset="0"/>
              </a:rPr>
              <a:t>previous example uses POP3 </a:t>
            </a:r>
            <a:r>
              <a:rPr lang="ja-JP" altLang="en-US" sz="2400" smtClean="0">
                <a:latin typeface="Gill Sans MT" pitchFamily="1" charset="0"/>
              </a:rPr>
              <a:t>“</a:t>
            </a:r>
            <a:r>
              <a:rPr lang="en-US" altLang="ja-JP" sz="2400" smtClean="0">
                <a:latin typeface="Gill Sans MT" pitchFamily="1" charset="0"/>
              </a:rPr>
              <a:t>download and delete</a:t>
            </a:r>
            <a:r>
              <a:rPr lang="ja-JP" altLang="en-US" sz="2400" smtClean="0">
                <a:latin typeface="Gill Sans MT" pitchFamily="1" charset="0"/>
              </a:rPr>
              <a:t>”</a:t>
            </a:r>
            <a:r>
              <a:rPr lang="en-US" altLang="ja-JP" sz="2400" smtClean="0">
                <a:latin typeface="Gill Sans MT" pitchFamily="1" charset="0"/>
              </a:rPr>
              <a:t> mode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Bob cannot re-read e-mail if he changes client</a:t>
            </a:r>
          </a:p>
          <a:p>
            <a:r>
              <a:rPr lang="en-US" altLang="tr-TR" sz="2400" smtClean="0">
                <a:latin typeface="Gill Sans MT" pitchFamily="1" charset="0"/>
              </a:rPr>
              <a:t>POP3 </a:t>
            </a:r>
            <a:r>
              <a:rPr lang="ja-JP" altLang="en-US" sz="2400" smtClean="0">
                <a:latin typeface="Gill Sans MT" pitchFamily="1" charset="0"/>
              </a:rPr>
              <a:t>“</a:t>
            </a:r>
            <a:r>
              <a:rPr lang="en-US" altLang="ja-JP" sz="2400" smtClean="0">
                <a:latin typeface="Gill Sans MT" pitchFamily="1" charset="0"/>
              </a:rPr>
              <a:t>download-and-keep</a:t>
            </a:r>
            <a:r>
              <a:rPr lang="ja-JP" altLang="en-US" sz="2400" smtClean="0">
                <a:latin typeface="Gill Sans MT" pitchFamily="1" charset="0"/>
              </a:rPr>
              <a:t>”</a:t>
            </a:r>
            <a:r>
              <a:rPr lang="en-US" altLang="ja-JP" sz="2400" smtClean="0">
                <a:latin typeface="Gill Sans MT" pitchFamily="1" charset="0"/>
              </a:rPr>
              <a:t>: copies of messages on different clients</a:t>
            </a:r>
          </a:p>
          <a:p>
            <a:r>
              <a:rPr lang="en-US" altLang="tr-TR" sz="2400" smtClean="0">
                <a:latin typeface="Gill Sans MT" pitchFamily="1" charset="0"/>
              </a:rPr>
              <a:t>POP3 is stateless across sessions</a:t>
            </a:r>
          </a:p>
        </p:txBody>
      </p:sp>
      <p:sp>
        <p:nvSpPr>
          <p:cNvPr id="16589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83100" y="1381125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IMAP</a:t>
            </a:r>
          </a:p>
          <a:p>
            <a:r>
              <a:rPr lang="en-US" altLang="tr-TR" sz="2400" smtClean="0">
                <a:latin typeface="Gill Sans MT" pitchFamily="1" charset="0"/>
              </a:rPr>
              <a:t>keeps all messages in one place: at server</a:t>
            </a:r>
          </a:p>
          <a:p>
            <a:r>
              <a:rPr lang="en-US" altLang="tr-TR" sz="2400" smtClean="0">
                <a:latin typeface="Gill Sans MT" pitchFamily="1" charset="0"/>
              </a:rPr>
              <a:t>allows user to organize messages in folders</a:t>
            </a:r>
          </a:p>
          <a:p>
            <a:r>
              <a:rPr lang="en-US" altLang="tr-TR" sz="2400" smtClean="0">
                <a:latin typeface="Gill Sans MT" pitchFamily="1" charset="0"/>
              </a:rPr>
              <a:t>keeps user state across sessions: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names of folders and mappings between message IDs and folder name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83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84415356-1022-4A72-9C1C-128A8A566D67}" type="slidenum">
              <a:rPr lang="en-US" altLang="tr-TR" sz="1200">
                <a:latin typeface="Tahoma" panose="020B0604030504040204" pitchFamily="34" charset="0"/>
              </a:rPr>
              <a:pPr/>
              <a:t>6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58371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960438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1030287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Application architectures</a:t>
            </a:r>
          </a:p>
        </p:txBody>
      </p:sp>
      <p:sp>
        <p:nvSpPr>
          <p:cNvPr id="5837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000099"/>
                </a:solidFill>
                <a:latin typeface="Gill Sans MT" pitchFamily="1" charset="0"/>
              </a:rPr>
              <a:t>possible structure of applications:</a:t>
            </a:r>
          </a:p>
          <a:p>
            <a:r>
              <a:rPr lang="en-US" altLang="tr-TR" smtClean="0">
                <a:latin typeface="Gill Sans MT" pitchFamily="1" charset="0"/>
              </a:rPr>
              <a:t>client-server</a:t>
            </a:r>
          </a:p>
          <a:p>
            <a:r>
              <a:rPr lang="en-US" altLang="tr-TR" smtClean="0">
                <a:latin typeface="Gill Sans MT" pitchFamily="1" charset="0"/>
              </a:rPr>
              <a:t>peer-to-peer (P2P)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79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CC665F48-F648-4B0D-89A9-2522AB942C99}" type="slidenum">
              <a:rPr lang="en-US" altLang="tr-TR" sz="1200">
                <a:latin typeface="Tahoma" panose="020B0604030504040204" pitchFamily="34" charset="0"/>
              </a:rPr>
              <a:pPr/>
              <a:t>60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6793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Chapter 2: outline</a:t>
            </a:r>
          </a:p>
        </p:txBody>
      </p:sp>
      <p:sp>
        <p:nvSpPr>
          <p:cNvPr id="16794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2.1 principles of network applications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architectures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requirements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2.2 Web and HTTP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2.3 FTP 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2.4 electronic mail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SMTP, POP3, IMAP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2.5 DNS</a:t>
            </a:r>
          </a:p>
          <a:p>
            <a:pPr marL="457200" indent="-457200"/>
            <a:endParaRPr lang="en-US" altLang="tr-TR" sz="2400" smtClean="0">
              <a:solidFill>
                <a:srgbClr val="CC0000"/>
              </a:solidFill>
              <a:latin typeface="Gill Sans MT" pitchFamily="1" charset="0"/>
            </a:endParaRPr>
          </a:p>
        </p:txBody>
      </p:sp>
      <p:sp>
        <p:nvSpPr>
          <p:cNvPr id="167941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2.6 P2P applications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2.7 socket programming with UDP and TCP</a:t>
            </a:r>
          </a:p>
        </p:txBody>
      </p:sp>
      <p:pic>
        <p:nvPicPr>
          <p:cNvPr id="167942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99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B3E06E16-8B57-48AF-B4A8-91718CC558DC}" type="slidenum">
              <a:rPr lang="en-US" altLang="tr-TR" sz="1200">
                <a:latin typeface="Tahoma" panose="020B0604030504040204" pitchFamily="34" charset="0"/>
              </a:rPr>
              <a:pPr/>
              <a:t>61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6998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990600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8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1625"/>
            <a:ext cx="7772400" cy="9144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DNS: domain name system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6998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1511300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i="1" smtClean="0">
                <a:solidFill>
                  <a:srgbClr val="000099"/>
                </a:solidFill>
                <a:latin typeface="Gill Sans MT" pitchFamily="1" charset="0"/>
              </a:rPr>
              <a:t>people:</a:t>
            </a:r>
            <a:r>
              <a:rPr lang="en-US" altLang="tr-TR" sz="2400" smtClean="0">
                <a:latin typeface="Gill Sans MT" pitchFamily="1" charset="0"/>
              </a:rPr>
              <a:t> many identifiers: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SSN, name, passport #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400" i="1" smtClean="0">
                <a:solidFill>
                  <a:srgbClr val="000099"/>
                </a:solidFill>
                <a:latin typeface="Gill Sans MT" pitchFamily="1" charset="0"/>
              </a:rPr>
              <a:t>Internet hosts, routers: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IP address (32 bit) - used for addressing datagrams</a:t>
            </a:r>
          </a:p>
          <a:p>
            <a:pPr lvl="1"/>
            <a:r>
              <a:rPr lang="ja-JP" altLang="en-US" smtClean="0">
                <a:latin typeface="Gill Sans MT" pitchFamily="1" charset="0"/>
              </a:rPr>
              <a:t>“</a:t>
            </a:r>
            <a:r>
              <a:rPr lang="en-US" altLang="ja-JP" smtClean="0">
                <a:latin typeface="Gill Sans MT" pitchFamily="1" charset="0"/>
              </a:rPr>
              <a:t>name</a:t>
            </a:r>
            <a:r>
              <a:rPr lang="ja-JP" altLang="en-US" smtClean="0">
                <a:latin typeface="Gill Sans MT" pitchFamily="1" charset="0"/>
              </a:rPr>
              <a:t>”</a:t>
            </a:r>
            <a:r>
              <a:rPr lang="en-US" altLang="ja-JP" smtClean="0">
                <a:latin typeface="Gill Sans MT" pitchFamily="1" charset="0"/>
              </a:rPr>
              <a:t>, e.g., www.yahoo.com - used by humans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sz="2400" i="1" u="sng" smtClean="0">
                <a:solidFill>
                  <a:srgbClr val="CC0000"/>
                </a:solidFill>
                <a:latin typeface="Gill Sans MT" pitchFamily="1" charset="0"/>
              </a:rPr>
              <a:t>Q:</a:t>
            </a:r>
            <a:r>
              <a:rPr lang="en-US" altLang="tr-TR" sz="2400" smtClean="0">
                <a:latin typeface="Gill Sans MT" pitchFamily="1" charset="0"/>
              </a:rPr>
              <a:t> how to map between IP address and name, and vice versa ?</a:t>
            </a:r>
          </a:p>
        </p:txBody>
      </p:sp>
      <p:sp>
        <p:nvSpPr>
          <p:cNvPr id="16999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489075"/>
            <a:ext cx="4283075" cy="50069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Domain Name System:</a:t>
            </a:r>
          </a:p>
          <a:p>
            <a:r>
              <a:rPr lang="en-US" altLang="tr-TR" sz="2400" i="1" smtClean="0">
                <a:solidFill>
                  <a:srgbClr val="000099"/>
                </a:solidFill>
                <a:latin typeface="Gill Sans MT" pitchFamily="1" charset="0"/>
              </a:rPr>
              <a:t>distributed database</a:t>
            </a:r>
            <a:r>
              <a:rPr lang="en-US" altLang="tr-TR" sz="2400" smtClean="0">
                <a:latin typeface="Gill Sans MT" pitchFamily="1" charset="0"/>
              </a:rPr>
              <a:t> implemented in hierarchy of many </a:t>
            </a:r>
            <a:r>
              <a:rPr lang="en-US" altLang="tr-TR" sz="2400" i="1" smtClean="0">
                <a:solidFill>
                  <a:srgbClr val="000099"/>
                </a:solidFill>
                <a:latin typeface="Gill Sans MT" pitchFamily="1" charset="0"/>
              </a:rPr>
              <a:t>name servers</a:t>
            </a:r>
            <a:endParaRPr lang="en-US" altLang="tr-TR" sz="2400" smtClean="0">
              <a:solidFill>
                <a:srgbClr val="000099"/>
              </a:solidFill>
              <a:latin typeface="Gill Sans MT" pitchFamily="1" charset="0"/>
            </a:endParaRPr>
          </a:p>
          <a:p>
            <a:r>
              <a:rPr lang="en-US" altLang="tr-TR" sz="2400" i="1" smtClean="0">
                <a:solidFill>
                  <a:srgbClr val="000099"/>
                </a:solidFill>
                <a:latin typeface="Gill Sans MT" pitchFamily="1" charset="0"/>
              </a:rPr>
              <a:t>application-layer protocol:</a:t>
            </a:r>
            <a:r>
              <a:rPr lang="en-US" altLang="tr-TR" sz="2400" smtClean="0">
                <a:latin typeface="Gill Sans MT" pitchFamily="1" charset="0"/>
              </a:rPr>
              <a:t> hosts, name servers communicate to </a:t>
            </a:r>
            <a:r>
              <a:rPr lang="en-US" altLang="tr-TR" sz="2400" i="1" smtClean="0">
                <a:solidFill>
                  <a:srgbClr val="000099"/>
                </a:solidFill>
                <a:latin typeface="Gill Sans MT" pitchFamily="1" charset="0"/>
              </a:rPr>
              <a:t>resolve</a:t>
            </a:r>
            <a:r>
              <a:rPr lang="en-US" altLang="tr-TR" sz="2400" smtClean="0">
                <a:solidFill>
                  <a:srgbClr val="FF0000"/>
                </a:solidFill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names (address/name translation)</a:t>
            </a:r>
          </a:p>
          <a:p>
            <a:pPr lvl="1">
              <a:lnSpc>
                <a:spcPct val="90000"/>
              </a:lnSpc>
            </a:pPr>
            <a:r>
              <a:rPr lang="en-US" altLang="tr-TR" sz="2200" smtClean="0">
                <a:latin typeface="Gill Sans MT" pitchFamily="1" charset="0"/>
              </a:rPr>
              <a:t>note: core Internet function, implemented as application-layer protocol</a:t>
            </a:r>
          </a:p>
          <a:p>
            <a:pPr lvl="1">
              <a:lnSpc>
                <a:spcPct val="90000"/>
              </a:lnSpc>
            </a:pPr>
            <a:r>
              <a:rPr lang="en-US" altLang="tr-TR" sz="2200" smtClean="0">
                <a:latin typeface="Gill Sans MT" pitchFamily="1" charset="0"/>
              </a:rPr>
              <a:t>complexity at network</a:t>
            </a:r>
            <a:r>
              <a:rPr lang="ja-JP" altLang="en-US" sz="2200" smtClean="0">
                <a:latin typeface="Gill Sans MT" pitchFamily="1" charset="0"/>
              </a:rPr>
              <a:t>’</a:t>
            </a:r>
            <a:r>
              <a:rPr lang="en-US" altLang="ja-JP" sz="2200" smtClean="0">
                <a:latin typeface="Gill Sans MT" pitchFamily="1" charset="0"/>
              </a:rPr>
              <a:t>s </a:t>
            </a:r>
            <a:r>
              <a:rPr lang="ja-JP" altLang="en-US" sz="2200" smtClean="0">
                <a:latin typeface="Gill Sans MT" pitchFamily="1" charset="0"/>
              </a:rPr>
              <a:t>“</a:t>
            </a:r>
            <a:r>
              <a:rPr lang="en-US" altLang="ja-JP" sz="2200" smtClean="0">
                <a:latin typeface="Gill Sans MT" pitchFamily="1" charset="0"/>
              </a:rPr>
              <a:t>edge</a:t>
            </a:r>
            <a:r>
              <a:rPr lang="ja-JP" altLang="en-US" sz="2200" smtClean="0">
                <a:latin typeface="Gill Sans MT" pitchFamily="1" charset="0"/>
              </a:rPr>
              <a:t>”</a:t>
            </a:r>
            <a:endParaRPr lang="en-US" altLang="tr-TR" sz="2200" smtClean="0">
              <a:latin typeface="Gill Sans MT" pitchFamily="1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20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CEED01EF-0041-48F2-AFD5-E7B32F99F18B}" type="slidenum">
              <a:rPr lang="en-US" altLang="tr-TR" sz="1200">
                <a:latin typeface="Tahoma" panose="020B0604030504040204" pitchFamily="34" charset="0"/>
              </a:rPr>
              <a:pPr/>
              <a:t>62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7203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DNS: services, structure 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7203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1271588"/>
            <a:ext cx="4191000" cy="226377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why not centralize DNS?</a:t>
            </a:r>
          </a:p>
          <a:p>
            <a:r>
              <a:rPr lang="en-US" altLang="tr-TR" sz="2400" smtClean="0">
                <a:latin typeface="Gill Sans MT" pitchFamily="1" charset="0"/>
              </a:rPr>
              <a:t>single point of failure</a:t>
            </a:r>
          </a:p>
          <a:p>
            <a:r>
              <a:rPr lang="en-US" altLang="tr-TR" sz="2400" smtClean="0">
                <a:latin typeface="Gill Sans MT" pitchFamily="1" charset="0"/>
              </a:rPr>
              <a:t>traffic volume</a:t>
            </a:r>
          </a:p>
          <a:p>
            <a:r>
              <a:rPr lang="en-US" altLang="tr-TR" sz="2400" smtClean="0">
                <a:latin typeface="Gill Sans MT" pitchFamily="1" charset="0"/>
              </a:rPr>
              <a:t>distant centralized database</a:t>
            </a:r>
          </a:p>
          <a:p>
            <a:r>
              <a:rPr lang="en-US" altLang="tr-TR" sz="2400" smtClean="0">
                <a:latin typeface="Gill Sans MT" pitchFamily="1" charset="0"/>
              </a:rPr>
              <a:t>maintenance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172037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731838" y="1300163"/>
            <a:ext cx="3810000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DNS services</a:t>
            </a:r>
          </a:p>
          <a:p>
            <a:r>
              <a:rPr lang="en-US" altLang="tr-TR" sz="2400" smtClean="0">
                <a:latin typeface="Gill Sans MT" pitchFamily="1" charset="0"/>
              </a:rPr>
              <a:t>hostname to IP address translation</a:t>
            </a:r>
          </a:p>
          <a:p>
            <a:r>
              <a:rPr lang="en-US" altLang="tr-TR" sz="2400" smtClean="0">
                <a:latin typeface="Gill Sans MT" pitchFamily="1" charset="0"/>
              </a:rPr>
              <a:t>host aliasing</a:t>
            </a:r>
          </a:p>
          <a:p>
            <a:pPr lvl="1"/>
            <a:r>
              <a:rPr lang="en-US" altLang="tr-TR" sz="2000" smtClean="0">
                <a:latin typeface="Gill Sans MT" pitchFamily="1" charset="0"/>
              </a:rPr>
              <a:t>canonical, alias names</a:t>
            </a:r>
          </a:p>
          <a:p>
            <a:r>
              <a:rPr lang="en-US" altLang="tr-TR" sz="2400" smtClean="0">
                <a:latin typeface="Gill Sans MT" pitchFamily="1" charset="0"/>
              </a:rPr>
              <a:t>mail server aliasing</a:t>
            </a:r>
          </a:p>
          <a:p>
            <a:r>
              <a:rPr lang="en-US" altLang="tr-TR" sz="2400" smtClean="0">
                <a:latin typeface="Gill Sans MT" pitchFamily="1" charset="0"/>
              </a:rPr>
              <a:t>load distribution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replicated Web servers: many IP addresses correspond to one name</a:t>
            </a:r>
          </a:p>
          <a:p>
            <a:endParaRPr lang="en-US" altLang="tr-TR" sz="2400" smtClean="0">
              <a:latin typeface="Gill Sans MT" pitchFamily="1" charset="0"/>
            </a:endParaRPr>
          </a:p>
        </p:txBody>
      </p:sp>
      <p:pic>
        <p:nvPicPr>
          <p:cNvPr id="172038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9159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7" name="Text Box 11"/>
          <p:cNvSpPr txBox="1">
            <a:spLocks noChangeArrowheads="1"/>
          </p:cNvSpPr>
          <p:nvPr/>
        </p:nvSpPr>
        <p:spPr bwMode="auto">
          <a:xfrm>
            <a:off x="5208588" y="3429000"/>
            <a:ext cx="27955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i="1"/>
              <a:t>A: </a:t>
            </a:r>
            <a:r>
              <a:rPr lang="en-US" altLang="tr-TR" sz="2800" i="1">
                <a:solidFill>
                  <a:srgbClr val="CC0000"/>
                </a:solidFill>
              </a:rPr>
              <a:t>doesn</a:t>
            </a:r>
            <a:r>
              <a:rPr lang="ja-JP" altLang="en-US" sz="2800" i="1">
                <a:solidFill>
                  <a:srgbClr val="CC0000"/>
                </a:solidFill>
              </a:rPr>
              <a:t>’</a:t>
            </a:r>
            <a:r>
              <a:rPr lang="en-US" altLang="ja-JP" sz="2800" i="1">
                <a:solidFill>
                  <a:srgbClr val="CC0000"/>
                </a:solidFill>
              </a:rPr>
              <a:t>t scale!</a:t>
            </a:r>
            <a:endParaRPr lang="en-US" altLang="tr-TR" sz="28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7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40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C851551C-7808-4539-9207-A573C8811D36}" type="slidenum">
              <a:rPr lang="en-US" altLang="tr-TR" sz="1200">
                <a:latin typeface="Tahoma" panose="020B0604030504040204" pitchFamily="34" charset="0"/>
              </a:rPr>
              <a:pPr/>
              <a:t>63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grpSp>
        <p:nvGrpSpPr>
          <p:cNvPr id="174083" name="Group 23"/>
          <p:cNvGrpSpPr>
            <a:grpSpLocks/>
          </p:cNvGrpSpPr>
          <p:nvPr/>
        </p:nvGrpSpPr>
        <p:grpSpPr bwMode="auto">
          <a:xfrm>
            <a:off x="438150" y="1193800"/>
            <a:ext cx="8205788" cy="2444750"/>
            <a:chOff x="230" y="576"/>
            <a:chExt cx="5504" cy="1757"/>
          </a:xfrm>
        </p:grpSpPr>
        <p:sp>
          <p:nvSpPr>
            <p:cNvPr id="174089" name="Text Box 2"/>
            <p:cNvSpPr txBox="1">
              <a:spLocks noChangeArrowheads="1"/>
            </p:cNvSpPr>
            <p:nvPr/>
          </p:nvSpPr>
          <p:spPr bwMode="auto">
            <a:xfrm>
              <a:off x="2256" y="576"/>
              <a:ext cx="1385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Root DNS Servers</a:t>
              </a:r>
            </a:p>
          </p:txBody>
        </p:sp>
        <p:sp>
          <p:nvSpPr>
            <p:cNvPr id="174090" name="Text Box 4"/>
            <p:cNvSpPr txBox="1">
              <a:spLocks noChangeArrowheads="1"/>
            </p:cNvSpPr>
            <p:nvPr/>
          </p:nvSpPr>
          <p:spPr bwMode="auto">
            <a:xfrm>
              <a:off x="528" y="1344"/>
              <a:ext cx="1325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com DNS servers</a:t>
              </a:r>
            </a:p>
          </p:txBody>
        </p:sp>
        <p:sp>
          <p:nvSpPr>
            <p:cNvPr id="174091" name="Text Box 5"/>
            <p:cNvSpPr txBox="1">
              <a:spLocks noChangeArrowheads="1"/>
            </p:cNvSpPr>
            <p:nvPr/>
          </p:nvSpPr>
          <p:spPr bwMode="auto">
            <a:xfrm>
              <a:off x="2304" y="1296"/>
              <a:ext cx="1257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org DNS servers</a:t>
              </a:r>
            </a:p>
          </p:txBody>
        </p:sp>
        <p:sp>
          <p:nvSpPr>
            <p:cNvPr id="174092" name="Text Box 6"/>
            <p:cNvSpPr txBox="1">
              <a:spLocks noChangeArrowheads="1"/>
            </p:cNvSpPr>
            <p:nvPr/>
          </p:nvSpPr>
          <p:spPr bwMode="auto">
            <a:xfrm>
              <a:off x="4032" y="1296"/>
              <a:ext cx="12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edu DNS servers</a:t>
              </a:r>
            </a:p>
          </p:txBody>
        </p:sp>
        <p:sp>
          <p:nvSpPr>
            <p:cNvPr id="174093" name="Line 7"/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74094" name="Line 8"/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74095" name="Line 9"/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74096" name="Text Box 10"/>
            <p:cNvSpPr txBox="1">
              <a:spLocks noChangeArrowheads="1"/>
            </p:cNvSpPr>
            <p:nvPr/>
          </p:nvSpPr>
          <p:spPr bwMode="auto">
            <a:xfrm>
              <a:off x="3878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poly.edu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DNS servers</a:t>
              </a:r>
            </a:p>
          </p:txBody>
        </p:sp>
        <p:sp>
          <p:nvSpPr>
            <p:cNvPr id="174097" name="Text Box 11"/>
            <p:cNvSpPr txBox="1">
              <a:spLocks noChangeArrowheads="1"/>
            </p:cNvSpPr>
            <p:nvPr/>
          </p:nvSpPr>
          <p:spPr bwMode="auto">
            <a:xfrm>
              <a:off x="4742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umass.edu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DNS servers</a:t>
              </a:r>
            </a:p>
          </p:txBody>
        </p:sp>
        <p:sp>
          <p:nvSpPr>
            <p:cNvPr id="174098" name="Line 12"/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74099" name="Line 13"/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74100" name="Text Box 14"/>
            <p:cNvSpPr txBox="1">
              <a:spLocks noChangeArrowheads="1"/>
            </p:cNvSpPr>
            <p:nvPr/>
          </p:nvSpPr>
          <p:spPr bwMode="auto">
            <a:xfrm>
              <a:off x="230" y="1848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yahoo.com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DNS servers</a:t>
              </a:r>
            </a:p>
          </p:txBody>
        </p:sp>
        <p:sp>
          <p:nvSpPr>
            <p:cNvPr id="174101" name="Text Box 15"/>
            <p:cNvSpPr txBox="1">
              <a:spLocks noChangeArrowheads="1"/>
            </p:cNvSpPr>
            <p:nvPr/>
          </p:nvSpPr>
          <p:spPr bwMode="auto">
            <a:xfrm>
              <a:off x="1248" y="187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amazon.com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DNS servers</a:t>
              </a:r>
            </a:p>
          </p:txBody>
        </p:sp>
        <p:sp>
          <p:nvSpPr>
            <p:cNvPr id="174102" name="Line 16"/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74103" name="Line 17"/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74104" name="Text Box 18"/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pbs.org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DNS servers</a:t>
              </a:r>
            </a:p>
          </p:txBody>
        </p:sp>
        <p:sp>
          <p:nvSpPr>
            <p:cNvPr id="174105" name="Line 19"/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sp>
        <p:nvSpPr>
          <p:cNvPr id="174084" name="Rectangle 20"/>
          <p:cNvSpPr>
            <a:spLocks noGrp="1" noChangeArrowheads="1"/>
          </p:cNvSpPr>
          <p:nvPr>
            <p:ph type="title"/>
          </p:nvPr>
        </p:nvSpPr>
        <p:spPr>
          <a:xfrm>
            <a:off x="468313" y="161925"/>
            <a:ext cx="8023225" cy="936625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DNS: a distributed, hierarchical database</a:t>
            </a:r>
          </a:p>
        </p:txBody>
      </p:sp>
      <p:sp>
        <p:nvSpPr>
          <p:cNvPr id="174085" name="Rectangle 22"/>
          <p:cNvSpPr>
            <a:spLocks noGrp="1" noChangeArrowheads="1"/>
          </p:cNvSpPr>
          <p:nvPr>
            <p:ph type="body" sz="half" idx="2"/>
          </p:nvPr>
        </p:nvSpPr>
        <p:spPr>
          <a:xfrm>
            <a:off x="520700" y="3971925"/>
            <a:ext cx="8172450" cy="21336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z="2400" i="1" smtClean="0">
                <a:solidFill>
                  <a:srgbClr val="000099"/>
                </a:solidFill>
                <a:latin typeface="Gill Sans MT" pitchFamily="1" charset="0"/>
              </a:rPr>
              <a:t>client wants IP for www.amazon.com; 1</a:t>
            </a:r>
            <a:r>
              <a:rPr lang="en-US" altLang="tr-TR" sz="2400" i="1" baseline="30000" smtClean="0">
                <a:solidFill>
                  <a:srgbClr val="000099"/>
                </a:solidFill>
                <a:latin typeface="Gill Sans MT" pitchFamily="1" charset="0"/>
              </a:rPr>
              <a:t>st</a:t>
            </a:r>
            <a:r>
              <a:rPr lang="en-US" altLang="tr-TR" sz="2400" i="1" smtClean="0">
                <a:solidFill>
                  <a:srgbClr val="000099"/>
                </a:solidFill>
                <a:latin typeface="Gill Sans MT" pitchFamily="1" charset="0"/>
              </a:rPr>
              <a:t> approx:</a:t>
            </a:r>
          </a:p>
          <a:p>
            <a:r>
              <a:rPr lang="en-US" altLang="tr-TR" sz="2200" smtClean="0">
                <a:latin typeface="Gill Sans MT" pitchFamily="1" charset="0"/>
              </a:rPr>
              <a:t>client queries root server to find com DNS server</a:t>
            </a:r>
          </a:p>
          <a:p>
            <a:r>
              <a:rPr lang="en-US" altLang="tr-TR" sz="2200" smtClean="0">
                <a:latin typeface="Gill Sans MT" pitchFamily="1" charset="0"/>
              </a:rPr>
              <a:t>client queries .com DNS server to get amazon.com DNS server</a:t>
            </a:r>
          </a:p>
          <a:p>
            <a:r>
              <a:rPr lang="en-US" altLang="tr-TR" sz="2200" smtClean="0">
                <a:latin typeface="Gill Sans MT" pitchFamily="1" charset="0"/>
              </a:rPr>
              <a:t>client queries amazon.com DNS server to get  IP address for www.amazon.com</a:t>
            </a:r>
          </a:p>
        </p:txBody>
      </p:sp>
      <p:pic>
        <p:nvPicPr>
          <p:cNvPr id="174086" name="Picture 28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849313"/>
            <a:ext cx="8043863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87" name="Text Box 29"/>
          <p:cNvSpPr txBox="1">
            <a:spLocks noChangeArrowheads="1"/>
          </p:cNvSpPr>
          <p:nvPr/>
        </p:nvSpPr>
        <p:spPr bwMode="auto">
          <a:xfrm>
            <a:off x="3957638" y="16875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/>
              <a:t>…</a:t>
            </a:r>
          </a:p>
        </p:txBody>
      </p:sp>
      <p:sp>
        <p:nvSpPr>
          <p:cNvPr id="174088" name="Text Box 30"/>
          <p:cNvSpPr txBox="1">
            <a:spLocks noChangeArrowheads="1"/>
          </p:cNvSpPr>
          <p:nvPr/>
        </p:nvSpPr>
        <p:spPr bwMode="auto">
          <a:xfrm>
            <a:off x="4521200" y="16859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/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61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F662CBC6-92E9-4769-B285-25BA38F919D4}" type="slidenum">
              <a:rPr lang="en-US" altLang="tr-TR" sz="1200">
                <a:latin typeface="Tahoma" panose="020B0604030504040204" pitchFamily="34" charset="0"/>
              </a:rPr>
              <a:pPr/>
              <a:t>64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7613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2250"/>
            <a:ext cx="7772400" cy="88265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DNS: root name servers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7613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84188" y="1362075"/>
            <a:ext cx="8478837" cy="464820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contacted by local name server that can not resolve name</a:t>
            </a:r>
          </a:p>
          <a:p>
            <a:r>
              <a:rPr lang="en-US" altLang="tr-TR" sz="2400" smtClean="0">
                <a:latin typeface="Gill Sans MT" pitchFamily="1" charset="0"/>
              </a:rPr>
              <a:t>root name server:</a:t>
            </a:r>
          </a:p>
          <a:p>
            <a:pPr lvl="1"/>
            <a:r>
              <a:rPr lang="en-US" altLang="tr-TR" sz="2200" smtClean="0">
                <a:latin typeface="Gill Sans MT" pitchFamily="1" charset="0"/>
              </a:rPr>
              <a:t>contacts authoritative name server if name mapping not known</a:t>
            </a:r>
          </a:p>
          <a:p>
            <a:pPr lvl="1"/>
            <a:r>
              <a:rPr lang="en-US" altLang="tr-TR" sz="2200" smtClean="0">
                <a:latin typeface="Gill Sans MT" pitchFamily="1" charset="0"/>
              </a:rPr>
              <a:t>gets mapping</a:t>
            </a:r>
          </a:p>
          <a:p>
            <a:pPr lvl="1"/>
            <a:r>
              <a:rPr lang="en-US" altLang="tr-TR" sz="2200" smtClean="0">
                <a:latin typeface="Gill Sans MT" pitchFamily="1" charset="0"/>
              </a:rPr>
              <a:t>returns mapping to local name server</a:t>
            </a:r>
          </a:p>
        </p:txBody>
      </p:sp>
      <p:sp>
        <p:nvSpPr>
          <p:cNvPr id="176133" name="Rectangle 20"/>
          <p:cNvSpPr>
            <a:spLocks noChangeArrowheads="1"/>
          </p:cNvSpPr>
          <p:nvPr/>
        </p:nvSpPr>
        <p:spPr bwMode="auto">
          <a:xfrm>
            <a:off x="6186488" y="5022850"/>
            <a:ext cx="2681287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tr-TR" i="1"/>
              <a:t>    13 root name </a:t>
            </a:r>
            <a:r>
              <a:rPr lang="ja-JP" altLang="en-US" i="1"/>
              <a:t>“</a:t>
            </a:r>
            <a:r>
              <a:rPr lang="en-US" altLang="ja-JP" i="1"/>
              <a:t>servers</a:t>
            </a:r>
            <a:r>
              <a:rPr lang="ja-JP" altLang="en-US" i="1"/>
              <a:t>”</a:t>
            </a:r>
            <a:r>
              <a:rPr lang="en-US" altLang="ja-JP" i="1"/>
              <a:t> worldwide</a:t>
            </a:r>
            <a:endParaRPr lang="en-US" altLang="tr-TR" sz="2400" i="1"/>
          </a:p>
        </p:txBody>
      </p:sp>
      <p:sp>
        <p:nvSpPr>
          <p:cNvPr id="176134" name="AutoShape 22"/>
          <p:cNvSpPr>
            <a:spLocks noChangeAspect="1" noChangeArrowheads="1"/>
          </p:cNvSpPr>
          <p:nvPr/>
        </p:nvSpPr>
        <p:spPr bwMode="auto">
          <a:xfrm>
            <a:off x="481013" y="3581400"/>
            <a:ext cx="5784850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pic>
        <p:nvPicPr>
          <p:cNvPr id="176135" name="Picture 23" descr="world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4378325"/>
            <a:ext cx="431958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36" name="Text Box 25"/>
          <p:cNvSpPr txBox="1">
            <a:spLocks noChangeArrowheads="1"/>
          </p:cNvSpPr>
          <p:nvPr/>
        </p:nvSpPr>
        <p:spPr bwMode="auto">
          <a:xfrm>
            <a:off x="207963" y="5160963"/>
            <a:ext cx="2090737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a. Verisign, Los Angeles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   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b. USC-ISI Marina del Rey,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l. ICANN Los Angeles,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   (41 other sites)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176137" name="Freeform 26"/>
          <p:cNvSpPr>
            <a:spLocks/>
          </p:cNvSpPr>
          <p:nvPr/>
        </p:nvSpPr>
        <p:spPr bwMode="auto">
          <a:xfrm>
            <a:off x="1757363" y="5113338"/>
            <a:ext cx="531812" cy="341312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76138" name="Text Box 27"/>
          <p:cNvSpPr txBox="1">
            <a:spLocks noChangeArrowheads="1"/>
          </p:cNvSpPr>
          <p:nvPr/>
        </p:nvSpPr>
        <p:spPr bwMode="auto">
          <a:xfrm>
            <a:off x="204788" y="4333875"/>
            <a:ext cx="19494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e. NASA Mt View,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f. Internet Software C.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Palo Alto, CA (and 48 other   sites)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176139" name="Freeform 28"/>
          <p:cNvSpPr>
            <a:spLocks/>
          </p:cNvSpPr>
          <p:nvPr/>
        </p:nvSpPr>
        <p:spPr bwMode="auto">
          <a:xfrm flipV="1">
            <a:off x="1423988" y="4868863"/>
            <a:ext cx="817562" cy="184150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76140" name="Text Box 29"/>
          <p:cNvSpPr txBox="1">
            <a:spLocks noChangeArrowheads="1"/>
          </p:cNvSpPr>
          <p:nvPr/>
        </p:nvSpPr>
        <p:spPr bwMode="auto">
          <a:xfrm>
            <a:off x="4297363" y="3973513"/>
            <a:ext cx="2278062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i. Netnod, Stockholm (37 other sites)</a:t>
            </a:r>
          </a:p>
        </p:txBody>
      </p:sp>
      <p:sp>
        <p:nvSpPr>
          <p:cNvPr id="176141" name="Freeform 30"/>
          <p:cNvSpPr>
            <a:spLocks/>
          </p:cNvSpPr>
          <p:nvPr/>
        </p:nvSpPr>
        <p:spPr bwMode="auto">
          <a:xfrm>
            <a:off x="3932238" y="4068763"/>
            <a:ext cx="446087" cy="654050"/>
          </a:xfrm>
          <a:custGeom>
            <a:avLst/>
            <a:gdLst>
              <a:gd name="T0" fmla="*/ 2147483647 w 666"/>
              <a:gd name="T1" fmla="*/ 0 h 1005"/>
              <a:gd name="T2" fmla="*/ 0 w 666"/>
              <a:gd name="T3" fmla="*/ 2147483647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76142" name="Text Box 31"/>
          <p:cNvSpPr txBox="1">
            <a:spLocks noChangeArrowheads="1"/>
          </p:cNvSpPr>
          <p:nvPr/>
        </p:nvSpPr>
        <p:spPr bwMode="auto">
          <a:xfrm>
            <a:off x="4333875" y="3684588"/>
            <a:ext cx="25193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k. RIPE London (17 other sites)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176143" name="Freeform 32"/>
          <p:cNvSpPr>
            <a:spLocks/>
          </p:cNvSpPr>
          <p:nvPr/>
        </p:nvSpPr>
        <p:spPr bwMode="auto">
          <a:xfrm>
            <a:off x="3751263" y="3862388"/>
            <a:ext cx="615950" cy="946150"/>
          </a:xfrm>
          <a:custGeom>
            <a:avLst/>
            <a:gdLst>
              <a:gd name="T0" fmla="*/ 2147483647 w 922"/>
              <a:gd name="T1" fmla="*/ 0 h 1448"/>
              <a:gd name="T2" fmla="*/ 0 w 922"/>
              <a:gd name="T3" fmla="*/ 2147483647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76144" name="Text Box 33"/>
          <p:cNvSpPr txBox="1">
            <a:spLocks noChangeArrowheads="1"/>
          </p:cNvSpPr>
          <p:nvPr/>
        </p:nvSpPr>
        <p:spPr bwMode="auto">
          <a:xfrm>
            <a:off x="5911850" y="4303713"/>
            <a:ext cx="1766888" cy="23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m. WIDE Tokyo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(5 other sites)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176145" name="Freeform 34"/>
          <p:cNvSpPr>
            <a:spLocks/>
          </p:cNvSpPr>
          <p:nvPr/>
        </p:nvSpPr>
        <p:spPr bwMode="auto">
          <a:xfrm>
            <a:off x="5575300" y="4598988"/>
            <a:ext cx="400050" cy="431800"/>
          </a:xfrm>
          <a:custGeom>
            <a:avLst/>
            <a:gdLst>
              <a:gd name="T0" fmla="*/ 2147483647 w 252"/>
              <a:gd name="T1" fmla="*/ 0 h 462"/>
              <a:gd name="T2" fmla="*/ 0 w 252"/>
              <a:gd name="T3" fmla="*/ 2147483647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76146" name="Text Box 35"/>
          <p:cNvSpPr txBox="1">
            <a:spLocks noChangeArrowheads="1"/>
          </p:cNvSpPr>
          <p:nvPr/>
        </p:nvSpPr>
        <p:spPr bwMode="auto">
          <a:xfrm>
            <a:off x="1597025" y="3541713"/>
            <a:ext cx="2598738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c. Cogent, Herndon, VA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d. U Maryland College Park,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h. ARL Aberdeen,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j. Verisign, Dulles VA (69 other sites )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pic>
        <p:nvPicPr>
          <p:cNvPr id="176147" name="Picture 24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8423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6148" name="Straight Arrow Connector 2"/>
          <p:cNvCxnSpPr>
            <a:cxnSpLocks noChangeShapeType="1"/>
          </p:cNvCxnSpPr>
          <p:nvPr/>
        </p:nvCxnSpPr>
        <p:spPr bwMode="auto">
          <a:xfrm flipH="1">
            <a:off x="2878138" y="4278313"/>
            <a:ext cx="7937" cy="690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6149" name="Text Box 35"/>
          <p:cNvSpPr txBox="1">
            <a:spLocks noChangeArrowheads="1"/>
          </p:cNvSpPr>
          <p:nvPr/>
        </p:nvSpPr>
        <p:spPr bwMode="auto">
          <a:xfrm>
            <a:off x="1550988" y="5889625"/>
            <a:ext cx="1470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000">
                <a:solidFill>
                  <a:srgbClr val="000000"/>
                </a:solidFill>
              </a:rPr>
              <a:t>g. US DoD Columbus, OH (5 other sites)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cxnSp>
        <p:nvCxnSpPr>
          <p:cNvPr id="176150" name="Straight Arrow Connector 24"/>
          <p:cNvCxnSpPr>
            <a:cxnSpLocks noChangeShapeType="1"/>
            <a:stCxn id="176149" idx="0"/>
          </p:cNvCxnSpPr>
          <p:nvPr/>
        </p:nvCxnSpPr>
        <p:spPr bwMode="auto">
          <a:xfrm flipV="1">
            <a:off x="2286000" y="4945063"/>
            <a:ext cx="481013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81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838815A6-E8EF-42D3-87DC-5A18C39EB9C7}" type="slidenum">
              <a:rPr lang="en-US" altLang="tr-TR" sz="1200">
                <a:latin typeface="Tahoma" panose="020B0604030504040204" pitchFamily="34" charset="0"/>
              </a:rPr>
              <a:pPr/>
              <a:t>65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7817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4950"/>
            <a:ext cx="7772400" cy="9144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TLD, authoritative servers</a:t>
            </a:r>
          </a:p>
        </p:txBody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159750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000099"/>
                </a:solidFill>
                <a:latin typeface="Gill Sans MT" pitchFamily="1" charset="0"/>
              </a:rPr>
              <a:t>top-level domain (TLD) servers: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responsible for com, org, net, edu, aero, jobs, museums, and all top-level country domains, e.g.: uk, fr, ca, jp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Network Solutions maintains servers for .com TLD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Educause for .edu TLD</a:t>
            </a:r>
          </a:p>
          <a:p>
            <a:pPr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000099"/>
                </a:solidFill>
                <a:latin typeface="Gill Sans MT" pitchFamily="1" charset="0"/>
              </a:rPr>
              <a:t>authoritative DNS servers:</a:t>
            </a:r>
            <a:r>
              <a:rPr lang="en-US" altLang="tr-TR" smtClean="0">
                <a:latin typeface="Gill Sans MT" pitchFamily="1" charset="0"/>
              </a:rPr>
              <a:t> 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organization</a:t>
            </a:r>
            <a:r>
              <a:rPr lang="ja-JP" altLang="en-US" smtClean="0">
                <a:latin typeface="Gill Sans MT" pitchFamily="1" charset="0"/>
              </a:rPr>
              <a:t>’</a:t>
            </a:r>
            <a:r>
              <a:rPr lang="en-US" altLang="ja-JP" smtClean="0">
                <a:latin typeface="Gill Sans MT" pitchFamily="1" charset="0"/>
              </a:rPr>
              <a:t>s own DNS server(s), providing authoritative hostname to IP mappings for organization</a:t>
            </a:r>
            <a:r>
              <a:rPr lang="ja-JP" altLang="en-US" smtClean="0">
                <a:latin typeface="Gill Sans MT" pitchFamily="1" charset="0"/>
              </a:rPr>
              <a:t>’</a:t>
            </a:r>
            <a:r>
              <a:rPr lang="en-US" altLang="ja-JP" smtClean="0">
                <a:latin typeface="Gill Sans MT" pitchFamily="1" charset="0"/>
              </a:rPr>
              <a:t>s named hosts 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can be maintained by organization or service provider</a:t>
            </a:r>
          </a:p>
          <a:p>
            <a:pPr lvl="1"/>
            <a:endParaRPr lang="en-US" altLang="tr-TR" smtClean="0">
              <a:latin typeface="Gill Sans MT" pitchFamily="1" charset="0"/>
            </a:endParaRPr>
          </a:p>
        </p:txBody>
      </p:sp>
      <p:pic>
        <p:nvPicPr>
          <p:cNvPr id="17818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3" y="9445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02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639B62F3-6824-418E-B13D-8AD94D3206C6}" type="slidenum">
              <a:rPr lang="en-US" altLang="tr-TR" sz="1200">
                <a:latin typeface="Tahoma" panose="020B0604030504040204" pitchFamily="34" charset="0"/>
              </a:rPr>
              <a:pPr/>
              <a:t>66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80227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6538"/>
            <a:ext cx="7772400" cy="957262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Local </a:t>
            </a:r>
            <a:r>
              <a:rPr lang="en-US" altLang="tr-TR" sz="4000" smtClean="0">
                <a:latin typeface="Gill Sans MT" pitchFamily="1" charset="0"/>
              </a:rPr>
              <a:t>DNS</a:t>
            </a:r>
            <a:r>
              <a:rPr lang="en-US" altLang="tr-TR" smtClean="0">
                <a:latin typeface="Gill Sans MT" pitchFamily="1" charset="0"/>
              </a:rPr>
              <a:t> name server</a:t>
            </a:r>
          </a:p>
        </p:txBody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does not strictly belong to hierarchy</a:t>
            </a:r>
          </a:p>
          <a:p>
            <a:r>
              <a:rPr lang="en-US" altLang="tr-TR" smtClean="0">
                <a:latin typeface="Gill Sans MT" pitchFamily="1" charset="0"/>
              </a:rPr>
              <a:t>each ISP (residential ISP, company, university) has one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also called </a:t>
            </a:r>
            <a:r>
              <a:rPr lang="ja-JP" altLang="en-US" smtClean="0">
                <a:latin typeface="Gill Sans MT" pitchFamily="1" charset="0"/>
              </a:rPr>
              <a:t>“</a:t>
            </a:r>
            <a:r>
              <a:rPr lang="en-US" altLang="ja-JP" smtClean="0">
                <a:latin typeface="Gill Sans MT" pitchFamily="1" charset="0"/>
              </a:rPr>
              <a:t>default name server</a:t>
            </a:r>
            <a:r>
              <a:rPr lang="ja-JP" altLang="en-US" smtClean="0">
                <a:latin typeface="Gill Sans MT" pitchFamily="1" charset="0"/>
              </a:rPr>
              <a:t>”</a:t>
            </a:r>
            <a:endParaRPr lang="en-US" altLang="ja-JP" smtClean="0">
              <a:latin typeface="Gill Sans MT" pitchFamily="1" charset="0"/>
            </a:endParaRPr>
          </a:p>
          <a:p>
            <a:r>
              <a:rPr lang="en-US" altLang="tr-TR" smtClean="0">
                <a:latin typeface="Gill Sans MT" pitchFamily="1" charset="0"/>
              </a:rPr>
              <a:t>when host makes DNS query, query is sent to its local DNS server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has local cache of recent name-to-address translation pairs (but may be out of date!)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acts as proxy, forwards query into hierarchy</a:t>
            </a:r>
          </a:p>
          <a:p>
            <a:pPr lvl="1"/>
            <a:endParaRPr lang="en-US" altLang="tr-TR" smtClean="0">
              <a:latin typeface="Gill Sans MT" pitchFamily="1" charset="0"/>
            </a:endParaRPr>
          </a:p>
        </p:txBody>
      </p:sp>
      <p:pic>
        <p:nvPicPr>
          <p:cNvPr id="180229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63" y="969963"/>
            <a:ext cx="5548312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22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EA5EDD6B-688A-498F-B3FE-BF59D764DA9D}" type="slidenum">
              <a:rPr lang="en-US" altLang="tr-TR" sz="1200">
                <a:latin typeface="Tahoma" panose="020B0604030504040204" pitchFamily="34" charset="0"/>
              </a:rPr>
              <a:pPr/>
              <a:t>67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82275" name="Picture 7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2276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requesting host</a:t>
            </a:r>
            <a:endParaRPr lang="en-US" altLang="tr-TR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>
                <a:solidFill>
                  <a:srgbClr val="000099"/>
                </a:solidFill>
              </a:rPr>
              <a:t>cis.poly.edu</a:t>
            </a:r>
          </a:p>
        </p:txBody>
      </p:sp>
      <p:sp>
        <p:nvSpPr>
          <p:cNvPr id="182277" name="Text Box 6"/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/>
              <a:t>gaia.cs.umass.edu</a:t>
            </a:r>
          </a:p>
        </p:txBody>
      </p:sp>
      <p:sp>
        <p:nvSpPr>
          <p:cNvPr id="182278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root DNS server</a:t>
            </a:r>
            <a:endParaRPr lang="en-US" altLang="tr-TR" sz="1600"/>
          </a:p>
        </p:txBody>
      </p:sp>
      <p:sp>
        <p:nvSpPr>
          <p:cNvPr id="202770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2771" name="Line 19"/>
          <p:cNvSpPr>
            <a:spLocks noChangeShapeType="1"/>
          </p:cNvSpPr>
          <p:nvPr/>
        </p:nvSpPr>
        <p:spPr bwMode="auto">
          <a:xfrm flipV="1">
            <a:off x="5400675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2772" name="Line 20"/>
          <p:cNvSpPr>
            <a:spLocks noChangeShapeType="1"/>
          </p:cNvSpPr>
          <p:nvPr/>
        </p:nvSpPr>
        <p:spPr bwMode="auto">
          <a:xfrm flipV="1">
            <a:off x="5686425" y="2382838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2773" name="Line 21"/>
          <p:cNvSpPr>
            <a:spLocks noChangeShapeType="1"/>
          </p:cNvSpPr>
          <p:nvPr/>
        </p:nvSpPr>
        <p:spPr bwMode="auto">
          <a:xfrm flipH="1" flipV="1">
            <a:off x="5686425" y="2554288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2774" name="Line 22"/>
          <p:cNvSpPr>
            <a:spLocks noChangeShapeType="1"/>
          </p:cNvSpPr>
          <p:nvPr/>
        </p:nvSpPr>
        <p:spPr bwMode="auto">
          <a:xfrm flipH="1">
            <a:off x="5610225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2775" name="Line 23"/>
          <p:cNvSpPr>
            <a:spLocks noChangeShapeType="1"/>
          </p:cNvSpPr>
          <p:nvPr/>
        </p:nvSpPr>
        <p:spPr bwMode="auto">
          <a:xfrm>
            <a:off x="5476875" y="2933700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grpSp>
        <p:nvGrpSpPr>
          <p:cNvPr id="182285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82439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82440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local DNS server</a:t>
              </a:r>
              <a:endParaRPr lang="en-US" altLang="tr-TR" sz="24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 i="1">
                  <a:solidFill>
                    <a:srgbClr val="000099"/>
                  </a:solidFill>
                </a:rPr>
                <a:t>dns.poly.edu</a:t>
              </a:r>
            </a:p>
          </p:txBody>
        </p:sp>
      </p:grpSp>
      <p:sp>
        <p:nvSpPr>
          <p:cNvPr id="202779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1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202780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2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202781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3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202782" name="Text Box 30"/>
          <p:cNvSpPr txBox="1">
            <a:spLocks noChangeArrowheads="1"/>
          </p:cNvSpPr>
          <p:nvPr/>
        </p:nvSpPr>
        <p:spPr bwMode="auto">
          <a:xfrm>
            <a:off x="6292850" y="20859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4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202783" name="Text Box 31"/>
          <p:cNvSpPr txBox="1">
            <a:spLocks noChangeArrowheads="1"/>
          </p:cNvSpPr>
          <p:nvPr/>
        </p:nvSpPr>
        <p:spPr bwMode="auto">
          <a:xfrm>
            <a:off x="6323013" y="2573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5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202784" name="Text Box 32"/>
          <p:cNvSpPr txBox="1">
            <a:spLocks noChangeArrowheads="1"/>
          </p:cNvSpPr>
          <p:nvPr/>
        </p:nvSpPr>
        <p:spPr bwMode="auto">
          <a:xfrm>
            <a:off x="6919913" y="36131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6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82292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authoritative DNS server</a:t>
            </a:r>
            <a:endParaRPr lang="en-US" altLang="tr-TR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b="1"/>
              <a:t>dns.cs.umass.edu</a:t>
            </a:r>
            <a:endParaRPr lang="en-US" altLang="tr-TR" sz="1600"/>
          </a:p>
        </p:txBody>
      </p:sp>
      <p:sp>
        <p:nvSpPr>
          <p:cNvPr id="202813" name="Text Box 61"/>
          <p:cNvSpPr txBox="1">
            <a:spLocks noChangeArrowheads="1"/>
          </p:cNvSpPr>
          <p:nvPr/>
        </p:nvSpPr>
        <p:spPr bwMode="auto">
          <a:xfrm>
            <a:off x="6292850" y="36433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7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202814" name="Text Box 62"/>
          <p:cNvSpPr txBox="1">
            <a:spLocks noChangeArrowheads="1"/>
          </p:cNvSpPr>
          <p:nvPr/>
        </p:nvSpPr>
        <p:spPr bwMode="auto">
          <a:xfrm>
            <a:off x="5549900" y="37909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8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202815" name="Line 63"/>
          <p:cNvSpPr>
            <a:spLocks noChangeShapeType="1"/>
          </p:cNvSpPr>
          <p:nvPr/>
        </p:nvSpPr>
        <p:spPr bwMode="auto">
          <a:xfrm>
            <a:off x="5619750" y="2714625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2816" name="Line 64"/>
          <p:cNvSpPr>
            <a:spLocks noChangeShapeType="1"/>
          </p:cNvSpPr>
          <p:nvPr/>
        </p:nvSpPr>
        <p:spPr bwMode="auto">
          <a:xfrm flipH="1" flipV="1">
            <a:off x="5580063" y="2840038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82297" name="Text Box 65"/>
          <p:cNvSpPr txBox="1">
            <a:spLocks noChangeArrowheads="1"/>
          </p:cNvSpPr>
          <p:nvPr/>
        </p:nvSpPr>
        <p:spPr bwMode="auto">
          <a:xfrm>
            <a:off x="6551613" y="1852613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TLD DNS server</a:t>
            </a:r>
            <a:endParaRPr lang="en-US" altLang="tr-TR" sz="1600"/>
          </a:p>
        </p:txBody>
      </p:sp>
      <p:sp>
        <p:nvSpPr>
          <p:cNvPr id="182298" name="Rectangle 66"/>
          <p:cNvSpPr>
            <a:spLocks noGrp="1" noChangeArrowheads="1"/>
          </p:cNvSpPr>
          <p:nvPr>
            <p:ph type="title"/>
          </p:nvPr>
        </p:nvSpPr>
        <p:spPr>
          <a:xfrm>
            <a:off x="533400" y="217488"/>
            <a:ext cx="4910138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tr-TR" sz="4000" smtClean="0">
                <a:latin typeface="Gill Sans MT" pitchFamily="1" charset="0"/>
              </a:rPr>
              <a:t>DNS name </a:t>
            </a:r>
            <a:br>
              <a:rPr lang="en-US" altLang="tr-TR" sz="4000" smtClean="0">
                <a:latin typeface="Gill Sans MT" pitchFamily="1" charset="0"/>
              </a:rPr>
            </a:br>
            <a:r>
              <a:rPr lang="en-US" altLang="tr-TR" sz="4000" smtClean="0">
                <a:latin typeface="Gill Sans MT" pitchFamily="1" charset="0"/>
              </a:rPr>
              <a:t>resolution example</a:t>
            </a:r>
          </a:p>
        </p:txBody>
      </p:sp>
      <p:sp>
        <p:nvSpPr>
          <p:cNvPr id="182299" name="Rectangle 67"/>
          <p:cNvSpPr>
            <a:spLocks noGrp="1" noChangeArrowheads="1"/>
          </p:cNvSpPr>
          <p:nvPr>
            <p:ph type="body" sz="half" idx="1"/>
          </p:nvPr>
        </p:nvSpPr>
        <p:spPr>
          <a:xfrm>
            <a:off x="431800" y="1725613"/>
            <a:ext cx="3565525" cy="464820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host at cis.poly.edu wants IP address for gaia.cs.umass.edu</a:t>
            </a:r>
          </a:p>
        </p:txBody>
      </p:sp>
      <p:sp>
        <p:nvSpPr>
          <p:cNvPr id="182300" name="Rectangle 69"/>
          <p:cNvSpPr>
            <a:spLocks noChangeArrowheads="1"/>
          </p:cNvSpPr>
          <p:nvPr/>
        </p:nvSpPr>
        <p:spPr bwMode="auto">
          <a:xfrm>
            <a:off x="582613" y="3094038"/>
            <a:ext cx="3478212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i="1">
                <a:solidFill>
                  <a:srgbClr val="CC0000"/>
                </a:solidFill>
                <a:latin typeface="Gill Sans MT" pitchFamily="1" charset="0"/>
              </a:rPr>
              <a:t>iterated query: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contacted server replies with name of server to contact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ja-JP" altLang="en-US" sz="2400">
                <a:latin typeface="Gill Sans MT" pitchFamily="1" charset="0"/>
              </a:rPr>
              <a:t>“</a:t>
            </a:r>
            <a:r>
              <a:rPr lang="en-US" altLang="ja-JP" sz="2400">
                <a:latin typeface="Gill Sans MT" pitchFamily="1" charset="0"/>
              </a:rPr>
              <a:t>I don</a:t>
            </a:r>
            <a:r>
              <a:rPr lang="ja-JP" altLang="en-US" sz="2400">
                <a:latin typeface="Gill Sans MT" pitchFamily="1" charset="0"/>
              </a:rPr>
              <a:t>’</a:t>
            </a:r>
            <a:r>
              <a:rPr lang="en-US" altLang="ja-JP" sz="2400">
                <a:latin typeface="Gill Sans MT" pitchFamily="1" charset="0"/>
              </a:rPr>
              <a:t>t know this name, but ask this server</a:t>
            </a:r>
            <a:r>
              <a:rPr lang="ja-JP" altLang="en-US" sz="2400">
                <a:latin typeface="Gill Sans MT" pitchFamily="1" charset="0"/>
              </a:rPr>
              <a:t>”</a:t>
            </a:r>
            <a:endParaRPr lang="en-US" altLang="tr-TR" sz="2400">
              <a:latin typeface="Gill Sans MT" pitchFamily="1" charset="0"/>
            </a:endParaRPr>
          </a:p>
        </p:txBody>
      </p:sp>
      <p:grpSp>
        <p:nvGrpSpPr>
          <p:cNvPr id="182301" name="Group 86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82437" name="Picture 8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438" name="Freeform 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82302" name="Group 89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82435" name="Picture 9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436" name="Freeform 9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82303" name="Group 125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82403" name="Freeform 12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404" name="Rectangle 12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405" name="Freeform 12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406" name="Freeform 12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407" name="Rectangle 13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408" name="Group 13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2433" name="AutoShape 13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434" name="AutoShape 133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409" name="Rectangle 13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410" name="Group 13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2431" name="AutoShape 13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432" name="AutoShape 13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411" name="Rectangle 13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412" name="Rectangle 13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413" name="Group 14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2429" name="AutoShape 1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430" name="AutoShape 1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414" name="Freeform 14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82415" name="Group 14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2427" name="AutoShape 14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428" name="AutoShape 146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416" name="Rectangle 14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417" name="Freeform 14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418" name="Freeform 14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419" name="Oval 15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420" name="Freeform 15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421" name="AutoShape 15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422" name="AutoShape 15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423" name="Oval 15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424" name="Oval 15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2425" name="Oval 15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426" name="Rectangle 15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82304" name="Group 158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82371" name="Freeform 15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72" name="Rectangle 160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73" name="Freeform 16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74" name="Freeform 16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75" name="Rectangle 163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376" name="Group 16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2401" name="AutoShape 16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402" name="AutoShape 166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77" name="Rectangle 167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378" name="Group 16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2399" name="AutoShape 1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400" name="AutoShape 170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79" name="Rectangle 171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80" name="Rectangle 172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381" name="Group 17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2397" name="AutoShape 17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98" name="AutoShape 17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82" name="Freeform 17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82383" name="Group 17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2395" name="AutoShape 178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96" name="AutoShape 179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84" name="Rectangle 180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85" name="Freeform 18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86" name="Freeform 18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87" name="Oval 183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88" name="Freeform 18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89" name="AutoShape 185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90" name="AutoShape 186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91" name="Oval 187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92" name="Oval 188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2393" name="Oval 189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94" name="Rectangle 190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82305" name="Group 224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82339" name="Freeform 22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40" name="Rectangle 226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41" name="Freeform 22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42" name="Freeform 22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43" name="Rectangle 229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344" name="Group 23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2369" name="AutoShape 231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70" name="AutoShape 232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45" name="Rectangle 233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346" name="Group 23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2367" name="AutoShape 235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68" name="AutoShape 23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47" name="Rectangle 237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48" name="Rectangle 238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349" name="Group 23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2365" name="AutoShape 24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66" name="AutoShape 24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50" name="Freeform 24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82351" name="Group 24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2363" name="AutoShape 244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64" name="AutoShape 245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52" name="Rectangle 246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53" name="Freeform 24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54" name="Freeform 24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55" name="Oval 249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56" name="Freeform 25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57" name="AutoShape 251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58" name="AutoShape 252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59" name="Oval 253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60" name="Oval 254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2361" name="Oval 255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62" name="Rectangle 256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82306" name="Group 257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82307" name="Freeform 2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08" name="Rectangle 259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09" name="Freeform 2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10" name="Freeform 2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11" name="Rectangle 262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312" name="Group 2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2337" name="AutoShape 26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38" name="AutoShape 265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13" name="Rectangle 266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314" name="Group 2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2335" name="AutoShape 268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36" name="AutoShape 26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15" name="Rectangle 270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16" name="Rectangle 271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2317" name="Group 2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2333" name="AutoShape 27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34" name="AutoShape 274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18" name="Freeform 2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82319" name="Group 2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2331" name="AutoShape 277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2332" name="AutoShape 278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2320" name="Rectangle 279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21" name="Freeform 2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22" name="Freeform 2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23" name="Oval 282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24" name="Freeform 2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2325" name="AutoShape 28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26" name="AutoShape 285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27" name="Oval 286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28" name="Oval 287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2329" name="Oval 288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2330" name="Rectangle 289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43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B9036AE5-B114-42D5-BDB9-BDCEF9D2A8BE}" type="slidenum">
              <a:rPr lang="en-US" altLang="tr-TR" sz="1200">
                <a:latin typeface="Tahoma" panose="020B0604030504040204" pitchFamily="34" charset="0"/>
              </a:rPr>
              <a:pPr/>
              <a:t>68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84323" name="Text Box 24"/>
          <p:cNvSpPr txBox="1">
            <a:spLocks noChangeArrowheads="1"/>
          </p:cNvSpPr>
          <p:nvPr/>
        </p:nvSpPr>
        <p:spPr bwMode="auto">
          <a:xfrm>
            <a:off x="7462838" y="32575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4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84324" name="Text Box 25"/>
          <p:cNvSpPr txBox="1">
            <a:spLocks noChangeArrowheads="1"/>
          </p:cNvSpPr>
          <p:nvPr/>
        </p:nvSpPr>
        <p:spPr bwMode="auto">
          <a:xfrm>
            <a:off x="7005638" y="33337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5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84325" name="Text Box 26"/>
          <p:cNvSpPr txBox="1">
            <a:spLocks noChangeArrowheads="1"/>
          </p:cNvSpPr>
          <p:nvPr/>
        </p:nvSpPr>
        <p:spPr bwMode="auto">
          <a:xfrm>
            <a:off x="6724650" y="18176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6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84326" name="Line 60"/>
          <p:cNvSpPr>
            <a:spLocks noChangeShapeType="1"/>
          </p:cNvSpPr>
          <p:nvPr/>
        </p:nvSpPr>
        <p:spPr bwMode="auto">
          <a:xfrm>
            <a:off x="7440613" y="2941638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84327" name="Line 61"/>
          <p:cNvSpPr>
            <a:spLocks noChangeShapeType="1"/>
          </p:cNvSpPr>
          <p:nvPr/>
        </p:nvSpPr>
        <p:spPr bwMode="auto">
          <a:xfrm flipH="1" flipV="1">
            <a:off x="7319963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84328" name="Line 62"/>
          <p:cNvSpPr>
            <a:spLocks noChangeShapeType="1"/>
          </p:cNvSpPr>
          <p:nvPr/>
        </p:nvSpPr>
        <p:spPr bwMode="auto">
          <a:xfrm flipH="1" flipV="1">
            <a:off x="6799263" y="1541463"/>
            <a:ext cx="458787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84329" name="Text Box 63"/>
          <p:cNvSpPr txBox="1">
            <a:spLocks noChangeArrowheads="1"/>
          </p:cNvSpPr>
          <p:nvPr/>
        </p:nvSpPr>
        <p:spPr bwMode="auto">
          <a:xfrm>
            <a:off x="7143750" y="13906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3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84330" name="Rectangle 67"/>
          <p:cNvSpPr>
            <a:spLocks noChangeArrowheads="1"/>
          </p:cNvSpPr>
          <p:nvPr/>
        </p:nvSpPr>
        <p:spPr bwMode="auto">
          <a:xfrm>
            <a:off x="468313" y="1687513"/>
            <a:ext cx="3162300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i="1">
                <a:solidFill>
                  <a:srgbClr val="CC0000"/>
                </a:solidFill>
                <a:latin typeface="Comic Sans MS" panose="030F0702030302020204" pitchFamily="66" charset="0"/>
              </a:rPr>
              <a:t>recursive query: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puts burden of name resolution on contacted name server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heavy load at upper levels of hierarchy?</a:t>
            </a:r>
          </a:p>
        </p:txBody>
      </p:sp>
      <p:sp>
        <p:nvSpPr>
          <p:cNvPr id="184331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requesting host</a:t>
            </a:r>
            <a:endParaRPr lang="en-US" altLang="tr-TR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>
                <a:solidFill>
                  <a:srgbClr val="000099"/>
                </a:solidFill>
              </a:rPr>
              <a:t>cis.poly.edu</a:t>
            </a:r>
          </a:p>
        </p:txBody>
      </p:sp>
      <p:sp>
        <p:nvSpPr>
          <p:cNvPr id="184332" name="Text Box 6"/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/>
              <a:t>gaia.cs.umass.edu</a:t>
            </a:r>
          </a:p>
        </p:txBody>
      </p:sp>
      <p:sp>
        <p:nvSpPr>
          <p:cNvPr id="184333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root DNS server</a:t>
            </a:r>
            <a:endParaRPr lang="en-US" altLang="tr-TR" sz="1600"/>
          </a:p>
        </p:txBody>
      </p:sp>
      <p:sp>
        <p:nvSpPr>
          <p:cNvPr id="184334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84335" name="Line 19"/>
          <p:cNvSpPr>
            <a:spLocks noChangeShapeType="1"/>
          </p:cNvSpPr>
          <p:nvPr/>
        </p:nvSpPr>
        <p:spPr bwMode="auto">
          <a:xfrm flipV="1">
            <a:off x="5391150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84336" name="Line 22"/>
          <p:cNvSpPr>
            <a:spLocks noChangeShapeType="1"/>
          </p:cNvSpPr>
          <p:nvPr/>
        </p:nvSpPr>
        <p:spPr bwMode="auto">
          <a:xfrm flipH="1">
            <a:off x="5619750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184337" name="Line 23"/>
          <p:cNvSpPr>
            <a:spLocks noChangeShapeType="1"/>
          </p:cNvSpPr>
          <p:nvPr/>
        </p:nvSpPr>
        <p:spPr bwMode="auto">
          <a:xfrm>
            <a:off x="5476875" y="2944813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grpSp>
        <p:nvGrpSpPr>
          <p:cNvPr id="184338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84486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 sz="2400"/>
            </a:p>
          </p:txBody>
        </p:sp>
        <p:sp>
          <p:nvSpPr>
            <p:cNvPr id="184487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/>
                <a:t>local DNS server</a:t>
              </a:r>
              <a:endParaRPr lang="en-US" altLang="tr-TR" sz="24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 i="1">
                  <a:solidFill>
                    <a:srgbClr val="000099"/>
                  </a:solidFill>
                </a:rPr>
                <a:t>dns.poly.edu</a:t>
              </a:r>
            </a:p>
          </p:txBody>
        </p:sp>
      </p:grpSp>
      <p:sp>
        <p:nvSpPr>
          <p:cNvPr id="184339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1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84340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2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84341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7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84342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/>
              <a:t>authoritative DNS server</a:t>
            </a:r>
            <a:endParaRPr lang="en-US" altLang="tr-TR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b="1"/>
              <a:t>dns.cs.umass.edu</a:t>
            </a:r>
            <a:endParaRPr lang="en-US" altLang="tr-TR" sz="1600"/>
          </a:p>
        </p:txBody>
      </p:sp>
      <p:sp>
        <p:nvSpPr>
          <p:cNvPr id="184343" name="Text Box 62"/>
          <p:cNvSpPr txBox="1">
            <a:spLocks noChangeArrowheads="1"/>
          </p:cNvSpPr>
          <p:nvPr/>
        </p:nvSpPr>
        <p:spPr bwMode="auto">
          <a:xfrm>
            <a:off x="5549900" y="3781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CC0000"/>
                </a:solidFill>
              </a:rPr>
              <a:t>8</a:t>
            </a:r>
            <a:endParaRPr lang="en-US" altLang="tr-TR" sz="2400">
              <a:solidFill>
                <a:srgbClr val="CC0000"/>
              </a:solidFill>
            </a:endParaRPr>
          </a:p>
        </p:txBody>
      </p:sp>
      <p:sp>
        <p:nvSpPr>
          <p:cNvPr id="184344" name="Line 62"/>
          <p:cNvSpPr>
            <a:spLocks noChangeShapeType="1"/>
          </p:cNvSpPr>
          <p:nvPr/>
        </p:nvSpPr>
        <p:spPr bwMode="auto">
          <a:xfrm flipH="1" flipV="1">
            <a:off x="6853238" y="1333500"/>
            <a:ext cx="600075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pic>
        <p:nvPicPr>
          <p:cNvPr id="184345" name="Picture 1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46" name="Rectangle 66"/>
          <p:cNvSpPr>
            <a:spLocks noChangeArrowheads="1"/>
          </p:cNvSpPr>
          <p:nvPr/>
        </p:nvSpPr>
        <p:spPr bwMode="auto">
          <a:xfrm>
            <a:off x="533400" y="217488"/>
            <a:ext cx="4910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4000">
                <a:solidFill>
                  <a:srgbClr val="000099"/>
                </a:solidFill>
                <a:latin typeface="Gill Sans MT" pitchFamily="1" charset="0"/>
              </a:rPr>
              <a:t>DNS name </a:t>
            </a:r>
            <a:br>
              <a:rPr lang="en-US" altLang="tr-TR" sz="4000">
                <a:solidFill>
                  <a:srgbClr val="000099"/>
                </a:solidFill>
                <a:latin typeface="Gill Sans MT" pitchFamily="1" charset="0"/>
              </a:rPr>
            </a:br>
            <a:r>
              <a:rPr lang="en-US" altLang="tr-TR" sz="4000">
                <a:solidFill>
                  <a:srgbClr val="000099"/>
                </a:solidFill>
                <a:latin typeface="Gill Sans MT" pitchFamily="1" charset="0"/>
              </a:rPr>
              <a:t>resolution example</a:t>
            </a:r>
          </a:p>
        </p:txBody>
      </p:sp>
      <p:sp>
        <p:nvSpPr>
          <p:cNvPr id="184347" name="Text Box 65"/>
          <p:cNvSpPr txBox="1">
            <a:spLocks noChangeArrowheads="1"/>
          </p:cNvSpPr>
          <p:nvPr/>
        </p:nvSpPr>
        <p:spPr bwMode="auto">
          <a:xfrm>
            <a:off x="7600950" y="2287588"/>
            <a:ext cx="1325563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TLD DNS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server</a:t>
            </a:r>
            <a:endParaRPr lang="en-US" altLang="tr-TR" sz="1600"/>
          </a:p>
        </p:txBody>
      </p:sp>
      <p:grpSp>
        <p:nvGrpSpPr>
          <p:cNvPr id="184348" name="Group 140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84484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485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84349" name="Group 143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84482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4483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84350" name="Group 146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84450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51" name="Rectangle 148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52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53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54" name="Rectangle 151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455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4480" name="AutoShape 153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81" name="AutoShape 154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456" name="Rectangle 155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457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4478" name="AutoShape 157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79" name="AutoShape 15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458" name="Rectangle 159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59" name="Rectangle 160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460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4476" name="AutoShape 16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77" name="AutoShape 16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461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84462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4474" name="AutoShape 166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75" name="AutoShape 167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463" name="Rectangle 168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64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65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66" name="Oval 171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67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68" name="AutoShape 173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69" name="AutoShape 174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70" name="Oval 175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71" name="Oval 176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4472" name="Oval 177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73" name="Rectangle 178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84351" name="Group 212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84418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19" name="Rectangle 214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20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21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22" name="Rectangle 217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423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4448" name="AutoShape 219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49" name="AutoShape 220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424" name="Rectangle 221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425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4446" name="AutoShape 223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47" name="AutoShape 224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426" name="Rectangle 225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27" name="Rectangle 226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428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4444" name="AutoShape 22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45" name="AutoShape 229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429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84430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4442" name="AutoShape 232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43" name="AutoShape 233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431" name="Rectangle 234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32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33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34" name="Oval 237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35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36" name="AutoShape 239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37" name="AutoShape 240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38" name="Oval 241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39" name="Oval 242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4440" name="Oval 243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41" name="Rectangle 244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84352" name="Group 245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84386" name="Freeform 24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387" name="Rectangle 24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88" name="Freeform 24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389" name="Freeform 24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390" name="Rectangle 25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391" name="Group 25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4416" name="AutoShape 25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17" name="AutoShape 253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392" name="Rectangle 25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393" name="Group 25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4414" name="AutoShape 25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15" name="AutoShape 25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394" name="Rectangle 25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95" name="Rectangle 25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396" name="Group 26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4412" name="AutoShape 26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13" name="AutoShape 26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397" name="Freeform 26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84398" name="Group 26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4410" name="AutoShape 26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411" name="AutoShape 266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399" name="Rectangle 26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00" name="Freeform 26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01" name="Freeform 26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02" name="Oval 27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03" name="Freeform 27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404" name="AutoShape 27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05" name="AutoShape 27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06" name="Oval 27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07" name="Oval 27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4408" name="Oval 27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409" name="Rectangle 27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184353" name="Group 311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84354" name="Freeform 31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355" name="Rectangle 313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56" name="Freeform 31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357" name="Freeform 31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358" name="Rectangle 316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359" name="Group 31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4384" name="AutoShape 31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385" name="AutoShape 319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360" name="Rectangle 320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361" name="Group 32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4382" name="AutoShape 322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383" name="AutoShape 323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362" name="Rectangle 324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63" name="Rectangle 325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184364" name="Group 32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4380" name="AutoShape 32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381" name="AutoShape 328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365" name="Freeform 32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84366" name="Group 33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4378" name="AutoShape 331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84379" name="AutoShape 332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184367" name="Rectangle 333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68" name="Freeform 33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369" name="Freeform 33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370" name="Oval 336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71" name="Freeform 33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84372" name="AutoShape 338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73" name="AutoShape 339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74" name="Oval 340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75" name="Oval 341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4376" name="Oval 342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84377" name="Rectangle 343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63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46147F65-1CDF-4366-BD17-89928A8C866C}" type="slidenum">
              <a:rPr lang="en-US" altLang="tr-TR" sz="1200">
                <a:latin typeface="Tahoma" panose="020B0604030504040204" pitchFamily="34" charset="0"/>
              </a:rPr>
              <a:pPr/>
              <a:t>69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8637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" y="8620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37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46050"/>
            <a:ext cx="7772400" cy="969963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DNS: caching, updating records</a:t>
            </a:r>
          </a:p>
        </p:txBody>
      </p:sp>
      <p:sp>
        <p:nvSpPr>
          <p:cNvPr id="18637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19125" y="1438275"/>
            <a:ext cx="7926388" cy="4733925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once (any) name server learns mapping, it </a:t>
            </a:r>
            <a:r>
              <a:rPr lang="en-US" altLang="tr-TR" i="1" smtClean="0">
                <a:solidFill>
                  <a:srgbClr val="000099"/>
                </a:solidFill>
                <a:latin typeface="Gill Sans MT" pitchFamily="1" charset="0"/>
              </a:rPr>
              <a:t>caches</a:t>
            </a:r>
            <a:r>
              <a:rPr lang="en-US" altLang="tr-TR" smtClean="0">
                <a:latin typeface="Gill Sans MT" pitchFamily="1" charset="0"/>
              </a:rPr>
              <a:t> mapping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cache entries timeout (disappear) after some time (TTL)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TLD servers typically cached in local name servers</a:t>
            </a:r>
          </a:p>
          <a:p>
            <a:pPr lvl="2"/>
            <a:r>
              <a:rPr lang="en-US" altLang="tr-TR" smtClean="0">
                <a:latin typeface="Gill Sans MT" pitchFamily="1" charset="0"/>
              </a:rPr>
              <a:t>thus root name servers not often visited</a:t>
            </a:r>
            <a:endParaRPr lang="en-US" altLang="tr-TR" smtClean="0"/>
          </a:p>
          <a:p>
            <a:r>
              <a:rPr lang="en-US" altLang="tr-TR" smtClean="0">
                <a:latin typeface="Gill Sans MT" pitchFamily="1" charset="0"/>
              </a:rPr>
              <a:t>cached entries may be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out-of-date</a:t>
            </a:r>
            <a:r>
              <a:rPr lang="en-US" altLang="tr-TR" smtClean="0">
                <a:latin typeface="Gill Sans MT" pitchFamily="1" charset="0"/>
              </a:rPr>
              <a:t> (best effort name-to-address translation!)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if name host changes IP address, may not be known Internet-wide until all TTLs expire</a:t>
            </a:r>
          </a:p>
          <a:p>
            <a:r>
              <a:rPr lang="en-US" altLang="tr-TR" smtClean="0">
                <a:latin typeface="Gill Sans MT" pitchFamily="1" charset="0"/>
              </a:rPr>
              <a:t>update/notify mechanisms proposed IETF standard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RFC 2136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04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FF7AFA7C-A728-4E70-A631-0FA3F52F1D56}" type="slidenum">
              <a:rPr lang="en-US" altLang="tr-TR" sz="1200">
                <a:latin typeface="Tahoma" panose="020B0604030504040204" pitchFamily="34" charset="0"/>
              </a:rPr>
              <a:pPr/>
              <a:t>7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grpSp>
        <p:nvGrpSpPr>
          <p:cNvPr id="60419" name="Group 582"/>
          <p:cNvGrpSpPr>
            <a:grpSpLocks/>
          </p:cNvGrpSpPr>
          <p:nvPr/>
        </p:nvGrpSpPr>
        <p:grpSpPr bwMode="auto">
          <a:xfrm>
            <a:off x="542925" y="1492250"/>
            <a:ext cx="3540125" cy="4545013"/>
            <a:chOff x="3277" y="974"/>
            <a:chExt cx="2230" cy="2863"/>
          </a:xfrm>
        </p:grpSpPr>
        <p:sp>
          <p:nvSpPr>
            <p:cNvPr id="60426" name="Freeform 583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314 w 1036"/>
                <a:gd name="T1" fmla="*/ 11 h 675"/>
                <a:gd name="T2" fmla="*/ 793 w 1036"/>
                <a:gd name="T3" fmla="*/ 53 h 675"/>
                <a:gd name="T4" fmla="*/ 419 w 1036"/>
                <a:gd name="T5" fmla="*/ 129 h 675"/>
                <a:gd name="T6" fmla="*/ 312 w 1036"/>
                <a:gd name="T7" fmla="*/ 229 h 675"/>
                <a:gd name="T8" fmla="*/ 43 w 1036"/>
                <a:gd name="T9" fmla="*/ 297 h 675"/>
                <a:gd name="T10" fmla="*/ 35 w 1036"/>
                <a:gd name="T11" fmla="*/ 459 h 675"/>
                <a:gd name="T12" fmla="*/ 267 w 1036"/>
                <a:gd name="T13" fmla="*/ 489 h 675"/>
                <a:gd name="T14" fmla="*/ 932 w 1036"/>
                <a:gd name="T15" fmla="*/ 489 h 675"/>
                <a:gd name="T16" fmla="*/ 1213 w 1036"/>
                <a:gd name="T17" fmla="*/ 555 h 675"/>
                <a:gd name="T18" fmla="*/ 1527 w 1036"/>
                <a:gd name="T19" fmla="*/ 657 h 675"/>
                <a:gd name="T20" fmla="*/ 1766 w 1036"/>
                <a:gd name="T21" fmla="*/ 661 h 675"/>
                <a:gd name="T22" fmla="*/ 1931 w 1036"/>
                <a:gd name="T23" fmla="*/ 603 h 675"/>
                <a:gd name="T24" fmla="*/ 2015 w 1036"/>
                <a:gd name="T25" fmla="*/ 445 h 675"/>
                <a:gd name="T26" fmla="*/ 2067 w 1036"/>
                <a:gd name="T27" fmla="*/ 291 h 675"/>
                <a:gd name="T28" fmla="*/ 2073 w 1036"/>
                <a:gd name="T29" fmla="*/ 107 h 675"/>
                <a:gd name="T30" fmla="*/ 1895 w 1036"/>
                <a:gd name="T31" fmla="*/ 17 h 675"/>
                <a:gd name="T32" fmla="*/ 1574 w 1036"/>
                <a:gd name="T33" fmla="*/ 3 h 675"/>
                <a:gd name="T34" fmla="*/ 1314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60427" name="Group 584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60801" name="Rectangle 585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802" name="AutoShape 586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60428" name="Freeform 587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29" name="Line 588"/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60430" name="Line 589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60431" name="Line 590"/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60432" name="Line 592"/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33" name="Line 593"/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34" name="Line 596"/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35" name="Line 597"/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36" name="Line 598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37" name="Line 600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38" name="Line 601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60439" name="Group 602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60799" name="Picture 603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0800" name="Picture 604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0440" name="Freeform 605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41" name="Freeform 606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42311 w 765"/>
                <a:gd name="T1" fmla="*/ 2813 h 459"/>
                <a:gd name="T2" fmla="*/ 28673 w 765"/>
                <a:gd name="T3" fmla="*/ 19976 h 459"/>
                <a:gd name="T4" fmla="*/ 9592 w 765"/>
                <a:gd name="T5" fmla="*/ 28431 h 459"/>
                <a:gd name="T6" fmla="*/ 1371 w 765"/>
                <a:gd name="T7" fmla="*/ 95805 h 459"/>
                <a:gd name="T8" fmla="*/ 17940 w 765"/>
                <a:gd name="T9" fmla="*/ 126584 h 459"/>
                <a:gd name="T10" fmla="*/ 34487 w 765"/>
                <a:gd name="T11" fmla="*/ 121332 h 459"/>
                <a:gd name="T12" fmla="*/ 58210 w 765"/>
                <a:gd name="T13" fmla="*/ 126584 h 459"/>
                <a:gd name="T14" fmla="*/ 69657 w 765"/>
                <a:gd name="T15" fmla="*/ 123646 h 459"/>
                <a:gd name="T16" fmla="*/ 74979 w 765"/>
                <a:gd name="T17" fmla="*/ 106087 h 459"/>
                <a:gd name="T18" fmla="*/ 74848 w 765"/>
                <a:gd name="T19" fmla="*/ 45030 h 459"/>
                <a:gd name="T20" fmla="*/ 66057 w 765"/>
                <a:gd name="T21" fmla="*/ 9823 h 459"/>
                <a:gd name="T22" fmla="*/ 42311 w 765"/>
                <a:gd name="T23" fmla="*/ 2813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42" name="Line 607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43" name="Line 608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44" name="Line 609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45" name="Line 610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46" name="Line 611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47" name="Line 612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48" name="Line 613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49" name="Line 614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50" name="Line 615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51" name="Line 616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52" name="Line 617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53" name="Line 618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54" name="Line 619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55" name="Line 620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56" name="Line 621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57" name="Line 622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0458" name="Line 623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60459" name="Group 624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60782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83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84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85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86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87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88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89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90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91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92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93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94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95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96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0797" name="Oval 640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pic>
            <p:nvPicPr>
              <p:cNvPr id="60798" name="Picture 641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0460" name="Group 642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60773" name="Line 643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74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75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76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77" name="Group 647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60780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81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78" name="Line 650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79" name="Line 651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61" name="Group 652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6076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6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6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68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771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72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69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70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62" name="Group 661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6075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5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5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60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763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64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61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62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63" name="Group 670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607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52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755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56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53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54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64" name="Group 679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6074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4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4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44" name="Group 68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747" name="Freeform 68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48" name="Freeform 68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45" name="Line 68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46" name="Line 68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65" name="Group 688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6073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3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3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36" name="Group 69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739" name="Freeform 69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40" name="Freeform 69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37" name="Line 69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38" name="Line 69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60466" name="Line 697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60467" name="Group 698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6072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2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2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28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731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32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29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30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68" name="Group 7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6071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1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1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20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723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24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21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22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69" name="Group 716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6070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1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1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12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715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16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13" name="Line 7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14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70" name="Group 725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6070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0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0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704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707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08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705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706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71" name="Group 734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6069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69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69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696" name="Group 7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699" name="Freeform 7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700" name="Freeform 7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697" name="Line 7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698" name="Line 7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72" name="Group 743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6068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68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68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0688" name="Group 7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691" name="Freeform 7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92" name="Freeform 7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689" name="Line 7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690" name="Line 7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73" name="Group 752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60671" name="Group 75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60673" name="Freeform 75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74" name="Freeform 75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75" name="Freeform 75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76" name="Freeform 75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77" name="Freeform 75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78" name="Freeform 75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79" name="Freeform 76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80" name="Freeform 76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81" name="Freeform 76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82" name="Freeform 76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83" name="Freeform 76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84" name="Freeform 76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pic>
            <p:nvPicPr>
              <p:cNvPr id="60672" name="Picture 76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0474" name="Group 767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60657" name="Group 76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60659" name="Freeform 76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0" name="Freeform 77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1" name="Freeform 77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2" name="Freeform 77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3" name="Freeform 77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4" name="Freeform 77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5" name="Freeform 77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6" name="Freeform 77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7" name="Freeform 77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8" name="Freeform 77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69" name="Freeform 77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670" name="Freeform 78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pic>
            <p:nvPicPr>
              <p:cNvPr id="60658" name="Picture 78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0475" name="Line 782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grpSp>
          <p:nvGrpSpPr>
            <p:cNvPr id="60476" name="Group 783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60655" name="Picture 78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656" name="Freeform 78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60477" name="Group 786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60653" name="Picture 78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654" name="Freeform 78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60478" name="Group 789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60651" name="Picture 79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652" name="Freeform 79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60479" name="Group 792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60649" name="Picture 7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650" name="Freeform 7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pic>
          <p:nvPicPr>
            <p:cNvPr id="60480" name="Picture 795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481" name="Group 796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60647" name="Picture 797" descr="iphone_stylized_small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0648" name="Picture 798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0482" name="Group 799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60615" name="Freeform 80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616" name="Rectangle 801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17" name="Freeform 80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618" name="Freeform 80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619" name="Rectangle 80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0620" name="Group 80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0645" name="AutoShape 806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0646" name="AutoShape 807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0621" name="Rectangle 808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0622" name="Group 80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0643" name="AutoShape 810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0644" name="AutoShape 811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0623" name="Rectangle 812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24" name="Rectangle 813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0625" name="Group 81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0641" name="AutoShape 815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0642" name="AutoShape 816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0626" name="Freeform 81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0627" name="Group 81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0639" name="AutoShape 819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0640" name="AutoShape 820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0628" name="Rectangle 821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29" name="Freeform 82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630" name="Freeform 82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631" name="Oval 824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32" name="Freeform 82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633" name="AutoShape 826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34" name="AutoShape 827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35" name="Oval 828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36" name="Oval 829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37" name="Oval 830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38" name="Rectangle 831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60483" name="Group 832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60583" name="Freeform 833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84" name="Rectangle 834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585" name="Freeform 835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86" name="Freeform 836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87" name="Rectangle 837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0588" name="Group 838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0613" name="AutoShape 839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0614" name="AutoShape 840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0589" name="Rectangle 841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0590" name="Group 842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0611" name="AutoShape 843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0612" name="AutoShape 844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0591" name="Rectangle 845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592" name="Rectangle 846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0593" name="Group 847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0609" name="AutoShape 848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0610" name="AutoShape 849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0594" name="Freeform 850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0595" name="Group 851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0607" name="AutoShape 852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0608" name="AutoShape 853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0596" name="Rectangle 854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597" name="Freeform 855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98" name="Freeform 856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99" name="Oval 857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00" name="Freeform 858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601" name="AutoShape 859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02" name="AutoShape 860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03" name="Oval 861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04" name="Oval 862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05" name="Oval 863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0606" name="Rectangle 864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60484" name="Group 865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60560" name="Picture 866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0561" name="Picture 867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562" name="Freeform 86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60563" name="Picture 869" descr="screen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564" name="Freeform 87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65" name="Freeform 87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66" name="Freeform 87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67" name="Freeform 87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68" name="Freeform 87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69" name="Freeform 87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0570" name="Group 87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0577" name="Freeform 87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78" name="Freeform 87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79" name="Freeform 87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80" name="Freeform 88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81" name="Freeform 88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82" name="Freeform 88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571" name="Freeform 88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72" name="Freeform 88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73" name="Freeform 88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74" name="Freeform 88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75" name="Freeform 88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76" name="Freeform 88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85" name="Group 889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60537" name="Picture 890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0538" name="Picture 891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539" name="Freeform 89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60540" name="Picture 893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541" name="Freeform 89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42" name="Freeform 89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43" name="Freeform 89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44" name="Freeform 89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45" name="Freeform 89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46" name="Freeform 89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0547" name="Group 90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0554" name="Freeform 90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55" name="Freeform 90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56" name="Freeform 90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57" name="Freeform 90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58" name="Freeform 90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59" name="Freeform 90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548" name="Freeform 90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49" name="Freeform 90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50" name="Freeform 90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51" name="Freeform 91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52" name="Freeform 91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53" name="Freeform 91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86" name="Group 913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60514" name="Picture 914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0515" name="Picture 915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516" name="Freeform 91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60517" name="Picture 917" descr="screen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518" name="Freeform 91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19" name="Freeform 91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20" name="Freeform 92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21" name="Freeform 92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22" name="Freeform 92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23" name="Freeform 92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0524" name="Group 92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0531" name="Freeform 92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32" name="Freeform 92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33" name="Freeform 92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34" name="Freeform 92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35" name="Freeform 92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36" name="Freeform 93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525" name="Freeform 93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26" name="Freeform 93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27" name="Freeform 93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28" name="Freeform 93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29" name="Freeform 93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30" name="Freeform 93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0487" name="Group 937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60512" name="Picture 9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513" name="Freeform 93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60488" name="Group 940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60489" name="Picture 941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0490" name="Picture 942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491" name="Freeform 94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60492" name="Picture 944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0493" name="Freeform 94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494" name="Freeform 94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495" name="Freeform 94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496" name="Freeform 94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497" name="Freeform 94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498" name="Freeform 95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0499" name="Group 95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0506" name="Freeform 95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07" name="Freeform 95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08" name="Freeform 95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09" name="Freeform 95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10" name="Freeform 95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0511" name="Freeform 95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0500" name="Freeform 95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01" name="Freeform 95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02" name="Freeform 96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03" name="Freeform 96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04" name="Freeform 96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0505" name="Freeform 96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</p:grpSp>
      <p:sp>
        <p:nvSpPr>
          <p:cNvPr id="60420" name="Rectangle 4"/>
          <p:cNvSpPr>
            <a:spLocks noGrp="1" noChangeArrowheads="1"/>
          </p:cNvSpPr>
          <p:nvPr>
            <p:ph type="title"/>
          </p:nvPr>
        </p:nvSpPr>
        <p:spPr>
          <a:xfrm>
            <a:off x="366713" y="184150"/>
            <a:ext cx="7772400" cy="852488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Client-server architecture</a:t>
            </a:r>
          </a:p>
        </p:txBody>
      </p:sp>
      <p:sp>
        <p:nvSpPr>
          <p:cNvPr id="60421" name="Rectangle 460"/>
          <p:cNvSpPr>
            <a:spLocks noGrp="1" noChangeArrowheads="1"/>
          </p:cNvSpPr>
          <p:nvPr>
            <p:ph type="body" sz="half" idx="2"/>
          </p:nvPr>
        </p:nvSpPr>
        <p:spPr>
          <a:xfrm>
            <a:off x="4752975" y="1416050"/>
            <a:ext cx="4143375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server: </a:t>
            </a:r>
          </a:p>
          <a:p>
            <a:r>
              <a:rPr lang="en-US" altLang="tr-TR" sz="2400" smtClean="0">
                <a:latin typeface="Gill Sans MT" pitchFamily="1" charset="0"/>
              </a:rPr>
              <a:t>always-on host</a:t>
            </a:r>
          </a:p>
          <a:p>
            <a:r>
              <a:rPr lang="en-US" altLang="tr-TR" sz="2400" smtClean="0">
                <a:latin typeface="Gill Sans MT" pitchFamily="1" charset="0"/>
              </a:rPr>
              <a:t>permanent IP address</a:t>
            </a:r>
          </a:p>
          <a:p>
            <a:r>
              <a:rPr lang="en-US" altLang="tr-TR" sz="2400" smtClean="0">
                <a:latin typeface="Gill Sans MT" pitchFamily="1" charset="0"/>
              </a:rPr>
              <a:t>data centers for scaling</a:t>
            </a:r>
          </a:p>
          <a:p>
            <a:pPr>
              <a:spcBef>
                <a:spcPct val="75000"/>
              </a:spcBef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clients:</a:t>
            </a:r>
          </a:p>
          <a:p>
            <a:r>
              <a:rPr lang="en-US" altLang="tr-TR" sz="2400" smtClean="0">
                <a:latin typeface="Gill Sans MT" pitchFamily="1" charset="0"/>
              </a:rPr>
              <a:t>communicate with server</a:t>
            </a:r>
          </a:p>
          <a:p>
            <a:r>
              <a:rPr lang="en-US" altLang="tr-TR" sz="2400" smtClean="0">
                <a:latin typeface="Gill Sans MT" pitchFamily="1" charset="0"/>
              </a:rPr>
              <a:t>may be intermittently connected</a:t>
            </a:r>
          </a:p>
          <a:p>
            <a:r>
              <a:rPr lang="en-US" altLang="tr-TR" sz="2400" smtClean="0">
                <a:latin typeface="Gill Sans MT" pitchFamily="1" charset="0"/>
              </a:rPr>
              <a:t>may have dynamic IP addresses</a:t>
            </a:r>
          </a:p>
          <a:p>
            <a:r>
              <a:rPr lang="en-US" altLang="tr-TR" sz="2400" smtClean="0">
                <a:latin typeface="Gill Sans MT" pitchFamily="1" charset="0"/>
              </a:rPr>
              <a:t>do not communicate directly with each other</a:t>
            </a:r>
          </a:p>
        </p:txBody>
      </p:sp>
      <p:pic>
        <p:nvPicPr>
          <p:cNvPr id="60422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300" y="8429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3" name="Line 913"/>
          <p:cNvSpPr>
            <a:spLocks noChangeShapeType="1"/>
          </p:cNvSpPr>
          <p:nvPr/>
        </p:nvSpPr>
        <p:spPr bwMode="auto">
          <a:xfrm>
            <a:off x="1249363" y="323532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60424" name="Line 800"/>
          <p:cNvSpPr>
            <a:spLocks noChangeShapeType="1"/>
          </p:cNvSpPr>
          <p:nvPr/>
        </p:nvSpPr>
        <p:spPr bwMode="auto">
          <a:xfrm>
            <a:off x="2211388" y="184467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60425" name="Text Box 803"/>
          <p:cNvSpPr txBox="1">
            <a:spLocks noChangeArrowheads="1"/>
          </p:cNvSpPr>
          <p:nvPr/>
        </p:nvSpPr>
        <p:spPr bwMode="auto">
          <a:xfrm>
            <a:off x="254000" y="4067175"/>
            <a:ext cx="1552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client/server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84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635295BC-B07F-4A8A-B1F0-2CC4B1BE91A1}" type="slidenum">
              <a:rPr lang="en-US" altLang="tr-TR" sz="1200">
                <a:latin typeface="Tahoma" panose="020B0604030504040204" pitchFamily="34" charset="0"/>
              </a:rPr>
              <a:pPr/>
              <a:t>70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88419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201613"/>
            <a:ext cx="7772400" cy="89217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DNS records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8842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1343025"/>
            <a:ext cx="7820025" cy="5143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DNS:</a:t>
            </a:r>
            <a:r>
              <a:rPr lang="en-US" altLang="tr-TR" sz="2400" smtClean="0">
                <a:latin typeface="Gill Sans MT" pitchFamily="1" charset="0"/>
              </a:rPr>
              <a:t> distributed db storing resource records </a:t>
            </a: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(RR)</a:t>
            </a:r>
          </a:p>
        </p:txBody>
      </p:sp>
      <p:sp>
        <p:nvSpPr>
          <p:cNvPr id="18842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33400" y="3897313"/>
            <a:ext cx="3514725" cy="19050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u="sng" smtClean="0">
                <a:solidFill>
                  <a:srgbClr val="CC0000"/>
                </a:solidFill>
                <a:latin typeface="Gill Sans MT" pitchFamily="1" charset="0"/>
              </a:rPr>
              <a:t>type=NS</a:t>
            </a:r>
          </a:p>
          <a:p>
            <a:pPr lvl="1"/>
            <a:r>
              <a:rPr lang="en-US" altLang="tr-TR" sz="2000" b="1" smtClean="0">
                <a:latin typeface="Courier New" panose="02070309020205020404" pitchFamily="49" charset="0"/>
              </a:rPr>
              <a:t>name</a:t>
            </a:r>
            <a:r>
              <a:rPr lang="en-US" altLang="tr-TR" sz="2000" smtClean="0">
                <a:latin typeface="Gill Sans MT" pitchFamily="1" charset="0"/>
              </a:rPr>
              <a:t> is domain (e.g., foo.com)</a:t>
            </a:r>
          </a:p>
          <a:p>
            <a:pPr lvl="1"/>
            <a:r>
              <a:rPr lang="en-US" altLang="tr-TR" sz="2000" b="1" smtClean="0">
                <a:latin typeface="Courier New" panose="02070309020205020404" pitchFamily="49" charset="0"/>
              </a:rPr>
              <a:t>value</a:t>
            </a:r>
            <a:r>
              <a:rPr lang="en-US" altLang="tr-TR" sz="2000" smtClean="0">
                <a:latin typeface="Gill Sans MT" pitchFamily="1" charset="0"/>
              </a:rPr>
              <a:t> is hostname of authoritative name server for this domain</a:t>
            </a:r>
          </a:p>
          <a:p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188422" name="Text Box 6"/>
          <p:cNvSpPr txBox="1">
            <a:spLocks noChangeArrowheads="1"/>
          </p:cNvSpPr>
          <p:nvPr/>
        </p:nvSpPr>
        <p:spPr bwMode="auto">
          <a:xfrm>
            <a:off x="1795463" y="1908175"/>
            <a:ext cx="5364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2400"/>
              <a:t>RR format:</a:t>
            </a:r>
            <a:r>
              <a:rPr lang="en-US" altLang="tr-TR" sz="2400">
                <a:latin typeface="Comic Sans MS" panose="030F0702030302020204" pitchFamily="66" charset="0"/>
              </a:rPr>
              <a:t> </a:t>
            </a:r>
            <a:r>
              <a:rPr lang="en-US" altLang="tr-TR" sz="1800" b="1">
                <a:latin typeface="Courier New" panose="02070309020205020404" pitchFamily="49" charset="0"/>
              </a:rPr>
              <a:t>(name, value, type, ttl)</a:t>
            </a:r>
            <a:endParaRPr lang="en-US" altLang="tr-TR" sz="2400">
              <a:latin typeface="Times New Roman" panose="02020603050405020304" pitchFamily="18" charset="0"/>
            </a:endParaRPr>
          </a:p>
        </p:txBody>
      </p:sp>
      <p:sp>
        <p:nvSpPr>
          <p:cNvPr id="188423" name="Rectangle 7"/>
          <p:cNvSpPr>
            <a:spLocks noChangeArrowheads="1"/>
          </p:cNvSpPr>
          <p:nvPr/>
        </p:nvSpPr>
        <p:spPr bwMode="auto">
          <a:xfrm>
            <a:off x="1876425" y="1895475"/>
            <a:ext cx="5267325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tr-TR" altLang="tr-TR" sz="2400">
              <a:solidFill>
                <a:schemeClr val="accent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8424" name="Rectangle 8"/>
          <p:cNvSpPr>
            <a:spLocks noChangeArrowheads="1"/>
          </p:cNvSpPr>
          <p:nvPr/>
        </p:nvSpPr>
        <p:spPr bwMode="auto">
          <a:xfrm>
            <a:off x="523875" y="2657475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tr-TR" sz="2800" u="sng">
                <a:solidFill>
                  <a:srgbClr val="CC0000"/>
                </a:solidFill>
                <a:latin typeface="Gill Sans MT" pitchFamily="1" charset="0"/>
              </a:rPr>
              <a:t>type=A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b="1">
                <a:latin typeface="Courier New" panose="02070309020205020404" pitchFamily="49" charset="0"/>
              </a:rPr>
              <a:t>name</a:t>
            </a:r>
            <a:r>
              <a:rPr lang="en-US" altLang="tr-TR">
                <a:latin typeface="Comic Sans MS" panose="030F0702030302020204" pitchFamily="66" charset="0"/>
              </a:rPr>
              <a:t> </a:t>
            </a:r>
            <a:r>
              <a:rPr lang="en-US" altLang="tr-TR">
                <a:latin typeface="Gill Sans MT" pitchFamily="1" charset="0"/>
              </a:rPr>
              <a:t>is hostname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b="1">
                <a:latin typeface="Courier New" panose="02070309020205020404" pitchFamily="49" charset="0"/>
              </a:rPr>
              <a:t>value</a:t>
            </a:r>
            <a:r>
              <a:rPr lang="en-US" altLang="tr-TR">
                <a:latin typeface="Comic Sans MS" panose="030F0702030302020204" pitchFamily="66" charset="0"/>
              </a:rPr>
              <a:t> </a:t>
            </a:r>
            <a:r>
              <a:rPr lang="en-US" altLang="tr-TR">
                <a:latin typeface="Gill Sans MT" pitchFamily="1" charset="0"/>
              </a:rPr>
              <a:t>is IP address</a:t>
            </a:r>
          </a:p>
          <a:p>
            <a:pPr>
              <a:buFont typeface="ZapfDingbats" pitchFamily="82" charset="2"/>
              <a:buChar char="r"/>
            </a:pPr>
            <a:endParaRPr lang="en-US" altLang="tr-TR" sz="2400">
              <a:latin typeface="Gill Sans MT" pitchFamily="1" charset="0"/>
            </a:endParaRPr>
          </a:p>
        </p:txBody>
      </p:sp>
      <p:sp>
        <p:nvSpPr>
          <p:cNvPr id="188425" name="Rectangle 9"/>
          <p:cNvSpPr>
            <a:spLocks noChangeArrowheads="1"/>
          </p:cNvSpPr>
          <p:nvPr/>
        </p:nvSpPr>
        <p:spPr bwMode="auto">
          <a:xfrm>
            <a:off x="4229100" y="2697163"/>
            <a:ext cx="451485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u="sng">
                <a:solidFill>
                  <a:srgbClr val="CC0000"/>
                </a:solidFill>
                <a:latin typeface="Gill Sans MT" pitchFamily="1" charset="0"/>
              </a:rPr>
              <a:t>type=CNAME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b="1">
                <a:latin typeface="Courier New" panose="02070309020205020404" pitchFamily="49" charset="0"/>
              </a:rPr>
              <a:t>name</a:t>
            </a:r>
            <a:r>
              <a:rPr lang="en-US" altLang="tr-TR">
                <a:latin typeface="Comic Sans MS" panose="030F0702030302020204" pitchFamily="66" charset="0"/>
              </a:rPr>
              <a:t> is </a:t>
            </a:r>
            <a:r>
              <a:rPr lang="en-US" altLang="tr-TR">
                <a:latin typeface="Gill Sans MT" pitchFamily="1" charset="0"/>
              </a:rPr>
              <a:t>alias name for some </a:t>
            </a:r>
            <a:r>
              <a:rPr lang="ja-JP" altLang="en-US">
                <a:latin typeface="Gill Sans MT" pitchFamily="1" charset="0"/>
              </a:rPr>
              <a:t>“</a:t>
            </a:r>
            <a:r>
              <a:rPr lang="en-US" altLang="ja-JP">
                <a:latin typeface="Gill Sans MT" pitchFamily="1" charset="0"/>
              </a:rPr>
              <a:t>canonical</a:t>
            </a:r>
            <a:r>
              <a:rPr lang="ja-JP" altLang="en-US">
                <a:latin typeface="Gill Sans MT" pitchFamily="1" charset="0"/>
              </a:rPr>
              <a:t>”</a:t>
            </a:r>
            <a:r>
              <a:rPr lang="en-US" altLang="ja-JP">
                <a:latin typeface="Gill Sans MT" pitchFamily="1" charset="0"/>
              </a:rPr>
              <a:t> (the real) name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sz="1800" b="1">
                <a:latin typeface="Courier New" panose="02070309020205020404" pitchFamily="49" charset="0"/>
              </a:rPr>
              <a:t>www.ibm.com</a:t>
            </a:r>
            <a:r>
              <a:rPr lang="en-US" altLang="tr-TR" sz="1800">
                <a:latin typeface="Courier New" panose="02070309020205020404" pitchFamily="49" charset="0"/>
              </a:rPr>
              <a:t> </a:t>
            </a:r>
            <a:r>
              <a:rPr lang="en-US" altLang="tr-TR">
                <a:latin typeface="Gill Sans MT" pitchFamily="1" charset="0"/>
              </a:rPr>
              <a:t>is really</a:t>
            </a:r>
            <a:endParaRPr lang="en-US" altLang="tr-TR" sz="1800">
              <a:latin typeface="Gill Sans MT" pitchFamily="1" charset="0"/>
            </a:endParaRP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None/>
            </a:pPr>
            <a:r>
              <a:rPr lang="en-US" altLang="tr-TR" sz="1800">
                <a:latin typeface="Courier New" panose="02070309020205020404" pitchFamily="49" charset="0"/>
              </a:rPr>
              <a:t>  </a:t>
            </a:r>
            <a:r>
              <a:rPr lang="en-US" altLang="tr-TR" sz="1800" b="1">
                <a:latin typeface="Courier New" panose="02070309020205020404" pitchFamily="49" charset="0"/>
              </a:rPr>
              <a:t>servereast.backup2.ibm.com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b="1">
                <a:latin typeface="Courier New" panose="02070309020205020404" pitchFamily="49" charset="0"/>
              </a:rPr>
              <a:t>value</a:t>
            </a:r>
            <a:r>
              <a:rPr lang="en-US" altLang="tr-TR">
                <a:latin typeface="Comic Sans MS" panose="030F0702030302020204" pitchFamily="66" charset="0"/>
              </a:rPr>
              <a:t> </a:t>
            </a:r>
            <a:r>
              <a:rPr lang="en-US" altLang="tr-TR">
                <a:latin typeface="Gill Sans MT" pitchFamily="1" charset="0"/>
              </a:rPr>
              <a:t>is canonical name</a:t>
            </a:r>
          </a:p>
          <a:p>
            <a:pPr>
              <a:buFont typeface="ZapfDingbats" pitchFamily="82" charset="2"/>
              <a:buChar char="r"/>
            </a:pPr>
            <a:endParaRPr lang="en-US" altLang="tr-TR" sz="2400">
              <a:latin typeface="Gill Sans MT" pitchFamily="1" charset="0"/>
            </a:endParaRPr>
          </a:p>
        </p:txBody>
      </p:sp>
      <p:sp>
        <p:nvSpPr>
          <p:cNvPr id="188426" name="Rectangle 10"/>
          <p:cNvSpPr>
            <a:spLocks noChangeArrowheads="1"/>
          </p:cNvSpPr>
          <p:nvPr/>
        </p:nvSpPr>
        <p:spPr bwMode="auto">
          <a:xfrm>
            <a:off x="4252913" y="5022850"/>
            <a:ext cx="4408487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u="sng">
                <a:solidFill>
                  <a:srgbClr val="CC0000"/>
                </a:solidFill>
                <a:latin typeface="Gill Sans MT" pitchFamily="1" charset="0"/>
              </a:rPr>
              <a:t>type=MX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 b="1">
                <a:latin typeface="Courier New" panose="02070309020205020404" pitchFamily="49" charset="0"/>
              </a:rPr>
              <a:t>value</a:t>
            </a:r>
            <a:r>
              <a:rPr lang="en-US" altLang="tr-TR">
                <a:latin typeface="Comic Sans MS" panose="030F0702030302020204" pitchFamily="66" charset="0"/>
              </a:rPr>
              <a:t> </a:t>
            </a:r>
            <a:r>
              <a:rPr lang="en-US" altLang="tr-TR">
                <a:latin typeface="Gill Sans MT" pitchFamily="1" charset="0"/>
              </a:rPr>
              <a:t>is name of mailserver associated with</a:t>
            </a:r>
            <a:r>
              <a:rPr lang="en-US" altLang="tr-TR">
                <a:latin typeface="Comic Sans MS" panose="030F0702030302020204" pitchFamily="66" charset="0"/>
              </a:rPr>
              <a:t> </a:t>
            </a:r>
            <a:r>
              <a:rPr lang="en-US" altLang="tr-TR" b="1">
                <a:latin typeface="Courier New" panose="02070309020205020404" pitchFamily="49" charset="0"/>
              </a:rPr>
              <a:t>name</a:t>
            </a:r>
            <a:endParaRPr lang="en-US" altLang="tr-TR">
              <a:latin typeface="Comic Sans MS" panose="030F0702030302020204" pitchFamily="66" charset="0"/>
            </a:endParaRPr>
          </a:p>
          <a:p>
            <a:pPr>
              <a:buFont typeface="ZapfDingbats" pitchFamily="82" charset="2"/>
              <a:buChar char="r"/>
            </a:pPr>
            <a:endParaRPr lang="en-US" altLang="tr-TR" sz="2400">
              <a:latin typeface="Comic Sans MS" panose="030F0702030302020204" pitchFamily="66" charset="0"/>
            </a:endParaRPr>
          </a:p>
        </p:txBody>
      </p:sp>
      <p:pic>
        <p:nvPicPr>
          <p:cNvPr id="188427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8106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04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01E636CD-94A8-4412-82D3-2A000B14785C}" type="slidenum">
              <a:rPr lang="en-US" altLang="tr-TR" sz="1200">
                <a:latin typeface="Tahoma" panose="020B0604030504040204" pitchFamily="34" charset="0"/>
              </a:rPr>
              <a:pPr/>
              <a:t>71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9046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468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17488"/>
            <a:ext cx="7772400" cy="860425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DNS protocol, messages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19046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333500"/>
            <a:ext cx="7820025" cy="514350"/>
          </a:xfrm>
        </p:spPr>
        <p:txBody>
          <a:bodyPr/>
          <a:lstStyle/>
          <a:p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query</a:t>
            </a:r>
            <a:r>
              <a:rPr lang="en-US" altLang="tr-TR" smtClean="0">
                <a:solidFill>
                  <a:srgbClr val="FF0000"/>
                </a:solidFill>
                <a:latin typeface="Gill Sans MT" pitchFamily="1" charset="0"/>
              </a:rPr>
              <a:t> </a:t>
            </a:r>
            <a:r>
              <a:rPr lang="en-US" altLang="tr-TR" smtClean="0">
                <a:latin typeface="Gill Sans MT" pitchFamily="1" charset="0"/>
              </a:rPr>
              <a:t>and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reply</a:t>
            </a:r>
            <a:r>
              <a:rPr lang="en-US" altLang="tr-TR" smtClean="0">
                <a:latin typeface="Gill Sans MT" pitchFamily="1" charset="0"/>
              </a:rPr>
              <a:t> messages, both with same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message format</a:t>
            </a: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</p:txBody>
      </p:sp>
      <p:sp>
        <p:nvSpPr>
          <p:cNvPr id="190470" name="Rectangle 4"/>
          <p:cNvSpPr>
            <a:spLocks noChangeArrowheads="1"/>
          </p:cNvSpPr>
          <p:nvPr/>
        </p:nvSpPr>
        <p:spPr bwMode="auto">
          <a:xfrm>
            <a:off x="490538" y="2352675"/>
            <a:ext cx="3575050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>
                <a:latin typeface="Gill Sans MT" pitchFamily="1" charset="0"/>
              </a:rPr>
              <a:t>msg header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>
                <a:solidFill>
                  <a:srgbClr val="000099"/>
                </a:solidFill>
                <a:latin typeface="Gill Sans MT" pitchFamily="1" charset="0"/>
              </a:rPr>
              <a:t>identification:</a:t>
            </a:r>
            <a:r>
              <a:rPr lang="en-US" altLang="tr-TR">
                <a:latin typeface="Gill Sans MT" pitchFamily="1" charset="0"/>
              </a:rPr>
              <a:t> 16 bit # for query, reply to query uses same #</a:t>
            </a:r>
          </a:p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>
                <a:solidFill>
                  <a:srgbClr val="000099"/>
                </a:solidFill>
                <a:latin typeface="Gill Sans MT" pitchFamily="1" charset="0"/>
              </a:rPr>
              <a:t>flags: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query or reply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recursion desired 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recursion available</a:t>
            </a:r>
          </a:p>
          <a:p>
            <a:pPr lvl="1"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reply is authoritative</a:t>
            </a:r>
          </a:p>
        </p:txBody>
      </p:sp>
      <p:grpSp>
        <p:nvGrpSpPr>
          <p:cNvPr id="190471" name="Group 36"/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90482" name="Rectangle 33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90483" name="Rectangle 12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90484" name="Line 13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0485" name="Line 14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0486" name="Line 15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0487" name="Line 16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0488" name="Line 17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0489" name="Line 18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0490" name="Line 19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0491" name="Text Box 20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identification</a:t>
              </a:r>
            </a:p>
          </p:txBody>
        </p:sp>
        <p:sp>
          <p:nvSpPr>
            <p:cNvPr id="190492" name="Text Box 21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flags</a:t>
              </a:r>
            </a:p>
          </p:txBody>
        </p:sp>
        <p:sp>
          <p:nvSpPr>
            <p:cNvPr id="190493" name="Text Box 22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# questions</a:t>
              </a:r>
            </a:p>
          </p:txBody>
        </p:sp>
        <p:sp>
          <p:nvSpPr>
            <p:cNvPr id="190494" name="Text Box 23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questions (variable # of questions)</a:t>
              </a:r>
            </a:p>
          </p:txBody>
        </p:sp>
        <p:sp>
          <p:nvSpPr>
            <p:cNvPr id="190495" name="Text Box 26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# additional RRs</a:t>
              </a:r>
            </a:p>
          </p:txBody>
        </p:sp>
        <p:sp>
          <p:nvSpPr>
            <p:cNvPr id="190496" name="Text Box 27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# authority RRs</a:t>
              </a:r>
            </a:p>
          </p:txBody>
        </p:sp>
        <p:sp>
          <p:nvSpPr>
            <p:cNvPr id="190497" name="Text Box 28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# answer RRs</a:t>
              </a:r>
            </a:p>
          </p:txBody>
        </p:sp>
        <p:sp>
          <p:nvSpPr>
            <p:cNvPr id="190498" name="Text Box 30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answers (variable # of RRs)</a:t>
              </a:r>
            </a:p>
          </p:txBody>
        </p:sp>
        <p:sp>
          <p:nvSpPr>
            <p:cNvPr id="190499" name="Text Box 31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authority (variable # of RRs)</a:t>
              </a:r>
            </a:p>
          </p:txBody>
        </p:sp>
        <p:sp>
          <p:nvSpPr>
            <p:cNvPr id="190500" name="Text Box 32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additional info (variable # of RRs)</a:t>
              </a:r>
            </a:p>
          </p:txBody>
        </p:sp>
      </p:grpSp>
      <p:sp>
        <p:nvSpPr>
          <p:cNvPr id="190472" name="Line 34"/>
          <p:cNvSpPr>
            <a:spLocks noChangeShapeType="1"/>
          </p:cNvSpPr>
          <p:nvPr/>
        </p:nvSpPr>
        <p:spPr bwMode="auto">
          <a:xfrm flipV="1">
            <a:off x="3417888" y="2568575"/>
            <a:ext cx="1165225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90473" name="Line 35"/>
          <p:cNvSpPr>
            <a:spLocks noChangeShapeType="1"/>
          </p:cNvSpPr>
          <p:nvPr/>
        </p:nvSpPr>
        <p:spPr bwMode="auto">
          <a:xfrm flipV="1">
            <a:off x="1522413" y="2547938"/>
            <a:ext cx="5183187" cy="1404937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grpSp>
        <p:nvGrpSpPr>
          <p:cNvPr id="190474" name="Group 60"/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90479" name="Text Box 57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200"/>
                <a:t>2 bytes</a:t>
              </a:r>
            </a:p>
          </p:txBody>
        </p:sp>
        <p:sp>
          <p:nvSpPr>
            <p:cNvPr id="190480" name="Line 58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0481" name="Line 59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190475" name="Group 61"/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90476" name="Text Box 62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200"/>
                <a:t>2 bytes</a:t>
              </a:r>
            </a:p>
          </p:txBody>
        </p:sp>
        <p:sp>
          <p:nvSpPr>
            <p:cNvPr id="190477" name="Line 63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0478" name="Line 64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25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7AEB525A-AC13-45E7-B734-6BBFA6A4CDB8}" type="slidenum">
              <a:rPr lang="en-US" altLang="tr-TR" sz="1200">
                <a:latin typeface="Tahoma" panose="020B0604030504040204" pitchFamily="34" charset="0"/>
              </a:rPr>
              <a:pPr/>
              <a:t>72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92515" name="Text Box 4"/>
          <p:cNvSpPr txBox="1">
            <a:spLocks noChangeArrowheads="1"/>
          </p:cNvSpPr>
          <p:nvPr/>
        </p:nvSpPr>
        <p:spPr bwMode="auto">
          <a:xfrm>
            <a:off x="1185863" y="3703638"/>
            <a:ext cx="1901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name, type fields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 for a query</a:t>
            </a:r>
            <a:endParaRPr lang="en-US" altLang="tr-TR" sz="2400">
              <a:latin typeface="Gill Sans MT" pitchFamily="1" charset="0"/>
            </a:endParaRPr>
          </a:p>
        </p:txBody>
      </p:sp>
      <p:sp>
        <p:nvSpPr>
          <p:cNvPr id="192516" name="Text Box 5"/>
          <p:cNvSpPr txBox="1">
            <a:spLocks noChangeArrowheads="1"/>
          </p:cNvSpPr>
          <p:nvPr/>
        </p:nvSpPr>
        <p:spPr bwMode="auto">
          <a:xfrm>
            <a:off x="922338" y="4425950"/>
            <a:ext cx="21685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RRs in response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to query</a:t>
            </a:r>
            <a:endParaRPr lang="en-US" altLang="tr-TR" sz="2400">
              <a:latin typeface="Gill Sans MT" pitchFamily="1" charset="0"/>
            </a:endParaRPr>
          </a:p>
        </p:txBody>
      </p:sp>
      <p:sp>
        <p:nvSpPr>
          <p:cNvPr id="192517" name="Text Box 6"/>
          <p:cNvSpPr txBox="1">
            <a:spLocks noChangeArrowheads="1"/>
          </p:cNvSpPr>
          <p:nvPr/>
        </p:nvSpPr>
        <p:spPr bwMode="auto">
          <a:xfrm>
            <a:off x="781050" y="5078413"/>
            <a:ext cx="231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records for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authoritative servers</a:t>
            </a:r>
            <a:endParaRPr lang="en-US" altLang="tr-TR" sz="2400">
              <a:latin typeface="Gill Sans MT" pitchFamily="1" charset="0"/>
            </a:endParaRPr>
          </a:p>
        </p:txBody>
      </p:sp>
      <p:sp>
        <p:nvSpPr>
          <p:cNvPr id="192518" name="Text Box 7"/>
          <p:cNvSpPr txBox="1">
            <a:spLocks noChangeArrowheads="1"/>
          </p:cNvSpPr>
          <p:nvPr/>
        </p:nvSpPr>
        <p:spPr bwMode="auto">
          <a:xfrm>
            <a:off x="687388" y="5797550"/>
            <a:ext cx="23939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additional </a:t>
            </a:r>
            <a:r>
              <a:rPr lang="ja-JP" altLang="en-US">
                <a:latin typeface="Gill Sans MT" pitchFamily="1" charset="0"/>
              </a:rPr>
              <a:t>“</a:t>
            </a:r>
            <a:r>
              <a:rPr lang="en-US" altLang="ja-JP">
                <a:latin typeface="Gill Sans MT" pitchFamily="1" charset="0"/>
              </a:rPr>
              <a:t>helpful</a:t>
            </a:r>
            <a:r>
              <a:rPr lang="ja-JP" altLang="en-US">
                <a:latin typeface="Gill Sans MT" pitchFamily="1" charset="0"/>
              </a:rPr>
              <a:t>”</a:t>
            </a:r>
            <a:endParaRPr lang="en-US" altLang="ja-JP">
              <a:latin typeface="Gill Sans MT" pitchFamily="1" charset="0"/>
            </a:endParaRP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info that may be used</a:t>
            </a:r>
            <a:endParaRPr lang="en-US" altLang="tr-TR" sz="2400">
              <a:latin typeface="Gill Sans MT" pitchFamily="1" charset="0"/>
            </a:endParaRPr>
          </a:p>
        </p:txBody>
      </p:sp>
      <p:grpSp>
        <p:nvGrpSpPr>
          <p:cNvPr id="192519" name="Group 17"/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92534" name="Rectangle 18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92535" name="Rectangle 19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192536" name="Line 20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2537" name="Line 21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2538" name="Line 22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2539" name="Line 23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2540" name="Line 24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2541" name="Line 25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2542" name="Line 26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2543" name="Text Box 27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identification</a:t>
              </a:r>
            </a:p>
          </p:txBody>
        </p:sp>
        <p:sp>
          <p:nvSpPr>
            <p:cNvPr id="192544" name="Text Box 28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flags</a:t>
              </a:r>
            </a:p>
          </p:txBody>
        </p:sp>
        <p:sp>
          <p:nvSpPr>
            <p:cNvPr id="192545" name="Text Box 29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# questions</a:t>
              </a:r>
            </a:p>
          </p:txBody>
        </p:sp>
        <p:sp>
          <p:nvSpPr>
            <p:cNvPr id="192546" name="Text Box 30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questions (variable # of questions)</a:t>
              </a:r>
            </a:p>
          </p:txBody>
        </p:sp>
        <p:sp>
          <p:nvSpPr>
            <p:cNvPr id="192547" name="Text Box 31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# additional RRs</a:t>
              </a:r>
            </a:p>
          </p:txBody>
        </p:sp>
        <p:sp>
          <p:nvSpPr>
            <p:cNvPr id="192548" name="Text Box 32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# authority RRs</a:t>
              </a:r>
            </a:p>
          </p:txBody>
        </p:sp>
        <p:sp>
          <p:nvSpPr>
            <p:cNvPr id="192549" name="Text Box 33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# answer RRs</a:t>
              </a:r>
            </a:p>
          </p:txBody>
        </p:sp>
        <p:sp>
          <p:nvSpPr>
            <p:cNvPr id="192550" name="Text Box 34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answers (variable # of RRs)</a:t>
              </a:r>
            </a:p>
          </p:txBody>
        </p:sp>
        <p:sp>
          <p:nvSpPr>
            <p:cNvPr id="192551" name="Text Box 35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authority (variable # of RRs)</a:t>
              </a:r>
            </a:p>
          </p:txBody>
        </p:sp>
        <p:sp>
          <p:nvSpPr>
            <p:cNvPr id="192552" name="Text Box 36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600"/>
                <a:t>additional info (variable # of RRs)</a:t>
              </a:r>
            </a:p>
          </p:txBody>
        </p:sp>
      </p:grpSp>
      <p:sp>
        <p:nvSpPr>
          <p:cNvPr id="192520" name="Line 37"/>
          <p:cNvSpPr>
            <a:spLocks noChangeShapeType="1"/>
          </p:cNvSpPr>
          <p:nvPr/>
        </p:nvSpPr>
        <p:spPr bwMode="auto">
          <a:xfrm flipH="1">
            <a:off x="3101975" y="6062663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92521" name="Line 38"/>
          <p:cNvSpPr>
            <a:spLocks noChangeShapeType="1"/>
          </p:cNvSpPr>
          <p:nvPr/>
        </p:nvSpPr>
        <p:spPr bwMode="auto">
          <a:xfrm flipH="1">
            <a:off x="3109913" y="54038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92522" name="Line 39"/>
          <p:cNvSpPr>
            <a:spLocks noChangeShapeType="1"/>
          </p:cNvSpPr>
          <p:nvPr/>
        </p:nvSpPr>
        <p:spPr bwMode="auto">
          <a:xfrm flipH="1">
            <a:off x="3117850" y="4745038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92523" name="Line 40"/>
          <p:cNvSpPr>
            <a:spLocks noChangeShapeType="1"/>
          </p:cNvSpPr>
          <p:nvPr/>
        </p:nvSpPr>
        <p:spPr bwMode="auto">
          <a:xfrm flipH="1">
            <a:off x="3103563" y="40195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pic>
        <p:nvPicPr>
          <p:cNvPr id="192524" name="Picture 4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25" name="Rectangle 2"/>
          <p:cNvSpPr>
            <a:spLocks noChangeArrowheads="1"/>
          </p:cNvSpPr>
          <p:nvPr/>
        </p:nvSpPr>
        <p:spPr bwMode="auto">
          <a:xfrm>
            <a:off x="446088" y="217488"/>
            <a:ext cx="77724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4000">
                <a:solidFill>
                  <a:srgbClr val="000099"/>
                </a:solidFill>
                <a:latin typeface="Gill Sans MT" pitchFamily="1" charset="0"/>
              </a:rPr>
              <a:t>DNS protocol, messages</a:t>
            </a:r>
            <a:endParaRPr lang="en-US" altLang="tr-TR" sz="4400">
              <a:solidFill>
                <a:srgbClr val="000099"/>
              </a:solidFill>
              <a:latin typeface="Gill Sans MT" pitchFamily="1" charset="0"/>
            </a:endParaRPr>
          </a:p>
        </p:txBody>
      </p:sp>
      <p:grpSp>
        <p:nvGrpSpPr>
          <p:cNvPr id="192526" name="Group 43"/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92531" name="Text Box 44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200"/>
                <a:t>2 bytes</a:t>
              </a:r>
            </a:p>
          </p:txBody>
        </p:sp>
        <p:sp>
          <p:nvSpPr>
            <p:cNvPr id="192532" name="Line 45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2533" name="Line 46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  <p:grpSp>
        <p:nvGrpSpPr>
          <p:cNvPr id="192527" name="Group 47"/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92528" name="Text Box 48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tr-TR" sz="1200"/>
                <a:t>2 bytes</a:t>
              </a:r>
            </a:p>
          </p:txBody>
        </p:sp>
        <p:sp>
          <p:nvSpPr>
            <p:cNvPr id="192529" name="Line 49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2530" name="Line 50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45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FA0D3426-2E6B-44E2-A96B-59A28465B4AA}" type="slidenum">
              <a:rPr lang="en-US" altLang="tr-TR" sz="1200">
                <a:latin typeface="Tahoma" panose="020B0604030504040204" pitchFamily="34" charset="0"/>
              </a:rPr>
              <a:pPr/>
              <a:t>73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94563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79388"/>
            <a:ext cx="7772400" cy="903287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Inserting records into </a:t>
            </a:r>
            <a:r>
              <a:rPr lang="en-US" altLang="tr-TR" sz="4000" smtClean="0">
                <a:latin typeface="Gill Sans MT" pitchFamily="1" charset="0"/>
              </a:rPr>
              <a:t>DNS</a:t>
            </a:r>
          </a:p>
        </p:txBody>
      </p:sp>
      <p:sp>
        <p:nvSpPr>
          <p:cNvPr id="194565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501650" y="1370013"/>
            <a:ext cx="8456613" cy="46482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example: new startup </a:t>
            </a:r>
            <a:r>
              <a:rPr lang="ja-JP" altLang="en-US" smtClean="0">
                <a:latin typeface="Gill Sans MT" pitchFamily="1" charset="0"/>
              </a:rPr>
              <a:t>“</a:t>
            </a:r>
            <a:r>
              <a:rPr lang="en-US" altLang="ja-JP" smtClean="0">
                <a:latin typeface="Gill Sans MT" pitchFamily="1" charset="0"/>
              </a:rPr>
              <a:t>Network Utopia</a:t>
            </a:r>
            <a:r>
              <a:rPr lang="ja-JP" altLang="en-US" smtClean="0">
                <a:latin typeface="Gill Sans MT" pitchFamily="1" charset="0"/>
              </a:rPr>
              <a:t>”</a:t>
            </a:r>
            <a:endParaRPr lang="en-US" altLang="ja-JP" smtClean="0">
              <a:latin typeface="Gill Sans MT" pitchFamily="1" charset="0"/>
            </a:endParaRPr>
          </a:p>
          <a:p>
            <a:r>
              <a:rPr lang="en-US" altLang="tr-TR" smtClean="0">
                <a:latin typeface="Gill Sans MT" pitchFamily="1" charset="0"/>
              </a:rPr>
              <a:t>register name networkuptopia.com at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DNS registrar</a:t>
            </a:r>
            <a:r>
              <a:rPr lang="en-US" altLang="tr-TR" smtClean="0">
                <a:latin typeface="Gill Sans MT" pitchFamily="1" charset="0"/>
              </a:rPr>
              <a:t> (e.g., Network Solutions)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provide names, IP addresses of authoritative name server (primary and secondary)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registrar inserts two RRs into .com TLD server:</a:t>
            </a:r>
            <a:r>
              <a:rPr lang="en-US" altLang="tr-TR" sz="2800" smtClean="0">
                <a:latin typeface="Gill Sans MT" pitchFamily="1" charset="0"/>
              </a:rPr>
              <a:t/>
            </a:r>
            <a:br>
              <a:rPr lang="en-US" altLang="tr-TR" sz="2800" smtClean="0">
                <a:latin typeface="Gill Sans MT" pitchFamily="1" charset="0"/>
              </a:rPr>
            </a:br>
            <a:r>
              <a:rPr lang="en-US" altLang="tr-TR" sz="2000" b="1" smtClean="0">
                <a:latin typeface="Courier New" panose="02070309020205020404" pitchFamily="49" charset="0"/>
              </a:rPr>
              <a:t>(networkutopia.com, dns1.networkutopia.com, NS)</a:t>
            </a:r>
          </a:p>
          <a:p>
            <a:pPr lvl="1">
              <a:buFont typeface="Wingdings" panose="05000000000000000000" pitchFamily="2" charset="2"/>
              <a:buNone/>
            </a:pPr>
            <a:r>
              <a:rPr lang="en-US" altLang="tr-TR" sz="2000" b="1" smtClean="0">
                <a:latin typeface="Courier New" panose="02070309020205020404" pitchFamily="49" charset="0"/>
              </a:rPr>
              <a:t>  (dns1.networkutopia.com, 212.212.212.1, A)</a:t>
            </a:r>
            <a:endParaRPr lang="en-US" altLang="tr-TR" smtClean="0">
              <a:solidFill>
                <a:schemeClr val="accent2"/>
              </a:solidFill>
              <a:latin typeface="Courier New" panose="02070309020205020404" pitchFamily="49" charset="0"/>
            </a:endParaRPr>
          </a:p>
          <a:p>
            <a:r>
              <a:rPr lang="en-US" altLang="tr-TR" smtClean="0">
                <a:latin typeface="Gill Sans MT" pitchFamily="1" charset="0"/>
              </a:rPr>
              <a:t>create authoritative server type A record for www.networkuptopia.com; type MX record for networkutopia.com</a:t>
            </a:r>
          </a:p>
          <a:p>
            <a:pPr>
              <a:lnSpc>
                <a:spcPct val="80000"/>
              </a:lnSpc>
              <a:buFont typeface="Wingdings" panose="05000000000000000000" pitchFamily="2" charset="2"/>
              <a:buNone/>
            </a:pPr>
            <a:endParaRPr lang="en-US" altLang="tr-TR" smtClean="0">
              <a:latin typeface="Gill Sans MT" pitchFamily="1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Attacking DNS</a:t>
            </a:r>
          </a:p>
        </p:txBody>
      </p:sp>
      <p:sp>
        <p:nvSpPr>
          <p:cNvPr id="196610" name="Content Placeholder 5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22228B"/>
                </a:solidFill>
                <a:latin typeface="Gill Sans MT" pitchFamily="1" charset="0"/>
              </a:rPr>
              <a:t>DDoS attacks</a:t>
            </a:r>
          </a:p>
          <a:p>
            <a:r>
              <a:rPr lang="en-US" altLang="tr-TR" smtClean="0">
                <a:latin typeface="Gill Sans MT" pitchFamily="1" charset="0"/>
              </a:rPr>
              <a:t>Bombard root servers with traffic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Not successful to date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Traffic Filtering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Local DNS servers cache IPs of TLD servers, allowing root server bypass</a:t>
            </a:r>
          </a:p>
          <a:p>
            <a:r>
              <a:rPr lang="en-US" altLang="tr-TR" smtClean="0">
                <a:latin typeface="Gill Sans MT" pitchFamily="1" charset="0"/>
              </a:rPr>
              <a:t>Bombard TLD servers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Potentially more dangerous</a:t>
            </a:r>
          </a:p>
          <a:p>
            <a:pPr>
              <a:buFont typeface="Comic Sans MS" panose="030F0702030302020204" pitchFamily="66" charset="0"/>
              <a:buAutoNum type="arabicPeriod"/>
            </a:pP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7" name="Content Placeholder 6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Redirect attacks</a:t>
            </a:r>
          </a:p>
          <a:p>
            <a:pPr>
              <a:defRPr/>
            </a:pPr>
            <a:r>
              <a:rPr lang="en-US" dirty="0" smtClean="0">
                <a:ea typeface="ＭＳ Ｐゴシック" charset="0"/>
              </a:rPr>
              <a:t>Man-in-middle</a:t>
            </a:r>
          </a:p>
          <a:p>
            <a:pPr lvl="1">
              <a:defRPr/>
            </a:pPr>
            <a:r>
              <a:rPr lang="en-US" dirty="0" smtClean="0">
                <a:ea typeface="ＭＳ Ｐゴシック" charset="0"/>
              </a:rPr>
              <a:t>Intercept queries</a:t>
            </a:r>
          </a:p>
          <a:p>
            <a:pPr>
              <a:defRPr/>
            </a:pPr>
            <a:r>
              <a:rPr lang="en-US" dirty="0" smtClean="0">
                <a:ea typeface="ＭＳ Ｐゴシック" charset="0"/>
              </a:rPr>
              <a:t>DNS poisoning</a:t>
            </a:r>
          </a:p>
          <a:p>
            <a:pPr lvl="1">
              <a:defRPr/>
            </a:pPr>
            <a:r>
              <a:rPr lang="en-US" dirty="0" smtClean="0">
                <a:ea typeface="ＭＳ Ｐゴシック" charset="0"/>
              </a:rPr>
              <a:t>Send bogus relies to DNS server, which caches</a:t>
            </a:r>
          </a:p>
          <a:p>
            <a:pPr>
              <a:buFont typeface="Wingdings" panose="05000000000000000000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Exploit DNS for </a:t>
            </a:r>
            <a:r>
              <a:rPr lang="en-US" dirty="0" err="1" smtClean="0">
                <a:solidFill>
                  <a:schemeClr val="accent6">
                    <a:lumMod val="75000"/>
                  </a:schemeClr>
                </a:solidFill>
                <a:ea typeface="ＭＳ Ｐゴシック" charset="0"/>
              </a:rPr>
              <a:t>DDoS</a:t>
            </a:r>
            <a:endParaRPr lang="en-US" dirty="0" smtClean="0">
              <a:solidFill>
                <a:schemeClr val="accent6">
                  <a:lumMod val="75000"/>
                </a:schemeClr>
              </a:solidFill>
              <a:ea typeface="ＭＳ Ｐゴシック" charset="0"/>
            </a:endParaRPr>
          </a:p>
          <a:p>
            <a:pPr>
              <a:defRPr/>
            </a:pPr>
            <a:r>
              <a:rPr lang="en-US" dirty="0" smtClean="0">
                <a:ea typeface="ＭＳ Ｐゴシック" charset="0"/>
              </a:rPr>
              <a:t>Send queries with spoofed source address: target IP</a:t>
            </a:r>
          </a:p>
          <a:p>
            <a:pPr>
              <a:defRPr/>
            </a:pPr>
            <a:r>
              <a:rPr lang="en-US" dirty="0" smtClean="0">
                <a:ea typeface="ＭＳ Ｐゴシック" charset="0"/>
              </a:rPr>
              <a:t>Requires amplification</a:t>
            </a:r>
            <a:endParaRPr lang="en-US" dirty="0">
              <a:ea typeface="ＭＳ Ｐゴシック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Application Layer</a:t>
            </a:r>
            <a:endParaRPr lang="en-US"/>
          </a:p>
        </p:txBody>
      </p:sp>
      <p:sp>
        <p:nvSpPr>
          <p:cNvPr id="19661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B8147F84-0DB7-480E-BB31-FDDD27FD9EBF}" type="slidenum">
              <a:rPr lang="en-US" altLang="tr-TR" sz="1200">
                <a:latin typeface="Tahoma" panose="020B0604030504040204" pitchFamily="34" charset="0"/>
              </a:rPr>
              <a:pPr/>
              <a:t>74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pic>
        <p:nvPicPr>
          <p:cNvPr id="196614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1050925"/>
            <a:ext cx="353377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76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18094F71-491A-451F-9D70-CA4871C5DAB0}" type="slidenum">
              <a:rPr lang="en-US" altLang="tr-TR" sz="1200">
                <a:latin typeface="Tahoma" panose="020B0604030504040204" pitchFamily="34" charset="0"/>
              </a:rPr>
              <a:pPr/>
              <a:t>75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19763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Chapter 2: outline</a:t>
            </a:r>
          </a:p>
        </p:txBody>
      </p:sp>
      <p:sp>
        <p:nvSpPr>
          <p:cNvPr id="19763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2.1 principles of network applications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architectures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requirements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2.2 Web and HTTP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2.3 FTP 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2.4 electronic mail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SMTP, POP3, IMAP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2.5 DNS</a:t>
            </a:r>
          </a:p>
          <a:p>
            <a:pPr marL="457200" indent="-457200"/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19763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2.6 P2P applications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2.7 socket programming with UDP and TCP</a:t>
            </a:r>
          </a:p>
        </p:txBody>
      </p:sp>
      <p:pic>
        <p:nvPicPr>
          <p:cNvPr id="197638" name="Picture 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96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6A822861-8568-4BA5-B491-FAC56405527E}" type="slidenum">
              <a:rPr lang="en-US" altLang="tr-TR" sz="1200">
                <a:latin typeface="Tahoma" panose="020B0604030504040204" pitchFamily="34" charset="0"/>
              </a:rPr>
              <a:pPr/>
              <a:t>76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grpSp>
        <p:nvGrpSpPr>
          <p:cNvPr id="199683" name="Group 564"/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199690" name="Freeform 565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314 w 1036"/>
                <a:gd name="T1" fmla="*/ 11 h 675"/>
                <a:gd name="T2" fmla="*/ 793 w 1036"/>
                <a:gd name="T3" fmla="*/ 53 h 675"/>
                <a:gd name="T4" fmla="*/ 419 w 1036"/>
                <a:gd name="T5" fmla="*/ 129 h 675"/>
                <a:gd name="T6" fmla="*/ 312 w 1036"/>
                <a:gd name="T7" fmla="*/ 229 h 675"/>
                <a:gd name="T8" fmla="*/ 43 w 1036"/>
                <a:gd name="T9" fmla="*/ 297 h 675"/>
                <a:gd name="T10" fmla="*/ 35 w 1036"/>
                <a:gd name="T11" fmla="*/ 459 h 675"/>
                <a:gd name="T12" fmla="*/ 267 w 1036"/>
                <a:gd name="T13" fmla="*/ 489 h 675"/>
                <a:gd name="T14" fmla="*/ 932 w 1036"/>
                <a:gd name="T15" fmla="*/ 489 h 675"/>
                <a:gd name="T16" fmla="*/ 1213 w 1036"/>
                <a:gd name="T17" fmla="*/ 555 h 675"/>
                <a:gd name="T18" fmla="*/ 1527 w 1036"/>
                <a:gd name="T19" fmla="*/ 657 h 675"/>
                <a:gd name="T20" fmla="*/ 1766 w 1036"/>
                <a:gd name="T21" fmla="*/ 661 h 675"/>
                <a:gd name="T22" fmla="*/ 1931 w 1036"/>
                <a:gd name="T23" fmla="*/ 603 h 675"/>
                <a:gd name="T24" fmla="*/ 2015 w 1036"/>
                <a:gd name="T25" fmla="*/ 445 h 675"/>
                <a:gd name="T26" fmla="*/ 2067 w 1036"/>
                <a:gd name="T27" fmla="*/ 291 h 675"/>
                <a:gd name="T28" fmla="*/ 2073 w 1036"/>
                <a:gd name="T29" fmla="*/ 107 h 675"/>
                <a:gd name="T30" fmla="*/ 1895 w 1036"/>
                <a:gd name="T31" fmla="*/ 17 h 675"/>
                <a:gd name="T32" fmla="*/ 1574 w 1036"/>
                <a:gd name="T33" fmla="*/ 3 h 675"/>
                <a:gd name="T34" fmla="*/ 1314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99691" name="Group 566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200064" name="Rectangle 5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0065" name="AutoShape 5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199692" name="Freeform 569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693" name="Line 570"/>
            <p:cNvSpPr>
              <a:spLocks noChangeShapeType="1"/>
            </p:cNvSpPr>
            <p:nvPr/>
          </p:nvSpPr>
          <p:spPr bwMode="auto">
            <a:xfrm rot="-5400000">
              <a:off x="4924" y="3318"/>
              <a:ext cx="282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99694" name="Line 571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99695" name="Line 572"/>
            <p:cNvSpPr>
              <a:spLocks noChangeShapeType="1"/>
            </p:cNvSpPr>
            <p:nvPr/>
          </p:nvSpPr>
          <p:spPr bwMode="auto">
            <a:xfrm rot="16200000" flipH="1">
              <a:off x="5110" y="3185"/>
              <a:ext cx="82" cy="7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199696" name="Line 574"/>
            <p:cNvSpPr>
              <a:spLocks noChangeShapeType="1"/>
            </p:cNvSpPr>
            <p:nvPr/>
          </p:nvSpPr>
          <p:spPr bwMode="auto">
            <a:xfrm>
              <a:off x="3843" y="3009"/>
              <a:ext cx="115" cy="6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697" name="Line 575"/>
            <p:cNvSpPr>
              <a:spLocks noChangeShapeType="1"/>
            </p:cNvSpPr>
            <p:nvPr/>
          </p:nvSpPr>
          <p:spPr bwMode="auto">
            <a:xfrm flipV="1">
              <a:off x="3680" y="3164"/>
              <a:ext cx="257" cy="5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698" name="Line 578"/>
            <p:cNvSpPr>
              <a:spLocks noChangeShapeType="1"/>
            </p:cNvSpPr>
            <p:nvPr/>
          </p:nvSpPr>
          <p:spPr bwMode="auto">
            <a:xfrm flipH="1">
              <a:off x="3948" y="3206"/>
              <a:ext cx="91" cy="11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699" name="Line 579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00" name="Line 580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01" name="Line 582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02" name="Line 583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99703" name="Group 584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200062" name="Picture 585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0063" name="Picture 586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99704" name="Freeform 587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05" name="Freeform 588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42311 w 765"/>
                <a:gd name="T1" fmla="*/ 2813 h 459"/>
                <a:gd name="T2" fmla="*/ 28673 w 765"/>
                <a:gd name="T3" fmla="*/ 19976 h 459"/>
                <a:gd name="T4" fmla="*/ 9592 w 765"/>
                <a:gd name="T5" fmla="*/ 28431 h 459"/>
                <a:gd name="T6" fmla="*/ 1371 w 765"/>
                <a:gd name="T7" fmla="*/ 95805 h 459"/>
                <a:gd name="T8" fmla="*/ 17940 w 765"/>
                <a:gd name="T9" fmla="*/ 126584 h 459"/>
                <a:gd name="T10" fmla="*/ 34487 w 765"/>
                <a:gd name="T11" fmla="*/ 121332 h 459"/>
                <a:gd name="T12" fmla="*/ 58210 w 765"/>
                <a:gd name="T13" fmla="*/ 126584 h 459"/>
                <a:gd name="T14" fmla="*/ 69657 w 765"/>
                <a:gd name="T15" fmla="*/ 123646 h 459"/>
                <a:gd name="T16" fmla="*/ 74979 w 765"/>
                <a:gd name="T17" fmla="*/ 106087 h 459"/>
                <a:gd name="T18" fmla="*/ 74848 w 765"/>
                <a:gd name="T19" fmla="*/ 45030 h 459"/>
                <a:gd name="T20" fmla="*/ 66057 w 765"/>
                <a:gd name="T21" fmla="*/ 9823 h 459"/>
                <a:gd name="T22" fmla="*/ 42311 w 765"/>
                <a:gd name="T23" fmla="*/ 2813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06" name="Line 589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07" name="Line 590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08" name="Line 591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09" name="Line 592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0" name="Line 593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1" name="Line 594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2" name="Line 595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3" name="Line 596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4" name="Line 597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5" name="Line 598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6" name="Line 599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7" name="Line 600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8" name="Line 601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19" name="Line 602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20" name="Line 603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21" name="Line 604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199722" name="Line 605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99723" name="Group 606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200045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46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47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48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49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0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1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2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3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4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5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6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7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8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59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200060" name="Oval 622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pic>
            <p:nvPicPr>
              <p:cNvPr id="200061" name="Picture 623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99724" name="Group 624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200036" name="Line 625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200037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38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39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00040" name="Group 629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200043" name="Freeform 6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200044" name="Freeform 6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200041" name="Line 632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200042" name="Line 633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25" name="Group 634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20002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2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3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00031" name="Group 6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00034" name="Freeform 6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200035" name="Freeform 6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200032" name="Line 6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200033" name="Line 6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26" name="Group 643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20002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2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2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00023" name="Group 6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00026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200027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200024" name="Line 6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200025" name="Line 6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27" name="Group 652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20001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1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1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00015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00018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200019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200016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200017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28" name="Group 661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20000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0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00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00007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00010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200011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200008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200009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29" name="Group 670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999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99999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00002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200003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200000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200001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199730" name="Line 679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199731" name="Group 680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999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99991" name="Group 6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99994" name="Freeform 6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95" name="Freeform 6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992" name="Line 6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993" name="Line 6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32" name="Group 6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9998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8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8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99983" name="Group 6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99986" name="Freeform 6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87" name="Freeform 6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984" name="Line 6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985" name="Line 6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33" name="Group 698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9997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7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7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99975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99978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79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976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977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34" name="Group 707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9996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6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6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99967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99970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71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968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969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35" name="Group 716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9995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5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5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99960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99962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63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961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36" name="Group 725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999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9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99952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99955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56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953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954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37" name="Group 734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99935" name="Group 735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99937" name="Freeform 736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38" name="Freeform 737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39" name="Freeform 738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40" name="Freeform 739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41" name="Freeform 740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42" name="Freeform 741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43" name="Freeform 742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44" name="Freeform 743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45" name="Freeform 744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46" name="Freeform 745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47" name="Freeform 746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48" name="Freeform 747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pic>
            <p:nvPicPr>
              <p:cNvPr id="199936" name="Picture 748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99738" name="Group 749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99921" name="Group 750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99923" name="Freeform 751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24" name="Freeform 752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25" name="Freeform 753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26" name="Freeform 754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27" name="Freeform 755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28" name="Freeform 756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29" name="Freeform 757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30" name="Freeform 758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31" name="Freeform 759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32" name="Freeform 760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33" name="Freeform 761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934" name="Freeform 762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pic>
            <p:nvPicPr>
              <p:cNvPr id="199922" name="Picture 763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99739" name="Line 764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grpSp>
          <p:nvGrpSpPr>
            <p:cNvPr id="199740" name="Group 765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99919" name="Picture 76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920" name="Freeform 76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199741" name="Group 768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99917" name="Picture 76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918" name="Freeform 77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199742" name="Group 771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99915" name="Picture 77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916" name="Freeform 77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199743" name="Group 774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99913" name="Picture 77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914" name="Freeform 77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pic>
          <p:nvPicPr>
            <p:cNvPr id="199744" name="Picture 777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9745" name="Group 778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99911" name="Picture 779" descr="iphone_stylized_small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9912" name="Picture 780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99746" name="Group 781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99879" name="Freeform 78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80" name="Rectangle 78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81" name="Freeform 78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82" name="Freeform 78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83" name="Rectangle 78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99884" name="Group 78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9909" name="AutoShape 78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99910" name="AutoShape 78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99885" name="Rectangle 79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99886" name="Group 79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9907" name="AutoShape 79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99908" name="AutoShape 79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99887" name="Rectangle 79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88" name="Rectangle 79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99889" name="Group 79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9905" name="AutoShape 79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99906" name="AutoShape 79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99890" name="Freeform 79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199891" name="Group 80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9903" name="AutoShape 80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99904" name="AutoShape 80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99892" name="Rectangle 80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93" name="Freeform 80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94" name="Freeform 80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95" name="Oval 80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96" name="Freeform 80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97" name="AutoShape 80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98" name="AutoShape 80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99" name="Oval 81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900" name="Oval 81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901" name="Oval 81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902" name="Rectangle 81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199747" name="Group 814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99847" name="Freeform 81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48" name="Rectangle 81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49" name="Freeform 81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50" name="Freeform 81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51" name="Rectangle 81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99852" name="Group 82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99877" name="AutoShape 82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99878" name="AutoShape 82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99853" name="Rectangle 82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99854" name="Group 82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99875" name="AutoShape 82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99876" name="AutoShape 82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99855" name="Rectangle 82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56" name="Rectangle 82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199857" name="Group 82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99873" name="AutoShape 83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99874" name="AutoShape 83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99858" name="Freeform 83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199859" name="Group 83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9871" name="AutoShape 83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199872" name="AutoShape 83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199860" name="Rectangle 83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61" name="Freeform 83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62" name="Freeform 83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63" name="Oval 83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64" name="Freeform 84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65" name="AutoShape 84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66" name="AutoShape 84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67" name="Oval 84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68" name="Oval 84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869" name="Oval 84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199870" name="Rectangle 84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199748" name="Group 847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99824" name="Picture 848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9825" name="Picture 849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826" name="Freeform 85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199827" name="Picture 851" descr="screen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828" name="Freeform 85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29" name="Freeform 85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30" name="Freeform 85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31" name="Freeform 85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32" name="Freeform 85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33" name="Freeform 85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199834" name="Group 85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99841" name="Freeform 85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42" name="Freeform 86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43" name="Freeform 86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44" name="Freeform 86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45" name="Freeform 86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46" name="Freeform 86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835" name="Freeform 86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36" name="Freeform 86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37" name="Freeform 86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38" name="Freeform 86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39" name="Freeform 86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40" name="Freeform 87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49" name="Group 871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99801" name="Picture 872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9802" name="Picture 873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803" name="Freeform 874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199804" name="Picture 875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805" name="Freeform 876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06" name="Freeform 877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07" name="Freeform 878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08" name="Freeform 879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09" name="Freeform 880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10" name="Freeform 881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199811" name="Group 882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99818" name="Freeform 883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19" name="Freeform 884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20" name="Freeform 885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21" name="Freeform 886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22" name="Freeform 887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23" name="Freeform 888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812" name="Freeform 889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13" name="Freeform 890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14" name="Freeform 891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15" name="Freeform 892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16" name="Freeform 893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817" name="Freeform 894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50" name="Group 895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99778" name="Picture 896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9779" name="Picture 897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780" name="Freeform 8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199781" name="Picture 899" descr="screen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782" name="Freeform 9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83" name="Freeform 9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84" name="Freeform 9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85" name="Freeform 9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86" name="Freeform 9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87" name="Freeform 9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199788" name="Group 9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99795" name="Freeform 9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796" name="Freeform 9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797" name="Freeform 9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798" name="Freeform 9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799" name="Freeform 9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800" name="Freeform 9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789" name="Freeform 9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90" name="Freeform 9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91" name="Freeform 9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92" name="Freeform 9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93" name="Freeform 9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94" name="Freeform 9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199751" name="Group 919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99776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777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199752" name="Group 922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99753" name="Picture 923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9754" name="Picture 924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755" name="Freeform 92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199756" name="Picture 926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9757" name="Freeform 92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58" name="Freeform 92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59" name="Freeform 92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60" name="Freeform 93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61" name="Freeform 93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62" name="Freeform 93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199763" name="Group 93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99770" name="Freeform 93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771" name="Freeform 93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772" name="Freeform 93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773" name="Freeform 93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774" name="Freeform 93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199775" name="Freeform 93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199764" name="Freeform 94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65" name="Freeform 94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66" name="Freeform 94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67" name="Freeform 94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68" name="Freeform 94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199769" name="Freeform 94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</p:grpSp>
      <p:sp>
        <p:nvSpPr>
          <p:cNvPr id="199684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138113"/>
            <a:ext cx="7772400" cy="871537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Pure </a:t>
            </a:r>
            <a:r>
              <a:rPr lang="en-US" altLang="tr-TR" sz="4000" smtClean="0">
                <a:latin typeface="Gill Sans MT" pitchFamily="1" charset="0"/>
              </a:rPr>
              <a:t>P2P</a:t>
            </a:r>
            <a:r>
              <a:rPr lang="en-US" altLang="tr-TR" smtClean="0">
                <a:latin typeface="Gill Sans MT" pitchFamily="1" charset="0"/>
              </a:rPr>
              <a:t> architecture</a:t>
            </a:r>
          </a:p>
        </p:txBody>
      </p:sp>
      <p:sp>
        <p:nvSpPr>
          <p:cNvPr id="19968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55600" y="1276350"/>
            <a:ext cx="4049713" cy="4648200"/>
          </a:xfrm>
        </p:spPr>
        <p:txBody>
          <a:bodyPr/>
          <a:lstStyle/>
          <a:p>
            <a:r>
              <a:rPr lang="en-US" altLang="tr-TR" sz="2400" i="1" smtClean="0">
                <a:latin typeface="Gill Sans MT" pitchFamily="1" charset="0"/>
              </a:rPr>
              <a:t>no</a:t>
            </a:r>
            <a:r>
              <a:rPr lang="en-US" altLang="tr-TR" sz="2400" smtClean="0">
                <a:latin typeface="Gill Sans MT" pitchFamily="1" charset="0"/>
              </a:rPr>
              <a:t> always-on server</a:t>
            </a:r>
          </a:p>
          <a:p>
            <a:r>
              <a:rPr lang="en-US" altLang="tr-TR" sz="2400" smtClean="0">
                <a:latin typeface="Gill Sans MT" pitchFamily="1" charset="0"/>
              </a:rPr>
              <a:t>arbitrary end systems directly communicate</a:t>
            </a:r>
          </a:p>
          <a:p>
            <a:r>
              <a:rPr lang="en-US" altLang="tr-TR" sz="2400" smtClean="0">
                <a:latin typeface="Gill Sans MT" pitchFamily="1" charset="0"/>
              </a:rPr>
              <a:t>peers are intermittently connected and change IP addresses</a:t>
            </a:r>
            <a:endParaRPr lang="en-US" altLang="tr-TR" i="1" smtClean="0">
              <a:solidFill>
                <a:srgbClr val="000099"/>
              </a:solidFill>
              <a:latin typeface="Gill Sans MT" pitchFamily="1" charset="0"/>
            </a:endParaRPr>
          </a:p>
          <a:p>
            <a:pPr>
              <a:spcBef>
                <a:spcPct val="60000"/>
              </a:spcBef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000099"/>
                </a:solidFill>
                <a:latin typeface="Gill Sans MT" pitchFamily="1" charset="0"/>
              </a:rPr>
              <a:t>examples: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file distribution (BitTorrent)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Streaming (KanKan)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VoIP (Skype)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z="2400" smtClean="0">
              <a:latin typeface="Gill Sans MT" pitchFamily="1" charset="0"/>
            </a:endParaRPr>
          </a:p>
          <a:p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199686" name="Line 1034"/>
          <p:cNvSpPr>
            <a:spLocks noChangeShapeType="1"/>
          </p:cNvSpPr>
          <p:nvPr/>
        </p:nvSpPr>
        <p:spPr bwMode="auto">
          <a:xfrm flipH="1">
            <a:off x="5783263" y="1597025"/>
            <a:ext cx="828675" cy="12033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99687" name="Line 1035"/>
          <p:cNvSpPr>
            <a:spLocks noChangeShapeType="1"/>
          </p:cNvSpPr>
          <p:nvPr/>
        </p:nvSpPr>
        <p:spPr bwMode="auto">
          <a:xfrm>
            <a:off x="5657850" y="3160713"/>
            <a:ext cx="30163" cy="15557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199688" name="Line 1036"/>
          <p:cNvSpPr>
            <a:spLocks noChangeShapeType="1"/>
          </p:cNvSpPr>
          <p:nvPr/>
        </p:nvSpPr>
        <p:spPr bwMode="auto">
          <a:xfrm>
            <a:off x="6118225" y="3260725"/>
            <a:ext cx="1296988" cy="20383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pic>
        <p:nvPicPr>
          <p:cNvPr id="199689" name="Picture 563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25" y="7969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17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85690716-432C-457B-827E-1AA27DF7067E}" type="slidenum">
              <a:rPr lang="en-US" altLang="tr-TR" sz="1200">
                <a:latin typeface="Tahoma" panose="020B0604030504040204" pitchFamily="34" charset="0"/>
              </a:rPr>
              <a:pPr/>
              <a:t>77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201731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153988"/>
            <a:ext cx="8520113" cy="773112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File distribution: client-server vs P2P</a:t>
            </a:r>
          </a:p>
        </p:txBody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5138" y="1227138"/>
            <a:ext cx="8258175" cy="88265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u="sng" smtClean="0">
                <a:solidFill>
                  <a:srgbClr val="CC0000"/>
                </a:solidFill>
                <a:latin typeface="Gill Sans MT" pitchFamily="1" charset="0"/>
              </a:rPr>
              <a:t>Question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:</a:t>
            </a:r>
            <a:r>
              <a:rPr lang="en-US" altLang="tr-TR" smtClean="0">
                <a:latin typeface="Gill Sans MT" pitchFamily="1" charset="0"/>
              </a:rPr>
              <a:t> how much time to distribute file (size </a:t>
            </a:r>
            <a:r>
              <a:rPr lang="en-US" altLang="tr-TR" i="1" smtClean="0">
                <a:latin typeface="Gill Sans MT" pitchFamily="1" charset="0"/>
              </a:rPr>
              <a:t>F</a:t>
            </a:r>
            <a:r>
              <a:rPr lang="en-US" altLang="tr-TR" smtClean="0">
                <a:latin typeface="Gill Sans MT" pitchFamily="1" charset="0"/>
              </a:rPr>
              <a:t>) from one server to </a:t>
            </a:r>
            <a:r>
              <a:rPr lang="en-US" altLang="tr-TR" i="1" smtClean="0">
                <a:latin typeface="Gill Sans MT" pitchFamily="1" charset="0"/>
              </a:rPr>
              <a:t>N  peers</a:t>
            </a:r>
            <a:r>
              <a:rPr lang="en-US" altLang="tr-TR" smtClean="0">
                <a:latin typeface="Gill Sans MT" pitchFamily="1" charset="0"/>
              </a:rPr>
              <a:t>?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peer upload/download capacity is limited resource</a:t>
            </a:r>
          </a:p>
        </p:txBody>
      </p:sp>
      <p:sp>
        <p:nvSpPr>
          <p:cNvPr id="201733" name="Freeform 4"/>
          <p:cNvSpPr>
            <a:spLocks/>
          </p:cNvSpPr>
          <p:nvPr/>
        </p:nvSpPr>
        <p:spPr bwMode="auto">
          <a:xfrm>
            <a:off x="2284413" y="4087813"/>
            <a:ext cx="377507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1734" name="Line 14"/>
          <p:cNvSpPr>
            <a:spLocks noChangeShapeType="1"/>
          </p:cNvSpPr>
          <p:nvPr/>
        </p:nvSpPr>
        <p:spPr bwMode="auto">
          <a:xfrm>
            <a:off x="1819275" y="4051300"/>
            <a:ext cx="80327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1735" name="Text Box 15"/>
          <p:cNvSpPr txBox="1">
            <a:spLocks noChangeArrowheads="1"/>
          </p:cNvSpPr>
          <p:nvPr/>
        </p:nvSpPr>
        <p:spPr bwMode="auto">
          <a:xfrm>
            <a:off x="2103438" y="3849688"/>
            <a:ext cx="387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i="1"/>
              <a:t>u</a:t>
            </a:r>
            <a:r>
              <a:rPr lang="en-US" altLang="tr-TR" sz="1800" i="1" baseline="-25000"/>
              <a:t>s</a:t>
            </a:r>
          </a:p>
        </p:txBody>
      </p:sp>
      <p:sp>
        <p:nvSpPr>
          <p:cNvPr id="201736" name="Line 39"/>
          <p:cNvSpPr>
            <a:spLocks noChangeShapeType="1"/>
          </p:cNvSpPr>
          <p:nvPr/>
        </p:nvSpPr>
        <p:spPr bwMode="auto">
          <a:xfrm>
            <a:off x="1376363" y="4962525"/>
            <a:ext cx="10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1737" name="Line 40"/>
          <p:cNvSpPr>
            <a:spLocks noChangeShapeType="1"/>
          </p:cNvSpPr>
          <p:nvPr/>
        </p:nvSpPr>
        <p:spPr bwMode="auto">
          <a:xfrm flipH="1">
            <a:off x="1431925" y="5110163"/>
            <a:ext cx="1003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1738" name="Text Box 41"/>
          <p:cNvSpPr txBox="1">
            <a:spLocks noChangeArrowheads="1"/>
          </p:cNvSpPr>
          <p:nvPr/>
        </p:nvSpPr>
        <p:spPr bwMode="auto">
          <a:xfrm>
            <a:off x="1665288" y="45735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i="1"/>
              <a:t>u</a:t>
            </a:r>
            <a:r>
              <a:rPr lang="en-US" altLang="tr-TR" sz="1800" i="1" baseline="-25000"/>
              <a:t>N</a:t>
            </a:r>
          </a:p>
        </p:txBody>
      </p:sp>
      <p:sp>
        <p:nvSpPr>
          <p:cNvPr id="201739" name="Text Box 42"/>
          <p:cNvSpPr txBox="1">
            <a:spLocks noChangeArrowheads="1"/>
          </p:cNvSpPr>
          <p:nvPr/>
        </p:nvSpPr>
        <p:spPr bwMode="auto">
          <a:xfrm>
            <a:off x="1646238" y="50879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i="1"/>
              <a:t>d</a:t>
            </a:r>
            <a:r>
              <a:rPr lang="en-US" altLang="tr-TR" sz="1800" i="1" baseline="-25000"/>
              <a:t>N</a:t>
            </a:r>
          </a:p>
        </p:txBody>
      </p:sp>
      <p:sp>
        <p:nvSpPr>
          <p:cNvPr id="201740" name="Text Box 43"/>
          <p:cNvSpPr txBox="1">
            <a:spLocks noChangeArrowheads="1"/>
          </p:cNvSpPr>
          <p:nvPr/>
        </p:nvSpPr>
        <p:spPr bwMode="auto">
          <a:xfrm>
            <a:off x="1146175" y="4071938"/>
            <a:ext cx="11731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server</a:t>
            </a:r>
            <a:endParaRPr lang="en-US" altLang="tr-TR" sz="1800" baseline="-25000"/>
          </a:p>
        </p:txBody>
      </p:sp>
      <p:sp>
        <p:nvSpPr>
          <p:cNvPr id="201741" name="Text Box 44"/>
          <p:cNvSpPr txBox="1">
            <a:spLocks noChangeArrowheads="1"/>
          </p:cNvSpPr>
          <p:nvPr/>
        </p:nvSpPr>
        <p:spPr bwMode="auto">
          <a:xfrm>
            <a:off x="2825750" y="4598988"/>
            <a:ext cx="2546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chemeClr val="bg1"/>
                </a:solidFill>
              </a:rPr>
              <a:t>network (with abundant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chemeClr val="bg1"/>
                </a:solidFill>
              </a:rPr>
              <a:t> bandwidth)</a:t>
            </a:r>
          </a:p>
        </p:txBody>
      </p:sp>
      <p:sp>
        <p:nvSpPr>
          <p:cNvPr id="201742" name="Text Box 47"/>
          <p:cNvSpPr txBox="1">
            <a:spLocks noChangeArrowheads="1"/>
          </p:cNvSpPr>
          <p:nvPr/>
        </p:nvSpPr>
        <p:spPr bwMode="auto">
          <a:xfrm>
            <a:off x="254000" y="3824288"/>
            <a:ext cx="1397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/>
              <a:t>file, size F</a:t>
            </a:r>
            <a:endParaRPr lang="en-US" altLang="tr-TR" sz="1600" i="1" baseline="-25000"/>
          </a:p>
        </p:txBody>
      </p:sp>
      <p:sp>
        <p:nvSpPr>
          <p:cNvPr id="201743" name="Text Box 49"/>
          <p:cNvSpPr txBox="1">
            <a:spLocks noChangeArrowheads="1"/>
          </p:cNvSpPr>
          <p:nvPr/>
        </p:nvSpPr>
        <p:spPr bwMode="auto">
          <a:xfrm>
            <a:off x="1492250" y="2725738"/>
            <a:ext cx="201453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 i="1">
                <a:solidFill>
                  <a:srgbClr val="CC0000"/>
                </a:solidFill>
              </a:rPr>
              <a:t>u</a:t>
            </a:r>
            <a:r>
              <a:rPr lang="en-US" altLang="tr-TR" sz="1800" b="1" i="1" baseline="-25000">
                <a:solidFill>
                  <a:srgbClr val="CC0000"/>
                </a:solidFill>
              </a:rPr>
              <a:t>s</a:t>
            </a:r>
            <a:r>
              <a:rPr lang="en-US" altLang="tr-TR" sz="1800" b="1" i="1">
                <a:solidFill>
                  <a:srgbClr val="CC0000"/>
                </a:solidFill>
              </a:rPr>
              <a:t>:</a:t>
            </a:r>
            <a:r>
              <a:rPr lang="en-US" altLang="tr-TR" sz="1800"/>
              <a:t> server upload capacity</a:t>
            </a:r>
          </a:p>
        </p:txBody>
      </p:sp>
      <p:sp>
        <p:nvSpPr>
          <p:cNvPr id="201744" name="Text Box 50"/>
          <p:cNvSpPr txBox="1">
            <a:spLocks noChangeArrowheads="1"/>
          </p:cNvSpPr>
          <p:nvPr/>
        </p:nvSpPr>
        <p:spPr bwMode="auto">
          <a:xfrm>
            <a:off x="6276975" y="5491163"/>
            <a:ext cx="259080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 i="1">
                <a:solidFill>
                  <a:srgbClr val="CC0000"/>
                </a:solidFill>
              </a:rPr>
              <a:t>u</a:t>
            </a:r>
            <a:r>
              <a:rPr lang="en-US" altLang="tr-TR" sz="1800" b="1" i="1" baseline="-25000">
                <a:solidFill>
                  <a:srgbClr val="CC0000"/>
                </a:solidFill>
              </a:rPr>
              <a:t>i</a:t>
            </a:r>
            <a:r>
              <a:rPr lang="en-US" altLang="tr-TR" sz="1800" b="1" i="1">
                <a:solidFill>
                  <a:srgbClr val="CC0000"/>
                </a:solidFill>
              </a:rPr>
              <a:t>:</a:t>
            </a:r>
            <a:r>
              <a:rPr lang="en-US" altLang="tr-TR" sz="1800"/>
              <a:t> peer i upload capacity</a:t>
            </a:r>
          </a:p>
        </p:txBody>
      </p:sp>
      <p:sp>
        <p:nvSpPr>
          <p:cNvPr id="201745" name="Text Box 51"/>
          <p:cNvSpPr txBox="1">
            <a:spLocks noChangeArrowheads="1"/>
          </p:cNvSpPr>
          <p:nvPr/>
        </p:nvSpPr>
        <p:spPr bwMode="auto">
          <a:xfrm>
            <a:off x="6357938" y="3622675"/>
            <a:ext cx="212248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b="1" i="1">
                <a:solidFill>
                  <a:srgbClr val="CC0000"/>
                </a:solidFill>
              </a:rPr>
              <a:t>d</a:t>
            </a:r>
            <a:r>
              <a:rPr lang="en-US" altLang="tr-TR" sz="1800" b="1" i="1" baseline="-25000">
                <a:solidFill>
                  <a:srgbClr val="CC0000"/>
                </a:solidFill>
              </a:rPr>
              <a:t>i</a:t>
            </a:r>
            <a:r>
              <a:rPr lang="en-US" altLang="tr-TR" sz="1800" b="1" i="1">
                <a:solidFill>
                  <a:srgbClr val="CC0000"/>
                </a:solidFill>
              </a:rPr>
              <a:t>:</a:t>
            </a:r>
            <a:r>
              <a:rPr lang="en-US" altLang="tr-TR" sz="1800"/>
              <a:t> peer i download capacity</a:t>
            </a:r>
          </a:p>
        </p:txBody>
      </p:sp>
      <p:pic>
        <p:nvPicPr>
          <p:cNvPr id="201746" name="Picture 5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7207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47" name="AutoShape 327"/>
          <p:cNvSpPr>
            <a:spLocks noChangeArrowheads="1"/>
          </p:cNvSpPr>
          <p:nvPr/>
        </p:nvSpPr>
        <p:spPr bwMode="auto">
          <a:xfrm>
            <a:off x="763588" y="3270250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201748" name="Group 76"/>
          <p:cNvGrpSpPr>
            <a:grpSpLocks/>
          </p:cNvGrpSpPr>
          <p:nvPr/>
        </p:nvGrpSpPr>
        <p:grpSpPr bwMode="auto">
          <a:xfrm>
            <a:off x="3498850" y="3548063"/>
            <a:ext cx="2138363" cy="903287"/>
            <a:chOff x="2204" y="2030"/>
            <a:chExt cx="1347" cy="774"/>
          </a:xfrm>
        </p:grpSpPr>
        <p:sp>
          <p:nvSpPr>
            <p:cNvPr id="201801" name="Text Box 19"/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 i="1"/>
                <a:t>u</a:t>
              </a:r>
              <a:r>
                <a:rPr lang="en-US" altLang="tr-TR" sz="1800" i="1" baseline="-25000"/>
                <a:t>2</a:t>
              </a:r>
            </a:p>
          </p:txBody>
        </p:sp>
        <p:sp>
          <p:nvSpPr>
            <p:cNvPr id="201802" name="Line 22"/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803" name="Line 23"/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804" name="Text Box 24"/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 i="1"/>
                <a:t>d</a:t>
              </a:r>
              <a:r>
                <a:rPr lang="en-US" altLang="tr-TR" sz="1800" i="1" baseline="-25000"/>
                <a:t>2</a:t>
              </a:r>
            </a:p>
          </p:txBody>
        </p:sp>
        <p:sp>
          <p:nvSpPr>
            <p:cNvPr id="201805" name="Text Box 19"/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 i="1"/>
                <a:t>u</a:t>
              </a:r>
              <a:r>
                <a:rPr lang="en-US" altLang="tr-TR" sz="1800" i="1" baseline="-25000"/>
                <a:t>1</a:t>
              </a:r>
            </a:p>
          </p:txBody>
        </p:sp>
        <p:sp>
          <p:nvSpPr>
            <p:cNvPr id="201806" name="Line 22"/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807" name="Line 23"/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808" name="Text Box 24"/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 i="1"/>
                <a:t>d</a:t>
              </a:r>
              <a:r>
                <a:rPr lang="en-US" altLang="tr-TR" sz="1800" i="1" baseline="-25000"/>
                <a:t>1</a:t>
              </a:r>
            </a:p>
          </p:txBody>
        </p:sp>
      </p:grpSp>
      <p:sp>
        <p:nvSpPr>
          <p:cNvPr id="201749" name="Line 72"/>
          <p:cNvSpPr>
            <a:spLocks noChangeShapeType="1"/>
          </p:cNvSpPr>
          <p:nvPr/>
        </p:nvSpPr>
        <p:spPr bwMode="auto">
          <a:xfrm>
            <a:off x="6030913" y="47672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1750" name="Line 73"/>
          <p:cNvSpPr>
            <a:spLocks noChangeShapeType="1"/>
          </p:cNvSpPr>
          <p:nvPr/>
        </p:nvSpPr>
        <p:spPr bwMode="auto">
          <a:xfrm>
            <a:off x="6038850" y="49196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1751" name="Text Box 41"/>
          <p:cNvSpPr txBox="1">
            <a:spLocks noChangeArrowheads="1"/>
          </p:cNvSpPr>
          <p:nvPr/>
        </p:nvSpPr>
        <p:spPr bwMode="auto">
          <a:xfrm>
            <a:off x="6191250" y="43561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i="1"/>
              <a:t>d</a:t>
            </a:r>
            <a:r>
              <a:rPr lang="en-US" altLang="tr-TR" sz="1800" i="1" baseline="-25000"/>
              <a:t>i</a:t>
            </a:r>
          </a:p>
        </p:txBody>
      </p:sp>
      <p:sp>
        <p:nvSpPr>
          <p:cNvPr id="201752" name="Text Box 41"/>
          <p:cNvSpPr txBox="1">
            <a:spLocks noChangeArrowheads="1"/>
          </p:cNvSpPr>
          <p:nvPr/>
        </p:nvSpPr>
        <p:spPr bwMode="auto">
          <a:xfrm>
            <a:off x="6215063" y="48895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 i="1"/>
              <a:t>u</a:t>
            </a:r>
            <a:r>
              <a:rPr lang="en-US" altLang="tr-TR" sz="1800" i="1" baseline="-25000"/>
              <a:t>i</a:t>
            </a:r>
          </a:p>
        </p:txBody>
      </p:sp>
      <p:sp>
        <p:nvSpPr>
          <p:cNvPr id="201753" name="Line 77"/>
          <p:cNvSpPr>
            <a:spLocks noChangeShapeType="1"/>
          </p:cNvSpPr>
          <p:nvPr/>
        </p:nvSpPr>
        <p:spPr bwMode="auto">
          <a:xfrm>
            <a:off x="2265363" y="3232150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1754" name="Line 78"/>
          <p:cNvSpPr>
            <a:spLocks noChangeShapeType="1"/>
          </p:cNvSpPr>
          <p:nvPr/>
        </p:nvSpPr>
        <p:spPr bwMode="auto">
          <a:xfrm flipH="1">
            <a:off x="6478588" y="4146550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1755" name="Line 79"/>
          <p:cNvSpPr>
            <a:spLocks noChangeShapeType="1"/>
          </p:cNvSpPr>
          <p:nvPr/>
        </p:nvSpPr>
        <p:spPr bwMode="auto">
          <a:xfrm flipH="1" flipV="1">
            <a:off x="6508750" y="5092700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grpSp>
        <p:nvGrpSpPr>
          <p:cNvPr id="201756" name="Group 81"/>
          <p:cNvGrpSpPr>
            <a:grpSpLocks/>
          </p:cNvGrpSpPr>
          <p:nvPr/>
        </p:nvGrpSpPr>
        <p:grpSpPr bwMode="auto">
          <a:xfrm>
            <a:off x="1535113" y="3332163"/>
            <a:ext cx="465137" cy="803275"/>
            <a:chOff x="4140" y="429"/>
            <a:chExt cx="1425" cy="2396"/>
          </a:xfrm>
        </p:grpSpPr>
        <p:sp>
          <p:nvSpPr>
            <p:cNvPr id="201769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770" name="Rectangle 83"/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1771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772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773" name="Rectangle 86"/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1774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1799" name="AutoShape 8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1800" name="AutoShape 89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1775" name="Rectangle 90"/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1776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1797" name="AutoShape 92"/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1798" name="AutoShape 93"/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1777" name="Rectangle 94"/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1778" name="Rectangle 95"/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1779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795" name="AutoShape 97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1796" name="AutoShape 9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1780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201781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1793" name="AutoShape 101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1794" name="AutoShape 10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1782" name="Rectangle 103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1783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784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785" name="Oval 106"/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1786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1787" name="AutoShape 108"/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1788" name="AutoShape 109"/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1789" name="Oval 110"/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1790" name="Oval 111"/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1791" name="Oval 112"/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1792" name="Rectangle 113"/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201757" name="Group 114"/>
          <p:cNvGrpSpPr>
            <a:grpSpLocks/>
          </p:cNvGrpSpPr>
          <p:nvPr/>
        </p:nvGrpSpPr>
        <p:grpSpPr bwMode="auto">
          <a:xfrm>
            <a:off x="444500" y="4635500"/>
            <a:ext cx="925513" cy="795338"/>
            <a:chOff x="-44" y="1473"/>
            <a:chExt cx="981" cy="1105"/>
          </a:xfrm>
        </p:grpSpPr>
        <p:pic>
          <p:nvPicPr>
            <p:cNvPr id="201767" name="Picture 11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1768" name="Freeform 11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1758" name="Group 117"/>
          <p:cNvGrpSpPr>
            <a:grpSpLocks/>
          </p:cNvGrpSpPr>
          <p:nvPr/>
        </p:nvGrpSpPr>
        <p:grpSpPr bwMode="auto">
          <a:xfrm>
            <a:off x="3665538" y="2816225"/>
            <a:ext cx="925512" cy="795338"/>
            <a:chOff x="-44" y="1473"/>
            <a:chExt cx="981" cy="1105"/>
          </a:xfrm>
        </p:grpSpPr>
        <p:pic>
          <p:nvPicPr>
            <p:cNvPr id="201765" name="Picture 11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1766" name="Freeform 11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1759" name="Group 120"/>
          <p:cNvGrpSpPr>
            <a:grpSpLocks/>
          </p:cNvGrpSpPr>
          <p:nvPr/>
        </p:nvGrpSpPr>
        <p:grpSpPr bwMode="auto">
          <a:xfrm>
            <a:off x="4710113" y="2957513"/>
            <a:ext cx="925512" cy="795337"/>
            <a:chOff x="-44" y="1473"/>
            <a:chExt cx="981" cy="1105"/>
          </a:xfrm>
        </p:grpSpPr>
        <p:pic>
          <p:nvPicPr>
            <p:cNvPr id="201763" name="Picture 12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1764" name="Freeform 12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1760" name="Group 123"/>
          <p:cNvGrpSpPr>
            <a:grpSpLocks/>
          </p:cNvGrpSpPr>
          <p:nvPr/>
        </p:nvGrpSpPr>
        <p:grpSpPr bwMode="auto">
          <a:xfrm flipH="1">
            <a:off x="7180263" y="4405313"/>
            <a:ext cx="925512" cy="795337"/>
            <a:chOff x="-44" y="1473"/>
            <a:chExt cx="981" cy="1105"/>
          </a:xfrm>
        </p:grpSpPr>
        <p:pic>
          <p:nvPicPr>
            <p:cNvPr id="201761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1762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37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837D9D4E-47F9-4DCB-8A15-A74CA2EEECB9}" type="slidenum">
              <a:rPr lang="en-US" altLang="tr-TR" sz="1200">
                <a:latin typeface="Tahoma" panose="020B0604030504040204" pitchFamily="34" charset="0"/>
              </a:rPr>
              <a:pPr/>
              <a:t>78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203779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File distribution time: client-server</a:t>
            </a:r>
          </a:p>
        </p:txBody>
      </p:sp>
      <p:sp>
        <p:nvSpPr>
          <p:cNvPr id="203780" name="Rectangle 47"/>
          <p:cNvSpPr>
            <a:spLocks noGrp="1" noChangeArrowheads="1"/>
          </p:cNvSpPr>
          <p:nvPr>
            <p:ph type="body" idx="1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server transmission: </a:t>
            </a:r>
            <a:r>
              <a:rPr lang="en-US" altLang="tr-TR" sz="2400" smtClean="0">
                <a:latin typeface="Gill Sans MT" pitchFamily="1" charset="0"/>
              </a:rPr>
              <a:t>must</a:t>
            </a: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sequentially send (upload) </a:t>
            </a:r>
            <a:r>
              <a:rPr lang="en-US" altLang="tr-TR" sz="2400" i="1" smtClean="0">
                <a:latin typeface="Gill Sans MT" pitchFamily="1" charset="0"/>
              </a:rPr>
              <a:t>N </a:t>
            </a:r>
            <a:r>
              <a:rPr lang="en-US" altLang="tr-TR" sz="2400" smtClean="0">
                <a:latin typeface="Gill Sans MT" pitchFamily="1" charset="0"/>
              </a:rPr>
              <a:t>file</a:t>
            </a:r>
            <a:r>
              <a:rPr lang="en-US" altLang="tr-TR" sz="2400" i="1" smtClean="0"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copies</a:t>
            </a:r>
            <a:r>
              <a:rPr lang="en-US" altLang="tr-TR" sz="2600" smtClean="0">
                <a:latin typeface="Gill Sans MT" pitchFamily="1" charset="0"/>
              </a:rPr>
              <a:t>:</a:t>
            </a:r>
          </a:p>
          <a:p>
            <a:pPr lvl="1">
              <a:lnSpc>
                <a:spcPct val="100000"/>
              </a:lnSpc>
              <a:buSzPct val="85000"/>
            </a:pPr>
            <a:r>
              <a:rPr lang="en-US" altLang="tr-TR" sz="2000" smtClean="0">
                <a:latin typeface="Gill Sans MT" pitchFamily="1" charset="0"/>
              </a:rPr>
              <a:t>time to send one copy: </a:t>
            </a:r>
            <a:r>
              <a:rPr lang="en-US" altLang="tr-TR" sz="2000" i="1" smtClean="0">
                <a:latin typeface="Gill Sans MT" pitchFamily="1" charset="0"/>
              </a:rPr>
              <a:t>F/u</a:t>
            </a:r>
            <a:r>
              <a:rPr lang="en-US" altLang="tr-TR" sz="2000" i="1" baseline="-25000" smtClean="0">
                <a:latin typeface="Gill Sans MT" pitchFamily="1" charset="0"/>
              </a:rPr>
              <a:t>s </a:t>
            </a:r>
            <a:endParaRPr lang="en-US" altLang="tr-TR" sz="2000" smtClean="0">
              <a:latin typeface="Gill Sans MT" pitchFamily="1" charset="0"/>
            </a:endParaRPr>
          </a:p>
          <a:p>
            <a:pPr lvl="1">
              <a:lnSpc>
                <a:spcPct val="100000"/>
              </a:lnSpc>
              <a:buSzPct val="85000"/>
            </a:pPr>
            <a:r>
              <a:rPr lang="en-US" altLang="tr-TR" sz="2000" smtClean="0">
                <a:latin typeface="Gill Sans MT" pitchFamily="1" charset="0"/>
              </a:rPr>
              <a:t>time to send N copies: </a:t>
            </a:r>
            <a:r>
              <a:rPr lang="en-US" altLang="tr-TR" sz="2000" i="1" smtClean="0">
                <a:latin typeface="Gill Sans MT" pitchFamily="1" charset="0"/>
              </a:rPr>
              <a:t>NF/u</a:t>
            </a:r>
            <a:r>
              <a:rPr lang="en-US" altLang="tr-TR" sz="2000" i="1" baseline="-25000" smtClean="0">
                <a:latin typeface="Gill Sans MT" pitchFamily="1" charset="0"/>
              </a:rPr>
              <a:t>s</a:t>
            </a:r>
            <a:endParaRPr lang="en-US" altLang="tr-TR" sz="2000" smtClean="0">
              <a:latin typeface="Gill Sans MT" pitchFamily="1" charset="0"/>
            </a:endParaRPr>
          </a:p>
        </p:txBody>
      </p:sp>
      <p:sp>
        <p:nvSpPr>
          <p:cNvPr id="245813" name="Line 53"/>
          <p:cNvSpPr>
            <a:spLocks noChangeShapeType="1"/>
          </p:cNvSpPr>
          <p:nvPr/>
        </p:nvSpPr>
        <p:spPr bwMode="auto">
          <a:xfrm flipV="1">
            <a:off x="5746750" y="5368925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5484813" y="6022975"/>
            <a:ext cx="2670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tr-TR"/>
              <a:t>increases linearly in N</a:t>
            </a:r>
          </a:p>
        </p:txBody>
      </p:sp>
      <p:sp>
        <p:nvSpPr>
          <p:cNvPr id="203783" name="Text Box 51"/>
          <p:cNvSpPr txBox="1">
            <a:spLocks noChangeArrowheads="1"/>
          </p:cNvSpPr>
          <p:nvPr/>
        </p:nvSpPr>
        <p:spPr bwMode="auto">
          <a:xfrm>
            <a:off x="1249363" y="4662488"/>
            <a:ext cx="27860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tr-TR" i="1"/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tr-TR" i="1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tr-TR" i="1"/>
              <a:t>client-server approach</a:t>
            </a:r>
            <a:r>
              <a:rPr lang="en-US" altLang="tr-TR" sz="2400">
                <a:latin typeface="Comic Sans MS" panose="030F0702030302020204" pitchFamily="66" charset="0"/>
              </a:rPr>
              <a:t> </a:t>
            </a:r>
            <a:endParaRPr lang="en-US" altLang="tr-TR" sz="2800">
              <a:latin typeface="Comic Sans MS" panose="030F0702030302020204" pitchFamily="66" charset="0"/>
            </a:endParaRPr>
          </a:p>
        </p:txBody>
      </p:sp>
      <p:sp>
        <p:nvSpPr>
          <p:cNvPr id="203784" name="Rectangle 55"/>
          <p:cNvSpPr>
            <a:spLocks noChangeArrowheads="1"/>
          </p:cNvSpPr>
          <p:nvPr/>
        </p:nvSpPr>
        <p:spPr bwMode="auto">
          <a:xfrm>
            <a:off x="1157288" y="4591050"/>
            <a:ext cx="7032625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pic>
        <p:nvPicPr>
          <p:cNvPr id="203785" name="Picture 5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6518275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86" name="Text Box 96"/>
          <p:cNvSpPr txBox="1">
            <a:spLocks noChangeArrowheads="1"/>
          </p:cNvSpPr>
          <p:nvPr/>
        </p:nvSpPr>
        <p:spPr bwMode="auto">
          <a:xfrm>
            <a:off x="3946525" y="4905375"/>
            <a:ext cx="42386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i="1"/>
              <a:t> D</a:t>
            </a:r>
            <a:r>
              <a:rPr lang="en-US" altLang="tr-TR" sz="2800" i="1" baseline="-25000"/>
              <a:t>c-s</a:t>
            </a:r>
            <a:r>
              <a:rPr lang="en-US" altLang="tr-TR" sz="2800" i="1"/>
              <a:t> &gt; max{NF/u</a:t>
            </a:r>
            <a:r>
              <a:rPr lang="en-US" altLang="tr-TR" sz="2800" i="1" baseline="-25000"/>
              <a:t>s,</a:t>
            </a:r>
            <a:r>
              <a:rPr lang="en-US" altLang="tr-TR" sz="2800" i="1"/>
              <a:t>,F/d</a:t>
            </a:r>
            <a:r>
              <a:rPr lang="en-US" altLang="tr-TR" sz="2800" i="1" baseline="-25000"/>
              <a:t>min</a:t>
            </a:r>
            <a:r>
              <a:rPr lang="en-US" altLang="tr-TR" sz="2800" i="1"/>
              <a:t>}</a:t>
            </a:r>
            <a:r>
              <a:rPr lang="en-US" altLang="tr-TR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203787" name="Rectangle 47"/>
          <p:cNvSpPr>
            <a:spLocks noChangeArrowheads="1"/>
          </p:cNvSpPr>
          <p:nvPr/>
        </p:nvSpPr>
        <p:spPr bwMode="auto">
          <a:xfrm>
            <a:off x="363538" y="3081338"/>
            <a:ext cx="4316412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client: </a:t>
            </a:r>
            <a:r>
              <a:rPr lang="en-US" altLang="tr-TR" sz="2400">
                <a:latin typeface="Gill Sans MT" pitchFamily="1" charset="0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d</a:t>
            </a:r>
            <a:r>
              <a:rPr lang="en-US" altLang="tr-TR" baseline="-25000">
                <a:latin typeface="Gill Sans MT" pitchFamily="1" charset="0"/>
              </a:rPr>
              <a:t>min</a:t>
            </a:r>
            <a:r>
              <a:rPr lang="en-US" altLang="tr-TR">
                <a:latin typeface="Gill Sans MT" pitchFamily="1" charset="0"/>
              </a:rPr>
              <a:t> = min client download rate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min client download time: F/d</a:t>
            </a:r>
            <a:r>
              <a:rPr lang="en-US" altLang="tr-TR" baseline="-25000">
                <a:latin typeface="Gill Sans MT" pitchFamily="1" charset="0"/>
              </a:rPr>
              <a:t>min</a:t>
            </a:r>
            <a:r>
              <a:rPr lang="en-US" altLang="tr-TR" i="1">
                <a:solidFill>
                  <a:srgbClr val="CC0000"/>
                </a:solidFill>
                <a:latin typeface="Gill Sans MT" pitchFamily="1" charset="0"/>
              </a:rPr>
              <a:t> </a:t>
            </a:r>
            <a:endParaRPr lang="en-US" altLang="tr-TR">
              <a:latin typeface="Gill Sans MT" pitchFamily="1" charset="0"/>
            </a:endParaRPr>
          </a:p>
        </p:txBody>
      </p:sp>
      <p:sp>
        <p:nvSpPr>
          <p:cNvPr id="203788" name="Line 120"/>
          <p:cNvSpPr>
            <a:spLocks noChangeShapeType="1"/>
          </p:cNvSpPr>
          <p:nvPr/>
        </p:nvSpPr>
        <p:spPr bwMode="auto">
          <a:xfrm>
            <a:off x="4843463" y="533400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789" name="Freeform 4"/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3790" name="Line 14"/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791" name="Text Box 15"/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/>
              <a:t>u</a:t>
            </a:r>
            <a:r>
              <a:rPr lang="en-US" altLang="tr-TR" sz="1600" i="1" baseline="-25000"/>
              <a:t>s</a:t>
            </a:r>
          </a:p>
        </p:txBody>
      </p:sp>
      <p:sp>
        <p:nvSpPr>
          <p:cNvPr id="203792" name="Line 39"/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793" name="Line 40"/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794" name="Text Box 44"/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203795" name="AutoShape 327"/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800">
              <a:cs typeface="Arial" panose="020B0604020202020204" pitchFamily="34" charset="0"/>
            </a:endParaRPr>
          </a:p>
        </p:txBody>
      </p:sp>
      <p:sp>
        <p:nvSpPr>
          <p:cNvPr id="203796" name="Line 22"/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797" name="Line 23"/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798" name="Line 22"/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799" name="Line 23"/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800" name="Line 138"/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801" name="Line 139"/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3802" name="Text Box 41"/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/>
              <a:t>d</a:t>
            </a:r>
            <a:r>
              <a:rPr lang="en-US" altLang="tr-TR" sz="1600" i="1" baseline="-25000"/>
              <a:t>i</a:t>
            </a:r>
          </a:p>
        </p:txBody>
      </p:sp>
      <p:sp>
        <p:nvSpPr>
          <p:cNvPr id="203803" name="Text Box 41"/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/>
              <a:t>u</a:t>
            </a:r>
            <a:r>
              <a:rPr lang="en-US" altLang="tr-TR" sz="1600" i="1" baseline="-25000"/>
              <a:t>i</a:t>
            </a:r>
          </a:p>
        </p:txBody>
      </p:sp>
      <p:sp>
        <p:nvSpPr>
          <p:cNvPr id="203804" name="Text Box 47"/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 i="1"/>
              <a:t>F</a:t>
            </a:r>
            <a:endParaRPr lang="en-US" altLang="tr-TR" sz="1400" i="1" baseline="-25000"/>
          </a:p>
        </p:txBody>
      </p:sp>
      <p:grpSp>
        <p:nvGrpSpPr>
          <p:cNvPr id="203805" name="Group 143"/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203818" name="Freeform 1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3819" name="Rectangle 145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3820" name="Freeform 1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3821" name="Freeform 1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3822" name="Rectangle 148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3823" name="Group 1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3848" name="AutoShape 150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3849" name="AutoShape 151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3824" name="Rectangle 152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3825" name="Group 1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846" name="AutoShape 154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3847" name="AutoShape 15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3826" name="Rectangle 156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3827" name="Rectangle 157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3828" name="Group 1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3844" name="AutoShape 15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3845" name="AutoShape 160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3829" name="Freeform 1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203830" name="Group 1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3842" name="AutoShape 163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3843" name="AutoShape 164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3831" name="Rectangle 165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3832" name="Freeform 1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3833" name="Freeform 1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3834" name="Oval 168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3835" name="Freeform 1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3836" name="AutoShape 170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3837" name="AutoShape 171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3838" name="Oval 172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3839" name="Oval 173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3840" name="Oval 174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3841" name="Rectangle 175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203806" name="Group 176"/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203816" name="Picture 1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817" name="Freeform 1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3807" name="Group 179"/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203814" name="Picture 18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815" name="Freeform 18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3808" name="Group 182"/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203812" name="Picture 18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813" name="Freeform 18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3809" name="Group 185"/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203810" name="Picture 18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811" name="Freeform 18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58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D05110C8-8AFC-4F3D-8AF7-A087AF8E5FCF}" type="slidenum">
              <a:rPr lang="en-US" altLang="tr-TR" sz="1200">
                <a:latin typeface="Tahoma" panose="020B0604030504040204" pitchFamily="34" charset="0"/>
              </a:rPr>
              <a:pPr/>
              <a:t>79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20582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File distribution time: P2P</a:t>
            </a:r>
          </a:p>
        </p:txBody>
      </p:sp>
      <p:sp>
        <p:nvSpPr>
          <p:cNvPr id="205828" name="Rectangle 47"/>
          <p:cNvSpPr>
            <a:spLocks noGrp="1" noChangeArrowheads="1"/>
          </p:cNvSpPr>
          <p:nvPr>
            <p:ph type="body" idx="4294967295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server transmission: </a:t>
            </a:r>
            <a:r>
              <a:rPr lang="en-US" altLang="tr-TR" sz="2400" smtClean="0">
                <a:latin typeface="Gill Sans MT" pitchFamily="1" charset="0"/>
              </a:rPr>
              <a:t>must</a:t>
            </a:r>
            <a:r>
              <a:rPr lang="en-US" altLang="tr-TR" sz="2400" i="1" smtClean="0">
                <a:solidFill>
                  <a:srgbClr val="CC0000"/>
                </a:solidFill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upload at least one</a:t>
            </a:r>
            <a:r>
              <a:rPr lang="en-US" altLang="tr-TR" sz="2400" i="1" smtClean="0"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copy</a:t>
            </a:r>
            <a:endParaRPr lang="en-US" altLang="tr-TR" sz="2600" smtClean="0">
              <a:latin typeface="Gill Sans MT" pitchFamily="1" charset="0"/>
            </a:endParaRPr>
          </a:p>
          <a:p>
            <a:pPr lvl="1">
              <a:lnSpc>
                <a:spcPct val="100000"/>
              </a:lnSpc>
              <a:buSzPct val="85000"/>
            </a:pPr>
            <a:r>
              <a:rPr lang="en-US" altLang="tr-TR" sz="2000" smtClean="0">
                <a:latin typeface="Gill Sans MT" pitchFamily="1" charset="0"/>
              </a:rPr>
              <a:t>time to send one copy: </a:t>
            </a:r>
            <a:r>
              <a:rPr lang="en-US" altLang="tr-TR" sz="2000" i="1" smtClean="0">
                <a:latin typeface="Gill Sans MT" pitchFamily="1" charset="0"/>
              </a:rPr>
              <a:t>F/u</a:t>
            </a:r>
            <a:r>
              <a:rPr lang="en-US" altLang="tr-TR" sz="2000" i="1" baseline="-25000" smtClean="0">
                <a:latin typeface="Gill Sans MT" pitchFamily="1" charset="0"/>
              </a:rPr>
              <a:t>s </a:t>
            </a:r>
            <a:endParaRPr lang="en-US" altLang="tr-TR" sz="2000" smtClean="0">
              <a:latin typeface="Gill Sans MT" pitchFamily="1" charset="0"/>
            </a:endParaRPr>
          </a:p>
        </p:txBody>
      </p:sp>
      <p:sp>
        <p:nvSpPr>
          <p:cNvPr id="205829" name="Text Box 51"/>
          <p:cNvSpPr txBox="1">
            <a:spLocks noChangeArrowheads="1"/>
          </p:cNvSpPr>
          <p:nvPr/>
        </p:nvSpPr>
        <p:spPr bwMode="auto">
          <a:xfrm>
            <a:off x="331788" y="4464050"/>
            <a:ext cx="240982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tr-TR" i="1"/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tr-TR" i="1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tr-TR" i="1"/>
              <a:t>P2P approach</a:t>
            </a:r>
            <a:r>
              <a:rPr lang="en-US" altLang="tr-TR" sz="2400">
                <a:latin typeface="Comic Sans MS" panose="030F0702030302020204" pitchFamily="66" charset="0"/>
              </a:rPr>
              <a:t> </a:t>
            </a:r>
            <a:endParaRPr lang="en-US" altLang="tr-TR" sz="2800">
              <a:latin typeface="Comic Sans MS" panose="030F0702030302020204" pitchFamily="66" charset="0"/>
            </a:endParaRPr>
          </a:p>
        </p:txBody>
      </p:sp>
      <p:sp>
        <p:nvSpPr>
          <p:cNvPr id="205830" name="Rectangle 55"/>
          <p:cNvSpPr>
            <a:spLocks noChangeArrowheads="1"/>
          </p:cNvSpPr>
          <p:nvPr/>
        </p:nvSpPr>
        <p:spPr bwMode="auto">
          <a:xfrm>
            <a:off x="217488" y="4371975"/>
            <a:ext cx="8726487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 sz="2400">
              <a:latin typeface="Comic Sans MS" panose="030F0702030302020204" pitchFamily="66" charset="0"/>
            </a:endParaRPr>
          </a:p>
        </p:txBody>
      </p:sp>
      <p:pic>
        <p:nvPicPr>
          <p:cNvPr id="205831" name="Picture 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49387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32" name="Freeform 4"/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5833" name="Line 14"/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34" name="Text Box 15"/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/>
              <a:t>u</a:t>
            </a:r>
            <a:r>
              <a:rPr lang="en-US" altLang="tr-TR" sz="1600" i="1" baseline="-25000"/>
              <a:t>s</a:t>
            </a:r>
          </a:p>
        </p:txBody>
      </p:sp>
      <p:sp>
        <p:nvSpPr>
          <p:cNvPr id="205835" name="Line 39"/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36" name="Line 40"/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37" name="Text Box 44"/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205838" name="AutoShape 327"/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tr-TR" altLang="tr-TR" sz="800">
              <a:cs typeface="Arial" panose="020B0604020202020204" pitchFamily="34" charset="0"/>
            </a:endParaRPr>
          </a:p>
        </p:txBody>
      </p:sp>
      <p:sp>
        <p:nvSpPr>
          <p:cNvPr id="205839" name="Line 22"/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40" name="Line 23"/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41" name="Line 22"/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42" name="Line 23"/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43" name="Line 26"/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44" name="Line 27"/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45" name="Text Box 41"/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/>
              <a:t>d</a:t>
            </a:r>
            <a:r>
              <a:rPr lang="en-US" altLang="tr-TR" sz="1600" i="1" baseline="-25000"/>
              <a:t>i</a:t>
            </a:r>
          </a:p>
        </p:txBody>
      </p:sp>
      <p:sp>
        <p:nvSpPr>
          <p:cNvPr id="205846" name="Text Box 41"/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600" i="1"/>
              <a:t>u</a:t>
            </a:r>
            <a:r>
              <a:rPr lang="en-US" altLang="tr-TR" sz="1600" i="1" baseline="-25000"/>
              <a:t>i</a:t>
            </a:r>
          </a:p>
        </p:txBody>
      </p:sp>
      <p:sp>
        <p:nvSpPr>
          <p:cNvPr id="205847" name="Text Box 47"/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400" i="1"/>
              <a:t>F</a:t>
            </a:r>
            <a:endParaRPr lang="en-US" altLang="tr-TR" sz="1400" i="1" baseline="-25000"/>
          </a:p>
        </p:txBody>
      </p:sp>
      <p:sp>
        <p:nvSpPr>
          <p:cNvPr id="205848" name="Text Box 31"/>
          <p:cNvSpPr txBox="1">
            <a:spLocks noChangeArrowheads="1"/>
          </p:cNvSpPr>
          <p:nvPr/>
        </p:nvSpPr>
        <p:spPr bwMode="auto">
          <a:xfrm>
            <a:off x="2698750" y="4657725"/>
            <a:ext cx="61341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i="1"/>
              <a:t> D</a:t>
            </a:r>
            <a:r>
              <a:rPr lang="en-US" altLang="tr-TR" sz="2800" i="1" baseline="-25000"/>
              <a:t>P2P</a:t>
            </a:r>
            <a:r>
              <a:rPr lang="en-US" altLang="tr-TR" sz="2800" i="1"/>
              <a:t> &gt; max{F/u</a:t>
            </a:r>
            <a:r>
              <a:rPr lang="en-US" altLang="tr-TR" sz="2800" i="1" baseline="-25000"/>
              <a:t>s,</a:t>
            </a:r>
            <a:r>
              <a:rPr lang="en-US" altLang="tr-TR" sz="2800" i="1"/>
              <a:t>,F/d</a:t>
            </a:r>
            <a:r>
              <a:rPr lang="en-US" altLang="tr-TR" sz="2800" i="1" baseline="-25000"/>
              <a:t>min,</a:t>
            </a:r>
            <a:r>
              <a:rPr lang="en-US" altLang="tr-TR" sz="2800" i="1"/>
              <a:t>,NF/(</a:t>
            </a:r>
            <a:r>
              <a:rPr lang="en-US" altLang="tr-TR" sz="2400"/>
              <a:t>u</a:t>
            </a:r>
            <a:r>
              <a:rPr lang="en-US" altLang="tr-TR" sz="2400" baseline="-25000"/>
              <a:t>s</a:t>
            </a:r>
            <a:r>
              <a:rPr lang="en-US" altLang="tr-TR" sz="2400"/>
              <a:t> + </a:t>
            </a:r>
            <a:r>
              <a:rPr lang="en-US" altLang="tr-TR" sz="2800">
                <a:latin typeface="Symbol" panose="05050102010706020507" pitchFamily="18" charset="2"/>
              </a:rPr>
              <a:t>S</a:t>
            </a:r>
            <a:r>
              <a:rPr lang="en-US" altLang="tr-TR" sz="2400"/>
              <a:t>u</a:t>
            </a:r>
            <a:r>
              <a:rPr lang="en-US" altLang="tr-TR" sz="2400" baseline="-25000"/>
              <a:t>i</a:t>
            </a:r>
            <a:r>
              <a:rPr lang="en-US" altLang="tr-TR" sz="2800"/>
              <a:t>)</a:t>
            </a:r>
            <a:r>
              <a:rPr lang="en-US" altLang="tr-TR" sz="2800" i="1"/>
              <a:t>}</a:t>
            </a:r>
            <a:r>
              <a:rPr lang="en-US" altLang="tr-TR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205849" name="Rectangle 47"/>
          <p:cNvSpPr>
            <a:spLocks noChangeArrowheads="1"/>
          </p:cNvSpPr>
          <p:nvPr/>
        </p:nvSpPr>
        <p:spPr bwMode="auto">
          <a:xfrm>
            <a:off x="333375" y="2309813"/>
            <a:ext cx="4316413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client: </a:t>
            </a:r>
            <a:r>
              <a:rPr lang="en-US" altLang="tr-TR" sz="2400">
                <a:latin typeface="Gill Sans MT" pitchFamily="1" charset="0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min client download time: F/d</a:t>
            </a:r>
            <a:r>
              <a:rPr lang="en-US" altLang="tr-TR" baseline="-25000">
                <a:latin typeface="Gill Sans MT" pitchFamily="1" charset="0"/>
              </a:rPr>
              <a:t>min</a:t>
            </a:r>
            <a:r>
              <a:rPr lang="en-US" altLang="tr-TR" i="1">
                <a:solidFill>
                  <a:srgbClr val="CC0000"/>
                </a:solidFill>
                <a:latin typeface="Gill Sans MT" pitchFamily="1" charset="0"/>
              </a:rPr>
              <a:t> </a:t>
            </a:r>
            <a:endParaRPr lang="en-US" altLang="tr-TR">
              <a:latin typeface="Gill Sans MT" pitchFamily="1" charset="0"/>
            </a:endParaRPr>
          </a:p>
        </p:txBody>
      </p:sp>
      <p:sp>
        <p:nvSpPr>
          <p:cNvPr id="205850" name="Line 33"/>
          <p:cNvSpPr>
            <a:spLocks noChangeShapeType="1"/>
          </p:cNvSpPr>
          <p:nvPr/>
        </p:nvSpPr>
        <p:spPr bwMode="auto">
          <a:xfrm>
            <a:off x="3732213" y="512445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5851" name="Rectangle 47"/>
          <p:cNvSpPr>
            <a:spLocks noChangeArrowheads="1"/>
          </p:cNvSpPr>
          <p:nvPr/>
        </p:nvSpPr>
        <p:spPr bwMode="auto">
          <a:xfrm>
            <a:off x="307975" y="3343275"/>
            <a:ext cx="67119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clients: </a:t>
            </a:r>
            <a:r>
              <a:rPr lang="en-US" altLang="tr-TR" sz="2400">
                <a:latin typeface="Gill Sans MT" pitchFamily="1" charset="0"/>
              </a:rPr>
              <a:t>as aggregate must download </a:t>
            </a:r>
            <a:r>
              <a:rPr lang="en-US" altLang="tr-TR" sz="2400" i="1">
                <a:latin typeface="Gill Sans MT" pitchFamily="1" charset="0"/>
              </a:rPr>
              <a:t>NF</a:t>
            </a:r>
            <a:r>
              <a:rPr lang="en-US" altLang="tr-TR" sz="2400">
                <a:latin typeface="Gill Sans MT" pitchFamily="1" charset="0"/>
              </a:rPr>
              <a:t> bits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max upload rate (limting max download rate) is u</a:t>
            </a:r>
            <a:r>
              <a:rPr lang="en-US" altLang="tr-TR" baseline="-25000">
                <a:latin typeface="Gill Sans MT" pitchFamily="1" charset="0"/>
              </a:rPr>
              <a:t>s</a:t>
            </a:r>
            <a:r>
              <a:rPr lang="en-US" altLang="tr-TR">
                <a:latin typeface="Gill Sans MT" pitchFamily="1" charset="0"/>
              </a:rPr>
              <a:t> + </a:t>
            </a:r>
            <a:r>
              <a:rPr lang="en-US" altLang="tr-TR" sz="2400">
                <a:latin typeface="Symbol" panose="05050102010706020507" pitchFamily="18" charset="2"/>
              </a:rPr>
              <a:t>S</a:t>
            </a:r>
            <a:r>
              <a:rPr lang="en-US" altLang="tr-TR">
                <a:latin typeface="Gill Sans MT" pitchFamily="1" charset="0"/>
              </a:rPr>
              <a:t>u</a:t>
            </a:r>
            <a:r>
              <a:rPr lang="en-US" altLang="tr-TR" baseline="-25000">
                <a:latin typeface="Gill Sans MT" pitchFamily="1" charset="0"/>
              </a:rPr>
              <a:t>i</a:t>
            </a:r>
          </a:p>
        </p:txBody>
      </p:sp>
      <p:sp>
        <p:nvSpPr>
          <p:cNvPr id="245813" name="Line 53"/>
          <p:cNvSpPr>
            <a:spLocks noChangeShapeType="1"/>
          </p:cNvSpPr>
          <p:nvPr/>
        </p:nvSpPr>
        <p:spPr bwMode="auto">
          <a:xfrm flipV="1">
            <a:off x="7650163" y="5137150"/>
            <a:ext cx="573087" cy="9493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1827213" y="6069013"/>
            <a:ext cx="6529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tr-TR"/>
              <a:t>… but so does this, as each peer brings service capacity</a:t>
            </a:r>
          </a:p>
        </p:txBody>
      </p:sp>
      <p:sp>
        <p:nvSpPr>
          <p:cNvPr id="2" name="Line 53"/>
          <p:cNvSpPr>
            <a:spLocks noChangeShapeType="1"/>
          </p:cNvSpPr>
          <p:nvPr/>
        </p:nvSpPr>
        <p:spPr bwMode="auto">
          <a:xfrm flipV="1">
            <a:off x="6365875" y="5092700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3" name="Text Box 54"/>
          <p:cNvSpPr txBox="1">
            <a:spLocks noChangeArrowheads="1"/>
          </p:cNvSpPr>
          <p:nvPr/>
        </p:nvSpPr>
        <p:spPr bwMode="auto">
          <a:xfrm>
            <a:off x="3941763" y="5756275"/>
            <a:ext cx="2994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tr-TR"/>
              <a:t>increases linearly in </a:t>
            </a:r>
            <a:r>
              <a:rPr lang="en-US" altLang="tr-TR" i="1"/>
              <a:t>N</a:t>
            </a:r>
            <a:r>
              <a:rPr lang="en-US" altLang="tr-TR"/>
              <a:t> …</a:t>
            </a:r>
          </a:p>
        </p:txBody>
      </p:sp>
      <p:grpSp>
        <p:nvGrpSpPr>
          <p:cNvPr id="205856" name="Group 41"/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205869" name="Freeform 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5870" name="Rectangle 43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5871" name="Freeform 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5872" name="Freeform 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5873" name="Rectangle 46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5874" name="Group 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899" name="AutoShape 48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5900" name="AutoShape 49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5875" name="Rectangle 50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5876" name="Group 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5897" name="AutoShape 52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5898" name="AutoShape 5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5877" name="Rectangle 54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5878" name="Rectangle 55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5879" name="Group 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5895" name="AutoShape 5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5896" name="AutoShape 58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5880" name="Freeform 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205881" name="Group 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5893" name="AutoShape 61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5894" name="AutoShape 62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5882" name="Rectangle 63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5883" name="Freeform 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5884" name="Freeform 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5885" name="Oval 66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5886" name="Freeform 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5887" name="AutoShape 68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5888" name="AutoShape 69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5889" name="Oval 70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5890" name="Oval 71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5891" name="Oval 72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5892" name="Rectangle 73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205857" name="Group 74"/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205867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68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5858" name="Group 77"/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205865" name="Picture 7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66" name="Freeform 7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5859" name="Group 80"/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205863" name="Picture 8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64" name="Freeform 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5860" name="Group 83"/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205861" name="Picture 8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62" name="Freeform 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24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69908BDF-CD38-44F0-83EC-DC784994D446}" type="slidenum">
              <a:rPr lang="en-US" altLang="tr-TR" sz="1200">
                <a:latin typeface="Tahoma" panose="020B0604030504040204" pitchFamily="34" charset="0"/>
              </a:rPr>
              <a:pPr/>
              <a:t>8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grpSp>
        <p:nvGrpSpPr>
          <p:cNvPr id="62467" name="Group 566"/>
          <p:cNvGrpSpPr>
            <a:grpSpLocks/>
          </p:cNvGrpSpPr>
          <p:nvPr/>
        </p:nvGrpSpPr>
        <p:grpSpPr bwMode="auto">
          <a:xfrm>
            <a:off x="5202238" y="1546225"/>
            <a:ext cx="3540125" cy="4545013"/>
            <a:chOff x="3277" y="974"/>
            <a:chExt cx="2230" cy="2863"/>
          </a:xfrm>
        </p:grpSpPr>
        <p:sp>
          <p:nvSpPr>
            <p:cNvPr id="62475" name="Freeform 567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314 w 1036"/>
                <a:gd name="T1" fmla="*/ 11 h 675"/>
                <a:gd name="T2" fmla="*/ 793 w 1036"/>
                <a:gd name="T3" fmla="*/ 53 h 675"/>
                <a:gd name="T4" fmla="*/ 419 w 1036"/>
                <a:gd name="T5" fmla="*/ 129 h 675"/>
                <a:gd name="T6" fmla="*/ 312 w 1036"/>
                <a:gd name="T7" fmla="*/ 229 h 675"/>
                <a:gd name="T8" fmla="*/ 43 w 1036"/>
                <a:gd name="T9" fmla="*/ 297 h 675"/>
                <a:gd name="T10" fmla="*/ 35 w 1036"/>
                <a:gd name="T11" fmla="*/ 459 h 675"/>
                <a:gd name="T12" fmla="*/ 267 w 1036"/>
                <a:gd name="T13" fmla="*/ 489 h 675"/>
                <a:gd name="T14" fmla="*/ 932 w 1036"/>
                <a:gd name="T15" fmla="*/ 489 h 675"/>
                <a:gd name="T16" fmla="*/ 1213 w 1036"/>
                <a:gd name="T17" fmla="*/ 555 h 675"/>
                <a:gd name="T18" fmla="*/ 1527 w 1036"/>
                <a:gd name="T19" fmla="*/ 657 h 675"/>
                <a:gd name="T20" fmla="*/ 1766 w 1036"/>
                <a:gd name="T21" fmla="*/ 661 h 675"/>
                <a:gd name="T22" fmla="*/ 1931 w 1036"/>
                <a:gd name="T23" fmla="*/ 603 h 675"/>
                <a:gd name="T24" fmla="*/ 2015 w 1036"/>
                <a:gd name="T25" fmla="*/ 445 h 675"/>
                <a:gd name="T26" fmla="*/ 2067 w 1036"/>
                <a:gd name="T27" fmla="*/ 291 h 675"/>
                <a:gd name="T28" fmla="*/ 2073 w 1036"/>
                <a:gd name="T29" fmla="*/ 107 h 675"/>
                <a:gd name="T30" fmla="*/ 1895 w 1036"/>
                <a:gd name="T31" fmla="*/ 17 h 675"/>
                <a:gd name="T32" fmla="*/ 1574 w 1036"/>
                <a:gd name="T33" fmla="*/ 3 h 675"/>
                <a:gd name="T34" fmla="*/ 1314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62476" name="Group 568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62850" name="Rectangle 56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851" name="AutoShape 57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62477" name="Freeform 571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78" name="Line 572"/>
            <p:cNvSpPr>
              <a:spLocks noChangeShapeType="1"/>
            </p:cNvSpPr>
            <p:nvPr/>
          </p:nvSpPr>
          <p:spPr bwMode="auto">
            <a:xfrm rot="-5400000">
              <a:off x="4924" y="3316"/>
              <a:ext cx="284" cy="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62479" name="Line 573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62480" name="Line 574"/>
            <p:cNvSpPr>
              <a:spLocks noChangeShapeType="1"/>
            </p:cNvSpPr>
            <p:nvPr/>
          </p:nvSpPr>
          <p:spPr bwMode="auto">
            <a:xfrm rot="16200000" flipH="1">
              <a:off x="5113" y="3192"/>
              <a:ext cx="90" cy="5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62481" name="Line 576"/>
            <p:cNvSpPr>
              <a:spLocks noChangeShapeType="1"/>
            </p:cNvSpPr>
            <p:nvPr/>
          </p:nvSpPr>
          <p:spPr bwMode="auto">
            <a:xfrm>
              <a:off x="3843" y="3009"/>
              <a:ext cx="99" cy="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82" name="Line 577"/>
            <p:cNvSpPr>
              <a:spLocks noChangeShapeType="1"/>
            </p:cNvSpPr>
            <p:nvPr/>
          </p:nvSpPr>
          <p:spPr bwMode="auto">
            <a:xfrm flipV="1">
              <a:off x="3680" y="3159"/>
              <a:ext cx="256" cy="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83" name="Line 580"/>
            <p:cNvSpPr>
              <a:spLocks noChangeShapeType="1"/>
            </p:cNvSpPr>
            <p:nvPr/>
          </p:nvSpPr>
          <p:spPr bwMode="auto">
            <a:xfrm flipH="1">
              <a:off x="3948" y="3204"/>
              <a:ext cx="90" cy="11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84" name="Line 581"/>
            <p:cNvSpPr>
              <a:spLocks noChangeShapeType="1"/>
            </p:cNvSpPr>
            <p:nvPr/>
          </p:nvSpPr>
          <p:spPr bwMode="auto">
            <a:xfrm flipH="1" flipV="1">
              <a:off x="4146" y="3213"/>
              <a:ext cx="51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85" name="Line 582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86" name="Line 584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87" name="Line 585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62488" name="Group 586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62848" name="Picture 587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2849" name="Picture 588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2489" name="Freeform 589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0" name="Freeform 590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42311 w 765"/>
                <a:gd name="T1" fmla="*/ 2813 h 459"/>
                <a:gd name="T2" fmla="*/ 28673 w 765"/>
                <a:gd name="T3" fmla="*/ 19976 h 459"/>
                <a:gd name="T4" fmla="*/ 9592 w 765"/>
                <a:gd name="T5" fmla="*/ 28431 h 459"/>
                <a:gd name="T6" fmla="*/ 1371 w 765"/>
                <a:gd name="T7" fmla="*/ 95805 h 459"/>
                <a:gd name="T8" fmla="*/ 17940 w 765"/>
                <a:gd name="T9" fmla="*/ 126584 h 459"/>
                <a:gd name="T10" fmla="*/ 34487 w 765"/>
                <a:gd name="T11" fmla="*/ 121332 h 459"/>
                <a:gd name="T12" fmla="*/ 58210 w 765"/>
                <a:gd name="T13" fmla="*/ 126584 h 459"/>
                <a:gd name="T14" fmla="*/ 69657 w 765"/>
                <a:gd name="T15" fmla="*/ 123646 h 459"/>
                <a:gd name="T16" fmla="*/ 74979 w 765"/>
                <a:gd name="T17" fmla="*/ 106087 h 459"/>
                <a:gd name="T18" fmla="*/ 74848 w 765"/>
                <a:gd name="T19" fmla="*/ 45030 h 459"/>
                <a:gd name="T20" fmla="*/ 66057 w 765"/>
                <a:gd name="T21" fmla="*/ 9823 h 459"/>
                <a:gd name="T22" fmla="*/ 42311 w 765"/>
                <a:gd name="T23" fmla="*/ 2813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1" name="Line 591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2" name="Line 592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3" name="Line 593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4" name="Line 594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5" name="Line 595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6" name="Line 596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7" name="Line 597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8" name="Line 598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499" name="Line 599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500" name="Line 600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501" name="Line 601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502" name="Line 602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503" name="Line 603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504" name="Line 604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505" name="Line 605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506" name="Line 606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62507" name="Line 607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62508" name="Group 608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62831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32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33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34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35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36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37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38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39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40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41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42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43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44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45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  <p:sp>
            <p:nvSpPr>
              <p:cNvPr id="62846" name="Oval 624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pic>
            <p:nvPicPr>
              <p:cNvPr id="62847" name="Picture 625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2509" name="Group 626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62822" name="Line 627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823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824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825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826" name="Group 631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62829" name="Freeform 6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830" name="Freeform 6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827" name="Line 634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828" name="Line 635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10" name="Group 636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6281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81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81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817" name="Group 64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820" name="Freeform 64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821" name="Freeform 64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818" name="Line 64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819" name="Line 64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11" name="Group 645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6280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80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80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809" name="Group 64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812" name="Freeform 65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813" name="Freeform 65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810" name="Line 65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811" name="Line 65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12" name="Group 654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6279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9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80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801" name="Group 65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804" name="Freeform 65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805" name="Freeform 66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802" name="Line 66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803" name="Line 66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13" name="Group 663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6279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9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9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793" name="Group 66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796" name="Freeform 66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97" name="Freeform 66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794" name="Line 67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795" name="Line 67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14" name="Group 672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6278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8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8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785" name="Group 67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788" name="Freeform 67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89" name="Freeform 67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786" name="Line 67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787" name="Line 68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sp>
          <p:nvSpPr>
            <p:cNvPr id="62515" name="Line 681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62516" name="Group 682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6277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7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7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777" name="Group 68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780" name="Freeform 68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81" name="Freeform 68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778" name="Line 68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779" name="Line 69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17" name="Group 69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6276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6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6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769" name="Group 69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772" name="Freeform 69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73" name="Freeform 69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770" name="Line 69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771" name="Line 69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18" name="Group 700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6275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5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6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761" name="Group 70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764" name="Freeform 70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65" name="Freeform 70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762" name="Line 70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763" name="Line 70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19" name="Group 709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6275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5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5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753" name="Group 71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756" name="Freeform 71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57" name="Freeform 71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754" name="Line 71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755" name="Line 71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20" name="Group 718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6274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4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4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745" name="Group 72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748" name="Freeform 72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49" name="Freeform 72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746" name="Line 72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747" name="Line 72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21" name="Group 727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6273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3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3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2737" name="Group 73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2740" name="Freeform 7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41" name="Freeform 7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738" name="Line 73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739" name="Line 73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22" name="Group 736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62720" name="Group 737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62722" name="Freeform 738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23" name="Freeform 739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24" name="Freeform 740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25" name="Freeform 741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26" name="Freeform 742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27" name="Freeform 743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28" name="Freeform 744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29" name="Freeform 745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30" name="Freeform 746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31" name="Freeform 747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32" name="Freeform 748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33" name="Freeform 749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pic>
            <p:nvPicPr>
              <p:cNvPr id="62721" name="Picture 750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2523" name="Group 751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62706" name="Group 752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62708" name="Freeform 753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09" name="Freeform 754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0" name="Freeform 755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1" name="Freeform 756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2" name="Freeform 757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3" name="Freeform 758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4" name="Freeform 759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5" name="Freeform 760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6" name="Freeform 761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7" name="Freeform 762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8" name="Freeform 763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719" name="Freeform 764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pic>
            <p:nvPicPr>
              <p:cNvPr id="62707" name="Picture 765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2524" name="Line 766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grpSp>
          <p:nvGrpSpPr>
            <p:cNvPr id="62525" name="Group 767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62704" name="Picture 7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705" name="Freeform 76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62526" name="Group 770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62702" name="Picture 7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703" name="Freeform 77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62527" name="Group 773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62700" name="Picture 7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701" name="Freeform 77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62528" name="Group 776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62698" name="Picture 77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699" name="Freeform 77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pic>
          <p:nvPicPr>
            <p:cNvPr id="62529" name="Picture 779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2530" name="Group 780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62696" name="Picture 781" descr="iphone_stylized_small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2697" name="Picture 782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2531" name="Group 783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62664" name="Freeform 7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65" name="Rectangle 7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66" name="Freeform 7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67" name="Freeform 7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68" name="Rectangle 7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2669" name="Group 7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2694" name="AutoShape 7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2695" name="AutoShape 7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2670" name="Rectangle 7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2671" name="Group 7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2692" name="AutoShape 7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2693" name="AutoShape 7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2672" name="Rectangle 7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73" name="Rectangle 7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2674" name="Group 7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2690" name="AutoShape 7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2691" name="AutoShape 8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2675" name="Freeform 8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2676" name="Group 8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2688" name="AutoShape 8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2689" name="AutoShape 8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2677" name="Rectangle 8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78" name="Freeform 8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79" name="Freeform 8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80" name="Oval 8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81" name="Freeform 8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82" name="AutoShape 8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83" name="AutoShape 8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84" name="Oval 8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85" name="Oval 8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86" name="Oval 8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87" name="Rectangle 8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62532" name="Group 816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62632" name="Freeform 81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4 w 354"/>
                  <a:gd name="T1" fmla="*/ 0 h 2742"/>
                  <a:gd name="T2" fmla="*/ 19 w 354"/>
                  <a:gd name="T3" fmla="*/ 32 h 2742"/>
                  <a:gd name="T4" fmla="*/ 19 w 354"/>
                  <a:gd name="T5" fmla="*/ 246 h 2742"/>
                  <a:gd name="T6" fmla="*/ 0 w 354"/>
                  <a:gd name="T7" fmla="*/ 258 h 2742"/>
                  <a:gd name="T8" fmla="*/ 4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33" name="Rectangle 818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34" name="Freeform 81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1 w 211"/>
                  <a:gd name="T3" fmla="*/ 21 h 2537"/>
                  <a:gd name="T4" fmla="*/ 2 w 211"/>
                  <a:gd name="T5" fmla="*/ 23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35" name="Freeform 82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3 h 226"/>
                  <a:gd name="T4" fmla="*/ 18 w 328"/>
                  <a:gd name="T5" fmla="*/ 23 h 226"/>
                  <a:gd name="T6" fmla="*/ 0 w 328"/>
                  <a:gd name="T7" fmla="*/ 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36" name="Rectangle 821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2637" name="Group 82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2662" name="AutoShape 823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2663" name="AutoShape 824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2638" name="Rectangle 825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2639" name="Group 82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2660" name="AutoShape 827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2661" name="AutoShape 828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2640" name="Rectangle 829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41" name="Rectangle 830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grpSp>
            <p:nvGrpSpPr>
              <p:cNvPr id="62642" name="Group 83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2658" name="AutoShape 832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2659" name="AutoShape 833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2643" name="Freeform 83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8 w 328"/>
                  <a:gd name="T3" fmla="*/ 12 h 226"/>
                  <a:gd name="T4" fmla="*/ 18 w 328"/>
                  <a:gd name="T5" fmla="*/ 21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2644" name="Group 83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2656" name="AutoShape 836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  <p:sp>
              <p:nvSpPr>
                <p:cNvPr id="62657" name="AutoShape 837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tr-TR" altLang="tr-TR"/>
                </a:p>
              </p:txBody>
            </p:sp>
          </p:grpSp>
          <p:sp>
            <p:nvSpPr>
              <p:cNvPr id="62645" name="Rectangle 838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46" name="Freeform 83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7 w 296"/>
                  <a:gd name="T3" fmla="*/ 12 h 256"/>
                  <a:gd name="T4" fmla="*/ 17 w 296"/>
                  <a:gd name="T5" fmla="*/ 23 h 256"/>
                  <a:gd name="T6" fmla="*/ 0 w 296"/>
                  <a:gd name="T7" fmla="*/ 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47" name="Freeform 84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8 w 304"/>
                  <a:gd name="T3" fmla="*/ 16 h 288"/>
                  <a:gd name="T4" fmla="*/ 16 w 304"/>
                  <a:gd name="T5" fmla="*/ 28 h 288"/>
                  <a:gd name="T6" fmla="*/ 2 w 304"/>
                  <a:gd name="T7" fmla="*/ 1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48" name="Oval 841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49" name="Freeform 84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1 h 240"/>
                  <a:gd name="T2" fmla="*/ 2 w 306"/>
                  <a:gd name="T3" fmla="*/ 23 h 240"/>
                  <a:gd name="T4" fmla="*/ 18 w 306"/>
                  <a:gd name="T5" fmla="*/ 11 h 240"/>
                  <a:gd name="T6" fmla="*/ 17 w 306"/>
                  <a:gd name="T7" fmla="*/ 0 h 240"/>
                  <a:gd name="T8" fmla="*/ 0 w 306"/>
                  <a:gd name="T9" fmla="*/ 1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50" name="AutoShape 843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51" name="AutoShape 844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52" name="Oval 845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53" name="Oval 846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tr-TR" altLang="tr-TR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54" name="Oval 847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62655" name="Rectangle 848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grpSp>
          <p:nvGrpSpPr>
            <p:cNvPr id="62533" name="Group 849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62609" name="Picture 850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2610" name="Picture 851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611" name="Freeform 85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62612" name="Picture 853" descr="screen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613" name="Freeform 85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14" name="Freeform 85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15" name="Freeform 85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16" name="Freeform 85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17" name="Freeform 85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18" name="Freeform 85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2619" name="Group 86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2626" name="Freeform 86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27" name="Freeform 86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28" name="Freeform 86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29" name="Freeform 86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30" name="Freeform 86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31" name="Freeform 86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620" name="Freeform 86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21" name="Freeform 86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22" name="Freeform 86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23" name="Freeform 87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24" name="Freeform 87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25" name="Freeform 87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34" name="Group 873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62586" name="Picture 874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2587" name="Picture 875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588" name="Freeform 87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62589" name="Picture 877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590" name="Freeform 87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91" name="Freeform 87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92" name="Freeform 88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93" name="Freeform 88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94" name="Freeform 88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95" name="Freeform 88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2596" name="Group 88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2603" name="Freeform 88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04" name="Freeform 88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05" name="Freeform 88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06" name="Freeform 88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07" name="Freeform 88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608" name="Freeform 89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597" name="Freeform 89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98" name="Freeform 89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99" name="Freeform 89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00" name="Freeform 89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01" name="Freeform 89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602" name="Freeform 89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35" name="Group 897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62563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2564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565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62566" name="Picture 901" descr="screen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567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68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69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70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71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72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2573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2580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81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82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83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84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85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574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75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76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77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78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79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  <p:grpSp>
          <p:nvGrpSpPr>
            <p:cNvPr id="62536" name="Group 921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62561" name="Picture 92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562" name="Freeform 92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62537" name="Group 924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62538" name="Picture 925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2539" name="Picture 926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540" name="Freeform 92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4 w 2982"/>
                  <a:gd name="T5" fmla="*/ 1 h 2442"/>
                  <a:gd name="T6" fmla="*/ 4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tr-TR"/>
              </a:p>
            </p:txBody>
          </p:sp>
          <p:pic>
            <p:nvPicPr>
              <p:cNvPr id="62541" name="Picture 928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2542" name="Freeform 92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4 w 2528"/>
                  <a:gd name="T3" fmla="*/ 1 h 455"/>
                  <a:gd name="T4" fmla="*/ 4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43" name="Freeform 93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44" name="Freeform 93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45" name="Freeform 93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4 w 2773"/>
                  <a:gd name="T5" fmla="*/ 1 h 738"/>
                  <a:gd name="T6" fmla="*/ 4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46" name="Freeform 93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3 w 637"/>
                  <a:gd name="T1" fmla="*/ 0 h 1659"/>
                  <a:gd name="T2" fmla="*/ 3 w 637"/>
                  <a:gd name="T3" fmla="*/ 0 h 1659"/>
                  <a:gd name="T4" fmla="*/ 1 w 637"/>
                  <a:gd name="T5" fmla="*/ 21 h 1659"/>
                  <a:gd name="T6" fmla="*/ 0 w 637"/>
                  <a:gd name="T7" fmla="*/ 21 h 1659"/>
                  <a:gd name="T8" fmla="*/ 3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47" name="Freeform 93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13 w 2216"/>
                  <a:gd name="T5" fmla="*/ 7 h 550"/>
                  <a:gd name="T6" fmla="*/ 13 w 2216"/>
                  <a:gd name="T7" fmla="*/ 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grpSp>
            <p:nvGrpSpPr>
              <p:cNvPr id="62548" name="Group 93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62555" name="Freeform 93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56" name="Freeform 93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57" name="Freeform 93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58" name="Freeform 93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59" name="Freeform 94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  <p:sp>
              <p:nvSpPr>
                <p:cNvPr id="62560" name="Freeform 94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tr-TR"/>
                </a:p>
              </p:txBody>
            </p:sp>
          </p:grpSp>
          <p:sp>
            <p:nvSpPr>
              <p:cNvPr id="62549" name="Freeform 94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3 h 792"/>
                  <a:gd name="T2" fmla="*/ 2 w 990"/>
                  <a:gd name="T3" fmla="*/ 0 h 792"/>
                  <a:gd name="T4" fmla="*/ 2 w 990"/>
                  <a:gd name="T5" fmla="*/ 1 h 792"/>
                  <a:gd name="T6" fmla="*/ 0 w 990"/>
                  <a:gd name="T7" fmla="*/ 3 h 792"/>
                  <a:gd name="T8" fmla="*/ 1 w 990"/>
                  <a:gd name="T9" fmla="*/ 3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50" name="Freeform 94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6 w 2532"/>
                  <a:gd name="T5" fmla="*/ 3 h 723"/>
                  <a:gd name="T6" fmla="*/ 6 w 2532"/>
                  <a:gd name="T7" fmla="*/ 3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51" name="Freeform 94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52" name="Freeform 94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2 w 1176"/>
                  <a:gd name="T1" fmla="*/ 0 h 606"/>
                  <a:gd name="T2" fmla="*/ 0 w 1176"/>
                  <a:gd name="T3" fmla="*/ 2 h 606"/>
                  <a:gd name="T4" fmla="*/ 1 w 1176"/>
                  <a:gd name="T5" fmla="*/ 2 h 606"/>
                  <a:gd name="T6" fmla="*/ 2 w 1176"/>
                  <a:gd name="T7" fmla="*/ 1 h 606"/>
                  <a:gd name="T8" fmla="*/ 2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53" name="Freeform 94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62554" name="Freeform 94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 h 723"/>
                  <a:gd name="T6" fmla="*/ 0 w 2532"/>
                  <a:gd name="T7" fmla="*/ 3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</p:grpSp>
      </p:grpSp>
      <p:sp>
        <p:nvSpPr>
          <p:cNvPr id="62468" name="Rectangle 4"/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P2P architecture</a:t>
            </a:r>
          </a:p>
        </p:txBody>
      </p:sp>
      <p:sp>
        <p:nvSpPr>
          <p:cNvPr id="62469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00050" y="1300163"/>
            <a:ext cx="4049713" cy="5241925"/>
          </a:xfrm>
        </p:spPr>
        <p:txBody>
          <a:bodyPr/>
          <a:lstStyle/>
          <a:p>
            <a:r>
              <a:rPr lang="en-US" altLang="tr-TR" sz="2400" i="1" smtClean="0">
                <a:latin typeface="Gill Sans MT" pitchFamily="1" charset="0"/>
              </a:rPr>
              <a:t>no</a:t>
            </a:r>
            <a:r>
              <a:rPr lang="en-US" altLang="tr-TR" sz="2400" smtClean="0">
                <a:latin typeface="Gill Sans MT" pitchFamily="1" charset="0"/>
              </a:rPr>
              <a:t> always-on server</a:t>
            </a:r>
          </a:p>
          <a:p>
            <a:r>
              <a:rPr lang="en-US" altLang="tr-TR" sz="2400" smtClean="0">
                <a:latin typeface="Gill Sans MT" pitchFamily="1" charset="0"/>
              </a:rPr>
              <a:t>arbitrary end systems directly communicate</a:t>
            </a:r>
          </a:p>
          <a:p>
            <a:r>
              <a:rPr lang="en-US" altLang="tr-TR" sz="2400" smtClean="0">
                <a:latin typeface="Gill Sans MT" pitchFamily="1" charset="0"/>
              </a:rPr>
              <a:t>peers request service from other peers, provide service in return to other peers</a:t>
            </a:r>
          </a:p>
          <a:p>
            <a:pPr lvl="1"/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self scalability</a:t>
            </a: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 – new peers bring new service capacity, as well as new service demands</a:t>
            </a:r>
          </a:p>
          <a:p>
            <a:r>
              <a:rPr lang="en-US" altLang="tr-TR" sz="2400" smtClean="0">
                <a:latin typeface="Gill Sans MT" pitchFamily="1" charset="0"/>
              </a:rPr>
              <a:t>peers are intermittently connected and change IP addresses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complex management</a:t>
            </a:r>
          </a:p>
          <a:p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endParaRPr lang="en-US" altLang="tr-TR" smtClean="0">
              <a:latin typeface="Gill Sans MT" pitchFamily="1" charset="0"/>
            </a:endParaRPr>
          </a:p>
        </p:txBody>
      </p:sp>
      <p:pic>
        <p:nvPicPr>
          <p:cNvPr id="62470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52488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1" name="Line 1034"/>
          <p:cNvSpPr>
            <a:spLocks noChangeShapeType="1"/>
          </p:cNvSpPr>
          <p:nvPr/>
        </p:nvSpPr>
        <p:spPr bwMode="auto">
          <a:xfrm flipH="1">
            <a:off x="6221413" y="1852613"/>
            <a:ext cx="503237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62472" name="Line 1035"/>
          <p:cNvSpPr>
            <a:spLocks noChangeShapeType="1"/>
          </p:cNvSpPr>
          <p:nvPr/>
        </p:nvSpPr>
        <p:spPr bwMode="auto">
          <a:xfrm>
            <a:off x="5565775" y="2438400"/>
            <a:ext cx="238125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62473" name="Line 1036"/>
          <p:cNvSpPr>
            <a:spLocks noChangeShapeType="1"/>
          </p:cNvSpPr>
          <p:nvPr/>
        </p:nvSpPr>
        <p:spPr bwMode="auto">
          <a:xfrm>
            <a:off x="6275388" y="3581400"/>
            <a:ext cx="119856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62474" name="Text Box 1037"/>
          <p:cNvSpPr txBox="1">
            <a:spLocks noChangeArrowheads="1"/>
          </p:cNvSpPr>
          <p:nvPr/>
        </p:nvSpPr>
        <p:spPr bwMode="auto">
          <a:xfrm>
            <a:off x="7239000" y="1373188"/>
            <a:ext cx="1284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solidFill>
                  <a:srgbClr val="CC0000"/>
                </a:solidFill>
              </a:rPr>
              <a:t>peer-peer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78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4E78CE34-EF17-43F1-AA8E-3A56A39BD134}" type="slidenum">
              <a:rPr lang="en-US" altLang="tr-TR" sz="1200">
                <a:latin typeface="Tahoma" panose="020B0604030504040204" pitchFamily="34" charset="0"/>
              </a:rPr>
              <a:pPr/>
              <a:t>80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graphicFrame>
        <p:nvGraphicFramePr>
          <p:cNvPr id="207875" name="Object 2"/>
          <p:cNvGraphicFramePr>
            <a:graphicFrameLocks noChangeAspect="1"/>
          </p:cNvGraphicFramePr>
          <p:nvPr/>
        </p:nvGraphicFramePr>
        <p:xfrm>
          <a:off x="1431925" y="1939925"/>
          <a:ext cx="6543675" cy="445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7879" name="Chart" r:id="rId4" imgW="7734300" imgH="5295900" progId="Excel.Chart.8">
                  <p:embed/>
                </p:oleObj>
              </mc:Choice>
              <mc:Fallback>
                <p:oleObj name="Chart" r:id="rId4" imgW="7734300" imgH="5295900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1925" y="1939925"/>
                        <a:ext cx="6543675" cy="445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7876" name="Rectangle 4"/>
          <p:cNvSpPr>
            <a:spLocks noChangeArrowheads="1"/>
          </p:cNvSpPr>
          <p:nvPr/>
        </p:nvSpPr>
        <p:spPr bwMode="auto">
          <a:xfrm>
            <a:off x="331788" y="152400"/>
            <a:ext cx="852011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4000">
                <a:solidFill>
                  <a:srgbClr val="000099"/>
                </a:solidFill>
                <a:latin typeface="Gill Sans MT" pitchFamily="1" charset="0"/>
              </a:rPr>
              <a:t>Client-server vs. P2P: example</a:t>
            </a:r>
          </a:p>
        </p:txBody>
      </p:sp>
      <p:sp>
        <p:nvSpPr>
          <p:cNvPr id="207877" name="Text Box 5"/>
          <p:cNvSpPr txBox="1">
            <a:spLocks noChangeArrowheads="1"/>
          </p:cNvSpPr>
          <p:nvPr/>
        </p:nvSpPr>
        <p:spPr bwMode="auto">
          <a:xfrm>
            <a:off x="433388" y="1292225"/>
            <a:ext cx="7662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400"/>
              <a:t>client upload rate =</a:t>
            </a:r>
            <a:r>
              <a:rPr lang="en-US" altLang="tr-TR" sz="2400" i="1"/>
              <a:t> u</a:t>
            </a:r>
            <a:r>
              <a:rPr lang="en-US" altLang="tr-TR" sz="2400"/>
              <a:t>,  </a:t>
            </a:r>
            <a:r>
              <a:rPr lang="en-US" altLang="tr-TR" sz="2400" i="1"/>
              <a:t>F/u </a:t>
            </a:r>
            <a:r>
              <a:rPr lang="en-US" altLang="tr-TR" sz="2400"/>
              <a:t>= 1 hour,  </a:t>
            </a:r>
            <a:r>
              <a:rPr lang="en-US" altLang="tr-TR" sz="2400" i="1"/>
              <a:t>u</a:t>
            </a:r>
            <a:r>
              <a:rPr lang="en-US" altLang="tr-TR" sz="2400" i="1" baseline="-25000"/>
              <a:t>s</a:t>
            </a:r>
            <a:r>
              <a:rPr lang="en-US" altLang="tr-TR" sz="2400" i="1"/>
              <a:t> = 10u,  d</a:t>
            </a:r>
            <a:r>
              <a:rPr lang="en-US" altLang="tr-TR" sz="2400" i="1" baseline="-25000"/>
              <a:t>min</a:t>
            </a:r>
            <a:r>
              <a:rPr lang="en-US" altLang="tr-TR" sz="2400" i="1"/>
              <a:t> ≥ u</a:t>
            </a:r>
            <a:r>
              <a:rPr lang="en-US" altLang="tr-TR" sz="2400" i="1" baseline="-25000"/>
              <a:t>s</a:t>
            </a:r>
          </a:p>
        </p:txBody>
      </p:sp>
      <p:pic>
        <p:nvPicPr>
          <p:cNvPr id="207878" name="Picture 10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6938"/>
            <a:ext cx="657383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99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A1C905FF-25BC-42C4-A8E6-BE79BD43F921}" type="slidenum">
              <a:rPr lang="en-US" altLang="tr-TR" sz="1200">
                <a:latin typeface="Tahoma" panose="020B0604030504040204" pitchFamily="34" charset="0"/>
              </a:rPr>
              <a:pPr/>
              <a:t>81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209923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P2P file distribution: BitTorrent </a:t>
            </a:r>
          </a:p>
        </p:txBody>
      </p:sp>
      <p:sp>
        <p:nvSpPr>
          <p:cNvPr id="209924" name="Text Box 37"/>
          <p:cNvSpPr txBox="1">
            <a:spLocks noChangeArrowheads="1"/>
          </p:cNvSpPr>
          <p:nvPr/>
        </p:nvSpPr>
        <p:spPr bwMode="auto">
          <a:xfrm>
            <a:off x="474663" y="2338388"/>
            <a:ext cx="2514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i="1">
                <a:solidFill>
                  <a:srgbClr val="CC0000"/>
                </a:solidFill>
                <a:latin typeface="Gill Sans MT" pitchFamily="1" charset="0"/>
              </a:rPr>
              <a:t>tracker:</a:t>
            </a:r>
            <a:r>
              <a:rPr lang="en-US" altLang="tr-TR">
                <a:latin typeface="Gill Sans MT" pitchFamily="1" charset="0"/>
              </a:rPr>
              <a:t> tracks peers 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participating in torrent</a:t>
            </a:r>
          </a:p>
        </p:txBody>
      </p:sp>
      <p:sp>
        <p:nvSpPr>
          <p:cNvPr id="209925" name="Text Box 41"/>
          <p:cNvSpPr txBox="1">
            <a:spLocks noChangeArrowheads="1"/>
          </p:cNvSpPr>
          <p:nvPr/>
        </p:nvSpPr>
        <p:spPr bwMode="auto">
          <a:xfrm>
            <a:off x="5376863" y="2287588"/>
            <a:ext cx="3543300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torrent:</a:t>
            </a:r>
            <a:r>
              <a:rPr lang="en-US" altLang="tr-TR" sz="2400">
                <a:latin typeface="Gill Sans MT" pitchFamily="1" charset="0"/>
              </a:rPr>
              <a:t> group of peers exchanging  chunks of a file</a:t>
            </a:r>
          </a:p>
        </p:txBody>
      </p:sp>
      <p:sp>
        <p:nvSpPr>
          <p:cNvPr id="24595" name="Line 21"/>
          <p:cNvSpPr>
            <a:spLocks noChangeShapeType="1"/>
          </p:cNvSpPr>
          <p:nvPr/>
        </p:nvSpPr>
        <p:spPr bwMode="auto">
          <a:xfrm>
            <a:off x="2401888" y="3667125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27" name="Line 25"/>
          <p:cNvSpPr>
            <a:spLocks noChangeShapeType="1"/>
          </p:cNvSpPr>
          <p:nvPr/>
        </p:nvSpPr>
        <p:spPr bwMode="auto">
          <a:xfrm>
            <a:off x="3748088" y="3395663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28" name="Line 26"/>
          <p:cNvSpPr>
            <a:spLocks noChangeShapeType="1"/>
          </p:cNvSpPr>
          <p:nvPr/>
        </p:nvSpPr>
        <p:spPr bwMode="auto">
          <a:xfrm>
            <a:off x="3544888" y="3546475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29" name="Line 27"/>
          <p:cNvSpPr>
            <a:spLocks noChangeShapeType="1"/>
          </p:cNvSpPr>
          <p:nvPr/>
        </p:nvSpPr>
        <p:spPr bwMode="auto">
          <a:xfrm flipH="1" flipV="1">
            <a:off x="5184775" y="3306763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30" name="Line 28"/>
          <p:cNvSpPr>
            <a:spLocks noChangeShapeType="1"/>
          </p:cNvSpPr>
          <p:nvPr/>
        </p:nvSpPr>
        <p:spPr bwMode="auto">
          <a:xfrm flipH="1">
            <a:off x="4368800" y="3843338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31" name="Line 29"/>
          <p:cNvSpPr>
            <a:spLocks noChangeShapeType="1"/>
          </p:cNvSpPr>
          <p:nvPr/>
        </p:nvSpPr>
        <p:spPr bwMode="auto">
          <a:xfrm flipH="1">
            <a:off x="4456113" y="5808663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32" name="Line 30"/>
          <p:cNvSpPr>
            <a:spLocks noChangeShapeType="1"/>
          </p:cNvSpPr>
          <p:nvPr/>
        </p:nvSpPr>
        <p:spPr bwMode="auto">
          <a:xfrm flipH="1">
            <a:off x="3975100" y="3505200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33" name="Line 31"/>
          <p:cNvSpPr>
            <a:spLocks noChangeShapeType="1"/>
          </p:cNvSpPr>
          <p:nvPr/>
        </p:nvSpPr>
        <p:spPr bwMode="auto">
          <a:xfrm flipV="1">
            <a:off x="4140200" y="4891088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34" name="Line 32"/>
          <p:cNvSpPr>
            <a:spLocks noChangeShapeType="1"/>
          </p:cNvSpPr>
          <p:nvPr/>
        </p:nvSpPr>
        <p:spPr bwMode="auto">
          <a:xfrm>
            <a:off x="5140325" y="3449638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35" name="Line 33"/>
          <p:cNvSpPr>
            <a:spLocks noChangeShapeType="1"/>
          </p:cNvSpPr>
          <p:nvPr/>
        </p:nvSpPr>
        <p:spPr bwMode="auto">
          <a:xfrm>
            <a:off x="5583238" y="5830888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09936" name="Line 34"/>
          <p:cNvSpPr>
            <a:spLocks noChangeShapeType="1"/>
          </p:cNvSpPr>
          <p:nvPr/>
        </p:nvSpPr>
        <p:spPr bwMode="auto">
          <a:xfrm>
            <a:off x="4468813" y="6126163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4609" name="Text Box 35"/>
          <p:cNvSpPr txBox="1">
            <a:spLocks noChangeArrowheads="1"/>
          </p:cNvSpPr>
          <p:nvPr/>
        </p:nvSpPr>
        <p:spPr bwMode="auto">
          <a:xfrm>
            <a:off x="633413" y="4668838"/>
            <a:ext cx="178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Alice arrives  …</a:t>
            </a:r>
          </a:p>
        </p:txBody>
      </p:sp>
      <p:sp>
        <p:nvSpPr>
          <p:cNvPr id="209938" name="Line 38"/>
          <p:cNvSpPr>
            <a:spLocks noChangeShapeType="1"/>
          </p:cNvSpPr>
          <p:nvPr/>
        </p:nvSpPr>
        <p:spPr bwMode="auto">
          <a:xfrm flipH="1">
            <a:off x="6134100" y="5065713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pic>
        <p:nvPicPr>
          <p:cNvPr id="24612" name="Picture 39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9113" y="4186238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40" name="Line 42"/>
          <p:cNvSpPr>
            <a:spLocks noChangeShapeType="1"/>
          </p:cNvSpPr>
          <p:nvPr/>
        </p:nvSpPr>
        <p:spPr bwMode="auto">
          <a:xfrm>
            <a:off x="1617663" y="3024188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09941" name="Rectangle 43"/>
          <p:cNvSpPr>
            <a:spLocks noChangeArrowheads="1"/>
          </p:cNvSpPr>
          <p:nvPr/>
        </p:nvSpPr>
        <p:spPr bwMode="auto">
          <a:xfrm>
            <a:off x="417513" y="1211263"/>
            <a:ext cx="712470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Font typeface="Wingdings" panose="05000000000000000000" pitchFamily="2" charset="2"/>
              <a:buChar char="v"/>
            </a:pPr>
            <a:r>
              <a:rPr lang="en-US" altLang="tr-TR" sz="2400"/>
              <a:t>file divided into 256Kb chunks</a:t>
            </a:r>
          </a:p>
          <a:p>
            <a:pPr>
              <a:buClr>
                <a:srgbClr val="000099"/>
              </a:buClr>
              <a:buFont typeface="Wingdings" panose="05000000000000000000" pitchFamily="2" charset="2"/>
              <a:buChar char="v"/>
            </a:pPr>
            <a:r>
              <a:rPr lang="en-US" altLang="tr-TR" sz="2400"/>
              <a:t>peers in torrent send/receive file chunks</a:t>
            </a:r>
            <a:endParaRPr lang="en-US" altLang="tr-TR" sz="2800"/>
          </a:p>
        </p:txBody>
      </p:sp>
      <p:pic>
        <p:nvPicPr>
          <p:cNvPr id="209942" name="Picture 50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9" name="Text Box 35"/>
          <p:cNvSpPr txBox="1">
            <a:spLocks noChangeArrowheads="1"/>
          </p:cNvSpPr>
          <p:nvPr/>
        </p:nvSpPr>
        <p:spPr bwMode="auto">
          <a:xfrm>
            <a:off x="647700" y="4929188"/>
            <a:ext cx="229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… obtains list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of peers from tracker</a:t>
            </a:r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2781300" y="3473450"/>
            <a:ext cx="3492500" cy="2163763"/>
            <a:chOff x="1752" y="2166"/>
            <a:chExt cx="2200" cy="1363"/>
          </a:xfrm>
        </p:grpSpPr>
        <p:sp>
          <p:nvSpPr>
            <p:cNvPr id="210006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10007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10008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</p:grpSp>
      <p:sp>
        <p:nvSpPr>
          <p:cNvPr id="24645" name="Text Box 35"/>
          <p:cNvSpPr txBox="1">
            <a:spLocks noChangeArrowheads="1"/>
          </p:cNvSpPr>
          <p:nvPr/>
        </p:nvSpPr>
        <p:spPr bwMode="auto">
          <a:xfrm>
            <a:off x="608013" y="5470525"/>
            <a:ext cx="3333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… and begins exchanging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/>
              <a:t>file chunks with peers in torrent</a:t>
            </a:r>
          </a:p>
        </p:txBody>
      </p:sp>
      <p:grpSp>
        <p:nvGrpSpPr>
          <p:cNvPr id="209946" name="Group 71"/>
          <p:cNvGrpSpPr>
            <a:grpSpLocks/>
          </p:cNvGrpSpPr>
          <p:nvPr/>
        </p:nvGrpSpPr>
        <p:grpSpPr bwMode="auto">
          <a:xfrm>
            <a:off x="2184400" y="2982913"/>
            <a:ext cx="379413" cy="604837"/>
            <a:chOff x="4140" y="429"/>
            <a:chExt cx="1425" cy="2396"/>
          </a:xfrm>
        </p:grpSpPr>
        <p:sp>
          <p:nvSpPr>
            <p:cNvPr id="209974" name="Freeform 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9975" name="Rectangle 73"/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9976" name="Freeform 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9977" name="Freeform 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9978" name="Rectangle 76"/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9979" name="Group 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0004" name="AutoShape 7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10005" name="AutoShape 79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9980" name="Rectangle 80"/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9981" name="Group 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0002" name="AutoShape 82"/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10003" name="AutoShape 83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9982" name="Rectangle 84"/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9983" name="Rectangle 85"/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09984" name="Group 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0000" name="AutoShape 87"/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10001" name="AutoShape 88"/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9985" name="Freeform 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209986" name="Group 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09998" name="AutoShape 9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09999" name="AutoShape 92"/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09987" name="Rectangle 93"/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9988" name="Freeform 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9989" name="Freeform 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9990" name="Oval 96"/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9991" name="Freeform 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09992" name="AutoShape 98"/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9993" name="AutoShape 99"/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9994" name="Oval 100"/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9995" name="Oval 101"/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9996" name="Oval 102"/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09997" name="Rectangle 103"/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8" name="Group 104"/>
          <p:cNvGrpSpPr>
            <a:grpSpLocks/>
          </p:cNvGrpSpPr>
          <p:nvPr/>
        </p:nvGrpSpPr>
        <p:grpSpPr bwMode="auto">
          <a:xfrm>
            <a:off x="2078038" y="4222750"/>
            <a:ext cx="685800" cy="588963"/>
            <a:chOff x="-44" y="1473"/>
            <a:chExt cx="981" cy="1105"/>
          </a:xfrm>
        </p:grpSpPr>
        <p:pic>
          <p:nvPicPr>
            <p:cNvPr id="209972" name="Picture 10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73" name="Freeform 1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9948" name="Group 107"/>
          <p:cNvGrpSpPr>
            <a:grpSpLocks/>
          </p:cNvGrpSpPr>
          <p:nvPr/>
        </p:nvGrpSpPr>
        <p:grpSpPr bwMode="auto">
          <a:xfrm>
            <a:off x="3448050" y="5235575"/>
            <a:ext cx="728663" cy="620713"/>
            <a:chOff x="-44" y="1473"/>
            <a:chExt cx="981" cy="1105"/>
          </a:xfrm>
        </p:grpSpPr>
        <p:pic>
          <p:nvPicPr>
            <p:cNvPr id="209970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71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9949" name="Group 110"/>
          <p:cNvGrpSpPr>
            <a:grpSpLocks/>
          </p:cNvGrpSpPr>
          <p:nvPr/>
        </p:nvGrpSpPr>
        <p:grpSpPr bwMode="auto">
          <a:xfrm>
            <a:off x="3730625" y="5813425"/>
            <a:ext cx="728663" cy="620713"/>
            <a:chOff x="-44" y="1473"/>
            <a:chExt cx="981" cy="1105"/>
          </a:xfrm>
        </p:grpSpPr>
        <p:pic>
          <p:nvPicPr>
            <p:cNvPr id="209968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69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9950" name="Group 113"/>
          <p:cNvGrpSpPr>
            <a:grpSpLocks/>
          </p:cNvGrpSpPr>
          <p:nvPr/>
        </p:nvGrpSpPr>
        <p:grpSpPr bwMode="auto">
          <a:xfrm flipH="1">
            <a:off x="6364288" y="4659313"/>
            <a:ext cx="728662" cy="620712"/>
            <a:chOff x="-44" y="1473"/>
            <a:chExt cx="981" cy="1105"/>
          </a:xfrm>
        </p:grpSpPr>
        <p:pic>
          <p:nvPicPr>
            <p:cNvPr id="209966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67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9951" name="Group 116"/>
          <p:cNvGrpSpPr>
            <a:grpSpLocks/>
          </p:cNvGrpSpPr>
          <p:nvPr/>
        </p:nvGrpSpPr>
        <p:grpSpPr bwMode="auto">
          <a:xfrm flipH="1">
            <a:off x="6016625" y="5997575"/>
            <a:ext cx="728663" cy="620713"/>
            <a:chOff x="-44" y="1473"/>
            <a:chExt cx="981" cy="1105"/>
          </a:xfrm>
        </p:grpSpPr>
        <p:pic>
          <p:nvPicPr>
            <p:cNvPr id="209964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65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9952" name="Group 119"/>
          <p:cNvGrpSpPr>
            <a:grpSpLocks/>
          </p:cNvGrpSpPr>
          <p:nvPr/>
        </p:nvGrpSpPr>
        <p:grpSpPr bwMode="auto">
          <a:xfrm flipH="1">
            <a:off x="6418263" y="3471863"/>
            <a:ext cx="728662" cy="620712"/>
            <a:chOff x="-44" y="1473"/>
            <a:chExt cx="981" cy="1105"/>
          </a:xfrm>
        </p:grpSpPr>
        <p:pic>
          <p:nvPicPr>
            <p:cNvPr id="209962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63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9953" name="Group 122"/>
          <p:cNvGrpSpPr>
            <a:grpSpLocks/>
          </p:cNvGrpSpPr>
          <p:nvPr/>
        </p:nvGrpSpPr>
        <p:grpSpPr bwMode="auto">
          <a:xfrm flipH="1">
            <a:off x="4621213" y="2938463"/>
            <a:ext cx="641350" cy="620712"/>
            <a:chOff x="-44" y="1473"/>
            <a:chExt cx="981" cy="1105"/>
          </a:xfrm>
        </p:grpSpPr>
        <p:pic>
          <p:nvPicPr>
            <p:cNvPr id="209960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61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9954" name="Group 125"/>
          <p:cNvGrpSpPr>
            <a:grpSpLocks/>
          </p:cNvGrpSpPr>
          <p:nvPr/>
        </p:nvGrpSpPr>
        <p:grpSpPr bwMode="auto">
          <a:xfrm>
            <a:off x="3011488" y="2928938"/>
            <a:ext cx="728662" cy="620712"/>
            <a:chOff x="-44" y="1473"/>
            <a:chExt cx="981" cy="1105"/>
          </a:xfrm>
        </p:grpSpPr>
        <p:pic>
          <p:nvPicPr>
            <p:cNvPr id="209958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59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09955" name="Group 129"/>
          <p:cNvGrpSpPr>
            <a:grpSpLocks/>
          </p:cNvGrpSpPr>
          <p:nvPr/>
        </p:nvGrpSpPr>
        <p:grpSpPr bwMode="auto">
          <a:xfrm>
            <a:off x="5111750" y="5541963"/>
            <a:ext cx="490538" cy="412750"/>
            <a:chOff x="-44" y="1473"/>
            <a:chExt cx="981" cy="1105"/>
          </a:xfrm>
        </p:grpSpPr>
        <p:pic>
          <p:nvPicPr>
            <p:cNvPr id="209956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957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4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4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2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09" grpId="0"/>
      <p:bldP spid="24629" grpId="0"/>
      <p:bldP spid="2464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19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FE5826EE-5B7B-4975-BA7C-A28206BF5029}" type="slidenum">
              <a:rPr lang="en-US" altLang="tr-TR" sz="1200">
                <a:latin typeface="Tahoma" panose="020B0604030504040204" pitchFamily="34" charset="0"/>
              </a:rPr>
              <a:pPr/>
              <a:t>82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21197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12750" y="1471613"/>
            <a:ext cx="4475163" cy="2457450"/>
          </a:xfrm>
        </p:spPr>
        <p:txBody>
          <a:bodyPr/>
          <a:lstStyle/>
          <a:p>
            <a:r>
              <a:rPr lang="en-US" altLang="tr-TR" sz="2400" smtClean="0">
                <a:latin typeface="Gill Sans MT" pitchFamily="1" charset="0"/>
              </a:rPr>
              <a:t>peer joining torrent: 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has no chunks, but will accumulate them over time from other peers</a:t>
            </a:r>
          </a:p>
          <a:p>
            <a:pPr lvl="1"/>
            <a:r>
              <a:rPr lang="en-US" altLang="tr-TR" smtClean="0">
                <a:latin typeface="Gill Sans MT" pitchFamily="1" charset="0"/>
              </a:rPr>
              <a:t>registers with tracker to get list of peers, connects to subset of peers (</a:t>
            </a:r>
            <a:r>
              <a:rPr lang="ja-JP" altLang="en-US" smtClean="0">
                <a:latin typeface="Gill Sans MT" pitchFamily="1" charset="0"/>
              </a:rPr>
              <a:t>“</a:t>
            </a:r>
            <a:r>
              <a:rPr lang="en-US" altLang="ja-JP" smtClean="0">
                <a:latin typeface="Gill Sans MT" pitchFamily="1" charset="0"/>
              </a:rPr>
              <a:t>neighbors</a:t>
            </a:r>
            <a:r>
              <a:rPr lang="ja-JP" altLang="en-US" smtClean="0">
                <a:latin typeface="Gill Sans MT" pitchFamily="1" charset="0"/>
              </a:rPr>
              <a:t>”</a:t>
            </a:r>
            <a:r>
              <a:rPr lang="en-US" altLang="ja-JP" smtClean="0">
                <a:latin typeface="Gill Sans MT" pitchFamily="1" charset="0"/>
              </a:rPr>
              <a:t>)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211972" name="Rectangle 2"/>
          <p:cNvSpPr>
            <a:spLocks noChangeArrowheads="1"/>
          </p:cNvSpPr>
          <p:nvPr/>
        </p:nvSpPr>
        <p:spPr bwMode="auto">
          <a:xfrm>
            <a:off x="4111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4000">
                <a:solidFill>
                  <a:srgbClr val="000099"/>
                </a:solidFill>
                <a:latin typeface="Gill Sans MT" pitchFamily="1" charset="0"/>
              </a:rPr>
              <a:t>P2P file distribution: BitTorrent </a:t>
            </a:r>
          </a:p>
        </p:txBody>
      </p:sp>
      <p:pic>
        <p:nvPicPr>
          <p:cNvPr id="211973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974" name="Rectangle 3"/>
          <p:cNvSpPr>
            <a:spLocks noChangeArrowheads="1"/>
          </p:cNvSpPr>
          <p:nvPr/>
        </p:nvSpPr>
        <p:spPr bwMode="auto">
          <a:xfrm>
            <a:off x="442913" y="4221163"/>
            <a:ext cx="8120062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while downloading, peer uploads chunks to other peers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peer may change peers with whom it exchanges chunks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400" i="1">
                <a:solidFill>
                  <a:srgbClr val="CC0000"/>
                </a:solidFill>
                <a:latin typeface="Gill Sans MT" pitchFamily="1" charset="0"/>
              </a:rPr>
              <a:t>churn:</a:t>
            </a:r>
            <a:r>
              <a:rPr lang="en-US" altLang="tr-TR" sz="2400">
                <a:latin typeface="Gill Sans MT" pitchFamily="1" charset="0"/>
              </a:rPr>
              <a:t> peers may come and go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once peer has entire file, it may (selfishly) leave or (altruistically) remain in torrent</a:t>
            </a:r>
          </a:p>
        </p:txBody>
      </p:sp>
      <p:sp>
        <p:nvSpPr>
          <p:cNvPr id="211975" name="Line 25"/>
          <p:cNvSpPr>
            <a:spLocks noChangeShapeType="1"/>
          </p:cNvSpPr>
          <p:nvPr/>
        </p:nvSpPr>
        <p:spPr bwMode="auto">
          <a:xfrm>
            <a:off x="6245225" y="1646238"/>
            <a:ext cx="1736725" cy="879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76" name="Line 26"/>
          <p:cNvSpPr>
            <a:spLocks noChangeShapeType="1"/>
          </p:cNvSpPr>
          <p:nvPr/>
        </p:nvSpPr>
        <p:spPr bwMode="auto">
          <a:xfrm>
            <a:off x="6107113" y="1739900"/>
            <a:ext cx="168275" cy="1133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77" name="Line 27"/>
          <p:cNvSpPr>
            <a:spLocks noChangeShapeType="1"/>
          </p:cNvSpPr>
          <p:nvPr/>
        </p:nvSpPr>
        <p:spPr bwMode="auto">
          <a:xfrm flipH="1" flipV="1">
            <a:off x="7223125" y="1590675"/>
            <a:ext cx="795338" cy="190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78" name="Line 28"/>
          <p:cNvSpPr>
            <a:spLocks noChangeShapeType="1"/>
          </p:cNvSpPr>
          <p:nvPr/>
        </p:nvSpPr>
        <p:spPr bwMode="auto">
          <a:xfrm flipH="1">
            <a:off x="6667500" y="1925638"/>
            <a:ext cx="1389063" cy="1239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79" name="Line 29"/>
          <p:cNvSpPr>
            <a:spLocks noChangeShapeType="1"/>
          </p:cNvSpPr>
          <p:nvPr/>
        </p:nvSpPr>
        <p:spPr bwMode="auto">
          <a:xfrm flipH="1">
            <a:off x="6726238" y="3152775"/>
            <a:ext cx="504825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80" name="Line 30"/>
          <p:cNvSpPr>
            <a:spLocks noChangeShapeType="1"/>
          </p:cNvSpPr>
          <p:nvPr/>
        </p:nvSpPr>
        <p:spPr bwMode="auto">
          <a:xfrm flipH="1">
            <a:off x="6399213" y="1714500"/>
            <a:ext cx="612775" cy="1046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81" name="Line 31"/>
          <p:cNvSpPr>
            <a:spLocks noChangeShapeType="1"/>
          </p:cNvSpPr>
          <p:nvPr/>
        </p:nvSpPr>
        <p:spPr bwMode="auto">
          <a:xfrm flipV="1">
            <a:off x="6511925" y="2579688"/>
            <a:ext cx="1443038" cy="301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82" name="Line 32"/>
          <p:cNvSpPr>
            <a:spLocks noChangeShapeType="1"/>
          </p:cNvSpPr>
          <p:nvPr/>
        </p:nvSpPr>
        <p:spPr bwMode="auto">
          <a:xfrm>
            <a:off x="7192963" y="1679575"/>
            <a:ext cx="804862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83" name="Line 33"/>
          <p:cNvSpPr>
            <a:spLocks noChangeShapeType="1"/>
          </p:cNvSpPr>
          <p:nvPr/>
        </p:nvSpPr>
        <p:spPr bwMode="auto">
          <a:xfrm>
            <a:off x="7494588" y="3165475"/>
            <a:ext cx="255587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84" name="Line 34"/>
          <p:cNvSpPr>
            <a:spLocks noChangeShapeType="1"/>
          </p:cNvSpPr>
          <p:nvPr/>
        </p:nvSpPr>
        <p:spPr bwMode="auto">
          <a:xfrm>
            <a:off x="6735763" y="3351213"/>
            <a:ext cx="1014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sp>
        <p:nvSpPr>
          <p:cNvPr id="211985" name="Line 38"/>
          <p:cNvSpPr>
            <a:spLocks noChangeShapeType="1"/>
          </p:cNvSpPr>
          <p:nvPr/>
        </p:nvSpPr>
        <p:spPr bwMode="auto">
          <a:xfrm flipH="1">
            <a:off x="7869238" y="2689225"/>
            <a:ext cx="179387" cy="585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tr-TR"/>
          </a:p>
        </p:txBody>
      </p:sp>
      <p:pic>
        <p:nvPicPr>
          <p:cNvPr id="211986" name="Picture 39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1725" y="2139950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1987" name="Group 70"/>
          <p:cNvGrpSpPr>
            <a:grpSpLocks/>
          </p:cNvGrpSpPr>
          <p:nvPr/>
        </p:nvGrpSpPr>
        <p:grpSpPr bwMode="auto">
          <a:xfrm>
            <a:off x="5586413" y="1693863"/>
            <a:ext cx="2378075" cy="1350962"/>
            <a:chOff x="1752" y="2166"/>
            <a:chExt cx="2200" cy="1363"/>
          </a:xfrm>
        </p:grpSpPr>
        <p:sp>
          <p:nvSpPr>
            <p:cNvPr id="212048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12049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12050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</p:grpSp>
      <p:grpSp>
        <p:nvGrpSpPr>
          <p:cNvPr id="211988" name="Group 74"/>
          <p:cNvGrpSpPr>
            <a:grpSpLocks/>
          </p:cNvGrpSpPr>
          <p:nvPr/>
        </p:nvGrpSpPr>
        <p:grpSpPr bwMode="auto">
          <a:xfrm>
            <a:off x="5245100" y="1374775"/>
            <a:ext cx="292100" cy="517525"/>
            <a:chOff x="4140" y="429"/>
            <a:chExt cx="1425" cy="2396"/>
          </a:xfrm>
        </p:grpSpPr>
        <p:sp>
          <p:nvSpPr>
            <p:cNvPr id="212016" name="Freeform 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4 w 354"/>
                <a:gd name="T1" fmla="*/ 0 h 2742"/>
                <a:gd name="T2" fmla="*/ 19 w 354"/>
                <a:gd name="T3" fmla="*/ 32 h 2742"/>
                <a:gd name="T4" fmla="*/ 19 w 354"/>
                <a:gd name="T5" fmla="*/ 246 h 2742"/>
                <a:gd name="T6" fmla="*/ 0 w 354"/>
                <a:gd name="T7" fmla="*/ 258 h 2742"/>
                <a:gd name="T8" fmla="*/ 4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12017" name="Rectangle 76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12018" name="Freeform 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1 w 211"/>
                <a:gd name="T3" fmla="*/ 21 h 2537"/>
                <a:gd name="T4" fmla="*/ 2 w 211"/>
                <a:gd name="T5" fmla="*/ 23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12019" name="Freeform 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3 h 226"/>
                <a:gd name="T4" fmla="*/ 18 w 328"/>
                <a:gd name="T5" fmla="*/ 23 h 226"/>
                <a:gd name="T6" fmla="*/ 0 w 328"/>
                <a:gd name="T7" fmla="*/ 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12020" name="Rectangle 79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12021" name="Group 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12046" name="AutoShape 81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12047" name="AutoShape 82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12022" name="Rectangle 83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12023" name="Group 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12044" name="AutoShape 85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12045" name="AutoShape 86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12024" name="Rectangle 87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12025" name="Rectangle 88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grpSp>
          <p:nvGrpSpPr>
            <p:cNvPr id="212026" name="Group 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12042" name="AutoShape 9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12043" name="AutoShape 91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12027" name="Freeform 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8 w 328"/>
                <a:gd name="T3" fmla="*/ 12 h 226"/>
                <a:gd name="T4" fmla="*/ 18 w 328"/>
                <a:gd name="T5" fmla="*/ 21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212028" name="Group 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12040" name="AutoShape 94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  <p:sp>
            <p:nvSpPr>
              <p:cNvPr id="212041" name="AutoShape 95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tr-TR" altLang="tr-TR"/>
              </a:p>
            </p:txBody>
          </p:sp>
        </p:grpSp>
        <p:sp>
          <p:nvSpPr>
            <p:cNvPr id="212029" name="Rectangle 96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12030" name="Freeform 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7 w 296"/>
                <a:gd name="T3" fmla="*/ 12 h 256"/>
                <a:gd name="T4" fmla="*/ 17 w 296"/>
                <a:gd name="T5" fmla="*/ 23 h 256"/>
                <a:gd name="T6" fmla="*/ 0 w 296"/>
                <a:gd name="T7" fmla="*/ 8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12031" name="Freeform 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8 w 304"/>
                <a:gd name="T3" fmla="*/ 16 h 288"/>
                <a:gd name="T4" fmla="*/ 16 w 304"/>
                <a:gd name="T5" fmla="*/ 28 h 288"/>
                <a:gd name="T6" fmla="*/ 2 w 304"/>
                <a:gd name="T7" fmla="*/ 1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12032" name="Oval 99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12033" name="Freeform 1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1 h 240"/>
                <a:gd name="T2" fmla="*/ 2 w 306"/>
                <a:gd name="T3" fmla="*/ 23 h 240"/>
                <a:gd name="T4" fmla="*/ 18 w 306"/>
                <a:gd name="T5" fmla="*/ 11 h 240"/>
                <a:gd name="T6" fmla="*/ 17 w 306"/>
                <a:gd name="T7" fmla="*/ 0 h 240"/>
                <a:gd name="T8" fmla="*/ 0 w 306"/>
                <a:gd name="T9" fmla="*/ 1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12034" name="AutoShape 101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12035" name="AutoShape 102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12036" name="Oval 103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12037" name="Oval 104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2038" name="Oval 105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  <p:sp>
          <p:nvSpPr>
            <p:cNvPr id="212039" name="Rectangle 106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tr-TR" altLang="tr-TR"/>
            </a:p>
          </p:txBody>
        </p:sp>
      </p:grpSp>
      <p:grpSp>
        <p:nvGrpSpPr>
          <p:cNvPr id="211989" name="Group 107"/>
          <p:cNvGrpSpPr>
            <a:grpSpLocks/>
          </p:cNvGrpSpPr>
          <p:nvPr/>
        </p:nvGrpSpPr>
        <p:grpSpPr bwMode="auto">
          <a:xfrm>
            <a:off x="6311900" y="3176588"/>
            <a:ext cx="434975" cy="349250"/>
            <a:chOff x="-44" y="1473"/>
            <a:chExt cx="981" cy="1105"/>
          </a:xfrm>
        </p:grpSpPr>
        <p:pic>
          <p:nvPicPr>
            <p:cNvPr id="212014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015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1990" name="Group 110"/>
          <p:cNvGrpSpPr>
            <a:grpSpLocks/>
          </p:cNvGrpSpPr>
          <p:nvPr/>
        </p:nvGrpSpPr>
        <p:grpSpPr bwMode="auto">
          <a:xfrm flipH="1">
            <a:off x="7716838" y="3252788"/>
            <a:ext cx="434975" cy="349250"/>
            <a:chOff x="-44" y="1473"/>
            <a:chExt cx="981" cy="1105"/>
          </a:xfrm>
        </p:grpSpPr>
        <p:pic>
          <p:nvPicPr>
            <p:cNvPr id="212012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013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1991" name="Group 113"/>
          <p:cNvGrpSpPr>
            <a:grpSpLocks/>
          </p:cNvGrpSpPr>
          <p:nvPr/>
        </p:nvGrpSpPr>
        <p:grpSpPr bwMode="auto">
          <a:xfrm flipH="1">
            <a:off x="7988300" y="2457450"/>
            <a:ext cx="434975" cy="349250"/>
            <a:chOff x="-44" y="1473"/>
            <a:chExt cx="981" cy="1105"/>
          </a:xfrm>
        </p:grpSpPr>
        <p:pic>
          <p:nvPicPr>
            <p:cNvPr id="212010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011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1992" name="Group 116"/>
          <p:cNvGrpSpPr>
            <a:grpSpLocks/>
          </p:cNvGrpSpPr>
          <p:nvPr/>
        </p:nvGrpSpPr>
        <p:grpSpPr bwMode="auto">
          <a:xfrm flipH="1">
            <a:off x="8043863" y="1706563"/>
            <a:ext cx="434975" cy="349250"/>
            <a:chOff x="-44" y="1473"/>
            <a:chExt cx="981" cy="1105"/>
          </a:xfrm>
        </p:grpSpPr>
        <p:pic>
          <p:nvPicPr>
            <p:cNvPr id="212008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009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1993" name="Group 119"/>
          <p:cNvGrpSpPr>
            <a:grpSpLocks/>
          </p:cNvGrpSpPr>
          <p:nvPr/>
        </p:nvGrpSpPr>
        <p:grpSpPr bwMode="auto">
          <a:xfrm flipH="1">
            <a:off x="6911975" y="1368425"/>
            <a:ext cx="434975" cy="349250"/>
            <a:chOff x="-44" y="1473"/>
            <a:chExt cx="981" cy="1105"/>
          </a:xfrm>
        </p:grpSpPr>
        <p:pic>
          <p:nvPicPr>
            <p:cNvPr id="212006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007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1994" name="Group 123"/>
          <p:cNvGrpSpPr>
            <a:grpSpLocks/>
          </p:cNvGrpSpPr>
          <p:nvPr/>
        </p:nvGrpSpPr>
        <p:grpSpPr bwMode="auto">
          <a:xfrm>
            <a:off x="5824538" y="1411288"/>
            <a:ext cx="434975" cy="349250"/>
            <a:chOff x="-44" y="1473"/>
            <a:chExt cx="981" cy="1105"/>
          </a:xfrm>
        </p:grpSpPr>
        <p:pic>
          <p:nvPicPr>
            <p:cNvPr id="212004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005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1995" name="Group 126"/>
          <p:cNvGrpSpPr>
            <a:grpSpLocks/>
          </p:cNvGrpSpPr>
          <p:nvPr/>
        </p:nvGrpSpPr>
        <p:grpSpPr bwMode="auto">
          <a:xfrm>
            <a:off x="5159375" y="2162175"/>
            <a:ext cx="434975" cy="349250"/>
            <a:chOff x="-44" y="1473"/>
            <a:chExt cx="981" cy="1105"/>
          </a:xfrm>
        </p:grpSpPr>
        <p:pic>
          <p:nvPicPr>
            <p:cNvPr id="212002" name="Picture 127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003" name="Freeform 12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1996" name="Group 129"/>
          <p:cNvGrpSpPr>
            <a:grpSpLocks/>
          </p:cNvGrpSpPr>
          <p:nvPr/>
        </p:nvGrpSpPr>
        <p:grpSpPr bwMode="auto">
          <a:xfrm>
            <a:off x="6129338" y="2749550"/>
            <a:ext cx="434975" cy="349250"/>
            <a:chOff x="-44" y="1473"/>
            <a:chExt cx="981" cy="1105"/>
          </a:xfrm>
        </p:grpSpPr>
        <p:pic>
          <p:nvPicPr>
            <p:cNvPr id="212000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001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1997" name="Group 132"/>
          <p:cNvGrpSpPr>
            <a:grpSpLocks/>
          </p:cNvGrpSpPr>
          <p:nvPr/>
        </p:nvGrpSpPr>
        <p:grpSpPr bwMode="auto">
          <a:xfrm>
            <a:off x="7185025" y="2989263"/>
            <a:ext cx="325438" cy="261937"/>
            <a:chOff x="-44" y="1473"/>
            <a:chExt cx="981" cy="1105"/>
          </a:xfrm>
        </p:grpSpPr>
        <p:pic>
          <p:nvPicPr>
            <p:cNvPr id="211998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9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40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3175F93E-A693-4F3D-8D0D-9003D2503940}" type="slidenum">
              <a:rPr lang="en-US" altLang="tr-TR" sz="1200">
                <a:latin typeface="Tahoma" panose="020B0604030504040204" pitchFamily="34" charset="0"/>
              </a:rPr>
              <a:pPr/>
              <a:t>83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214019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160338"/>
            <a:ext cx="8491538" cy="849312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BitTorrent: requesting, sending file chunks</a:t>
            </a:r>
          </a:p>
        </p:txBody>
      </p:sp>
      <p:sp>
        <p:nvSpPr>
          <p:cNvPr id="21402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231775" y="1477963"/>
            <a:ext cx="3989388" cy="37687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requesting chunks:</a:t>
            </a:r>
          </a:p>
          <a:p>
            <a:r>
              <a:rPr lang="en-US" altLang="tr-TR" sz="2400" smtClean="0">
                <a:latin typeface="Gill Sans MT" pitchFamily="1" charset="0"/>
              </a:rPr>
              <a:t>at any given time, different peers have different subsets of file chunks</a:t>
            </a:r>
          </a:p>
          <a:p>
            <a:r>
              <a:rPr lang="en-US" altLang="tr-TR" sz="2400" smtClean="0">
                <a:latin typeface="Gill Sans MT" pitchFamily="1" charset="0"/>
              </a:rPr>
              <a:t>periodically, Alice asks each peer for list of chunks that they have</a:t>
            </a:r>
          </a:p>
          <a:p>
            <a:r>
              <a:rPr lang="en-US" altLang="tr-TR" sz="2400" smtClean="0">
                <a:latin typeface="Gill Sans MT" pitchFamily="1" charset="0"/>
              </a:rPr>
              <a:t>Alice requests missing chunks from peers, rarest first</a:t>
            </a:r>
          </a:p>
        </p:txBody>
      </p:sp>
      <p:sp>
        <p:nvSpPr>
          <p:cNvPr id="214021" name="Rectangle 6"/>
          <p:cNvSpPr>
            <a:spLocks noChangeArrowheads="1"/>
          </p:cNvSpPr>
          <p:nvPr/>
        </p:nvSpPr>
        <p:spPr bwMode="auto">
          <a:xfrm>
            <a:off x="4370388" y="1425575"/>
            <a:ext cx="4521200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 i="1">
                <a:solidFill>
                  <a:srgbClr val="CC0000"/>
                </a:solidFill>
                <a:latin typeface="Gill Sans MT" pitchFamily="1" charset="0"/>
              </a:rPr>
              <a:t>sending chunks: tit-for-tat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Alice sends chunks to those four peers currently sending her chunks </a:t>
            </a:r>
            <a:r>
              <a:rPr lang="en-US" altLang="tr-TR" sz="2400" i="1">
                <a:latin typeface="Gill Sans MT" pitchFamily="1" charset="0"/>
              </a:rPr>
              <a:t>at highest rate</a:t>
            </a:r>
            <a:r>
              <a:rPr lang="en-US" altLang="tr-TR" sz="2400">
                <a:latin typeface="Gill Sans MT" pitchFamily="1" charset="0"/>
              </a:rPr>
              <a:t> 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other peers are choked by Alice (do not receive chunks from her)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re-evaluate top 4 every10 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every 30 secs: randomly select another peer, starts sending chunks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ja-JP" altLang="en-US">
                <a:latin typeface="Gill Sans MT" pitchFamily="1" charset="0"/>
              </a:rPr>
              <a:t>“</a:t>
            </a:r>
            <a:r>
              <a:rPr lang="en-US" altLang="ja-JP">
                <a:latin typeface="Gill Sans MT" pitchFamily="1" charset="0"/>
              </a:rPr>
              <a:t>optimistically unchoke</a:t>
            </a:r>
            <a:r>
              <a:rPr lang="ja-JP" altLang="en-US">
                <a:latin typeface="Gill Sans MT" pitchFamily="1" charset="0"/>
              </a:rPr>
              <a:t>”</a:t>
            </a:r>
            <a:r>
              <a:rPr lang="en-US" altLang="ja-JP">
                <a:latin typeface="Gill Sans MT" pitchFamily="1" charset="0"/>
              </a:rPr>
              <a:t> this peer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r>
              <a:rPr lang="en-US" altLang="tr-TR">
                <a:latin typeface="Gill Sans MT" pitchFamily="1" charset="0"/>
              </a:rPr>
              <a:t>newly chosen peer may join top 4</a:t>
            </a:r>
          </a:p>
          <a:p>
            <a:pPr>
              <a:buClr>
                <a:srgbClr val="000099"/>
              </a:buClr>
              <a:buSzTx/>
              <a:buFont typeface="Wingdings" panose="05000000000000000000" pitchFamily="2" charset="2"/>
              <a:buChar char="§"/>
            </a:pPr>
            <a:endParaRPr lang="en-US" altLang="tr-TR">
              <a:latin typeface="Gill Sans MT" pitchFamily="1" charset="0"/>
            </a:endParaRPr>
          </a:p>
        </p:txBody>
      </p:sp>
      <p:pic>
        <p:nvPicPr>
          <p:cNvPr id="214022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12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60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0A2676D1-2274-48F8-A44B-3CD7135B4603}" type="slidenum">
              <a:rPr lang="en-US" altLang="tr-TR" sz="1200">
                <a:latin typeface="Tahoma" panose="020B0604030504040204" pitchFamily="34" charset="0"/>
              </a:rPr>
              <a:pPr/>
              <a:t>84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216067" name="Rectangle 2"/>
          <p:cNvSpPr>
            <a:spLocks noGrp="1" noChangeArrowheads="1"/>
          </p:cNvSpPr>
          <p:nvPr>
            <p:ph type="title"/>
          </p:nvPr>
        </p:nvSpPr>
        <p:spPr>
          <a:xfrm>
            <a:off x="482600" y="0"/>
            <a:ext cx="7772400" cy="11430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BitTorrent: tit-for-tat</a:t>
            </a:r>
          </a:p>
        </p:txBody>
      </p:sp>
      <p:pic>
        <p:nvPicPr>
          <p:cNvPr id="216068" name="Picture 13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313" y="49625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069" name="Line 15"/>
          <p:cNvSpPr>
            <a:spLocks noChangeShapeType="1"/>
          </p:cNvSpPr>
          <p:nvPr/>
        </p:nvSpPr>
        <p:spPr bwMode="auto">
          <a:xfrm flipH="1" flipV="1">
            <a:off x="1473200" y="39687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tr-TR"/>
          </a:p>
        </p:txBody>
      </p:sp>
      <p:sp>
        <p:nvSpPr>
          <p:cNvPr id="216070" name="Line 16"/>
          <p:cNvSpPr>
            <a:spLocks noChangeShapeType="1"/>
          </p:cNvSpPr>
          <p:nvPr/>
        </p:nvSpPr>
        <p:spPr bwMode="auto">
          <a:xfrm flipH="1">
            <a:off x="1954213" y="47942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tr-TR"/>
          </a:p>
        </p:txBody>
      </p:sp>
      <p:sp>
        <p:nvSpPr>
          <p:cNvPr id="216071" name="Line 17"/>
          <p:cNvSpPr>
            <a:spLocks noChangeShapeType="1"/>
          </p:cNvSpPr>
          <p:nvPr/>
        </p:nvSpPr>
        <p:spPr bwMode="auto">
          <a:xfrm flipH="1">
            <a:off x="2628900" y="49085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tr-TR"/>
          </a:p>
        </p:txBody>
      </p:sp>
      <p:sp>
        <p:nvSpPr>
          <p:cNvPr id="216072" name="Line 18"/>
          <p:cNvSpPr>
            <a:spLocks noChangeShapeType="1"/>
          </p:cNvSpPr>
          <p:nvPr/>
        </p:nvSpPr>
        <p:spPr bwMode="auto">
          <a:xfrm flipV="1">
            <a:off x="5511800" y="30924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tr-TR"/>
          </a:p>
        </p:txBody>
      </p:sp>
      <p:sp>
        <p:nvSpPr>
          <p:cNvPr id="216073" name="Line 20"/>
          <p:cNvSpPr>
            <a:spLocks noChangeShapeType="1"/>
          </p:cNvSpPr>
          <p:nvPr/>
        </p:nvSpPr>
        <p:spPr bwMode="auto">
          <a:xfrm flipV="1">
            <a:off x="5613400" y="36766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tr-TR"/>
          </a:p>
        </p:txBody>
      </p:sp>
      <p:sp>
        <p:nvSpPr>
          <p:cNvPr id="216074" name="Line 21"/>
          <p:cNvSpPr>
            <a:spLocks noChangeShapeType="1"/>
          </p:cNvSpPr>
          <p:nvPr/>
        </p:nvSpPr>
        <p:spPr bwMode="auto">
          <a:xfrm>
            <a:off x="5613400" y="41465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tr-TR"/>
          </a:p>
        </p:txBody>
      </p:sp>
      <p:pic>
        <p:nvPicPr>
          <p:cNvPr id="216075" name="Picture 22" descr="Bo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988" y="4391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3" name="Line 23"/>
          <p:cNvSpPr>
            <a:spLocks noChangeShapeType="1"/>
          </p:cNvSpPr>
          <p:nvPr/>
        </p:nvSpPr>
        <p:spPr bwMode="auto">
          <a:xfrm flipV="1">
            <a:off x="3530600" y="39433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tr-TR"/>
          </a:p>
        </p:txBody>
      </p:sp>
      <p:sp>
        <p:nvSpPr>
          <p:cNvPr id="266264" name="Line 24"/>
          <p:cNvSpPr>
            <a:spLocks noChangeShapeType="1"/>
          </p:cNvSpPr>
          <p:nvPr/>
        </p:nvSpPr>
        <p:spPr bwMode="auto">
          <a:xfrm flipH="1">
            <a:off x="3543300" y="40322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tr-TR"/>
          </a:p>
        </p:txBody>
      </p:sp>
      <p:sp>
        <p:nvSpPr>
          <p:cNvPr id="266265" name="Line 25"/>
          <p:cNvSpPr>
            <a:spLocks noChangeShapeType="1"/>
          </p:cNvSpPr>
          <p:nvPr/>
        </p:nvSpPr>
        <p:spPr bwMode="auto">
          <a:xfrm flipV="1">
            <a:off x="3581400" y="41338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tr-TR"/>
          </a:p>
        </p:txBody>
      </p:sp>
      <p:sp>
        <p:nvSpPr>
          <p:cNvPr id="266266" name="Text Box 26"/>
          <p:cNvSpPr txBox="1">
            <a:spLocks noChangeArrowheads="1"/>
          </p:cNvSpPr>
          <p:nvPr/>
        </p:nvSpPr>
        <p:spPr bwMode="auto">
          <a:xfrm>
            <a:off x="841375" y="1320800"/>
            <a:ext cx="40227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(1) Alice </a:t>
            </a:r>
            <a:r>
              <a:rPr lang="ja-JP" altLang="en-US">
                <a:latin typeface="Gill Sans MT" pitchFamily="1" charset="0"/>
              </a:rPr>
              <a:t>“</a:t>
            </a:r>
            <a:r>
              <a:rPr lang="en-US" altLang="ja-JP">
                <a:latin typeface="Gill Sans MT" pitchFamily="1" charset="0"/>
              </a:rPr>
              <a:t>optimistically unchokes</a:t>
            </a:r>
            <a:r>
              <a:rPr lang="ja-JP" altLang="en-US">
                <a:latin typeface="Gill Sans MT" pitchFamily="1" charset="0"/>
              </a:rPr>
              <a:t>”</a:t>
            </a:r>
            <a:r>
              <a:rPr lang="en-US" altLang="ja-JP">
                <a:latin typeface="Gill Sans MT" pitchFamily="1" charset="0"/>
              </a:rPr>
              <a:t> Bob</a:t>
            </a:r>
            <a:endParaRPr lang="en-US" altLang="tr-TR">
              <a:latin typeface="Gill Sans MT" pitchFamily="1" charset="0"/>
            </a:endParaRPr>
          </a:p>
        </p:txBody>
      </p:sp>
      <p:sp>
        <p:nvSpPr>
          <p:cNvPr id="266267" name="Text Box 27"/>
          <p:cNvSpPr txBox="1">
            <a:spLocks noChangeArrowheads="1"/>
          </p:cNvSpPr>
          <p:nvPr/>
        </p:nvSpPr>
        <p:spPr bwMode="auto">
          <a:xfrm>
            <a:off x="808038" y="1663700"/>
            <a:ext cx="7102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(2) Alice becomes one of Bob</a:t>
            </a:r>
            <a:r>
              <a:rPr lang="ja-JP" altLang="en-US">
                <a:latin typeface="Gill Sans MT" pitchFamily="1" charset="0"/>
              </a:rPr>
              <a:t>’</a:t>
            </a:r>
            <a:r>
              <a:rPr lang="en-US" altLang="ja-JP">
                <a:latin typeface="Gill Sans MT" pitchFamily="1" charset="0"/>
              </a:rPr>
              <a:t>s top-four providers; Bob reciprocates</a:t>
            </a:r>
            <a:endParaRPr lang="en-US" altLang="tr-TR">
              <a:latin typeface="Gill Sans MT" pitchFamily="1" charset="0"/>
            </a:endParaRPr>
          </a:p>
        </p:txBody>
      </p:sp>
      <p:sp>
        <p:nvSpPr>
          <p:cNvPr id="266268" name="Text Box 28"/>
          <p:cNvSpPr txBox="1">
            <a:spLocks noChangeArrowheads="1"/>
          </p:cNvSpPr>
          <p:nvPr/>
        </p:nvSpPr>
        <p:spPr bwMode="auto">
          <a:xfrm>
            <a:off x="800100" y="2019300"/>
            <a:ext cx="5214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>
                <a:latin typeface="Gill Sans MT" pitchFamily="1" charset="0"/>
              </a:rPr>
              <a:t>(3) Bob becomes one of Alice</a:t>
            </a:r>
            <a:r>
              <a:rPr lang="ja-JP" altLang="en-US">
                <a:latin typeface="Gill Sans MT" pitchFamily="1" charset="0"/>
              </a:rPr>
              <a:t>’</a:t>
            </a:r>
            <a:r>
              <a:rPr lang="en-US" altLang="ja-JP">
                <a:latin typeface="Gill Sans MT" pitchFamily="1" charset="0"/>
              </a:rPr>
              <a:t>s top-four providers</a:t>
            </a:r>
            <a:endParaRPr lang="en-US" altLang="tr-TR">
              <a:latin typeface="Gill Sans MT" pitchFamily="1" charset="0"/>
            </a:endParaRPr>
          </a:p>
        </p:txBody>
      </p:sp>
      <p:sp>
        <p:nvSpPr>
          <p:cNvPr id="266269" name="Text Box 29"/>
          <p:cNvSpPr txBox="1">
            <a:spLocks noChangeArrowheads="1"/>
          </p:cNvSpPr>
          <p:nvPr/>
        </p:nvSpPr>
        <p:spPr bwMode="auto">
          <a:xfrm>
            <a:off x="5040313" y="5335588"/>
            <a:ext cx="3590925" cy="72072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i="1">
                <a:latin typeface="Gill Sans MT" pitchFamily="1" charset="0"/>
              </a:rPr>
              <a:t>higher upload rate:</a:t>
            </a:r>
            <a:r>
              <a:rPr lang="en-US" altLang="tr-TR">
                <a:latin typeface="Gill Sans MT" pitchFamily="1" charset="0"/>
              </a:rPr>
              <a:t> find better trading partners, get file faster !</a:t>
            </a:r>
          </a:p>
        </p:txBody>
      </p:sp>
      <p:pic>
        <p:nvPicPr>
          <p:cNvPr id="216083" name="Picture 36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8651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6084" name="Group 52"/>
          <p:cNvGrpSpPr>
            <a:grpSpLocks/>
          </p:cNvGrpSpPr>
          <p:nvPr/>
        </p:nvGrpSpPr>
        <p:grpSpPr bwMode="auto">
          <a:xfrm>
            <a:off x="1214438" y="4799013"/>
            <a:ext cx="762000" cy="752475"/>
            <a:chOff x="-44" y="1473"/>
            <a:chExt cx="981" cy="1105"/>
          </a:xfrm>
        </p:grpSpPr>
        <p:pic>
          <p:nvPicPr>
            <p:cNvPr id="216116" name="Picture 53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17" name="Freeform 5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6085" name="Group 55"/>
          <p:cNvGrpSpPr>
            <a:grpSpLocks/>
          </p:cNvGrpSpPr>
          <p:nvPr/>
        </p:nvGrpSpPr>
        <p:grpSpPr bwMode="auto">
          <a:xfrm>
            <a:off x="1909763" y="5561013"/>
            <a:ext cx="762000" cy="752475"/>
            <a:chOff x="-44" y="1473"/>
            <a:chExt cx="981" cy="1105"/>
          </a:xfrm>
        </p:grpSpPr>
        <p:pic>
          <p:nvPicPr>
            <p:cNvPr id="216114" name="Picture 56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15" name="Freeform 5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6086" name="Group 58"/>
          <p:cNvGrpSpPr>
            <a:grpSpLocks/>
          </p:cNvGrpSpPr>
          <p:nvPr/>
        </p:nvGrpSpPr>
        <p:grpSpPr bwMode="auto">
          <a:xfrm>
            <a:off x="728663" y="3678238"/>
            <a:ext cx="762000" cy="752475"/>
            <a:chOff x="-44" y="1473"/>
            <a:chExt cx="981" cy="1105"/>
          </a:xfrm>
        </p:grpSpPr>
        <p:pic>
          <p:nvPicPr>
            <p:cNvPr id="216112" name="Picture 59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13" name="Freeform 6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6087" name="Group 61"/>
          <p:cNvGrpSpPr>
            <a:grpSpLocks/>
          </p:cNvGrpSpPr>
          <p:nvPr/>
        </p:nvGrpSpPr>
        <p:grpSpPr bwMode="auto">
          <a:xfrm>
            <a:off x="2692400" y="4211638"/>
            <a:ext cx="762000" cy="752475"/>
            <a:chOff x="-44" y="1473"/>
            <a:chExt cx="981" cy="1105"/>
          </a:xfrm>
        </p:grpSpPr>
        <p:pic>
          <p:nvPicPr>
            <p:cNvPr id="216110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11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6088" name="Group 64"/>
          <p:cNvGrpSpPr>
            <a:grpSpLocks/>
          </p:cNvGrpSpPr>
          <p:nvPr/>
        </p:nvGrpSpPr>
        <p:grpSpPr bwMode="auto">
          <a:xfrm flipH="1">
            <a:off x="6219825" y="4135438"/>
            <a:ext cx="762000" cy="752475"/>
            <a:chOff x="-44" y="1473"/>
            <a:chExt cx="981" cy="1105"/>
          </a:xfrm>
        </p:grpSpPr>
        <p:pic>
          <p:nvPicPr>
            <p:cNvPr id="216108" name="Picture 65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09" name="Freeform 6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6089" name="Group 67"/>
          <p:cNvGrpSpPr>
            <a:grpSpLocks/>
          </p:cNvGrpSpPr>
          <p:nvPr/>
        </p:nvGrpSpPr>
        <p:grpSpPr bwMode="auto">
          <a:xfrm flipH="1">
            <a:off x="6370638" y="3297238"/>
            <a:ext cx="762000" cy="752475"/>
            <a:chOff x="-44" y="1473"/>
            <a:chExt cx="981" cy="1105"/>
          </a:xfrm>
        </p:grpSpPr>
        <p:pic>
          <p:nvPicPr>
            <p:cNvPr id="216106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07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6090" name="Group 70"/>
          <p:cNvGrpSpPr>
            <a:grpSpLocks/>
          </p:cNvGrpSpPr>
          <p:nvPr/>
        </p:nvGrpSpPr>
        <p:grpSpPr bwMode="auto">
          <a:xfrm flipH="1">
            <a:off x="5978525" y="2676525"/>
            <a:ext cx="762000" cy="752475"/>
            <a:chOff x="-44" y="1473"/>
            <a:chExt cx="981" cy="1105"/>
          </a:xfrm>
        </p:grpSpPr>
        <p:pic>
          <p:nvPicPr>
            <p:cNvPr id="216104" name="Picture 71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05" name="Freeform 7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216091" name="Group 74"/>
          <p:cNvGrpSpPr>
            <a:grpSpLocks/>
          </p:cNvGrpSpPr>
          <p:nvPr/>
        </p:nvGrpSpPr>
        <p:grpSpPr bwMode="auto">
          <a:xfrm flipH="1">
            <a:off x="5056188" y="3667125"/>
            <a:ext cx="762000" cy="752475"/>
            <a:chOff x="-44" y="1473"/>
            <a:chExt cx="981" cy="1105"/>
          </a:xfrm>
        </p:grpSpPr>
        <p:pic>
          <p:nvPicPr>
            <p:cNvPr id="216102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03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3459 w 356"/>
                <a:gd name="T3" fmla="*/ 887 h 368"/>
                <a:gd name="T4" fmla="*/ 15967 w 356"/>
                <a:gd name="T5" fmla="*/ 18491 h 368"/>
                <a:gd name="T6" fmla="*/ 3519 w 356"/>
                <a:gd name="T7" fmla="*/ 2312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tr-TR"/>
            </a:p>
          </p:txBody>
        </p:sp>
      </p:grpSp>
      <p:grpSp>
        <p:nvGrpSpPr>
          <p:cNvPr id="10" name="Group 80"/>
          <p:cNvGrpSpPr>
            <a:grpSpLocks/>
          </p:cNvGrpSpPr>
          <p:nvPr/>
        </p:nvGrpSpPr>
        <p:grpSpPr bwMode="auto">
          <a:xfrm>
            <a:off x="4835525" y="2501900"/>
            <a:ext cx="762000" cy="1177925"/>
            <a:chOff x="4746" y="1528"/>
            <a:chExt cx="480" cy="742"/>
          </a:xfrm>
        </p:grpSpPr>
        <p:sp>
          <p:nvSpPr>
            <p:cNvPr id="216098" name="Line 50"/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216099" name="Group 77"/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216100" name="Picture 7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6101" name="Freeform 7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</p:grpSp>
      <p:grpSp>
        <p:nvGrpSpPr>
          <p:cNvPr id="12" name="Group 87"/>
          <p:cNvGrpSpPr>
            <a:grpSpLocks/>
          </p:cNvGrpSpPr>
          <p:nvPr/>
        </p:nvGrpSpPr>
        <p:grpSpPr bwMode="auto">
          <a:xfrm>
            <a:off x="1925638" y="2990850"/>
            <a:ext cx="1112837" cy="1219200"/>
            <a:chOff x="4779" y="2386"/>
            <a:chExt cx="701" cy="768"/>
          </a:xfrm>
        </p:grpSpPr>
        <p:sp>
          <p:nvSpPr>
            <p:cNvPr id="216094" name="Line 46"/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216095" name="Group 84"/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216096" name="Picture 8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6097" name="Freeform 8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66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66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6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6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6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6" grpId="0"/>
      <p:bldP spid="266267" grpId="0"/>
      <p:bldP spid="266268" grpId="0"/>
      <p:bldP spid="266269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Distributed Hash Table (DHT)</a:t>
            </a:r>
          </a:p>
        </p:txBody>
      </p:sp>
      <p:sp>
        <p:nvSpPr>
          <p:cNvPr id="218114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Hash table</a:t>
            </a:r>
          </a:p>
          <a:p>
            <a:endParaRPr lang="en-US" altLang="tr-TR" smtClean="0">
              <a:latin typeface="Gill Sans MT" pitchFamily="1" charset="0"/>
            </a:endParaRPr>
          </a:p>
          <a:p>
            <a:r>
              <a:rPr lang="en-US" altLang="tr-TR" smtClean="0">
                <a:latin typeface="Gill Sans MT" pitchFamily="1" charset="0"/>
              </a:rPr>
              <a:t>DHT paradigm</a:t>
            </a:r>
            <a:br>
              <a:rPr lang="en-US" altLang="tr-TR" smtClean="0">
                <a:latin typeface="Gill Sans MT" pitchFamily="1" charset="0"/>
              </a:rPr>
            </a:br>
            <a:endParaRPr lang="en-US" altLang="tr-TR" smtClean="0">
              <a:latin typeface="Gill Sans MT" pitchFamily="1" charset="0"/>
            </a:endParaRPr>
          </a:p>
          <a:p>
            <a:r>
              <a:rPr lang="en-US" altLang="tr-TR" smtClean="0">
                <a:latin typeface="Gill Sans MT" pitchFamily="1" charset="0"/>
              </a:rPr>
              <a:t>Circular DHT and overlay networks</a:t>
            </a:r>
            <a:br>
              <a:rPr lang="en-US" altLang="tr-TR" smtClean="0">
                <a:latin typeface="Gill Sans MT" pitchFamily="1" charset="0"/>
              </a:rPr>
            </a:br>
            <a:endParaRPr lang="en-US" altLang="tr-TR" smtClean="0">
              <a:latin typeface="Gill Sans MT" pitchFamily="1" charset="0"/>
            </a:endParaRPr>
          </a:p>
          <a:p>
            <a:r>
              <a:rPr lang="en-US" altLang="tr-TR" smtClean="0">
                <a:latin typeface="Gill Sans MT" pitchFamily="1" charset="0"/>
              </a:rPr>
              <a:t>Peer churn </a:t>
            </a:r>
          </a:p>
        </p:txBody>
      </p:sp>
      <p:pic>
        <p:nvPicPr>
          <p:cNvPr id="218115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70866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idx="1"/>
          </p:nvPr>
        </p:nvGraphicFramePr>
        <p:xfrm>
          <a:off x="1676400" y="2590800"/>
          <a:ext cx="5080000" cy="2925763"/>
        </p:xfrm>
        <a:graphic>
          <a:graphicData uri="http://schemas.openxmlformats.org/drawingml/2006/table">
            <a:tbl>
              <a:tblPr/>
              <a:tblGrid>
                <a:gridCol w="2540000">
                  <a:extLst>
                    <a:ext uri="{9D8B030D-6E8A-4147-A177-3AD203B41FA5}">
                      <a16:colId xmlns:a16="http://schemas.microsoft.com/office/drawing/2014/main" val="4230062584"/>
                    </a:ext>
                  </a:extLst>
                </a:gridCol>
                <a:gridCol w="2540000">
                  <a:extLst>
                    <a:ext uri="{9D8B030D-6E8A-4147-A177-3AD203B41FA5}">
                      <a16:colId xmlns:a16="http://schemas.microsoft.com/office/drawing/2014/main" val="1751587976"/>
                    </a:ext>
                  </a:extLst>
                </a:gridCol>
              </a:tblGrid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Key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Value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3699640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John Washington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132-54-3570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4987881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Diana Louise Jones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761-55-3791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1379533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Xiaoming Liu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385-41-0902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423920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Rakesh Gopal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441-89-1956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8524620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Linda Cohen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217-66-5609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0701721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…….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………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8514532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Lisa Kobayashi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177-23-0199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0807335"/>
                  </a:ext>
                </a:extLst>
              </a:tr>
            </a:tbl>
          </a:graphicData>
        </a:graphic>
      </p:graphicFrame>
      <p:sp>
        <p:nvSpPr>
          <p:cNvPr id="220190" name="TextBox 7"/>
          <p:cNvSpPr txBox="1">
            <a:spLocks noChangeArrowheads="1"/>
          </p:cNvSpPr>
          <p:nvPr/>
        </p:nvSpPr>
        <p:spPr bwMode="auto">
          <a:xfrm>
            <a:off x="381000" y="1219200"/>
            <a:ext cx="8763000" cy="135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tr-TR" sz="3200">
                <a:latin typeface="Gill Sans MT" pitchFamily="1" charset="0"/>
              </a:rPr>
              <a:t>Simple database with</a:t>
            </a:r>
            <a:r>
              <a:rPr lang="en-US" altLang="tr-TR" sz="3200">
                <a:solidFill>
                  <a:srgbClr val="CC0000"/>
                </a:solidFill>
                <a:latin typeface="Gill Sans MT" pitchFamily="1" charset="0"/>
              </a:rPr>
              <a:t>(key, value) </a:t>
            </a:r>
            <a:r>
              <a:rPr lang="en-US" altLang="tr-TR" sz="3200">
                <a:latin typeface="Gill Sans MT" pitchFamily="1" charset="0"/>
              </a:rPr>
              <a:t>pairs: </a:t>
            </a:r>
          </a:p>
          <a:p>
            <a:pPr lvl="1" eaLnBrk="1" hangingPunct="1">
              <a:buFont typeface="Arial" panose="020B0604020202020204" pitchFamily="34" charset="0"/>
              <a:buChar char="•"/>
            </a:pPr>
            <a:r>
              <a:rPr lang="en-US" altLang="tr-TR" sz="3200">
                <a:latin typeface="Gill Sans MT" pitchFamily="1" charset="0"/>
              </a:rPr>
              <a:t> key: human name; value: social security #</a:t>
            </a:r>
          </a:p>
          <a:p>
            <a:endParaRPr lang="en-US" altLang="tr-TR"/>
          </a:p>
        </p:txBody>
      </p:sp>
      <p:sp>
        <p:nvSpPr>
          <p:cNvPr id="220191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tr-TR" smtClean="0">
                <a:latin typeface="Gill Sans MT" pitchFamily="1" charset="0"/>
              </a:rPr>
              <a:t>Simple Database</a:t>
            </a:r>
          </a:p>
        </p:txBody>
      </p:sp>
      <p:pic>
        <p:nvPicPr>
          <p:cNvPr id="220192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38200"/>
            <a:ext cx="38862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93" name="TextBox 6"/>
          <p:cNvSpPr txBox="1">
            <a:spLocks noChangeArrowheads="1"/>
          </p:cNvSpPr>
          <p:nvPr/>
        </p:nvSpPr>
        <p:spPr bwMode="auto">
          <a:xfrm>
            <a:off x="381000" y="5257800"/>
            <a:ext cx="8763000" cy="135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endParaRPr lang="en-US" altLang="tr-TR" sz="3200">
              <a:latin typeface="Gill Sans MT" pitchFamily="1" charset="0"/>
            </a:endParaRPr>
          </a:p>
          <a:p>
            <a:pPr lvl="1" eaLnBrk="1" hangingPunct="1">
              <a:buFont typeface="Arial" panose="020B0604020202020204" pitchFamily="34" charset="0"/>
              <a:buChar char="•"/>
            </a:pPr>
            <a:r>
              <a:rPr lang="en-US" altLang="tr-TR" sz="3200">
                <a:latin typeface="Gill Sans MT" pitchFamily="1" charset="0"/>
              </a:rPr>
              <a:t> key: movie title; value: IP address</a:t>
            </a:r>
          </a:p>
          <a:p>
            <a:endParaRPr lang="en-US" altLang="tr-T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/>
          <p:cNvGraphicFramePr>
            <a:graphicFrameLocks noGrp="1"/>
          </p:cNvGraphicFramePr>
          <p:nvPr>
            <p:ph idx="1"/>
          </p:nvPr>
        </p:nvGraphicFramePr>
        <p:xfrm>
          <a:off x="1066800" y="2819400"/>
          <a:ext cx="6705600" cy="2925763"/>
        </p:xfrm>
        <a:graphic>
          <a:graphicData uri="http://schemas.openxmlformats.org/drawingml/2006/table">
            <a:tbl>
              <a:tblPr/>
              <a:tblGrid>
                <a:gridCol w="2235200">
                  <a:extLst>
                    <a:ext uri="{9D8B030D-6E8A-4147-A177-3AD203B41FA5}">
                      <a16:colId xmlns:a16="http://schemas.microsoft.com/office/drawing/2014/main" val="2139264815"/>
                    </a:ext>
                  </a:extLst>
                </a:gridCol>
                <a:gridCol w="2235200">
                  <a:extLst>
                    <a:ext uri="{9D8B030D-6E8A-4147-A177-3AD203B41FA5}">
                      <a16:colId xmlns:a16="http://schemas.microsoft.com/office/drawing/2014/main" val="3609986252"/>
                    </a:ext>
                  </a:extLst>
                </a:gridCol>
                <a:gridCol w="2235200">
                  <a:extLst>
                    <a:ext uri="{9D8B030D-6E8A-4147-A177-3AD203B41FA5}">
                      <a16:colId xmlns:a16="http://schemas.microsoft.com/office/drawing/2014/main" val="2711672996"/>
                    </a:ext>
                  </a:extLst>
                </a:gridCol>
              </a:tblGrid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Original Key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Key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Value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1611577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John Washington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8962458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132-54-3570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9696201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Diana Louise Jones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7800356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761-55-3791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0052534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Xiaoming Liu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1567109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385-41-0902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4983550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Rakesh Gopal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2360012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441-89-1956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3590768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Linda Cohen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5430938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217-66-5609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5076909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…….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tr-TR" altLang="tr-TR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omic Sans MS" panose="030F0702030302020204" pitchFamily="66" charset="0"/>
                        <a:ea typeface="MS PGothic" panose="020B0600070205080204" pitchFamily="34" charset="-128"/>
                      </a:endParaRP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………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6305209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Lisa Kobayashi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9290124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>
                        <a:lnSpc>
                          <a:spcPct val="85000"/>
                        </a:lnSpc>
                        <a:buClr>
                          <a:srgbClr val="000099"/>
                        </a:buClr>
                        <a:buSzPct val="65000"/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lnSpc>
                          <a:spcPct val="85000"/>
                        </a:lnSpc>
                        <a:buClr>
                          <a:srgbClr val="000099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Gill Sans MT" pitchFamily="1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>
                          <a:solidFill>
                            <a:schemeClr val="tx1"/>
                          </a:solidFill>
                          <a:latin typeface="Comic Sans MS" panose="030F0702030302020204" pitchFamily="66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tr-T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mic Sans MS" panose="030F0702030302020204" pitchFamily="66" charset="0"/>
                          <a:ea typeface="MS PGothic" panose="020B0600070205080204" pitchFamily="34" charset="-128"/>
                        </a:rPr>
                        <a:t>177-23-0199</a:t>
                      </a:r>
                    </a:p>
                  </a:txBody>
                  <a:tcPr marT="45711" marB="4571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0670299"/>
                  </a:ext>
                </a:extLst>
              </a:tr>
            </a:tbl>
          </a:graphicData>
        </a:graphic>
      </p:graphicFrame>
      <p:sp>
        <p:nvSpPr>
          <p:cNvPr id="222247" name="TextBox 7"/>
          <p:cNvSpPr txBox="1">
            <a:spLocks noChangeArrowheads="1"/>
          </p:cNvSpPr>
          <p:nvPr/>
        </p:nvSpPr>
        <p:spPr bwMode="auto">
          <a:xfrm>
            <a:off x="381000" y="1143000"/>
            <a:ext cx="8077200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buFont typeface="Arial" panose="020B0604020202020204" pitchFamily="34" charset="0"/>
              <a:buChar char="•"/>
            </a:pPr>
            <a:r>
              <a:rPr lang="en-US" altLang="tr-TR" sz="3200">
                <a:latin typeface="Gill Sans MT" pitchFamily="1" charset="0"/>
              </a:rPr>
              <a:t> More convenient to store and search on numerical representation of key</a:t>
            </a:r>
          </a:p>
          <a:p>
            <a:pPr eaLnBrk="1" hangingPunct="1">
              <a:buFont typeface="Arial" panose="020B0604020202020204" pitchFamily="34" charset="0"/>
              <a:buChar char="•"/>
            </a:pPr>
            <a:r>
              <a:rPr lang="en-US" altLang="tr-TR" sz="3200">
                <a:latin typeface="Gill Sans MT" pitchFamily="1" charset="0"/>
              </a:rPr>
              <a:t> key = hash(original key)</a:t>
            </a:r>
          </a:p>
          <a:p>
            <a:endParaRPr lang="en-US" altLang="tr-TR"/>
          </a:p>
        </p:txBody>
      </p:sp>
      <p:sp>
        <p:nvSpPr>
          <p:cNvPr id="222248" name="Title 3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tr-TR" smtClean="0">
                <a:latin typeface="Gill Sans MT" pitchFamily="1" charset="0"/>
              </a:rPr>
              <a:t>Hash Table</a:t>
            </a:r>
          </a:p>
        </p:txBody>
      </p:sp>
      <p:pic>
        <p:nvPicPr>
          <p:cNvPr id="222249" name="Picture 18" descr="underline_base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38200"/>
            <a:ext cx="2667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Content Placeholder 2"/>
          <p:cNvSpPr>
            <a:spLocks noGrp="1"/>
          </p:cNvSpPr>
          <p:nvPr>
            <p:ph idx="1"/>
          </p:nvPr>
        </p:nvSpPr>
        <p:spPr>
          <a:xfrm>
            <a:off x="304800" y="1219200"/>
            <a:ext cx="8839200" cy="4525963"/>
          </a:xfrm>
        </p:spPr>
        <p:txBody>
          <a:bodyPr/>
          <a:lstStyle/>
          <a:p>
            <a:pPr eaLnBrk="1" hangingPunct="1"/>
            <a:r>
              <a:rPr lang="en-US" altLang="tr-TR" smtClean="0">
                <a:solidFill>
                  <a:srgbClr val="000000"/>
                </a:solidFill>
                <a:latin typeface="Gill Sans MT" pitchFamily="1" charset="0"/>
              </a:rPr>
              <a:t>Distribute (key, value) pairs over millions of peers</a:t>
            </a:r>
          </a:p>
          <a:p>
            <a:pPr lvl="1" eaLnBrk="1" hangingPunct="1"/>
            <a:r>
              <a:rPr lang="en-US" altLang="tr-TR" smtClean="0">
                <a:latin typeface="Gill Sans MT" pitchFamily="1" charset="0"/>
              </a:rPr>
              <a:t>pairs are evenly distributed over peers</a:t>
            </a:r>
          </a:p>
          <a:p>
            <a:pPr eaLnBrk="1" hangingPunct="1"/>
            <a:r>
              <a:rPr lang="en-US" altLang="tr-TR" smtClean="0">
                <a:latin typeface="Gill Sans MT" pitchFamily="1" charset="0"/>
              </a:rPr>
              <a:t>Any peer can </a:t>
            </a: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query </a:t>
            </a:r>
            <a:r>
              <a:rPr lang="en-US" altLang="tr-TR" smtClean="0">
                <a:latin typeface="Gill Sans MT" pitchFamily="1" charset="0"/>
              </a:rPr>
              <a:t>database with a key</a:t>
            </a:r>
          </a:p>
          <a:p>
            <a:pPr lvl="1" eaLnBrk="1" hangingPunct="1"/>
            <a:r>
              <a:rPr lang="en-US" altLang="tr-TR" smtClean="0">
                <a:latin typeface="Gill Sans MT" pitchFamily="1" charset="0"/>
              </a:rPr>
              <a:t>database returns value for the key</a:t>
            </a:r>
          </a:p>
          <a:p>
            <a:pPr lvl="1" eaLnBrk="1" hangingPunct="1"/>
            <a:r>
              <a:rPr lang="en-US" altLang="tr-TR" smtClean="0">
                <a:latin typeface="Gill Sans MT" pitchFamily="1" charset="0"/>
              </a:rPr>
              <a:t>To resolve query, small number of messages exchanged among peers</a:t>
            </a:r>
          </a:p>
          <a:p>
            <a:pPr eaLnBrk="1" hangingPunct="1"/>
            <a:r>
              <a:rPr lang="en-US" altLang="tr-TR" smtClean="0">
                <a:latin typeface="Gill Sans MT" pitchFamily="1" charset="0"/>
              </a:rPr>
              <a:t>Each peer only knows about a small number of other peers</a:t>
            </a:r>
          </a:p>
          <a:p>
            <a:pPr eaLnBrk="1" hangingPunct="1"/>
            <a:r>
              <a:rPr lang="en-US" altLang="tr-TR" smtClean="0">
                <a:latin typeface="Gill Sans MT" pitchFamily="1" charset="0"/>
              </a:rPr>
              <a:t>Robust to peers coming and going (churn)</a:t>
            </a:r>
          </a:p>
          <a:p>
            <a:pPr eaLnBrk="1" hangingPunct="1">
              <a:buFont typeface="Arial" panose="020B0604020202020204" pitchFamily="34" charset="0"/>
              <a:buNone/>
            </a:pPr>
            <a:endParaRPr lang="en-US" altLang="tr-TR" smtClean="0">
              <a:latin typeface="Gill Sans MT" pitchFamily="1" charset="0"/>
            </a:endParaRPr>
          </a:p>
        </p:txBody>
      </p:sp>
      <p:pic>
        <p:nvPicPr>
          <p:cNvPr id="224258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914400"/>
            <a:ext cx="6858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59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Distributed Hash Table (DHT)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Title 1"/>
          <p:cNvSpPr>
            <a:spLocks noGrp="1"/>
          </p:cNvSpPr>
          <p:nvPr>
            <p:ph type="title"/>
          </p:nvPr>
        </p:nvSpPr>
        <p:spPr>
          <a:xfrm>
            <a:off x="511175" y="8413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tr-TR" smtClean="0">
                <a:latin typeface="Gill Sans MT" pitchFamily="1" charset="0"/>
              </a:rPr>
              <a:t>Assign key-value pairs to peers</a:t>
            </a:r>
          </a:p>
        </p:txBody>
      </p:sp>
      <p:sp>
        <p:nvSpPr>
          <p:cNvPr id="226306" name="Content Placeholder 2"/>
          <p:cNvSpPr>
            <a:spLocks noGrp="1"/>
          </p:cNvSpPr>
          <p:nvPr>
            <p:ph idx="1"/>
          </p:nvPr>
        </p:nvSpPr>
        <p:spPr>
          <a:xfrm>
            <a:off x="633413" y="1284288"/>
            <a:ext cx="7772400" cy="4648200"/>
          </a:xfrm>
        </p:spPr>
        <p:txBody>
          <a:bodyPr/>
          <a:lstStyle/>
          <a:p>
            <a:pPr eaLnBrk="1" hangingPunct="1"/>
            <a:r>
              <a:rPr lang="en-US" altLang="tr-TR" smtClean="0">
                <a:latin typeface="Gill Sans MT" pitchFamily="1" charset="0"/>
              </a:rPr>
              <a:t>rule: assign key-value pair to the peer that has the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closest</a:t>
            </a: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 </a:t>
            </a:r>
            <a:r>
              <a:rPr lang="en-US" altLang="tr-TR" smtClean="0">
                <a:latin typeface="Gill Sans MT" pitchFamily="1" charset="0"/>
              </a:rPr>
              <a:t>ID.</a:t>
            </a:r>
          </a:p>
          <a:p>
            <a:pPr eaLnBrk="1" hangingPunct="1"/>
            <a:r>
              <a:rPr lang="en-US" altLang="tr-TR" smtClean="0">
                <a:latin typeface="Gill Sans MT" pitchFamily="1" charset="0"/>
              </a:rPr>
              <a:t>convention: closest is the </a:t>
            </a: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immediate successor </a:t>
            </a:r>
            <a:r>
              <a:rPr lang="en-US" altLang="tr-TR" smtClean="0">
                <a:latin typeface="Gill Sans MT" pitchFamily="1" charset="0"/>
              </a:rPr>
              <a:t>of the key.</a:t>
            </a:r>
          </a:p>
          <a:p>
            <a:pPr eaLnBrk="1" hangingPunct="1"/>
            <a:r>
              <a:rPr lang="en-US" altLang="tr-TR" smtClean="0">
                <a:latin typeface="Gill Sans MT" pitchFamily="1" charset="0"/>
              </a:rPr>
              <a:t>e.g., ID space {0,1,2,3,…,63}</a:t>
            </a:r>
          </a:p>
          <a:p>
            <a:pPr eaLnBrk="1" hangingPunct="1"/>
            <a:r>
              <a:rPr lang="en-US" altLang="tr-TR" smtClean="0">
                <a:latin typeface="Gill Sans MT" pitchFamily="1" charset="0"/>
              </a:rPr>
              <a:t>suppose 8 peers: 1,12,13,25,32,40,48,60</a:t>
            </a:r>
          </a:p>
          <a:p>
            <a:pPr lvl="1" eaLnBrk="1" hangingPunct="1"/>
            <a:r>
              <a:rPr lang="en-US" altLang="tr-TR" smtClean="0">
                <a:latin typeface="Gill Sans MT" pitchFamily="1" charset="0"/>
              </a:rPr>
              <a:t>If key = 51, then assigned to peer 60</a:t>
            </a:r>
          </a:p>
          <a:p>
            <a:pPr lvl="1" eaLnBrk="1" hangingPunct="1"/>
            <a:r>
              <a:rPr lang="en-US" altLang="tr-TR" smtClean="0">
                <a:latin typeface="Gill Sans MT" pitchFamily="1" charset="0"/>
              </a:rPr>
              <a:t>If key = 60, then assigned to peer 60</a:t>
            </a:r>
          </a:p>
          <a:p>
            <a:pPr lvl="1" eaLnBrk="1" hangingPunct="1"/>
            <a:r>
              <a:rPr lang="en-US" altLang="tr-TR" smtClean="0">
                <a:latin typeface="Gill Sans MT" pitchFamily="1" charset="0"/>
              </a:rPr>
              <a:t>If key = 61, then assigned to peer 1</a:t>
            </a:r>
          </a:p>
          <a:p>
            <a:pPr lvl="1" eaLnBrk="1" hangingPunct="1"/>
            <a:endParaRPr lang="en-US" altLang="tr-TR" smtClean="0">
              <a:latin typeface="Gill Sans MT" pitchFamily="1" charset="0"/>
            </a:endParaRPr>
          </a:p>
          <a:p>
            <a:pPr lvl="1" eaLnBrk="1" hangingPunct="1"/>
            <a:endParaRPr lang="en-US" altLang="tr-TR" smtClean="0">
              <a:latin typeface="Gill Sans MT" pitchFamily="1" charset="0"/>
            </a:endParaRPr>
          </a:p>
        </p:txBody>
      </p:sp>
      <p:pic>
        <p:nvPicPr>
          <p:cNvPr id="226307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913" y="914400"/>
            <a:ext cx="7405687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45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latin typeface="Tahoma" panose="020B0604030504040204" pitchFamily="34" charset="0"/>
              </a:rPr>
              <a:t>2-</a:t>
            </a:r>
            <a:fld id="{27903D5C-4F31-40D5-93B2-91328B82488D}" type="slidenum">
              <a:rPr lang="en-US" altLang="tr-TR" sz="1200">
                <a:latin typeface="Tahoma" panose="020B0604030504040204" pitchFamily="34" charset="0"/>
              </a:rPr>
              <a:pPr/>
              <a:t>9</a:t>
            </a:fld>
            <a:endParaRPr lang="en-US" altLang="tr-TR" sz="1200">
              <a:latin typeface="Tahoma" panose="020B0604030504040204" pitchFamily="34" charset="0"/>
            </a:endParaRPr>
          </a:p>
        </p:txBody>
      </p:sp>
      <p:sp>
        <p:nvSpPr>
          <p:cNvPr id="64515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85738"/>
            <a:ext cx="7772400" cy="863600"/>
          </a:xfrm>
        </p:spPr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Processes communicating</a:t>
            </a:r>
          </a:p>
        </p:txBody>
      </p:sp>
      <p:sp>
        <p:nvSpPr>
          <p:cNvPr id="6451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44638"/>
            <a:ext cx="3989388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process:</a:t>
            </a:r>
            <a:r>
              <a:rPr lang="en-US" altLang="tr-TR" smtClean="0">
                <a:latin typeface="Gill Sans MT" pitchFamily="1" charset="0"/>
              </a:rPr>
              <a:t> program running within a host</a:t>
            </a:r>
          </a:p>
          <a:p>
            <a:r>
              <a:rPr lang="en-US" altLang="tr-TR" sz="2400" smtClean="0">
                <a:latin typeface="Gill Sans MT" pitchFamily="1" charset="0"/>
              </a:rPr>
              <a:t>within same host, two processes communicate using  </a:t>
            </a: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inter-process communication</a:t>
            </a:r>
            <a:r>
              <a:rPr lang="en-US" altLang="tr-TR" sz="2400" smtClean="0">
                <a:latin typeface="Gill Sans MT" pitchFamily="1" charset="0"/>
              </a:rPr>
              <a:t> (defined by OS)</a:t>
            </a:r>
          </a:p>
          <a:p>
            <a:r>
              <a:rPr lang="en-US" altLang="tr-TR" sz="2400" smtClean="0">
                <a:latin typeface="Gill Sans MT" pitchFamily="1" charset="0"/>
              </a:rPr>
              <a:t>processes in different hosts communicate by exchanging </a:t>
            </a:r>
            <a:r>
              <a:rPr lang="en-US" altLang="tr-TR" sz="2400" smtClean="0">
                <a:solidFill>
                  <a:srgbClr val="CC0000"/>
                </a:solidFill>
                <a:latin typeface="Gill Sans MT" pitchFamily="1" charset="0"/>
              </a:rPr>
              <a:t>messages</a:t>
            </a:r>
          </a:p>
        </p:txBody>
      </p:sp>
      <p:sp>
        <p:nvSpPr>
          <p:cNvPr id="64517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903788" y="1979613"/>
            <a:ext cx="3810000" cy="2033587"/>
          </a:xfrm>
          <a:noFill/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client process:</a:t>
            </a:r>
            <a:r>
              <a:rPr lang="en-US" altLang="tr-TR" smtClean="0"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process that initiates communication</a:t>
            </a:r>
          </a:p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server process:</a:t>
            </a:r>
            <a:r>
              <a:rPr lang="en-US" altLang="tr-TR" smtClean="0">
                <a:latin typeface="Gill Sans MT" pitchFamily="1" charset="0"/>
              </a:rPr>
              <a:t> </a:t>
            </a:r>
            <a:r>
              <a:rPr lang="en-US" altLang="tr-TR" sz="2400" smtClean="0">
                <a:latin typeface="Gill Sans MT" pitchFamily="1" charset="0"/>
              </a:rPr>
              <a:t>process that waits to be contacted</a:t>
            </a:r>
            <a:endParaRPr lang="en-US" altLang="tr-TR" smtClean="0">
              <a:latin typeface="Gill Sans MT" pitchFamily="1" charset="0"/>
            </a:endParaRPr>
          </a:p>
          <a:p>
            <a:pPr>
              <a:buFont typeface="Wingdings" panose="05000000000000000000" pitchFamily="2" charset="2"/>
              <a:buNone/>
            </a:pP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64518" name="Rectangle 7"/>
          <p:cNvSpPr>
            <a:spLocks noChangeArrowheads="1"/>
          </p:cNvSpPr>
          <p:nvPr/>
        </p:nvSpPr>
        <p:spPr bwMode="auto">
          <a:xfrm>
            <a:off x="4691063" y="4238625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latin typeface="Gill Sans MT" pitchFamily="1" charset="0"/>
              </a:rPr>
              <a:t>aside: applications with P2P architectures have client processes &amp; server processes</a:t>
            </a:r>
          </a:p>
        </p:txBody>
      </p:sp>
      <p:pic>
        <p:nvPicPr>
          <p:cNvPr id="64519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8667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0" name="Rectangle 13"/>
          <p:cNvSpPr>
            <a:spLocks noChangeArrowheads="1"/>
          </p:cNvSpPr>
          <p:nvPr/>
        </p:nvSpPr>
        <p:spPr bwMode="auto">
          <a:xfrm>
            <a:off x="4749800" y="1762125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tr-TR" altLang="tr-TR"/>
          </a:p>
        </p:txBody>
      </p:sp>
      <p:sp>
        <p:nvSpPr>
          <p:cNvPr id="64521" name="Text Box 14"/>
          <p:cNvSpPr txBox="1">
            <a:spLocks noChangeArrowheads="1"/>
          </p:cNvSpPr>
          <p:nvPr/>
        </p:nvSpPr>
        <p:spPr bwMode="auto">
          <a:xfrm>
            <a:off x="4870450" y="1463675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2800">
                <a:latin typeface="Gill Sans MT" pitchFamily="1" charset="0"/>
              </a:rPr>
              <a:t>clients, servers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353" name="Group 42"/>
          <p:cNvGrpSpPr>
            <a:grpSpLocks/>
          </p:cNvGrpSpPr>
          <p:nvPr/>
        </p:nvGrpSpPr>
        <p:grpSpPr bwMode="auto">
          <a:xfrm>
            <a:off x="381000" y="2819400"/>
            <a:ext cx="3890963" cy="3662363"/>
            <a:chOff x="946990" y="1676400"/>
            <a:chExt cx="3892193" cy="3662018"/>
          </a:xfrm>
        </p:grpSpPr>
        <p:sp>
          <p:nvSpPr>
            <p:cNvPr id="228717" name="Oval 3"/>
            <p:cNvSpPr>
              <a:spLocks noChangeArrowheads="1"/>
            </p:cNvSpPr>
            <p:nvPr/>
          </p:nvSpPr>
          <p:spPr bwMode="auto">
            <a:xfrm>
              <a:off x="2794354" y="4791480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8718" name="Oval 4"/>
            <p:cNvSpPr>
              <a:spLocks noChangeArrowheads="1"/>
            </p:cNvSpPr>
            <p:nvPr/>
          </p:nvSpPr>
          <p:spPr bwMode="auto">
            <a:xfrm>
              <a:off x="1435115" y="2890435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8719" name="Oval 5"/>
            <p:cNvSpPr>
              <a:spLocks noChangeArrowheads="1"/>
            </p:cNvSpPr>
            <p:nvPr/>
          </p:nvSpPr>
          <p:spPr bwMode="auto">
            <a:xfrm>
              <a:off x="1459562" y="3978242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8720" name="Oval 6"/>
            <p:cNvSpPr>
              <a:spLocks noChangeArrowheads="1"/>
            </p:cNvSpPr>
            <p:nvPr/>
          </p:nvSpPr>
          <p:spPr bwMode="auto">
            <a:xfrm>
              <a:off x="3989799" y="2585616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8721" name="Oval 7"/>
            <p:cNvSpPr>
              <a:spLocks noChangeArrowheads="1"/>
            </p:cNvSpPr>
            <p:nvPr/>
          </p:nvSpPr>
          <p:spPr bwMode="auto">
            <a:xfrm>
              <a:off x="4283160" y="3457025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8722" name="Oval 8"/>
            <p:cNvSpPr>
              <a:spLocks noChangeArrowheads="1"/>
            </p:cNvSpPr>
            <p:nvPr/>
          </p:nvSpPr>
          <p:spPr bwMode="auto">
            <a:xfrm>
              <a:off x="4004467" y="4192313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8723" name="Oval 9"/>
            <p:cNvSpPr>
              <a:spLocks noChangeArrowheads="1"/>
            </p:cNvSpPr>
            <p:nvPr/>
          </p:nvSpPr>
          <p:spPr bwMode="auto">
            <a:xfrm>
              <a:off x="1991278" y="4548323"/>
              <a:ext cx="96565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8724" name="Oval 10"/>
            <p:cNvSpPr>
              <a:spLocks noChangeArrowheads="1"/>
            </p:cNvSpPr>
            <p:nvPr/>
          </p:nvSpPr>
          <p:spPr bwMode="auto">
            <a:xfrm>
              <a:off x="1376443" y="2050438"/>
              <a:ext cx="2927496" cy="27933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8725" name="Text Box 11"/>
            <p:cNvSpPr txBox="1">
              <a:spLocks noChangeArrowheads="1"/>
            </p:cNvSpPr>
            <p:nvPr/>
          </p:nvSpPr>
          <p:spPr bwMode="auto">
            <a:xfrm>
              <a:off x="2895600" y="16764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1</a:t>
              </a:r>
            </a:p>
          </p:txBody>
        </p:sp>
        <p:sp>
          <p:nvSpPr>
            <p:cNvPr id="228726" name="Rectangle 12"/>
            <p:cNvSpPr>
              <a:spLocks noChangeArrowheads="1"/>
            </p:cNvSpPr>
            <p:nvPr/>
          </p:nvSpPr>
          <p:spPr bwMode="auto">
            <a:xfrm>
              <a:off x="4114800" y="25146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12</a:t>
              </a:r>
            </a:p>
          </p:txBody>
        </p:sp>
        <p:sp>
          <p:nvSpPr>
            <p:cNvPr id="228727" name="Rectangle 13"/>
            <p:cNvSpPr>
              <a:spLocks noChangeArrowheads="1"/>
            </p:cNvSpPr>
            <p:nvPr/>
          </p:nvSpPr>
          <p:spPr bwMode="auto">
            <a:xfrm>
              <a:off x="4343400" y="33528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13</a:t>
              </a:r>
            </a:p>
          </p:txBody>
        </p:sp>
        <p:sp>
          <p:nvSpPr>
            <p:cNvPr id="228728" name="Rectangle 14"/>
            <p:cNvSpPr>
              <a:spLocks noChangeArrowheads="1"/>
            </p:cNvSpPr>
            <p:nvPr/>
          </p:nvSpPr>
          <p:spPr bwMode="auto">
            <a:xfrm>
              <a:off x="4114800" y="41148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25</a:t>
              </a:r>
            </a:p>
          </p:txBody>
        </p:sp>
        <p:sp>
          <p:nvSpPr>
            <p:cNvPr id="228729" name="Rectangle 15"/>
            <p:cNvSpPr>
              <a:spLocks noChangeArrowheads="1"/>
            </p:cNvSpPr>
            <p:nvPr/>
          </p:nvSpPr>
          <p:spPr bwMode="auto">
            <a:xfrm>
              <a:off x="2743200" y="48768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32</a:t>
              </a:r>
            </a:p>
          </p:txBody>
        </p:sp>
        <p:sp>
          <p:nvSpPr>
            <p:cNvPr id="228730" name="Rectangle 16"/>
            <p:cNvSpPr>
              <a:spLocks noChangeArrowheads="1"/>
            </p:cNvSpPr>
            <p:nvPr/>
          </p:nvSpPr>
          <p:spPr bwMode="auto">
            <a:xfrm>
              <a:off x="1676400" y="46482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40</a:t>
              </a:r>
            </a:p>
          </p:txBody>
        </p:sp>
        <p:sp>
          <p:nvSpPr>
            <p:cNvPr id="228731" name="Rectangle 17"/>
            <p:cNvSpPr>
              <a:spLocks noChangeArrowheads="1"/>
            </p:cNvSpPr>
            <p:nvPr/>
          </p:nvSpPr>
          <p:spPr bwMode="auto">
            <a:xfrm>
              <a:off x="1018876" y="38862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48</a:t>
              </a:r>
            </a:p>
          </p:txBody>
        </p:sp>
        <p:sp>
          <p:nvSpPr>
            <p:cNvPr id="228732" name="Rectangle 18"/>
            <p:cNvSpPr>
              <a:spLocks noChangeArrowheads="1"/>
            </p:cNvSpPr>
            <p:nvPr/>
          </p:nvSpPr>
          <p:spPr bwMode="auto">
            <a:xfrm>
              <a:off x="946990" y="2667000"/>
              <a:ext cx="495783" cy="4616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60</a:t>
              </a:r>
            </a:p>
          </p:txBody>
        </p:sp>
        <p:sp>
          <p:nvSpPr>
            <p:cNvPr id="228733" name="Oval 28"/>
            <p:cNvSpPr>
              <a:spLocks noChangeArrowheads="1"/>
            </p:cNvSpPr>
            <p:nvPr/>
          </p:nvSpPr>
          <p:spPr bwMode="auto">
            <a:xfrm>
              <a:off x="2912920" y="2010882"/>
              <a:ext cx="96565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228354" name="Title 67"/>
          <p:cNvSpPr>
            <a:spLocks noGrp="1"/>
          </p:cNvSpPr>
          <p:nvPr>
            <p:ph type="title"/>
          </p:nvPr>
        </p:nvSpPr>
        <p:spPr>
          <a:xfrm>
            <a:off x="4572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tr-TR" smtClean="0">
                <a:latin typeface="Gill Sans MT" pitchFamily="1" charset="0"/>
              </a:rPr>
              <a:t>Circular DHT</a:t>
            </a:r>
          </a:p>
        </p:txBody>
      </p:sp>
      <p:sp>
        <p:nvSpPr>
          <p:cNvPr id="228355" name="Content Placeholder 68"/>
          <p:cNvSpPr>
            <a:spLocks noGrp="1"/>
          </p:cNvSpPr>
          <p:nvPr>
            <p:ph idx="1"/>
          </p:nvPr>
        </p:nvSpPr>
        <p:spPr>
          <a:xfrm>
            <a:off x="304800" y="1371600"/>
            <a:ext cx="8229600" cy="2362200"/>
          </a:xfrm>
        </p:spPr>
        <p:txBody>
          <a:bodyPr/>
          <a:lstStyle/>
          <a:p>
            <a:pPr eaLnBrk="1" hangingPunct="1">
              <a:buFont typeface="Arial" panose="020B0604020202020204" pitchFamily="34" charset="0"/>
              <a:buChar char="•"/>
            </a:pPr>
            <a:r>
              <a:rPr lang="en-US" altLang="tr-TR" smtClean="0">
                <a:latin typeface="Gill Sans MT" pitchFamily="1" charset="0"/>
              </a:rPr>
              <a:t>each peer </a:t>
            </a:r>
            <a:r>
              <a:rPr lang="en-US" altLang="tr-TR" i="1" smtClean="0">
                <a:latin typeface="Gill Sans MT" pitchFamily="1" charset="0"/>
              </a:rPr>
              <a:t>only</a:t>
            </a:r>
            <a:r>
              <a:rPr lang="en-US" altLang="tr-TR" smtClean="0">
                <a:latin typeface="Gill Sans MT" pitchFamily="1" charset="0"/>
              </a:rPr>
              <a:t> aware of </a:t>
            </a:r>
            <a:br>
              <a:rPr lang="en-US" altLang="tr-TR" smtClean="0">
                <a:latin typeface="Gill Sans MT" pitchFamily="1" charset="0"/>
              </a:rPr>
            </a:br>
            <a:r>
              <a:rPr lang="en-US" altLang="tr-TR" smtClean="0">
                <a:latin typeface="Gill Sans MT" pitchFamily="1" charset="0"/>
              </a:rPr>
              <a:t>immediate successor and </a:t>
            </a:r>
            <a:br>
              <a:rPr lang="en-US" altLang="tr-TR" smtClean="0">
                <a:latin typeface="Gill Sans MT" pitchFamily="1" charset="0"/>
              </a:rPr>
            </a:br>
            <a:r>
              <a:rPr lang="en-US" altLang="tr-TR" smtClean="0">
                <a:latin typeface="Gill Sans MT" pitchFamily="1" charset="0"/>
              </a:rPr>
              <a:t>predecessor.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tr-TR" smtClean="0">
              <a:latin typeface="Gill Sans MT" pitchFamily="1" charset="0"/>
            </a:endParaRPr>
          </a:p>
        </p:txBody>
      </p:sp>
      <p:pic>
        <p:nvPicPr>
          <p:cNvPr id="228356" name="Picture 23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838200"/>
            <a:ext cx="3251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392"/>
          <p:cNvGrpSpPr>
            <a:grpSpLocks/>
          </p:cNvGrpSpPr>
          <p:nvPr/>
        </p:nvGrpSpPr>
        <p:grpSpPr bwMode="auto">
          <a:xfrm>
            <a:off x="5410200" y="685800"/>
            <a:ext cx="3551238" cy="5842000"/>
            <a:chOff x="5410200" y="685800"/>
            <a:chExt cx="3551237" cy="5842575"/>
          </a:xfrm>
        </p:grpSpPr>
        <p:grpSp>
          <p:nvGrpSpPr>
            <p:cNvPr id="228358" name="Group 390"/>
            <p:cNvGrpSpPr>
              <a:grpSpLocks/>
            </p:cNvGrpSpPr>
            <p:nvPr/>
          </p:nvGrpSpPr>
          <p:grpSpPr bwMode="auto">
            <a:xfrm>
              <a:off x="5410200" y="685800"/>
              <a:ext cx="3551237" cy="5223563"/>
              <a:chOff x="5592763" y="457200"/>
              <a:chExt cx="3551237" cy="5223563"/>
            </a:xfrm>
          </p:grpSpPr>
          <p:grpSp>
            <p:nvGrpSpPr>
              <p:cNvPr id="228360" name="Group 389"/>
              <p:cNvGrpSpPr>
                <a:grpSpLocks/>
              </p:cNvGrpSpPr>
              <p:nvPr/>
            </p:nvGrpSpPr>
            <p:grpSpPr bwMode="auto">
              <a:xfrm>
                <a:off x="5592763" y="457200"/>
                <a:ext cx="3551237" cy="5223563"/>
                <a:chOff x="5257800" y="1264550"/>
                <a:chExt cx="3551237" cy="5223563"/>
              </a:xfrm>
            </p:grpSpPr>
            <p:grpSp>
              <p:nvGrpSpPr>
                <p:cNvPr id="228362" name="Group 1"/>
                <p:cNvGrpSpPr>
                  <a:grpSpLocks/>
                </p:cNvGrpSpPr>
                <p:nvPr/>
              </p:nvGrpSpPr>
              <p:grpSpPr bwMode="auto">
                <a:xfrm>
                  <a:off x="5257800" y="1990725"/>
                  <a:ext cx="3551237" cy="4497388"/>
                  <a:chOff x="5202238" y="1546225"/>
                  <a:chExt cx="3551237" cy="4497388"/>
                </a:xfrm>
              </p:grpSpPr>
              <p:sp>
                <p:nvSpPr>
                  <p:cNvPr id="228367" name="Freeform 415"/>
                  <p:cNvSpPr>
                    <a:spLocks/>
                  </p:cNvSpPr>
                  <p:nvPr/>
                </p:nvSpPr>
                <p:spPr bwMode="auto">
                  <a:xfrm>
                    <a:off x="7004050" y="3527425"/>
                    <a:ext cx="1314450" cy="674688"/>
                  </a:xfrm>
                  <a:custGeom>
                    <a:avLst/>
                    <a:gdLst>
                      <a:gd name="T0" fmla="*/ 2147483647 w 828"/>
                      <a:gd name="T1" fmla="*/ 2147483647 h 425"/>
                      <a:gd name="T2" fmla="*/ 2147483647 w 828"/>
                      <a:gd name="T3" fmla="*/ 2147483647 h 425"/>
                      <a:gd name="T4" fmla="*/ 2147483647 w 828"/>
                      <a:gd name="T5" fmla="*/ 2147483647 h 425"/>
                      <a:gd name="T6" fmla="*/ 2147483647 w 828"/>
                      <a:gd name="T7" fmla="*/ 2147483647 h 425"/>
                      <a:gd name="T8" fmla="*/ 2147483647 w 828"/>
                      <a:gd name="T9" fmla="*/ 2147483647 h 425"/>
                      <a:gd name="T10" fmla="*/ 2147483647 w 828"/>
                      <a:gd name="T11" fmla="*/ 2147483647 h 425"/>
                      <a:gd name="T12" fmla="*/ 2147483647 w 828"/>
                      <a:gd name="T13" fmla="*/ 2147483647 h 425"/>
                      <a:gd name="T14" fmla="*/ 2147483647 w 828"/>
                      <a:gd name="T15" fmla="*/ 2147483647 h 425"/>
                      <a:gd name="T16" fmla="*/ 2147483647 w 828"/>
                      <a:gd name="T17" fmla="*/ 2147483647 h 425"/>
                      <a:gd name="T18" fmla="*/ 2147483647 w 828"/>
                      <a:gd name="T19" fmla="*/ 2147483647 h 425"/>
                      <a:gd name="T20" fmla="*/ 2147483647 w 828"/>
                      <a:gd name="T21" fmla="*/ 2147483647 h 425"/>
                      <a:gd name="T22" fmla="*/ 2147483647 w 828"/>
                      <a:gd name="T23" fmla="*/ 2147483647 h 425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828"/>
                      <a:gd name="T37" fmla="*/ 0 h 425"/>
                      <a:gd name="T38" fmla="*/ 828 w 828"/>
                      <a:gd name="T39" fmla="*/ 425 h 425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828" h="425">
                        <a:moveTo>
                          <a:pt x="382" y="30"/>
                        </a:moveTo>
                        <a:cubicBezTo>
                          <a:pt x="350" y="29"/>
                          <a:pt x="413" y="30"/>
                          <a:pt x="370" y="30"/>
                        </a:cubicBezTo>
                        <a:cubicBezTo>
                          <a:pt x="327" y="30"/>
                          <a:pt x="187" y="16"/>
                          <a:pt x="126" y="32"/>
                        </a:cubicBezTo>
                        <a:cubicBezTo>
                          <a:pt x="65" y="48"/>
                          <a:pt x="12" y="86"/>
                          <a:pt x="6" y="126"/>
                        </a:cubicBezTo>
                        <a:cubicBezTo>
                          <a:pt x="0" y="166"/>
                          <a:pt x="44" y="231"/>
                          <a:pt x="92" y="274"/>
                        </a:cubicBezTo>
                        <a:cubicBezTo>
                          <a:pt x="140" y="317"/>
                          <a:pt x="217" y="360"/>
                          <a:pt x="292" y="384"/>
                        </a:cubicBezTo>
                        <a:cubicBezTo>
                          <a:pt x="367" y="408"/>
                          <a:pt x="472" y="425"/>
                          <a:pt x="540" y="416"/>
                        </a:cubicBezTo>
                        <a:cubicBezTo>
                          <a:pt x="608" y="407"/>
                          <a:pt x="659" y="371"/>
                          <a:pt x="698" y="330"/>
                        </a:cubicBezTo>
                        <a:cubicBezTo>
                          <a:pt x="737" y="289"/>
                          <a:pt x="760" y="221"/>
                          <a:pt x="776" y="170"/>
                        </a:cubicBezTo>
                        <a:cubicBezTo>
                          <a:pt x="792" y="119"/>
                          <a:pt x="828" y="44"/>
                          <a:pt x="792" y="22"/>
                        </a:cubicBezTo>
                        <a:cubicBezTo>
                          <a:pt x="756" y="0"/>
                          <a:pt x="630" y="37"/>
                          <a:pt x="560" y="38"/>
                        </a:cubicBezTo>
                        <a:cubicBezTo>
                          <a:pt x="490" y="39"/>
                          <a:pt x="414" y="31"/>
                          <a:pt x="382" y="30"/>
                        </a:cubicBezTo>
                        <a:close/>
                      </a:path>
                    </a:pathLst>
                  </a:custGeom>
                  <a:solidFill>
                    <a:srgbClr val="00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68" name="Freeform 416"/>
                  <p:cNvSpPr>
                    <a:spLocks/>
                  </p:cNvSpPr>
                  <p:nvPr/>
                </p:nvSpPr>
                <p:spPr bwMode="auto">
                  <a:xfrm>
                    <a:off x="7023100" y="2001838"/>
                    <a:ext cx="1730375" cy="1125538"/>
                  </a:xfrm>
                  <a:custGeom>
                    <a:avLst/>
                    <a:gdLst>
                      <a:gd name="T0" fmla="*/ 2147483647 w 765"/>
                      <a:gd name="T1" fmla="*/ 2147483647 h 459"/>
                      <a:gd name="T2" fmla="*/ 2147483647 w 765"/>
                      <a:gd name="T3" fmla="*/ 2147483647 h 459"/>
                      <a:gd name="T4" fmla="*/ 2147483647 w 765"/>
                      <a:gd name="T5" fmla="*/ 2147483647 h 459"/>
                      <a:gd name="T6" fmla="*/ 2147483647 w 765"/>
                      <a:gd name="T7" fmla="*/ 2147483647 h 459"/>
                      <a:gd name="T8" fmla="*/ 2147483647 w 765"/>
                      <a:gd name="T9" fmla="*/ 2147483647 h 459"/>
                      <a:gd name="T10" fmla="*/ 2147483647 w 765"/>
                      <a:gd name="T11" fmla="*/ 2147483647 h 459"/>
                      <a:gd name="T12" fmla="*/ 2147483647 w 765"/>
                      <a:gd name="T13" fmla="*/ 2147483647 h 459"/>
                      <a:gd name="T14" fmla="*/ 2147483647 w 765"/>
                      <a:gd name="T15" fmla="*/ 2147483647 h 459"/>
                      <a:gd name="T16" fmla="*/ 2147483647 w 765"/>
                      <a:gd name="T17" fmla="*/ 2147483647 h 459"/>
                      <a:gd name="T18" fmla="*/ 2147483647 w 765"/>
                      <a:gd name="T19" fmla="*/ 2147483647 h 459"/>
                      <a:gd name="T20" fmla="*/ 2147483647 w 765"/>
                      <a:gd name="T21" fmla="*/ 2147483647 h 459"/>
                      <a:gd name="T22" fmla="*/ 2147483647 w 765"/>
                      <a:gd name="T23" fmla="*/ 2147483647 h 459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765"/>
                      <a:gd name="T37" fmla="*/ 0 h 459"/>
                      <a:gd name="T38" fmla="*/ 765 w 765"/>
                      <a:gd name="T39" fmla="*/ 459 h 459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765" h="459">
                        <a:moveTo>
                          <a:pt x="424" y="10"/>
                        </a:moveTo>
                        <a:cubicBezTo>
                          <a:pt x="362" y="16"/>
                          <a:pt x="343" y="55"/>
                          <a:pt x="288" y="70"/>
                        </a:cubicBezTo>
                        <a:cubicBezTo>
                          <a:pt x="233" y="85"/>
                          <a:pt x="142" y="56"/>
                          <a:pt x="96" y="100"/>
                        </a:cubicBezTo>
                        <a:cubicBezTo>
                          <a:pt x="50" y="144"/>
                          <a:pt x="0" y="279"/>
                          <a:pt x="14" y="336"/>
                        </a:cubicBezTo>
                        <a:cubicBezTo>
                          <a:pt x="28" y="393"/>
                          <a:pt x="125" y="429"/>
                          <a:pt x="180" y="444"/>
                        </a:cubicBezTo>
                        <a:cubicBezTo>
                          <a:pt x="235" y="459"/>
                          <a:pt x="279" y="426"/>
                          <a:pt x="346" y="426"/>
                        </a:cubicBezTo>
                        <a:cubicBezTo>
                          <a:pt x="413" y="426"/>
                          <a:pt x="525" y="443"/>
                          <a:pt x="584" y="444"/>
                        </a:cubicBezTo>
                        <a:cubicBezTo>
                          <a:pt x="643" y="445"/>
                          <a:pt x="670" y="446"/>
                          <a:pt x="698" y="434"/>
                        </a:cubicBezTo>
                        <a:cubicBezTo>
                          <a:pt x="726" y="422"/>
                          <a:pt x="743" y="418"/>
                          <a:pt x="752" y="372"/>
                        </a:cubicBezTo>
                        <a:cubicBezTo>
                          <a:pt x="761" y="326"/>
                          <a:pt x="765" y="214"/>
                          <a:pt x="750" y="158"/>
                        </a:cubicBezTo>
                        <a:cubicBezTo>
                          <a:pt x="735" y="102"/>
                          <a:pt x="716" y="58"/>
                          <a:pt x="662" y="34"/>
                        </a:cubicBezTo>
                        <a:cubicBezTo>
                          <a:pt x="608" y="10"/>
                          <a:pt x="505" y="0"/>
                          <a:pt x="424" y="1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CCFF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69" name="Freeform 417"/>
                  <p:cNvSpPr>
                    <a:spLocks/>
                  </p:cNvSpPr>
                  <p:nvPr/>
                </p:nvSpPr>
                <p:spPr bwMode="auto">
                  <a:xfrm>
                    <a:off x="5202238" y="1709738"/>
                    <a:ext cx="1736725" cy="1071563"/>
                  </a:xfrm>
                  <a:custGeom>
                    <a:avLst/>
                    <a:gdLst>
                      <a:gd name="T0" fmla="*/ 2147483647 w 1036"/>
                      <a:gd name="T1" fmla="*/ 2147483647 h 675"/>
                      <a:gd name="T2" fmla="*/ 2147483647 w 1036"/>
                      <a:gd name="T3" fmla="*/ 2147483647 h 675"/>
                      <a:gd name="T4" fmla="*/ 2147483647 w 1036"/>
                      <a:gd name="T5" fmla="*/ 2147483647 h 675"/>
                      <a:gd name="T6" fmla="*/ 2147483647 w 1036"/>
                      <a:gd name="T7" fmla="*/ 2147483647 h 675"/>
                      <a:gd name="T8" fmla="*/ 2147483647 w 1036"/>
                      <a:gd name="T9" fmla="*/ 2147483647 h 675"/>
                      <a:gd name="T10" fmla="*/ 2147483647 w 1036"/>
                      <a:gd name="T11" fmla="*/ 2147483647 h 675"/>
                      <a:gd name="T12" fmla="*/ 2147483647 w 1036"/>
                      <a:gd name="T13" fmla="*/ 2147483647 h 675"/>
                      <a:gd name="T14" fmla="*/ 2147483647 w 1036"/>
                      <a:gd name="T15" fmla="*/ 2147483647 h 675"/>
                      <a:gd name="T16" fmla="*/ 2147483647 w 1036"/>
                      <a:gd name="T17" fmla="*/ 2147483647 h 675"/>
                      <a:gd name="T18" fmla="*/ 2147483647 w 1036"/>
                      <a:gd name="T19" fmla="*/ 2147483647 h 675"/>
                      <a:gd name="T20" fmla="*/ 2147483647 w 1036"/>
                      <a:gd name="T21" fmla="*/ 2147483647 h 675"/>
                      <a:gd name="T22" fmla="*/ 2147483647 w 1036"/>
                      <a:gd name="T23" fmla="*/ 2147483647 h 675"/>
                      <a:gd name="T24" fmla="*/ 2147483647 w 1036"/>
                      <a:gd name="T25" fmla="*/ 2147483647 h 675"/>
                      <a:gd name="T26" fmla="*/ 2147483647 w 1036"/>
                      <a:gd name="T27" fmla="*/ 2147483647 h 675"/>
                      <a:gd name="T28" fmla="*/ 2147483647 w 1036"/>
                      <a:gd name="T29" fmla="*/ 2147483647 h 675"/>
                      <a:gd name="T30" fmla="*/ 2147483647 w 1036"/>
                      <a:gd name="T31" fmla="*/ 2147483647 h 675"/>
                      <a:gd name="T32" fmla="*/ 2147483647 w 1036"/>
                      <a:gd name="T33" fmla="*/ 2147483647 h 675"/>
                      <a:gd name="T34" fmla="*/ 2147483647 w 1036"/>
                      <a:gd name="T35" fmla="*/ 2147483647 h 675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w 1036"/>
                      <a:gd name="T55" fmla="*/ 0 h 675"/>
                      <a:gd name="T56" fmla="*/ 1036 w 1036"/>
                      <a:gd name="T57" fmla="*/ 675 h 675"/>
                    </a:gdLst>
                    <a:ahLst/>
                    <a:cxnLst>
                      <a:cxn ang="T36">
                        <a:pos x="T0" y="T1"/>
                      </a:cxn>
                      <a:cxn ang="T37">
                        <a:pos x="T2" y="T3"/>
                      </a:cxn>
                      <a:cxn ang="T38">
                        <a:pos x="T4" y="T5"/>
                      </a:cxn>
                      <a:cxn ang="T39">
                        <a:pos x="T6" y="T7"/>
                      </a:cxn>
                      <a:cxn ang="T40">
                        <a:pos x="T8" y="T9"/>
                      </a:cxn>
                      <a:cxn ang="T41">
                        <a:pos x="T10" y="T11"/>
                      </a:cxn>
                      <a:cxn ang="T42">
                        <a:pos x="T12" y="T13"/>
                      </a:cxn>
                      <a:cxn ang="T43">
                        <a:pos x="T14" y="T15"/>
                      </a:cxn>
                      <a:cxn ang="T44">
                        <a:pos x="T16" y="T17"/>
                      </a:cxn>
                      <a:cxn ang="T45">
                        <a:pos x="T18" y="T19"/>
                      </a:cxn>
                      <a:cxn ang="T46">
                        <a:pos x="T20" y="T21"/>
                      </a:cxn>
                      <a:cxn ang="T47">
                        <a:pos x="T22" y="T23"/>
                      </a:cxn>
                      <a:cxn ang="T48">
                        <a:pos x="T24" y="T25"/>
                      </a:cxn>
                      <a:cxn ang="T49">
                        <a:pos x="T26" y="T27"/>
                      </a:cxn>
                      <a:cxn ang="T50">
                        <a:pos x="T28" y="T29"/>
                      </a:cxn>
                      <a:cxn ang="T51">
                        <a:pos x="T30" y="T31"/>
                      </a:cxn>
                      <a:cxn ang="T52">
                        <a:pos x="T32" y="T33"/>
                      </a:cxn>
                      <a:cxn ang="T53">
                        <a:pos x="T34" y="T35"/>
                      </a:cxn>
                    </a:cxnLst>
                    <a:rect l="T54" t="T55" r="T56" b="T57"/>
                    <a:pathLst>
                      <a:path w="1036" h="675">
                        <a:moveTo>
                          <a:pt x="648" y="11"/>
                        </a:moveTo>
                        <a:cubicBezTo>
                          <a:pt x="584" y="19"/>
                          <a:pt x="464" y="33"/>
                          <a:pt x="390" y="53"/>
                        </a:cubicBezTo>
                        <a:cubicBezTo>
                          <a:pt x="316" y="73"/>
                          <a:pt x="246" y="100"/>
                          <a:pt x="206" y="129"/>
                        </a:cubicBezTo>
                        <a:cubicBezTo>
                          <a:pt x="166" y="158"/>
                          <a:pt x="183" y="201"/>
                          <a:pt x="152" y="229"/>
                        </a:cubicBezTo>
                        <a:cubicBezTo>
                          <a:pt x="121" y="257"/>
                          <a:pt x="44" y="259"/>
                          <a:pt x="22" y="297"/>
                        </a:cubicBezTo>
                        <a:cubicBezTo>
                          <a:pt x="0" y="335"/>
                          <a:pt x="0" y="427"/>
                          <a:pt x="18" y="459"/>
                        </a:cubicBezTo>
                        <a:cubicBezTo>
                          <a:pt x="36" y="491"/>
                          <a:pt x="59" y="484"/>
                          <a:pt x="132" y="489"/>
                        </a:cubicBezTo>
                        <a:cubicBezTo>
                          <a:pt x="205" y="494"/>
                          <a:pt x="380" y="478"/>
                          <a:pt x="458" y="489"/>
                        </a:cubicBezTo>
                        <a:cubicBezTo>
                          <a:pt x="536" y="500"/>
                          <a:pt x="549" y="527"/>
                          <a:pt x="598" y="555"/>
                        </a:cubicBezTo>
                        <a:cubicBezTo>
                          <a:pt x="647" y="583"/>
                          <a:pt x="707" y="639"/>
                          <a:pt x="752" y="657"/>
                        </a:cubicBezTo>
                        <a:cubicBezTo>
                          <a:pt x="797" y="675"/>
                          <a:pt x="837" y="670"/>
                          <a:pt x="870" y="661"/>
                        </a:cubicBezTo>
                        <a:cubicBezTo>
                          <a:pt x="903" y="652"/>
                          <a:pt x="932" y="639"/>
                          <a:pt x="952" y="603"/>
                        </a:cubicBezTo>
                        <a:cubicBezTo>
                          <a:pt x="972" y="567"/>
                          <a:pt x="981" y="497"/>
                          <a:pt x="992" y="445"/>
                        </a:cubicBezTo>
                        <a:cubicBezTo>
                          <a:pt x="1003" y="393"/>
                          <a:pt x="1013" y="347"/>
                          <a:pt x="1018" y="291"/>
                        </a:cubicBezTo>
                        <a:cubicBezTo>
                          <a:pt x="1023" y="235"/>
                          <a:pt x="1036" y="153"/>
                          <a:pt x="1022" y="107"/>
                        </a:cubicBezTo>
                        <a:cubicBezTo>
                          <a:pt x="1008" y="61"/>
                          <a:pt x="975" y="34"/>
                          <a:pt x="934" y="17"/>
                        </a:cubicBezTo>
                        <a:cubicBezTo>
                          <a:pt x="893" y="0"/>
                          <a:pt x="824" y="4"/>
                          <a:pt x="776" y="3"/>
                        </a:cubicBezTo>
                        <a:cubicBezTo>
                          <a:pt x="728" y="2"/>
                          <a:pt x="712" y="3"/>
                          <a:pt x="648" y="11"/>
                        </a:cubicBezTo>
                        <a:close/>
                      </a:path>
                    </a:pathLst>
                  </a:custGeom>
                  <a:solidFill>
                    <a:srgbClr val="00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grpSp>
                <p:nvGrpSpPr>
                  <p:cNvPr id="228370" name="Group 418"/>
                  <p:cNvGrpSpPr>
                    <a:grpSpLocks/>
                  </p:cNvGrpSpPr>
                  <p:nvPr/>
                </p:nvGrpSpPr>
                <p:grpSpPr bwMode="auto">
                  <a:xfrm>
                    <a:off x="5278438" y="2974975"/>
                    <a:ext cx="1458912" cy="933450"/>
                    <a:chOff x="2889" y="1631"/>
                    <a:chExt cx="980" cy="743"/>
                  </a:xfrm>
                </p:grpSpPr>
                <p:sp>
                  <p:nvSpPr>
                    <p:cNvPr id="228715" name="Rectangle 41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46" y="1841"/>
                      <a:ext cx="663" cy="533"/>
                    </a:xfrm>
                    <a:prstGeom prst="rect">
                      <a:avLst/>
                    </a:prstGeom>
                    <a:solidFill>
                      <a:srgbClr val="00CC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716" name="AutoShape 42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889" y="1631"/>
                      <a:ext cx="980" cy="253"/>
                    </a:xfrm>
                    <a:prstGeom prst="triangle">
                      <a:avLst>
                        <a:gd name="adj" fmla="val 50000"/>
                      </a:avLst>
                    </a:prstGeom>
                    <a:solidFill>
                      <a:srgbClr val="00CC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solidFill>
                          <a:srgbClr val="00CCFF"/>
                        </a:solidFill>
                      </a:endParaRPr>
                    </a:p>
                  </p:txBody>
                </p:sp>
              </p:grpSp>
              <p:sp>
                <p:nvSpPr>
                  <p:cNvPr id="228371" name="Line 421"/>
                  <p:cNvSpPr>
                    <a:spLocks noChangeShapeType="1"/>
                  </p:cNvSpPr>
                  <p:nvPr/>
                </p:nvSpPr>
                <p:spPr bwMode="auto">
                  <a:xfrm>
                    <a:off x="7396163" y="3813175"/>
                    <a:ext cx="163512" cy="1206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72" name="Line 422"/>
                  <p:cNvSpPr>
                    <a:spLocks noChangeShapeType="1"/>
                  </p:cNvSpPr>
                  <p:nvPr/>
                </p:nvSpPr>
                <p:spPr bwMode="auto">
                  <a:xfrm>
                    <a:off x="7493000" y="3733800"/>
                    <a:ext cx="27940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73" name="Line 42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729538" y="3819525"/>
                    <a:ext cx="134937" cy="1047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74" name="Line 424"/>
                  <p:cNvSpPr>
                    <a:spLocks noChangeShapeType="1"/>
                  </p:cNvSpPr>
                  <p:nvPr/>
                </p:nvSpPr>
                <p:spPr bwMode="auto">
                  <a:xfrm>
                    <a:off x="6427788" y="3740150"/>
                    <a:ext cx="67945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75" name="Line 425"/>
                  <p:cNvSpPr>
                    <a:spLocks noChangeShapeType="1"/>
                  </p:cNvSpPr>
                  <p:nvPr/>
                </p:nvSpPr>
                <p:spPr bwMode="auto">
                  <a:xfrm>
                    <a:off x="6723063" y="2587625"/>
                    <a:ext cx="509587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76" name="Line 426"/>
                  <p:cNvSpPr>
                    <a:spLocks noChangeShapeType="1"/>
                  </p:cNvSpPr>
                  <p:nvPr/>
                </p:nvSpPr>
                <p:spPr bwMode="auto">
                  <a:xfrm>
                    <a:off x="6289675" y="2403475"/>
                    <a:ext cx="152400" cy="952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77" name="Freeform 427"/>
                  <p:cNvSpPr>
                    <a:spLocks/>
                  </p:cNvSpPr>
                  <p:nvPr/>
                </p:nvSpPr>
                <p:spPr bwMode="auto">
                  <a:xfrm>
                    <a:off x="5497513" y="4378325"/>
                    <a:ext cx="3079750" cy="1665288"/>
                  </a:xfrm>
                  <a:custGeom>
                    <a:avLst/>
                    <a:gdLst>
                      <a:gd name="T0" fmla="*/ 2147483647 w 1940"/>
                      <a:gd name="T1" fmla="*/ 2147483647 h 1049"/>
                      <a:gd name="T2" fmla="*/ 2147483647 w 1940"/>
                      <a:gd name="T3" fmla="*/ 2147483647 h 1049"/>
                      <a:gd name="T4" fmla="*/ 2147483647 w 1940"/>
                      <a:gd name="T5" fmla="*/ 2147483647 h 1049"/>
                      <a:gd name="T6" fmla="*/ 2147483647 w 1940"/>
                      <a:gd name="T7" fmla="*/ 2147483647 h 1049"/>
                      <a:gd name="T8" fmla="*/ 2147483647 w 1940"/>
                      <a:gd name="T9" fmla="*/ 2147483647 h 1049"/>
                      <a:gd name="T10" fmla="*/ 2147483647 w 1940"/>
                      <a:gd name="T11" fmla="*/ 2147483647 h 1049"/>
                      <a:gd name="T12" fmla="*/ 2147483647 w 1940"/>
                      <a:gd name="T13" fmla="*/ 2147483647 h 1049"/>
                      <a:gd name="T14" fmla="*/ 2147483647 w 1940"/>
                      <a:gd name="T15" fmla="*/ 2147483647 h 1049"/>
                      <a:gd name="T16" fmla="*/ 2147483647 w 1940"/>
                      <a:gd name="T17" fmla="*/ 2147483647 h 1049"/>
                      <a:gd name="T18" fmla="*/ 2147483647 w 1940"/>
                      <a:gd name="T19" fmla="*/ 2147483647 h 1049"/>
                      <a:gd name="T20" fmla="*/ 2147483647 w 1940"/>
                      <a:gd name="T21" fmla="*/ 2147483647 h 1049"/>
                      <a:gd name="T22" fmla="*/ 2147483647 w 1940"/>
                      <a:gd name="T23" fmla="*/ 2147483647 h 1049"/>
                      <a:gd name="T24" fmla="*/ 2147483647 w 1940"/>
                      <a:gd name="T25" fmla="*/ 2147483647 h 1049"/>
                      <a:gd name="T26" fmla="*/ 2147483647 w 1940"/>
                      <a:gd name="T27" fmla="*/ 2147483647 h 1049"/>
                      <a:gd name="T28" fmla="*/ 2147483647 w 1940"/>
                      <a:gd name="T29" fmla="*/ 2147483647 h 1049"/>
                      <a:gd name="T30" fmla="*/ 2147483647 w 1940"/>
                      <a:gd name="T31" fmla="*/ 2147483647 h 1049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w 1940"/>
                      <a:gd name="T49" fmla="*/ 0 h 1049"/>
                      <a:gd name="T50" fmla="*/ 1940 w 1940"/>
                      <a:gd name="T51" fmla="*/ 1049 h 1049"/>
                    </a:gdLst>
                    <a:ahLst/>
                    <a:cxnLst>
                      <a:cxn ang="T32">
                        <a:pos x="T0" y="T1"/>
                      </a:cxn>
                      <a:cxn ang="T33">
                        <a:pos x="T2" y="T3"/>
                      </a:cxn>
                      <a:cxn ang="T34">
                        <a:pos x="T4" y="T5"/>
                      </a:cxn>
                      <a:cxn ang="T35">
                        <a:pos x="T6" y="T7"/>
                      </a:cxn>
                      <a:cxn ang="T36">
                        <a:pos x="T8" y="T9"/>
                      </a:cxn>
                      <a:cxn ang="T37">
                        <a:pos x="T10" y="T11"/>
                      </a:cxn>
                      <a:cxn ang="T38">
                        <a:pos x="T12" y="T13"/>
                      </a:cxn>
                      <a:cxn ang="T39">
                        <a:pos x="T14" y="T15"/>
                      </a:cxn>
                      <a:cxn ang="T40">
                        <a:pos x="T16" y="T17"/>
                      </a:cxn>
                      <a:cxn ang="T41">
                        <a:pos x="T18" y="T19"/>
                      </a:cxn>
                      <a:cxn ang="T42">
                        <a:pos x="T20" y="T21"/>
                      </a:cxn>
                      <a:cxn ang="T43">
                        <a:pos x="T22" y="T23"/>
                      </a:cxn>
                      <a:cxn ang="T44">
                        <a:pos x="T24" y="T25"/>
                      </a:cxn>
                      <a:cxn ang="T45">
                        <a:pos x="T26" y="T27"/>
                      </a:cxn>
                      <a:cxn ang="T46">
                        <a:pos x="T28" y="T29"/>
                      </a:cxn>
                      <a:cxn ang="T47">
                        <a:pos x="T30" y="T31"/>
                      </a:cxn>
                    </a:cxnLst>
                    <a:rect l="T48" t="T49" r="T50" b="T51"/>
                    <a:pathLst>
                      <a:path w="1940" h="1049">
                        <a:moveTo>
                          <a:pt x="952" y="26"/>
                        </a:moveTo>
                        <a:cubicBezTo>
                          <a:pt x="867" y="45"/>
                          <a:pt x="832" y="118"/>
                          <a:pt x="755" y="125"/>
                        </a:cubicBezTo>
                        <a:cubicBezTo>
                          <a:pt x="678" y="132"/>
                          <a:pt x="587" y="72"/>
                          <a:pt x="488" y="68"/>
                        </a:cubicBezTo>
                        <a:cubicBezTo>
                          <a:pt x="389" y="64"/>
                          <a:pt x="237" y="48"/>
                          <a:pt x="158" y="101"/>
                        </a:cubicBezTo>
                        <a:cubicBezTo>
                          <a:pt x="79" y="154"/>
                          <a:pt x="28" y="298"/>
                          <a:pt x="14" y="389"/>
                        </a:cubicBezTo>
                        <a:cubicBezTo>
                          <a:pt x="0" y="480"/>
                          <a:pt x="25" y="595"/>
                          <a:pt x="71" y="648"/>
                        </a:cubicBezTo>
                        <a:cubicBezTo>
                          <a:pt x="117" y="701"/>
                          <a:pt x="205" y="665"/>
                          <a:pt x="288" y="706"/>
                        </a:cubicBezTo>
                        <a:cubicBezTo>
                          <a:pt x="371" y="747"/>
                          <a:pt x="450" y="842"/>
                          <a:pt x="568" y="893"/>
                        </a:cubicBezTo>
                        <a:cubicBezTo>
                          <a:pt x="686" y="944"/>
                          <a:pt x="852" y="991"/>
                          <a:pt x="996" y="1014"/>
                        </a:cubicBezTo>
                        <a:cubicBezTo>
                          <a:pt x="1140" y="1036"/>
                          <a:pt x="1309" y="1049"/>
                          <a:pt x="1433" y="1031"/>
                        </a:cubicBezTo>
                        <a:cubicBezTo>
                          <a:pt x="1557" y="1012"/>
                          <a:pt x="1657" y="960"/>
                          <a:pt x="1739" y="907"/>
                        </a:cubicBezTo>
                        <a:cubicBezTo>
                          <a:pt x="1821" y="855"/>
                          <a:pt x="1906" y="824"/>
                          <a:pt x="1923" y="714"/>
                        </a:cubicBezTo>
                        <a:cubicBezTo>
                          <a:pt x="1940" y="604"/>
                          <a:pt x="1898" y="350"/>
                          <a:pt x="1839" y="251"/>
                        </a:cubicBezTo>
                        <a:cubicBezTo>
                          <a:pt x="1780" y="151"/>
                          <a:pt x="1662" y="153"/>
                          <a:pt x="1566" y="114"/>
                        </a:cubicBezTo>
                        <a:cubicBezTo>
                          <a:pt x="1470" y="76"/>
                          <a:pt x="1365" y="30"/>
                          <a:pt x="1263" y="15"/>
                        </a:cubicBezTo>
                        <a:cubicBezTo>
                          <a:pt x="1161" y="0"/>
                          <a:pt x="1037" y="8"/>
                          <a:pt x="952" y="26"/>
                        </a:cubicBezTo>
                        <a:close/>
                      </a:path>
                    </a:pathLst>
                  </a:custGeom>
                  <a:solidFill>
                    <a:srgbClr val="00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78" name="Line 42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7845425" y="5159376"/>
                    <a:ext cx="523875" cy="1397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tr-TR"/>
                  </a:p>
                </p:txBody>
              </p:sp>
              <p:sp>
                <p:nvSpPr>
                  <p:cNvPr id="228379" name="Line 429"/>
                  <p:cNvSpPr>
                    <a:spLocks noChangeShapeType="1"/>
                  </p:cNvSpPr>
                  <p:nvPr/>
                </p:nvSpPr>
                <p:spPr bwMode="auto">
                  <a:xfrm rot="5400000" flipV="1">
                    <a:off x="7991475" y="5440363"/>
                    <a:ext cx="3175" cy="85725"/>
                  </a:xfrm>
                  <a:prstGeom prst="line">
                    <a:avLst/>
                  </a:prstGeom>
                  <a:noFill/>
                  <a:ln w="12700">
                    <a:solidFill>
                      <a:schemeClr val="bg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tr-TR"/>
                  </a:p>
                </p:txBody>
              </p:sp>
              <p:sp>
                <p:nvSpPr>
                  <p:cNvPr id="228380" name="Line 430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8177213" y="5116513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tr-TR"/>
                  </a:p>
                </p:txBody>
              </p:sp>
              <p:sp>
                <p:nvSpPr>
                  <p:cNvPr id="228381" name="Line 431"/>
                  <p:cNvSpPr>
                    <a:spLocks noChangeShapeType="1"/>
                  </p:cNvSpPr>
                  <p:nvPr/>
                </p:nvSpPr>
                <p:spPr bwMode="auto">
                  <a:xfrm>
                    <a:off x="7358063" y="4697413"/>
                    <a:ext cx="390525" cy="1841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82" name="Line 43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37350" y="4684713"/>
                    <a:ext cx="322263" cy="1984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83" name="Line 43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780213" y="4976813"/>
                    <a:ext cx="97155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84" name="Line 435"/>
                  <p:cNvSpPr>
                    <a:spLocks noChangeShapeType="1"/>
                  </p:cNvSpPr>
                  <p:nvPr/>
                </p:nvSpPr>
                <p:spPr bwMode="auto">
                  <a:xfrm>
                    <a:off x="6100763" y="4773613"/>
                    <a:ext cx="263525" cy="8572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85" name="Line 43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842000" y="4983163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86" name="Line 43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6267450" y="5070475"/>
                    <a:ext cx="142875" cy="19843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87" name="Line 440"/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6588125" y="5097463"/>
                    <a:ext cx="74613" cy="1730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88" name="Line 441"/>
                  <p:cNvSpPr>
                    <a:spLocks noChangeShapeType="1"/>
                  </p:cNvSpPr>
                  <p:nvPr/>
                </p:nvSpPr>
                <p:spPr bwMode="auto">
                  <a:xfrm>
                    <a:off x="6743700" y="5053013"/>
                    <a:ext cx="503238" cy="2698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89" name="Line 443"/>
                  <p:cNvSpPr>
                    <a:spLocks noChangeShapeType="1"/>
                  </p:cNvSpPr>
                  <p:nvPr/>
                </p:nvSpPr>
                <p:spPr bwMode="auto">
                  <a:xfrm>
                    <a:off x="6281738" y="3522663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0" name="Line 4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577138" y="2492375"/>
                    <a:ext cx="123825" cy="87313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1" name="Line 445"/>
                  <p:cNvSpPr>
                    <a:spLocks noChangeShapeType="1"/>
                  </p:cNvSpPr>
                  <p:nvPr/>
                </p:nvSpPr>
                <p:spPr bwMode="auto">
                  <a:xfrm>
                    <a:off x="7405688" y="2665413"/>
                    <a:ext cx="0" cy="825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2" name="Line 44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577138" y="2562225"/>
                    <a:ext cx="263525" cy="28892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3" name="Line 447"/>
                  <p:cNvSpPr>
                    <a:spLocks noChangeShapeType="1"/>
                  </p:cNvSpPr>
                  <p:nvPr/>
                </p:nvSpPr>
                <p:spPr bwMode="auto">
                  <a:xfrm>
                    <a:off x="7942263" y="2560638"/>
                    <a:ext cx="0" cy="1968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4" name="Line 448"/>
                  <p:cNvSpPr>
                    <a:spLocks noChangeShapeType="1"/>
                  </p:cNvSpPr>
                  <p:nvPr/>
                </p:nvSpPr>
                <p:spPr bwMode="auto">
                  <a:xfrm>
                    <a:off x="7596188" y="2867025"/>
                    <a:ext cx="18891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5" name="Line 4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891213" y="3733800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6" name="Line 450"/>
                  <p:cNvSpPr>
                    <a:spLocks noChangeShapeType="1"/>
                  </p:cNvSpPr>
                  <p:nvPr/>
                </p:nvSpPr>
                <p:spPr bwMode="auto">
                  <a:xfrm>
                    <a:off x="8150225" y="2857500"/>
                    <a:ext cx="17780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7" name="Line 45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96150" y="2933700"/>
                    <a:ext cx="98425" cy="70485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8" name="Line 45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888288" y="2933700"/>
                    <a:ext cx="111125" cy="7270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sp>
                <p:nvSpPr>
                  <p:cNvPr id="228399" name="Line 54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272338" y="4075113"/>
                    <a:ext cx="227012" cy="4365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grpSp>
                <p:nvGrpSpPr>
                  <p:cNvPr id="228400" name="Group 590"/>
                  <p:cNvGrpSpPr>
                    <a:grpSpLocks/>
                  </p:cNvGrpSpPr>
                  <p:nvPr/>
                </p:nvGrpSpPr>
                <p:grpSpPr bwMode="auto">
                  <a:xfrm flipH="1">
                    <a:off x="5775325" y="4533900"/>
                    <a:ext cx="414337" cy="373063"/>
                    <a:chOff x="2839" y="3501"/>
                    <a:chExt cx="755" cy="803"/>
                  </a:xfrm>
                </p:grpSpPr>
                <p:pic>
                  <p:nvPicPr>
                    <p:cNvPr id="228713" name="Picture 591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714" name="Freeform 592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01" name="Group 593"/>
                  <p:cNvGrpSpPr>
                    <a:grpSpLocks/>
                  </p:cNvGrpSpPr>
                  <p:nvPr/>
                </p:nvGrpSpPr>
                <p:grpSpPr bwMode="auto">
                  <a:xfrm flipH="1">
                    <a:off x="5457825" y="4954588"/>
                    <a:ext cx="482600" cy="406400"/>
                    <a:chOff x="2839" y="3501"/>
                    <a:chExt cx="755" cy="803"/>
                  </a:xfrm>
                </p:grpSpPr>
                <p:pic>
                  <p:nvPicPr>
                    <p:cNvPr id="228711" name="Picture 594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4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712" name="Freeform 595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02" name="Group 596"/>
                  <p:cNvGrpSpPr>
                    <a:grpSpLocks/>
                  </p:cNvGrpSpPr>
                  <p:nvPr/>
                </p:nvGrpSpPr>
                <p:grpSpPr bwMode="auto">
                  <a:xfrm flipH="1">
                    <a:off x="5935663" y="5256213"/>
                    <a:ext cx="427037" cy="349250"/>
                    <a:chOff x="2839" y="3501"/>
                    <a:chExt cx="755" cy="803"/>
                  </a:xfrm>
                </p:grpSpPr>
                <p:pic>
                  <p:nvPicPr>
                    <p:cNvPr id="228709" name="Picture 597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5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710" name="Freeform 598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03" name="Group 599"/>
                  <p:cNvGrpSpPr>
                    <a:grpSpLocks/>
                  </p:cNvGrpSpPr>
                  <p:nvPr/>
                </p:nvGrpSpPr>
                <p:grpSpPr bwMode="auto">
                  <a:xfrm>
                    <a:off x="6550025" y="5238750"/>
                    <a:ext cx="427037" cy="350838"/>
                    <a:chOff x="2839" y="3501"/>
                    <a:chExt cx="755" cy="803"/>
                  </a:xfrm>
                </p:grpSpPr>
                <p:pic>
                  <p:nvPicPr>
                    <p:cNvPr id="228707" name="Picture 600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5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708" name="Freeform 601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endParaRPr lang="tr-TR"/>
                    </a:p>
                  </p:txBody>
                </p:sp>
              </p:grpSp>
              <p:pic>
                <p:nvPicPr>
                  <p:cNvPr id="228404" name="Picture 603" descr="car_icon_small"/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342063" y="1720850"/>
                    <a:ext cx="849312" cy="1682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228405" name="Group 652"/>
                  <p:cNvGrpSpPr>
                    <a:grpSpLocks/>
                  </p:cNvGrpSpPr>
                  <p:nvPr/>
                </p:nvGrpSpPr>
                <p:grpSpPr bwMode="auto">
                  <a:xfrm>
                    <a:off x="5613400" y="1546225"/>
                    <a:ext cx="415925" cy="385763"/>
                    <a:chOff x="2751" y="1851"/>
                    <a:chExt cx="462" cy="478"/>
                  </a:xfrm>
                </p:grpSpPr>
                <p:pic>
                  <p:nvPicPr>
                    <p:cNvPr id="228705" name="Picture 653" descr="iphone_stylized_small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7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928" y="1922"/>
                      <a:ext cx="152" cy="40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706" name="Picture 654" descr="antenna_radiation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751" y="1851"/>
                      <a:ext cx="462" cy="1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228406" name="Group 665"/>
                  <p:cNvGrpSpPr>
                    <a:grpSpLocks/>
                  </p:cNvGrpSpPr>
                  <p:nvPr/>
                </p:nvGrpSpPr>
                <p:grpSpPr bwMode="auto">
                  <a:xfrm>
                    <a:off x="7689850" y="2395538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97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98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99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700" name="Group 65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703" name="Freeform 6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704" name="Freeform 66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701" name="Line 66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702" name="Line 66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07" name="Group 666"/>
                  <p:cNvGrpSpPr>
                    <a:grpSpLocks/>
                  </p:cNvGrpSpPr>
                  <p:nvPr/>
                </p:nvGrpSpPr>
                <p:grpSpPr bwMode="auto">
                  <a:xfrm>
                    <a:off x="7762875" y="2757488"/>
                    <a:ext cx="390525" cy="176213"/>
                    <a:chOff x="4650" y="1129"/>
                    <a:chExt cx="246" cy="95"/>
                  </a:xfrm>
                </p:grpSpPr>
                <p:sp>
                  <p:nvSpPr>
                    <p:cNvPr id="228689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90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91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92" name="Group 67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95" name="Freeform 67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96" name="Freeform 6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93" name="Line 67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94" name="Line 6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08" name="Group 675"/>
                  <p:cNvGrpSpPr>
                    <a:grpSpLocks/>
                  </p:cNvGrpSpPr>
                  <p:nvPr/>
                </p:nvGrpSpPr>
                <p:grpSpPr bwMode="auto">
                  <a:xfrm>
                    <a:off x="7204075" y="2493963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81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82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83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84" name="Group 6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87" name="Freeform 6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88" name="Freeform 6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85" name="Line 68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86" name="Line 68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09" name="Group 684"/>
                  <p:cNvGrpSpPr>
                    <a:grpSpLocks/>
                  </p:cNvGrpSpPr>
                  <p:nvPr/>
                </p:nvGrpSpPr>
                <p:grpSpPr bwMode="auto">
                  <a:xfrm>
                    <a:off x="7215188" y="2757488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73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74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75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76" name="Group 68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79" name="Freeform 68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80" name="Freeform 69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77" name="Line 69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78" name="Line 69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sp>
                <p:nvSpPr>
                  <p:cNvPr id="228410" name="Line 693"/>
                  <p:cNvSpPr>
                    <a:spLocks noChangeShapeType="1"/>
                  </p:cNvSpPr>
                  <p:nvPr/>
                </p:nvSpPr>
                <p:spPr bwMode="auto">
                  <a:xfrm>
                    <a:off x="8345488" y="2855913"/>
                    <a:ext cx="17780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bg2"/>
                    </a:solidFill>
                    <a:prstDash val="dash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tr-TR"/>
                  </a:p>
                </p:txBody>
              </p:sp>
              <p:grpSp>
                <p:nvGrpSpPr>
                  <p:cNvPr id="228411" name="Group 694"/>
                  <p:cNvGrpSpPr>
                    <a:grpSpLocks/>
                  </p:cNvGrpSpPr>
                  <p:nvPr/>
                </p:nvGrpSpPr>
                <p:grpSpPr bwMode="auto">
                  <a:xfrm>
                    <a:off x="7400925" y="3911600"/>
                    <a:ext cx="485775" cy="203200"/>
                    <a:chOff x="4650" y="1129"/>
                    <a:chExt cx="246" cy="95"/>
                  </a:xfrm>
                </p:grpSpPr>
                <p:sp>
                  <p:nvSpPr>
                    <p:cNvPr id="228665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66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67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68" name="Group 6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71" name="Freeform 69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72" name="Freeform 70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69" name="Line 701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70" name="Line 70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12" name="Group 712"/>
                  <p:cNvGrpSpPr>
                    <a:grpSpLocks/>
                  </p:cNvGrpSpPr>
                  <p:nvPr/>
                </p:nvGrpSpPr>
                <p:grpSpPr bwMode="auto">
                  <a:xfrm>
                    <a:off x="7081838" y="3630613"/>
                    <a:ext cx="485775" cy="203200"/>
                    <a:chOff x="4650" y="1129"/>
                    <a:chExt cx="246" cy="95"/>
                  </a:xfrm>
                </p:grpSpPr>
                <p:sp>
                  <p:nvSpPr>
                    <p:cNvPr id="228657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58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59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60" name="Group 71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63" name="Freeform 7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64" name="Freeform 7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61" name="Line 71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62" name="Line 720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13" name="Group 721"/>
                  <p:cNvGrpSpPr>
                    <a:grpSpLocks/>
                  </p:cNvGrpSpPr>
                  <p:nvPr/>
                </p:nvGrpSpPr>
                <p:grpSpPr bwMode="auto">
                  <a:xfrm>
                    <a:off x="7743825" y="3643313"/>
                    <a:ext cx="485775" cy="203200"/>
                    <a:chOff x="4650" y="1129"/>
                    <a:chExt cx="246" cy="95"/>
                  </a:xfrm>
                </p:grpSpPr>
                <p:sp>
                  <p:nvSpPr>
                    <p:cNvPr id="228649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50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51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52" name="Group 7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55" name="Freeform 7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56" name="Freeform 7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53" name="Line 72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54" name="Line 72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14" name="Group 730"/>
                  <p:cNvGrpSpPr>
                    <a:grpSpLocks/>
                  </p:cNvGrpSpPr>
                  <p:nvPr/>
                </p:nvGrpSpPr>
                <p:grpSpPr bwMode="auto">
                  <a:xfrm>
                    <a:off x="6962775" y="4505325"/>
                    <a:ext cx="619125" cy="242888"/>
                    <a:chOff x="4650" y="1129"/>
                    <a:chExt cx="246" cy="95"/>
                  </a:xfrm>
                </p:grpSpPr>
                <p:sp>
                  <p:nvSpPr>
                    <p:cNvPr id="228641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42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43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44" name="Group 73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47" name="Freeform 7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48" name="Freeform 7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45" name="Line 73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46" name="Line 73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15" name="Group 739"/>
                  <p:cNvGrpSpPr>
                    <a:grpSpLocks/>
                  </p:cNvGrpSpPr>
                  <p:nvPr/>
                </p:nvGrpSpPr>
                <p:grpSpPr bwMode="auto">
                  <a:xfrm>
                    <a:off x="7596188" y="4803775"/>
                    <a:ext cx="619125" cy="242888"/>
                    <a:chOff x="4650" y="1129"/>
                    <a:chExt cx="246" cy="95"/>
                  </a:xfrm>
                </p:grpSpPr>
                <p:sp>
                  <p:nvSpPr>
                    <p:cNvPr id="228633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34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35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36" name="Group 74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39" name="Freeform 7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40" name="Freeform 74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37" name="Line 74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38" name="Line 74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16" name="Group 748"/>
                  <p:cNvGrpSpPr>
                    <a:grpSpLocks/>
                  </p:cNvGrpSpPr>
                  <p:nvPr/>
                </p:nvGrpSpPr>
                <p:grpSpPr bwMode="auto">
                  <a:xfrm>
                    <a:off x="6246813" y="4848225"/>
                    <a:ext cx="619125" cy="242888"/>
                    <a:chOff x="4650" y="1129"/>
                    <a:chExt cx="246" cy="95"/>
                  </a:xfrm>
                </p:grpSpPr>
                <p:sp>
                  <p:nvSpPr>
                    <p:cNvPr id="228625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26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27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28" name="Group 75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31" name="Freeform 7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32" name="Freeform 7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29" name="Line 75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30" name="Line 75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17" name="Group 757"/>
                  <p:cNvGrpSpPr>
                    <a:grpSpLocks/>
                  </p:cNvGrpSpPr>
                  <p:nvPr/>
                </p:nvGrpSpPr>
                <p:grpSpPr bwMode="auto">
                  <a:xfrm>
                    <a:off x="6053138" y="3640138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17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18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19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20" name="Group 76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23" name="Freeform 76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24" name="Freeform 76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21" name="Line 76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22" name="Line 76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18" name="Group 767"/>
                  <p:cNvGrpSpPr>
                    <a:grpSpLocks/>
                  </p:cNvGrpSpPr>
                  <p:nvPr/>
                </p:nvGrpSpPr>
                <p:grpSpPr bwMode="auto">
                  <a:xfrm>
                    <a:off x="6353175" y="2487613"/>
                    <a:ext cx="390525" cy="169863"/>
                    <a:chOff x="4650" y="1129"/>
                    <a:chExt cx="246" cy="95"/>
                  </a:xfrm>
                </p:grpSpPr>
                <p:sp>
                  <p:nvSpPr>
                    <p:cNvPr id="228609" name="Oval 40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71"/>
                      <a:ext cx="244" cy="53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10" name="Rectangle 4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1" y="1165"/>
                      <a:ext cx="245" cy="33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/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228611" name="Oval 4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0" y="1129"/>
                      <a:ext cx="244" cy="62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chemeClr val="hlink"/>
                        </a:gs>
                        <a:gs pos="100000">
                          <a:srgbClr val="FFFFFF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>
                        <a:latin typeface="Times New Roman" panose="02020603050405020304" pitchFamily="18" charset="0"/>
                      </a:endParaRPr>
                    </a:p>
                  </p:txBody>
                </p:sp>
                <p:grpSp>
                  <p:nvGrpSpPr>
                    <p:cNvPr id="228612" name="Group 77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699" y="1145"/>
                      <a:ext cx="138" cy="29"/>
                      <a:chOff x="2468" y="1332"/>
                      <a:chExt cx="310" cy="60"/>
                    </a:xfrm>
                  </p:grpSpPr>
                  <p:sp>
                    <p:nvSpPr>
                      <p:cNvPr id="228615" name="Freeform 7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68" y="1332"/>
                        <a:ext cx="310" cy="60"/>
                      </a:xfrm>
                      <a:custGeom>
                        <a:avLst/>
                        <a:gdLst>
                          <a:gd name="T0" fmla="*/ 0 w 310"/>
                          <a:gd name="T1" fmla="*/ 60 h 60"/>
                          <a:gd name="T2" fmla="*/ 96 w 310"/>
                          <a:gd name="T3" fmla="*/ 60 h 60"/>
                          <a:gd name="T4" fmla="*/ 192 w 310"/>
                          <a:gd name="T5" fmla="*/ 0 h 60"/>
                          <a:gd name="T6" fmla="*/ 310 w 310"/>
                          <a:gd name="T7" fmla="*/ 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310"/>
                          <a:gd name="T13" fmla="*/ 0 h 60"/>
                          <a:gd name="T14" fmla="*/ 310 w 310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310" h="60">
                            <a:moveTo>
                              <a:pt x="0" y="60"/>
                            </a:moveTo>
                            <a:lnTo>
                              <a:pt x="96" y="60"/>
                            </a:lnTo>
                            <a:lnTo>
                              <a:pt x="192" y="0"/>
                            </a:lnTo>
                            <a:lnTo>
                              <a:pt x="310" y="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16" name="Freeform 7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482" y="1332"/>
                        <a:ext cx="282" cy="60"/>
                      </a:xfrm>
                      <a:custGeom>
                        <a:avLst/>
                        <a:gdLst>
                          <a:gd name="T0" fmla="*/ 0 w 282"/>
                          <a:gd name="T1" fmla="*/ 0 h 60"/>
                          <a:gd name="T2" fmla="*/ 96 w 282"/>
                          <a:gd name="T3" fmla="*/ 0 h 60"/>
                          <a:gd name="T4" fmla="*/ 192 w 282"/>
                          <a:gd name="T5" fmla="*/ 60 h 60"/>
                          <a:gd name="T6" fmla="*/ 282 w 282"/>
                          <a:gd name="T7" fmla="*/ 60 h 60"/>
                          <a:gd name="T8" fmla="*/ 0 60000 65536"/>
                          <a:gd name="T9" fmla="*/ 0 60000 65536"/>
                          <a:gd name="T10" fmla="*/ 0 60000 65536"/>
                          <a:gd name="T11" fmla="*/ 0 60000 65536"/>
                          <a:gd name="T12" fmla="*/ 0 w 282"/>
                          <a:gd name="T13" fmla="*/ 0 h 60"/>
                          <a:gd name="T14" fmla="*/ 282 w 282"/>
                          <a:gd name="T15" fmla="*/ 60 h 60"/>
                        </a:gdLst>
                        <a:ahLst/>
                        <a:cxnLst>
                          <a:cxn ang="T8">
                            <a:pos x="T0" y="T1"/>
                          </a:cxn>
                          <a:cxn ang="T9">
                            <a:pos x="T2" y="T3"/>
                          </a:cxn>
                          <a:cxn ang="T10">
                            <a:pos x="T4" y="T5"/>
                          </a:cxn>
                          <a:cxn ang="T11">
                            <a:pos x="T6" y="T7"/>
                          </a:cxn>
                        </a:cxnLst>
                        <a:rect l="T12" t="T13" r="T14" b="T15"/>
                        <a:pathLst>
                          <a:path w="282" h="60">
                            <a:moveTo>
                              <a:pt x="0" y="0"/>
                            </a:moveTo>
                            <a:lnTo>
                              <a:pt x="96" y="0"/>
                            </a:lnTo>
                            <a:lnTo>
                              <a:pt x="192" y="60"/>
                            </a:lnTo>
                            <a:lnTo>
                              <a:pt x="282" y="60"/>
                            </a:lnTo>
                          </a:path>
                        </a:pathLst>
                      </a:custGeom>
                      <a:noFill/>
                      <a:ln w="12700" cmpd="sng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613" name="Line 77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651" y="1158"/>
                      <a:ext cx="0" cy="42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614" name="Line 77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4894" y="1160"/>
                      <a:ext cx="0" cy="41"/>
                    </a:xfrm>
                    <a:prstGeom prst="lin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19" name="Group 776"/>
                  <p:cNvGrpSpPr>
                    <a:grpSpLocks/>
                  </p:cNvGrpSpPr>
                  <p:nvPr/>
                </p:nvGrpSpPr>
                <p:grpSpPr bwMode="auto">
                  <a:xfrm>
                    <a:off x="5611813" y="3500438"/>
                    <a:ext cx="506412" cy="352425"/>
                    <a:chOff x="2967" y="478"/>
                    <a:chExt cx="788" cy="625"/>
                  </a:xfrm>
                </p:grpSpPr>
                <p:pic>
                  <p:nvPicPr>
                    <p:cNvPr id="228607" name="Picture 777" descr="access_point_stylized_small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9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3012" y="559"/>
                      <a:ext cx="576" cy="54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608" name="Picture 778" descr="antenna_radiation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0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967" y="478"/>
                      <a:ext cx="788" cy="1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228420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7132638" y="5003800"/>
                    <a:ext cx="563562" cy="420688"/>
                    <a:chOff x="2967" y="478"/>
                    <a:chExt cx="788" cy="625"/>
                  </a:xfrm>
                </p:grpSpPr>
                <p:pic>
                  <p:nvPicPr>
                    <p:cNvPr id="228605" name="Picture 780" descr="access_point_stylized_small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9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3012" y="559"/>
                      <a:ext cx="576" cy="54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606" name="Picture 781" descr="antenna_radiation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967" y="478"/>
                      <a:ext cx="788" cy="18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</p:grpSp>
              <p:grpSp>
                <p:nvGrpSpPr>
                  <p:cNvPr id="228421" name="Group 782"/>
                  <p:cNvGrpSpPr>
                    <a:grpSpLocks/>
                  </p:cNvGrpSpPr>
                  <p:nvPr/>
                </p:nvGrpSpPr>
                <p:grpSpPr bwMode="auto">
                  <a:xfrm>
                    <a:off x="6061075" y="1844675"/>
                    <a:ext cx="457200" cy="631825"/>
                    <a:chOff x="742" y="2409"/>
                    <a:chExt cx="576" cy="881"/>
                  </a:xfrm>
                </p:grpSpPr>
                <p:grpSp>
                  <p:nvGrpSpPr>
                    <p:cNvPr id="228587" name="Group 78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2" y="2643"/>
                      <a:ext cx="376" cy="647"/>
                      <a:chOff x="3130" y="3288"/>
                      <a:chExt cx="410" cy="742"/>
                    </a:xfrm>
                  </p:grpSpPr>
                  <p:sp>
                    <p:nvSpPr>
                      <p:cNvPr id="228590" name="Line 270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130" y="3288"/>
                        <a:ext cx="205" cy="6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91" name="Line 271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288"/>
                        <a:ext cx="205" cy="6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92" name="Line 272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30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93" name="Line 27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35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94" name="Line 27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303"/>
                        <a:ext cx="0" cy="7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95" name="Line 275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130" y="3888"/>
                        <a:ext cx="205" cy="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96" name="Line 276"/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335" y="3888"/>
                        <a:ext cx="205" cy="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97" name="Line 27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17" y="3668"/>
                        <a:ext cx="118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98" name="Line 278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668"/>
                        <a:ext cx="124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99" name="Line 279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78" y="3766"/>
                        <a:ext cx="152" cy="7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00" name="Line 280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781"/>
                        <a:ext cx="153" cy="6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01" name="Line 281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567"/>
                        <a:ext cx="78" cy="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02" name="Line 282"/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428"/>
                        <a:ext cx="49" cy="2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03" name="Line 283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47" y="3558"/>
                        <a:ext cx="9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604" name="Line 284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89" y="3422"/>
                        <a:ext cx="5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endParaRPr lang="tr-TR"/>
                      </a:p>
                    </p:txBody>
                  </p:sp>
                </p:grpSp>
                <p:pic>
                  <p:nvPicPr>
                    <p:cNvPr id="228588" name="Picture 799" descr="cell_tower_radiation copy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2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742" y="2409"/>
                      <a:ext cx="576" cy="46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589" name="Oval 8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6" y="2597"/>
                      <a:ext cx="66" cy="69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</p:grpSp>
              <p:grpSp>
                <p:nvGrpSpPr>
                  <p:cNvPr id="228422" name="Group 950"/>
                  <p:cNvGrpSpPr>
                    <a:grpSpLocks/>
                  </p:cNvGrpSpPr>
                  <p:nvPr/>
                </p:nvGrpSpPr>
                <p:grpSpPr bwMode="auto">
                  <a:xfrm>
                    <a:off x="8240713" y="5002213"/>
                    <a:ext cx="227012" cy="481013"/>
                    <a:chOff x="4140" y="429"/>
                    <a:chExt cx="1425" cy="2396"/>
                  </a:xfrm>
                </p:grpSpPr>
                <p:sp>
                  <p:nvSpPr>
                    <p:cNvPr id="228555" name="Freeform 951"/>
                    <p:cNvSpPr>
                      <a:spLocks/>
                    </p:cNvSpPr>
                    <p:nvPr/>
                  </p:nvSpPr>
                  <p:spPr bwMode="auto">
                    <a:xfrm>
                      <a:off x="5268" y="433"/>
                      <a:ext cx="283" cy="2286"/>
                    </a:xfrm>
                    <a:custGeom>
                      <a:avLst/>
                      <a:gdLst>
                        <a:gd name="T0" fmla="*/ 3 w 354"/>
                        <a:gd name="T1" fmla="*/ 0 h 2742"/>
                        <a:gd name="T2" fmla="*/ 15 w 354"/>
                        <a:gd name="T3" fmla="*/ 27 h 2742"/>
                        <a:gd name="T4" fmla="*/ 15 w 354"/>
                        <a:gd name="T5" fmla="*/ 205 h 2742"/>
                        <a:gd name="T6" fmla="*/ 0 w 354"/>
                        <a:gd name="T7" fmla="*/ 215 h 2742"/>
                        <a:gd name="T8" fmla="*/ 3 w 354"/>
                        <a:gd name="T9" fmla="*/ 0 h 27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4"/>
                        <a:gd name="T16" fmla="*/ 0 h 2742"/>
                        <a:gd name="T17" fmla="*/ 354 w 354"/>
                        <a:gd name="T18" fmla="*/ 2742 h 27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4" h="2742">
                          <a:moveTo>
                            <a:pt x="63" y="0"/>
                          </a:moveTo>
                          <a:lnTo>
                            <a:pt x="354" y="339"/>
                          </a:lnTo>
                          <a:lnTo>
                            <a:pt x="346" y="2624"/>
                          </a:lnTo>
                          <a:lnTo>
                            <a:pt x="0" y="2742"/>
                          </a:lnTo>
                          <a:lnTo>
                            <a:pt x="6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rgbClr val="333333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56" name="Rectangle 9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429"/>
                      <a:ext cx="1046" cy="228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57" name="Freeform 953"/>
                    <p:cNvSpPr>
                      <a:spLocks/>
                    </p:cNvSpPr>
                    <p:nvPr/>
                  </p:nvSpPr>
                  <p:spPr bwMode="auto">
                    <a:xfrm>
                      <a:off x="5321" y="570"/>
                      <a:ext cx="169" cy="2115"/>
                    </a:xfrm>
                    <a:custGeom>
                      <a:avLst/>
                      <a:gdLst>
                        <a:gd name="T0" fmla="*/ 2 w 211"/>
                        <a:gd name="T1" fmla="*/ 0 h 2537"/>
                        <a:gd name="T2" fmla="*/ 9 w 211"/>
                        <a:gd name="T3" fmla="*/ 18 h 2537"/>
                        <a:gd name="T4" fmla="*/ 2 w 211"/>
                        <a:gd name="T5" fmla="*/ 196 h 2537"/>
                        <a:gd name="T6" fmla="*/ 2 w 211"/>
                        <a:gd name="T7" fmla="*/ 0 h 253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11"/>
                        <a:gd name="T13" fmla="*/ 0 h 2537"/>
                        <a:gd name="T14" fmla="*/ 211 w 211"/>
                        <a:gd name="T15" fmla="*/ 2537 h 253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1" h="2537">
                          <a:moveTo>
                            <a:pt x="7" y="0"/>
                          </a:moveTo>
                          <a:cubicBezTo>
                            <a:pt x="7" y="0"/>
                            <a:pt x="57" y="28"/>
                            <a:pt x="211" y="218"/>
                          </a:cubicBezTo>
                          <a:cubicBezTo>
                            <a:pt x="0" y="1229"/>
                            <a:pt x="41" y="2537"/>
                            <a:pt x="7" y="2501"/>
                          </a:cubicBez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808080"/>
                        </a:gs>
                        <a:gs pos="100000">
                          <a:srgbClr val="F8F8F8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58" name="Freeform 954"/>
                    <p:cNvSpPr>
                      <a:spLocks/>
                    </p:cNvSpPr>
                    <p:nvPr/>
                  </p:nvSpPr>
                  <p:spPr bwMode="auto">
                    <a:xfrm>
                      <a:off x="5284" y="1640"/>
                      <a:ext cx="263" cy="189"/>
                    </a:xfrm>
                    <a:custGeom>
                      <a:avLst/>
                      <a:gdLst>
                        <a:gd name="T0" fmla="*/ 2 w 328"/>
                        <a:gd name="T1" fmla="*/ 0 h 226"/>
                        <a:gd name="T2" fmla="*/ 14 w 328"/>
                        <a:gd name="T3" fmla="*/ 11 h 226"/>
                        <a:gd name="T4" fmla="*/ 14 w 328"/>
                        <a:gd name="T5" fmla="*/ 19 h 226"/>
                        <a:gd name="T6" fmla="*/ 0 w 328"/>
                        <a:gd name="T7" fmla="*/ 8 h 226"/>
                        <a:gd name="T8" fmla="*/ 2 w 328"/>
                        <a:gd name="T9" fmla="*/ 0 h 22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28"/>
                        <a:gd name="T16" fmla="*/ 0 h 226"/>
                        <a:gd name="T17" fmla="*/ 328 w 328"/>
                        <a:gd name="T18" fmla="*/ 226 h 22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28" h="226">
                          <a:moveTo>
                            <a:pt x="4" y="0"/>
                          </a:moveTo>
                          <a:cubicBezTo>
                            <a:pt x="60" y="10"/>
                            <a:pt x="182" y="74"/>
                            <a:pt x="328" y="128"/>
                          </a:cubicBezTo>
                          <a:cubicBezTo>
                            <a:pt x="326" y="162"/>
                            <a:pt x="326" y="158"/>
                            <a:pt x="326" y="226"/>
                          </a:cubicBezTo>
                          <a:cubicBezTo>
                            <a:pt x="326" y="226"/>
                            <a:pt x="169" y="155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59" name="Rectangle 9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690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grpSp>
                  <p:nvGrpSpPr>
                    <p:cNvPr id="228560" name="Group 95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49" y="668"/>
                      <a:ext cx="581" cy="145"/>
                      <a:chOff x="614" y="2568"/>
                      <a:chExt cx="725" cy="139"/>
                    </a:xfrm>
                  </p:grpSpPr>
                  <p:sp>
                    <p:nvSpPr>
                      <p:cNvPr id="228585" name="AutoShape 9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3" y="2566"/>
                        <a:ext cx="721" cy="14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  <p:sp>
                    <p:nvSpPr>
                      <p:cNvPr id="228586" name="AutoShape 9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5" y="2581"/>
                        <a:ext cx="696" cy="11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</p:grpSp>
                <p:sp>
                  <p:nvSpPr>
                    <p:cNvPr id="228561" name="Rectangle 9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20" y="1022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grpSp>
                  <p:nvGrpSpPr>
                    <p:cNvPr id="228562" name="Group 96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47" y="994"/>
                      <a:ext cx="581" cy="134"/>
                      <a:chOff x="614" y="2568"/>
                      <a:chExt cx="725" cy="139"/>
                    </a:xfrm>
                  </p:grpSpPr>
                  <p:sp>
                    <p:nvSpPr>
                      <p:cNvPr id="228583" name="AutoShape 9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5" y="2564"/>
                        <a:ext cx="721" cy="13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  <p:sp>
                    <p:nvSpPr>
                      <p:cNvPr id="228584" name="AutoShape 9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8" y="2581"/>
                        <a:ext cx="696" cy="107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</p:grpSp>
                <p:sp>
                  <p:nvSpPr>
                    <p:cNvPr id="228563" name="Rectangle 9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20" y="1354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64" name="Rectangle 96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30" y="1655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grpSp>
                  <p:nvGrpSpPr>
                    <p:cNvPr id="228565" name="Group 96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35" y="1627"/>
                      <a:ext cx="582" cy="151"/>
                      <a:chOff x="614" y="2568"/>
                      <a:chExt cx="725" cy="139"/>
                    </a:xfrm>
                  </p:grpSpPr>
                  <p:sp>
                    <p:nvSpPr>
                      <p:cNvPr id="228581" name="AutoShape 96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8" y="2586"/>
                        <a:ext cx="720" cy="12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  <p:sp>
                    <p:nvSpPr>
                      <p:cNvPr id="228582" name="AutoShape 96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30" y="2586"/>
                        <a:ext cx="695" cy="10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</p:grpSp>
                <p:sp>
                  <p:nvSpPr>
                    <p:cNvPr id="228566" name="Freeform 968"/>
                    <p:cNvSpPr>
                      <a:spLocks/>
                    </p:cNvSpPr>
                    <p:nvPr/>
                  </p:nvSpPr>
                  <p:spPr bwMode="auto">
                    <a:xfrm>
                      <a:off x="5288" y="1354"/>
                      <a:ext cx="263" cy="188"/>
                    </a:xfrm>
                    <a:custGeom>
                      <a:avLst/>
                      <a:gdLst>
                        <a:gd name="T0" fmla="*/ 2 w 328"/>
                        <a:gd name="T1" fmla="*/ 0 h 226"/>
                        <a:gd name="T2" fmla="*/ 14 w 328"/>
                        <a:gd name="T3" fmla="*/ 10 h 226"/>
                        <a:gd name="T4" fmla="*/ 14 w 328"/>
                        <a:gd name="T5" fmla="*/ 17 h 226"/>
                        <a:gd name="T6" fmla="*/ 0 w 328"/>
                        <a:gd name="T7" fmla="*/ 7 h 226"/>
                        <a:gd name="T8" fmla="*/ 2 w 328"/>
                        <a:gd name="T9" fmla="*/ 0 h 22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28"/>
                        <a:gd name="T16" fmla="*/ 0 h 226"/>
                        <a:gd name="T17" fmla="*/ 328 w 328"/>
                        <a:gd name="T18" fmla="*/ 226 h 22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28" h="226">
                          <a:moveTo>
                            <a:pt x="4" y="0"/>
                          </a:moveTo>
                          <a:cubicBezTo>
                            <a:pt x="60" y="10"/>
                            <a:pt x="182" y="74"/>
                            <a:pt x="328" y="128"/>
                          </a:cubicBezTo>
                          <a:cubicBezTo>
                            <a:pt x="326" y="162"/>
                            <a:pt x="326" y="158"/>
                            <a:pt x="326" y="226"/>
                          </a:cubicBezTo>
                          <a:cubicBezTo>
                            <a:pt x="326" y="226"/>
                            <a:pt x="169" y="155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grpSp>
                  <p:nvGrpSpPr>
                    <p:cNvPr id="228567" name="Group 96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39" y="1327"/>
                      <a:ext cx="582" cy="139"/>
                      <a:chOff x="614" y="2568"/>
                      <a:chExt cx="725" cy="139"/>
                    </a:xfrm>
                  </p:grpSpPr>
                  <p:sp>
                    <p:nvSpPr>
                      <p:cNvPr id="228579" name="AutoShape 97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3" y="2571"/>
                        <a:ext cx="732" cy="13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  <p:sp>
                    <p:nvSpPr>
                      <p:cNvPr id="228580" name="AutoShape 97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5" y="2587"/>
                        <a:ext cx="720" cy="103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</p:grpSp>
                <p:sp>
                  <p:nvSpPr>
                    <p:cNvPr id="228568" name="Rectangle 97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246" y="429"/>
                      <a:ext cx="70" cy="228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33"/>
                        </a:gs>
                        <a:gs pos="50000">
                          <a:srgbClr val="DDDDDD"/>
                        </a:gs>
                        <a:gs pos="100000">
                          <a:srgbClr val="333333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69" name="Freeform 973"/>
                    <p:cNvSpPr>
                      <a:spLocks/>
                    </p:cNvSpPr>
                    <p:nvPr/>
                  </p:nvSpPr>
                  <p:spPr bwMode="auto">
                    <a:xfrm>
                      <a:off x="5312" y="1007"/>
                      <a:ext cx="237" cy="213"/>
                    </a:xfrm>
                    <a:custGeom>
                      <a:avLst/>
                      <a:gdLst>
                        <a:gd name="T0" fmla="*/ 2 w 296"/>
                        <a:gd name="T1" fmla="*/ 0 h 256"/>
                        <a:gd name="T2" fmla="*/ 14 w 296"/>
                        <a:gd name="T3" fmla="*/ 10 h 256"/>
                        <a:gd name="T4" fmla="*/ 14 w 296"/>
                        <a:gd name="T5" fmla="*/ 19 h 256"/>
                        <a:gd name="T6" fmla="*/ 0 w 296"/>
                        <a:gd name="T7" fmla="*/ 7 h 256"/>
                        <a:gd name="T8" fmla="*/ 2 w 296"/>
                        <a:gd name="T9" fmla="*/ 0 h 25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6"/>
                        <a:gd name="T16" fmla="*/ 0 h 256"/>
                        <a:gd name="T17" fmla="*/ 296 w 296"/>
                        <a:gd name="T18" fmla="*/ 256 h 25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6" h="256">
                          <a:moveTo>
                            <a:pt x="4" y="0"/>
                          </a:moveTo>
                          <a:cubicBezTo>
                            <a:pt x="55" y="10"/>
                            <a:pt x="144" y="68"/>
                            <a:pt x="292" y="144"/>
                          </a:cubicBezTo>
                          <a:cubicBezTo>
                            <a:pt x="290" y="178"/>
                            <a:pt x="296" y="188"/>
                            <a:pt x="296" y="256"/>
                          </a:cubicBezTo>
                          <a:cubicBezTo>
                            <a:pt x="296" y="256"/>
                            <a:pt x="160" y="176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70" name="Freeform 974"/>
                    <p:cNvSpPr>
                      <a:spLocks/>
                    </p:cNvSpPr>
                    <p:nvPr/>
                  </p:nvSpPr>
                  <p:spPr bwMode="auto">
                    <a:xfrm>
                      <a:off x="5315" y="680"/>
                      <a:ext cx="244" cy="240"/>
                    </a:xfrm>
                    <a:custGeom>
                      <a:avLst/>
                      <a:gdLst>
                        <a:gd name="T0" fmla="*/ 0 w 304"/>
                        <a:gd name="T1" fmla="*/ 0 h 288"/>
                        <a:gd name="T2" fmla="*/ 14 w 304"/>
                        <a:gd name="T3" fmla="*/ 13 h 288"/>
                        <a:gd name="T4" fmla="*/ 13 w 304"/>
                        <a:gd name="T5" fmla="*/ 23 h 288"/>
                        <a:gd name="T6" fmla="*/ 2 w 304"/>
                        <a:gd name="T7" fmla="*/ 10 h 288"/>
                        <a:gd name="T8" fmla="*/ 0 w 304"/>
                        <a:gd name="T9" fmla="*/ 0 h 28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04"/>
                        <a:gd name="T16" fmla="*/ 0 h 288"/>
                        <a:gd name="T17" fmla="*/ 304 w 304"/>
                        <a:gd name="T18" fmla="*/ 288 h 28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04" h="288">
                          <a:moveTo>
                            <a:pt x="0" y="0"/>
                          </a:moveTo>
                          <a:cubicBezTo>
                            <a:pt x="51" y="10"/>
                            <a:pt x="148" y="76"/>
                            <a:pt x="304" y="164"/>
                          </a:cubicBezTo>
                          <a:cubicBezTo>
                            <a:pt x="302" y="198"/>
                            <a:pt x="284" y="220"/>
                            <a:pt x="284" y="288"/>
                          </a:cubicBezTo>
                          <a:cubicBezTo>
                            <a:pt x="284" y="288"/>
                            <a:pt x="163" y="179"/>
                            <a:pt x="8" y="124"/>
                          </a:cubicBezTo>
                          <a:cubicBezTo>
                            <a:pt x="8" y="72"/>
                            <a:pt x="0" y="17"/>
                            <a:pt x="0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71" name="Oval 97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15" y="2611"/>
                      <a:ext cx="50" cy="95"/>
                    </a:xfrm>
                    <a:prstGeom prst="ellipse">
                      <a:avLst/>
                    </a:prstGeom>
                    <a:solidFill>
                      <a:srgbClr val="3333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72" name="Freeform 976"/>
                    <p:cNvSpPr>
                      <a:spLocks/>
                    </p:cNvSpPr>
                    <p:nvPr/>
                  </p:nvSpPr>
                  <p:spPr bwMode="auto">
                    <a:xfrm>
                      <a:off x="5302" y="2614"/>
                      <a:ext cx="245" cy="200"/>
                    </a:xfrm>
                    <a:custGeom>
                      <a:avLst/>
                      <a:gdLst>
                        <a:gd name="T0" fmla="*/ 0 w 306"/>
                        <a:gd name="T1" fmla="*/ 9 h 240"/>
                        <a:gd name="T2" fmla="*/ 2 w 306"/>
                        <a:gd name="T3" fmla="*/ 19 h 240"/>
                        <a:gd name="T4" fmla="*/ 14 w 306"/>
                        <a:gd name="T5" fmla="*/ 9 h 240"/>
                        <a:gd name="T6" fmla="*/ 14 w 306"/>
                        <a:gd name="T7" fmla="*/ 0 h 240"/>
                        <a:gd name="T8" fmla="*/ 0 w 306"/>
                        <a:gd name="T9" fmla="*/ 9 h 24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06"/>
                        <a:gd name="T16" fmla="*/ 0 h 240"/>
                        <a:gd name="T17" fmla="*/ 306 w 306"/>
                        <a:gd name="T18" fmla="*/ 240 h 24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06" h="240">
                          <a:moveTo>
                            <a:pt x="0" y="106"/>
                          </a:moveTo>
                          <a:lnTo>
                            <a:pt x="2" y="240"/>
                          </a:lnTo>
                          <a:lnTo>
                            <a:pt x="306" y="110"/>
                          </a:lnTo>
                          <a:lnTo>
                            <a:pt x="300" y="0"/>
                          </a:lnTo>
                          <a:lnTo>
                            <a:pt x="0" y="106"/>
                          </a:lnTo>
                          <a:close/>
                        </a:path>
                      </a:pathLst>
                    </a:custGeom>
                    <a:solidFill>
                      <a:srgbClr val="3333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73" name="AutoShape 97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40" y="2675"/>
                      <a:ext cx="1196" cy="15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DDDDDD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74" name="AutoShape 97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2714"/>
                      <a:ext cx="1066" cy="7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chemeClr val="tx2"/>
                        </a:gs>
                        <a:gs pos="100000">
                          <a:schemeClr val="bg2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75" name="Oval 9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09" y="2382"/>
                      <a:ext cx="159" cy="142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76" name="Oval 9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89" y="2382"/>
                      <a:ext cx="159" cy="142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 eaLnBrk="1" hangingPunct="1"/>
                      <a:endParaRPr lang="tr-TR" altLang="tr-TR" sz="18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228577" name="Oval 9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8" y="2382"/>
                      <a:ext cx="159" cy="142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78" name="Rectangle 98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067" y="1837"/>
                      <a:ext cx="80" cy="759"/>
                    </a:xfrm>
                    <a:prstGeom prst="rect">
                      <a:avLst/>
                    </a:prstGeom>
                    <a:solidFill>
                      <a:srgbClr val="292929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</p:grpSp>
              <p:grpSp>
                <p:nvGrpSpPr>
                  <p:cNvPr id="228423" name="Group 983"/>
                  <p:cNvGrpSpPr>
                    <a:grpSpLocks/>
                  </p:cNvGrpSpPr>
                  <p:nvPr/>
                </p:nvGrpSpPr>
                <p:grpSpPr bwMode="auto">
                  <a:xfrm>
                    <a:off x="7924800" y="5303838"/>
                    <a:ext cx="227012" cy="481013"/>
                    <a:chOff x="4140" y="429"/>
                    <a:chExt cx="1425" cy="2396"/>
                  </a:xfrm>
                </p:grpSpPr>
                <p:sp>
                  <p:nvSpPr>
                    <p:cNvPr id="228523" name="Freeform 984"/>
                    <p:cNvSpPr>
                      <a:spLocks/>
                    </p:cNvSpPr>
                    <p:nvPr/>
                  </p:nvSpPr>
                  <p:spPr bwMode="auto">
                    <a:xfrm>
                      <a:off x="5268" y="433"/>
                      <a:ext cx="283" cy="2286"/>
                    </a:xfrm>
                    <a:custGeom>
                      <a:avLst/>
                      <a:gdLst>
                        <a:gd name="T0" fmla="*/ 3 w 354"/>
                        <a:gd name="T1" fmla="*/ 0 h 2742"/>
                        <a:gd name="T2" fmla="*/ 15 w 354"/>
                        <a:gd name="T3" fmla="*/ 27 h 2742"/>
                        <a:gd name="T4" fmla="*/ 15 w 354"/>
                        <a:gd name="T5" fmla="*/ 205 h 2742"/>
                        <a:gd name="T6" fmla="*/ 0 w 354"/>
                        <a:gd name="T7" fmla="*/ 215 h 2742"/>
                        <a:gd name="T8" fmla="*/ 3 w 354"/>
                        <a:gd name="T9" fmla="*/ 0 h 27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4"/>
                        <a:gd name="T16" fmla="*/ 0 h 2742"/>
                        <a:gd name="T17" fmla="*/ 354 w 354"/>
                        <a:gd name="T18" fmla="*/ 2742 h 27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4" h="2742">
                          <a:moveTo>
                            <a:pt x="63" y="0"/>
                          </a:moveTo>
                          <a:lnTo>
                            <a:pt x="354" y="339"/>
                          </a:lnTo>
                          <a:lnTo>
                            <a:pt x="346" y="2624"/>
                          </a:lnTo>
                          <a:lnTo>
                            <a:pt x="0" y="2742"/>
                          </a:lnTo>
                          <a:lnTo>
                            <a:pt x="6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rgbClr val="333333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24" name="Rectangle 98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429"/>
                      <a:ext cx="1046" cy="228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25" name="Freeform 986"/>
                    <p:cNvSpPr>
                      <a:spLocks/>
                    </p:cNvSpPr>
                    <p:nvPr/>
                  </p:nvSpPr>
                  <p:spPr bwMode="auto">
                    <a:xfrm>
                      <a:off x="5321" y="570"/>
                      <a:ext cx="169" cy="2115"/>
                    </a:xfrm>
                    <a:custGeom>
                      <a:avLst/>
                      <a:gdLst>
                        <a:gd name="T0" fmla="*/ 2 w 211"/>
                        <a:gd name="T1" fmla="*/ 0 h 2537"/>
                        <a:gd name="T2" fmla="*/ 9 w 211"/>
                        <a:gd name="T3" fmla="*/ 18 h 2537"/>
                        <a:gd name="T4" fmla="*/ 2 w 211"/>
                        <a:gd name="T5" fmla="*/ 196 h 2537"/>
                        <a:gd name="T6" fmla="*/ 2 w 211"/>
                        <a:gd name="T7" fmla="*/ 0 h 253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211"/>
                        <a:gd name="T13" fmla="*/ 0 h 2537"/>
                        <a:gd name="T14" fmla="*/ 211 w 211"/>
                        <a:gd name="T15" fmla="*/ 2537 h 2537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211" h="2537">
                          <a:moveTo>
                            <a:pt x="7" y="0"/>
                          </a:moveTo>
                          <a:cubicBezTo>
                            <a:pt x="7" y="0"/>
                            <a:pt x="57" y="28"/>
                            <a:pt x="211" y="218"/>
                          </a:cubicBezTo>
                          <a:cubicBezTo>
                            <a:pt x="0" y="1229"/>
                            <a:pt x="41" y="2537"/>
                            <a:pt x="7" y="2501"/>
                          </a:cubicBezTo>
                          <a:lnTo>
                            <a:pt x="7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808080"/>
                        </a:gs>
                        <a:gs pos="100000">
                          <a:srgbClr val="F8F8F8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26" name="Freeform 987"/>
                    <p:cNvSpPr>
                      <a:spLocks/>
                    </p:cNvSpPr>
                    <p:nvPr/>
                  </p:nvSpPr>
                  <p:spPr bwMode="auto">
                    <a:xfrm>
                      <a:off x="5284" y="1640"/>
                      <a:ext cx="263" cy="189"/>
                    </a:xfrm>
                    <a:custGeom>
                      <a:avLst/>
                      <a:gdLst>
                        <a:gd name="T0" fmla="*/ 2 w 328"/>
                        <a:gd name="T1" fmla="*/ 0 h 226"/>
                        <a:gd name="T2" fmla="*/ 14 w 328"/>
                        <a:gd name="T3" fmla="*/ 11 h 226"/>
                        <a:gd name="T4" fmla="*/ 14 w 328"/>
                        <a:gd name="T5" fmla="*/ 19 h 226"/>
                        <a:gd name="T6" fmla="*/ 0 w 328"/>
                        <a:gd name="T7" fmla="*/ 8 h 226"/>
                        <a:gd name="T8" fmla="*/ 2 w 328"/>
                        <a:gd name="T9" fmla="*/ 0 h 22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28"/>
                        <a:gd name="T16" fmla="*/ 0 h 226"/>
                        <a:gd name="T17" fmla="*/ 328 w 328"/>
                        <a:gd name="T18" fmla="*/ 226 h 22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28" h="226">
                          <a:moveTo>
                            <a:pt x="4" y="0"/>
                          </a:moveTo>
                          <a:cubicBezTo>
                            <a:pt x="60" y="10"/>
                            <a:pt x="182" y="74"/>
                            <a:pt x="328" y="128"/>
                          </a:cubicBezTo>
                          <a:cubicBezTo>
                            <a:pt x="326" y="162"/>
                            <a:pt x="326" y="158"/>
                            <a:pt x="326" y="226"/>
                          </a:cubicBezTo>
                          <a:cubicBezTo>
                            <a:pt x="326" y="226"/>
                            <a:pt x="169" y="155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27" name="Rectangle 98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690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grpSp>
                  <p:nvGrpSpPr>
                    <p:cNvPr id="228528" name="Group 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49" y="668"/>
                      <a:ext cx="581" cy="145"/>
                      <a:chOff x="614" y="2568"/>
                      <a:chExt cx="725" cy="139"/>
                    </a:xfrm>
                  </p:grpSpPr>
                  <p:sp>
                    <p:nvSpPr>
                      <p:cNvPr id="228553" name="AutoShape 99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3" y="2566"/>
                        <a:ext cx="721" cy="14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  <p:sp>
                    <p:nvSpPr>
                      <p:cNvPr id="228554" name="AutoShape 99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5" y="2581"/>
                        <a:ext cx="696" cy="11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</p:grpSp>
                <p:sp>
                  <p:nvSpPr>
                    <p:cNvPr id="228529" name="Rectangle 99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20" y="1022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grpSp>
                  <p:nvGrpSpPr>
                    <p:cNvPr id="228530" name="Group 99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47" y="994"/>
                      <a:ext cx="581" cy="134"/>
                      <a:chOff x="614" y="2568"/>
                      <a:chExt cx="725" cy="139"/>
                    </a:xfrm>
                  </p:grpSpPr>
                  <p:sp>
                    <p:nvSpPr>
                      <p:cNvPr id="228551" name="AutoShape 99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5" y="2564"/>
                        <a:ext cx="721" cy="13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  <p:sp>
                    <p:nvSpPr>
                      <p:cNvPr id="228552" name="AutoShape 99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8" y="2581"/>
                        <a:ext cx="696" cy="107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</p:grpSp>
                <p:sp>
                  <p:nvSpPr>
                    <p:cNvPr id="228531" name="Rectangle 9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20" y="1354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32" name="Rectangle 9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30" y="1655"/>
                      <a:ext cx="598" cy="47"/>
                    </a:xfrm>
                    <a:prstGeom prst="rect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grpSp>
                  <p:nvGrpSpPr>
                    <p:cNvPr id="228533" name="Group 9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35" y="1627"/>
                      <a:ext cx="582" cy="151"/>
                      <a:chOff x="614" y="2568"/>
                      <a:chExt cx="725" cy="139"/>
                    </a:xfrm>
                  </p:grpSpPr>
                  <p:sp>
                    <p:nvSpPr>
                      <p:cNvPr id="228549" name="AutoShape 99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8" y="2586"/>
                        <a:ext cx="720" cy="12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  <p:sp>
                    <p:nvSpPr>
                      <p:cNvPr id="228550" name="AutoShape 100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30" y="2586"/>
                        <a:ext cx="695" cy="109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</p:grpSp>
                <p:sp>
                  <p:nvSpPr>
                    <p:cNvPr id="228534" name="Freeform 1001"/>
                    <p:cNvSpPr>
                      <a:spLocks/>
                    </p:cNvSpPr>
                    <p:nvPr/>
                  </p:nvSpPr>
                  <p:spPr bwMode="auto">
                    <a:xfrm>
                      <a:off x="5288" y="1354"/>
                      <a:ext cx="263" cy="188"/>
                    </a:xfrm>
                    <a:custGeom>
                      <a:avLst/>
                      <a:gdLst>
                        <a:gd name="T0" fmla="*/ 2 w 328"/>
                        <a:gd name="T1" fmla="*/ 0 h 226"/>
                        <a:gd name="T2" fmla="*/ 14 w 328"/>
                        <a:gd name="T3" fmla="*/ 10 h 226"/>
                        <a:gd name="T4" fmla="*/ 14 w 328"/>
                        <a:gd name="T5" fmla="*/ 17 h 226"/>
                        <a:gd name="T6" fmla="*/ 0 w 328"/>
                        <a:gd name="T7" fmla="*/ 7 h 226"/>
                        <a:gd name="T8" fmla="*/ 2 w 328"/>
                        <a:gd name="T9" fmla="*/ 0 h 22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28"/>
                        <a:gd name="T16" fmla="*/ 0 h 226"/>
                        <a:gd name="T17" fmla="*/ 328 w 328"/>
                        <a:gd name="T18" fmla="*/ 226 h 22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28" h="226">
                          <a:moveTo>
                            <a:pt x="4" y="0"/>
                          </a:moveTo>
                          <a:cubicBezTo>
                            <a:pt x="60" y="10"/>
                            <a:pt x="182" y="74"/>
                            <a:pt x="328" y="128"/>
                          </a:cubicBezTo>
                          <a:cubicBezTo>
                            <a:pt x="326" y="162"/>
                            <a:pt x="326" y="158"/>
                            <a:pt x="326" y="226"/>
                          </a:cubicBezTo>
                          <a:cubicBezTo>
                            <a:pt x="326" y="226"/>
                            <a:pt x="169" y="155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grpSp>
                  <p:nvGrpSpPr>
                    <p:cNvPr id="228535" name="Group 100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739" y="1327"/>
                      <a:ext cx="582" cy="139"/>
                      <a:chOff x="614" y="2568"/>
                      <a:chExt cx="725" cy="139"/>
                    </a:xfrm>
                  </p:grpSpPr>
                  <p:sp>
                    <p:nvSpPr>
                      <p:cNvPr id="228547" name="AutoShape 100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13" y="2571"/>
                        <a:ext cx="732" cy="134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solidFill>
                        <a:schemeClr val="tx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  <p:sp>
                    <p:nvSpPr>
                      <p:cNvPr id="228548" name="AutoShape 100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625" y="2587"/>
                        <a:ext cx="720" cy="103"/>
                      </a:xfrm>
                      <a:prstGeom prst="roundRect">
                        <a:avLst>
                          <a:gd name="adj" fmla="val 50000"/>
                        </a:avLst>
                      </a:prstGeom>
                      <a:gradFill rotWithShape="1">
                        <a:gsLst>
                          <a:gs pos="0">
                            <a:srgbClr val="0000FF"/>
                          </a:gs>
                          <a:gs pos="50000">
                            <a:srgbClr val="99CCFF"/>
                          </a:gs>
                          <a:gs pos="100000">
                            <a:srgbClr val="0000FF"/>
                          </a:gs>
                        </a:gsLst>
                        <a:lin ang="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>
                        <a:lvl1pPr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1pPr>
                        <a:lvl2pPr marL="742950" indent="-28575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2pPr>
                        <a:lvl3pPr marL="11430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3pPr>
                        <a:lvl4pPr marL="16002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4pPr>
                        <a:lvl5pPr marL="2057400" indent="-228600"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5pPr>
                        <a:lvl6pPr marL="25146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6pPr>
                        <a:lvl7pPr marL="29718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7pPr>
                        <a:lvl8pPr marL="34290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8pPr>
                        <a:lvl9pPr marL="3886200" indent="-228600" eaLnBrk="0" fontAlgn="base" hangingPunct="0">
                          <a:spcBef>
                            <a:spcPct val="20000"/>
                          </a:spcBef>
                          <a:spcAft>
                            <a:spcPct val="0"/>
                          </a:spcAft>
                          <a:buClr>
                            <a:schemeClr val="accent2"/>
                          </a:buClr>
                          <a:buSzPct val="85000"/>
                          <a:buFont typeface="ZapfDingbats" pitchFamily="82" charset="2"/>
                          <a:defRPr sz="2000"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  <a:ea typeface="MS PGothic" panose="020B0600070205080204" pitchFamily="34" charset="-128"/>
                          </a:defRPr>
                        </a:lvl9pPr>
                      </a:lstStyle>
                      <a:p>
                        <a:endParaRPr lang="tr-TR" altLang="tr-TR"/>
                      </a:p>
                    </p:txBody>
                  </p:sp>
                </p:grpSp>
                <p:sp>
                  <p:nvSpPr>
                    <p:cNvPr id="228536" name="Rectangle 10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246" y="429"/>
                      <a:ext cx="70" cy="228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33"/>
                        </a:gs>
                        <a:gs pos="50000">
                          <a:srgbClr val="DDDDDD"/>
                        </a:gs>
                        <a:gs pos="100000">
                          <a:srgbClr val="333333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37" name="Freeform 1006"/>
                    <p:cNvSpPr>
                      <a:spLocks/>
                    </p:cNvSpPr>
                    <p:nvPr/>
                  </p:nvSpPr>
                  <p:spPr bwMode="auto">
                    <a:xfrm>
                      <a:off x="5312" y="1007"/>
                      <a:ext cx="237" cy="213"/>
                    </a:xfrm>
                    <a:custGeom>
                      <a:avLst/>
                      <a:gdLst>
                        <a:gd name="T0" fmla="*/ 2 w 296"/>
                        <a:gd name="T1" fmla="*/ 0 h 256"/>
                        <a:gd name="T2" fmla="*/ 14 w 296"/>
                        <a:gd name="T3" fmla="*/ 10 h 256"/>
                        <a:gd name="T4" fmla="*/ 14 w 296"/>
                        <a:gd name="T5" fmla="*/ 19 h 256"/>
                        <a:gd name="T6" fmla="*/ 0 w 296"/>
                        <a:gd name="T7" fmla="*/ 7 h 256"/>
                        <a:gd name="T8" fmla="*/ 2 w 296"/>
                        <a:gd name="T9" fmla="*/ 0 h 25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6"/>
                        <a:gd name="T16" fmla="*/ 0 h 256"/>
                        <a:gd name="T17" fmla="*/ 296 w 296"/>
                        <a:gd name="T18" fmla="*/ 256 h 25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6" h="256">
                          <a:moveTo>
                            <a:pt x="4" y="0"/>
                          </a:moveTo>
                          <a:cubicBezTo>
                            <a:pt x="55" y="10"/>
                            <a:pt x="144" y="68"/>
                            <a:pt x="292" y="144"/>
                          </a:cubicBezTo>
                          <a:cubicBezTo>
                            <a:pt x="290" y="178"/>
                            <a:pt x="296" y="188"/>
                            <a:pt x="296" y="256"/>
                          </a:cubicBezTo>
                          <a:cubicBezTo>
                            <a:pt x="296" y="256"/>
                            <a:pt x="160" y="176"/>
                            <a:pt x="0" y="100"/>
                          </a:cubicBezTo>
                          <a:cubicBezTo>
                            <a:pt x="0" y="48"/>
                            <a:pt x="4" y="17"/>
                            <a:pt x="4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38" name="Freeform 1007"/>
                    <p:cNvSpPr>
                      <a:spLocks/>
                    </p:cNvSpPr>
                    <p:nvPr/>
                  </p:nvSpPr>
                  <p:spPr bwMode="auto">
                    <a:xfrm>
                      <a:off x="5315" y="680"/>
                      <a:ext cx="244" cy="240"/>
                    </a:xfrm>
                    <a:custGeom>
                      <a:avLst/>
                      <a:gdLst>
                        <a:gd name="T0" fmla="*/ 0 w 304"/>
                        <a:gd name="T1" fmla="*/ 0 h 288"/>
                        <a:gd name="T2" fmla="*/ 14 w 304"/>
                        <a:gd name="T3" fmla="*/ 13 h 288"/>
                        <a:gd name="T4" fmla="*/ 13 w 304"/>
                        <a:gd name="T5" fmla="*/ 23 h 288"/>
                        <a:gd name="T6" fmla="*/ 2 w 304"/>
                        <a:gd name="T7" fmla="*/ 10 h 288"/>
                        <a:gd name="T8" fmla="*/ 0 w 304"/>
                        <a:gd name="T9" fmla="*/ 0 h 28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04"/>
                        <a:gd name="T16" fmla="*/ 0 h 288"/>
                        <a:gd name="T17" fmla="*/ 304 w 304"/>
                        <a:gd name="T18" fmla="*/ 288 h 28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04" h="288">
                          <a:moveTo>
                            <a:pt x="0" y="0"/>
                          </a:moveTo>
                          <a:cubicBezTo>
                            <a:pt x="51" y="10"/>
                            <a:pt x="148" y="76"/>
                            <a:pt x="304" y="164"/>
                          </a:cubicBezTo>
                          <a:cubicBezTo>
                            <a:pt x="302" y="198"/>
                            <a:pt x="284" y="220"/>
                            <a:pt x="284" y="288"/>
                          </a:cubicBezTo>
                          <a:cubicBezTo>
                            <a:pt x="284" y="288"/>
                            <a:pt x="163" y="179"/>
                            <a:pt x="8" y="124"/>
                          </a:cubicBezTo>
                          <a:cubicBezTo>
                            <a:pt x="8" y="72"/>
                            <a:pt x="0" y="17"/>
                            <a:pt x="0" y="0"/>
                          </a:cubicBez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29292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39" name="Oval 100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515" y="2611"/>
                      <a:ext cx="50" cy="95"/>
                    </a:xfrm>
                    <a:prstGeom prst="ellipse">
                      <a:avLst/>
                    </a:prstGeom>
                    <a:solidFill>
                      <a:srgbClr val="3333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40" name="Freeform 1009"/>
                    <p:cNvSpPr>
                      <a:spLocks/>
                    </p:cNvSpPr>
                    <p:nvPr/>
                  </p:nvSpPr>
                  <p:spPr bwMode="auto">
                    <a:xfrm>
                      <a:off x="5302" y="2614"/>
                      <a:ext cx="245" cy="200"/>
                    </a:xfrm>
                    <a:custGeom>
                      <a:avLst/>
                      <a:gdLst>
                        <a:gd name="T0" fmla="*/ 0 w 306"/>
                        <a:gd name="T1" fmla="*/ 9 h 240"/>
                        <a:gd name="T2" fmla="*/ 2 w 306"/>
                        <a:gd name="T3" fmla="*/ 19 h 240"/>
                        <a:gd name="T4" fmla="*/ 14 w 306"/>
                        <a:gd name="T5" fmla="*/ 9 h 240"/>
                        <a:gd name="T6" fmla="*/ 14 w 306"/>
                        <a:gd name="T7" fmla="*/ 0 h 240"/>
                        <a:gd name="T8" fmla="*/ 0 w 306"/>
                        <a:gd name="T9" fmla="*/ 9 h 24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06"/>
                        <a:gd name="T16" fmla="*/ 0 h 240"/>
                        <a:gd name="T17" fmla="*/ 306 w 306"/>
                        <a:gd name="T18" fmla="*/ 240 h 24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06" h="240">
                          <a:moveTo>
                            <a:pt x="0" y="106"/>
                          </a:moveTo>
                          <a:lnTo>
                            <a:pt x="2" y="240"/>
                          </a:lnTo>
                          <a:lnTo>
                            <a:pt x="306" y="110"/>
                          </a:lnTo>
                          <a:lnTo>
                            <a:pt x="300" y="0"/>
                          </a:lnTo>
                          <a:lnTo>
                            <a:pt x="0" y="106"/>
                          </a:lnTo>
                          <a:close/>
                        </a:path>
                      </a:pathLst>
                    </a:custGeom>
                    <a:solidFill>
                      <a:srgbClr val="3333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41" name="AutoShape 101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40" y="2675"/>
                      <a:ext cx="1196" cy="15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DDDDDD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42" name="AutoShape 101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" y="2714"/>
                      <a:ext cx="1066" cy="7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chemeClr val="tx2"/>
                        </a:gs>
                        <a:gs pos="100000">
                          <a:schemeClr val="bg2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43" name="Oval 101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09" y="2382"/>
                      <a:ext cx="159" cy="142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44" name="Oval 101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89" y="2382"/>
                      <a:ext cx="159" cy="142"/>
                    </a:xfrm>
                    <a:prstGeom prst="ellipse">
                      <a:avLst/>
                    </a:prstGeom>
                    <a:solidFill>
                      <a:srgbClr val="FF000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algn="ctr" eaLnBrk="1" hangingPunct="1"/>
                      <a:endParaRPr lang="tr-TR" altLang="tr-TR" sz="1800">
                        <a:solidFill>
                          <a:srgbClr val="FF0000"/>
                        </a:solidFill>
                      </a:endParaRPr>
                    </a:p>
                  </p:txBody>
                </p:sp>
                <p:sp>
                  <p:nvSpPr>
                    <p:cNvPr id="228545" name="Oval 101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58" y="2382"/>
                      <a:ext cx="159" cy="142"/>
                    </a:xfrm>
                    <a:prstGeom prst="ellipse">
                      <a:avLst/>
                    </a:prstGeom>
                    <a:solidFill>
                      <a:srgbClr val="33CC3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  <p:sp>
                  <p:nvSpPr>
                    <p:cNvPr id="228546" name="Rectangle 10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067" y="1837"/>
                      <a:ext cx="80" cy="759"/>
                    </a:xfrm>
                    <a:prstGeom prst="rect">
                      <a:avLst/>
                    </a:prstGeom>
                    <a:solidFill>
                      <a:srgbClr val="292929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pitchFamily="8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endParaRPr lang="tr-TR" altLang="tr-TR"/>
                    </a:p>
                  </p:txBody>
                </p:sp>
              </p:grpSp>
              <p:grpSp>
                <p:nvGrpSpPr>
                  <p:cNvPr id="228424" name="Group 1016"/>
                  <p:cNvGrpSpPr>
                    <a:grpSpLocks/>
                  </p:cNvGrpSpPr>
                  <p:nvPr/>
                </p:nvGrpSpPr>
                <p:grpSpPr bwMode="auto">
                  <a:xfrm>
                    <a:off x="5302250" y="2043113"/>
                    <a:ext cx="534987" cy="407988"/>
                    <a:chOff x="877" y="1008"/>
                    <a:chExt cx="2747" cy="2591"/>
                  </a:xfrm>
                </p:grpSpPr>
                <p:pic>
                  <p:nvPicPr>
                    <p:cNvPr id="228500" name="Picture 1017" descr="antenna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3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501" name="Picture 1018" descr="laptop_keyboar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4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502" name="Freeform 1019"/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pic>
                  <p:nvPicPr>
                    <p:cNvPr id="228503" name="Picture 1020" descr="screen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5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504" name="Freeform 1021"/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05" name="Freeform 1022"/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06" name="Freeform 1023"/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07" name="Freeform 1024"/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08" name="Freeform 1025"/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09" name="Freeform 1026"/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grpSp>
                  <p:nvGrpSpPr>
                    <p:cNvPr id="228510" name="Group 102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228517" name="Freeform 10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18" name="Freeform 10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19" name="Freeform 10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20" name="Freeform 10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21" name="Freeform 10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522" name="Freeform 10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511" name="Freeform 1034"/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12" name="Freeform 1035"/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13" name="Freeform 1036"/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14" name="Freeform 1037"/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15" name="Freeform 1038"/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516" name="Freeform 1039"/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25" name="Group 1064"/>
                  <p:cNvGrpSpPr>
                    <a:grpSpLocks/>
                  </p:cNvGrpSpPr>
                  <p:nvPr/>
                </p:nvGrpSpPr>
                <p:grpSpPr bwMode="auto">
                  <a:xfrm>
                    <a:off x="6872288" y="5486400"/>
                    <a:ext cx="474662" cy="407988"/>
                    <a:chOff x="877" y="1008"/>
                    <a:chExt cx="2747" cy="2591"/>
                  </a:xfrm>
                </p:grpSpPr>
                <p:pic>
                  <p:nvPicPr>
                    <p:cNvPr id="228477" name="Picture 1065" descr="antenna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478" name="Picture 1066" descr="laptop_keyboar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7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79" name="Freeform 1067"/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pic>
                  <p:nvPicPr>
                    <p:cNvPr id="228480" name="Picture 1068" descr="screen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81" name="Freeform 1069"/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82" name="Freeform 1070"/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83" name="Freeform 1071"/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84" name="Freeform 1072"/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85" name="Freeform 1073"/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86" name="Freeform 1074"/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grpSp>
                  <p:nvGrpSpPr>
                    <p:cNvPr id="228487" name="Group 107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228494" name="Freeform 107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95" name="Freeform 107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96" name="Freeform 107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97" name="Freeform 107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98" name="Freeform 10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99" name="Freeform 10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488" name="Freeform 1082"/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89" name="Freeform 1083"/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90" name="Freeform 1084"/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91" name="Freeform 1085"/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92" name="Freeform 1086"/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93" name="Freeform 1087"/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26" name="Group 1114"/>
                  <p:cNvGrpSpPr>
                    <a:grpSpLocks/>
                  </p:cNvGrpSpPr>
                  <p:nvPr/>
                </p:nvGrpSpPr>
                <p:grpSpPr bwMode="auto">
                  <a:xfrm>
                    <a:off x="5561013" y="3041650"/>
                    <a:ext cx="444500" cy="407988"/>
                    <a:chOff x="877" y="1008"/>
                    <a:chExt cx="2747" cy="2591"/>
                  </a:xfrm>
                </p:grpSpPr>
                <p:pic>
                  <p:nvPicPr>
                    <p:cNvPr id="228454" name="Picture 1115" descr="antenna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9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455" name="Picture 1116" descr="laptop_keyboar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20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56" name="Freeform 1117"/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pic>
                  <p:nvPicPr>
                    <p:cNvPr id="228457" name="Picture 1118" descr="screen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21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58" name="Freeform 1119"/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59" name="Freeform 1120"/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60" name="Freeform 1121"/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61" name="Freeform 1122"/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62" name="Freeform 1123"/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63" name="Freeform 1124"/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grpSp>
                  <p:nvGrpSpPr>
                    <p:cNvPr id="228464" name="Group 112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228471" name="Freeform 11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72" name="Freeform 11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73" name="Freeform 11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74" name="Freeform 11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75" name="Freeform 11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76" name="Freeform 11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465" name="Freeform 1132"/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66" name="Freeform 1133"/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67" name="Freeform 1134"/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68" name="Freeform 1135"/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69" name="Freeform 1136"/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70" name="Freeform 1137"/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27" name="Group 1139"/>
                  <p:cNvGrpSpPr>
                    <a:grpSpLocks/>
                  </p:cNvGrpSpPr>
                  <p:nvPr/>
                </p:nvGrpSpPr>
                <p:grpSpPr bwMode="auto">
                  <a:xfrm flipH="1">
                    <a:off x="5940425" y="3222625"/>
                    <a:ext cx="414337" cy="373063"/>
                    <a:chOff x="2839" y="3501"/>
                    <a:chExt cx="755" cy="803"/>
                  </a:xfrm>
                </p:grpSpPr>
                <p:pic>
                  <p:nvPicPr>
                    <p:cNvPr id="228452" name="Picture 1140" descr="desktop_computer_stylized_medium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2839" y="3501"/>
                      <a:ext cx="755" cy="8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53" name="Freeform 1141"/>
                    <p:cNvSpPr>
                      <a:spLocks/>
                    </p:cNvSpPr>
                    <p:nvPr/>
                  </p:nvSpPr>
                  <p:spPr bwMode="auto">
                    <a:xfrm>
                      <a:off x="2916" y="3578"/>
                      <a:ext cx="356" cy="368"/>
                    </a:xfrm>
                    <a:custGeom>
                      <a:avLst/>
                      <a:gdLst>
                        <a:gd name="T0" fmla="*/ 0 w 356"/>
                        <a:gd name="T1" fmla="*/ 0 h 368"/>
                        <a:gd name="T2" fmla="*/ 300 w 356"/>
                        <a:gd name="T3" fmla="*/ 14 h 368"/>
                        <a:gd name="T4" fmla="*/ 356 w 356"/>
                        <a:gd name="T5" fmla="*/ 294 h 368"/>
                        <a:gd name="T6" fmla="*/ 78 w 356"/>
                        <a:gd name="T7" fmla="*/ 368 h 368"/>
                        <a:gd name="T8" fmla="*/ 0 w 356"/>
                        <a:gd name="T9" fmla="*/ 0 h 36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356"/>
                        <a:gd name="T16" fmla="*/ 0 h 368"/>
                        <a:gd name="T17" fmla="*/ 356 w 356"/>
                        <a:gd name="T18" fmla="*/ 368 h 36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356" h="368">
                          <a:moveTo>
                            <a:pt x="0" y="0"/>
                          </a:moveTo>
                          <a:lnTo>
                            <a:pt x="300" y="14"/>
                          </a:lnTo>
                          <a:lnTo>
                            <a:pt x="356" y="294"/>
                          </a:lnTo>
                          <a:lnTo>
                            <a:pt x="78" y="36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chemeClr val="bg1"/>
                        </a:gs>
                      </a:gsLst>
                      <a:lin ang="27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 cap="flat" cmpd="sng">
                          <a:solidFill>
                            <a:srgbClr val="000000"/>
                          </a:solidFill>
                          <a:prstDash val="solid"/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/>
                    <a:p>
                      <a:endParaRPr lang="tr-TR"/>
                    </a:p>
                  </p:txBody>
                </p:sp>
              </p:grpSp>
              <p:grpSp>
                <p:nvGrpSpPr>
                  <p:cNvPr id="228428" name="Group 1142"/>
                  <p:cNvGrpSpPr>
                    <a:grpSpLocks/>
                  </p:cNvGrpSpPr>
                  <p:nvPr/>
                </p:nvGrpSpPr>
                <p:grpSpPr bwMode="auto">
                  <a:xfrm>
                    <a:off x="7307263" y="5422900"/>
                    <a:ext cx="474662" cy="407988"/>
                    <a:chOff x="877" y="1008"/>
                    <a:chExt cx="2747" cy="2591"/>
                  </a:xfrm>
                </p:grpSpPr>
                <p:pic>
                  <p:nvPicPr>
                    <p:cNvPr id="228429" name="Picture 1143" descr="antenna_stylize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6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877" y="1008"/>
                      <a:ext cx="2725" cy="142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pic>
                  <p:nvPicPr>
                    <p:cNvPr id="228430" name="Picture 1144" descr="laptop_keyboard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7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 rot="109064" flipH="1">
                      <a:off x="1009" y="2586"/>
                      <a:ext cx="2245" cy="101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31" name="Freeform 1145"/>
                    <p:cNvSpPr>
                      <a:spLocks/>
                    </p:cNvSpPr>
                    <p:nvPr/>
                  </p:nvSpPr>
                  <p:spPr bwMode="auto">
                    <a:xfrm>
                      <a:off x="1753" y="1603"/>
                      <a:ext cx="1807" cy="1322"/>
                    </a:xfrm>
                    <a:custGeom>
                      <a:avLst/>
                      <a:gdLst>
                        <a:gd name="T0" fmla="*/ 1 w 2982"/>
                        <a:gd name="T1" fmla="*/ 0 h 2442"/>
                        <a:gd name="T2" fmla="*/ 0 w 2982"/>
                        <a:gd name="T3" fmla="*/ 1 h 2442"/>
                        <a:gd name="T4" fmla="*/ 2 w 2982"/>
                        <a:gd name="T5" fmla="*/ 1 h 2442"/>
                        <a:gd name="T6" fmla="*/ 2 w 2982"/>
                        <a:gd name="T7" fmla="*/ 1 h 2442"/>
                        <a:gd name="T8" fmla="*/ 1 w 2982"/>
                        <a:gd name="T9" fmla="*/ 0 h 244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982"/>
                        <a:gd name="T16" fmla="*/ 0 h 2442"/>
                        <a:gd name="T17" fmla="*/ 2982 w 2982"/>
                        <a:gd name="T18" fmla="*/ 2442 h 244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982" h="2442">
                          <a:moveTo>
                            <a:pt x="540" y="0"/>
                          </a:moveTo>
                          <a:lnTo>
                            <a:pt x="0" y="1734"/>
                          </a:lnTo>
                          <a:lnTo>
                            <a:pt x="2394" y="2442"/>
                          </a:lnTo>
                          <a:lnTo>
                            <a:pt x="2982" y="318"/>
                          </a:lnTo>
                          <a:lnTo>
                            <a:pt x="54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pic>
                  <p:nvPicPr>
                    <p:cNvPr id="228432" name="Picture 1146" descr="screen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18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/>
                    <a:stretch>
                      <a:fillRect/>
                    </a:stretch>
                  </p:blipFill>
                  <p:spPr bwMode="auto">
                    <a:xfrm>
                      <a:off x="1842" y="1637"/>
                      <a:ext cx="1642" cy="120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</p:pic>
                <p:sp>
                  <p:nvSpPr>
                    <p:cNvPr id="228433" name="Freeform 1147"/>
                    <p:cNvSpPr>
                      <a:spLocks/>
                    </p:cNvSpPr>
                    <p:nvPr/>
                  </p:nvSpPr>
                  <p:spPr bwMode="auto">
                    <a:xfrm>
                      <a:off x="2082" y="1564"/>
                      <a:ext cx="1531" cy="246"/>
                    </a:xfrm>
                    <a:custGeom>
                      <a:avLst/>
                      <a:gdLst>
                        <a:gd name="T0" fmla="*/ 1 w 2528"/>
                        <a:gd name="T1" fmla="*/ 0 h 455"/>
                        <a:gd name="T2" fmla="*/ 2 w 2528"/>
                        <a:gd name="T3" fmla="*/ 1 h 455"/>
                        <a:gd name="T4" fmla="*/ 2 w 2528"/>
                        <a:gd name="T5" fmla="*/ 1 h 455"/>
                        <a:gd name="T6" fmla="*/ 0 w 2528"/>
                        <a:gd name="T7" fmla="*/ 1 h 455"/>
                        <a:gd name="T8" fmla="*/ 1 w 2528"/>
                        <a:gd name="T9" fmla="*/ 0 h 45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28"/>
                        <a:gd name="T16" fmla="*/ 0 h 455"/>
                        <a:gd name="T17" fmla="*/ 2528 w 2528"/>
                        <a:gd name="T18" fmla="*/ 455 h 45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28" h="455">
                          <a:moveTo>
                            <a:pt x="14" y="0"/>
                          </a:moveTo>
                          <a:lnTo>
                            <a:pt x="2528" y="341"/>
                          </a:lnTo>
                          <a:lnTo>
                            <a:pt x="2480" y="455"/>
                          </a:lnTo>
                          <a:lnTo>
                            <a:pt x="0" y="86"/>
                          </a:lnTo>
                          <a:lnTo>
                            <a:pt x="14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EAEAEA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34" name="Freeform 1148"/>
                    <p:cNvSpPr>
                      <a:spLocks/>
                    </p:cNvSpPr>
                    <p:nvPr/>
                  </p:nvSpPr>
                  <p:spPr bwMode="auto">
                    <a:xfrm>
                      <a:off x="1737" y="1562"/>
                      <a:ext cx="425" cy="1024"/>
                    </a:xfrm>
                    <a:custGeom>
                      <a:avLst/>
                      <a:gdLst>
                        <a:gd name="T0" fmla="*/ 1 w 702"/>
                        <a:gd name="T1" fmla="*/ 0 h 1893"/>
                        <a:gd name="T2" fmla="*/ 0 w 702"/>
                        <a:gd name="T3" fmla="*/ 1 h 1893"/>
                        <a:gd name="T4" fmla="*/ 1 w 702"/>
                        <a:gd name="T5" fmla="*/ 1 h 1893"/>
                        <a:gd name="T6" fmla="*/ 1 w 702"/>
                        <a:gd name="T7" fmla="*/ 1 h 1893"/>
                        <a:gd name="T8" fmla="*/ 1 w 702"/>
                        <a:gd name="T9" fmla="*/ 0 h 189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02"/>
                        <a:gd name="T16" fmla="*/ 0 h 1893"/>
                        <a:gd name="T17" fmla="*/ 702 w 702"/>
                        <a:gd name="T18" fmla="*/ 1893 h 189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02" h="1893">
                          <a:moveTo>
                            <a:pt x="579" y="0"/>
                          </a:moveTo>
                          <a:lnTo>
                            <a:pt x="0" y="1869"/>
                          </a:lnTo>
                          <a:lnTo>
                            <a:pt x="114" y="1893"/>
                          </a:lnTo>
                          <a:lnTo>
                            <a:pt x="702" y="51"/>
                          </a:lnTo>
                          <a:lnTo>
                            <a:pt x="579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35" name="Freeform 1149"/>
                    <p:cNvSpPr>
                      <a:spLocks/>
                    </p:cNvSpPr>
                    <p:nvPr/>
                  </p:nvSpPr>
                  <p:spPr bwMode="auto">
                    <a:xfrm>
                      <a:off x="3144" y="1745"/>
                      <a:ext cx="458" cy="1182"/>
                    </a:xfrm>
                    <a:custGeom>
                      <a:avLst/>
                      <a:gdLst>
                        <a:gd name="T0" fmla="*/ 1 w 756"/>
                        <a:gd name="T1" fmla="*/ 0 h 2184"/>
                        <a:gd name="T2" fmla="*/ 1 w 756"/>
                        <a:gd name="T3" fmla="*/ 1 h 2184"/>
                        <a:gd name="T4" fmla="*/ 0 w 756"/>
                        <a:gd name="T5" fmla="*/ 1 h 2184"/>
                        <a:gd name="T6" fmla="*/ 1 w 756"/>
                        <a:gd name="T7" fmla="*/ 1 h 2184"/>
                        <a:gd name="T8" fmla="*/ 1 w 756"/>
                        <a:gd name="T9" fmla="*/ 0 h 218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6"/>
                        <a:gd name="T16" fmla="*/ 0 h 2184"/>
                        <a:gd name="T17" fmla="*/ 756 w 756"/>
                        <a:gd name="T18" fmla="*/ 2184 h 218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6" h="2184">
                          <a:moveTo>
                            <a:pt x="756" y="0"/>
                          </a:moveTo>
                          <a:lnTo>
                            <a:pt x="138" y="2184"/>
                          </a:lnTo>
                          <a:lnTo>
                            <a:pt x="0" y="2148"/>
                          </a:lnTo>
                          <a:lnTo>
                            <a:pt x="606" y="78"/>
                          </a:lnTo>
                          <a:lnTo>
                            <a:pt x="756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DDDDDD"/>
                        </a:gs>
                        <a:gs pos="100000">
                          <a:schemeClr val="bg1"/>
                        </a:gs>
                      </a:gsLst>
                      <a:lin ang="54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36" name="Freeform 1150"/>
                    <p:cNvSpPr>
                      <a:spLocks/>
                    </p:cNvSpPr>
                    <p:nvPr/>
                  </p:nvSpPr>
                  <p:spPr bwMode="auto">
                    <a:xfrm>
                      <a:off x="1732" y="2534"/>
                      <a:ext cx="1680" cy="399"/>
                    </a:xfrm>
                    <a:custGeom>
                      <a:avLst/>
                      <a:gdLst>
                        <a:gd name="T0" fmla="*/ 1 w 2773"/>
                        <a:gd name="T1" fmla="*/ 0 h 738"/>
                        <a:gd name="T2" fmla="*/ 0 w 2773"/>
                        <a:gd name="T3" fmla="*/ 1 h 738"/>
                        <a:gd name="T4" fmla="*/ 2 w 2773"/>
                        <a:gd name="T5" fmla="*/ 1 h 738"/>
                        <a:gd name="T6" fmla="*/ 2 w 2773"/>
                        <a:gd name="T7" fmla="*/ 1 h 738"/>
                        <a:gd name="T8" fmla="*/ 1 w 2773"/>
                        <a:gd name="T9" fmla="*/ 0 h 738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773"/>
                        <a:gd name="T16" fmla="*/ 0 h 738"/>
                        <a:gd name="T17" fmla="*/ 2773 w 2773"/>
                        <a:gd name="T18" fmla="*/ 738 h 738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773" h="738">
                          <a:moveTo>
                            <a:pt x="33" y="0"/>
                          </a:moveTo>
                          <a:lnTo>
                            <a:pt x="0" y="99"/>
                          </a:lnTo>
                          <a:lnTo>
                            <a:pt x="2436" y="738"/>
                          </a:lnTo>
                          <a:cubicBezTo>
                            <a:pt x="2499" y="501"/>
                            <a:pt x="2773" y="727"/>
                            <a:pt x="2373" y="603"/>
                          </a:cubicBezTo>
                          <a:lnTo>
                            <a:pt x="33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CC"/>
                        </a:gs>
                        <a:gs pos="100000">
                          <a:schemeClr val="bg1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37" name="Freeform 1151"/>
                    <p:cNvSpPr>
                      <a:spLocks/>
                    </p:cNvSpPr>
                    <p:nvPr/>
                  </p:nvSpPr>
                  <p:spPr bwMode="auto">
                    <a:xfrm>
                      <a:off x="3195" y="1755"/>
                      <a:ext cx="429" cy="1187"/>
                    </a:xfrm>
                    <a:custGeom>
                      <a:avLst/>
                      <a:gdLst>
                        <a:gd name="T0" fmla="*/ 2 w 637"/>
                        <a:gd name="T1" fmla="*/ 0 h 1659"/>
                        <a:gd name="T2" fmla="*/ 2 w 637"/>
                        <a:gd name="T3" fmla="*/ 0 h 1659"/>
                        <a:gd name="T4" fmla="*/ 1 w 637"/>
                        <a:gd name="T5" fmla="*/ 15 h 1659"/>
                        <a:gd name="T6" fmla="*/ 0 w 637"/>
                        <a:gd name="T7" fmla="*/ 15 h 1659"/>
                        <a:gd name="T8" fmla="*/ 2 w 637"/>
                        <a:gd name="T9" fmla="*/ 0 h 165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637"/>
                        <a:gd name="T16" fmla="*/ 0 h 1659"/>
                        <a:gd name="T17" fmla="*/ 637 w 637"/>
                        <a:gd name="T18" fmla="*/ 1659 h 165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637" h="1659">
                          <a:moveTo>
                            <a:pt x="615" y="0"/>
                          </a:moveTo>
                          <a:lnTo>
                            <a:pt x="637" y="0"/>
                          </a:lnTo>
                          <a:lnTo>
                            <a:pt x="68" y="1659"/>
                          </a:lnTo>
                          <a:lnTo>
                            <a:pt x="0" y="1647"/>
                          </a:lnTo>
                          <a:lnTo>
                            <a:pt x="615" y="0"/>
                          </a:lnTo>
                          <a:close/>
                        </a:path>
                      </a:pathLst>
                    </a:custGeom>
                    <a:solidFill>
                      <a:srgbClr val="4D4D4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38" name="Freeform 1152"/>
                    <p:cNvSpPr>
                      <a:spLocks/>
                    </p:cNvSpPr>
                    <p:nvPr/>
                  </p:nvSpPr>
                  <p:spPr bwMode="auto">
                    <a:xfrm>
                      <a:off x="1734" y="2587"/>
                      <a:ext cx="1494" cy="394"/>
                    </a:xfrm>
                    <a:custGeom>
                      <a:avLst/>
                      <a:gdLst>
                        <a:gd name="T0" fmla="*/ 0 w 2216"/>
                        <a:gd name="T1" fmla="*/ 0 h 550"/>
                        <a:gd name="T2" fmla="*/ 1 w 2216"/>
                        <a:gd name="T3" fmla="*/ 1 h 550"/>
                        <a:gd name="T4" fmla="*/ 9 w 2216"/>
                        <a:gd name="T5" fmla="*/ 5 h 550"/>
                        <a:gd name="T6" fmla="*/ 9 w 2216"/>
                        <a:gd name="T7" fmla="*/ 4 h 550"/>
                        <a:gd name="T8" fmla="*/ 0 w 2216"/>
                        <a:gd name="T9" fmla="*/ 0 h 55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216"/>
                        <a:gd name="T16" fmla="*/ 0 h 550"/>
                        <a:gd name="T17" fmla="*/ 2216 w 2216"/>
                        <a:gd name="T18" fmla="*/ 550 h 55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216" h="550">
                          <a:moveTo>
                            <a:pt x="0" y="0"/>
                          </a:moveTo>
                          <a:lnTo>
                            <a:pt x="9" y="57"/>
                          </a:lnTo>
                          <a:lnTo>
                            <a:pt x="2164" y="550"/>
                          </a:lnTo>
                          <a:lnTo>
                            <a:pt x="2216" y="49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000099"/>
                        </a:gs>
                        <a:gs pos="100000">
                          <a:srgbClr val="808080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grpSp>
                  <p:nvGrpSpPr>
                    <p:cNvPr id="228439" name="Group 115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09" y="3008"/>
                      <a:ext cx="507" cy="234"/>
                      <a:chOff x="1740" y="2642"/>
                      <a:chExt cx="752" cy="327"/>
                    </a:xfrm>
                  </p:grpSpPr>
                  <p:sp>
                    <p:nvSpPr>
                      <p:cNvPr id="228446" name="Freeform 1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40" y="2642"/>
                        <a:ext cx="752" cy="327"/>
                      </a:xfrm>
                      <a:custGeom>
                        <a:avLst/>
                        <a:gdLst>
                          <a:gd name="T0" fmla="*/ 293 w 752"/>
                          <a:gd name="T1" fmla="*/ 0 h 327"/>
                          <a:gd name="T2" fmla="*/ 752 w 752"/>
                          <a:gd name="T3" fmla="*/ 124 h 327"/>
                          <a:gd name="T4" fmla="*/ 470 w 752"/>
                          <a:gd name="T5" fmla="*/ 327 h 327"/>
                          <a:gd name="T6" fmla="*/ 0 w 752"/>
                          <a:gd name="T7" fmla="*/ 183 h 327"/>
                          <a:gd name="T8" fmla="*/ 293 w 752"/>
                          <a:gd name="T9" fmla="*/ 0 h 327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52"/>
                          <a:gd name="T16" fmla="*/ 0 h 327"/>
                          <a:gd name="T17" fmla="*/ 752 w 752"/>
                          <a:gd name="T18" fmla="*/ 327 h 327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52" h="327">
                            <a:moveTo>
                              <a:pt x="293" y="0"/>
                            </a:moveTo>
                            <a:lnTo>
                              <a:pt x="752" y="124"/>
                            </a:lnTo>
                            <a:lnTo>
                              <a:pt x="470" y="327"/>
                            </a:lnTo>
                            <a:lnTo>
                              <a:pt x="0" y="183"/>
                            </a:lnTo>
                            <a:lnTo>
                              <a:pt x="293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47" name="Freeform 11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54" y="2649"/>
                        <a:ext cx="726" cy="311"/>
                      </a:xfrm>
                      <a:custGeom>
                        <a:avLst/>
                        <a:gdLst>
                          <a:gd name="T0" fmla="*/ 282 w 726"/>
                          <a:gd name="T1" fmla="*/ 0 h 311"/>
                          <a:gd name="T2" fmla="*/ 726 w 726"/>
                          <a:gd name="T3" fmla="*/ 119 h 311"/>
                          <a:gd name="T4" fmla="*/ 457 w 726"/>
                          <a:gd name="T5" fmla="*/ 311 h 311"/>
                          <a:gd name="T6" fmla="*/ 0 w 726"/>
                          <a:gd name="T7" fmla="*/ 173 h 311"/>
                          <a:gd name="T8" fmla="*/ 282 w 726"/>
                          <a:gd name="T9" fmla="*/ 0 h 311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726"/>
                          <a:gd name="T16" fmla="*/ 0 h 311"/>
                          <a:gd name="T17" fmla="*/ 726 w 726"/>
                          <a:gd name="T18" fmla="*/ 311 h 311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726" h="311">
                            <a:moveTo>
                              <a:pt x="282" y="0"/>
                            </a:moveTo>
                            <a:lnTo>
                              <a:pt x="726" y="119"/>
                            </a:lnTo>
                            <a:lnTo>
                              <a:pt x="457" y="311"/>
                            </a:lnTo>
                            <a:lnTo>
                              <a:pt x="0" y="173"/>
                            </a:lnTo>
                            <a:lnTo>
                              <a:pt x="282" y="0"/>
                            </a:lnTo>
                            <a:close/>
                          </a:path>
                        </a:pathLst>
                      </a:custGeom>
                      <a:gradFill rotWithShape="1">
                        <a:gsLst>
                          <a:gs pos="0">
                            <a:srgbClr val="4D4D4D"/>
                          </a:gs>
                          <a:gs pos="100000">
                            <a:srgbClr val="DDDDDD"/>
                          </a:gs>
                        </a:gsLst>
                        <a:lin ang="18900000" scaled="1"/>
                      </a:gra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48" name="Freeform 11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08" y="2770"/>
                        <a:ext cx="258" cy="100"/>
                      </a:xfrm>
                      <a:custGeom>
                        <a:avLst/>
                        <a:gdLst>
                          <a:gd name="T0" fmla="*/ 0 w 258"/>
                          <a:gd name="T1" fmla="*/ 44 h 100"/>
                          <a:gd name="T2" fmla="*/ 75 w 258"/>
                          <a:gd name="T3" fmla="*/ 0 h 100"/>
                          <a:gd name="T4" fmla="*/ 258 w 258"/>
                          <a:gd name="T5" fmla="*/ 50 h 100"/>
                          <a:gd name="T6" fmla="*/ 183 w 258"/>
                          <a:gd name="T7" fmla="*/ 100 h 100"/>
                          <a:gd name="T8" fmla="*/ 0 w 258"/>
                          <a:gd name="T9" fmla="*/ 44 h 100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0"/>
                          <a:gd name="T17" fmla="*/ 258 w 258"/>
                          <a:gd name="T18" fmla="*/ 100 h 100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0">
                            <a:moveTo>
                              <a:pt x="0" y="44"/>
                            </a:moveTo>
                            <a:lnTo>
                              <a:pt x="75" y="0"/>
                            </a:lnTo>
                            <a:lnTo>
                              <a:pt x="258" y="50"/>
                            </a:lnTo>
                            <a:lnTo>
                              <a:pt x="183" y="100"/>
                            </a:lnTo>
                            <a:lnTo>
                              <a:pt x="0" y="44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49" name="Freeform 115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99" y="2816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50" name="Freeform 115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20" y="2834"/>
                        <a:ext cx="258" cy="102"/>
                      </a:xfrm>
                      <a:custGeom>
                        <a:avLst/>
                        <a:gdLst>
                          <a:gd name="T0" fmla="*/ 0 w 258"/>
                          <a:gd name="T1" fmla="*/ 46 h 102"/>
                          <a:gd name="T2" fmla="*/ 71 w 258"/>
                          <a:gd name="T3" fmla="*/ 0 h 102"/>
                          <a:gd name="T4" fmla="*/ 258 w 258"/>
                          <a:gd name="T5" fmla="*/ 52 h 102"/>
                          <a:gd name="T6" fmla="*/ 183 w 258"/>
                          <a:gd name="T7" fmla="*/ 102 h 102"/>
                          <a:gd name="T8" fmla="*/ 0 w 258"/>
                          <a:gd name="T9" fmla="*/ 46 h 102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258"/>
                          <a:gd name="T16" fmla="*/ 0 h 102"/>
                          <a:gd name="T17" fmla="*/ 258 w 258"/>
                          <a:gd name="T18" fmla="*/ 102 h 102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258" h="102">
                            <a:moveTo>
                              <a:pt x="0" y="46"/>
                            </a:moveTo>
                            <a:lnTo>
                              <a:pt x="71" y="0"/>
                            </a:lnTo>
                            <a:lnTo>
                              <a:pt x="258" y="52"/>
                            </a:lnTo>
                            <a:lnTo>
                              <a:pt x="183" y="102"/>
                            </a:lnTo>
                            <a:lnTo>
                              <a:pt x="0" y="46"/>
                            </a:ln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  <p:sp>
                    <p:nvSpPr>
                      <p:cNvPr id="228451" name="Freeform 11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1" y="2882"/>
                        <a:ext cx="194" cy="63"/>
                      </a:xfrm>
                      <a:custGeom>
                        <a:avLst/>
                        <a:gdLst>
                          <a:gd name="T0" fmla="*/ 12 w 194"/>
                          <a:gd name="T1" fmla="*/ 0 h 63"/>
                          <a:gd name="T2" fmla="*/ 194 w 194"/>
                          <a:gd name="T3" fmla="*/ 53 h 63"/>
                          <a:gd name="T4" fmla="*/ 180 w 194"/>
                          <a:gd name="T5" fmla="*/ 63 h 63"/>
                          <a:gd name="T6" fmla="*/ 0 w 194"/>
                          <a:gd name="T7" fmla="*/ 9 h 63"/>
                          <a:gd name="T8" fmla="*/ 12 w 194"/>
                          <a:gd name="T9" fmla="*/ 0 h 63"/>
                          <a:gd name="T10" fmla="*/ 0 60000 65536"/>
                          <a:gd name="T11" fmla="*/ 0 60000 65536"/>
                          <a:gd name="T12" fmla="*/ 0 60000 65536"/>
                          <a:gd name="T13" fmla="*/ 0 60000 65536"/>
                          <a:gd name="T14" fmla="*/ 0 60000 65536"/>
                          <a:gd name="T15" fmla="*/ 0 w 194"/>
                          <a:gd name="T16" fmla="*/ 0 h 63"/>
                          <a:gd name="T17" fmla="*/ 194 w 194"/>
                          <a:gd name="T18" fmla="*/ 63 h 63"/>
                        </a:gdLst>
                        <a:ahLst/>
                        <a:cxnLst>
                          <a:cxn ang="T10">
                            <a:pos x="T0" y="T1"/>
                          </a:cxn>
                          <a:cxn ang="T11">
                            <a:pos x="T2" y="T3"/>
                          </a:cxn>
                          <a:cxn ang="T12">
                            <a:pos x="T4" y="T5"/>
                          </a:cxn>
                          <a:cxn ang="T13">
                            <a:pos x="T6" y="T7"/>
                          </a:cxn>
                          <a:cxn ang="T14">
                            <a:pos x="T8" y="T9"/>
                          </a:cxn>
                        </a:cxnLst>
                        <a:rect l="T15" t="T16" r="T17" b="T18"/>
                        <a:pathLst>
                          <a:path w="194" h="63">
                            <a:moveTo>
                              <a:pt x="12" y="0"/>
                            </a:moveTo>
                            <a:lnTo>
                              <a:pt x="194" y="53"/>
                            </a:lnTo>
                            <a:lnTo>
                              <a:pt x="180" y="63"/>
                            </a:lnTo>
                            <a:lnTo>
                              <a:pt x="0" y="9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0000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tr-TR"/>
                      </a:p>
                    </p:txBody>
                  </p:sp>
                </p:grpSp>
                <p:sp>
                  <p:nvSpPr>
                    <p:cNvPr id="228440" name="Freeform 1160"/>
                    <p:cNvSpPr>
                      <a:spLocks/>
                    </p:cNvSpPr>
                    <p:nvPr/>
                  </p:nvSpPr>
                  <p:spPr bwMode="auto">
                    <a:xfrm>
                      <a:off x="2577" y="3043"/>
                      <a:ext cx="614" cy="514"/>
                    </a:xfrm>
                    <a:custGeom>
                      <a:avLst/>
                      <a:gdLst>
                        <a:gd name="T0" fmla="*/ 1 w 990"/>
                        <a:gd name="T1" fmla="*/ 2 h 792"/>
                        <a:gd name="T2" fmla="*/ 1 w 990"/>
                        <a:gd name="T3" fmla="*/ 0 h 792"/>
                        <a:gd name="T4" fmla="*/ 1 w 990"/>
                        <a:gd name="T5" fmla="*/ 1 h 792"/>
                        <a:gd name="T6" fmla="*/ 0 w 990"/>
                        <a:gd name="T7" fmla="*/ 2 h 792"/>
                        <a:gd name="T8" fmla="*/ 1 w 990"/>
                        <a:gd name="T9" fmla="*/ 2 h 79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990"/>
                        <a:gd name="T16" fmla="*/ 0 h 792"/>
                        <a:gd name="T17" fmla="*/ 990 w 990"/>
                        <a:gd name="T18" fmla="*/ 792 h 79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990" h="792">
                          <a:moveTo>
                            <a:pt x="3" y="738"/>
                          </a:moveTo>
                          <a:lnTo>
                            <a:pt x="990" y="0"/>
                          </a:lnTo>
                          <a:lnTo>
                            <a:pt x="987" y="60"/>
                          </a:lnTo>
                          <a:lnTo>
                            <a:pt x="0" y="792"/>
                          </a:lnTo>
                          <a:lnTo>
                            <a:pt x="3" y="738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41" name="Freeform 1161"/>
                    <p:cNvSpPr>
                      <a:spLocks/>
                    </p:cNvSpPr>
                    <p:nvPr/>
                  </p:nvSpPr>
                  <p:spPr bwMode="auto">
                    <a:xfrm>
                      <a:off x="1010" y="3084"/>
                      <a:ext cx="1571" cy="469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4 w 2532"/>
                        <a:gd name="T5" fmla="*/ 2 h 723"/>
                        <a:gd name="T6" fmla="*/ 4 w 2532"/>
                        <a:gd name="T7" fmla="*/ 2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42" name="Freeform 1162"/>
                    <p:cNvSpPr>
                      <a:spLocks/>
                    </p:cNvSpPr>
                    <p:nvPr/>
                  </p:nvSpPr>
                  <p:spPr bwMode="auto">
                    <a:xfrm>
                      <a:off x="1011" y="2998"/>
                      <a:ext cx="17" cy="95"/>
                    </a:xfrm>
                    <a:custGeom>
                      <a:avLst/>
                      <a:gdLst>
                        <a:gd name="T0" fmla="*/ 1 w 26"/>
                        <a:gd name="T1" fmla="*/ 1 h 147"/>
                        <a:gd name="T2" fmla="*/ 1 w 26"/>
                        <a:gd name="T3" fmla="*/ 1 h 147"/>
                        <a:gd name="T4" fmla="*/ 0 w 26"/>
                        <a:gd name="T5" fmla="*/ 1 h 147"/>
                        <a:gd name="T6" fmla="*/ 1 w 26"/>
                        <a:gd name="T7" fmla="*/ 0 h 147"/>
                        <a:gd name="T8" fmla="*/ 1 w 26"/>
                        <a:gd name="T9" fmla="*/ 1 h 14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6"/>
                        <a:gd name="T16" fmla="*/ 0 h 147"/>
                        <a:gd name="T17" fmla="*/ 26 w 26"/>
                        <a:gd name="T18" fmla="*/ 147 h 14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6" h="147">
                          <a:moveTo>
                            <a:pt x="26" y="10"/>
                          </a:moveTo>
                          <a:lnTo>
                            <a:pt x="23" y="147"/>
                          </a:lnTo>
                          <a:lnTo>
                            <a:pt x="0" y="144"/>
                          </a:lnTo>
                          <a:lnTo>
                            <a:pt x="3" y="0"/>
                          </a:lnTo>
                          <a:lnTo>
                            <a:pt x="26" y="1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43" name="Freeform 1163"/>
                    <p:cNvSpPr>
                      <a:spLocks/>
                    </p:cNvSpPr>
                    <p:nvPr/>
                  </p:nvSpPr>
                  <p:spPr bwMode="auto">
                    <a:xfrm>
                      <a:off x="1012" y="2611"/>
                      <a:ext cx="730" cy="393"/>
                    </a:xfrm>
                    <a:custGeom>
                      <a:avLst/>
                      <a:gdLst>
                        <a:gd name="T0" fmla="*/ 1 w 1176"/>
                        <a:gd name="T1" fmla="*/ 0 h 606"/>
                        <a:gd name="T2" fmla="*/ 0 w 1176"/>
                        <a:gd name="T3" fmla="*/ 1 h 606"/>
                        <a:gd name="T4" fmla="*/ 1 w 1176"/>
                        <a:gd name="T5" fmla="*/ 1 h 606"/>
                        <a:gd name="T6" fmla="*/ 1 w 1176"/>
                        <a:gd name="T7" fmla="*/ 1 h 606"/>
                        <a:gd name="T8" fmla="*/ 1 w 1176"/>
                        <a:gd name="T9" fmla="*/ 0 h 6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76"/>
                        <a:gd name="T16" fmla="*/ 0 h 606"/>
                        <a:gd name="T17" fmla="*/ 1176 w 1176"/>
                        <a:gd name="T18" fmla="*/ 606 h 6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76" h="606">
                          <a:moveTo>
                            <a:pt x="1170" y="0"/>
                          </a:moveTo>
                          <a:lnTo>
                            <a:pt x="0" y="597"/>
                          </a:lnTo>
                          <a:lnTo>
                            <a:pt x="30" y="606"/>
                          </a:lnTo>
                          <a:lnTo>
                            <a:pt x="1176" y="18"/>
                          </a:lnTo>
                          <a:lnTo>
                            <a:pt x="1170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44" name="Freeform 1164"/>
                    <p:cNvSpPr>
                      <a:spLocks/>
                    </p:cNvSpPr>
                    <p:nvPr/>
                  </p:nvSpPr>
                  <p:spPr bwMode="auto">
                    <a:xfrm>
                      <a:off x="1061" y="3018"/>
                      <a:ext cx="1490" cy="451"/>
                    </a:xfrm>
                    <a:custGeom>
                      <a:avLst/>
                      <a:gdLst>
                        <a:gd name="T0" fmla="*/ 1 w 2532"/>
                        <a:gd name="T1" fmla="*/ 0 h 723"/>
                        <a:gd name="T2" fmla="*/ 1 w 2532"/>
                        <a:gd name="T3" fmla="*/ 0 h 723"/>
                        <a:gd name="T4" fmla="*/ 1 w 2532"/>
                        <a:gd name="T5" fmla="*/ 1 h 723"/>
                        <a:gd name="T6" fmla="*/ 1 w 2532"/>
                        <a:gd name="T7" fmla="*/ 1 h 723"/>
                        <a:gd name="T8" fmla="*/ 0 w 2532"/>
                        <a:gd name="T9" fmla="*/ 1 h 723"/>
                        <a:gd name="T10" fmla="*/ 1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  <p:sp>
                  <p:nvSpPr>
                    <p:cNvPr id="228445" name="Freeform 1165"/>
                    <p:cNvSpPr>
                      <a:spLocks/>
                    </p:cNvSpPr>
                    <p:nvPr/>
                  </p:nvSpPr>
                  <p:spPr bwMode="auto">
                    <a:xfrm flipV="1">
                      <a:off x="2549" y="2986"/>
                      <a:ext cx="608" cy="467"/>
                    </a:xfrm>
                    <a:custGeom>
                      <a:avLst/>
                      <a:gdLst>
                        <a:gd name="T0" fmla="*/ 0 w 2532"/>
                        <a:gd name="T1" fmla="*/ 0 h 723"/>
                        <a:gd name="T2" fmla="*/ 0 w 2532"/>
                        <a:gd name="T3" fmla="*/ 0 h 723"/>
                        <a:gd name="T4" fmla="*/ 0 w 2532"/>
                        <a:gd name="T5" fmla="*/ 2 h 723"/>
                        <a:gd name="T6" fmla="*/ 0 w 2532"/>
                        <a:gd name="T7" fmla="*/ 2 h 723"/>
                        <a:gd name="T8" fmla="*/ 0 w 2532"/>
                        <a:gd name="T9" fmla="*/ 1 h 723"/>
                        <a:gd name="T10" fmla="*/ 0 w 2532"/>
                        <a:gd name="T11" fmla="*/ 0 h 72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532"/>
                        <a:gd name="T19" fmla="*/ 0 h 723"/>
                        <a:gd name="T20" fmla="*/ 2532 w 2532"/>
                        <a:gd name="T21" fmla="*/ 723 h 72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532" h="723">
                          <a:moveTo>
                            <a:pt x="6" y="0"/>
                          </a:moveTo>
                          <a:cubicBezTo>
                            <a:pt x="16" y="0"/>
                            <a:pt x="26" y="0"/>
                            <a:pt x="36" y="0"/>
                          </a:cubicBezTo>
                          <a:lnTo>
                            <a:pt x="2532" y="678"/>
                          </a:lnTo>
                          <a:lnTo>
                            <a:pt x="2529" y="723"/>
                          </a:lnTo>
                          <a:lnTo>
                            <a:pt x="0" y="24"/>
                          </a:ln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tr-TR"/>
                    </a:p>
                  </p:txBody>
                </p:sp>
              </p:grpSp>
            </p:grpSp>
            <p:sp>
              <p:nvSpPr>
                <p:cNvPr id="380" name="Arc 379"/>
                <p:cNvSpPr/>
                <p:nvPr/>
              </p:nvSpPr>
              <p:spPr>
                <a:xfrm flipH="1">
                  <a:off x="5638800" y="2209206"/>
                  <a:ext cx="304800" cy="685867"/>
                </a:xfrm>
                <a:prstGeom prst="arc">
                  <a:avLst/>
                </a:prstGeom>
                <a:ln w="38100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381" name="Arc 380"/>
                <p:cNvSpPr/>
                <p:nvPr/>
              </p:nvSpPr>
              <p:spPr>
                <a:xfrm rot="20303859" flipH="1">
                  <a:off x="5770563" y="2818866"/>
                  <a:ext cx="304800" cy="1600357"/>
                </a:xfrm>
                <a:prstGeom prst="arc">
                  <a:avLst/>
                </a:prstGeom>
                <a:ln w="38100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385" name="Straight Connector 384"/>
                <p:cNvCxnSpPr>
                  <a:stCxn id="228465" idx="0"/>
                </p:cNvCxnSpPr>
                <p:nvPr/>
              </p:nvCxnSpPr>
              <p:spPr>
                <a:xfrm flipH="1">
                  <a:off x="5867400" y="3807975"/>
                  <a:ext cx="23813" cy="1678153"/>
                </a:xfrm>
                <a:prstGeom prst="line">
                  <a:avLst/>
                </a:prstGeom>
                <a:ln w="38100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9" name="Arc 388"/>
                <p:cNvSpPr/>
                <p:nvPr/>
              </p:nvSpPr>
              <p:spPr>
                <a:xfrm rot="10232661" flipH="1">
                  <a:off x="5943600" y="1264550"/>
                  <a:ext cx="1984374" cy="4769319"/>
                </a:xfrm>
                <a:prstGeom prst="arc">
                  <a:avLst>
                    <a:gd name="adj1" fmla="val 16244888"/>
                    <a:gd name="adj2" fmla="val 6964520"/>
                  </a:avLst>
                </a:prstGeom>
                <a:ln w="38100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387" name="Arc 386"/>
              <p:cNvSpPr/>
              <p:nvPr/>
            </p:nvSpPr>
            <p:spPr>
              <a:xfrm rot="20181212" flipH="1" flipV="1">
                <a:off x="6267451" y="4002437"/>
                <a:ext cx="1670050" cy="1582893"/>
              </a:xfrm>
              <a:prstGeom prst="arc">
                <a:avLst>
                  <a:gd name="adj1" fmla="val 16200000"/>
                  <a:gd name="adj2" fmla="val 794785"/>
                </a:avLst>
              </a:prstGeom>
              <a:ln w="381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28359" name="TextBox 391"/>
            <p:cNvSpPr txBox="1">
              <a:spLocks noChangeArrowheads="1"/>
            </p:cNvSpPr>
            <p:nvPr/>
          </p:nvSpPr>
          <p:spPr bwMode="auto">
            <a:xfrm>
              <a:off x="5562600" y="5943600"/>
              <a:ext cx="333617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ja-JP" altLang="en-US" sz="3200"/>
                <a:t>“</a:t>
              </a:r>
              <a:r>
                <a:rPr lang="en-US" altLang="ja-JP" sz="3200"/>
                <a:t>overlay network</a:t>
              </a:r>
              <a:r>
                <a:rPr lang="ja-JP" altLang="en-US" sz="3200"/>
                <a:t>”</a:t>
              </a:r>
              <a:endParaRPr lang="en-US" altLang="tr-TR" sz="32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Oval 3"/>
          <p:cNvSpPr>
            <a:spLocks noChangeArrowheads="1"/>
          </p:cNvSpPr>
          <p:nvPr/>
        </p:nvSpPr>
        <p:spPr bwMode="auto">
          <a:xfrm>
            <a:off x="4691063" y="5799138"/>
            <a:ext cx="125412" cy="1349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29378" name="Oval 4"/>
          <p:cNvSpPr>
            <a:spLocks noChangeArrowheads="1"/>
          </p:cNvSpPr>
          <p:nvPr/>
        </p:nvSpPr>
        <p:spPr bwMode="auto">
          <a:xfrm>
            <a:off x="2925763" y="3205163"/>
            <a:ext cx="125412" cy="1349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29379" name="Oval 5"/>
          <p:cNvSpPr>
            <a:spLocks noChangeArrowheads="1"/>
          </p:cNvSpPr>
          <p:nvPr/>
        </p:nvSpPr>
        <p:spPr bwMode="auto">
          <a:xfrm>
            <a:off x="2957513" y="4689475"/>
            <a:ext cx="125412" cy="1349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29380" name="Oval 6"/>
          <p:cNvSpPr>
            <a:spLocks noChangeArrowheads="1"/>
          </p:cNvSpPr>
          <p:nvPr/>
        </p:nvSpPr>
        <p:spPr bwMode="auto">
          <a:xfrm>
            <a:off x="6243638" y="2789238"/>
            <a:ext cx="125412" cy="1349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29381" name="Oval 7"/>
          <p:cNvSpPr>
            <a:spLocks noChangeArrowheads="1"/>
          </p:cNvSpPr>
          <p:nvPr/>
        </p:nvSpPr>
        <p:spPr bwMode="auto">
          <a:xfrm>
            <a:off x="6624638" y="3978275"/>
            <a:ext cx="125412" cy="1349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29382" name="Oval 8"/>
          <p:cNvSpPr>
            <a:spLocks noChangeArrowheads="1"/>
          </p:cNvSpPr>
          <p:nvPr/>
        </p:nvSpPr>
        <p:spPr bwMode="auto">
          <a:xfrm>
            <a:off x="6262688" y="4981575"/>
            <a:ext cx="125412" cy="1349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29383" name="Oval 9"/>
          <p:cNvSpPr>
            <a:spLocks noChangeArrowheads="1"/>
          </p:cNvSpPr>
          <p:nvPr/>
        </p:nvSpPr>
        <p:spPr bwMode="auto">
          <a:xfrm>
            <a:off x="3648075" y="5467350"/>
            <a:ext cx="125413" cy="13493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29384" name="Oval 10"/>
          <p:cNvSpPr>
            <a:spLocks noChangeArrowheads="1"/>
          </p:cNvSpPr>
          <p:nvPr/>
        </p:nvSpPr>
        <p:spPr bwMode="auto">
          <a:xfrm>
            <a:off x="2849563" y="2058988"/>
            <a:ext cx="3802062" cy="38115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29385" name="Text Box 11"/>
          <p:cNvSpPr txBox="1">
            <a:spLocks noChangeArrowheads="1"/>
          </p:cNvSpPr>
          <p:nvPr/>
        </p:nvSpPr>
        <p:spPr bwMode="auto">
          <a:xfrm>
            <a:off x="4605338" y="16525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229386" name="Rectangle 12"/>
          <p:cNvSpPr>
            <a:spLocks noChangeArrowheads="1"/>
          </p:cNvSpPr>
          <p:nvPr/>
        </p:nvSpPr>
        <p:spPr bwMode="auto">
          <a:xfrm>
            <a:off x="6096000" y="236220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12</a:t>
            </a:r>
          </a:p>
        </p:txBody>
      </p:sp>
      <p:sp>
        <p:nvSpPr>
          <p:cNvPr id="229387" name="Rectangle 13"/>
          <p:cNvSpPr>
            <a:spLocks noChangeArrowheads="1"/>
          </p:cNvSpPr>
          <p:nvPr/>
        </p:nvSpPr>
        <p:spPr bwMode="auto">
          <a:xfrm>
            <a:off x="6788150" y="3890963"/>
            <a:ext cx="495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13</a:t>
            </a:r>
          </a:p>
        </p:txBody>
      </p:sp>
      <p:sp>
        <p:nvSpPr>
          <p:cNvPr id="229388" name="Rectangle 14"/>
          <p:cNvSpPr>
            <a:spLocks noChangeArrowheads="1"/>
          </p:cNvSpPr>
          <p:nvPr/>
        </p:nvSpPr>
        <p:spPr bwMode="auto">
          <a:xfrm>
            <a:off x="6494463" y="489585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25</a:t>
            </a:r>
          </a:p>
        </p:txBody>
      </p:sp>
      <p:sp>
        <p:nvSpPr>
          <p:cNvPr id="229389" name="Rectangle 15"/>
          <p:cNvSpPr>
            <a:spLocks noChangeArrowheads="1"/>
          </p:cNvSpPr>
          <p:nvPr/>
        </p:nvSpPr>
        <p:spPr bwMode="auto">
          <a:xfrm>
            <a:off x="4867275" y="5849938"/>
            <a:ext cx="495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32</a:t>
            </a:r>
          </a:p>
        </p:txBody>
      </p:sp>
      <p:sp>
        <p:nvSpPr>
          <p:cNvPr id="229390" name="Rectangle 16"/>
          <p:cNvSpPr>
            <a:spLocks noChangeArrowheads="1"/>
          </p:cNvSpPr>
          <p:nvPr/>
        </p:nvSpPr>
        <p:spPr bwMode="auto">
          <a:xfrm>
            <a:off x="3352800" y="563880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40</a:t>
            </a:r>
          </a:p>
        </p:txBody>
      </p:sp>
      <p:sp>
        <p:nvSpPr>
          <p:cNvPr id="229391" name="Rectangle 17"/>
          <p:cNvSpPr>
            <a:spLocks noChangeArrowheads="1"/>
          </p:cNvSpPr>
          <p:nvPr/>
        </p:nvSpPr>
        <p:spPr bwMode="auto">
          <a:xfrm>
            <a:off x="2438400" y="449580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48</a:t>
            </a:r>
          </a:p>
        </p:txBody>
      </p:sp>
      <p:sp>
        <p:nvSpPr>
          <p:cNvPr id="229392" name="Rectangle 18"/>
          <p:cNvSpPr>
            <a:spLocks noChangeArrowheads="1"/>
          </p:cNvSpPr>
          <p:nvPr/>
        </p:nvSpPr>
        <p:spPr bwMode="auto">
          <a:xfrm>
            <a:off x="2438400" y="2971800"/>
            <a:ext cx="495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60</a:t>
            </a: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6610350" y="1447800"/>
            <a:ext cx="2533650" cy="1222375"/>
            <a:chOff x="4309" y="1273"/>
            <a:chExt cx="763" cy="609"/>
          </a:xfrm>
        </p:grpSpPr>
        <p:sp>
          <p:nvSpPr>
            <p:cNvPr id="229409" name="AutoShape 20"/>
            <p:cNvSpPr>
              <a:spLocks noChangeArrowheads="1"/>
            </p:cNvSpPr>
            <p:nvPr/>
          </p:nvSpPr>
          <p:spPr bwMode="auto">
            <a:xfrm>
              <a:off x="4311" y="1273"/>
              <a:ext cx="709" cy="609"/>
            </a:xfrm>
            <a:prstGeom prst="wedgeRoundRectCallout">
              <a:avLst>
                <a:gd name="adj1" fmla="val -59593"/>
                <a:gd name="adj2" fmla="val 68556"/>
                <a:gd name="adj3" fmla="val 16667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buClr>
                  <a:srgbClr val="3333CC"/>
                </a:buClr>
              </a:pPr>
              <a:endParaRPr lang="tr-TR" altLang="tr-TR" sz="16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29410" name="Text Box 21"/>
            <p:cNvSpPr txBox="1">
              <a:spLocks noChangeArrowheads="1"/>
            </p:cNvSpPr>
            <p:nvPr/>
          </p:nvSpPr>
          <p:spPr bwMode="auto">
            <a:xfrm>
              <a:off x="4309" y="1399"/>
              <a:ext cx="763" cy="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2000"/>
                </a:lnSpc>
                <a:buClr>
                  <a:srgbClr val="3333CC"/>
                </a:buClr>
              </a:pPr>
              <a:r>
                <a:rPr lang="en-US" altLang="tr-TR">
                  <a:solidFill>
                    <a:srgbClr val="CC0000"/>
                  </a:solidFill>
                  <a:latin typeface="Calibri" panose="020F0502020204030204" pitchFamily="34" charset="0"/>
                </a:rPr>
                <a:t>What is the value</a:t>
              </a:r>
              <a:br>
                <a:rPr lang="en-US" altLang="tr-TR">
                  <a:solidFill>
                    <a:srgbClr val="CC0000"/>
                  </a:solidFill>
                  <a:latin typeface="Calibri" panose="020F0502020204030204" pitchFamily="34" charset="0"/>
                </a:rPr>
              </a:br>
              <a:r>
                <a:rPr lang="en-US" altLang="tr-TR">
                  <a:solidFill>
                    <a:srgbClr val="CC0000"/>
                  </a:solidFill>
                  <a:latin typeface="Calibri" panose="020F0502020204030204" pitchFamily="34" charset="0"/>
                </a:rPr>
                <a:t>associated with key 53 ?</a:t>
              </a:r>
            </a:p>
          </p:txBody>
        </p:sp>
      </p:grpSp>
      <p:sp>
        <p:nvSpPr>
          <p:cNvPr id="226326" name="Line 22"/>
          <p:cNvSpPr>
            <a:spLocks noChangeShapeType="1"/>
          </p:cNvSpPr>
          <p:nvPr/>
        </p:nvSpPr>
        <p:spPr bwMode="auto">
          <a:xfrm>
            <a:off x="6323013" y="3003550"/>
            <a:ext cx="288925" cy="9525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26327" name="Line 23"/>
          <p:cNvSpPr>
            <a:spLocks noChangeShapeType="1"/>
          </p:cNvSpPr>
          <p:nvPr/>
        </p:nvSpPr>
        <p:spPr bwMode="auto">
          <a:xfrm flipH="1">
            <a:off x="6303963" y="4164013"/>
            <a:ext cx="301625" cy="795337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26328" name="Line 24"/>
          <p:cNvSpPr>
            <a:spLocks noChangeShapeType="1"/>
          </p:cNvSpPr>
          <p:nvPr/>
        </p:nvSpPr>
        <p:spPr bwMode="auto">
          <a:xfrm flipH="1">
            <a:off x="4864100" y="5100638"/>
            <a:ext cx="1282700" cy="669925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26329" name="Line 25"/>
          <p:cNvSpPr>
            <a:spLocks noChangeShapeType="1"/>
          </p:cNvSpPr>
          <p:nvPr/>
        </p:nvSpPr>
        <p:spPr bwMode="auto">
          <a:xfrm flipH="1" flipV="1">
            <a:off x="3856038" y="5521325"/>
            <a:ext cx="812800" cy="265113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26330" name="Line 26"/>
          <p:cNvSpPr>
            <a:spLocks noChangeShapeType="1"/>
          </p:cNvSpPr>
          <p:nvPr/>
        </p:nvSpPr>
        <p:spPr bwMode="auto">
          <a:xfrm flipH="1" flipV="1">
            <a:off x="3109913" y="4794250"/>
            <a:ext cx="552450" cy="620713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26331" name="Line 27"/>
          <p:cNvSpPr>
            <a:spLocks noChangeShapeType="1"/>
          </p:cNvSpPr>
          <p:nvPr/>
        </p:nvSpPr>
        <p:spPr bwMode="auto">
          <a:xfrm flipH="1" flipV="1">
            <a:off x="2960688" y="3422650"/>
            <a:ext cx="52387" cy="1198563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29400" name="Oval 28"/>
          <p:cNvSpPr>
            <a:spLocks noChangeArrowheads="1"/>
          </p:cNvSpPr>
          <p:nvPr/>
        </p:nvSpPr>
        <p:spPr bwMode="auto">
          <a:xfrm>
            <a:off x="4845050" y="2005013"/>
            <a:ext cx="125413" cy="1349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2968625" y="2252663"/>
            <a:ext cx="3049588" cy="933450"/>
            <a:chOff x="1870" y="1419"/>
            <a:chExt cx="1921" cy="588"/>
          </a:xfrm>
        </p:grpSpPr>
        <p:grpSp>
          <p:nvGrpSpPr>
            <p:cNvPr id="229405" name="Group 30"/>
            <p:cNvGrpSpPr>
              <a:grpSpLocks/>
            </p:cNvGrpSpPr>
            <p:nvPr/>
          </p:nvGrpSpPr>
          <p:grpSpPr bwMode="auto">
            <a:xfrm>
              <a:off x="1870" y="1419"/>
              <a:ext cx="1921" cy="588"/>
              <a:chOff x="1870" y="1419"/>
              <a:chExt cx="1921" cy="588"/>
            </a:xfrm>
          </p:grpSpPr>
          <p:sp>
            <p:nvSpPr>
              <p:cNvPr id="229407" name="Line 31"/>
              <p:cNvSpPr>
                <a:spLocks noChangeShapeType="1"/>
              </p:cNvSpPr>
              <p:nvPr/>
            </p:nvSpPr>
            <p:spPr bwMode="auto">
              <a:xfrm flipV="1">
                <a:off x="1941" y="1813"/>
                <a:ext cx="1850" cy="194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tr-TR"/>
              </a:p>
            </p:txBody>
          </p:sp>
          <p:sp>
            <p:nvSpPr>
              <p:cNvPr id="229408" name="AutoShape 32"/>
              <p:cNvSpPr>
                <a:spLocks noChangeArrowheads="1"/>
              </p:cNvSpPr>
              <p:nvPr/>
            </p:nvSpPr>
            <p:spPr bwMode="auto">
              <a:xfrm>
                <a:off x="1870" y="1419"/>
                <a:ext cx="691" cy="384"/>
              </a:xfrm>
              <a:prstGeom prst="wedgeRoundRectCallout">
                <a:avLst>
                  <a:gd name="adj1" fmla="val 17440"/>
                  <a:gd name="adj2" fmla="val 87759"/>
                  <a:gd name="adj3" fmla="val 16667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229406" name="Text Box 33"/>
            <p:cNvSpPr txBox="1">
              <a:spLocks noChangeArrowheads="1"/>
            </p:cNvSpPr>
            <p:nvPr/>
          </p:nvSpPr>
          <p:spPr bwMode="auto">
            <a:xfrm>
              <a:off x="1908" y="1431"/>
              <a:ext cx="817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CC0000"/>
                  </a:solidFill>
                  <a:latin typeface="Calibri" panose="020F0502020204030204" pitchFamily="34" charset="0"/>
                </a:rPr>
                <a:t>value</a:t>
              </a:r>
            </a:p>
          </p:txBody>
        </p:sp>
      </p:grpSp>
      <p:sp>
        <p:nvSpPr>
          <p:cNvPr id="226338" name="Text Box 34"/>
          <p:cNvSpPr txBox="1">
            <a:spLocks noChangeArrowheads="1"/>
          </p:cNvSpPr>
          <p:nvPr/>
        </p:nvSpPr>
        <p:spPr bwMode="auto">
          <a:xfrm>
            <a:off x="152400" y="5029200"/>
            <a:ext cx="2998788" cy="154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375"/>
              </a:lnSpc>
              <a:buClr>
                <a:srgbClr val="3333CC"/>
              </a:buClr>
            </a:pPr>
            <a:r>
              <a:rPr lang="en-US" altLang="tr-TR" sz="2400" i="1">
                <a:latin typeface="Gill Sans MT" pitchFamily="1" charset="0"/>
              </a:rPr>
              <a:t>O(N) </a:t>
            </a:r>
            <a:r>
              <a:rPr lang="en-US" altLang="tr-TR" sz="2400">
                <a:latin typeface="Gill Sans MT" pitchFamily="1" charset="0"/>
              </a:rPr>
              <a:t>messages</a:t>
            </a:r>
          </a:p>
          <a:p>
            <a:pPr>
              <a:lnSpc>
                <a:spcPts val="2375"/>
              </a:lnSpc>
              <a:buClr>
                <a:srgbClr val="3333CC"/>
              </a:buClr>
            </a:pPr>
            <a:r>
              <a:rPr lang="en-US" altLang="tr-TR" sz="2400">
                <a:latin typeface="Gill Sans MT" pitchFamily="1" charset="0"/>
              </a:rPr>
              <a:t>on avgerage to resolve</a:t>
            </a:r>
          </a:p>
          <a:p>
            <a:pPr>
              <a:lnSpc>
                <a:spcPts val="2375"/>
              </a:lnSpc>
              <a:buClr>
                <a:srgbClr val="3333CC"/>
              </a:buClr>
            </a:pPr>
            <a:r>
              <a:rPr lang="en-US" altLang="tr-TR" sz="2400">
                <a:latin typeface="Gill Sans MT" pitchFamily="1" charset="0"/>
              </a:rPr>
              <a:t>query, when there</a:t>
            </a:r>
          </a:p>
          <a:p>
            <a:pPr>
              <a:lnSpc>
                <a:spcPts val="2375"/>
              </a:lnSpc>
              <a:buClr>
                <a:srgbClr val="3333CC"/>
              </a:buClr>
            </a:pPr>
            <a:r>
              <a:rPr lang="en-US" altLang="tr-TR" sz="2400">
                <a:latin typeface="Gill Sans MT" pitchFamily="1" charset="0"/>
              </a:rPr>
              <a:t>are </a:t>
            </a:r>
            <a:r>
              <a:rPr lang="en-US" altLang="tr-TR" sz="2400" i="1">
                <a:latin typeface="Gill Sans MT" pitchFamily="1" charset="0"/>
              </a:rPr>
              <a:t>N</a:t>
            </a:r>
            <a:r>
              <a:rPr lang="en-US" altLang="tr-TR" sz="2400">
                <a:latin typeface="Gill Sans MT" pitchFamily="1" charset="0"/>
              </a:rPr>
              <a:t> peers</a:t>
            </a:r>
          </a:p>
        </p:txBody>
      </p:sp>
      <p:sp>
        <p:nvSpPr>
          <p:cNvPr id="229403" name="Title 67"/>
          <p:cNvSpPr>
            <a:spLocks noGrp="1"/>
          </p:cNvSpPr>
          <p:nvPr>
            <p:ph type="title"/>
          </p:nvPr>
        </p:nvSpPr>
        <p:spPr>
          <a:xfrm>
            <a:off x="522288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tr-TR" smtClean="0">
                <a:latin typeface="Gill Sans MT" pitchFamily="1" charset="0"/>
              </a:rPr>
              <a:t>Resolving a query</a:t>
            </a:r>
          </a:p>
        </p:txBody>
      </p:sp>
      <p:pic>
        <p:nvPicPr>
          <p:cNvPr id="229404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763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38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5" name="Title 67"/>
          <p:cNvSpPr>
            <a:spLocks noGrp="1"/>
          </p:cNvSpPr>
          <p:nvPr>
            <p:ph type="title"/>
          </p:nvPr>
        </p:nvSpPr>
        <p:spPr>
          <a:xfrm>
            <a:off x="254000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tr-TR" smtClean="0">
                <a:latin typeface="Gill Sans MT" pitchFamily="1" charset="0"/>
              </a:rPr>
              <a:t>Circular DHT with shortcuts</a:t>
            </a:r>
          </a:p>
        </p:txBody>
      </p:sp>
      <p:sp>
        <p:nvSpPr>
          <p:cNvPr id="109571" name="Content Placeholder 37"/>
          <p:cNvSpPr>
            <a:spLocks noGrp="1"/>
          </p:cNvSpPr>
          <p:nvPr>
            <p:ph idx="1"/>
          </p:nvPr>
        </p:nvSpPr>
        <p:spPr>
          <a:xfrm>
            <a:off x="647700" y="4667250"/>
            <a:ext cx="8229600" cy="1676400"/>
          </a:xfrm>
        </p:spPr>
        <p:txBody>
          <a:bodyPr rtlCol="0">
            <a:normAutofit lnSpcReduction="10000"/>
          </a:bodyPr>
          <a:lstStyle/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 smtClean="0">
                <a:ea typeface="ＭＳ Ｐゴシック" pitchFamily="34" charset="-128"/>
              </a:rPr>
              <a:t>each peer keeps track of IP addresses of predecessor, successor, short cuts.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 smtClean="0">
                <a:ea typeface="ＭＳ Ｐゴシック" pitchFamily="34" charset="-128"/>
              </a:rPr>
              <a:t>reduced from 6 to 3 messages.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 smtClean="0">
                <a:ea typeface="ＭＳ Ｐゴシック" pitchFamily="34" charset="-128"/>
              </a:rPr>
              <a:t>possible to design shortcuts with </a:t>
            </a:r>
            <a:r>
              <a:rPr lang="en-US" sz="2400" i="1" dirty="0" smtClean="0">
                <a:ea typeface="ＭＳ Ｐゴシック" pitchFamily="34" charset="-128"/>
              </a:rPr>
              <a:t>O(log N) </a:t>
            </a:r>
            <a:r>
              <a:rPr lang="en-US" sz="2400" dirty="0" smtClean="0">
                <a:ea typeface="ＭＳ Ｐゴシック" pitchFamily="34" charset="-128"/>
              </a:rPr>
              <a:t>neighbors, </a:t>
            </a:r>
            <a:r>
              <a:rPr lang="en-US" sz="2400" i="1" dirty="0" smtClean="0">
                <a:ea typeface="ＭＳ Ｐゴシック" pitchFamily="34" charset="-128"/>
              </a:rPr>
              <a:t>O(log N) </a:t>
            </a:r>
            <a:r>
              <a:rPr lang="en-US" sz="2400" dirty="0" smtClean="0">
                <a:ea typeface="ＭＳ Ｐゴシック" pitchFamily="34" charset="-128"/>
              </a:rPr>
              <a:t>messages in query</a:t>
            </a:r>
          </a:p>
        </p:txBody>
      </p:sp>
      <p:grpSp>
        <p:nvGrpSpPr>
          <p:cNvPr id="231427" name="Group 66"/>
          <p:cNvGrpSpPr>
            <a:grpSpLocks/>
          </p:cNvGrpSpPr>
          <p:nvPr/>
        </p:nvGrpSpPr>
        <p:grpSpPr bwMode="auto">
          <a:xfrm>
            <a:off x="2243138" y="914400"/>
            <a:ext cx="3890962" cy="3662363"/>
            <a:chOff x="4833190" y="1676400"/>
            <a:chExt cx="3892193" cy="3662018"/>
          </a:xfrm>
        </p:grpSpPr>
        <p:grpSp>
          <p:nvGrpSpPr>
            <p:cNvPr id="231437" name="Group 43"/>
            <p:cNvGrpSpPr>
              <a:grpSpLocks/>
            </p:cNvGrpSpPr>
            <p:nvPr/>
          </p:nvGrpSpPr>
          <p:grpSpPr bwMode="auto">
            <a:xfrm>
              <a:off x="4833190" y="1676400"/>
              <a:ext cx="3892193" cy="3662018"/>
              <a:chOff x="946990" y="1676400"/>
              <a:chExt cx="3892193" cy="3662018"/>
            </a:xfrm>
          </p:grpSpPr>
          <p:sp>
            <p:nvSpPr>
              <p:cNvPr id="231446" name="Oval 3"/>
              <p:cNvSpPr>
                <a:spLocks noChangeArrowheads="1"/>
              </p:cNvSpPr>
              <p:nvPr/>
            </p:nvSpPr>
            <p:spPr bwMode="auto">
              <a:xfrm>
                <a:off x="2794354" y="4791480"/>
                <a:ext cx="96564" cy="98891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447" name="Oval 4"/>
              <p:cNvSpPr>
                <a:spLocks noChangeArrowheads="1"/>
              </p:cNvSpPr>
              <p:nvPr/>
            </p:nvSpPr>
            <p:spPr bwMode="auto">
              <a:xfrm>
                <a:off x="1435115" y="2890435"/>
                <a:ext cx="96564" cy="98891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448" name="Oval 5"/>
              <p:cNvSpPr>
                <a:spLocks noChangeArrowheads="1"/>
              </p:cNvSpPr>
              <p:nvPr/>
            </p:nvSpPr>
            <p:spPr bwMode="auto">
              <a:xfrm>
                <a:off x="1459562" y="3978242"/>
                <a:ext cx="96564" cy="9889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449" name="Oval 6"/>
              <p:cNvSpPr>
                <a:spLocks noChangeArrowheads="1"/>
              </p:cNvSpPr>
              <p:nvPr/>
            </p:nvSpPr>
            <p:spPr bwMode="auto">
              <a:xfrm>
                <a:off x="3989799" y="2585616"/>
                <a:ext cx="96564" cy="98891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450" name="Oval 7"/>
              <p:cNvSpPr>
                <a:spLocks noChangeArrowheads="1"/>
              </p:cNvSpPr>
              <p:nvPr/>
            </p:nvSpPr>
            <p:spPr bwMode="auto">
              <a:xfrm>
                <a:off x="4283160" y="3457025"/>
                <a:ext cx="96564" cy="9889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451" name="Oval 8"/>
              <p:cNvSpPr>
                <a:spLocks noChangeArrowheads="1"/>
              </p:cNvSpPr>
              <p:nvPr/>
            </p:nvSpPr>
            <p:spPr bwMode="auto">
              <a:xfrm>
                <a:off x="4004467" y="4192313"/>
                <a:ext cx="96564" cy="9889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452" name="Oval 9"/>
              <p:cNvSpPr>
                <a:spLocks noChangeArrowheads="1"/>
              </p:cNvSpPr>
              <p:nvPr/>
            </p:nvSpPr>
            <p:spPr bwMode="auto">
              <a:xfrm>
                <a:off x="1991278" y="4548323"/>
                <a:ext cx="96565" cy="98892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453" name="Oval 10"/>
              <p:cNvSpPr>
                <a:spLocks noChangeArrowheads="1"/>
              </p:cNvSpPr>
              <p:nvPr/>
            </p:nvSpPr>
            <p:spPr bwMode="auto">
              <a:xfrm>
                <a:off x="1376443" y="2050438"/>
                <a:ext cx="2927496" cy="2793396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231454" name="Text Box 11"/>
              <p:cNvSpPr txBox="1">
                <a:spLocks noChangeArrowheads="1"/>
              </p:cNvSpPr>
              <p:nvPr/>
            </p:nvSpPr>
            <p:spPr bwMode="auto">
              <a:xfrm>
                <a:off x="2895600" y="1676400"/>
                <a:ext cx="355866" cy="4615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r>
                  <a:rPr lang="en-US" altLang="tr-TR" sz="240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231455" name="Rectangle 12"/>
              <p:cNvSpPr>
                <a:spLocks noChangeArrowheads="1"/>
              </p:cNvSpPr>
              <p:nvPr/>
            </p:nvSpPr>
            <p:spPr bwMode="auto">
              <a:xfrm>
                <a:off x="4022305" y="22860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r>
                  <a:rPr lang="en-US" altLang="tr-TR" sz="240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12</a:t>
                </a:r>
              </a:p>
            </p:txBody>
          </p:sp>
          <p:sp>
            <p:nvSpPr>
              <p:cNvPr id="231456" name="Rectangle 13"/>
              <p:cNvSpPr>
                <a:spLocks noChangeArrowheads="1"/>
              </p:cNvSpPr>
              <p:nvPr/>
            </p:nvSpPr>
            <p:spPr bwMode="auto">
              <a:xfrm>
                <a:off x="4343400" y="33528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r>
                  <a:rPr lang="en-US" altLang="tr-TR" sz="240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13</a:t>
                </a:r>
              </a:p>
            </p:txBody>
          </p:sp>
          <p:sp>
            <p:nvSpPr>
              <p:cNvPr id="231457" name="Rectangle 14"/>
              <p:cNvSpPr>
                <a:spLocks noChangeArrowheads="1"/>
              </p:cNvSpPr>
              <p:nvPr/>
            </p:nvSpPr>
            <p:spPr bwMode="auto">
              <a:xfrm>
                <a:off x="4114800" y="41148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r>
                  <a:rPr lang="en-US" altLang="tr-TR" sz="240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25</a:t>
                </a:r>
              </a:p>
            </p:txBody>
          </p:sp>
          <p:sp>
            <p:nvSpPr>
              <p:cNvPr id="231458" name="Rectangle 15"/>
              <p:cNvSpPr>
                <a:spLocks noChangeArrowheads="1"/>
              </p:cNvSpPr>
              <p:nvPr/>
            </p:nvSpPr>
            <p:spPr bwMode="auto">
              <a:xfrm>
                <a:off x="2743200" y="48768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r>
                  <a:rPr lang="en-US" altLang="tr-TR" sz="240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32</a:t>
                </a:r>
              </a:p>
            </p:txBody>
          </p:sp>
          <p:sp>
            <p:nvSpPr>
              <p:cNvPr id="231459" name="Rectangle 16"/>
              <p:cNvSpPr>
                <a:spLocks noChangeArrowheads="1"/>
              </p:cNvSpPr>
              <p:nvPr/>
            </p:nvSpPr>
            <p:spPr bwMode="auto">
              <a:xfrm>
                <a:off x="1676400" y="46482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r>
                  <a:rPr lang="en-US" altLang="tr-TR" sz="240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40</a:t>
                </a:r>
              </a:p>
            </p:txBody>
          </p:sp>
          <p:sp>
            <p:nvSpPr>
              <p:cNvPr id="231460" name="Rectangle 17"/>
              <p:cNvSpPr>
                <a:spLocks noChangeArrowheads="1"/>
              </p:cNvSpPr>
              <p:nvPr/>
            </p:nvSpPr>
            <p:spPr bwMode="auto">
              <a:xfrm>
                <a:off x="982933" y="38862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r>
                  <a:rPr lang="en-US" altLang="tr-TR" sz="240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48</a:t>
                </a:r>
              </a:p>
            </p:txBody>
          </p:sp>
          <p:sp>
            <p:nvSpPr>
              <p:cNvPr id="231461" name="Rectangle 18"/>
              <p:cNvSpPr>
                <a:spLocks noChangeArrowheads="1"/>
              </p:cNvSpPr>
              <p:nvPr/>
            </p:nvSpPr>
            <p:spPr bwMode="auto">
              <a:xfrm>
                <a:off x="946990" y="2667000"/>
                <a:ext cx="495783" cy="4616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r>
                  <a:rPr lang="en-US" altLang="tr-TR" sz="2400">
                    <a:solidFill>
                      <a:srgbClr val="000000"/>
                    </a:solidFill>
                    <a:latin typeface="Calibri" panose="020F0502020204030204" pitchFamily="34" charset="0"/>
                  </a:rPr>
                  <a:t>60</a:t>
                </a:r>
              </a:p>
            </p:txBody>
          </p:sp>
          <p:sp>
            <p:nvSpPr>
              <p:cNvPr id="231462" name="Oval 28"/>
              <p:cNvSpPr>
                <a:spLocks noChangeArrowheads="1"/>
              </p:cNvSpPr>
              <p:nvPr/>
            </p:nvSpPr>
            <p:spPr bwMode="auto">
              <a:xfrm>
                <a:off x="2912920" y="2010882"/>
                <a:ext cx="96565" cy="98891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 sz="2400">
                  <a:solidFill>
                    <a:srgbClr val="000000"/>
                  </a:solidFill>
                  <a:latin typeface="Calibri" panose="020F0502020204030204" pitchFamily="34" charset="0"/>
                </a:endParaRPr>
              </a:p>
            </p:txBody>
          </p:sp>
        </p:grpSp>
        <p:cxnSp>
          <p:nvCxnSpPr>
            <p:cNvPr id="80" name="Straight Arrow Connector 79"/>
            <p:cNvCxnSpPr>
              <a:endCxn id="231452" idx="7"/>
            </p:cNvCxnSpPr>
            <p:nvPr/>
          </p:nvCxnSpPr>
          <p:spPr>
            <a:xfrm rot="10800000" flipV="1">
              <a:off x="5959083" y="3505028"/>
              <a:ext cx="2254963" cy="1057175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Arrow Connector 86"/>
            <p:cNvCxnSpPr>
              <a:stCxn id="231451" idx="1"/>
              <a:endCxn id="231448" idx="6"/>
            </p:cNvCxnSpPr>
            <p:nvPr/>
          </p:nvCxnSpPr>
          <p:spPr>
            <a:xfrm rot="16200000" flipV="1">
              <a:off x="6583205" y="2885456"/>
              <a:ext cx="179370" cy="246299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Arrow Connector 89"/>
            <p:cNvCxnSpPr>
              <a:stCxn id="231446" idx="0"/>
              <a:endCxn id="231448" idx="6"/>
            </p:cNvCxnSpPr>
            <p:nvPr/>
          </p:nvCxnSpPr>
          <p:spPr>
            <a:xfrm flipH="1" flipV="1">
              <a:off x="5442983" y="4027267"/>
              <a:ext cx="1286282" cy="763515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Arrow Connector 92"/>
            <p:cNvCxnSpPr/>
            <p:nvPr/>
          </p:nvCxnSpPr>
          <p:spPr>
            <a:xfrm rot="5400000" flipH="1" flipV="1">
              <a:off x="5160822" y="2839745"/>
              <a:ext cx="2452457" cy="887694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Arrow Connector 95"/>
            <p:cNvCxnSpPr>
              <a:stCxn id="231448" idx="7"/>
            </p:cNvCxnSpPr>
            <p:nvPr/>
          </p:nvCxnSpPr>
          <p:spPr>
            <a:xfrm rot="5400000" flipH="1" flipV="1">
              <a:off x="6013347" y="2080662"/>
              <a:ext cx="1325438" cy="2497927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Arrow Connector 100"/>
            <p:cNvCxnSpPr>
              <a:endCxn id="231453" idx="6"/>
            </p:cNvCxnSpPr>
            <p:nvPr/>
          </p:nvCxnSpPr>
          <p:spPr>
            <a:xfrm>
              <a:off x="5409634" y="2939931"/>
              <a:ext cx="2780592" cy="50795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Arrow Connector 103"/>
            <p:cNvCxnSpPr>
              <a:stCxn id="231462" idx="5"/>
            </p:cNvCxnSpPr>
            <p:nvPr/>
          </p:nvCxnSpPr>
          <p:spPr>
            <a:xfrm rot="16200000" flipH="1">
              <a:off x="6355721" y="2621453"/>
              <a:ext cx="2095303" cy="1043317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Arrow Connector 107"/>
            <p:cNvCxnSpPr/>
            <p:nvPr/>
          </p:nvCxnSpPr>
          <p:spPr>
            <a:xfrm rot="5400000">
              <a:off x="6292217" y="3156357"/>
              <a:ext cx="2177845" cy="1198942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4" name="Straight Arrow Connector 33"/>
          <p:cNvCxnSpPr>
            <a:endCxn id="231453" idx="4"/>
          </p:cNvCxnSpPr>
          <p:nvPr/>
        </p:nvCxnSpPr>
        <p:spPr>
          <a:xfrm flipH="1">
            <a:off x="4135438" y="1905000"/>
            <a:ext cx="1122362" cy="2176463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>
            <a:stCxn id="231453" idx="4"/>
          </p:cNvCxnSpPr>
          <p:nvPr/>
        </p:nvCxnSpPr>
        <p:spPr>
          <a:xfrm flipH="1" flipV="1">
            <a:off x="2819400" y="3276600"/>
            <a:ext cx="1316038" cy="804863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5694363" y="1030288"/>
            <a:ext cx="2487612" cy="860425"/>
            <a:chOff x="4311" y="1273"/>
            <a:chExt cx="737" cy="609"/>
          </a:xfrm>
        </p:grpSpPr>
        <p:sp>
          <p:nvSpPr>
            <p:cNvPr id="231435" name="AutoShape 20"/>
            <p:cNvSpPr>
              <a:spLocks noChangeArrowheads="1"/>
            </p:cNvSpPr>
            <p:nvPr/>
          </p:nvSpPr>
          <p:spPr bwMode="auto">
            <a:xfrm>
              <a:off x="4311" y="1273"/>
              <a:ext cx="709" cy="609"/>
            </a:xfrm>
            <a:prstGeom prst="wedgeRoundRectCallout">
              <a:avLst>
                <a:gd name="adj1" fmla="val -59593"/>
                <a:gd name="adj2" fmla="val 68556"/>
                <a:gd name="adj3" fmla="val 16667"/>
              </a:avLst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buClr>
                  <a:srgbClr val="3333CC"/>
                </a:buClr>
              </a:pPr>
              <a:endParaRPr lang="tr-TR" altLang="tr-TR" sz="16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1436" name="Text Box 21"/>
            <p:cNvSpPr txBox="1">
              <a:spLocks noChangeArrowheads="1"/>
            </p:cNvSpPr>
            <p:nvPr/>
          </p:nvSpPr>
          <p:spPr bwMode="auto">
            <a:xfrm>
              <a:off x="4344" y="1326"/>
              <a:ext cx="704" cy="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ts val="2000"/>
                </a:lnSpc>
                <a:buClr>
                  <a:srgbClr val="3333CC"/>
                </a:buClr>
              </a:pPr>
              <a:r>
                <a:rPr lang="en-US" altLang="tr-TR">
                  <a:solidFill>
                    <a:srgbClr val="CC0000"/>
                  </a:solidFill>
                  <a:latin typeface="Calibri" panose="020F0502020204030204" pitchFamily="34" charset="0"/>
                </a:rPr>
                <a:t>What is the value for</a:t>
              </a:r>
            </a:p>
            <a:p>
              <a:pPr>
                <a:lnSpc>
                  <a:spcPts val="2000"/>
                </a:lnSpc>
                <a:buClr>
                  <a:srgbClr val="3333CC"/>
                </a:buClr>
              </a:pPr>
              <a:r>
                <a:rPr lang="en-US" altLang="tr-TR">
                  <a:solidFill>
                    <a:srgbClr val="CC0000"/>
                  </a:solidFill>
                  <a:latin typeface="Calibri" panose="020F0502020204030204" pitchFamily="34" charset="0"/>
                </a:rPr>
                <a:t>key 53</a:t>
              </a:r>
            </a:p>
          </p:txBody>
        </p:sp>
      </p:grpSp>
      <p:pic>
        <p:nvPicPr>
          <p:cNvPr id="231431" name="Picture 1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762000"/>
            <a:ext cx="6850062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AutoShape 32"/>
          <p:cNvSpPr>
            <a:spLocks noChangeArrowheads="1"/>
          </p:cNvSpPr>
          <p:nvPr/>
        </p:nvSpPr>
        <p:spPr bwMode="auto">
          <a:xfrm>
            <a:off x="3200400" y="1143000"/>
            <a:ext cx="1096963" cy="609600"/>
          </a:xfrm>
          <a:prstGeom prst="wedgeRoundRectCallout">
            <a:avLst>
              <a:gd name="adj1" fmla="val 17440"/>
              <a:gd name="adj2" fmla="val 87759"/>
              <a:gd name="adj3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value</a:t>
            </a:r>
          </a:p>
        </p:txBody>
      </p:sp>
      <p:cxnSp>
        <p:nvCxnSpPr>
          <p:cNvPr id="41" name="Straight Arrow Connector 40"/>
          <p:cNvCxnSpPr/>
          <p:nvPr/>
        </p:nvCxnSpPr>
        <p:spPr>
          <a:xfrm flipV="1">
            <a:off x="2971800" y="1905000"/>
            <a:ext cx="2133600" cy="304800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 flipV="1">
            <a:off x="2819400" y="2286000"/>
            <a:ext cx="0" cy="838200"/>
          </a:xfrm>
          <a:prstGeom prst="straightConnector1">
            <a:avLst/>
          </a:prstGeom>
          <a:ln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1095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1095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Title 67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019175"/>
          </a:xfrm>
        </p:spPr>
        <p:txBody>
          <a:bodyPr/>
          <a:lstStyle/>
          <a:p>
            <a:pPr eaLnBrk="1" hangingPunct="1"/>
            <a:r>
              <a:rPr lang="en-US" altLang="tr-TR" smtClean="0">
                <a:latin typeface="Gill Sans MT" pitchFamily="1" charset="0"/>
              </a:rPr>
              <a:t>Peer churn</a:t>
            </a:r>
          </a:p>
        </p:txBody>
      </p:sp>
      <p:sp>
        <p:nvSpPr>
          <p:cNvPr id="69" name="Content Placeholder 68"/>
          <p:cNvSpPr>
            <a:spLocks noGrp="1"/>
          </p:cNvSpPr>
          <p:nvPr>
            <p:ph idx="1"/>
          </p:nvPr>
        </p:nvSpPr>
        <p:spPr>
          <a:xfrm>
            <a:off x="457200" y="4370388"/>
            <a:ext cx="8229600" cy="2133600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z="2600" i="1" smtClean="0">
                <a:solidFill>
                  <a:srgbClr val="CC0000"/>
                </a:solidFill>
                <a:latin typeface="Gill Sans MT" pitchFamily="1" charset="0"/>
              </a:rPr>
              <a:t>example: peer 5 abruptly leaves</a:t>
            </a:r>
          </a:p>
          <a:p>
            <a:pPr marL="0" indent="0"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endParaRPr lang="en-US" altLang="tr-TR" sz="2600" smtClean="0">
              <a:latin typeface="Gill Sans MT" pitchFamily="1" charset="0"/>
            </a:endParaRPr>
          </a:p>
        </p:txBody>
      </p:sp>
      <p:grpSp>
        <p:nvGrpSpPr>
          <p:cNvPr id="232451" name="Group 42"/>
          <p:cNvGrpSpPr>
            <a:grpSpLocks/>
          </p:cNvGrpSpPr>
          <p:nvPr/>
        </p:nvGrpSpPr>
        <p:grpSpPr bwMode="auto">
          <a:xfrm>
            <a:off x="258763" y="814388"/>
            <a:ext cx="3751262" cy="3662362"/>
            <a:chOff x="946990" y="1676400"/>
            <a:chExt cx="3752276" cy="3661993"/>
          </a:xfrm>
        </p:grpSpPr>
        <p:sp>
          <p:nvSpPr>
            <p:cNvPr id="232459" name="Oval 3"/>
            <p:cNvSpPr>
              <a:spLocks noChangeArrowheads="1"/>
            </p:cNvSpPr>
            <p:nvPr/>
          </p:nvSpPr>
          <p:spPr bwMode="auto">
            <a:xfrm>
              <a:off x="2794354" y="4791480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2460" name="Oval 4"/>
            <p:cNvSpPr>
              <a:spLocks noChangeArrowheads="1"/>
            </p:cNvSpPr>
            <p:nvPr/>
          </p:nvSpPr>
          <p:spPr bwMode="auto">
            <a:xfrm>
              <a:off x="1435115" y="2890435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2461" name="Oval 5"/>
            <p:cNvSpPr>
              <a:spLocks noChangeArrowheads="1"/>
            </p:cNvSpPr>
            <p:nvPr/>
          </p:nvSpPr>
          <p:spPr bwMode="auto">
            <a:xfrm>
              <a:off x="1459562" y="3978242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2462" name="Oval 6"/>
            <p:cNvSpPr>
              <a:spLocks noChangeArrowheads="1"/>
            </p:cNvSpPr>
            <p:nvPr/>
          </p:nvSpPr>
          <p:spPr bwMode="auto">
            <a:xfrm>
              <a:off x="3989799" y="2585616"/>
              <a:ext cx="96564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2463" name="Oval 7"/>
            <p:cNvSpPr>
              <a:spLocks noChangeArrowheads="1"/>
            </p:cNvSpPr>
            <p:nvPr/>
          </p:nvSpPr>
          <p:spPr bwMode="auto">
            <a:xfrm>
              <a:off x="4283160" y="3457025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2464" name="Oval 8"/>
            <p:cNvSpPr>
              <a:spLocks noChangeArrowheads="1"/>
            </p:cNvSpPr>
            <p:nvPr/>
          </p:nvSpPr>
          <p:spPr bwMode="auto">
            <a:xfrm>
              <a:off x="4004467" y="4192313"/>
              <a:ext cx="96564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2465" name="Oval 9"/>
            <p:cNvSpPr>
              <a:spLocks noChangeArrowheads="1"/>
            </p:cNvSpPr>
            <p:nvPr/>
          </p:nvSpPr>
          <p:spPr bwMode="auto">
            <a:xfrm>
              <a:off x="1991278" y="4548323"/>
              <a:ext cx="96565" cy="98892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2466" name="Oval 10"/>
            <p:cNvSpPr>
              <a:spLocks noChangeArrowheads="1"/>
            </p:cNvSpPr>
            <p:nvPr/>
          </p:nvSpPr>
          <p:spPr bwMode="auto">
            <a:xfrm>
              <a:off x="1376443" y="2050438"/>
              <a:ext cx="2927496" cy="279339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232467" name="Text Box 11"/>
            <p:cNvSpPr txBox="1">
              <a:spLocks noChangeArrowheads="1"/>
            </p:cNvSpPr>
            <p:nvPr/>
          </p:nvSpPr>
          <p:spPr bwMode="auto">
            <a:xfrm>
              <a:off x="2895600" y="16764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1</a:t>
              </a:r>
            </a:p>
          </p:txBody>
        </p:sp>
        <p:sp>
          <p:nvSpPr>
            <p:cNvPr id="232468" name="Rectangle 12"/>
            <p:cNvSpPr>
              <a:spLocks noChangeArrowheads="1"/>
            </p:cNvSpPr>
            <p:nvPr/>
          </p:nvSpPr>
          <p:spPr bwMode="auto">
            <a:xfrm>
              <a:off x="4114800" y="25146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3</a:t>
              </a:r>
            </a:p>
          </p:txBody>
        </p:sp>
        <p:sp>
          <p:nvSpPr>
            <p:cNvPr id="232469" name="Rectangle 13"/>
            <p:cNvSpPr>
              <a:spLocks noChangeArrowheads="1"/>
            </p:cNvSpPr>
            <p:nvPr/>
          </p:nvSpPr>
          <p:spPr bwMode="auto">
            <a:xfrm>
              <a:off x="4343400" y="33528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4</a:t>
              </a:r>
            </a:p>
          </p:txBody>
        </p:sp>
        <p:sp>
          <p:nvSpPr>
            <p:cNvPr id="232470" name="Rectangle 14"/>
            <p:cNvSpPr>
              <a:spLocks noChangeArrowheads="1"/>
            </p:cNvSpPr>
            <p:nvPr/>
          </p:nvSpPr>
          <p:spPr bwMode="auto">
            <a:xfrm>
              <a:off x="4114800" y="41148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5</a:t>
              </a:r>
            </a:p>
          </p:txBody>
        </p:sp>
        <p:sp>
          <p:nvSpPr>
            <p:cNvPr id="232471" name="Rectangle 15"/>
            <p:cNvSpPr>
              <a:spLocks noChangeArrowheads="1"/>
            </p:cNvSpPr>
            <p:nvPr/>
          </p:nvSpPr>
          <p:spPr bwMode="auto">
            <a:xfrm>
              <a:off x="2743200" y="4876800"/>
              <a:ext cx="355866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8</a:t>
              </a:r>
            </a:p>
          </p:txBody>
        </p:sp>
        <p:sp>
          <p:nvSpPr>
            <p:cNvPr id="232472" name="Rectangle 16"/>
            <p:cNvSpPr>
              <a:spLocks noChangeArrowheads="1"/>
            </p:cNvSpPr>
            <p:nvPr/>
          </p:nvSpPr>
          <p:spPr bwMode="auto">
            <a:xfrm>
              <a:off x="1676400" y="4648200"/>
              <a:ext cx="527050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10</a:t>
              </a:r>
            </a:p>
          </p:txBody>
        </p:sp>
        <p:sp>
          <p:nvSpPr>
            <p:cNvPr id="232473" name="Rectangle 17"/>
            <p:cNvSpPr>
              <a:spLocks noChangeArrowheads="1"/>
            </p:cNvSpPr>
            <p:nvPr/>
          </p:nvSpPr>
          <p:spPr bwMode="auto">
            <a:xfrm>
              <a:off x="970952" y="3886200"/>
              <a:ext cx="527050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12</a:t>
              </a:r>
            </a:p>
          </p:txBody>
        </p:sp>
        <p:sp>
          <p:nvSpPr>
            <p:cNvPr id="232474" name="Rectangle 18"/>
            <p:cNvSpPr>
              <a:spLocks noChangeArrowheads="1"/>
            </p:cNvSpPr>
            <p:nvPr/>
          </p:nvSpPr>
          <p:spPr bwMode="auto">
            <a:xfrm>
              <a:off x="946990" y="2667000"/>
              <a:ext cx="527050" cy="461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r>
                <a:rPr lang="en-US" altLang="tr-TR" sz="2400">
                  <a:solidFill>
                    <a:srgbClr val="000000"/>
                  </a:solidFill>
                  <a:latin typeface="Calibri" panose="020F0502020204030204" pitchFamily="34" charset="0"/>
                </a:rPr>
                <a:t>15</a:t>
              </a:r>
            </a:p>
          </p:txBody>
        </p:sp>
        <p:sp>
          <p:nvSpPr>
            <p:cNvPr id="232475" name="Oval 28"/>
            <p:cNvSpPr>
              <a:spLocks noChangeArrowheads="1"/>
            </p:cNvSpPr>
            <p:nvPr/>
          </p:nvSpPr>
          <p:spPr bwMode="auto">
            <a:xfrm>
              <a:off x="2912920" y="2010882"/>
              <a:ext cx="96565" cy="98891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tr-TR" altLang="tr-TR" sz="240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cxnSp>
        <p:nvCxnSpPr>
          <p:cNvPr id="64" name="Straight Connector 63"/>
          <p:cNvCxnSpPr/>
          <p:nvPr/>
        </p:nvCxnSpPr>
        <p:spPr>
          <a:xfrm>
            <a:off x="2054225" y="1119188"/>
            <a:ext cx="152400" cy="76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rot="10800000" flipV="1">
            <a:off x="2130425" y="1195388"/>
            <a:ext cx="169863" cy="968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3273425" y="3252788"/>
            <a:ext cx="228600" cy="184150"/>
          </a:xfrm>
          <a:prstGeom prst="line">
            <a:avLst/>
          </a:prstGeom>
          <a:ln w="25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232470" idx="0"/>
          </p:cNvCxnSpPr>
          <p:nvPr/>
        </p:nvCxnSpPr>
        <p:spPr>
          <a:xfrm flipH="1">
            <a:off x="3197225" y="3252788"/>
            <a:ext cx="406400" cy="228600"/>
          </a:xfrm>
          <a:prstGeom prst="line">
            <a:avLst/>
          </a:prstGeom>
          <a:ln w="254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49" name="TextBox 28"/>
          <p:cNvSpPr txBox="1">
            <a:spLocks noChangeArrowheads="1"/>
          </p:cNvSpPr>
          <p:nvPr/>
        </p:nvSpPr>
        <p:spPr bwMode="auto">
          <a:xfrm>
            <a:off x="4491038" y="544513"/>
            <a:ext cx="4427537" cy="426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75000"/>
            </a:pPr>
            <a:r>
              <a:rPr lang="en-US" altLang="tr-TR" sz="2800">
                <a:solidFill>
                  <a:srgbClr val="CC0000"/>
                </a:solidFill>
                <a:latin typeface="Gill Sans MT" pitchFamily="1" charset="0"/>
              </a:rPr>
              <a:t>handling peer churn:</a:t>
            </a:r>
          </a:p>
          <a:p>
            <a:pPr>
              <a:lnSpc>
                <a:spcPts val="26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peers may come and go (churn)</a:t>
            </a:r>
          </a:p>
          <a:p>
            <a:pPr>
              <a:lnSpc>
                <a:spcPts val="26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each peer knows address of its two successors </a:t>
            </a:r>
          </a:p>
          <a:p>
            <a:pPr>
              <a:lnSpc>
                <a:spcPts val="26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each peer periodically pings its </a:t>
            </a:r>
            <a:b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</a:b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two successors to check aliveness</a:t>
            </a:r>
          </a:p>
          <a:p>
            <a:pPr>
              <a:lnSpc>
                <a:spcPts val="26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if immediate successor leaves, choose next successor as new immediate successor</a:t>
            </a:r>
          </a:p>
          <a:p>
            <a:pPr>
              <a:buClr>
                <a:srgbClr val="3333CC"/>
              </a:buClr>
            </a:pPr>
            <a:endParaRPr lang="en-US" altLang="tr-TR" sz="2400">
              <a:solidFill>
                <a:srgbClr val="000000"/>
              </a:solidFill>
              <a:latin typeface="Gill Sans MT" pitchFamily="1" charset="0"/>
            </a:endParaRPr>
          </a:p>
        </p:txBody>
      </p:sp>
      <p:cxnSp>
        <p:nvCxnSpPr>
          <p:cNvPr id="232457" name="Straight Arrow Connector 30"/>
          <p:cNvCxnSpPr>
            <a:cxnSpLocks noChangeShapeType="1"/>
            <a:stCxn id="232469" idx="1"/>
          </p:cNvCxnSpPr>
          <p:nvPr/>
        </p:nvCxnSpPr>
        <p:spPr bwMode="auto">
          <a:xfrm flipH="1">
            <a:off x="3206750" y="2722563"/>
            <a:ext cx="447675" cy="265112"/>
          </a:xfrm>
          <a:prstGeom prst="straightConnector1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pic>
        <p:nvPicPr>
          <p:cNvPr id="232458" name="Picture 2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796925"/>
            <a:ext cx="2684463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2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02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02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Title 67"/>
          <p:cNvSpPr>
            <a:spLocks noGrp="1"/>
          </p:cNvSpPr>
          <p:nvPr>
            <p:ph type="title"/>
          </p:nvPr>
        </p:nvSpPr>
        <p:spPr>
          <a:xfrm>
            <a:off x="381000" y="0"/>
            <a:ext cx="8229600" cy="1019175"/>
          </a:xfrm>
        </p:spPr>
        <p:txBody>
          <a:bodyPr/>
          <a:lstStyle/>
          <a:p>
            <a:pPr eaLnBrk="1" hangingPunct="1"/>
            <a:r>
              <a:rPr lang="en-US" altLang="tr-TR" smtClean="0">
                <a:latin typeface="Gill Sans MT" pitchFamily="1" charset="0"/>
              </a:rPr>
              <a:t>Peer churn</a:t>
            </a:r>
          </a:p>
        </p:txBody>
      </p:sp>
      <p:sp>
        <p:nvSpPr>
          <p:cNvPr id="69" name="Content Placeholder 68"/>
          <p:cNvSpPr>
            <a:spLocks noGrp="1"/>
          </p:cNvSpPr>
          <p:nvPr>
            <p:ph idx="1"/>
          </p:nvPr>
        </p:nvSpPr>
        <p:spPr>
          <a:xfrm>
            <a:off x="457200" y="4370388"/>
            <a:ext cx="8229600" cy="2133600"/>
          </a:xfrm>
        </p:spPr>
        <p:txBody>
          <a:bodyPr/>
          <a:lstStyle/>
          <a:p>
            <a:pPr marL="0" indent="0"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tr-TR" sz="2600" i="1" smtClean="0">
                <a:solidFill>
                  <a:srgbClr val="CC0000"/>
                </a:solidFill>
                <a:latin typeface="Gill Sans MT" pitchFamily="1" charset="0"/>
              </a:rPr>
              <a:t>example: peer 5 abruptly leaves</a:t>
            </a:r>
          </a:p>
          <a:p>
            <a:pPr marL="0" indent="0" eaLnBrk="1" hangingPunct="1">
              <a:lnSpc>
                <a:spcPct val="90000"/>
              </a:lnSpc>
            </a:pPr>
            <a:r>
              <a:rPr lang="en-US" altLang="tr-TR" sz="2600" smtClean="0">
                <a:latin typeface="Gill Sans MT" pitchFamily="1" charset="0"/>
              </a:rPr>
              <a:t>peer 4 detects peer 5</a:t>
            </a:r>
            <a:r>
              <a:rPr lang="ja-JP" altLang="en-US" sz="2600" smtClean="0">
                <a:latin typeface="Gill Sans MT" pitchFamily="1" charset="0"/>
              </a:rPr>
              <a:t>’</a:t>
            </a:r>
            <a:r>
              <a:rPr lang="en-US" altLang="ja-JP" sz="2600" smtClean="0">
                <a:latin typeface="Gill Sans MT" pitchFamily="1" charset="0"/>
              </a:rPr>
              <a:t>s departure; makes 8 its immediate successor</a:t>
            </a:r>
          </a:p>
          <a:p>
            <a:pPr marL="0" indent="0" eaLnBrk="1" hangingPunct="1">
              <a:lnSpc>
                <a:spcPct val="90000"/>
              </a:lnSpc>
            </a:pPr>
            <a:r>
              <a:rPr lang="en-US" altLang="tr-TR" sz="2600" smtClean="0">
                <a:latin typeface="Gill Sans MT" pitchFamily="1" charset="0"/>
              </a:rPr>
              <a:t> 4 asks 8 who its immediate successor is; makes 8</a:t>
            </a:r>
            <a:r>
              <a:rPr lang="ja-JP" altLang="en-US" sz="2600" smtClean="0">
                <a:latin typeface="Gill Sans MT" pitchFamily="1" charset="0"/>
              </a:rPr>
              <a:t>’</a:t>
            </a:r>
            <a:r>
              <a:rPr lang="en-US" altLang="ja-JP" sz="2600" smtClean="0">
                <a:latin typeface="Gill Sans MT" pitchFamily="1" charset="0"/>
              </a:rPr>
              <a:t>s immediate successor its second successor.</a:t>
            </a:r>
          </a:p>
          <a:p>
            <a:pPr marL="0" indent="0"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endParaRPr lang="en-US" altLang="tr-TR" sz="2600" smtClean="0">
              <a:latin typeface="Gill Sans MT" pitchFamily="1" charset="0"/>
            </a:endParaRPr>
          </a:p>
        </p:txBody>
      </p:sp>
      <p:sp>
        <p:nvSpPr>
          <p:cNvPr id="233475" name="Oval 3"/>
          <p:cNvSpPr>
            <a:spLocks noChangeArrowheads="1"/>
          </p:cNvSpPr>
          <p:nvPr/>
        </p:nvSpPr>
        <p:spPr bwMode="auto">
          <a:xfrm>
            <a:off x="2105025" y="3929063"/>
            <a:ext cx="96838" cy="10001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3476" name="Oval 4"/>
          <p:cNvSpPr>
            <a:spLocks noChangeArrowheads="1"/>
          </p:cNvSpPr>
          <p:nvPr/>
        </p:nvSpPr>
        <p:spPr bwMode="auto">
          <a:xfrm>
            <a:off x="746125" y="2028825"/>
            <a:ext cx="96838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3477" name="Oval 5"/>
          <p:cNvSpPr>
            <a:spLocks noChangeArrowheads="1"/>
          </p:cNvSpPr>
          <p:nvPr/>
        </p:nvSpPr>
        <p:spPr bwMode="auto">
          <a:xfrm>
            <a:off x="771525" y="3116263"/>
            <a:ext cx="96838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3478" name="Oval 6"/>
          <p:cNvSpPr>
            <a:spLocks noChangeArrowheads="1"/>
          </p:cNvSpPr>
          <p:nvPr/>
        </p:nvSpPr>
        <p:spPr bwMode="auto">
          <a:xfrm>
            <a:off x="3300413" y="1724025"/>
            <a:ext cx="96837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3479" name="Oval 7"/>
          <p:cNvSpPr>
            <a:spLocks noChangeArrowheads="1"/>
          </p:cNvSpPr>
          <p:nvPr/>
        </p:nvSpPr>
        <p:spPr bwMode="auto">
          <a:xfrm>
            <a:off x="3594100" y="2595563"/>
            <a:ext cx="96838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3480" name="Oval 9"/>
          <p:cNvSpPr>
            <a:spLocks noChangeArrowheads="1"/>
          </p:cNvSpPr>
          <p:nvPr/>
        </p:nvSpPr>
        <p:spPr bwMode="auto">
          <a:xfrm>
            <a:off x="1303338" y="3686175"/>
            <a:ext cx="95250" cy="10001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3481" name="Oval 10"/>
          <p:cNvSpPr>
            <a:spLocks noChangeArrowheads="1"/>
          </p:cNvSpPr>
          <p:nvPr/>
        </p:nvSpPr>
        <p:spPr bwMode="auto">
          <a:xfrm>
            <a:off x="687388" y="1189038"/>
            <a:ext cx="2927350" cy="27924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3482" name="Text Box 11"/>
          <p:cNvSpPr txBox="1">
            <a:spLocks noChangeArrowheads="1"/>
          </p:cNvSpPr>
          <p:nvPr/>
        </p:nvSpPr>
        <p:spPr bwMode="auto">
          <a:xfrm>
            <a:off x="2206625" y="8143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233483" name="Rectangle 12"/>
          <p:cNvSpPr>
            <a:spLocks noChangeArrowheads="1"/>
          </p:cNvSpPr>
          <p:nvPr/>
        </p:nvSpPr>
        <p:spPr bwMode="auto">
          <a:xfrm>
            <a:off x="3425825" y="16525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3</a:t>
            </a:r>
          </a:p>
        </p:txBody>
      </p:sp>
      <p:sp>
        <p:nvSpPr>
          <p:cNvPr id="233484" name="Rectangle 13"/>
          <p:cNvSpPr>
            <a:spLocks noChangeArrowheads="1"/>
          </p:cNvSpPr>
          <p:nvPr/>
        </p:nvSpPr>
        <p:spPr bwMode="auto">
          <a:xfrm>
            <a:off x="3654425" y="24907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4</a:t>
            </a:r>
          </a:p>
        </p:txBody>
      </p:sp>
      <p:sp>
        <p:nvSpPr>
          <p:cNvPr id="233485" name="Rectangle 15"/>
          <p:cNvSpPr>
            <a:spLocks noChangeArrowheads="1"/>
          </p:cNvSpPr>
          <p:nvPr/>
        </p:nvSpPr>
        <p:spPr bwMode="auto">
          <a:xfrm>
            <a:off x="2054225" y="401478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8</a:t>
            </a:r>
          </a:p>
        </p:txBody>
      </p:sp>
      <p:sp>
        <p:nvSpPr>
          <p:cNvPr id="233486" name="Rectangle 16"/>
          <p:cNvSpPr>
            <a:spLocks noChangeArrowheads="1"/>
          </p:cNvSpPr>
          <p:nvPr/>
        </p:nvSpPr>
        <p:spPr bwMode="auto">
          <a:xfrm>
            <a:off x="987425" y="378618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10</a:t>
            </a:r>
          </a:p>
        </p:txBody>
      </p:sp>
      <p:sp>
        <p:nvSpPr>
          <p:cNvPr id="233487" name="Rectangle 17"/>
          <p:cNvSpPr>
            <a:spLocks noChangeArrowheads="1"/>
          </p:cNvSpPr>
          <p:nvPr/>
        </p:nvSpPr>
        <p:spPr bwMode="auto">
          <a:xfrm>
            <a:off x="282575" y="302418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12</a:t>
            </a:r>
          </a:p>
        </p:txBody>
      </p:sp>
      <p:sp>
        <p:nvSpPr>
          <p:cNvPr id="233488" name="Rectangle 18"/>
          <p:cNvSpPr>
            <a:spLocks noChangeArrowheads="1"/>
          </p:cNvSpPr>
          <p:nvPr/>
        </p:nvSpPr>
        <p:spPr bwMode="auto">
          <a:xfrm>
            <a:off x="258763" y="1804988"/>
            <a:ext cx="527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tr-TR" sz="2400">
                <a:solidFill>
                  <a:srgbClr val="000000"/>
                </a:solidFill>
                <a:latin typeface="Calibri" panose="020F0502020204030204" pitchFamily="34" charset="0"/>
              </a:rPr>
              <a:t>15</a:t>
            </a:r>
          </a:p>
        </p:txBody>
      </p:sp>
      <p:sp>
        <p:nvSpPr>
          <p:cNvPr id="233489" name="Oval 28"/>
          <p:cNvSpPr>
            <a:spLocks noChangeArrowheads="1"/>
          </p:cNvSpPr>
          <p:nvPr/>
        </p:nvSpPr>
        <p:spPr bwMode="auto">
          <a:xfrm>
            <a:off x="2224088" y="1149350"/>
            <a:ext cx="96837" cy="984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cxnSp>
        <p:nvCxnSpPr>
          <p:cNvPr id="64" name="Straight Connector 63"/>
          <p:cNvCxnSpPr/>
          <p:nvPr/>
        </p:nvCxnSpPr>
        <p:spPr>
          <a:xfrm>
            <a:off x="2054225" y="1119188"/>
            <a:ext cx="152400" cy="762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rot="10800000" flipV="1">
            <a:off x="2130425" y="1195388"/>
            <a:ext cx="169863" cy="968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492" name="TextBox 28"/>
          <p:cNvSpPr txBox="1">
            <a:spLocks noChangeArrowheads="1"/>
          </p:cNvSpPr>
          <p:nvPr/>
        </p:nvSpPr>
        <p:spPr bwMode="auto">
          <a:xfrm>
            <a:off x="4491038" y="544513"/>
            <a:ext cx="4427537" cy="426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75000"/>
            </a:pPr>
            <a:r>
              <a:rPr lang="en-US" altLang="tr-TR" sz="2800">
                <a:solidFill>
                  <a:srgbClr val="CC0000"/>
                </a:solidFill>
                <a:latin typeface="Gill Sans MT" pitchFamily="1" charset="0"/>
              </a:rPr>
              <a:t>handling peer churn:</a:t>
            </a:r>
          </a:p>
          <a:p>
            <a:pPr>
              <a:lnSpc>
                <a:spcPts val="26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peers may come and go (churn)</a:t>
            </a:r>
          </a:p>
          <a:p>
            <a:pPr>
              <a:lnSpc>
                <a:spcPts val="26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each peer knows address of its two successors </a:t>
            </a:r>
          </a:p>
          <a:p>
            <a:pPr>
              <a:lnSpc>
                <a:spcPts val="26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each peer periodically pings its </a:t>
            </a:r>
            <a:b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</a:b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two successors to check aliveness</a:t>
            </a:r>
          </a:p>
          <a:p>
            <a:pPr>
              <a:lnSpc>
                <a:spcPts val="2600"/>
              </a:lnSpc>
              <a:buClr>
                <a:srgbClr val="000099"/>
              </a:buClr>
              <a:buSzPct val="75000"/>
              <a:buFont typeface="Wingdings" panose="05000000000000000000" pitchFamily="2" charset="2"/>
              <a:buChar char="v"/>
            </a:pP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if immediate successor leaves, choose next successor as new immediate successor</a:t>
            </a:r>
          </a:p>
          <a:p>
            <a:pPr>
              <a:buClr>
                <a:srgbClr val="3333CC"/>
              </a:buClr>
            </a:pPr>
            <a:endParaRPr lang="en-US" altLang="tr-TR" sz="2400">
              <a:solidFill>
                <a:srgbClr val="000000"/>
              </a:solidFill>
              <a:latin typeface="Gill Sans MT" pitchFamily="1" charset="0"/>
            </a:endParaRPr>
          </a:p>
        </p:txBody>
      </p:sp>
      <p:cxnSp>
        <p:nvCxnSpPr>
          <p:cNvPr id="233493" name="Straight Arrow Connector 30"/>
          <p:cNvCxnSpPr>
            <a:cxnSpLocks noChangeShapeType="1"/>
            <a:stCxn id="233484" idx="1"/>
          </p:cNvCxnSpPr>
          <p:nvPr/>
        </p:nvCxnSpPr>
        <p:spPr bwMode="auto">
          <a:xfrm flipH="1">
            <a:off x="3206750" y="2722563"/>
            <a:ext cx="447675" cy="265112"/>
          </a:xfrm>
          <a:prstGeom prst="straightConnector1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pic>
        <p:nvPicPr>
          <p:cNvPr id="233494" name="Picture 2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796925"/>
            <a:ext cx="2684463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344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56B6FDFD-5725-48FF-B3C7-AA82B900F5B0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95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449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 altLang="tr-TR" smtClean="0">
                <a:latin typeface="Gill Sans MT" pitchFamily="1" charset="0"/>
              </a:rPr>
              <a:t>Chapter 2: outline</a:t>
            </a:r>
          </a:p>
        </p:txBody>
      </p:sp>
      <p:sp>
        <p:nvSpPr>
          <p:cNvPr id="23450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2.1 principles of network applications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architectures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app requirements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2.2 Web and HTTP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2.3 FTP 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2.4 electronic mail</a:t>
            </a:r>
          </a:p>
          <a:p>
            <a:pPr marL="912813" lvl="1"/>
            <a:r>
              <a:rPr lang="en-US" altLang="tr-TR" smtClean="0">
                <a:latin typeface="Gill Sans MT" pitchFamily="1" charset="0"/>
              </a:rPr>
              <a:t>SMTP, POP3, IMAP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2.5 DNS</a:t>
            </a:r>
          </a:p>
          <a:p>
            <a:pPr marL="457200" indent="-457200"/>
            <a:endParaRPr lang="en-US" altLang="tr-TR" sz="2400" smtClean="0">
              <a:latin typeface="Gill Sans MT" pitchFamily="1" charset="0"/>
            </a:endParaRPr>
          </a:p>
        </p:txBody>
      </p:sp>
      <p:sp>
        <p:nvSpPr>
          <p:cNvPr id="234501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3600" y="1636713"/>
            <a:ext cx="3876675" cy="4648200"/>
          </a:xfrm>
        </p:spPr>
        <p:txBody>
          <a:bodyPr/>
          <a:lstStyle/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latin typeface="Gill Sans MT" pitchFamily="1" charset="0"/>
              </a:rPr>
              <a:t>2.6 P2P applications</a:t>
            </a:r>
          </a:p>
          <a:p>
            <a:pPr marL="457200" indent="-457200"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2.7 socket programming with UDP and TCP</a:t>
            </a:r>
          </a:p>
        </p:txBody>
      </p:sp>
      <p:pic>
        <p:nvPicPr>
          <p:cNvPr id="234502" name="Picture 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255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355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9445CB9B-DB26-43D0-B971-67CB4746C130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96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5523" name="Rectangle 2"/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Socket programming 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goal:</a:t>
            </a:r>
            <a:r>
              <a:rPr lang="en-US" altLang="tr-TR" smtClean="0">
                <a:solidFill>
                  <a:srgbClr val="000000"/>
                </a:solidFill>
                <a:latin typeface="Gill Sans MT" pitchFamily="1" charset="0"/>
              </a:rPr>
              <a:t> learn how to build client/server applications that communicate using sockets</a:t>
            </a:r>
            <a:endParaRPr lang="en-US" altLang="tr-TR" i="1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buFont typeface="Wingdings" panose="05000000000000000000" pitchFamily="2" charset="2"/>
              <a:buNone/>
            </a:pPr>
            <a:r>
              <a:rPr lang="en-US" altLang="tr-TR" i="1" smtClean="0">
                <a:solidFill>
                  <a:srgbClr val="CC0000"/>
                </a:solidFill>
                <a:latin typeface="Gill Sans MT" pitchFamily="1" charset="0"/>
              </a:rPr>
              <a:t>socket:</a:t>
            </a:r>
            <a:r>
              <a:rPr lang="en-US" altLang="tr-TR" smtClean="0">
                <a:latin typeface="Gill Sans MT" pitchFamily="1" charset="0"/>
              </a:rPr>
              <a:t> door between application process and end-end-transport protocol </a:t>
            </a:r>
          </a:p>
        </p:txBody>
      </p:sp>
      <p:grpSp>
        <p:nvGrpSpPr>
          <p:cNvPr id="235525" name="Group 60"/>
          <p:cNvGrpSpPr>
            <a:grpSpLocks/>
          </p:cNvGrpSpPr>
          <p:nvPr/>
        </p:nvGrpSpPr>
        <p:grpSpPr bwMode="auto">
          <a:xfrm>
            <a:off x="296863" y="3335338"/>
            <a:ext cx="8208962" cy="2536825"/>
            <a:chOff x="358775" y="3459163"/>
            <a:chExt cx="8208963" cy="2536825"/>
          </a:xfrm>
        </p:grpSpPr>
        <p:sp>
          <p:nvSpPr>
            <p:cNvPr id="235527" name="Freeform 44"/>
            <p:cNvSpPr>
              <a:spLocks/>
            </p:cNvSpPr>
            <p:nvPr/>
          </p:nvSpPr>
          <p:spPr bwMode="auto">
            <a:xfrm>
              <a:off x="6654800" y="3468688"/>
              <a:ext cx="736600" cy="1998662"/>
            </a:xfrm>
            <a:custGeom>
              <a:avLst/>
              <a:gdLst>
                <a:gd name="T0" fmla="*/ 2147483647 w 464"/>
                <a:gd name="T1" fmla="*/ 2147483647 h 1259"/>
                <a:gd name="T2" fmla="*/ 0 w 464"/>
                <a:gd name="T3" fmla="*/ 0 h 1259"/>
                <a:gd name="T4" fmla="*/ 2147483647 w 464"/>
                <a:gd name="T5" fmla="*/ 2147483647 h 1259"/>
                <a:gd name="T6" fmla="*/ 2147483647 w 464"/>
                <a:gd name="T7" fmla="*/ 2147483647 h 1259"/>
                <a:gd name="T8" fmla="*/ 2147483647 w 464"/>
                <a:gd name="T9" fmla="*/ 2147483647 h 1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4"/>
                <a:gd name="T16" fmla="*/ 0 h 1259"/>
                <a:gd name="T17" fmla="*/ 464 w 464"/>
                <a:gd name="T18" fmla="*/ 1259 h 1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4" h="1259">
                  <a:moveTo>
                    <a:pt x="464" y="1060"/>
                  </a:moveTo>
                  <a:lnTo>
                    <a:pt x="0" y="0"/>
                  </a:lnTo>
                  <a:lnTo>
                    <a:pt x="6" y="1258"/>
                  </a:lnTo>
                  <a:lnTo>
                    <a:pt x="382" y="1259"/>
                  </a:lnTo>
                  <a:lnTo>
                    <a:pt x="464" y="106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5528" name="Freeform 7"/>
            <p:cNvSpPr>
              <a:spLocks/>
            </p:cNvSpPr>
            <p:nvPr/>
          </p:nvSpPr>
          <p:spPr bwMode="auto">
            <a:xfrm>
              <a:off x="3340100" y="4765675"/>
              <a:ext cx="1808163" cy="1031875"/>
            </a:xfrm>
            <a:custGeom>
              <a:avLst/>
              <a:gdLst>
                <a:gd name="T0" fmla="*/ 2147483647 w 2135"/>
                <a:gd name="T1" fmla="*/ 2147483647 h 1662"/>
                <a:gd name="T2" fmla="*/ 2147483647 w 2135"/>
                <a:gd name="T3" fmla="*/ 2147483647 h 1662"/>
                <a:gd name="T4" fmla="*/ 2147483647 w 2135"/>
                <a:gd name="T5" fmla="*/ 2147483647 h 1662"/>
                <a:gd name="T6" fmla="*/ 2147483647 w 2135"/>
                <a:gd name="T7" fmla="*/ 2147483647 h 1662"/>
                <a:gd name="T8" fmla="*/ 2147483647 w 2135"/>
                <a:gd name="T9" fmla="*/ 2147483647 h 1662"/>
                <a:gd name="T10" fmla="*/ 2147483647 w 2135"/>
                <a:gd name="T11" fmla="*/ 2147483647 h 1662"/>
                <a:gd name="T12" fmla="*/ 2147483647 w 2135"/>
                <a:gd name="T13" fmla="*/ 2147483647 h 1662"/>
                <a:gd name="T14" fmla="*/ 2147483647 w 2135"/>
                <a:gd name="T15" fmla="*/ 2147483647 h 1662"/>
                <a:gd name="T16" fmla="*/ 2147483647 w 2135"/>
                <a:gd name="T17" fmla="*/ 2147483647 h 1662"/>
                <a:gd name="T18" fmla="*/ 2147483647 w 2135"/>
                <a:gd name="T19" fmla="*/ 2147483647 h 1662"/>
                <a:gd name="T20" fmla="*/ 2147483647 w 2135"/>
                <a:gd name="T21" fmla="*/ 2147483647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35"/>
                <a:gd name="T34" fmla="*/ 0 h 1662"/>
                <a:gd name="T35" fmla="*/ 2135 w 2135"/>
                <a:gd name="T36" fmla="*/ 1662 h 16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29" name="Text Box 51"/>
            <p:cNvSpPr txBox="1">
              <a:spLocks noChangeArrowheads="1"/>
            </p:cNvSpPr>
            <p:nvPr/>
          </p:nvSpPr>
          <p:spPr bwMode="auto">
            <a:xfrm>
              <a:off x="3778250" y="4897438"/>
              <a:ext cx="8747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000000"/>
                  </a:solidFill>
                </a:rPr>
                <a:t>Internet</a:t>
              </a:r>
            </a:p>
          </p:txBody>
        </p:sp>
        <p:sp>
          <p:nvSpPr>
            <p:cNvPr id="235530" name="Line 52"/>
            <p:cNvSpPr>
              <a:spLocks noChangeShapeType="1"/>
            </p:cNvSpPr>
            <p:nvPr/>
          </p:nvSpPr>
          <p:spPr bwMode="auto">
            <a:xfrm>
              <a:off x="3098800" y="5308600"/>
              <a:ext cx="22113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31" name="Text Box 53"/>
            <p:cNvSpPr txBox="1">
              <a:spLocks noChangeArrowheads="1"/>
            </p:cNvSpPr>
            <p:nvPr/>
          </p:nvSpPr>
          <p:spPr bwMode="auto">
            <a:xfrm>
              <a:off x="7119938" y="4533900"/>
              <a:ext cx="1063625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controlled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by OS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tr-TR" sz="16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5532" name="Text Box 56"/>
            <p:cNvSpPr txBox="1">
              <a:spLocks noChangeArrowheads="1"/>
            </p:cNvSpPr>
            <p:nvPr/>
          </p:nvSpPr>
          <p:spPr bwMode="auto">
            <a:xfrm>
              <a:off x="7097713" y="3633788"/>
              <a:ext cx="1470025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controlled by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CC0000"/>
                  </a:solidFill>
                </a:rPr>
                <a:t>app developer</a:t>
              </a:r>
            </a:p>
          </p:txBody>
        </p:sp>
        <p:sp>
          <p:nvSpPr>
            <p:cNvPr id="235533" name="Freeform 50"/>
            <p:cNvSpPr>
              <a:spLocks/>
            </p:cNvSpPr>
            <p:nvPr/>
          </p:nvSpPr>
          <p:spPr bwMode="auto">
            <a:xfrm>
              <a:off x="914400" y="3532188"/>
              <a:ext cx="758825" cy="1997075"/>
            </a:xfrm>
            <a:custGeom>
              <a:avLst/>
              <a:gdLst>
                <a:gd name="T0" fmla="*/ 0 w 478"/>
                <a:gd name="T1" fmla="*/ 2147483647 h 1258"/>
                <a:gd name="T2" fmla="*/ 2147483647 w 478"/>
                <a:gd name="T3" fmla="*/ 0 h 1258"/>
                <a:gd name="T4" fmla="*/ 2147483647 w 478"/>
                <a:gd name="T5" fmla="*/ 2147483647 h 1258"/>
                <a:gd name="T6" fmla="*/ 2147483647 w 478"/>
                <a:gd name="T7" fmla="*/ 2147483647 h 1258"/>
                <a:gd name="T8" fmla="*/ 0 w 478"/>
                <a:gd name="T9" fmla="*/ 2147483647 h 1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8"/>
                <a:gd name="T16" fmla="*/ 0 h 1258"/>
                <a:gd name="T17" fmla="*/ 478 w 478"/>
                <a:gd name="T18" fmla="*/ 1258 h 12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8" h="1258">
                  <a:moveTo>
                    <a:pt x="0" y="1040"/>
                  </a:moveTo>
                  <a:lnTo>
                    <a:pt x="478" y="0"/>
                  </a:lnTo>
                  <a:lnTo>
                    <a:pt x="472" y="1258"/>
                  </a:lnTo>
                  <a:lnTo>
                    <a:pt x="41" y="1246"/>
                  </a:lnTo>
                  <a:lnTo>
                    <a:pt x="0" y="104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tr-TR"/>
            </a:p>
          </p:txBody>
        </p:sp>
        <p:sp>
          <p:nvSpPr>
            <p:cNvPr id="235534" name="Rectangle 23"/>
            <p:cNvSpPr>
              <a:spLocks noChangeArrowheads="1"/>
            </p:cNvSpPr>
            <p:nvPr/>
          </p:nvSpPr>
          <p:spPr bwMode="auto">
            <a:xfrm>
              <a:off x="1717675" y="3487738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5535" name="Rectangle 24"/>
            <p:cNvSpPr>
              <a:spLocks noChangeArrowheads="1"/>
            </p:cNvSpPr>
            <p:nvPr/>
          </p:nvSpPr>
          <p:spPr bwMode="auto">
            <a:xfrm>
              <a:off x="1679575" y="3541713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5536" name="Line 25"/>
            <p:cNvSpPr>
              <a:spLocks noChangeShapeType="1"/>
            </p:cNvSpPr>
            <p:nvPr/>
          </p:nvSpPr>
          <p:spPr bwMode="auto">
            <a:xfrm>
              <a:off x="1689100" y="43021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37" name="Text Box 26"/>
            <p:cNvSpPr txBox="1">
              <a:spLocks noChangeArrowheads="1"/>
            </p:cNvSpPr>
            <p:nvPr/>
          </p:nvSpPr>
          <p:spPr bwMode="auto">
            <a:xfrm>
              <a:off x="1646238" y="42846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969696"/>
                  </a:solidFill>
                  <a:latin typeface="Tahoma" panose="020B0604030504040204" pitchFamily="34" charset="0"/>
                </a:rPr>
                <a:t>transport</a:t>
              </a:r>
            </a:p>
          </p:txBody>
        </p:sp>
        <p:sp>
          <p:nvSpPr>
            <p:cNvPr id="235538" name="Line 27"/>
            <p:cNvSpPr>
              <a:spLocks noChangeShapeType="1"/>
            </p:cNvSpPr>
            <p:nvPr/>
          </p:nvSpPr>
          <p:spPr bwMode="auto">
            <a:xfrm>
              <a:off x="1697038" y="462280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39" name="Line 28"/>
            <p:cNvSpPr>
              <a:spLocks noChangeShapeType="1"/>
            </p:cNvSpPr>
            <p:nvPr/>
          </p:nvSpPr>
          <p:spPr bwMode="auto">
            <a:xfrm>
              <a:off x="1682750" y="493236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40" name="Line 29"/>
            <p:cNvSpPr>
              <a:spLocks noChangeShapeType="1"/>
            </p:cNvSpPr>
            <p:nvPr/>
          </p:nvSpPr>
          <p:spPr bwMode="auto">
            <a:xfrm>
              <a:off x="1682750" y="521811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41" name="Text Box 26"/>
            <p:cNvSpPr txBox="1">
              <a:spLocks noChangeArrowheads="1"/>
            </p:cNvSpPr>
            <p:nvPr/>
          </p:nvSpPr>
          <p:spPr bwMode="auto">
            <a:xfrm>
              <a:off x="1681163" y="35321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000000"/>
                  </a:solidFill>
                  <a:latin typeface="Tahoma" panose="020B0604030504040204" pitchFamily="34" charset="0"/>
                </a:rPr>
                <a:t>application</a:t>
              </a:r>
            </a:p>
          </p:txBody>
        </p:sp>
        <p:sp>
          <p:nvSpPr>
            <p:cNvPr id="235542" name="Text Box 26"/>
            <p:cNvSpPr txBox="1">
              <a:spLocks noChangeArrowheads="1"/>
            </p:cNvSpPr>
            <p:nvPr/>
          </p:nvSpPr>
          <p:spPr bwMode="auto">
            <a:xfrm>
              <a:off x="1636713" y="51895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969696"/>
                  </a:solidFill>
                  <a:latin typeface="Tahoma" panose="020B0604030504040204" pitchFamily="34" charset="0"/>
                </a:rPr>
                <a:t>physical</a:t>
              </a:r>
            </a:p>
          </p:txBody>
        </p:sp>
        <p:sp>
          <p:nvSpPr>
            <p:cNvPr id="235543" name="Text Box 26"/>
            <p:cNvSpPr txBox="1">
              <a:spLocks noChangeArrowheads="1"/>
            </p:cNvSpPr>
            <p:nvPr/>
          </p:nvSpPr>
          <p:spPr bwMode="auto">
            <a:xfrm>
              <a:off x="1655763" y="49037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969696"/>
                  </a:solidFill>
                  <a:latin typeface="Tahoma" panose="020B0604030504040204" pitchFamily="34" charset="0"/>
                </a:rPr>
                <a:t>link</a:t>
              </a:r>
            </a:p>
          </p:txBody>
        </p:sp>
        <p:sp>
          <p:nvSpPr>
            <p:cNvPr id="235544" name="Text Box 26"/>
            <p:cNvSpPr txBox="1">
              <a:spLocks noChangeArrowheads="1"/>
            </p:cNvSpPr>
            <p:nvPr/>
          </p:nvSpPr>
          <p:spPr bwMode="auto">
            <a:xfrm>
              <a:off x="1646238" y="46085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969696"/>
                  </a:solidFill>
                  <a:latin typeface="Tahoma" panose="020B0604030504040204" pitchFamily="34" charset="0"/>
                </a:rPr>
                <a:t>network</a:t>
              </a:r>
            </a:p>
          </p:txBody>
        </p:sp>
        <p:sp>
          <p:nvSpPr>
            <p:cNvPr id="235545" name="Oval 62"/>
            <p:cNvSpPr>
              <a:spLocks noChangeArrowheads="1"/>
            </p:cNvSpPr>
            <p:nvPr/>
          </p:nvSpPr>
          <p:spPr bwMode="auto">
            <a:xfrm>
              <a:off x="1814513" y="3806825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35546" name="Group 63"/>
            <p:cNvGrpSpPr>
              <a:grpSpLocks/>
            </p:cNvGrpSpPr>
            <p:nvPr/>
          </p:nvGrpSpPr>
          <p:grpSpPr bwMode="auto">
            <a:xfrm>
              <a:off x="2062163" y="4167188"/>
              <a:ext cx="546100" cy="225425"/>
              <a:chOff x="1287" y="2524"/>
              <a:chExt cx="260" cy="100"/>
            </a:xfrm>
          </p:grpSpPr>
          <p:sp>
            <p:nvSpPr>
              <p:cNvPr id="235576" name="Rectangle 64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>
                  <a:solidFill>
                    <a:srgbClr val="000000"/>
                  </a:solidFill>
                </a:endParaRPr>
              </a:p>
            </p:txBody>
          </p:sp>
          <p:sp>
            <p:nvSpPr>
              <p:cNvPr id="235577" name="Rectangle 65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>
                  <a:solidFill>
                    <a:srgbClr val="000000"/>
                  </a:solidFill>
                </a:endParaRPr>
              </a:p>
            </p:txBody>
          </p:sp>
          <p:sp>
            <p:nvSpPr>
              <p:cNvPr id="235578" name="Rectangle 66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>
                  <a:solidFill>
                    <a:srgbClr val="000000"/>
                  </a:solidFill>
                </a:endParaRPr>
              </a:p>
            </p:txBody>
          </p:sp>
          <p:sp>
            <p:nvSpPr>
              <p:cNvPr id="235579" name="Rectangle 67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35547" name="Rectangle 23"/>
            <p:cNvSpPr>
              <a:spLocks noChangeArrowheads="1"/>
            </p:cNvSpPr>
            <p:nvPr/>
          </p:nvSpPr>
          <p:spPr bwMode="auto">
            <a:xfrm>
              <a:off x="5380038" y="3459163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5548" name="Rectangle 24"/>
            <p:cNvSpPr>
              <a:spLocks noChangeArrowheads="1"/>
            </p:cNvSpPr>
            <p:nvPr/>
          </p:nvSpPr>
          <p:spPr bwMode="auto">
            <a:xfrm>
              <a:off x="5341938" y="3513138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tr-TR" altLang="tr-TR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5549" name="Line 25"/>
            <p:cNvSpPr>
              <a:spLocks noChangeShapeType="1"/>
            </p:cNvSpPr>
            <p:nvPr/>
          </p:nvSpPr>
          <p:spPr bwMode="auto">
            <a:xfrm>
              <a:off x="5351463" y="427355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50" name="Text Box 26"/>
            <p:cNvSpPr txBox="1">
              <a:spLocks noChangeArrowheads="1"/>
            </p:cNvSpPr>
            <p:nvPr/>
          </p:nvSpPr>
          <p:spPr bwMode="auto">
            <a:xfrm>
              <a:off x="5308600" y="42560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969696"/>
                  </a:solidFill>
                  <a:latin typeface="Tahoma" panose="020B0604030504040204" pitchFamily="34" charset="0"/>
                </a:rPr>
                <a:t>transport</a:t>
              </a:r>
            </a:p>
          </p:txBody>
        </p:sp>
        <p:sp>
          <p:nvSpPr>
            <p:cNvPr id="235551" name="Line 27"/>
            <p:cNvSpPr>
              <a:spLocks noChangeShapeType="1"/>
            </p:cNvSpPr>
            <p:nvPr/>
          </p:nvSpPr>
          <p:spPr bwMode="auto">
            <a:xfrm>
              <a:off x="5359400" y="45942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52" name="Line 28"/>
            <p:cNvSpPr>
              <a:spLocks noChangeShapeType="1"/>
            </p:cNvSpPr>
            <p:nvPr/>
          </p:nvSpPr>
          <p:spPr bwMode="auto">
            <a:xfrm>
              <a:off x="5345113" y="490378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53" name="Line 29"/>
            <p:cNvSpPr>
              <a:spLocks noChangeShapeType="1"/>
            </p:cNvSpPr>
            <p:nvPr/>
          </p:nvSpPr>
          <p:spPr bwMode="auto">
            <a:xfrm>
              <a:off x="5345113" y="518953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tr-TR"/>
            </a:p>
          </p:txBody>
        </p:sp>
        <p:sp>
          <p:nvSpPr>
            <p:cNvPr id="235554" name="Text Box 26"/>
            <p:cNvSpPr txBox="1">
              <a:spLocks noChangeArrowheads="1"/>
            </p:cNvSpPr>
            <p:nvPr/>
          </p:nvSpPr>
          <p:spPr bwMode="auto">
            <a:xfrm>
              <a:off x="5343525" y="35036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000000"/>
                  </a:solidFill>
                  <a:latin typeface="Tahoma" panose="020B0604030504040204" pitchFamily="34" charset="0"/>
                </a:rPr>
                <a:t>application</a:t>
              </a:r>
            </a:p>
          </p:txBody>
        </p:sp>
        <p:sp>
          <p:nvSpPr>
            <p:cNvPr id="235555" name="Text Box 26"/>
            <p:cNvSpPr txBox="1">
              <a:spLocks noChangeArrowheads="1"/>
            </p:cNvSpPr>
            <p:nvPr/>
          </p:nvSpPr>
          <p:spPr bwMode="auto">
            <a:xfrm>
              <a:off x="5299075" y="51609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969696"/>
                  </a:solidFill>
                  <a:latin typeface="Tahoma" panose="020B0604030504040204" pitchFamily="34" charset="0"/>
                </a:rPr>
                <a:t>physical</a:t>
              </a:r>
            </a:p>
          </p:txBody>
        </p:sp>
        <p:sp>
          <p:nvSpPr>
            <p:cNvPr id="235556" name="Text Box 26"/>
            <p:cNvSpPr txBox="1">
              <a:spLocks noChangeArrowheads="1"/>
            </p:cNvSpPr>
            <p:nvPr/>
          </p:nvSpPr>
          <p:spPr bwMode="auto">
            <a:xfrm>
              <a:off x="5318125" y="48752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969696"/>
                  </a:solidFill>
                  <a:latin typeface="Tahoma" panose="020B0604030504040204" pitchFamily="34" charset="0"/>
                </a:rPr>
                <a:t>link</a:t>
              </a:r>
            </a:p>
          </p:txBody>
        </p:sp>
        <p:sp>
          <p:nvSpPr>
            <p:cNvPr id="235557" name="Text Box 26"/>
            <p:cNvSpPr txBox="1">
              <a:spLocks noChangeArrowheads="1"/>
            </p:cNvSpPr>
            <p:nvPr/>
          </p:nvSpPr>
          <p:spPr bwMode="auto">
            <a:xfrm>
              <a:off x="5308600" y="45799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400">
                  <a:solidFill>
                    <a:srgbClr val="969696"/>
                  </a:solidFill>
                  <a:latin typeface="Tahoma" panose="020B0604030504040204" pitchFamily="34" charset="0"/>
                </a:rPr>
                <a:t>network</a:t>
              </a:r>
            </a:p>
          </p:txBody>
        </p:sp>
        <p:sp>
          <p:nvSpPr>
            <p:cNvPr id="235558" name="Oval 80"/>
            <p:cNvSpPr>
              <a:spLocks noChangeArrowheads="1"/>
            </p:cNvSpPr>
            <p:nvPr/>
          </p:nvSpPr>
          <p:spPr bwMode="auto">
            <a:xfrm>
              <a:off x="5476875" y="3778250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35559" name="Group 81"/>
            <p:cNvGrpSpPr>
              <a:grpSpLocks/>
            </p:cNvGrpSpPr>
            <p:nvPr/>
          </p:nvGrpSpPr>
          <p:grpSpPr bwMode="auto">
            <a:xfrm>
              <a:off x="5724525" y="4138613"/>
              <a:ext cx="546100" cy="225425"/>
              <a:chOff x="1287" y="2524"/>
              <a:chExt cx="260" cy="100"/>
            </a:xfrm>
          </p:grpSpPr>
          <p:sp>
            <p:nvSpPr>
              <p:cNvPr id="235572" name="Rectangle 82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>
                  <a:solidFill>
                    <a:srgbClr val="000000"/>
                  </a:solidFill>
                </a:endParaRPr>
              </a:p>
            </p:txBody>
          </p:sp>
          <p:sp>
            <p:nvSpPr>
              <p:cNvPr id="235573" name="Rectangle 83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>
                  <a:solidFill>
                    <a:srgbClr val="000000"/>
                  </a:solidFill>
                </a:endParaRPr>
              </a:p>
            </p:txBody>
          </p:sp>
          <p:sp>
            <p:nvSpPr>
              <p:cNvPr id="235574" name="Rectangle 84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>
                  <a:solidFill>
                    <a:srgbClr val="000000"/>
                  </a:solidFill>
                </a:endParaRPr>
              </a:p>
            </p:txBody>
          </p:sp>
          <p:sp>
            <p:nvSpPr>
              <p:cNvPr id="235575" name="Rectangle 85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tr-TR" altLang="tr-TR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35560" name="Line 87"/>
            <p:cNvSpPr>
              <a:spLocks noChangeShapeType="1"/>
            </p:cNvSpPr>
            <p:nvPr/>
          </p:nvSpPr>
          <p:spPr bwMode="auto">
            <a:xfrm flipH="1">
              <a:off x="6534150" y="3910013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35561" name="Line 88"/>
            <p:cNvSpPr>
              <a:spLocks noChangeShapeType="1"/>
            </p:cNvSpPr>
            <p:nvPr/>
          </p:nvSpPr>
          <p:spPr bwMode="auto">
            <a:xfrm>
              <a:off x="6759575" y="4335463"/>
              <a:ext cx="0" cy="10223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35562" name="Line 89"/>
            <p:cNvSpPr>
              <a:spLocks noChangeShapeType="1"/>
            </p:cNvSpPr>
            <p:nvPr/>
          </p:nvSpPr>
          <p:spPr bwMode="auto">
            <a:xfrm flipH="1">
              <a:off x="6783388" y="4835525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35563" name="Text Box 56"/>
            <p:cNvSpPr txBox="1">
              <a:spLocks noChangeArrowheads="1"/>
            </p:cNvSpPr>
            <p:nvPr/>
          </p:nvSpPr>
          <p:spPr bwMode="auto">
            <a:xfrm>
              <a:off x="3697288" y="3590925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i="1">
                  <a:solidFill>
                    <a:srgbClr val="CC0000"/>
                  </a:solidFill>
                </a:rPr>
                <a:t>socket</a:t>
              </a:r>
            </a:p>
          </p:txBody>
        </p:sp>
        <p:sp>
          <p:nvSpPr>
            <p:cNvPr id="235564" name="Line 91"/>
            <p:cNvSpPr>
              <a:spLocks noChangeShapeType="1"/>
            </p:cNvSpPr>
            <p:nvPr/>
          </p:nvSpPr>
          <p:spPr bwMode="auto">
            <a:xfrm flipV="1">
              <a:off x="2700338" y="3790950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sp>
          <p:nvSpPr>
            <p:cNvPr id="235565" name="Line 92"/>
            <p:cNvSpPr>
              <a:spLocks noChangeShapeType="1"/>
            </p:cNvSpPr>
            <p:nvPr/>
          </p:nvSpPr>
          <p:spPr bwMode="auto">
            <a:xfrm flipH="1" flipV="1">
              <a:off x="4635500" y="3779838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tr-TR"/>
            </a:p>
          </p:txBody>
        </p:sp>
        <p:grpSp>
          <p:nvGrpSpPr>
            <p:cNvPr id="235566" name="Group 93"/>
            <p:cNvGrpSpPr>
              <a:grpSpLocks/>
            </p:cNvGrpSpPr>
            <p:nvPr/>
          </p:nvGrpSpPr>
          <p:grpSpPr bwMode="auto">
            <a:xfrm>
              <a:off x="358775" y="4808538"/>
              <a:ext cx="1035050" cy="904875"/>
              <a:chOff x="-44" y="1473"/>
              <a:chExt cx="981" cy="1105"/>
            </a:xfrm>
          </p:grpSpPr>
          <p:pic>
            <p:nvPicPr>
              <p:cNvPr id="235570" name="Picture 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5571" name="Freeform 9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  <p:grpSp>
          <p:nvGrpSpPr>
            <p:cNvPr id="235567" name="Group 96"/>
            <p:cNvGrpSpPr>
              <a:grpSpLocks/>
            </p:cNvGrpSpPr>
            <p:nvPr/>
          </p:nvGrpSpPr>
          <p:grpSpPr bwMode="auto">
            <a:xfrm flipH="1">
              <a:off x="7075488" y="5091113"/>
              <a:ext cx="1035050" cy="904875"/>
              <a:chOff x="-44" y="1473"/>
              <a:chExt cx="981" cy="1105"/>
            </a:xfrm>
          </p:grpSpPr>
          <p:pic>
            <p:nvPicPr>
              <p:cNvPr id="235568" name="Picture 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5569" name="Freeform 9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tr-TR"/>
              </a:p>
            </p:txBody>
          </p:sp>
        </p:grpSp>
      </p:grpSp>
      <p:pic>
        <p:nvPicPr>
          <p:cNvPr id="235526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365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60EB7333-2B27-4FA5-85DC-0CCF44CEA029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97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6547" name="Rectangle 2"/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Socket programming </a:t>
            </a:r>
            <a:endParaRPr lang="en-US" altLang="tr-TR" smtClean="0">
              <a:latin typeface="Gill Sans MT" pitchFamily="1" charset="0"/>
            </a:endParaRPr>
          </a:p>
        </p:txBody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 marL="342900" lvl="1" indent="-342900">
              <a:buSzPct val="65000"/>
              <a:buFont typeface="Wingdings" panose="05000000000000000000" pitchFamily="2" charset="2"/>
              <a:buNone/>
            </a:pPr>
            <a:r>
              <a:rPr lang="en-US" altLang="tr-TR" sz="2800" i="1" smtClean="0">
                <a:solidFill>
                  <a:srgbClr val="22228B"/>
                </a:solidFill>
                <a:latin typeface="Gill Sans MT" pitchFamily="1" charset="0"/>
              </a:rPr>
              <a:t>Two socket types for two transport services:</a:t>
            </a:r>
          </a:p>
          <a:p>
            <a:pPr marL="342900" lvl="1" indent="-342900">
              <a:buSzPct val="65000"/>
            </a:pPr>
            <a:r>
              <a:rPr lang="en-US" altLang="tr-TR" sz="2800" i="1" smtClean="0">
                <a:solidFill>
                  <a:srgbClr val="CC0000"/>
                </a:solidFill>
                <a:latin typeface="Gill Sans MT" pitchFamily="1" charset="0"/>
              </a:rPr>
              <a:t>UDP:</a:t>
            </a:r>
            <a:r>
              <a:rPr lang="en-US" altLang="tr-TR" sz="2800" smtClean="0">
                <a:solidFill>
                  <a:srgbClr val="000000"/>
                </a:solidFill>
                <a:latin typeface="Gill Sans MT" pitchFamily="1" charset="0"/>
              </a:rPr>
              <a:t> </a:t>
            </a:r>
            <a:r>
              <a:rPr lang="en-US" altLang="tr-TR" sz="2800" smtClean="0">
                <a:latin typeface="Gill Sans MT" pitchFamily="1" charset="0"/>
              </a:rPr>
              <a:t>unreliable datagram</a:t>
            </a:r>
            <a:endParaRPr lang="en-US" altLang="tr-TR" i="1" smtClean="0">
              <a:solidFill>
                <a:srgbClr val="CC0000"/>
              </a:solidFill>
              <a:latin typeface="Gill Sans MT" pitchFamily="1" charset="0"/>
            </a:endParaRPr>
          </a:p>
          <a:p>
            <a:pPr marL="342900" lvl="1" indent="-342900">
              <a:buSzPct val="65000"/>
            </a:pPr>
            <a:r>
              <a:rPr lang="en-US" altLang="tr-TR" sz="2800" i="1" smtClean="0">
                <a:solidFill>
                  <a:srgbClr val="CC0000"/>
                </a:solidFill>
                <a:latin typeface="Gill Sans MT" pitchFamily="1" charset="0"/>
              </a:rPr>
              <a:t>TCP:</a:t>
            </a:r>
            <a:r>
              <a:rPr lang="en-US" altLang="tr-TR" sz="2800" smtClean="0">
                <a:latin typeface="Gill Sans MT" pitchFamily="1" charset="0"/>
              </a:rPr>
              <a:t> reliable, byte stream-oriented </a:t>
            </a:r>
          </a:p>
          <a:p>
            <a:pPr>
              <a:buFont typeface="Wingdings" panose="05000000000000000000" pitchFamily="2" charset="2"/>
              <a:buNone/>
            </a:pPr>
            <a:endParaRPr lang="en-US" altLang="tr-TR" smtClean="0">
              <a:latin typeface="Gill Sans MT" pitchFamily="1" charset="0"/>
            </a:endParaRPr>
          </a:p>
        </p:txBody>
      </p:sp>
      <p:pic>
        <p:nvPicPr>
          <p:cNvPr id="236549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285750" y="2981325"/>
            <a:ext cx="8021638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lvl="1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A</a:t>
            </a:r>
            <a:r>
              <a:rPr lang="en-US" sz="2800" i="1" kern="0" dirty="0" err="1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pplication</a:t>
            </a: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 Example:</a:t>
            </a:r>
          </a:p>
          <a:p>
            <a:pPr marL="514350" indent="-514350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reads a line of characters (data) from its keyboard and sends the data to the server.</a:t>
            </a:r>
          </a:p>
          <a:p>
            <a:pPr marL="514350" indent="-514350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The server receives the data and converts characters to uppercase.</a:t>
            </a:r>
          </a:p>
          <a:p>
            <a:pPr marL="514350" indent="-514350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The server sends the modified data to the client.</a:t>
            </a:r>
          </a:p>
          <a:p>
            <a:pPr marL="514350" indent="-514350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The client receives the modified data and displays the line on its screen.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 smtClean="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375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C74DA6F8-2D71-4B3B-9EEE-4504F88493C1}" type="slidenum">
              <a:rPr lang="en-US" altLang="tr-TR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98</a:t>
            </a:fld>
            <a:endParaRPr lang="en-US" altLang="tr-TR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37571" name="Picture 1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7905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72" name="Rectangle 2"/>
          <p:cNvSpPr>
            <a:spLocks noGrp="1" noChangeArrowheads="1"/>
          </p:cNvSpPr>
          <p:nvPr>
            <p:ph type="title"/>
          </p:nvPr>
        </p:nvSpPr>
        <p:spPr>
          <a:xfrm>
            <a:off x="511175" y="0"/>
            <a:ext cx="7772400" cy="1143000"/>
          </a:xfrm>
        </p:spPr>
        <p:txBody>
          <a:bodyPr/>
          <a:lstStyle/>
          <a:p>
            <a:r>
              <a:rPr lang="en-US" altLang="tr-TR" sz="4000" smtClean="0">
                <a:latin typeface="Gill Sans MT" pitchFamily="1" charset="0"/>
              </a:rPr>
              <a:t>Socket programming </a:t>
            </a:r>
            <a:r>
              <a:rPr lang="en-US" altLang="tr-TR" sz="4000" i="1" smtClean="0">
                <a:solidFill>
                  <a:srgbClr val="CC0000"/>
                </a:solidFill>
                <a:latin typeface="Gill Sans MT" pitchFamily="1" charset="0"/>
              </a:rPr>
              <a:t>with UDP</a:t>
            </a: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</p:txBody>
      </p:sp>
      <p:sp>
        <p:nvSpPr>
          <p:cNvPr id="23757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5613" y="1354138"/>
            <a:ext cx="7265987" cy="4648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UDP: no </a:t>
            </a:r>
            <a:r>
              <a:rPr lang="ja-JP" altLang="en-US" smtClean="0">
                <a:solidFill>
                  <a:srgbClr val="CC0000"/>
                </a:solidFill>
                <a:latin typeface="Gill Sans MT" pitchFamily="1" charset="0"/>
              </a:rPr>
              <a:t>“</a:t>
            </a:r>
            <a:r>
              <a:rPr lang="en-US" altLang="ja-JP" smtClean="0">
                <a:solidFill>
                  <a:srgbClr val="CC0000"/>
                </a:solidFill>
                <a:latin typeface="Gill Sans MT" pitchFamily="1" charset="0"/>
              </a:rPr>
              <a:t>connection</a:t>
            </a:r>
            <a:r>
              <a:rPr lang="ja-JP" altLang="en-US" smtClean="0">
                <a:solidFill>
                  <a:srgbClr val="CC0000"/>
                </a:solidFill>
                <a:latin typeface="Gill Sans MT" pitchFamily="1" charset="0"/>
              </a:rPr>
              <a:t>”</a:t>
            </a:r>
            <a:r>
              <a:rPr lang="en-US" altLang="ja-JP" smtClean="0">
                <a:solidFill>
                  <a:srgbClr val="CC0000"/>
                </a:solidFill>
                <a:latin typeface="Gill Sans MT" pitchFamily="1" charset="0"/>
              </a:rPr>
              <a:t> between client &amp; server</a:t>
            </a:r>
          </a:p>
          <a:p>
            <a:r>
              <a:rPr lang="en-US" altLang="tr-TR" sz="2400" smtClean="0">
                <a:latin typeface="Gill Sans MT" pitchFamily="1" charset="0"/>
              </a:rPr>
              <a:t>no handshaking before sending data</a:t>
            </a:r>
          </a:p>
          <a:p>
            <a:r>
              <a:rPr lang="en-US" altLang="tr-TR" sz="2400" smtClean="0">
                <a:latin typeface="Gill Sans MT" pitchFamily="1" charset="0"/>
              </a:rPr>
              <a:t>sender explicitly attaches IP destination address and port # to each packet</a:t>
            </a:r>
          </a:p>
          <a:p>
            <a:r>
              <a:rPr lang="en-US" altLang="tr-TR" sz="2400" smtClean="0">
                <a:latin typeface="Gill Sans MT" pitchFamily="1" charset="0"/>
              </a:rPr>
              <a:t>rcvr extracts sender IP address and port# from received packet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UDP: transmitted data may be lost or received out-of-order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r>
              <a:rPr lang="en-US" altLang="tr-TR" smtClean="0">
                <a:solidFill>
                  <a:srgbClr val="CC0000"/>
                </a:solidFill>
                <a:latin typeface="Gill Sans MT" pitchFamily="1" charset="0"/>
              </a:rPr>
              <a:t>Application viewpoint:</a:t>
            </a:r>
          </a:p>
          <a:p>
            <a:pPr>
              <a:lnSpc>
                <a:spcPts val="2800"/>
              </a:lnSpc>
              <a:spcBef>
                <a:spcPct val="0"/>
              </a:spcBef>
              <a:buClrTx/>
              <a:buSzTx/>
            </a:pPr>
            <a:r>
              <a:rPr lang="en-US" altLang="tr-TR" sz="2400" smtClean="0">
                <a:latin typeface="Gill Sans MT" pitchFamily="1" charset="0"/>
              </a:rPr>
              <a:t>UDP provides </a:t>
            </a:r>
            <a:r>
              <a:rPr lang="en-US" altLang="tr-TR" sz="2400" i="1" smtClean="0">
                <a:latin typeface="Gill Sans MT" pitchFamily="1" charset="0"/>
              </a:rPr>
              <a:t>unreliable</a:t>
            </a:r>
            <a:r>
              <a:rPr lang="en-US" altLang="tr-TR" sz="2400" smtClean="0">
                <a:latin typeface="Gill Sans MT" pitchFamily="1" charset="0"/>
              </a:rPr>
              <a:t> transfer  of groups of bytes (</a:t>
            </a:r>
            <a:r>
              <a:rPr lang="ja-JP" altLang="en-US" sz="2400" smtClean="0">
                <a:latin typeface="Gill Sans MT" pitchFamily="1" charset="0"/>
              </a:rPr>
              <a:t>“</a:t>
            </a:r>
            <a:r>
              <a:rPr lang="en-US" altLang="ja-JP" sz="2400" smtClean="0">
                <a:latin typeface="Gill Sans MT" pitchFamily="1" charset="0"/>
              </a:rPr>
              <a:t>datagrams</a:t>
            </a:r>
            <a:r>
              <a:rPr lang="ja-JP" altLang="en-US" sz="2400" smtClean="0">
                <a:latin typeface="Gill Sans MT" pitchFamily="1" charset="0"/>
              </a:rPr>
              <a:t>”</a:t>
            </a:r>
            <a:r>
              <a:rPr lang="en-US" altLang="ja-JP" sz="2400" smtClean="0">
                <a:latin typeface="Gill Sans MT" pitchFamily="1" charset="0"/>
              </a:rPr>
              <a:t>)  between client and server</a:t>
            </a: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  <a:p>
            <a:pPr>
              <a:spcBef>
                <a:spcPct val="50000"/>
              </a:spcBef>
              <a:buFont typeface="Wingdings" panose="05000000000000000000" pitchFamily="2" charset="2"/>
              <a:buNone/>
            </a:pPr>
            <a:endParaRPr lang="en-US" altLang="tr-TR" smtClean="0">
              <a:solidFill>
                <a:srgbClr val="CC0000"/>
              </a:solidFill>
              <a:latin typeface="Gill Sans MT" pitchFamily="1" charset="0"/>
            </a:endParaRPr>
          </a:p>
        </p:txBody>
      </p:sp>
      <p:sp>
        <p:nvSpPr>
          <p:cNvPr id="237574" name="Rectangle 7"/>
          <p:cNvSpPr>
            <a:spLocks noChangeArrowheads="1"/>
          </p:cNvSpPr>
          <p:nvPr/>
        </p:nvSpPr>
        <p:spPr bwMode="auto">
          <a:xfrm>
            <a:off x="4995863" y="3198813"/>
            <a:ext cx="184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tr-TR" altLang="tr-TR" sz="2400">
              <a:solidFill>
                <a:srgbClr val="000000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3" name="Rectangle 2"/>
          <p:cNvSpPr>
            <a:spLocks noGrp="1" noChangeArrowheads="1"/>
          </p:cNvSpPr>
          <p:nvPr>
            <p:ph type="title"/>
          </p:nvPr>
        </p:nvSpPr>
        <p:spPr>
          <a:xfrm>
            <a:off x="488950" y="0"/>
            <a:ext cx="7772400" cy="1143000"/>
          </a:xfrm>
        </p:spPr>
        <p:txBody>
          <a:bodyPr/>
          <a:lstStyle/>
          <a:p>
            <a:r>
              <a:rPr lang="en-US" altLang="tr-TR" sz="3600" smtClean="0">
                <a:latin typeface="Gill Sans MT" pitchFamily="1" charset="0"/>
              </a:rPr>
              <a:t>Client/server socket interaction: UDP</a:t>
            </a:r>
            <a:endParaRPr lang="en-US" altLang="tr-TR" smtClean="0">
              <a:latin typeface="Gill Sans MT" pitchFamily="1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510213" y="4081463"/>
            <a:ext cx="2211387" cy="2111375"/>
            <a:chOff x="3485" y="2550"/>
            <a:chExt cx="1393" cy="1330"/>
          </a:xfrm>
        </p:grpSpPr>
        <p:grpSp>
          <p:nvGrpSpPr>
            <p:cNvPr id="238618" name="Group 5"/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238620" name="Text Box 6"/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>
                    <a:solidFill>
                      <a:srgbClr val="CC0000"/>
                    </a:solidFill>
                  </a:rPr>
                  <a:t>clientSocke</a:t>
                </a:r>
                <a:r>
                  <a:rPr lang="en-US" altLang="tr-TR" sz="1800">
                    <a:solidFill>
                      <a:srgbClr val="FF0000"/>
                    </a:solidFill>
                  </a:rPr>
                  <a:t>t</a:t>
                </a:r>
                <a:endParaRPr lang="en-US" altLang="tr-TR" sz="18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621" name="Line 7"/>
              <p:cNvSpPr>
                <a:spLocks noChangeShapeType="1"/>
              </p:cNvSpPr>
              <p:nvPr/>
            </p:nvSpPr>
            <p:spPr bwMode="auto">
              <a:xfrm>
                <a:off x="3936" y="3318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tr-TR"/>
              </a:p>
            </p:txBody>
          </p:sp>
          <p:sp>
            <p:nvSpPr>
              <p:cNvPr id="238622" name="Text Box 8"/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>
                    <a:solidFill>
                      <a:srgbClr val="000000"/>
                    </a:solidFill>
                  </a:rPr>
                  <a:t>read datagram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>
                    <a:solidFill>
                      <a:srgbClr val="CC0000"/>
                    </a:solidFill>
                  </a:rPr>
                  <a:t>clientSocket</a:t>
                </a:r>
                <a:endParaRPr lang="en-US" altLang="tr-TR" sz="18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38619" name="Line 9"/>
            <p:cNvSpPr>
              <a:spLocks noChangeShapeType="1"/>
            </p:cNvSpPr>
            <p:nvPr/>
          </p:nvSpPr>
          <p:spPr bwMode="auto">
            <a:xfrm>
              <a:off x="3864" y="2550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3000375" y="1333500"/>
            <a:ext cx="6203950" cy="2690813"/>
            <a:chOff x="1890" y="840"/>
            <a:chExt cx="3908" cy="1695"/>
          </a:xfrm>
        </p:grpSpPr>
        <p:grpSp>
          <p:nvGrpSpPr>
            <p:cNvPr id="238611" name="Group 11"/>
            <p:cNvGrpSpPr>
              <a:grpSpLocks/>
            </p:cNvGrpSpPr>
            <p:nvPr/>
          </p:nvGrpSpPr>
          <p:grpSpPr bwMode="auto">
            <a:xfrm>
              <a:off x="3397" y="1240"/>
              <a:ext cx="2290" cy="612"/>
              <a:chOff x="3241" y="1750"/>
              <a:chExt cx="2290" cy="612"/>
            </a:xfrm>
          </p:grpSpPr>
          <p:sp>
            <p:nvSpPr>
              <p:cNvPr id="238616" name="Text Box 12"/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tr-TR" sz="1800">
                    <a:solidFill>
                      <a:srgbClr val="000000"/>
                    </a:solidFill>
                  </a:rPr>
                  <a:t>create socket: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tr-TR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617" name="Text Box 13"/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ts val="2000"/>
                  </a:lnSpc>
                </a:pPr>
                <a:r>
                  <a:rPr lang="en-US" altLang="tr-TR" sz="1800">
                    <a:solidFill>
                      <a:srgbClr val="CC0000"/>
                    </a:solidFill>
                  </a:rPr>
                  <a:t>clientSocket =</a:t>
                </a:r>
              </a:p>
              <a:p>
                <a:pPr>
                  <a:lnSpc>
                    <a:spcPts val="2000"/>
                  </a:lnSpc>
                </a:pPr>
                <a:r>
                  <a:rPr lang="en-US" altLang="tr-TR" sz="1800">
                    <a:solidFill>
                      <a:srgbClr val="CC0000"/>
                    </a:solidFill>
                  </a:rPr>
                  <a:t>socket(AF_INET,SOCK_DGRAM)</a:t>
                </a:r>
                <a:endParaRPr lang="en-US" altLang="tr-TR" sz="18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38612" name="Text Box 14"/>
            <p:cNvSpPr txBox="1">
              <a:spLocks noChangeArrowheads="1"/>
            </p:cNvSpPr>
            <p:nvPr/>
          </p:nvSpPr>
          <p:spPr bwMode="auto">
            <a:xfrm>
              <a:off x="3570" y="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  <a:buClrTx/>
                <a:buSzTx/>
                <a:buFontTx/>
                <a:buNone/>
              </a:pPr>
              <a:endParaRPr lang="tr-TR" altLang="tr-TR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8613" name="Text Box 15"/>
            <p:cNvSpPr txBox="1">
              <a:spLocks noChangeArrowheads="1"/>
            </p:cNvSpPr>
            <p:nvPr/>
          </p:nvSpPr>
          <p:spPr bwMode="auto">
            <a:xfrm>
              <a:off x="3389" y="1953"/>
              <a:ext cx="2409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00"/>
                  </a:solidFill>
                </a:rPr>
                <a:t>Create datagram with server IP and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00"/>
                  </a:solidFill>
                </a:rPr>
                <a:t>port=x; send datagram via</a:t>
              </a:r>
              <a:r>
                <a:rPr lang="en-US" altLang="tr-TR" sz="1800">
                  <a:solidFill>
                    <a:srgbClr val="CC0000"/>
                  </a:solidFill>
                </a:rPr>
                <a:t/>
              </a:r>
              <a:br>
                <a:rPr lang="en-US" altLang="tr-TR" sz="1800">
                  <a:solidFill>
                    <a:srgbClr val="CC0000"/>
                  </a:solidFill>
                </a:rPr>
              </a:br>
              <a:r>
                <a:rPr lang="en-US" altLang="tr-TR" sz="1800">
                  <a:solidFill>
                    <a:srgbClr val="CC0000"/>
                  </a:solidFill>
                </a:rPr>
                <a:t>clientSocket</a:t>
              </a:r>
              <a:endParaRPr lang="en-US" altLang="tr-TR" sz="18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8614" name="Line 16"/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  <p:sp>
          <p:nvSpPr>
            <p:cNvPr id="238615" name="Line 17"/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tr-TR"/>
            </a:p>
          </p:txBody>
        </p:sp>
      </p:grpSp>
      <p:sp>
        <p:nvSpPr>
          <p:cNvPr id="238596" name="Text Box 18"/>
          <p:cNvSpPr txBox="1">
            <a:spLocks noChangeArrowheads="1"/>
          </p:cNvSpPr>
          <p:nvPr/>
        </p:nvSpPr>
        <p:spPr bwMode="auto">
          <a:xfrm>
            <a:off x="820738" y="2187575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800">
                <a:solidFill>
                  <a:srgbClr val="000000"/>
                </a:solidFill>
              </a:rPr>
              <a:t>create socket, port= x:</a:t>
            </a:r>
            <a:endParaRPr lang="en-US" altLang="tr-TR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8597" name="Text Box 19"/>
          <p:cNvSpPr txBox="1">
            <a:spLocks noChangeArrowheads="1"/>
          </p:cNvSpPr>
          <p:nvPr/>
        </p:nvSpPr>
        <p:spPr bwMode="auto">
          <a:xfrm>
            <a:off x="833438" y="2482850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ts val="2000"/>
              </a:lnSpc>
            </a:pPr>
            <a:r>
              <a:rPr lang="en-US" altLang="tr-TR" sz="1800">
                <a:solidFill>
                  <a:srgbClr val="CC0000"/>
                </a:solidFill>
              </a:rPr>
              <a:t>serverSocket =</a:t>
            </a:r>
          </a:p>
          <a:p>
            <a:pPr>
              <a:lnSpc>
                <a:spcPts val="2000"/>
              </a:lnSpc>
            </a:pPr>
            <a:r>
              <a:rPr lang="en-US" altLang="tr-TR" sz="1800">
                <a:solidFill>
                  <a:srgbClr val="CC0000"/>
                </a:solidFill>
              </a:rPr>
              <a:t>socket(AF_INET,SOCK_DGRAM)</a:t>
            </a:r>
            <a:endParaRPr lang="en-US" altLang="tr-TR" sz="18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6" name="Group 20"/>
          <p:cNvGrpSpPr>
            <a:grpSpLocks/>
          </p:cNvGrpSpPr>
          <p:nvPr/>
        </p:nvGrpSpPr>
        <p:grpSpPr bwMode="auto">
          <a:xfrm>
            <a:off x="1316038" y="3146425"/>
            <a:ext cx="2211387" cy="1122363"/>
            <a:chOff x="885" y="1982"/>
            <a:chExt cx="1393" cy="707"/>
          </a:xfrm>
        </p:grpSpPr>
        <p:sp>
          <p:nvSpPr>
            <p:cNvPr id="238609" name="Line 21"/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  <p:sp>
          <p:nvSpPr>
            <p:cNvPr id="238610" name="Text Box 22"/>
            <p:cNvSpPr txBox="1">
              <a:spLocks noChangeArrowheads="1"/>
            </p:cNvSpPr>
            <p:nvPr/>
          </p:nvSpPr>
          <p:spPr bwMode="auto">
            <a:xfrm>
              <a:off x="885" y="2282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00"/>
                  </a:solidFill>
                </a:rPr>
                <a:t>read datagram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CC0000"/>
                  </a:solidFill>
                </a:rPr>
                <a:t>serverSocke</a:t>
              </a:r>
              <a:r>
                <a:rPr lang="en-US" altLang="tr-TR" sz="1800">
                  <a:solidFill>
                    <a:srgbClr val="FF0000"/>
                  </a:solidFill>
                </a:rPr>
                <a:t>t</a:t>
              </a:r>
              <a:endParaRPr lang="en-US" altLang="tr-TR" sz="18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1338263" y="4295775"/>
            <a:ext cx="3973512" cy="1660525"/>
            <a:chOff x="899" y="2720"/>
            <a:chExt cx="2503" cy="1046"/>
          </a:xfrm>
        </p:grpSpPr>
        <p:sp>
          <p:nvSpPr>
            <p:cNvPr id="238606" name="Text Box 24"/>
            <p:cNvSpPr txBox="1">
              <a:spLocks noChangeArrowheads="1"/>
            </p:cNvSpPr>
            <p:nvPr/>
          </p:nvSpPr>
          <p:spPr bwMode="auto">
            <a:xfrm>
              <a:off x="899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CC0000"/>
                  </a:solidFill>
                </a:rPr>
                <a:t>serverSocket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00"/>
                  </a:solidFill>
                </a:rPr>
                <a:t>specifying </a:t>
              </a:r>
              <a:br>
                <a:rPr lang="en-US" altLang="tr-TR" sz="1800">
                  <a:solidFill>
                    <a:srgbClr val="000000"/>
                  </a:solidFill>
                </a:rPr>
              </a:br>
              <a:r>
                <a:rPr lang="en-US" altLang="tr-TR" sz="1800">
                  <a:solidFill>
                    <a:srgbClr val="000000"/>
                  </a:solidFill>
                </a:rPr>
                <a:t>client address,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tr-TR" sz="1800">
                  <a:solidFill>
                    <a:srgbClr val="000000"/>
                  </a:solidFill>
                </a:rPr>
                <a:t>port number</a:t>
              </a:r>
              <a:endParaRPr lang="en-US" altLang="tr-TR" sz="18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38607" name="Line 25"/>
            <p:cNvSpPr>
              <a:spLocks noChangeShapeType="1"/>
            </p:cNvSpPr>
            <p:nvPr/>
          </p:nvSpPr>
          <p:spPr bwMode="auto">
            <a:xfrm>
              <a:off x="1302" y="2720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  <p:sp>
          <p:nvSpPr>
            <p:cNvPr id="238608" name="Line 26"/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tr-TR"/>
            </a:p>
          </p:txBody>
        </p:sp>
      </p:grpSp>
      <p:sp>
        <p:nvSpPr>
          <p:cNvPr id="238600" name="Footer Placeholder 2"/>
          <p:cNvSpPr txBox="1">
            <a:spLocks noGrp="1"/>
          </p:cNvSpPr>
          <p:nvPr/>
        </p:nvSpPr>
        <p:spPr bwMode="auto">
          <a:xfrm>
            <a:off x="7618413" y="6532563"/>
            <a:ext cx="14525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tr-TR" sz="1200">
                <a:solidFill>
                  <a:srgbClr val="000000"/>
                </a:solidFill>
                <a:cs typeface="Arial" panose="020B0604020202020204" pitchFamily="34" charset="0"/>
              </a:rPr>
              <a:t>Application  2-</a:t>
            </a:r>
            <a:fld id="{40799B21-CF18-41DA-8604-021F4D93ABE1}" type="slidenum">
              <a:rPr lang="en-US" altLang="tr-TR" sz="1200">
                <a:solidFill>
                  <a:srgbClr val="000000"/>
                </a:solidFill>
                <a:cs typeface="Arial" panose="020B0604020202020204" pitchFamily="34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99</a:t>
            </a:fld>
            <a:endParaRPr lang="en-US" altLang="tr-TR" sz="120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238601" name="Picture 3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78263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8602" name="Text Box 22"/>
          <p:cNvSpPr txBox="1">
            <a:spLocks noChangeArrowheads="1"/>
          </p:cNvSpPr>
          <p:nvPr/>
        </p:nvSpPr>
        <p:spPr bwMode="auto">
          <a:xfrm>
            <a:off x="647700" y="1304925"/>
            <a:ext cx="3686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tr-TR" sz="2800">
                <a:solidFill>
                  <a:srgbClr val="000000"/>
                </a:solidFill>
                <a:latin typeface="Gill Sans MT" pitchFamily="1" charset="0"/>
              </a:rPr>
              <a:t>server</a:t>
            </a: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 (running</a:t>
            </a:r>
            <a:r>
              <a:rPr lang="en-US" altLang="tr-TR">
                <a:solidFill>
                  <a:srgbClr val="000000"/>
                </a:solidFill>
                <a:latin typeface="Gill Sans MT" pitchFamily="1" charset="0"/>
              </a:rPr>
              <a:t> on</a:t>
            </a:r>
            <a:r>
              <a:rPr lang="en-US" altLang="tr-TR" sz="1800">
                <a:solidFill>
                  <a:srgbClr val="000000"/>
                </a:solidFill>
                <a:latin typeface="Comic Sans MS" panose="030F0702030302020204" pitchFamily="66" charset="0"/>
              </a:rPr>
              <a:t> serverIP</a:t>
            </a:r>
            <a:r>
              <a:rPr lang="en-US" altLang="tr-TR" sz="2400">
                <a:solidFill>
                  <a:srgbClr val="000000"/>
                </a:solidFill>
                <a:latin typeface="Gill Sans MT" pitchFamily="1" charset="0"/>
              </a:rPr>
              <a:t>)</a:t>
            </a:r>
          </a:p>
        </p:txBody>
      </p:sp>
      <p:sp>
        <p:nvSpPr>
          <p:cNvPr id="238603" name="Text Box 23"/>
          <p:cNvSpPr txBox="1">
            <a:spLocks noChangeArrowheads="1"/>
          </p:cNvSpPr>
          <p:nvPr/>
        </p:nvSpPr>
        <p:spPr bwMode="auto">
          <a:xfrm>
            <a:off x="5411788" y="130175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pitchFamily="82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tr-TR" sz="2800">
                <a:solidFill>
                  <a:srgbClr val="000000"/>
                </a:solidFill>
                <a:latin typeface="Gill Sans MT" pitchFamily="1" charset="0"/>
              </a:rPr>
              <a:t>client</a:t>
            </a:r>
          </a:p>
        </p:txBody>
      </p:sp>
      <p:sp>
        <p:nvSpPr>
          <p:cNvPr id="238604" name="Line 35"/>
          <p:cNvSpPr>
            <a:spLocks noChangeShapeType="1"/>
          </p:cNvSpPr>
          <p:nvPr/>
        </p:nvSpPr>
        <p:spPr bwMode="auto">
          <a:xfrm>
            <a:off x="804863" y="1755775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  <p:sp>
        <p:nvSpPr>
          <p:cNvPr id="238605" name="Line 36"/>
          <p:cNvSpPr>
            <a:spLocks noChangeShapeType="1"/>
          </p:cNvSpPr>
          <p:nvPr/>
        </p:nvSpPr>
        <p:spPr bwMode="auto">
          <a:xfrm>
            <a:off x="5545138" y="1766888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tr-T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9050" cap="flat" cmpd="sng" algn="ctr">
          <a:solidFill>
            <a:srgbClr val="000099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9637</TotalTime>
  <Words>7989</Words>
  <Application>Microsoft Office PowerPoint</Application>
  <PresentationFormat>Ekran Gösterisi (4:3)</PresentationFormat>
  <Paragraphs>2014</Paragraphs>
  <Slides>109</Slides>
  <Notes>89</Notes>
  <HiddenSlides>0</HiddenSlides>
  <MMClips>0</MMClips>
  <ScaleCrop>false</ScaleCrop>
  <HeadingPairs>
    <vt:vector size="8" baseType="variant">
      <vt:variant>
        <vt:lpstr>Kullanılan Yazı Tipleri</vt:lpstr>
      </vt:variant>
      <vt:variant>
        <vt:i4>11</vt:i4>
      </vt:variant>
      <vt:variant>
        <vt:lpstr>Tema</vt:lpstr>
      </vt:variant>
      <vt:variant>
        <vt:i4>3</vt:i4>
      </vt:variant>
      <vt:variant>
        <vt:lpstr>Eklenmiş OLE Hizmet Programları</vt:lpstr>
      </vt:variant>
      <vt:variant>
        <vt:i4>1</vt:i4>
      </vt:variant>
      <vt:variant>
        <vt:lpstr>Slayt Başlıkları</vt:lpstr>
      </vt:variant>
      <vt:variant>
        <vt:i4>109</vt:i4>
      </vt:variant>
    </vt:vector>
  </HeadingPairs>
  <TitlesOfParts>
    <vt:vector size="124" baseType="lpstr">
      <vt:lpstr>Arial</vt:lpstr>
      <vt:lpstr>MS PGothic</vt:lpstr>
      <vt:lpstr>ZapfDingbats</vt:lpstr>
      <vt:lpstr>Gill Sans MT</vt:lpstr>
      <vt:lpstr>Wingdings</vt:lpstr>
      <vt:lpstr>Comic Sans MS</vt:lpstr>
      <vt:lpstr>Times New Roman</vt:lpstr>
      <vt:lpstr>Tahoma</vt:lpstr>
      <vt:lpstr>Courier New</vt:lpstr>
      <vt:lpstr>Symbol</vt:lpstr>
      <vt:lpstr>Calibri</vt:lpstr>
      <vt:lpstr>Default Design</vt:lpstr>
      <vt:lpstr>2_Default Design</vt:lpstr>
      <vt:lpstr>12_Default Design</vt:lpstr>
      <vt:lpstr>Microsoft Office Excel Chart</vt:lpstr>
      <vt:lpstr>PowerPoint Sunusu</vt:lpstr>
      <vt:lpstr>Chapter 2: outline</vt:lpstr>
      <vt:lpstr>Chapter 2: application layer</vt:lpstr>
      <vt:lpstr>Some network apps</vt:lpstr>
      <vt:lpstr>Creating a network app</vt:lpstr>
      <vt:lpstr>Application architectures</vt:lpstr>
      <vt:lpstr>Client-server architecture</vt:lpstr>
      <vt:lpstr>P2P architecture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Internet transport protocols services</vt:lpstr>
      <vt:lpstr>Internet apps:  application, transport protocols</vt:lpstr>
      <vt:lpstr>Securing TCP</vt:lpstr>
      <vt:lpstr>Chapter 2: outline</vt:lpstr>
      <vt:lpstr>Web and HTTP</vt:lpstr>
      <vt:lpstr>HTTP overview</vt:lpstr>
      <vt:lpstr>HTTP overview (continued)</vt:lpstr>
      <vt:lpstr>HTTP connections</vt:lpstr>
      <vt:lpstr>Non-persistent HTTP</vt:lpstr>
      <vt:lpstr>Non-persistent HTTP (cont.)</vt:lpstr>
      <vt:lpstr>Non-persistent HTTP: response time</vt:lpstr>
      <vt:lpstr>Persistent HTTP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Trying out HTTP (client side) for yourself</vt:lpstr>
      <vt:lpstr>User-server state: cookies</vt:lpstr>
      <vt:lpstr>Cookies: keeping “state” (cont.)</vt:lpstr>
      <vt:lpstr>Cookies (continued)</vt:lpstr>
      <vt:lpstr>Web caches (proxy server)</vt:lpstr>
      <vt:lpstr>More about Web caching</vt:lpstr>
      <vt:lpstr>Caching example: </vt:lpstr>
      <vt:lpstr>Caching example: fatter access link </vt:lpstr>
      <vt:lpstr>Caching example: install local cache </vt:lpstr>
      <vt:lpstr>Caching example: install local cache </vt:lpstr>
      <vt:lpstr>Conditional GET </vt:lpstr>
      <vt:lpstr>Chapter 2: outline</vt:lpstr>
      <vt:lpstr>FTP: the file transfer protocol</vt:lpstr>
      <vt:lpstr>FTP: separate control, data connections</vt:lpstr>
      <vt:lpstr>FTP commands, responses</vt:lpstr>
      <vt:lpstr>Chapter 2: outline</vt:lpstr>
      <vt:lpstr>Electronic mail</vt:lpstr>
      <vt:lpstr>Electronic mail: mail servers</vt:lpstr>
      <vt:lpstr>Electronic Mail: SMTP [RFC 2821]</vt:lpstr>
      <vt:lpstr>Scenario: Alice sends message to Bob</vt:lpstr>
      <vt:lpstr>Sample SMTP interaction</vt:lpstr>
      <vt:lpstr>Try SMTP interaction for yourself:</vt:lpstr>
      <vt:lpstr>SMTP: final words</vt:lpstr>
      <vt:lpstr>Mail message format</vt:lpstr>
      <vt:lpstr>Mail access protocols</vt:lpstr>
      <vt:lpstr>POP3 protocol</vt:lpstr>
      <vt:lpstr>POP3 (more) and IMAP</vt:lpstr>
      <vt:lpstr>Chapter 2: outline</vt:lpstr>
      <vt:lpstr>DNS: domain name system</vt:lpstr>
      <vt:lpstr>DNS: services, structure </vt:lpstr>
      <vt:lpstr>DNS: a distributed, hierarchical database</vt:lpstr>
      <vt:lpstr>DNS: root name servers</vt:lpstr>
      <vt:lpstr>TLD, authoritative servers</vt:lpstr>
      <vt:lpstr>Local DNS name server</vt:lpstr>
      <vt:lpstr>DNS name  resolution example</vt:lpstr>
      <vt:lpstr>PowerPoint Sunusu</vt:lpstr>
      <vt:lpstr>DNS: caching, updating records</vt:lpstr>
      <vt:lpstr>DNS records</vt:lpstr>
      <vt:lpstr>DNS protocol, messages</vt:lpstr>
      <vt:lpstr>PowerPoint Sunusu</vt:lpstr>
      <vt:lpstr>Inserting records into DNS</vt:lpstr>
      <vt:lpstr>Attacking DNS</vt:lpstr>
      <vt:lpstr>Chapter 2: outline</vt:lpstr>
      <vt:lpstr>Pure P2P architecture</vt:lpstr>
      <vt:lpstr>File distribution: client-server vs P2P</vt:lpstr>
      <vt:lpstr>File distribution time: client-server</vt:lpstr>
      <vt:lpstr>File distribution time: P2P</vt:lpstr>
      <vt:lpstr>PowerPoint Sunusu</vt:lpstr>
      <vt:lpstr>P2P file distribution: BitTorrent </vt:lpstr>
      <vt:lpstr>PowerPoint Sunusu</vt:lpstr>
      <vt:lpstr>BitTorrent: requesting, sending file chunks</vt:lpstr>
      <vt:lpstr>BitTorrent: tit-for-tat</vt:lpstr>
      <vt:lpstr>Distributed Hash Table (DHT)</vt:lpstr>
      <vt:lpstr>Simple Database</vt:lpstr>
      <vt:lpstr>Hash Table</vt:lpstr>
      <vt:lpstr>Distributed Hash Table (DHT)</vt:lpstr>
      <vt:lpstr>Assign key-value pairs to peers</vt:lpstr>
      <vt:lpstr>Circular DHT</vt:lpstr>
      <vt:lpstr>Resolving a query</vt:lpstr>
      <vt:lpstr>Circular DHT with shortcuts</vt:lpstr>
      <vt:lpstr>Peer churn</vt:lpstr>
      <vt:lpstr>Peer churn</vt:lpstr>
      <vt:lpstr>Chapter 2: outline</vt:lpstr>
      <vt:lpstr>Socket programming </vt:lpstr>
      <vt:lpstr>Socket programming </vt:lpstr>
      <vt:lpstr>Socket programming with UDP</vt:lpstr>
      <vt:lpstr>Client/server socket interaction: UDP</vt:lpstr>
      <vt:lpstr>PowerPoint Sunusu</vt:lpstr>
      <vt:lpstr>PowerPoint Sunusu</vt:lpstr>
      <vt:lpstr>Socket programming with TCP</vt:lpstr>
      <vt:lpstr>Client/server socket interaction: TCP</vt:lpstr>
      <vt:lpstr>PowerPoint Sunusu</vt:lpstr>
      <vt:lpstr>PowerPoint Sunusu</vt:lpstr>
      <vt:lpstr>Chapter 2: summary</vt:lpstr>
      <vt:lpstr>PowerPoint Sunusu</vt:lpstr>
      <vt:lpstr>PowerPoint Sunusu</vt:lpstr>
      <vt:lpstr>PowerPoint Sunusu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2</dc:title>
  <dc:creator>Jim Kurose and Keith Ross</dc:creator>
  <cp:lastModifiedBy>faculty</cp:lastModifiedBy>
  <cp:revision>309</cp:revision>
  <cp:lastPrinted>2011-09-19T12:20:55Z</cp:lastPrinted>
  <dcterms:created xsi:type="dcterms:W3CDTF">1999-10-08T19:08:27Z</dcterms:created>
  <dcterms:modified xsi:type="dcterms:W3CDTF">2019-02-21T09:46:02Z</dcterms:modified>
</cp:coreProperties>
</file>