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262" r:id="rId9"/>
    <p:sldId id="263" r:id="rId10"/>
    <p:sldId id="327" r:id="rId11"/>
    <p:sldId id="266" r:id="rId12"/>
    <p:sldId id="329" r:id="rId13"/>
    <p:sldId id="268" r:id="rId14"/>
    <p:sldId id="330" r:id="rId15"/>
    <p:sldId id="331" r:id="rId16"/>
    <p:sldId id="310" r:id="rId17"/>
    <p:sldId id="270" r:id="rId18"/>
    <p:sldId id="332" r:id="rId19"/>
    <p:sldId id="333" r:id="rId20"/>
    <p:sldId id="334" r:id="rId21"/>
    <p:sldId id="317" r:id="rId22"/>
    <p:sldId id="318" r:id="rId23"/>
    <p:sldId id="335" r:id="rId24"/>
    <p:sldId id="336" r:id="rId25"/>
    <p:sldId id="337" r:id="rId26"/>
    <p:sldId id="338" r:id="rId27"/>
    <p:sldId id="283" r:id="rId28"/>
    <p:sldId id="284" r:id="rId29"/>
    <p:sldId id="285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CC3300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8" autoAdjust="0"/>
    <p:restoredTop sz="94598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5" Type="http://schemas.openxmlformats.org/officeDocument/2006/relationships/slide" Target="slides/slide29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7AF6DBF6-3B53-4A0E-887E-D8E895D1D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8ECEBBC1-9A96-41C3-98EB-3209F1BE0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5C023-45FB-4F80-9D23-392B1BF6298F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1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75BC0-FA14-4D0E-A930-1F0EFDDF796D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29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A7002-8C53-404D-ADC8-53B8C9A5034C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8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C55BF-039D-48B2-AC41-7B6A2FE63F34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9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CFAAE-6D1B-48D7-9E32-6507528E1357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11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A0F83-AF63-48E0-8395-204E6E377573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13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50197-B634-4473-AA29-E95B598805BC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16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F65E6-CC51-4D3D-AB9A-2E631265681A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17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C529C-1885-4914-BA73-506EFE8FAAA4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27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F8EF3-AF84-4965-9EC6-3F7BE540A9DE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28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l10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152400"/>
            <a:ext cx="504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3657600" cy="11430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76600"/>
            <a:ext cx="36576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CC33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E39B501-85AF-4888-ADDF-5E22A155D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6C1C6D8-35E3-42F2-8A08-F9EA1727A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235ED8C-8EAA-439B-83D8-D184B6A56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C245A6D-AF07-4BBB-993C-3F67F248F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6A623A4-9371-44AD-A437-C35FFFC94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A7FB25B-0748-49B4-A007-BFCC7C6C7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5BF4D25-2800-464D-A514-3240B3C35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B25A0B2-5FEB-438E-8508-ACFA52739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BD213C5-7EB5-45DC-BBAA-6495CF4FE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10D43FA-EEF7-4514-A5B4-E8F7D7297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2012 Addison-Wesley. All rights reserved.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03955F9E-FC05-4784-904A-36F8F9A2C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609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609600" y="1219200"/>
            <a:ext cx="8153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66699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66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66699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66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Bölüm 10</a:t>
            </a:r>
            <a:endParaRPr lang="en-US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Altprogramların </a:t>
            </a:r>
          </a:p>
          <a:p>
            <a:pPr eaLnBrk="1" hangingPunct="1"/>
            <a:r>
              <a:rPr lang="tr-TR" dirty="0" smtClean="0"/>
              <a:t>Uygulanması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143000"/>
          </a:xfrm>
        </p:spPr>
        <p:txBody>
          <a:bodyPr/>
          <a:lstStyle/>
          <a:p>
            <a:pPr algn="ctr"/>
            <a:r>
              <a:rPr lang="tr-TR" smtClean="0"/>
              <a:t>Yığın-dinamik yerel değişkenli alt programların uygulanışı</a:t>
            </a:r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Daha karmaşık aktivasyon kaydı</a:t>
            </a:r>
          </a:p>
          <a:p>
            <a:pPr>
              <a:buFontTx/>
              <a:buNone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Derleyici yerel değişkenlerin atamasının kaldırılması  ve gizli atamalara neden olan kodları oluşturmalıdır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None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Tekrarlamalar desteklenmelidir (bir alt programın çoklu eş zamanlı aktivasyonlarının olasılığını ekler)</a:t>
            </a:r>
          </a:p>
          <a:p>
            <a:pPr>
              <a:buFontTx/>
              <a:buNone/>
            </a:pPr>
            <a:endParaRPr lang="tr-T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None/>
            </a:pPr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55A4DB4D-A9E1-48FA-B0EA-821EAFE4AA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9B0E2DAE-1DCE-4FEB-BC9F-D84522BB49F6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05800" cy="1143000"/>
          </a:xfrm>
        </p:spPr>
        <p:txBody>
          <a:bodyPr/>
          <a:lstStyle/>
          <a:p>
            <a:pPr eaLnBrk="1" hangingPunct="1"/>
            <a:r>
              <a:rPr lang="tr-TR" sz="3200" dirty="0" smtClean="0"/>
              <a:t>Yığın Dinamikte Yerel Değişkenler İçin Tipik Bir Aktivasyon Kaydı</a:t>
            </a:r>
            <a:endParaRPr lang="en-US" sz="3200" dirty="0" smtClean="0"/>
          </a:p>
        </p:txBody>
      </p: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1905000" y="1981200"/>
            <a:ext cx="6096000" cy="3124200"/>
            <a:chOff x="1344" y="1824"/>
            <a:chExt cx="3840" cy="1968"/>
          </a:xfrm>
        </p:grpSpPr>
        <p:pic>
          <p:nvPicPr>
            <p:cNvPr id="2253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34685"/>
            <a:stretch>
              <a:fillRect/>
            </a:stretch>
          </p:blipFill>
          <p:spPr bwMode="auto">
            <a:xfrm>
              <a:off x="1344" y="2160"/>
              <a:ext cx="3840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>
              <a:off x="1344" y="3792"/>
              <a:ext cx="2448" cy="0"/>
            </a:xfrm>
            <a:prstGeom prst="line">
              <a:avLst/>
            </a:prstGeom>
            <a:noFill/>
            <a:ln w="28575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pic>
          <p:nvPicPr>
            <p:cNvPr id="2253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b="40265"/>
            <a:stretch>
              <a:fillRect/>
            </a:stretch>
          </p:blipFill>
          <p:spPr bwMode="auto">
            <a:xfrm>
              <a:off x="1344" y="1824"/>
              <a:ext cx="3840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Yığın-dinamik yerel değişkenli alt programların uygulanması: aktivasyon kaydı</a:t>
            </a:r>
          </a:p>
        </p:txBody>
      </p: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Aktivasyon kayıt formatı statiktir, fakat boyutu dinamik olabilir.</a:t>
            </a:r>
          </a:p>
          <a:p>
            <a:r>
              <a:rPr lang="tr-TR" sz="2400" dirty="0" smtClean="0"/>
              <a:t>Dinamik bağlantı arayanın aktivasyon kaydının tepesini gösterir.</a:t>
            </a:r>
          </a:p>
          <a:p>
            <a:r>
              <a:rPr lang="tr-TR" sz="2400" dirty="0" smtClean="0"/>
              <a:t>Bir aktivasyon kayıt örneği, bir alt program arandığında dinamik olarak oluşturulur.</a:t>
            </a:r>
          </a:p>
          <a:p>
            <a:r>
              <a:rPr lang="tr-TR" sz="2400" dirty="0" smtClean="0"/>
              <a:t>Aktivasyon kayıt örnekleri yürütme süresi yığınında durur.</a:t>
            </a:r>
          </a:p>
          <a:p>
            <a:r>
              <a:rPr lang="tr-TR" sz="2400" dirty="0" err="1" smtClean="0"/>
              <a:t>Run</a:t>
            </a:r>
            <a:r>
              <a:rPr lang="tr-TR" sz="2400" dirty="0" smtClean="0"/>
              <a:t>-time sistemi çevre işaretçisinin  devamlılığını sağlamalıdır. Çevre işaretçisi daima mevcut çalışan programın aktivasyon kayıt örneğinin merkezini gösterir. </a:t>
            </a:r>
          </a:p>
          <a:p>
            <a:endParaRPr lang="tr-TR" i="1" dirty="0" smtClean="0"/>
          </a:p>
          <a:p>
            <a:endParaRPr lang="tr-TR" dirty="0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9AB92472-0624-48DC-BC71-A74C5874FE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08D23606-2CAE-4E3F-9FA0-30281AFC3B8E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 F</a:t>
            </a:r>
            <a:r>
              <a:rPr lang="tr-TR" dirty="0" err="1" smtClean="0"/>
              <a:t>onksiyon</a:t>
            </a:r>
            <a:r>
              <a:rPr lang="tr-TR" dirty="0" smtClean="0"/>
              <a:t> Örneği</a:t>
            </a:r>
            <a:endParaRPr lang="en-US" dirty="0" smtClean="0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831975"/>
            <a:ext cx="5257800" cy="434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 sub(</a:t>
            </a: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 total, </a:t>
            </a: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 part)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 list[5]; 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 sum;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26630" name="Picture 8" descr="fig_10_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238" y="1828800"/>
            <a:ext cx="273617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143000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Gözden geçirilmiş anlam arama /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geridönüş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işlemleri</a:t>
            </a:r>
            <a:r>
              <a:rPr lang="tr-TR" dirty="0" smtClean="0"/>
              <a:t> </a:t>
            </a: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tr-TR" sz="2800" dirty="0" smtClean="0"/>
              <a:t>Arayıcı işlemleri</a:t>
            </a:r>
          </a:p>
          <a:p>
            <a:pPr lvl="1">
              <a:buFontTx/>
              <a:buChar char="–"/>
            </a:pPr>
            <a:r>
              <a:rPr lang="tr-TR" sz="2000" dirty="0" smtClean="0"/>
              <a:t>Aktivasyon kayıt örneği oluştur</a:t>
            </a:r>
          </a:p>
          <a:p>
            <a:pPr lvl="1">
              <a:buFontTx/>
              <a:buChar char="–"/>
            </a:pPr>
            <a:r>
              <a:rPr lang="tr-TR" sz="2000" dirty="0" smtClean="0"/>
              <a:t>Mevcut program biriminin işletim durumunu kaydet</a:t>
            </a:r>
          </a:p>
          <a:p>
            <a:pPr lvl="1">
              <a:buFontTx/>
              <a:buChar char="–"/>
            </a:pPr>
            <a:r>
              <a:rPr lang="tr-TR" sz="2000" dirty="0" smtClean="0"/>
              <a:t>Parametreleri hesapla ve gir</a:t>
            </a:r>
          </a:p>
          <a:p>
            <a:pPr lvl="1">
              <a:buFontTx/>
              <a:buChar char="–"/>
            </a:pPr>
            <a:r>
              <a:rPr lang="tr-TR" sz="2000" dirty="0" smtClean="0"/>
              <a:t>Aranana geri dönüş adresini girin</a:t>
            </a:r>
          </a:p>
          <a:p>
            <a:pPr lvl="1">
              <a:buFontTx/>
              <a:buChar char="–"/>
            </a:pPr>
            <a:r>
              <a:rPr lang="tr-TR" sz="2000" dirty="0" smtClean="0"/>
              <a:t>Aranana transfer kontrol</a:t>
            </a:r>
          </a:p>
          <a:p>
            <a:pPr lvl="1"/>
            <a:r>
              <a:rPr lang="tr-TR" sz="2000" dirty="0" smtClean="0"/>
              <a:t>Arananın Giriş İşlemleri</a:t>
            </a:r>
          </a:p>
          <a:p>
            <a:pPr lvl="1">
              <a:buFontTx/>
              <a:buChar char="–"/>
            </a:pPr>
            <a:r>
              <a:rPr lang="tr-TR" sz="2000" dirty="0" smtClean="0"/>
              <a:t>yığındaki eski çevre işaretçisini (EP) dinamik bağlantı olarak kaydedin ve yeni değerler belirleyin</a:t>
            </a:r>
          </a:p>
          <a:p>
            <a:pPr lvl="1">
              <a:buFontTx/>
              <a:buChar char="–"/>
            </a:pPr>
            <a:r>
              <a:rPr lang="tr-TR" sz="2000" dirty="0" smtClean="0"/>
              <a:t>Yeni değerler atayın</a:t>
            </a:r>
          </a:p>
          <a:p>
            <a:pPr>
              <a:buFontTx/>
              <a:buChar char="-"/>
            </a:pPr>
            <a:endParaRPr lang="tr-TR" dirty="0" smtClean="0"/>
          </a:p>
          <a:p>
            <a:pPr>
              <a:buFontTx/>
              <a:buChar char="-"/>
            </a:pPr>
            <a:endParaRPr lang="tr-TR" sz="1800" dirty="0" smtClean="0"/>
          </a:p>
          <a:p>
            <a:pPr>
              <a:buFontTx/>
              <a:buChar char="-"/>
            </a:pPr>
            <a:endParaRPr lang="tr-TR" sz="1800" dirty="0" smtClean="0"/>
          </a:p>
          <a:p>
            <a:pPr>
              <a:buFontTx/>
              <a:buChar char="-"/>
            </a:pPr>
            <a:endParaRPr lang="tr-TR" sz="1800" dirty="0" smtClean="0"/>
          </a:p>
          <a:p>
            <a:pPr>
              <a:buFontTx/>
              <a:buNone/>
            </a:pPr>
            <a:endParaRPr lang="tr-TR" sz="1800" dirty="0" smtClean="0"/>
          </a:p>
          <a:p>
            <a:pPr>
              <a:buFontTx/>
              <a:buChar char="-"/>
            </a:pPr>
            <a:endParaRPr lang="tr-TR" dirty="0" smtClean="0"/>
          </a:p>
          <a:p>
            <a:pPr>
              <a:buFontTx/>
              <a:buChar char="-"/>
            </a:pPr>
            <a:endParaRPr lang="tr-TR" dirty="0" smtClean="0"/>
          </a:p>
          <a:p>
            <a:pPr>
              <a:buFontTx/>
              <a:buNone/>
            </a:pPr>
            <a:endParaRPr lang="tr-TR" dirty="0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0A9F765-7375-4092-BA53-CA9DA71F9E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143000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Gözden geçirilmiş anlam arama /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geridönüş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işlemleri</a:t>
            </a:r>
            <a:r>
              <a:rPr lang="tr-TR" dirty="0" smtClean="0"/>
              <a:t> </a:t>
            </a:r>
            <a:r>
              <a:rPr lang="tr-TR" sz="2400" dirty="0" smtClean="0"/>
              <a:t>(devamı)</a:t>
            </a:r>
          </a:p>
        </p:txBody>
      </p:sp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</a:rPr>
              <a:t>Arananın son işlemleri</a:t>
            </a:r>
          </a:p>
          <a:p>
            <a:pPr>
              <a:buFontTx/>
              <a:buChar char="-"/>
            </a:pPr>
            <a:r>
              <a:rPr lang="tr-TR" sz="1800" dirty="0" smtClean="0">
                <a:solidFill>
                  <a:schemeClr val="accent6"/>
                </a:solidFill>
              </a:rPr>
              <a:t>Giriş değer sonuçları ya da </a:t>
            </a:r>
            <a:r>
              <a:rPr lang="tr-TR" sz="1800" dirty="0" err="1" smtClean="0">
                <a:solidFill>
                  <a:schemeClr val="accent6"/>
                </a:solidFill>
              </a:rPr>
              <a:t>mod</a:t>
            </a:r>
            <a:r>
              <a:rPr lang="tr-TR" sz="1800" dirty="0" smtClean="0">
                <a:solidFill>
                  <a:schemeClr val="accent6"/>
                </a:solidFill>
              </a:rPr>
              <a:t> dışı parametreler varsa, bu parametrelerin mevcut değerleri  eşdeğer olan gerçek parametrelere taşınır.</a:t>
            </a:r>
          </a:p>
          <a:p>
            <a:pPr>
              <a:buFontTx/>
              <a:buChar char="-"/>
            </a:pPr>
            <a:r>
              <a:rPr lang="tr-TR" sz="1800" dirty="0" smtClean="0">
                <a:solidFill>
                  <a:schemeClr val="accent6"/>
                </a:solidFill>
              </a:rPr>
              <a:t>Eğer alt program çalışıyorsa, değeri </a:t>
            </a:r>
            <a:r>
              <a:rPr lang="tr-TR" sz="1800" dirty="0" err="1" smtClean="0">
                <a:solidFill>
                  <a:schemeClr val="accent6"/>
                </a:solidFill>
              </a:rPr>
              <a:t>ayananın</a:t>
            </a:r>
            <a:r>
              <a:rPr lang="tr-TR" sz="1800" dirty="0" smtClean="0">
                <a:solidFill>
                  <a:schemeClr val="accent6"/>
                </a:solidFill>
              </a:rPr>
              <a:t> ulaşabileceği bir yere taşınır.</a:t>
            </a:r>
          </a:p>
          <a:p>
            <a:pPr>
              <a:buFontTx/>
              <a:buChar char="-"/>
            </a:pPr>
            <a:r>
              <a:rPr lang="tr-TR" sz="1800" dirty="0" smtClean="0">
                <a:solidFill>
                  <a:schemeClr val="accent6"/>
                </a:solidFill>
              </a:rPr>
              <a:t>Yığın işaretçisini mevcut EP-1 değerine getirerek sıfırlayın ve </a:t>
            </a:r>
            <a:r>
              <a:rPr lang="tr-TR" sz="1800" dirty="0" err="1" smtClean="0">
                <a:solidFill>
                  <a:schemeClr val="accent6"/>
                </a:solidFill>
              </a:rPr>
              <a:t>EP’yi</a:t>
            </a:r>
            <a:r>
              <a:rPr lang="tr-TR" sz="1800" dirty="0" smtClean="0">
                <a:solidFill>
                  <a:schemeClr val="accent6"/>
                </a:solidFill>
              </a:rPr>
              <a:t> eski dinamik bağlantı  değerine getirin. </a:t>
            </a:r>
          </a:p>
          <a:p>
            <a:pPr>
              <a:buFontTx/>
              <a:buChar char="-"/>
            </a:pPr>
            <a:r>
              <a:rPr lang="tr-TR" sz="1800" dirty="0" smtClean="0">
                <a:solidFill>
                  <a:schemeClr val="accent6"/>
                </a:solidFill>
              </a:rPr>
              <a:t>Arayanın işlem durumunu sıfırlayın</a:t>
            </a:r>
          </a:p>
          <a:p>
            <a:pPr>
              <a:buFontTx/>
              <a:buChar char="-"/>
            </a:pPr>
            <a:r>
              <a:rPr lang="tr-TR" sz="1800" dirty="0" smtClean="0">
                <a:solidFill>
                  <a:schemeClr val="accent6"/>
                </a:solidFill>
              </a:rPr>
              <a:t>Arayana tekrar transfer kontrolü</a:t>
            </a:r>
          </a:p>
          <a:p>
            <a:pPr>
              <a:buFontTx/>
              <a:buChar char="-"/>
            </a:pPr>
            <a:endParaRPr lang="tr-TR" sz="1800" dirty="0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B0A6F1ED-909D-4831-ACBC-DC4E63F085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AB842AAB-1502-408A-B546-B6DCA5E95C5E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1143000"/>
          </a:xfrm>
        </p:spPr>
        <p:txBody>
          <a:bodyPr/>
          <a:lstStyle/>
          <a:p>
            <a:pPr algn="ctr" eaLnBrk="1" hangingPunct="1"/>
            <a:r>
              <a:rPr lang="tr-TR" dirty="0" err="1" smtClean="0"/>
              <a:t>Rekürsif</a:t>
            </a:r>
            <a:r>
              <a:rPr lang="tr-TR" dirty="0" smtClean="0"/>
              <a:t> Olmayan Bir Altprogram Örneği</a:t>
            </a:r>
            <a:endParaRPr lang="en-US" dirty="0" smtClean="0"/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 fun1(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float r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 s, 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fun2(s);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 fun2(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 x)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 y;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fun3(y);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 fun3(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 q)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1400" smtClean="0">
                <a:latin typeface="Courier New" pitchFamily="49" charset="0"/>
                <a:cs typeface="Courier New" pitchFamily="49" charset="0"/>
              </a:rPr>
              <a:t> p;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fun1(p);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	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029200" y="3200400"/>
            <a:ext cx="289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>
                <a:latin typeface="Lucida Sans Unicode" pitchFamily="34" charset="0"/>
              </a:rPr>
              <a:t> calls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fun1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fun1</a:t>
            </a:r>
            <a:r>
              <a:rPr lang="en-US">
                <a:latin typeface="Lucida Sans Unicode" pitchFamily="34" charset="0"/>
              </a:rPr>
              <a:t> calls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fun2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fun2</a:t>
            </a:r>
            <a:r>
              <a:rPr lang="en-US">
                <a:latin typeface="Lucida Sans Unicode" pitchFamily="34" charset="0"/>
              </a:rPr>
              <a:t> calls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fun3</a:t>
            </a:r>
          </a:p>
          <a:p>
            <a:endParaRPr lang="en-US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1156DDFA-8665-4C75-9219-372A426386F0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pPr algn="ctr" eaLnBrk="1" hangingPunct="1"/>
            <a:r>
              <a:rPr lang="tr-TR" dirty="0" err="1" smtClean="0"/>
              <a:t>Rekürsif</a:t>
            </a:r>
            <a:r>
              <a:rPr lang="tr-TR" dirty="0" smtClean="0"/>
              <a:t> Olmayan Bir Altprogram Örneği</a:t>
            </a:r>
            <a:endParaRPr lang="en-US" dirty="0" smtClean="0"/>
          </a:p>
        </p:txBody>
      </p:sp>
      <p:pic>
        <p:nvPicPr>
          <p:cNvPr id="32773" name="Picture 6" descr="fig_10_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0" y="1447800"/>
            <a:ext cx="79168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Dinamik zincirler ve yerel offset</a:t>
            </a:r>
          </a:p>
        </p:txBody>
      </p:sp>
      <p:sp>
        <p:nvSpPr>
          <p:cNvPr id="348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accent6"/>
                </a:solidFill>
              </a:rPr>
              <a:t>Belirli bir zamanda yığındaki dinamik bağlantılar kümesine  </a:t>
            </a:r>
            <a:r>
              <a:rPr lang="tr-TR" sz="2400" i="1" dirty="0" smtClean="0">
                <a:solidFill>
                  <a:schemeClr val="accent6"/>
                </a:solidFill>
              </a:rPr>
              <a:t>dinamik zincir </a:t>
            </a:r>
            <a:r>
              <a:rPr lang="tr-TR" sz="2400" dirty="0" smtClean="0">
                <a:solidFill>
                  <a:schemeClr val="accent6"/>
                </a:solidFill>
              </a:rPr>
              <a:t>ya da </a:t>
            </a:r>
            <a:r>
              <a:rPr lang="tr-TR" sz="2400" i="1" dirty="0" smtClean="0">
                <a:solidFill>
                  <a:schemeClr val="accent6"/>
                </a:solidFill>
              </a:rPr>
              <a:t>arama zinciri </a:t>
            </a:r>
            <a:r>
              <a:rPr lang="tr-TR" sz="2400" dirty="0" smtClean="0">
                <a:solidFill>
                  <a:schemeClr val="accent6"/>
                </a:solidFill>
              </a:rPr>
              <a:t>denir.</a:t>
            </a:r>
          </a:p>
          <a:p>
            <a:r>
              <a:rPr lang="tr-TR" sz="2400" dirty="0" smtClean="0">
                <a:solidFill>
                  <a:schemeClr val="accent6"/>
                </a:solidFill>
              </a:rPr>
              <a:t>Yerel değişkenlere, adresi EP de bulunan aktivasyon kaydının başlangıcından, </a:t>
            </a:r>
            <a:r>
              <a:rPr lang="tr-TR" sz="2400" dirty="0" err="1" smtClean="0">
                <a:solidFill>
                  <a:schemeClr val="accent6"/>
                </a:solidFill>
              </a:rPr>
              <a:t>offset’leri</a:t>
            </a:r>
            <a:r>
              <a:rPr lang="tr-TR" sz="2400" dirty="0" smtClean="0">
                <a:solidFill>
                  <a:schemeClr val="accent6"/>
                </a:solidFill>
              </a:rPr>
              <a:t> tarafından erişim mümkündür.</a:t>
            </a:r>
          </a:p>
          <a:p>
            <a:r>
              <a:rPr lang="tr-TR" sz="2400" dirty="0" smtClean="0">
                <a:solidFill>
                  <a:schemeClr val="accent6"/>
                </a:solidFill>
              </a:rPr>
              <a:t> yerel değişkenin </a:t>
            </a:r>
            <a:r>
              <a:rPr lang="tr-TR" sz="2400" dirty="0" err="1" smtClean="0">
                <a:solidFill>
                  <a:schemeClr val="accent6"/>
                </a:solidFill>
              </a:rPr>
              <a:t>local</a:t>
            </a:r>
            <a:r>
              <a:rPr lang="tr-TR" sz="2400" dirty="0" smtClean="0">
                <a:solidFill>
                  <a:schemeClr val="accent6"/>
                </a:solidFill>
              </a:rPr>
              <a:t>_ </a:t>
            </a:r>
            <a:r>
              <a:rPr lang="tr-TR" sz="2400" dirty="0" err="1" smtClean="0">
                <a:solidFill>
                  <a:schemeClr val="accent6"/>
                </a:solidFill>
              </a:rPr>
              <a:t>offset’i</a:t>
            </a:r>
            <a:r>
              <a:rPr lang="tr-TR" sz="2400" dirty="0" smtClean="0">
                <a:solidFill>
                  <a:schemeClr val="accent6"/>
                </a:solidFill>
              </a:rPr>
              <a:t> derleyici tarafından derleme anında belirlenebilir.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BCEA1CCA-1B0B-4E18-8ACA-8D659B0434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Tekrarlamalı örnek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</a:rPr>
              <a:t>Önceki örnekte kullanılan aktivasyon kaydı, tekrarı destekler.</a:t>
            </a:r>
          </a:p>
          <a:p>
            <a:endParaRPr lang="tr-TR" dirty="0" smtClean="0">
              <a:solidFill>
                <a:schemeClr val="accent6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B51C49A5-2155-4CA3-8F1B-16614C3B31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10. Bölüm’ün Başlıkları</a:t>
            </a:r>
          </a:p>
        </p:txBody>
      </p:sp>
      <p:sp>
        <p:nvSpPr>
          <p:cNvPr id="512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Arama ve geri dönüşlerin genel anlamı</a:t>
            </a:r>
          </a:p>
          <a:p>
            <a:r>
              <a:rPr lang="tr-TR" sz="2400" dirty="0" smtClean="0"/>
              <a:t>‘’Basit’’ alt programların uygulaması</a:t>
            </a:r>
          </a:p>
          <a:p>
            <a:r>
              <a:rPr lang="tr-TR" sz="2400" dirty="0" smtClean="0"/>
              <a:t>Alt programların yığın dinamiği bölgesel değişkenleri ile uygulanması</a:t>
            </a:r>
          </a:p>
          <a:p>
            <a:r>
              <a:rPr lang="tr-TR" sz="2400" dirty="0" err="1" smtClean="0"/>
              <a:t>İçiçe</a:t>
            </a:r>
            <a:r>
              <a:rPr lang="tr-TR" sz="2400" dirty="0" smtClean="0"/>
              <a:t> alt programlar</a:t>
            </a:r>
          </a:p>
          <a:p>
            <a:r>
              <a:rPr lang="tr-TR" sz="2400" dirty="0" smtClean="0"/>
              <a:t>Bloklar</a:t>
            </a:r>
          </a:p>
          <a:p>
            <a:r>
              <a:rPr lang="tr-TR" sz="2400" dirty="0" smtClean="0"/>
              <a:t>Dinamik kapsam uygulaması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A9075738-CCDB-48A2-80E7-C9AC881833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Faktoriyelin</a:t>
            </a:r>
            <a:r>
              <a:rPr lang="tr-TR" dirty="0" smtClean="0"/>
              <a:t> Aktivasyon Kaydı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D02EAFB1-D8FB-4DE4-8100-1389AF31363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8917" name="Picture 6" descr="fig_10_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Yığının </a:t>
            </a:r>
            <a:r>
              <a:rPr lang="tr-TR" dirty="0" err="1" smtClean="0"/>
              <a:t>Faktoriyeli</a:t>
            </a:r>
            <a:r>
              <a:rPr lang="tr-TR" dirty="0" smtClean="0"/>
              <a:t> Çağırması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9939" name="Content Placeholder 5" descr="fig_10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1613" y="1295400"/>
            <a:ext cx="6148387" cy="4954588"/>
          </a:xfrm>
        </p:spPr>
      </p:pic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39F6EA7B-6B55-4364-95D1-EBAF458B0805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Faktoriyelin</a:t>
            </a:r>
            <a:r>
              <a:rPr lang="tr-TR" dirty="0" smtClean="0"/>
              <a:t> Yığından Dönmesi</a:t>
            </a:r>
            <a:endParaRPr lang="en-US" dirty="0" smtClean="0"/>
          </a:p>
        </p:txBody>
      </p:sp>
      <p:pic>
        <p:nvPicPr>
          <p:cNvPr id="40963" name="Content Placeholder 5" descr="fig_10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447800"/>
            <a:ext cx="7239000" cy="5029200"/>
          </a:xfrm>
        </p:spPr>
      </p:pic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180D6663-E026-4A33-8B9D-E71E57579C5F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İçiçe alt programlar</a:t>
            </a:r>
          </a:p>
        </p:txBody>
      </p:sp>
      <p:sp>
        <p:nvSpPr>
          <p:cNvPr id="4301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accent6"/>
                </a:solidFill>
              </a:rPr>
              <a:t>C- tabanlı olmayan statik bazı diller (</a:t>
            </a:r>
            <a:r>
              <a:rPr lang="en-US" sz="2400" dirty="0" smtClean="0">
                <a:solidFill>
                  <a:schemeClr val="accent6"/>
                </a:solidFill>
              </a:rPr>
              <a:t>Fortran 95+, </a:t>
            </a:r>
            <a:r>
              <a:rPr lang="en-US" sz="2400" dirty="0" err="1" smtClean="0">
                <a:solidFill>
                  <a:schemeClr val="accent6"/>
                </a:solidFill>
              </a:rPr>
              <a:t>Ada</a:t>
            </a:r>
            <a:r>
              <a:rPr lang="en-US" sz="2400" dirty="0" smtClean="0">
                <a:solidFill>
                  <a:schemeClr val="accent6"/>
                </a:solidFill>
              </a:rPr>
              <a:t>, Python, JavaScript, Ruby, and </a:t>
            </a:r>
            <a:r>
              <a:rPr lang="en-US" sz="2400" dirty="0" err="1" smtClean="0">
                <a:solidFill>
                  <a:schemeClr val="accent6"/>
                </a:solidFill>
              </a:rPr>
              <a:t>Lua</a:t>
            </a:r>
            <a:r>
              <a:rPr lang="tr-TR" sz="2400" dirty="0" smtClean="0">
                <a:solidFill>
                  <a:schemeClr val="accent6"/>
                </a:solidFill>
              </a:rPr>
              <a:t>. Vb.) yığın dinamik yerel değişkenleri kullanır ve alt programların içe içe geçmesine olanak sağlar. </a:t>
            </a:r>
          </a:p>
          <a:p>
            <a:r>
              <a:rPr lang="tr-TR" sz="2400" dirty="0" smtClean="0">
                <a:solidFill>
                  <a:schemeClr val="accent6"/>
                </a:solidFill>
              </a:rPr>
              <a:t>Yerel olmasa da erişilebilen bütün değişkenler yığın içerisinde aktivasyon kayıt örneklerinde durur.</a:t>
            </a:r>
          </a:p>
          <a:p>
            <a:r>
              <a:rPr lang="tr-TR" sz="2400" dirty="0" smtClean="0">
                <a:solidFill>
                  <a:schemeClr val="accent6"/>
                </a:solidFill>
              </a:rPr>
              <a:t>Yerel olmayan referansları bulma işlemi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chemeClr val="accent6"/>
                </a:solidFill>
              </a:rPr>
              <a:t>	1. doğru aktivasyon kayıt örneğini bulun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chemeClr val="accent6"/>
                </a:solidFill>
              </a:rPr>
              <a:t>	2.  ve o aktivasyon kayıt örneğinin içindeki doğru </a:t>
            </a:r>
            <a:r>
              <a:rPr lang="tr-TR" sz="2400" dirty="0" err="1" smtClean="0">
                <a:solidFill>
                  <a:schemeClr val="accent6"/>
                </a:solidFill>
              </a:rPr>
              <a:t>offset’i</a:t>
            </a:r>
            <a:r>
              <a:rPr lang="tr-TR" sz="2400" dirty="0" smtClean="0">
                <a:solidFill>
                  <a:schemeClr val="accent6"/>
                </a:solidFill>
              </a:rPr>
              <a:t> saptayın.</a:t>
            </a:r>
          </a:p>
          <a:p>
            <a:pPr>
              <a:buFontTx/>
              <a:buNone/>
            </a:pPr>
            <a:endParaRPr lang="tr-TR" sz="2400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tr-TR" sz="2400" dirty="0" smtClean="0">
              <a:solidFill>
                <a:schemeClr val="accent6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CCF3AACF-069C-40BD-B416-AEAF1321BFD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r>
              <a:rPr lang="tr-TR" dirty="0" smtClean="0"/>
              <a:t>Yerel olmayan bir referansın yerinin belirlenmesi</a:t>
            </a:r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accent6"/>
                </a:solidFill>
              </a:rPr>
              <a:t>Offsetin</a:t>
            </a:r>
            <a:r>
              <a:rPr lang="tr-TR" dirty="0" smtClean="0">
                <a:solidFill>
                  <a:schemeClr val="accent6"/>
                </a:solidFill>
              </a:rPr>
              <a:t> bulunması gayet basittir</a:t>
            </a:r>
          </a:p>
          <a:p>
            <a:r>
              <a:rPr lang="tr-TR" dirty="0" smtClean="0">
                <a:solidFill>
                  <a:schemeClr val="accent6"/>
                </a:solidFill>
              </a:rPr>
              <a:t>Doğru aktivasyon kayıt örneğinin bulunması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- Statik anlam kuralları şunu garanti etmektedir: referanslı ve yerel olmayan bütün değişkenlerin referans yapıldığı anda yığındaki bazı aktivasyon kayıt örnekleri içine atar.</a:t>
            </a:r>
          </a:p>
          <a:p>
            <a:endParaRPr lang="tr-TR" dirty="0" smtClean="0">
              <a:solidFill>
                <a:schemeClr val="accent6"/>
              </a:solidFill>
            </a:endParaRPr>
          </a:p>
          <a:p>
            <a:endParaRPr lang="tr-TR" dirty="0" smtClean="0">
              <a:solidFill>
                <a:schemeClr val="accent6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9EB0ED5C-CD23-4F28-9AAF-A9687AB40A6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Statik Ölçek</a:t>
            </a:r>
          </a:p>
        </p:txBody>
      </p:sp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>
                <a:solidFill>
                  <a:schemeClr val="accent6"/>
                </a:solidFill>
              </a:rPr>
              <a:t>Bir statik zincir; belirli aktivasyon kayıt örneklerini bağlayan bir statik bağlantı zinciridir. </a:t>
            </a:r>
          </a:p>
          <a:p>
            <a:r>
              <a:rPr lang="tr-TR" sz="2000" dirty="0" smtClean="0">
                <a:solidFill>
                  <a:schemeClr val="accent6"/>
                </a:solidFill>
              </a:rPr>
              <a:t>A alt program aktivasyon kayıt örneğindeki statik link, </a:t>
            </a:r>
            <a:r>
              <a:rPr lang="tr-TR" sz="2000" dirty="0" err="1" smtClean="0">
                <a:solidFill>
                  <a:schemeClr val="accent6"/>
                </a:solidFill>
              </a:rPr>
              <a:t>A’nın</a:t>
            </a:r>
            <a:r>
              <a:rPr lang="tr-TR" sz="2000" dirty="0" smtClean="0">
                <a:solidFill>
                  <a:schemeClr val="accent6"/>
                </a:solidFill>
              </a:rPr>
              <a:t> statik üst öğesinin aktivasyon kayıt örneklerinden birini gösterir.</a:t>
            </a:r>
          </a:p>
          <a:p>
            <a:r>
              <a:rPr lang="tr-TR" sz="2000" dirty="0" smtClean="0">
                <a:solidFill>
                  <a:schemeClr val="accent6"/>
                </a:solidFill>
              </a:rPr>
              <a:t>Bir aktivasyon kayıt örneğindeki statik zincir onu kendinden önce gelmiş statik değerlere bağlar.</a:t>
            </a:r>
          </a:p>
          <a:p>
            <a:r>
              <a:rPr lang="en-US" sz="2000" i="1" dirty="0" err="1" smtClean="0">
                <a:solidFill>
                  <a:schemeClr val="accent6"/>
                </a:solidFill>
              </a:rPr>
              <a:t>Stati</a:t>
            </a:r>
            <a:r>
              <a:rPr lang="tr-TR" sz="2000" i="1" dirty="0" smtClean="0">
                <a:solidFill>
                  <a:schemeClr val="accent6"/>
                </a:solidFill>
              </a:rPr>
              <a:t>k</a:t>
            </a:r>
            <a:r>
              <a:rPr lang="en-US" sz="2000" i="1" dirty="0" smtClean="0">
                <a:solidFill>
                  <a:schemeClr val="accent6"/>
                </a:solidFill>
              </a:rPr>
              <a:t>_</a:t>
            </a:r>
            <a:r>
              <a:rPr lang="tr-TR" sz="2000" i="1" dirty="0" err="1" smtClean="0">
                <a:solidFill>
                  <a:schemeClr val="accent6"/>
                </a:solidFill>
              </a:rPr>
              <a:t>Depth</a:t>
            </a:r>
            <a:r>
              <a:rPr lang="tr-TR" sz="2000" i="1" dirty="0" smtClean="0">
                <a:solidFill>
                  <a:schemeClr val="accent6"/>
                </a:solidFill>
              </a:rPr>
              <a:t>, </a:t>
            </a:r>
            <a:r>
              <a:rPr lang="tr-TR" sz="2000" dirty="0" smtClean="0">
                <a:solidFill>
                  <a:schemeClr val="accent6"/>
                </a:solidFill>
              </a:rPr>
              <a:t>değeri o ölçeğin iç içe geçmiş derinliği olan bir statik ölçekle ilişik bir tam sayıdır.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3793A92-BAF1-4C68-956A-AE43D8D620D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Statik Ölçek (devamı)</a:t>
            </a:r>
          </a:p>
        </p:txBody>
      </p:sp>
      <p:sp>
        <p:nvSpPr>
          <p:cNvPr id="4915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accent6"/>
                </a:solidFill>
              </a:rPr>
              <a:t>Yerel olmayan bir referansın </a:t>
            </a:r>
            <a:r>
              <a:rPr lang="tr-TR" sz="2400" dirty="0" err="1" smtClean="0">
                <a:solidFill>
                  <a:schemeClr val="accent6"/>
                </a:solidFill>
              </a:rPr>
              <a:t>offset</a:t>
            </a:r>
            <a:r>
              <a:rPr lang="tr-TR" sz="2400" dirty="0" smtClean="0">
                <a:solidFill>
                  <a:schemeClr val="accent6"/>
                </a:solidFill>
              </a:rPr>
              <a:t> zinciri ya da iç derinliği, referansın statik derinliği ile bildirildiğinde ölçeğin derinliği arasındaki farktır.</a:t>
            </a:r>
          </a:p>
          <a:p>
            <a:r>
              <a:rPr lang="tr-TR" sz="2400" dirty="0" smtClean="0">
                <a:solidFill>
                  <a:schemeClr val="accent6"/>
                </a:solidFill>
              </a:rPr>
              <a:t>Değişkene yapılan bir referans Aşağıdaki şekilde temsil edilebilir: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chemeClr val="accent6"/>
                </a:solidFill>
              </a:rPr>
              <a:t>	( zincir ofset ve yerel ofset), bu yerler referans yapılan değişken kayıt aktivasyonundaki ofsettir.</a:t>
            </a:r>
          </a:p>
          <a:p>
            <a:endParaRPr lang="tr-TR" sz="2400" dirty="0" smtClean="0">
              <a:solidFill>
                <a:schemeClr val="accent6"/>
              </a:solidFill>
            </a:endParaRPr>
          </a:p>
          <a:p>
            <a:endParaRPr lang="tr-TR" sz="2400" dirty="0" smtClean="0">
              <a:solidFill>
                <a:schemeClr val="accent6"/>
              </a:solidFill>
            </a:endParaRPr>
          </a:p>
          <a:p>
            <a:endParaRPr lang="tr-TR" sz="2400" dirty="0" smtClean="0">
              <a:solidFill>
                <a:schemeClr val="accent6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1F1518ED-A3AB-434D-8D2F-3F5138D8BF6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5E021FD1-013C-4DE6-AA92-23A6F3327E60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Ada Programı Örneği</a:t>
            </a:r>
            <a:endParaRPr lang="en-US" dirty="0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68580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procedure</a:t>
            </a:r>
            <a:r>
              <a:rPr lang="en-US" sz="1400" smtClean="0">
                <a:latin typeface="Courier New" pitchFamily="49" charset="0"/>
              </a:rPr>
              <a:t> Main_2 </a:t>
            </a:r>
            <a:r>
              <a:rPr lang="en-US" sz="1400" b="1" smtClean="0">
                <a:latin typeface="Courier New" pitchFamily="49" charset="0"/>
              </a:rPr>
              <a:t>is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X : Integer;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</a:t>
            </a:r>
            <a:r>
              <a:rPr lang="en-US" sz="1400" b="1" smtClean="0">
                <a:latin typeface="Courier New" pitchFamily="49" charset="0"/>
              </a:rPr>
              <a:t>procedure</a:t>
            </a:r>
            <a:r>
              <a:rPr lang="en-US" sz="1400" smtClean="0">
                <a:latin typeface="Courier New" pitchFamily="49" charset="0"/>
              </a:rPr>
              <a:t> Bigsub </a:t>
            </a:r>
            <a:r>
              <a:rPr lang="en-US" sz="1400" b="1" smtClean="0">
                <a:latin typeface="Courier New" pitchFamily="49" charset="0"/>
              </a:rPr>
              <a:t>is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A, B, C : Integer;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</a:t>
            </a:r>
            <a:r>
              <a:rPr lang="en-US" sz="1400" b="1" smtClean="0">
                <a:latin typeface="Courier New" pitchFamily="49" charset="0"/>
              </a:rPr>
              <a:t>procedure</a:t>
            </a:r>
            <a:r>
              <a:rPr lang="en-US" sz="1400" smtClean="0">
                <a:latin typeface="Courier New" pitchFamily="49" charset="0"/>
              </a:rPr>
              <a:t> Sub1 </a:t>
            </a:r>
            <a:r>
              <a:rPr lang="en-US" sz="1400" b="1" smtClean="0">
                <a:latin typeface="Courier New" pitchFamily="49" charset="0"/>
              </a:rPr>
              <a:t>is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A, D : Integer;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</a:t>
            </a:r>
            <a:r>
              <a:rPr lang="en-US" sz="1400" b="1" smtClean="0">
                <a:latin typeface="Courier New" pitchFamily="49" charset="0"/>
              </a:rPr>
              <a:t>begin</a:t>
            </a:r>
            <a:r>
              <a:rPr lang="en-US" sz="1400" smtClean="0">
                <a:latin typeface="Courier New" pitchFamily="49" charset="0"/>
              </a:rPr>
              <a:t> -- of Sub1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A := B + C;  &lt;-----------------------1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</a:t>
            </a:r>
            <a:r>
              <a:rPr lang="en-US" sz="1400" b="1" smtClean="0">
                <a:latin typeface="Courier New" pitchFamily="49" charset="0"/>
              </a:rPr>
              <a:t>end</a:t>
            </a:r>
            <a:r>
              <a:rPr lang="en-US" sz="1400" smtClean="0">
                <a:latin typeface="Courier New" pitchFamily="49" charset="0"/>
              </a:rPr>
              <a:t>;  -- of Sub1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</a:t>
            </a:r>
            <a:r>
              <a:rPr lang="en-US" sz="1400" b="1" smtClean="0">
                <a:latin typeface="Courier New" pitchFamily="49" charset="0"/>
              </a:rPr>
              <a:t>procedure</a:t>
            </a:r>
            <a:r>
              <a:rPr lang="en-US" sz="1400" smtClean="0">
                <a:latin typeface="Courier New" pitchFamily="49" charset="0"/>
              </a:rPr>
              <a:t> Sub2(X : Integer) </a:t>
            </a:r>
            <a:r>
              <a:rPr lang="en-US" sz="1400" b="1" smtClean="0">
                <a:latin typeface="Courier New" pitchFamily="49" charset="0"/>
              </a:rPr>
              <a:t>is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B, E : Integer;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</a:t>
            </a:r>
            <a:r>
              <a:rPr lang="en-US" sz="1400" b="1" smtClean="0">
                <a:latin typeface="Courier New" pitchFamily="49" charset="0"/>
              </a:rPr>
              <a:t>procedure</a:t>
            </a:r>
            <a:r>
              <a:rPr lang="en-US" sz="1400" smtClean="0">
                <a:latin typeface="Courier New" pitchFamily="49" charset="0"/>
              </a:rPr>
              <a:t> Sub3 </a:t>
            </a:r>
            <a:r>
              <a:rPr lang="en-US" sz="1400" b="1" smtClean="0">
                <a:latin typeface="Courier New" pitchFamily="49" charset="0"/>
              </a:rPr>
              <a:t>is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  C, E : Integer;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  </a:t>
            </a:r>
            <a:r>
              <a:rPr lang="en-US" sz="1400" b="1" smtClean="0">
                <a:latin typeface="Courier New" pitchFamily="49" charset="0"/>
              </a:rPr>
              <a:t>begin</a:t>
            </a:r>
            <a:r>
              <a:rPr lang="en-US" sz="1400" smtClean="0">
                <a:latin typeface="Courier New" pitchFamily="49" charset="0"/>
              </a:rPr>
              <a:t> -- of Sub3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  Sub1;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  E := B + A:   &lt;--------------------2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  </a:t>
            </a:r>
            <a:r>
              <a:rPr lang="en-US" sz="1400" b="1" smtClean="0">
                <a:latin typeface="Courier New" pitchFamily="49" charset="0"/>
              </a:rPr>
              <a:t>end</a:t>
            </a:r>
            <a:r>
              <a:rPr lang="en-US" sz="1400" smtClean="0">
                <a:latin typeface="Courier New" pitchFamily="49" charset="0"/>
              </a:rPr>
              <a:t>; -- of Sub3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</a:t>
            </a:r>
            <a:r>
              <a:rPr lang="en-US" sz="1400" b="1" smtClean="0">
                <a:latin typeface="Courier New" pitchFamily="49" charset="0"/>
              </a:rPr>
              <a:t>begin</a:t>
            </a:r>
            <a:r>
              <a:rPr lang="en-US" sz="1400" smtClean="0">
                <a:latin typeface="Courier New" pitchFamily="49" charset="0"/>
              </a:rPr>
              <a:t> -- of Sub2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Sub3;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A := D + E;  &lt;-----------------------3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  </a:t>
            </a:r>
            <a:r>
              <a:rPr lang="en-US" sz="1400" b="1" smtClean="0">
                <a:latin typeface="Courier New" pitchFamily="49" charset="0"/>
              </a:rPr>
              <a:t>end</a:t>
            </a:r>
            <a:r>
              <a:rPr lang="en-US" sz="1400" smtClean="0">
                <a:latin typeface="Courier New" pitchFamily="49" charset="0"/>
              </a:rPr>
              <a:t>; -- of Sub2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</a:t>
            </a:r>
            <a:r>
              <a:rPr lang="en-US" sz="1400" b="1" smtClean="0">
                <a:latin typeface="Courier New" pitchFamily="49" charset="0"/>
              </a:rPr>
              <a:t>begin</a:t>
            </a:r>
            <a:r>
              <a:rPr lang="en-US" sz="1400" smtClean="0">
                <a:latin typeface="Courier New" pitchFamily="49" charset="0"/>
              </a:rPr>
              <a:t> -- of Bigsub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Sub2(7);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  </a:t>
            </a:r>
            <a:r>
              <a:rPr lang="en-US" sz="1400" b="1" smtClean="0">
                <a:latin typeface="Courier New" pitchFamily="49" charset="0"/>
              </a:rPr>
              <a:t>end</a:t>
            </a:r>
            <a:r>
              <a:rPr lang="en-US" sz="1400" smtClean="0">
                <a:latin typeface="Courier New" pitchFamily="49" charset="0"/>
              </a:rPr>
              <a:t>; -- of Bigsub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</a:t>
            </a:r>
            <a:r>
              <a:rPr lang="en-US" sz="1400" b="1" smtClean="0">
                <a:latin typeface="Courier New" pitchFamily="49" charset="0"/>
              </a:rPr>
              <a:t>begin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smtClean="0">
                <a:latin typeface="Courier New" pitchFamily="49" charset="0"/>
              </a:rPr>
              <a:t>  Bigsub;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 b="1" smtClean="0">
                <a:latin typeface="Courier New" pitchFamily="49" charset="0"/>
              </a:rPr>
              <a:t>end</a:t>
            </a:r>
            <a:r>
              <a:rPr lang="en-US" sz="1400" smtClean="0">
                <a:latin typeface="Courier New" pitchFamily="49" charset="0"/>
              </a:rPr>
              <a:t>; of Main_2 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0472BB94-A061-4046-8375-41D85EC53BAB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/>
              <a:t>Ada Programı Örneği (devamı)</a:t>
            </a:r>
            <a:endParaRPr lang="en-US" sz="3200" dirty="0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Call sequence for</a:t>
            </a:r>
            <a:r>
              <a:rPr lang="en-US" sz="2400" b="1" smtClean="0"/>
              <a:t>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Main_2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smtClean="0"/>
              <a:t>   	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Main_2</a:t>
            </a:r>
            <a:r>
              <a:rPr lang="en-US" sz="2000" b="1" smtClean="0"/>
              <a:t> </a:t>
            </a:r>
            <a:r>
              <a:rPr lang="en-US" sz="2400" smtClean="0"/>
              <a:t>calls</a:t>
            </a:r>
            <a:r>
              <a:rPr lang="en-US" sz="2400" b="1" smtClean="0"/>
              <a:t>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Bigsub</a:t>
            </a: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smtClean="0"/>
              <a:t>   	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Bigsub</a:t>
            </a:r>
            <a:r>
              <a:rPr lang="en-US" sz="2400" b="1" smtClean="0"/>
              <a:t> </a:t>
            </a:r>
            <a:r>
              <a:rPr lang="en-US" sz="2400" smtClean="0"/>
              <a:t>calls</a:t>
            </a:r>
            <a:r>
              <a:rPr lang="en-US" sz="2400" b="1" smtClean="0"/>
              <a:t>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Sub2</a:t>
            </a: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smtClean="0"/>
              <a:t>   	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Sub2</a:t>
            </a:r>
            <a:r>
              <a:rPr lang="en-US" sz="2400" b="1" smtClean="0"/>
              <a:t> </a:t>
            </a:r>
            <a:r>
              <a:rPr lang="en-US" sz="2400" smtClean="0"/>
              <a:t>calls</a:t>
            </a:r>
            <a:r>
              <a:rPr lang="en-US" sz="2400" b="1" smtClean="0"/>
              <a:t>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Sub3</a:t>
            </a: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smtClean="0"/>
              <a:t>   	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Sub3</a:t>
            </a:r>
            <a:r>
              <a:rPr lang="en-US" sz="2400" b="1" smtClean="0"/>
              <a:t> </a:t>
            </a:r>
            <a:r>
              <a:rPr lang="en-US" sz="2400" smtClean="0"/>
              <a:t>calls</a:t>
            </a:r>
            <a:r>
              <a:rPr lang="en-US" sz="2400" b="1" smtClean="0"/>
              <a:t>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Sub1</a:t>
            </a:r>
            <a:endParaRPr lang="en-US" sz="40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B2521644-F1C8-4F1B-A706-9DF204DB5A09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4267200" cy="1676400"/>
          </a:xfrm>
        </p:spPr>
        <p:txBody>
          <a:bodyPr/>
          <a:lstStyle/>
          <a:p>
            <a:pPr eaLnBrk="1" hangingPunct="1"/>
            <a:r>
              <a:rPr lang="tr-TR" dirty="0" smtClean="0"/>
              <a:t>Pozisyon-1’deki Yığın İçerikleri</a:t>
            </a:r>
            <a:endParaRPr lang="en-US" dirty="0" smtClean="0"/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4800"/>
            <a:ext cx="2894013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tr-TR" dirty="0" smtClean="0"/>
              <a:t>Arama ve geri dönüşlerin genel anlamı</a:t>
            </a:r>
            <a:br>
              <a:rPr lang="tr-TR" dirty="0" smtClean="0"/>
            </a:br>
            <a:endParaRPr lang="tr-TR" dirty="0" smtClean="0"/>
          </a:p>
        </p:txBody>
      </p: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dirty="0" smtClean="0">
                <a:solidFill>
                  <a:schemeClr val="accent6"/>
                </a:solidFill>
              </a:rPr>
              <a:t>-</a:t>
            </a:r>
            <a:r>
              <a:rPr lang="tr-TR" sz="2400" dirty="0" smtClean="0">
                <a:solidFill>
                  <a:schemeClr val="accent6"/>
                </a:solidFill>
              </a:rPr>
              <a:t>Bir dilin alt program arama ve geri dönüş işlemleri hep birlikte onun </a:t>
            </a:r>
            <a:r>
              <a:rPr lang="tr-TR" sz="2400" i="1" dirty="0" smtClean="0">
                <a:solidFill>
                  <a:schemeClr val="accent6"/>
                </a:solidFill>
              </a:rPr>
              <a:t>alt program </a:t>
            </a:r>
            <a:r>
              <a:rPr lang="tr-TR" sz="2400" dirty="0" err="1" smtClean="0">
                <a:solidFill>
                  <a:schemeClr val="accent6"/>
                </a:solidFill>
              </a:rPr>
              <a:t>baglantısı</a:t>
            </a:r>
            <a:r>
              <a:rPr lang="tr-TR" sz="2400" dirty="0" smtClean="0">
                <a:solidFill>
                  <a:schemeClr val="accent6"/>
                </a:solidFill>
              </a:rPr>
              <a:t> olarak adlandırılır.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chemeClr val="accent6"/>
                </a:solidFill>
              </a:rPr>
              <a:t>-Bir Alt Programı Aramanın Genel Anlamı</a:t>
            </a:r>
          </a:p>
          <a:p>
            <a:pPr>
              <a:buFontTx/>
              <a:buNone/>
            </a:pPr>
            <a:r>
              <a:rPr lang="tr-TR" dirty="0" smtClean="0">
                <a:solidFill>
                  <a:schemeClr val="accent6"/>
                </a:solidFill>
              </a:rPr>
              <a:t>	*</a:t>
            </a:r>
            <a:r>
              <a:rPr lang="tr-TR" sz="2000" dirty="0" smtClean="0">
                <a:solidFill>
                  <a:schemeClr val="accent6"/>
                </a:solidFill>
              </a:rPr>
              <a:t>parametre geçiş metotları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	*bölgesel değişkenlerin yığın dinamiği paylaşımı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	*arama programının uygulama durumunun kaydedilmesi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	*kontrol transferi ve geri dönüşün düzenlenmesi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	*</a:t>
            </a:r>
            <a:r>
              <a:rPr lang="tr-TR" sz="2000" dirty="0" err="1" smtClean="0">
                <a:solidFill>
                  <a:schemeClr val="accent6"/>
                </a:solidFill>
              </a:rPr>
              <a:t>içiçe</a:t>
            </a:r>
            <a:r>
              <a:rPr lang="tr-TR" sz="2000" dirty="0" smtClean="0">
                <a:solidFill>
                  <a:schemeClr val="accent6"/>
                </a:solidFill>
              </a:rPr>
              <a:t> programlar destekleniyorsa, yerel olmayan değişkenlere erişim yeniden düzenlenmelidir.</a:t>
            </a:r>
          </a:p>
          <a:p>
            <a:pPr>
              <a:buFontTx/>
              <a:buNone/>
            </a:pPr>
            <a:endParaRPr lang="tr-TR" sz="2000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r>
              <a:rPr lang="tr-TR" dirty="0" smtClean="0">
                <a:solidFill>
                  <a:schemeClr val="accent6"/>
                </a:solidFill>
              </a:rPr>
              <a:t>	</a:t>
            </a:r>
          </a:p>
          <a:p>
            <a:pPr>
              <a:buFontTx/>
              <a:buNone/>
            </a:pPr>
            <a:endParaRPr lang="tr-TR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tr-TR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tr-TR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tr-TR" dirty="0" smtClean="0">
              <a:solidFill>
                <a:schemeClr val="accent6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25121F5C-2937-425D-84DC-F9EDAF81C8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Statik zincir bakımı</a:t>
            </a:r>
          </a:p>
        </p:txBody>
      </p:sp>
      <p:sp>
        <p:nvSpPr>
          <p:cNvPr id="552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</a:rPr>
              <a:t>Aramada,</a:t>
            </a:r>
          </a:p>
          <a:p>
            <a:pPr>
              <a:buFontTx/>
              <a:buChar char="-"/>
            </a:pPr>
            <a:r>
              <a:rPr lang="tr-TR" sz="2000" dirty="0" smtClean="0">
                <a:solidFill>
                  <a:schemeClr val="accent6"/>
                </a:solidFill>
              </a:rPr>
              <a:t>Aktivasyon kayıt örneği oluşturulmalı</a:t>
            </a:r>
          </a:p>
          <a:p>
            <a:pPr>
              <a:buFontTx/>
              <a:buChar char="-"/>
            </a:pPr>
            <a:r>
              <a:rPr lang="tr-TR" sz="2000" dirty="0" smtClean="0">
                <a:solidFill>
                  <a:schemeClr val="accent6"/>
                </a:solidFill>
              </a:rPr>
              <a:t>Dinamik bağlantı eski yığın tepe işaretçisidir.</a:t>
            </a:r>
          </a:p>
          <a:p>
            <a:pPr>
              <a:buFontTx/>
              <a:buChar char="-"/>
            </a:pPr>
            <a:r>
              <a:rPr lang="tr-TR" sz="2000" dirty="0" smtClean="0">
                <a:solidFill>
                  <a:schemeClr val="accent6"/>
                </a:solidFill>
              </a:rPr>
              <a:t>Statik bağlantı üst öğenin en son arisini işaret etmelidir. </a:t>
            </a:r>
          </a:p>
          <a:p>
            <a:r>
              <a:rPr lang="tr-TR" sz="2000" dirty="0" smtClean="0">
                <a:solidFill>
                  <a:schemeClr val="accent6"/>
                </a:solidFill>
              </a:rPr>
              <a:t>İKİ YÖNTEM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		-Dinamik zinciri araştır.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		-Alt program aramaları ve tanımlar ve değişken referanslar gibi tanımları işleme koy.</a:t>
            </a:r>
          </a:p>
          <a:p>
            <a:pPr>
              <a:buFontTx/>
              <a:buChar char="-"/>
            </a:pPr>
            <a:endParaRPr lang="tr-TR" sz="2000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endParaRPr lang="tr-TR" sz="2000" dirty="0" smtClean="0">
              <a:solidFill>
                <a:schemeClr val="accent6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E0B1BB75-4F3C-49EE-B9AD-896C2B1DCE0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Statik Zincirlerin Değerlendirilmesi</a:t>
            </a:r>
          </a:p>
        </p:txBody>
      </p:sp>
      <p:sp>
        <p:nvSpPr>
          <p:cNvPr id="5734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</a:rPr>
              <a:t>Sorunlar:</a:t>
            </a:r>
          </a:p>
          <a:p>
            <a:pPr>
              <a:buFontTx/>
              <a:buAutoNum type="arabicPeriod"/>
            </a:pPr>
            <a:r>
              <a:rPr lang="tr-TR" sz="2000" dirty="0" smtClean="0">
                <a:solidFill>
                  <a:schemeClr val="accent6"/>
                </a:solidFill>
              </a:rPr>
              <a:t>Yerel olmayan bir referans iç derinlik büyük olursa yavaş olur.</a:t>
            </a:r>
          </a:p>
          <a:p>
            <a:pPr>
              <a:buFontTx/>
              <a:buAutoNum type="arabicPeriod"/>
            </a:pPr>
            <a:r>
              <a:rPr lang="tr-TR" sz="2000" dirty="0" smtClean="0">
                <a:solidFill>
                  <a:schemeClr val="accent6"/>
                </a:solidFill>
              </a:rPr>
              <a:t>Kritik zaman kodu zordur: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	a- yerel olmayan referansların maliyetlerinin belirlenmesi zordur.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	b- kod değişiklikleri iç derinliği ve dolayısı ile </a:t>
            </a:r>
            <a:r>
              <a:rPr lang="tr-TR" sz="2000" dirty="0" err="1" smtClean="0">
                <a:solidFill>
                  <a:schemeClr val="accent6"/>
                </a:solidFill>
              </a:rPr>
              <a:t>maliyetleride</a:t>
            </a:r>
            <a:r>
              <a:rPr lang="tr-TR" sz="2000" dirty="0" smtClean="0">
                <a:solidFill>
                  <a:schemeClr val="accent6"/>
                </a:solidFill>
              </a:rPr>
              <a:t> değiştirebilir. </a:t>
            </a:r>
          </a:p>
          <a:p>
            <a:endParaRPr lang="tr-TR" dirty="0" smtClean="0">
              <a:solidFill>
                <a:schemeClr val="accent6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7A3B48EC-395B-4BCA-9159-1E82AB27A11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Bloklar</a:t>
            </a:r>
          </a:p>
        </p:txBody>
      </p:sp>
      <p:sp>
        <p:nvSpPr>
          <p:cNvPr id="5939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</a:rPr>
              <a:t>Bloklar, değişkenler için kullanıcı odaklı yerel ölçeklerdir.</a:t>
            </a:r>
          </a:p>
          <a:p>
            <a:r>
              <a:rPr lang="tr-TR" sz="2000" dirty="0" smtClean="0">
                <a:solidFill>
                  <a:schemeClr val="accent6"/>
                </a:solidFill>
              </a:rPr>
              <a:t>C deki bir örnek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accent6"/>
                </a:solidFill>
                <a:cs typeface="Courier New" pitchFamily="49" charset="0"/>
              </a:rPr>
              <a:t>{</a:t>
            </a:r>
            <a:r>
              <a:rPr lang="en-US" sz="1400" b="1" dirty="0" err="1" smtClean="0">
                <a:solidFill>
                  <a:schemeClr val="accent6"/>
                </a:solidFill>
                <a:cs typeface="Courier New" pitchFamily="49" charset="0"/>
              </a:rPr>
              <a:t>int</a:t>
            </a:r>
            <a:r>
              <a:rPr lang="en-US" sz="1400" dirty="0" smtClean="0">
                <a:solidFill>
                  <a:schemeClr val="accent6"/>
                </a:solidFill>
                <a:cs typeface="Courier New" pitchFamily="49" charset="0"/>
              </a:rPr>
              <a:t> temp;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accent6"/>
                </a:solidFill>
                <a:cs typeface="Courier New" pitchFamily="49" charset="0"/>
              </a:rPr>
              <a:t>	 temp = list [upper];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accent6"/>
                </a:solidFill>
                <a:cs typeface="Courier New" pitchFamily="49" charset="0"/>
              </a:rPr>
              <a:t>	 list [upper] = list [lower];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accent6"/>
                </a:solidFill>
                <a:cs typeface="Courier New" pitchFamily="49" charset="0"/>
              </a:rPr>
              <a:t>	 list [lower] = temp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chemeClr val="accent6"/>
                </a:solidFill>
                <a:cs typeface="Courier New" pitchFamily="49" charset="0"/>
              </a:rPr>
              <a:t>	}</a:t>
            </a:r>
            <a:endParaRPr lang="tr-TR" sz="1400" dirty="0" smtClean="0">
              <a:solidFill>
                <a:schemeClr val="accent6"/>
              </a:solidFill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>
                <a:solidFill>
                  <a:schemeClr val="accent6"/>
                </a:solidFill>
                <a:cs typeface="Courier New" pitchFamily="49" charset="0"/>
              </a:rPr>
              <a:t>Temp</a:t>
            </a:r>
            <a:r>
              <a:rPr lang="tr-TR" sz="2000" dirty="0" smtClean="0">
                <a:solidFill>
                  <a:schemeClr val="accent6"/>
                </a:solidFill>
                <a:cs typeface="Courier New" pitchFamily="49" charset="0"/>
              </a:rPr>
              <a:t> in yukarıdaki örnekteki ömrü kontrolün </a:t>
            </a:r>
            <a:r>
              <a:rPr lang="tr-TR" sz="2000" dirty="0" err="1" smtClean="0">
                <a:solidFill>
                  <a:schemeClr val="accent6"/>
                </a:solidFill>
                <a:cs typeface="Courier New" pitchFamily="49" charset="0"/>
              </a:rPr>
              <a:t>bloku</a:t>
            </a:r>
            <a:r>
              <a:rPr lang="tr-TR" sz="2000" dirty="0" smtClean="0">
                <a:solidFill>
                  <a:schemeClr val="accent6"/>
                </a:solidFill>
                <a:cs typeface="Courier New" pitchFamily="49" charset="0"/>
              </a:rPr>
              <a:t> girmesi ile beraber başlar.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>
                <a:solidFill>
                  <a:schemeClr val="accent6"/>
                </a:solidFill>
                <a:cs typeface="Courier New" pitchFamily="49" charset="0"/>
              </a:rPr>
              <a:t>Temp</a:t>
            </a:r>
            <a:r>
              <a:rPr lang="tr-TR" sz="2000" dirty="0" smtClean="0">
                <a:solidFill>
                  <a:schemeClr val="accent6"/>
                </a:solidFill>
                <a:cs typeface="Courier New" pitchFamily="49" charset="0"/>
              </a:rPr>
              <a:t> gibi bir yerel değişkeni kullanmanın bir avantajı şudur: aynı isimli başka bir değişkenle çakışmaz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  <a:cs typeface="Courier New" pitchFamily="49" charset="0"/>
              </a:rPr>
              <a:t>     </a:t>
            </a:r>
            <a:endParaRPr lang="en-US" sz="2000" dirty="0" smtClean="0">
              <a:solidFill>
                <a:schemeClr val="accent6"/>
              </a:solidFill>
              <a:cs typeface="Courier New" pitchFamily="49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B031AFFA-4375-48B8-BC8F-058E38F7D9A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Blokların Uygulanması</a:t>
            </a:r>
          </a:p>
        </p:txBody>
      </p:sp>
      <p:sp>
        <p:nvSpPr>
          <p:cNvPr id="614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</a:rPr>
              <a:t>İKİ YÖNTEM</a:t>
            </a:r>
          </a:p>
          <a:p>
            <a:pPr>
              <a:buFontTx/>
              <a:buAutoNum type="arabicPeriod"/>
            </a:pPr>
            <a:r>
              <a:rPr lang="tr-TR" sz="2000" dirty="0" smtClean="0">
                <a:solidFill>
                  <a:schemeClr val="accent6"/>
                </a:solidFill>
              </a:rPr>
              <a:t>Bloklara daima aynı bölgeden çağrılan alt programlardan ziyade bir parametre olarak davranın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	- her </a:t>
            </a:r>
            <a:r>
              <a:rPr lang="tr-TR" sz="2000" dirty="0" err="1" smtClean="0">
                <a:solidFill>
                  <a:schemeClr val="accent6"/>
                </a:solidFill>
              </a:rPr>
              <a:t>blokun</a:t>
            </a:r>
            <a:r>
              <a:rPr lang="tr-TR" sz="2000" dirty="0" smtClean="0">
                <a:solidFill>
                  <a:schemeClr val="accent6"/>
                </a:solidFill>
              </a:rPr>
              <a:t> bir aktivasyon kaydı vardır: blok her çalıştığında bunun bir örneğini oluşturur.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2. Bir blok için gereken </a:t>
            </a:r>
            <a:r>
              <a:rPr lang="tr-TR" sz="2000" dirty="0" err="1" smtClean="0">
                <a:solidFill>
                  <a:schemeClr val="accent6"/>
                </a:solidFill>
              </a:rPr>
              <a:t>maximum</a:t>
            </a:r>
            <a:r>
              <a:rPr lang="tr-TR" sz="2000" dirty="0" smtClean="0">
                <a:solidFill>
                  <a:schemeClr val="accent6"/>
                </a:solidFill>
              </a:rPr>
              <a:t> depo statik olarak tespit edilebildiği için, bu gereken alan aktivasyon kaydındaki yerel değişkenlerden sonra ayrılır.</a:t>
            </a:r>
          </a:p>
          <a:p>
            <a:pPr>
              <a:buFontTx/>
              <a:buNone/>
            </a:pPr>
            <a:endParaRPr lang="tr-TR" dirty="0" smtClean="0">
              <a:solidFill>
                <a:schemeClr val="accent6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704A6EB0-82ED-4E5E-A546-18F80B6CCA0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Dinamik ölçeğin Uygulanması</a:t>
            </a:r>
          </a:p>
        </p:txBody>
      </p:sp>
      <p:sp>
        <p:nvSpPr>
          <p:cNvPr id="634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i="1" dirty="0" smtClean="0">
                <a:solidFill>
                  <a:schemeClr val="accent6"/>
                </a:solidFill>
              </a:rPr>
              <a:t>* Derin Erişim:</a:t>
            </a:r>
            <a:r>
              <a:rPr lang="tr-TR" dirty="0" smtClean="0">
                <a:solidFill>
                  <a:schemeClr val="accent6"/>
                </a:solidFill>
              </a:rPr>
              <a:t> yerel olmayan referanslar dinamik zincirdeki  aktivasyon kayıt örneklerinin araştırılmasıyla bulunur.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		- zincirin uzunluğu statik olarak belirlenemez.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		- her aktivasyon kayıt örneği değişken isimlere sahip olmalıdır. </a:t>
            </a:r>
          </a:p>
          <a:p>
            <a:pPr>
              <a:buFontTx/>
              <a:buNone/>
            </a:pPr>
            <a:r>
              <a:rPr lang="tr-TR" i="1" dirty="0" smtClean="0">
                <a:solidFill>
                  <a:schemeClr val="accent6"/>
                </a:solidFill>
              </a:rPr>
              <a:t>*Sığ Erişim</a:t>
            </a:r>
            <a:r>
              <a:rPr lang="en-US" dirty="0" smtClean="0">
                <a:solidFill>
                  <a:schemeClr val="accent6"/>
                </a:solidFill>
              </a:rPr>
              <a:t>:</a:t>
            </a:r>
            <a:r>
              <a:rPr lang="tr-TR" dirty="0" smtClean="0">
                <a:solidFill>
                  <a:schemeClr val="accent6"/>
                </a:solidFill>
              </a:rPr>
              <a:t> </a:t>
            </a:r>
            <a:r>
              <a:rPr lang="tr-TR" sz="2400" dirty="0" smtClean="0">
                <a:solidFill>
                  <a:schemeClr val="accent6"/>
                </a:solidFill>
              </a:rPr>
              <a:t>yerelleri merkezi bir yere koy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	- her bir değişken için bir yığın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</a:p>
          <a:p>
            <a:pPr>
              <a:buFontTx/>
              <a:buNone/>
            </a:pPr>
            <a:r>
              <a:rPr lang="tr-TR" sz="2400" dirty="0" smtClean="0">
                <a:solidFill>
                  <a:schemeClr val="accent6"/>
                </a:solidFill>
              </a:rPr>
              <a:t>	- </a:t>
            </a:r>
            <a:r>
              <a:rPr lang="tr-TR" sz="2000" dirty="0" smtClean="0">
                <a:solidFill>
                  <a:schemeClr val="accent6"/>
                </a:solidFill>
              </a:rPr>
              <a:t>her bir değişken isim için içinde girdi bulunan merkezi  bir çizelge</a:t>
            </a:r>
          </a:p>
          <a:p>
            <a:pPr>
              <a:buFontTx/>
              <a:buNone/>
            </a:pPr>
            <a:endParaRPr lang="tr-TR" sz="2400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tr-TR" sz="2400" dirty="0" smtClean="0">
              <a:solidFill>
                <a:schemeClr val="accent6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C5AE8F3B-F39F-4D36-9C3B-234C2AD4932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Başlık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5867400"/>
          </a:xfrm>
        </p:spPr>
        <p:txBody>
          <a:bodyPr/>
          <a:lstStyle/>
          <a:p>
            <a:r>
              <a:rPr lang="tr-TR" dirty="0" smtClean="0"/>
              <a:t>Dinamik ölçek uygulamasında Sığ erişimin kullanımı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				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			</a:t>
            </a:r>
            <a:r>
              <a:rPr lang="tr-TR" dirty="0" smtClean="0"/>
              <a:t>	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AA940F0D-2F39-4150-B95A-831F02CA334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1789113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sub3() {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x, z;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x = u + v;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b="1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sub2() {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w, x;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b="1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sub1() {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v, w;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600" b="1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v, u;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64518" name="Picture 7" descr="fig_10_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828800"/>
            <a:ext cx="42672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Box 6"/>
          <p:cNvSpPr txBox="1">
            <a:spLocks noChangeArrowheads="1"/>
          </p:cNvSpPr>
          <p:nvPr/>
        </p:nvSpPr>
        <p:spPr bwMode="auto">
          <a:xfrm>
            <a:off x="4267200" y="4648200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>
                <a:latin typeface="Courier New" pitchFamily="49" charset="0"/>
                <a:cs typeface="Courier New" pitchFamily="49" charset="0"/>
              </a:rPr>
              <a:t>Yığın hücrelerindeki isimler </a:t>
            </a:r>
          </a:p>
          <a:p>
            <a:r>
              <a:rPr lang="tr-TR" sz="1600">
                <a:latin typeface="Courier New" pitchFamily="49" charset="0"/>
                <a:cs typeface="Courier New" pitchFamily="49" charset="0"/>
              </a:rPr>
              <a:t>Değişken bildirimlerin program birimlerini gösterir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Başlık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143000"/>
          </a:xfrm>
        </p:spPr>
        <p:txBody>
          <a:bodyPr/>
          <a:lstStyle/>
          <a:p>
            <a:r>
              <a:rPr lang="tr-TR" smtClean="0"/>
              <a:t>Özet</a:t>
            </a:r>
          </a:p>
        </p:txBody>
      </p:sp>
      <p:sp>
        <p:nvSpPr>
          <p:cNvPr id="655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</a:rPr>
              <a:t>Alt program bağlantı anlamları uygulamalı bir çok eylem gerektirir.</a:t>
            </a:r>
          </a:p>
          <a:p>
            <a:r>
              <a:rPr lang="tr-TR" dirty="0" smtClean="0">
                <a:solidFill>
                  <a:schemeClr val="accent6"/>
                </a:solidFill>
              </a:rPr>
              <a:t>Basit alt programlarlar nispeten daha basit eylemler gerektirir.</a:t>
            </a:r>
          </a:p>
          <a:p>
            <a:r>
              <a:rPr lang="tr-TR" dirty="0" smtClean="0">
                <a:solidFill>
                  <a:schemeClr val="accent6"/>
                </a:solidFill>
              </a:rPr>
              <a:t>Yığın dinamik dilleri daha karmaşıktır.</a:t>
            </a:r>
          </a:p>
          <a:p>
            <a:r>
              <a:rPr lang="tr-TR" dirty="0" smtClean="0">
                <a:solidFill>
                  <a:schemeClr val="accent6"/>
                </a:solidFill>
              </a:rPr>
              <a:t>Yığın dinamik değişkenli alt programlar ve iç içe geçmiş alt programlar iki bileşene sahiptir: </a:t>
            </a:r>
          </a:p>
          <a:p>
            <a:pPr>
              <a:buFontTx/>
              <a:buNone/>
            </a:pPr>
            <a:r>
              <a:rPr lang="tr-TR" sz="1800" dirty="0" smtClean="0">
                <a:solidFill>
                  <a:schemeClr val="accent6"/>
                </a:solidFill>
              </a:rPr>
              <a:t>		- gerçek kod</a:t>
            </a:r>
          </a:p>
          <a:p>
            <a:pPr>
              <a:buFontTx/>
              <a:buNone/>
            </a:pPr>
            <a:r>
              <a:rPr lang="tr-TR" sz="1800" dirty="0" smtClean="0">
                <a:solidFill>
                  <a:schemeClr val="accent6"/>
                </a:solidFill>
              </a:rPr>
              <a:t>		- aktivasyon kaydı</a:t>
            </a:r>
          </a:p>
          <a:p>
            <a:endParaRPr lang="tr-TR" dirty="0" smtClean="0">
              <a:solidFill>
                <a:schemeClr val="accent6"/>
              </a:solidFill>
            </a:endParaRPr>
          </a:p>
          <a:p>
            <a:endParaRPr lang="tr-TR" dirty="0" smtClean="0">
              <a:solidFill>
                <a:schemeClr val="accent6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162A0A3A-66D2-460E-A76C-EF104D567C8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Özet (devamı)</a:t>
            </a:r>
          </a:p>
        </p:txBody>
      </p:sp>
      <p:sp>
        <p:nvSpPr>
          <p:cNvPr id="6656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</a:rPr>
              <a:t>Aktivasyon kayıt örnekleri biçimsel parametreler ve diğerleri arasındaki yerel değişkenleri içerir. </a:t>
            </a:r>
          </a:p>
          <a:p>
            <a:r>
              <a:rPr lang="tr-TR" dirty="0" smtClean="0">
                <a:solidFill>
                  <a:schemeClr val="accent6"/>
                </a:solidFill>
              </a:rPr>
              <a:t>Statik zincirler iç içe alt programlı statik ölçekli dillerdeki yerel olmayan değişkenlere erişim uygulamasının  birincil yöntemidir.</a:t>
            </a:r>
          </a:p>
          <a:p>
            <a:r>
              <a:rPr lang="tr-TR" dirty="0" smtClean="0">
                <a:solidFill>
                  <a:schemeClr val="accent6"/>
                </a:solidFill>
              </a:rPr>
              <a:t>Dinamik ölçekli dillerdeki yerel olmayan değişkenlere erişim dinamik zincir kullanımı yada bazı merkezi çizelge </a:t>
            </a:r>
            <a:r>
              <a:rPr lang="tr-TR" dirty="0" err="1" smtClean="0">
                <a:solidFill>
                  <a:schemeClr val="accent6"/>
                </a:solidFill>
              </a:rPr>
              <a:t>metodları</a:t>
            </a:r>
            <a:r>
              <a:rPr lang="tr-TR" dirty="0" smtClean="0">
                <a:solidFill>
                  <a:schemeClr val="accent6"/>
                </a:solidFill>
              </a:rPr>
              <a:t> yolu ile uygulanır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5A85DA5-2026-4DAF-9C4C-C2FA7990FE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pPr algn="ctr"/>
            <a:r>
              <a:rPr lang="tr-TR" dirty="0" smtClean="0"/>
              <a:t>Arama ve Geri Dönüşlerin Genel Anlamı</a:t>
            </a: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None/>
            </a:pPr>
            <a:r>
              <a:rPr lang="tr-TR" sz="2800" dirty="0" smtClean="0"/>
              <a:t>Alt program geri dönüşlerinin genel anlamları:</a:t>
            </a:r>
          </a:p>
          <a:p>
            <a:pPr lvl="1" eaLnBrk="1" hangingPunct="1">
              <a:buNone/>
            </a:pPr>
            <a:r>
              <a:rPr lang="tr-TR" sz="2800" dirty="0" smtClean="0"/>
              <a:t>- Giriş ve çıkış </a:t>
            </a:r>
            <a:r>
              <a:rPr lang="tr-TR" sz="2800" dirty="0" err="1" smtClean="0"/>
              <a:t>modu</a:t>
            </a:r>
            <a:r>
              <a:rPr lang="tr-TR" sz="2800" dirty="0" smtClean="0"/>
              <a:t> parametreleri kendi değerlerine geri döndürülmelidir.</a:t>
            </a:r>
          </a:p>
          <a:p>
            <a:pPr lvl="1" eaLnBrk="1" hangingPunct="1">
              <a:buFontTx/>
              <a:buChar char="–"/>
            </a:pPr>
            <a:r>
              <a:rPr lang="tr-TR" sz="2800" dirty="0" smtClean="0"/>
              <a:t>- Yığın dinamiği bölgelerinin atamalarının kaldırılması</a:t>
            </a:r>
          </a:p>
          <a:p>
            <a:pPr lvl="1" eaLnBrk="1" hangingPunct="1">
              <a:buFontTx/>
              <a:buChar char="–"/>
            </a:pPr>
            <a:r>
              <a:rPr lang="tr-TR" sz="2800" dirty="0" smtClean="0"/>
              <a:t>- Uygulama durumlarının eski haline getirilmesi (sıfırlanması)</a:t>
            </a:r>
          </a:p>
          <a:p>
            <a:pPr lvl="1" eaLnBrk="1" hangingPunct="1">
              <a:buFontTx/>
              <a:buChar char="–"/>
            </a:pPr>
            <a:r>
              <a:rPr lang="tr-TR" sz="2800" dirty="0" smtClean="0"/>
              <a:t>- Arayıcının geri dönüş kontrolü</a:t>
            </a:r>
          </a:p>
          <a:p>
            <a:pPr>
              <a:buFontTx/>
              <a:buNone/>
            </a:pPr>
            <a:endParaRPr lang="tr-TR" dirty="0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E3B09F4-C261-4BC8-A6FD-044AF710AC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/>
          <a:p>
            <a:pPr algn="ctr"/>
            <a:r>
              <a:rPr lang="tr-TR" dirty="0" smtClean="0"/>
              <a:t>‘’Basit’’ Alt Programların Uygulanması</a:t>
            </a: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Arama anlamları:</a:t>
            </a:r>
          </a:p>
          <a:p>
            <a:pPr>
              <a:buFontTx/>
              <a:buChar char="-"/>
            </a:pPr>
            <a:r>
              <a:rPr lang="tr-TR" dirty="0" smtClean="0"/>
              <a:t>Arayanın uygulama durumunu kaydet</a:t>
            </a:r>
          </a:p>
          <a:p>
            <a:pPr>
              <a:buFontTx/>
              <a:buChar char="-"/>
            </a:pPr>
            <a:r>
              <a:rPr lang="tr-TR" dirty="0" smtClean="0"/>
              <a:t>Parametreleri girin</a:t>
            </a:r>
          </a:p>
          <a:p>
            <a:pPr>
              <a:buFontTx/>
              <a:buChar char="-"/>
            </a:pPr>
            <a:r>
              <a:rPr lang="tr-TR" dirty="0" smtClean="0"/>
              <a:t>Aranana yapılan geri dönüş adresini girin</a:t>
            </a:r>
          </a:p>
          <a:p>
            <a:pPr>
              <a:buFontTx/>
              <a:buChar char="-"/>
            </a:pPr>
            <a:r>
              <a:rPr lang="tr-TR" dirty="0" smtClean="0"/>
              <a:t>Aranana geri dönüş kontrolü</a:t>
            </a:r>
          </a:p>
          <a:p>
            <a:pPr>
              <a:buFontTx/>
              <a:buChar char="-"/>
            </a:pPr>
            <a:endParaRPr lang="tr-TR" dirty="0" smtClean="0"/>
          </a:p>
          <a:p>
            <a:pPr>
              <a:buFontTx/>
              <a:buChar char="-"/>
            </a:pPr>
            <a:endParaRPr lang="tr-TR" dirty="0" smtClean="0"/>
          </a:p>
          <a:p>
            <a:pPr>
              <a:buFontTx/>
              <a:buChar char="-"/>
            </a:pPr>
            <a:endParaRPr lang="tr-TR" dirty="0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11EFD4BB-27D5-4CCA-AB91-8FFD2F0133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143000"/>
          </a:xfrm>
        </p:spPr>
        <p:txBody>
          <a:bodyPr/>
          <a:lstStyle/>
          <a:p>
            <a:r>
              <a:rPr lang="tr-TR" dirty="0" smtClean="0"/>
              <a:t>‘’Basit’’ Alt Programların Uygulanması (devamı)</a:t>
            </a: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</a:rPr>
              <a:t>Geri dönüş anlamları</a:t>
            </a:r>
          </a:p>
          <a:p>
            <a:pPr>
              <a:buFontTx/>
              <a:buNone/>
            </a:pPr>
            <a:r>
              <a:rPr lang="tr-TR" dirty="0" smtClean="0">
                <a:solidFill>
                  <a:schemeClr val="accent6"/>
                </a:solidFill>
              </a:rPr>
              <a:t>- </a:t>
            </a:r>
            <a:r>
              <a:rPr lang="tr-TR" sz="1800" dirty="0" smtClean="0">
                <a:solidFill>
                  <a:schemeClr val="accent6"/>
                </a:solidFill>
              </a:rPr>
              <a:t>Eğer giriş değer sonuçları ya da </a:t>
            </a:r>
            <a:r>
              <a:rPr lang="tr-TR" sz="1800" dirty="0" err="1" smtClean="0">
                <a:solidFill>
                  <a:schemeClr val="accent6"/>
                </a:solidFill>
              </a:rPr>
              <a:t>mod</a:t>
            </a:r>
            <a:r>
              <a:rPr lang="tr-TR" sz="1800" dirty="0" smtClean="0">
                <a:solidFill>
                  <a:schemeClr val="accent6"/>
                </a:solidFill>
              </a:rPr>
              <a:t> dışı parametreler kullanılırsa, bu parametrelerin mevcut değerlerini onların gerçek eş parametrelerine taşı.</a:t>
            </a:r>
          </a:p>
          <a:p>
            <a:pPr>
              <a:buFontTx/>
              <a:buChar char="-"/>
            </a:pPr>
            <a:r>
              <a:rPr lang="tr-TR" sz="1800" dirty="0" smtClean="0">
                <a:solidFill>
                  <a:schemeClr val="accent6"/>
                </a:solidFill>
              </a:rPr>
              <a:t>Eğer bu bir fonksiyon ise, fonksiyonel değerleri arayıcının bulabileceği bir yere taşı.</a:t>
            </a:r>
          </a:p>
          <a:p>
            <a:pPr>
              <a:buFontTx/>
              <a:buChar char="-"/>
            </a:pPr>
            <a:r>
              <a:rPr lang="tr-TR" sz="1800" dirty="0" smtClean="0">
                <a:solidFill>
                  <a:schemeClr val="accent6"/>
                </a:solidFill>
              </a:rPr>
              <a:t>Arayıcının uygulamam durumunu sıfırla</a:t>
            </a:r>
          </a:p>
          <a:p>
            <a:pPr>
              <a:buFontTx/>
              <a:buChar char="-"/>
            </a:pPr>
            <a:r>
              <a:rPr lang="tr-TR" sz="1800" dirty="0" smtClean="0">
                <a:solidFill>
                  <a:schemeClr val="accent6"/>
                </a:solidFill>
              </a:rPr>
              <a:t>Arayıcıya tekrar kontrol transferi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chemeClr val="accent6"/>
                </a:solidFill>
              </a:rPr>
              <a:t>	</a:t>
            </a:r>
            <a:r>
              <a:rPr lang="tr-TR" sz="2400" dirty="0" smtClean="0">
                <a:solidFill>
                  <a:schemeClr val="accent6"/>
                </a:solidFill>
              </a:rPr>
              <a:t>Gereken Alan:</a:t>
            </a:r>
          </a:p>
          <a:p>
            <a:pPr>
              <a:buFontTx/>
              <a:buNone/>
            </a:pPr>
            <a:r>
              <a:rPr lang="tr-TR" sz="1800" dirty="0" smtClean="0">
                <a:solidFill>
                  <a:schemeClr val="accent6"/>
                </a:solidFill>
              </a:rPr>
              <a:t>- Durum bilgisi, parametreler, geri dönüş adresi, fonksiyonların geri dönüş değeri, geçici öğeler</a:t>
            </a:r>
          </a:p>
          <a:p>
            <a:pPr>
              <a:buFontTx/>
              <a:buNone/>
            </a:pPr>
            <a:endParaRPr lang="tr-TR" sz="2400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tr-TR" sz="2000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endParaRPr lang="tr-TR" sz="2000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endParaRPr lang="tr-TR" sz="2000" dirty="0" smtClean="0">
              <a:solidFill>
                <a:schemeClr val="accent6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C20617AB-E840-47FA-AD20-CC6EBBB781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143000"/>
          </a:xfrm>
        </p:spPr>
        <p:txBody>
          <a:bodyPr/>
          <a:lstStyle/>
          <a:p>
            <a:r>
              <a:rPr lang="tr-TR" dirty="0" smtClean="0"/>
              <a:t>’Basit’’ Alt Programların Uygulanması (devamı)</a:t>
            </a:r>
          </a:p>
        </p:txBody>
      </p:sp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72000"/>
          </a:xfrm>
        </p:spPr>
        <p:txBody>
          <a:bodyPr/>
          <a:lstStyle/>
          <a:p>
            <a:r>
              <a:rPr lang="tr-TR" i="1" dirty="0" smtClean="0"/>
              <a:t>İki ayrı kısım: gerçek ve gerçek olmayan kod kısımları (yerel değişkenler ve değişebilen veriler)</a:t>
            </a:r>
          </a:p>
          <a:p>
            <a:r>
              <a:rPr lang="tr-TR" i="1" dirty="0" smtClean="0"/>
              <a:t>Uygulamadaki bir alt programın kodsuz kısmının taslağına ya da formatına aktivasyon kaydı denir.</a:t>
            </a:r>
          </a:p>
          <a:p>
            <a:r>
              <a:rPr lang="tr-TR" i="1" dirty="0" smtClean="0"/>
              <a:t>Aktivasyon kaydının bir örneği, aktivasyon kaydının somut bir kanıtıdır (özel bir alt program aktivasyonu için bilgi toplanması)</a:t>
            </a:r>
          </a:p>
          <a:p>
            <a:endParaRPr lang="tr-TR" dirty="0" smtClean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89B6314D-0788-4852-ADE4-EF73F0639C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C2DFFB5B-07B4-4445-B216-59F2137FD3DE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1905000" y="1600200"/>
            <a:ext cx="5638800" cy="4491038"/>
            <a:chOff x="1392" y="1104"/>
            <a:chExt cx="3552" cy="2829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8" y="1200"/>
              <a:ext cx="3369" cy="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392" y="1104"/>
              <a:ext cx="3552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638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pPr algn="ctr" eaLnBrk="1" hangingPunct="1"/>
            <a:r>
              <a:rPr lang="tr-TR" dirty="0" smtClean="0"/>
              <a:t>Basit Altprogramlar İçin Bir Aktivasyon Kaydı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2012 Addison-Wesley. All rights reserved.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5E6CC846-D154-4D1E-BA0F-2F1353E9E25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153400" cy="990600"/>
          </a:xfrm>
        </p:spPr>
        <p:txBody>
          <a:bodyPr/>
          <a:lstStyle/>
          <a:p>
            <a:pPr eaLnBrk="1" hangingPunct="1"/>
            <a:r>
              <a:rPr lang="tr-TR" sz="3200" dirty="0" smtClean="0"/>
              <a:t>‘’Basit’’ alt programlı bir programın kod ve aktivasyon kayıtları</a:t>
            </a:r>
            <a:endParaRPr lang="en-US" sz="3200" dirty="0" smtClean="0"/>
          </a:p>
        </p:txBody>
      </p:sp>
      <p:grpSp>
        <p:nvGrpSpPr>
          <p:cNvPr id="18437" name="Group 7"/>
          <p:cNvGrpSpPr>
            <a:grpSpLocks/>
          </p:cNvGrpSpPr>
          <p:nvPr/>
        </p:nvGrpSpPr>
        <p:grpSpPr bwMode="auto">
          <a:xfrm>
            <a:off x="2438400" y="1295400"/>
            <a:ext cx="4648200" cy="5410200"/>
            <a:chOff x="1152" y="144"/>
            <a:chExt cx="1920" cy="4104"/>
          </a:xfrm>
        </p:grpSpPr>
        <p:pic>
          <p:nvPicPr>
            <p:cNvPr id="1843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2" y="240"/>
              <a:ext cx="1732" cy="4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b="98103"/>
            <a:stretch>
              <a:fillRect/>
            </a:stretch>
          </p:blipFill>
          <p:spPr bwMode="auto">
            <a:xfrm>
              <a:off x="1152" y="596"/>
              <a:ext cx="1732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Rectangle 6"/>
            <p:cNvSpPr>
              <a:spLocks noChangeArrowheads="1"/>
            </p:cNvSpPr>
            <p:nvPr/>
          </p:nvSpPr>
          <p:spPr bwMode="auto">
            <a:xfrm>
              <a:off x="1248" y="144"/>
              <a:ext cx="1824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sebesta">
  <a:themeElements>
    <a:clrScheme name="1_sebes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ebesta">
      <a:majorFont>
        <a:latin typeface="Lucida Sans Unicode"/>
        <a:ea typeface="Lucida Sans Unicode"/>
        <a:cs typeface="Lucida Sans Unicode"/>
      </a:majorFont>
      <a:minorFont>
        <a:latin typeface="Lucida Sans Unicode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sebes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bes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bes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ebes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1609</Words>
  <Application>Microsoft Office PowerPoint</Application>
  <PresentationFormat>Ekran Gösterisi (4:3)</PresentationFormat>
  <Paragraphs>334</Paragraphs>
  <Slides>37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1_sebesta</vt:lpstr>
      <vt:lpstr>Bölüm 10</vt:lpstr>
      <vt:lpstr>10. Bölüm’ün Başlıkları</vt:lpstr>
      <vt:lpstr>Arama ve geri dönüşlerin genel anlamı </vt:lpstr>
      <vt:lpstr>Arama ve Geri Dönüşlerin Genel Anlamı</vt:lpstr>
      <vt:lpstr>‘’Basit’’ Alt Programların Uygulanması</vt:lpstr>
      <vt:lpstr>‘’Basit’’ Alt Programların Uygulanması (devamı)</vt:lpstr>
      <vt:lpstr>’Basit’’ Alt Programların Uygulanması (devamı)</vt:lpstr>
      <vt:lpstr>Basit Altprogramlar İçin Bir Aktivasyon Kaydı</vt:lpstr>
      <vt:lpstr>‘’Basit’’ alt programlı bir programın kod ve aktivasyon kayıtları</vt:lpstr>
      <vt:lpstr>Yığın-dinamik yerel değişkenli alt programların uygulanışı</vt:lpstr>
      <vt:lpstr>Yığın Dinamikte Yerel Değişkenler İçin Tipik Bir Aktivasyon Kaydı</vt:lpstr>
      <vt:lpstr>Yığın-dinamik yerel değişkenli alt programların uygulanması: aktivasyon kaydı</vt:lpstr>
      <vt:lpstr>C Fonksiyon Örneği</vt:lpstr>
      <vt:lpstr>Gözden geçirilmiş anlam arama /geridönüş işlemleri </vt:lpstr>
      <vt:lpstr>Gözden geçirilmiş anlam arama /geridönüş işlemleri (devamı)</vt:lpstr>
      <vt:lpstr>Rekürsif Olmayan Bir Altprogram Örneği</vt:lpstr>
      <vt:lpstr>Rekürsif Olmayan Bir Altprogram Örneği</vt:lpstr>
      <vt:lpstr>Dinamik zincirler ve yerel offset</vt:lpstr>
      <vt:lpstr>Tekrarlamalı örnek</vt:lpstr>
      <vt:lpstr>Faktoriyelin Aktivasyon Kaydı</vt:lpstr>
      <vt:lpstr>Yığının Faktoriyeli Çağırması</vt:lpstr>
      <vt:lpstr>Faktoriyelin Yığından Dönmesi</vt:lpstr>
      <vt:lpstr>İçiçe alt programlar</vt:lpstr>
      <vt:lpstr>Yerel olmayan bir referansın yerinin belirlenmesi</vt:lpstr>
      <vt:lpstr>Statik Ölçek</vt:lpstr>
      <vt:lpstr>Statik Ölçek (devamı)</vt:lpstr>
      <vt:lpstr>Ada Programı Örneği</vt:lpstr>
      <vt:lpstr>Ada Programı Örneği (devamı)</vt:lpstr>
      <vt:lpstr>Pozisyon-1’deki Yığın İçerikleri</vt:lpstr>
      <vt:lpstr>Statik zincir bakımı</vt:lpstr>
      <vt:lpstr>Statik Zincirlerin Değerlendirilmesi</vt:lpstr>
      <vt:lpstr>Bloklar</vt:lpstr>
      <vt:lpstr>Blokların Uygulanması</vt:lpstr>
      <vt:lpstr>Dinamik ölçeğin Uygulanması</vt:lpstr>
      <vt:lpstr>Dinamik ölçek uygulamasında Sığ erişimin kullanımı               </vt:lpstr>
      <vt:lpstr>Özet</vt:lpstr>
      <vt:lpstr>Özet (devamı)</vt:lpstr>
    </vt:vector>
  </TitlesOfParts>
  <Company>Pearson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David Garrett</dc:creator>
  <cp:lastModifiedBy>Asaf</cp:lastModifiedBy>
  <cp:revision>76</cp:revision>
  <dcterms:created xsi:type="dcterms:W3CDTF">2003-08-01T12:29:19Z</dcterms:created>
  <dcterms:modified xsi:type="dcterms:W3CDTF">2012-12-02T15:25:15Z</dcterms:modified>
</cp:coreProperties>
</file>